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 id="2147483705" r:id="rId2"/>
  </p:sldMasterIdLst>
  <p:notesMasterIdLst>
    <p:notesMasterId r:id="rId117"/>
  </p:notesMasterIdLst>
  <p:handoutMasterIdLst>
    <p:handoutMasterId r:id="rId118"/>
  </p:handoutMasterIdLst>
  <p:sldIdLst>
    <p:sldId id="261" r:id="rId3"/>
    <p:sldId id="334" r:id="rId4"/>
    <p:sldId id="539" r:id="rId5"/>
    <p:sldId id="422" r:id="rId6"/>
    <p:sldId id="260" r:id="rId7"/>
    <p:sldId id="263" r:id="rId8"/>
    <p:sldId id="264" r:id="rId9"/>
    <p:sldId id="266" r:id="rId10"/>
    <p:sldId id="272" r:id="rId11"/>
    <p:sldId id="298" r:id="rId12"/>
    <p:sldId id="268" r:id="rId13"/>
    <p:sldId id="299" r:id="rId14"/>
    <p:sldId id="275" r:id="rId15"/>
    <p:sldId id="274" r:id="rId16"/>
    <p:sldId id="383" r:id="rId17"/>
    <p:sldId id="386" r:id="rId18"/>
    <p:sldId id="387" r:id="rId19"/>
    <p:sldId id="388" r:id="rId20"/>
    <p:sldId id="389" r:id="rId21"/>
    <p:sldId id="390" r:id="rId22"/>
    <p:sldId id="391" r:id="rId23"/>
    <p:sldId id="392" r:id="rId24"/>
    <p:sldId id="393" r:id="rId25"/>
    <p:sldId id="394" r:id="rId26"/>
    <p:sldId id="395" r:id="rId27"/>
    <p:sldId id="396" r:id="rId28"/>
    <p:sldId id="397" r:id="rId29"/>
    <p:sldId id="398" r:id="rId30"/>
    <p:sldId id="399" r:id="rId31"/>
    <p:sldId id="400" r:id="rId32"/>
    <p:sldId id="401" r:id="rId33"/>
    <p:sldId id="402" r:id="rId34"/>
    <p:sldId id="403" r:id="rId35"/>
    <p:sldId id="404" r:id="rId36"/>
    <p:sldId id="405" r:id="rId37"/>
    <p:sldId id="406" r:id="rId38"/>
    <p:sldId id="407" r:id="rId39"/>
    <p:sldId id="408" r:id="rId40"/>
    <p:sldId id="409" r:id="rId41"/>
    <p:sldId id="410" r:id="rId42"/>
    <p:sldId id="411" r:id="rId43"/>
    <p:sldId id="412" r:id="rId44"/>
    <p:sldId id="413" r:id="rId45"/>
    <p:sldId id="416" r:id="rId46"/>
    <p:sldId id="417" r:id="rId47"/>
    <p:sldId id="419" r:id="rId48"/>
    <p:sldId id="420" r:id="rId49"/>
    <p:sldId id="421" r:id="rId50"/>
    <p:sldId id="450" r:id="rId51"/>
    <p:sldId id="451" r:id="rId52"/>
    <p:sldId id="452" r:id="rId53"/>
    <p:sldId id="453" r:id="rId54"/>
    <p:sldId id="446" r:id="rId55"/>
    <p:sldId id="455" r:id="rId56"/>
    <p:sldId id="458" r:id="rId57"/>
    <p:sldId id="460" r:id="rId58"/>
    <p:sldId id="462" r:id="rId59"/>
    <p:sldId id="464" r:id="rId60"/>
    <p:sldId id="466" r:id="rId61"/>
    <p:sldId id="468" r:id="rId62"/>
    <p:sldId id="469" r:id="rId63"/>
    <p:sldId id="471" r:id="rId64"/>
    <p:sldId id="473" r:id="rId65"/>
    <p:sldId id="475" r:id="rId66"/>
    <p:sldId id="476" r:id="rId67"/>
    <p:sldId id="477" r:id="rId68"/>
    <p:sldId id="478" r:id="rId69"/>
    <p:sldId id="480" r:id="rId70"/>
    <p:sldId id="481" r:id="rId71"/>
    <p:sldId id="482" r:id="rId72"/>
    <p:sldId id="484" r:id="rId73"/>
    <p:sldId id="485" r:id="rId74"/>
    <p:sldId id="486" r:id="rId75"/>
    <p:sldId id="488" r:id="rId76"/>
    <p:sldId id="489" r:id="rId77"/>
    <p:sldId id="490" r:id="rId78"/>
    <p:sldId id="492" r:id="rId79"/>
    <p:sldId id="493" r:id="rId80"/>
    <p:sldId id="494" r:id="rId81"/>
    <p:sldId id="495" r:id="rId82"/>
    <p:sldId id="497" r:id="rId83"/>
    <p:sldId id="498" r:id="rId84"/>
    <p:sldId id="499" r:id="rId85"/>
    <p:sldId id="501" r:id="rId86"/>
    <p:sldId id="502" r:id="rId87"/>
    <p:sldId id="503" r:id="rId88"/>
    <p:sldId id="504" r:id="rId89"/>
    <p:sldId id="506" r:id="rId90"/>
    <p:sldId id="507" r:id="rId91"/>
    <p:sldId id="509" r:id="rId92"/>
    <p:sldId id="510" r:id="rId93"/>
    <p:sldId id="511" r:id="rId94"/>
    <p:sldId id="512" r:id="rId95"/>
    <p:sldId id="513" r:id="rId96"/>
    <p:sldId id="514" r:id="rId97"/>
    <p:sldId id="515" r:id="rId98"/>
    <p:sldId id="516" r:id="rId99"/>
    <p:sldId id="517" r:id="rId100"/>
    <p:sldId id="518" r:id="rId101"/>
    <p:sldId id="519" r:id="rId102"/>
    <p:sldId id="520" r:id="rId103"/>
    <p:sldId id="523" r:id="rId104"/>
    <p:sldId id="524" r:id="rId105"/>
    <p:sldId id="525" r:id="rId106"/>
    <p:sldId id="526" r:id="rId107"/>
    <p:sldId id="528" r:id="rId108"/>
    <p:sldId id="529" r:id="rId109"/>
    <p:sldId id="530" r:id="rId110"/>
    <p:sldId id="532" r:id="rId111"/>
    <p:sldId id="533" r:id="rId112"/>
    <p:sldId id="534" r:id="rId113"/>
    <p:sldId id="535" r:id="rId114"/>
    <p:sldId id="537" r:id="rId115"/>
    <p:sldId id="538" r:id="rId116"/>
  </p:sldIdLst>
  <p:sldSz cx="9144000" cy="6858000" type="screen4x3"/>
  <p:notesSz cx="9144000" cy="6858000"/>
  <p:defaultTextStyle>
    <a:defPPr>
      <a:defRPr lang="en-US"/>
    </a:defPPr>
    <a:lvl1pPr algn="l" rtl="0" eaLnBrk="0" fontAlgn="base" hangingPunct="0">
      <a:spcBef>
        <a:spcPct val="0"/>
      </a:spcBef>
      <a:spcAft>
        <a:spcPct val="0"/>
      </a:spcAft>
      <a:defRPr sz="2000" kern="1200">
        <a:solidFill>
          <a:srgbClr val="FF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2000" kern="1200">
        <a:solidFill>
          <a:srgbClr val="FF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000" kern="1200">
        <a:solidFill>
          <a:srgbClr val="FF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000" kern="1200">
        <a:solidFill>
          <a:srgbClr val="FF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000" kern="1200">
        <a:solidFill>
          <a:srgbClr val="FF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rgbClr val="FF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rgbClr val="FF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rgbClr val="FF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rgbClr val="FF0000"/>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916" autoAdjust="0"/>
    <p:restoredTop sz="94660" autoAdjust="0"/>
  </p:normalViewPr>
  <p:slideViewPr>
    <p:cSldViewPr>
      <p:cViewPr varScale="1">
        <p:scale>
          <a:sx n="104" d="100"/>
          <a:sy n="104" d="100"/>
        </p:scale>
        <p:origin x="1308" y="114"/>
      </p:cViewPr>
      <p:guideLst>
        <p:guide orient="horz" pos="2161"/>
        <p:guide pos="2880"/>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notesMaster" Target="notesMasters/notesMaster1.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7874" name="Header Placeholder 207873"/>
          <p:cNvSpPr>
            <a:spLocks noGrp="1"/>
          </p:cNvSpPr>
          <p:nvPr>
            <p:ph type="hdr" sz="quarter"/>
          </p:nvPr>
        </p:nvSpPr>
        <p:spPr>
          <a:xfrm>
            <a:off x="0" y="0"/>
            <a:ext cx="3962400" cy="342900"/>
          </a:xfrm>
          <a:prstGeom prst="rect">
            <a:avLst/>
          </a:prstGeom>
          <a:noFill/>
          <a:ln w="9525">
            <a:noFill/>
          </a:ln>
        </p:spPr>
        <p:txBody>
          <a:bodyPr/>
          <a:lstStyle>
            <a:lvl1pPr eaLnBrk="1" hangingPunct="1">
              <a:buFont typeface="Arial" panose="020B0604020202020204" pitchFamily="34" charset="0"/>
              <a:buNone/>
              <a:defRPr sz="1200" noProof="1"/>
            </a:lvl1pPr>
          </a:lstStyle>
          <a:p>
            <a:pPr>
              <a:defRPr/>
            </a:pPr>
            <a:endParaRPr lang="zh-CN"/>
          </a:p>
        </p:txBody>
      </p:sp>
      <p:sp>
        <p:nvSpPr>
          <p:cNvPr id="207875" name="Date Placeholder 207874"/>
          <p:cNvSpPr>
            <a:spLocks noGrp="1"/>
          </p:cNvSpPr>
          <p:nvPr>
            <p:ph type="dt" sz="quarter" idx="1"/>
          </p:nvPr>
        </p:nvSpPr>
        <p:spPr>
          <a:xfrm>
            <a:off x="5180013" y="0"/>
            <a:ext cx="3962400" cy="342900"/>
          </a:xfrm>
          <a:prstGeom prst="rect">
            <a:avLst/>
          </a:prstGeom>
          <a:noFill/>
          <a:ln w="9525">
            <a:noFill/>
          </a:ln>
        </p:spPr>
        <p:txBody>
          <a:bodyPr/>
          <a:lstStyle>
            <a:lvl1pPr algn="r" eaLnBrk="1" hangingPunct="1">
              <a:buFont typeface="Arial" panose="020B0604020202020204" pitchFamily="34" charset="0"/>
              <a:buNone/>
              <a:defRPr sz="1200" noProof="1"/>
            </a:lvl1pPr>
          </a:lstStyle>
          <a:p>
            <a:pPr>
              <a:defRPr/>
            </a:pPr>
            <a:endParaRPr lang="zh-CN" altLang="en-US"/>
          </a:p>
        </p:txBody>
      </p:sp>
      <p:sp>
        <p:nvSpPr>
          <p:cNvPr id="207876" name="Footer Placeholder 207875"/>
          <p:cNvSpPr>
            <a:spLocks noGrp="1"/>
          </p:cNvSpPr>
          <p:nvPr>
            <p:ph type="ftr" sz="quarter" idx="2"/>
          </p:nvPr>
        </p:nvSpPr>
        <p:spPr>
          <a:xfrm>
            <a:off x="0" y="6513513"/>
            <a:ext cx="3962400" cy="342900"/>
          </a:xfrm>
          <a:prstGeom prst="rect">
            <a:avLst/>
          </a:prstGeom>
          <a:noFill/>
          <a:ln w="9525">
            <a:noFill/>
          </a:ln>
        </p:spPr>
        <p:txBody>
          <a:bodyPr anchor="b"/>
          <a:lstStyle>
            <a:lvl1pPr eaLnBrk="1" hangingPunct="1">
              <a:buFont typeface="Arial" panose="020B0604020202020204" pitchFamily="34" charset="0"/>
              <a:buNone/>
              <a:defRPr sz="1200" noProof="1"/>
            </a:lvl1pPr>
          </a:lstStyle>
          <a:p>
            <a:pPr>
              <a:defRPr/>
            </a:pPr>
            <a:endParaRPr lang="zh-CN"/>
          </a:p>
        </p:txBody>
      </p:sp>
      <p:sp>
        <p:nvSpPr>
          <p:cNvPr id="207877" name="Slide Number Placeholder 207876"/>
          <p:cNvSpPr>
            <a:spLocks noGrp="1"/>
          </p:cNvSpPr>
          <p:nvPr>
            <p:ph type="sldNum" sz="quarter" idx="3"/>
          </p:nvPr>
        </p:nvSpPr>
        <p:spPr>
          <a:xfrm>
            <a:off x="5180013" y="6513513"/>
            <a:ext cx="3962400" cy="342900"/>
          </a:xfrm>
          <a:prstGeom prst="rect">
            <a:avLst/>
          </a:prstGeom>
          <a:noFill/>
          <a:ln w="9525">
            <a:noFill/>
          </a:ln>
        </p:spPr>
        <p:txBody>
          <a:bodyPr anchor="b"/>
          <a:lstStyle>
            <a:lvl1pPr algn="r" eaLnBrk="1" hangingPunct="1">
              <a:buFont typeface="Arial" panose="020B0604020202020204" pitchFamily="34" charset="0"/>
              <a:buNone/>
              <a:defRPr sz="1200" noProof="1" dirty="0">
                <a:latin typeface="Arial" charset="0"/>
                <a:ea typeface="宋体" charset="-122"/>
                <a:cs typeface="+mn-ea"/>
              </a:defRPr>
            </a:lvl1pPr>
          </a:lstStyle>
          <a:p>
            <a:pPr>
              <a:defRPr/>
            </a:pPr>
            <a:fld id="{0151530C-B923-4879-99D7-2A55B9F3C9A3}" type="slidenum">
              <a:rPr lang="en-US" altLang="zh-CN"/>
              <a:pPr>
                <a:defRPr/>
              </a:pPr>
              <a:t>‹#›</a:t>
            </a:fld>
            <a:endParaRPr lang="zh-CN">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10594" name="Header Placeholder 110593"/>
          <p:cNvSpPr>
            <a:spLocks noGrp="1"/>
          </p:cNvSpPr>
          <p:nvPr>
            <p:ph type="hdr" sz="quarter"/>
          </p:nvPr>
        </p:nvSpPr>
        <p:spPr>
          <a:xfrm>
            <a:off x="0" y="0"/>
            <a:ext cx="3962400" cy="342900"/>
          </a:xfrm>
          <a:prstGeom prst="rect">
            <a:avLst/>
          </a:prstGeom>
          <a:noFill/>
          <a:ln w="9525">
            <a:noFill/>
          </a:ln>
        </p:spPr>
        <p:txBody>
          <a:bodyPr/>
          <a:lstStyle>
            <a:lvl1pPr eaLnBrk="1" hangingPunct="1">
              <a:buFont typeface="Arial" panose="020B0604020202020204" pitchFamily="34" charset="0"/>
              <a:buNone/>
              <a:defRPr sz="1200" noProof="1"/>
            </a:lvl1pPr>
          </a:lstStyle>
          <a:p>
            <a:pPr>
              <a:defRPr/>
            </a:pPr>
            <a:endParaRPr lang="zh-CN"/>
          </a:p>
        </p:txBody>
      </p:sp>
      <p:sp>
        <p:nvSpPr>
          <p:cNvPr id="110595" name="Date Placeholder 110594"/>
          <p:cNvSpPr>
            <a:spLocks noGrp="1"/>
          </p:cNvSpPr>
          <p:nvPr>
            <p:ph type="dt" idx="1"/>
          </p:nvPr>
        </p:nvSpPr>
        <p:spPr>
          <a:xfrm>
            <a:off x="5180013" y="0"/>
            <a:ext cx="3962400" cy="342900"/>
          </a:xfrm>
          <a:prstGeom prst="rect">
            <a:avLst/>
          </a:prstGeom>
          <a:noFill/>
          <a:ln w="9525">
            <a:noFill/>
          </a:ln>
        </p:spPr>
        <p:txBody>
          <a:bodyPr/>
          <a:lstStyle>
            <a:lvl1pPr algn="r" eaLnBrk="1" hangingPunct="1">
              <a:buFont typeface="Arial" panose="020B0604020202020204" pitchFamily="34" charset="0"/>
              <a:buNone/>
              <a:defRPr sz="1200" noProof="1"/>
            </a:lvl1pPr>
          </a:lstStyle>
          <a:p>
            <a:pPr>
              <a:defRPr/>
            </a:pPr>
            <a:endParaRPr lang="zh-CN" altLang="en-US"/>
          </a:p>
        </p:txBody>
      </p:sp>
      <p:sp>
        <p:nvSpPr>
          <p:cNvPr id="9220" name="Slide Image Placeholder 110595"/>
          <p:cNvSpPr>
            <a:spLocks noGrp="1" noRot="1" noChangeAspect="1" noChangeArrowheads="1" noTextEdit="1"/>
          </p:cNvSpPr>
          <p:nvPr>
            <p:ph type="sldImg" idx="4294967295"/>
          </p:nvPr>
        </p:nvSpPr>
        <p:spPr bwMode="auto">
          <a:xfrm>
            <a:off x="2857500"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Text Placeholder 110596"/>
          <p:cNvSpPr>
            <a:spLocks noGrp="1" noChangeArrowheads="1"/>
          </p:cNvSpPr>
          <p:nvPr>
            <p:ph type="body" sz="quarter" idx="4294967295"/>
          </p:nvPr>
        </p:nvSpPr>
        <p:spPr bwMode="auto">
          <a:xfrm>
            <a:off x="914400" y="3257550"/>
            <a:ext cx="73152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10598" name="Footer Placeholder 110597"/>
          <p:cNvSpPr>
            <a:spLocks noGrp="1"/>
          </p:cNvSpPr>
          <p:nvPr>
            <p:ph type="ftr" sz="quarter" idx="4"/>
          </p:nvPr>
        </p:nvSpPr>
        <p:spPr>
          <a:xfrm>
            <a:off x="0" y="6513513"/>
            <a:ext cx="3962400" cy="342900"/>
          </a:xfrm>
          <a:prstGeom prst="rect">
            <a:avLst/>
          </a:prstGeom>
          <a:noFill/>
          <a:ln w="9525">
            <a:noFill/>
          </a:ln>
        </p:spPr>
        <p:txBody>
          <a:bodyPr anchor="b"/>
          <a:lstStyle>
            <a:lvl1pPr eaLnBrk="1" hangingPunct="1">
              <a:buFont typeface="Arial" panose="020B0604020202020204" pitchFamily="34" charset="0"/>
              <a:buNone/>
              <a:defRPr sz="1200" noProof="1"/>
            </a:lvl1pPr>
          </a:lstStyle>
          <a:p>
            <a:pPr>
              <a:defRPr/>
            </a:pPr>
            <a:endParaRPr 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charset="-122"/>
      </a:defRPr>
    </a:lvl1pPr>
    <a:lvl2pPr marL="457200" lvl="1" algn="l" rtl="0" eaLnBrk="0" fontAlgn="base" hangingPunct="0">
      <a:spcBef>
        <a:spcPct val="30000"/>
      </a:spcBef>
      <a:spcAft>
        <a:spcPct val="0"/>
      </a:spcAft>
      <a:defRPr sz="1200" kern="1200">
        <a:solidFill>
          <a:schemeClr val="tx1"/>
        </a:solidFill>
        <a:latin typeface="Arial" charset="0"/>
        <a:ea typeface="宋体" charset="-122"/>
      </a:defRPr>
    </a:lvl2pPr>
    <a:lvl3pPr marL="914400" lvl="2" algn="l" rtl="0" eaLnBrk="0" fontAlgn="base" hangingPunct="0">
      <a:spcBef>
        <a:spcPct val="30000"/>
      </a:spcBef>
      <a:spcAft>
        <a:spcPct val="0"/>
      </a:spcAft>
      <a:defRPr sz="1200" kern="1200">
        <a:solidFill>
          <a:schemeClr val="tx1"/>
        </a:solidFill>
        <a:latin typeface="Arial" charset="0"/>
        <a:ea typeface="宋体" charset="-122"/>
      </a:defRPr>
    </a:lvl3pPr>
    <a:lvl4pPr marL="1371600" lvl="3" algn="l" rtl="0" eaLnBrk="0" fontAlgn="base" hangingPunct="0">
      <a:spcBef>
        <a:spcPct val="30000"/>
      </a:spcBef>
      <a:spcAft>
        <a:spcPct val="0"/>
      </a:spcAft>
      <a:defRPr sz="1200" kern="1200">
        <a:solidFill>
          <a:schemeClr val="tx1"/>
        </a:solidFill>
        <a:latin typeface="Arial" charset="0"/>
        <a:ea typeface="宋体" charset="-122"/>
      </a:defRPr>
    </a:lvl4pPr>
    <a:lvl5pPr marL="1828800" lvl="4" algn="l" rtl="0" eaLnBrk="0" fontAlgn="base" hangingPunct="0">
      <a:spcBef>
        <a:spcPct val="30000"/>
      </a:spcBef>
      <a:spcAft>
        <a:spcPct val="0"/>
      </a:spcAft>
      <a:defRPr sz="1200" kern="1200">
        <a:solidFill>
          <a:schemeClr val="tx1"/>
        </a:solidFill>
        <a:latin typeface="Arial" charset="0"/>
        <a:ea typeface="宋体"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charset="0"/>
        <a:ea typeface="宋体"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charset="0"/>
        <a:ea typeface="宋体"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charset="0"/>
        <a:ea typeface="宋体"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charset="0"/>
        <a:ea typeface="宋体"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a:ln/>
        </p:spPr>
      </p:sp>
      <p:sp>
        <p:nvSpPr>
          <p:cNvPr id="12291"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a:ln/>
        </p:spPr>
      </p:sp>
      <p:sp>
        <p:nvSpPr>
          <p:cNvPr id="32771"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幻灯片图像占位符 1"/>
          <p:cNvSpPr>
            <a:spLocks noGrp="1" noRot="1" noChangeAspect="1" noTextEdit="1"/>
          </p:cNvSpPr>
          <p:nvPr>
            <p:ph type="sldImg"/>
          </p:nvPr>
        </p:nvSpPr>
        <p:spPr>
          <a:ln/>
        </p:spPr>
      </p:sp>
      <p:sp>
        <p:nvSpPr>
          <p:cNvPr id="239619"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幻灯片图像占位符 1"/>
          <p:cNvSpPr>
            <a:spLocks noGrp="1" noRot="1" noChangeAspect="1" noTextEdit="1"/>
          </p:cNvSpPr>
          <p:nvPr>
            <p:ph type="sldImg"/>
          </p:nvPr>
        </p:nvSpPr>
        <p:spPr>
          <a:ln/>
        </p:spPr>
      </p:sp>
      <p:sp>
        <p:nvSpPr>
          <p:cNvPr id="241667"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幻灯片图像占位符 1"/>
          <p:cNvSpPr>
            <a:spLocks noGrp="1" noRot="1" noChangeAspect="1" noTextEdit="1"/>
          </p:cNvSpPr>
          <p:nvPr>
            <p:ph type="sldImg"/>
          </p:nvPr>
        </p:nvSpPr>
        <p:spPr>
          <a:ln/>
        </p:spPr>
      </p:sp>
      <p:sp>
        <p:nvSpPr>
          <p:cNvPr id="243715"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幻灯片图像占位符 1"/>
          <p:cNvSpPr>
            <a:spLocks noGrp="1" noRot="1" noChangeAspect="1" noTextEdit="1"/>
          </p:cNvSpPr>
          <p:nvPr>
            <p:ph type="sldImg"/>
          </p:nvPr>
        </p:nvSpPr>
        <p:spPr>
          <a:ln/>
        </p:spPr>
      </p:sp>
      <p:sp>
        <p:nvSpPr>
          <p:cNvPr id="245763"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幻灯片图像占位符 1"/>
          <p:cNvSpPr>
            <a:spLocks noGrp="1" noRot="1" noChangeAspect="1" noTextEdit="1"/>
          </p:cNvSpPr>
          <p:nvPr>
            <p:ph type="sldImg"/>
          </p:nvPr>
        </p:nvSpPr>
        <p:spPr>
          <a:ln/>
        </p:spPr>
      </p:sp>
      <p:sp>
        <p:nvSpPr>
          <p:cNvPr id="247811"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幻灯片图像占位符 1"/>
          <p:cNvSpPr>
            <a:spLocks noGrp="1" noRot="1" noChangeAspect="1" noTextEdit="1"/>
          </p:cNvSpPr>
          <p:nvPr>
            <p:ph type="sldImg"/>
          </p:nvPr>
        </p:nvSpPr>
        <p:spPr>
          <a:ln/>
        </p:spPr>
      </p:sp>
      <p:sp>
        <p:nvSpPr>
          <p:cNvPr id="249859"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幻灯片图像占位符 1"/>
          <p:cNvSpPr>
            <a:spLocks noGrp="1" noRot="1" noChangeAspect="1" noTextEdit="1"/>
          </p:cNvSpPr>
          <p:nvPr>
            <p:ph type="sldImg"/>
          </p:nvPr>
        </p:nvSpPr>
        <p:spPr>
          <a:ln/>
        </p:spPr>
      </p:sp>
      <p:sp>
        <p:nvSpPr>
          <p:cNvPr id="251907"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幻灯片图像占位符 1"/>
          <p:cNvSpPr>
            <a:spLocks noGrp="1" noRot="1" noChangeAspect="1" noTextEdit="1"/>
          </p:cNvSpPr>
          <p:nvPr>
            <p:ph type="sldImg"/>
          </p:nvPr>
        </p:nvSpPr>
        <p:spPr>
          <a:ln/>
        </p:spPr>
      </p:sp>
      <p:sp>
        <p:nvSpPr>
          <p:cNvPr id="253955"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幻灯片图像占位符 1"/>
          <p:cNvSpPr>
            <a:spLocks noGrp="1" noRot="1" noChangeAspect="1" noTextEdit="1"/>
          </p:cNvSpPr>
          <p:nvPr>
            <p:ph type="sldImg"/>
          </p:nvPr>
        </p:nvSpPr>
        <p:spPr>
          <a:ln/>
        </p:spPr>
      </p:sp>
      <p:sp>
        <p:nvSpPr>
          <p:cNvPr id="256003"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幻灯片图像占位符 1"/>
          <p:cNvSpPr>
            <a:spLocks noGrp="1" noRot="1" noChangeAspect="1" noTextEdit="1"/>
          </p:cNvSpPr>
          <p:nvPr>
            <p:ph type="sldImg"/>
          </p:nvPr>
        </p:nvSpPr>
        <p:spPr>
          <a:ln/>
        </p:spPr>
      </p:sp>
      <p:sp>
        <p:nvSpPr>
          <p:cNvPr id="260099"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a:ln/>
        </p:spPr>
      </p:sp>
      <p:sp>
        <p:nvSpPr>
          <p:cNvPr id="36867"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幻灯片图像占位符 1"/>
          <p:cNvSpPr>
            <a:spLocks noGrp="1" noRot="1" noChangeAspect="1" noTextEdit="1"/>
          </p:cNvSpPr>
          <p:nvPr>
            <p:ph type="sldImg"/>
          </p:nvPr>
        </p:nvSpPr>
        <p:spPr>
          <a:ln/>
        </p:spPr>
      </p:sp>
      <p:sp>
        <p:nvSpPr>
          <p:cNvPr id="262147"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幻灯片图像占位符 1"/>
          <p:cNvSpPr>
            <a:spLocks noGrp="1" noRot="1" noChangeAspect="1" noTextEdit="1"/>
          </p:cNvSpPr>
          <p:nvPr>
            <p:ph type="sldImg"/>
          </p:nvPr>
        </p:nvSpPr>
        <p:spPr>
          <a:ln/>
        </p:spPr>
      </p:sp>
      <p:sp>
        <p:nvSpPr>
          <p:cNvPr id="264195"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幻灯片图像占位符 1"/>
          <p:cNvSpPr>
            <a:spLocks noGrp="1" noRot="1" noChangeAspect="1" noTextEdit="1"/>
          </p:cNvSpPr>
          <p:nvPr>
            <p:ph type="sldImg"/>
          </p:nvPr>
        </p:nvSpPr>
        <p:spPr>
          <a:ln/>
        </p:spPr>
      </p:sp>
      <p:sp>
        <p:nvSpPr>
          <p:cNvPr id="266243"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幻灯片图像占位符 1"/>
          <p:cNvSpPr>
            <a:spLocks noGrp="1" noRot="1" noChangeAspect="1" noTextEdit="1"/>
          </p:cNvSpPr>
          <p:nvPr>
            <p:ph type="sldImg"/>
          </p:nvPr>
        </p:nvSpPr>
        <p:spPr>
          <a:ln/>
        </p:spPr>
      </p:sp>
      <p:sp>
        <p:nvSpPr>
          <p:cNvPr id="268291"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幻灯片图像占位符 1"/>
          <p:cNvSpPr>
            <a:spLocks noGrp="1" noRot="1" noChangeAspect="1" noTextEdit="1"/>
          </p:cNvSpPr>
          <p:nvPr>
            <p:ph type="sldImg"/>
          </p:nvPr>
        </p:nvSpPr>
        <p:spPr>
          <a:ln/>
        </p:spPr>
      </p:sp>
      <p:sp>
        <p:nvSpPr>
          <p:cNvPr id="270339"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a:ln/>
        </p:spPr>
      </p:sp>
      <p:sp>
        <p:nvSpPr>
          <p:cNvPr id="38915"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a:ln/>
        </p:spPr>
      </p:sp>
      <p:sp>
        <p:nvSpPr>
          <p:cNvPr id="40963"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a:ln/>
        </p:spPr>
      </p:sp>
      <p:sp>
        <p:nvSpPr>
          <p:cNvPr id="43011"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a:ln/>
        </p:spPr>
      </p:sp>
      <p:sp>
        <p:nvSpPr>
          <p:cNvPr id="45059"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a:ln/>
        </p:spPr>
      </p:sp>
      <p:sp>
        <p:nvSpPr>
          <p:cNvPr id="47107"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a:ln/>
        </p:spPr>
      </p:sp>
      <p:sp>
        <p:nvSpPr>
          <p:cNvPr id="49155"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a:ln/>
        </p:spPr>
      </p:sp>
      <p:sp>
        <p:nvSpPr>
          <p:cNvPr id="53251"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a:ln/>
        </p:spPr>
      </p:sp>
      <p:sp>
        <p:nvSpPr>
          <p:cNvPr id="55299"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a:ln/>
        </p:spPr>
      </p:sp>
      <p:sp>
        <p:nvSpPr>
          <p:cNvPr id="57347"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a:ln/>
        </p:spPr>
      </p:sp>
      <p:sp>
        <p:nvSpPr>
          <p:cNvPr id="59395"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a:ln/>
        </p:spPr>
      </p:sp>
      <p:sp>
        <p:nvSpPr>
          <p:cNvPr id="61443"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a:ln/>
        </p:spPr>
      </p:sp>
      <p:sp>
        <p:nvSpPr>
          <p:cNvPr id="63491"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a:ln/>
        </p:spPr>
      </p:sp>
      <p:sp>
        <p:nvSpPr>
          <p:cNvPr id="65539"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a:ln/>
        </p:spPr>
      </p:sp>
      <p:sp>
        <p:nvSpPr>
          <p:cNvPr id="67587"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a:ln/>
        </p:spPr>
      </p:sp>
      <p:sp>
        <p:nvSpPr>
          <p:cNvPr id="69635"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a:ln/>
        </p:spPr>
      </p:sp>
      <p:sp>
        <p:nvSpPr>
          <p:cNvPr id="71683"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幻灯片图像占位符 1"/>
          <p:cNvSpPr>
            <a:spLocks noGrp="1" noRot="1" noChangeAspect="1" noTextEdit="1"/>
          </p:cNvSpPr>
          <p:nvPr>
            <p:ph type="sldImg"/>
          </p:nvPr>
        </p:nvSpPr>
        <p:spPr>
          <a:ln/>
        </p:spPr>
      </p:sp>
      <p:sp>
        <p:nvSpPr>
          <p:cNvPr id="75779"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a:ln/>
        </p:spPr>
      </p:sp>
      <p:sp>
        <p:nvSpPr>
          <p:cNvPr id="77827"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a:ln/>
        </p:spPr>
      </p:sp>
      <p:sp>
        <p:nvSpPr>
          <p:cNvPr id="18435"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a:ln/>
        </p:spPr>
      </p:sp>
      <p:sp>
        <p:nvSpPr>
          <p:cNvPr id="79875"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1"/>
          <p:cNvSpPr>
            <a:spLocks noGrp="1" noRot="1" noChangeAspect="1" noTextEdit="1"/>
          </p:cNvSpPr>
          <p:nvPr>
            <p:ph type="sldImg"/>
          </p:nvPr>
        </p:nvSpPr>
        <p:spPr>
          <a:ln/>
        </p:spPr>
      </p:sp>
      <p:sp>
        <p:nvSpPr>
          <p:cNvPr id="81923"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幻灯片图像占位符 1"/>
          <p:cNvSpPr>
            <a:spLocks noGrp="1" noRot="1" noChangeAspect="1" noTextEdit="1"/>
          </p:cNvSpPr>
          <p:nvPr>
            <p:ph type="sldImg"/>
          </p:nvPr>
        </p:nvSpPr>
        <p:spPr>
          <a:ln/>
        </p:spPr>
      </p:sp>
      <p:sp>
        <p:nvSpPr>
          <p:cNvPr id="83971"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a:ln/>
        </p:spPr>
      </p:sp>
      <p:sp>
        <p:nvSpPr>
          <p:cNvPr id="86019"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a:ln/>
        </p:spPr>
      </p:sp>
      <p:sp>
        <p:nvSpPr>
          <p:cNvPr id="88067"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幻灯片图像占位符 1"/>
          <p:cNvSpPr>
            <a:spLocks noGrp="1" noRot="1" noChangeAspect="1" noTextEdit="1"/>
          </p:cNvSpPr>
          <p:nvPr>
            <p:ph type="sldImg"/>
          </p:nvPr>
        </p:nvSpPr>
        <p:spPr>
          <a:ln/>
        </p:spPr>
      </p:sp>
      <p:sp>
        <p:nvSpPr>
          <p:cNvPr id="90115"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a:ln/>
        </p:spPr>
      </p:sp>
      <p:sp>
        <p:nvSpPr>
          <p:cNvPr id="92163"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幻灯片图像占位符 1"/>
          <p:cNvSpPr>
            <a:spLocks noGrp="1" noRot="1" noChangeAspect="1" noTextEdit="1"/>
          </p:cNvSpPr>
          <p:nvPr>
            <p:ph type="sldImg"/>
          </p:nvPr>
        </p:nvSpPr>
        <p:spPr>
          <a:ln/>
        </p:spPr>
      </p:sp>
      <p:sp>
        <p:nvSpPr>
          <p:cNvPr id="96259"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幻灯片图像占位符 1"/>
          <p:cNvSpPr>
            <a:spLocks noGrp="1" noRot="1" noChangeAspect="1" noTextEdit="1"/>
          </p:cNvSpPr>
          <p:nvPr>
            <p:ph type="sldImg"/>
          </p:nvPr>
        </p:nvSpPr>
        <p:spPr>
          <a:ln/>
        </p:spPr>
      </p:sp>
      <p:sp>
        <p:nvSpPr>
          <p:cNvPr id="98307"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幻灯片图像占位符 1"/>
          <p:cNvSpPr>
            <a:spLocks noGrp="1" noRot="1" noChangeAspect="1" noTextEdit="1"/>
          </p:cNvSpPr>
          <p:nvPr>
            <p:ph type="sldImg"/>
          </p:nvPr>
        </p:nvSpPr>
        <p:spPr>
          <a:ln/>
        </p:spPr>
      </p:sp>
      <p:sp>
        <p:nvSpPr>
          <p:cNvPr id="100355"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a:ln/>
        </p:spPr>
      </p:sp>
      <p:sp>
        <p:nvSpPr>
          <p:cNvPr id="20483"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幻灯片图像占位符 1"/>
          <p:cNvSpPr>
            <a:spLocks noGrp="1" noRot="1" noChangeAspect="1" noTextEdit="1"/>
          </p:cNvSpPr>
          <p:nvPr>
            <p:ph type="sldImg"/>
          </p:nvPr>
        </p:nvSpPr>
        <p:spPr>
          <a:ln/>
        </p:spPr>
      </p:sp>
      <p:sp>
        <p:nvSpPr>
          <p:cNvPr id="102403"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幻灯片图像占位符 1"/>
          <p:cNvSpPr>
            <a:spLocks noGrp="1" noRot="1" noChangeAspect="1" noTextEdit="1"/>
          </p:cNvSpPr>
          <p:nvPr>
            <p:ph type="sldImg"/>
          </p:nvPr>
        </p:nvSpPr>
        <p:spPr>
          <a:ln/>
        </p:spPr>
      </p:sp>
      <p:sp>
        <p:nvSpPr>
          <p:cNvPr id="104451"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幻灯片图像占位符 1"/>
          <p:cNvSpPr>
            <a:spLocks noGrp="1" noRot="1" noChangeAspect="1" noTextEdit="1"/>
          </p:cNvSpPr>
          <p:nvPr>
            <p:ph type="sldImg"/>
          </p:nvPr>
        </p:nvSpPr>
        <p:spPr>
          <a:ln/>
        </p:spPr>
      </p:sp>
      <p:sp>
        <p:nvSpPr>
          <p:cNvPr id="106499"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幻灯片图像占位符 1"/>
          <p:cNvSpPr>
            <a:spLocks noGrp="1" noRot="1" noChangeAspect="1" noTextEdit="1"/>
          </p:cNvSpPr>
          <p:nvPr>
            <p:ph type="sldImg"/>
          </p:nvPr>
        </p:nvSpPr>
        <p:spPr>
          <a:ln/>
        </p:spPr>
      </p:sp>
      <p:sp>
        <p:nvSpPr>
          <p:cNvPr id="108547"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幻灯片图像占位符 1"/>
          <p:cNvSpPr>
            <a:spLocks noGrp="1" noRot="1" noChangeAspect="1" noTextEdit="1"/>
          </p:cNvSpPr>
          <p:nvPr>
            <p:ph type="sldImg"/>
          </p:nvPr>
        </p:nvSpPr>
        <p:spPr>
          <a:ln/>
        </p:spPr>
      </p:sp>
      <p:sp>
        <p:nvSpPr>
          <p:cNvPr id="110595"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幻灯片图像占位符 1"/>
          <p:cNvSpPr>
            <a:spLocks noGrp="1" noRot="1" noChangeAspect="1" noTextEdit="1"/>
          </p:cNvSpPr>
          <p:nvPr>
            <p:ph type="sldImg"/>
          </p:nvPr>
        </p:nvSpPr>
        <p:spPr>
          <a:ln/>
        </p:spPr>
      </p:sp>
      <p:sp>
        <p:nvSpPr>
          <p:cNvPr id="112643"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幻灯片图像占位符 1"/>
          <p:cNvSpPr>
            <a:spLocks noGrp="1" noRot="1" noChangeAspect="1" noTextEdit="1"/>
          </p:cNvSpPr>
          <p:nvPr>
            <p:ph type="sldImg"/>
          </p:nvPr>
        </p:nvSpPr>
        <p:spPr>
          <a:ln/>
        </p:spPr>
      </p:sp>
      <p:sp>
        <p:nvSpPr>
          <p:cNvPr id="116739"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幻灯片图像占位符 1"/>
          <p:cNvSpPr>
            <a:spLocks noGrp="1" noRot="1" noChangeAspect="1" noTextEdit="1"/>
          </p:cNvSpPr>
          <p:nvPr>
            <p:ph type="sldImg"/>
          </p:nvPr>
        </p:nvSpPr>
        <p:spPr>
          <a:ln/>
        </p:spPr>
      </p:sp>
      <p:sp>
        <p:nvSpPr>
          <p:cNvPr id="118787"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幻灯片图像占位符 1"/>
          <p:cNvSpPr>
            <a:spLocks noGrp="1" noRot="1" noChangeAspect="1" noTextEdit="1"/>
          </p:cNvSpPr>
          <p:nvPr>
            <p:ph type="sldImg"/>
          </p:nvPr>
        </p:nvSpPr>
        <p:spPr>
          <a:ln/>
        </p:spPr>
      </p:sp>
      <p:sp>
        <p:nvSpPr>
          <p:cNvPr id="120835"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幻灯片图像占位符 1"/>
          <p:cNvSpPr>
            <a:spLocks noGrp="1" noRot="1" noChangeAspect="1" noTextEdit="1"/>
          </p:cNvSpPr>
          <p:nvPr>
            <p:ph type="sldImg"/>
          </p:nvPr>
        </p:nvSpPr>
        <p:spPr>
          <a:ln/>
        </p:spPr>
      </p:sp>
      <p:sp>
        <p:nvSpPr>
          <p:cNvPr id="122883"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TextEdit="1"/>
          </p:cNvSpPr>
          <p:nvPr>
            <p:ph type="sldImg"/>
          </p:nvPr>
        </p:nvSpPr>
        <p:spPr>
          <a:ln/>
        </p:spPr>
      </p:sp>
      <p:sp>
        <p:nvSpPr>
          <p:cNvPr id="22531"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幻灯片图像占位符 1"/>
          <p:cNvSpPr>
            <a:spLocks noGrp="1" noRot="1" noChangeAspect="1" noTextEdit="1"/>
          </p:cNvSpPr>
          <p:nvPr>
            <p:ph type="sldImg"/>
          </p:nvPr>
        </p:nvSpPr>
        <p:spPr>
          <a:ln/>
        </p:spPr>
      </p:sp>
      <p:sp>
        <p:nvSpPr>
          <p:cNvPr id="124931"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幻灯片图像占位符 1"/>
          <p:cNvSpPr>
            <a:spLocks noGrp="1" noRot="1" noChangeAspect="1" noTextEdit="1"/>
          </p:cNvSpPr>
          <p:nvPr>
            <p:ph type="sldImg"/>
          </p:nvPr>
        </p:nvSpPr>
        <p:spPr>
          <a:ln/>
        </p:spPr>
      </p:sp>
      <p:sp>
        <p:nvSpPr>
          <p:cNvPr id="126979"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幻灯片图像占位符 1"/>
          <p:cNvSpPr>
            <a:spLocks noGrp="1" noRot="1" noChangeAspect="1" noTextEdit="1"/>
          </p:cNvSpPr>
          <p:nvPr>
            <p:ph type="sldImg"/>
          </p:nvPr>
        </p:nvSpPr>
        <p:spPr>
          <a:ln/>
        </p:spPr>
      </p:sp>
      <p:sp>
        <p:nvSpPr>
          <p:cNvPr id="129027"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幻灯片图像占位符 1"/>
          <p:cNvSpPr>
            <a:spLocks noGrp="1" noRot="1" noChangeAspect="1" noTextEdit="1"/>
          </p:cNvSpPr>
          <p:nvPr>
            <p:ph type="sldImg"/>
          </p:nvPr>
        </p:nvSpPr>
        <p:spPr>
          <a:ln/>
        </p:spPr>
      </p:sp>
      <p:sp>
        <p:nvSpPr>
          <p:cNvPr id="131075"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幻灯片图像占位符 1"/>
          <p:cNvSpPr>
            <a:spLocks noGrp="1" noRot="1" noChangeAspect="1" noChangeArrowheads="1" noTextEdit="1"/>
          </p:cNvSpPr>
          <p:nvPr>
            <p:ph type="sldImg" idx="4294967295"/>
          </p:nvPr>
        </p:nvSpPr>
        <p:spPr>
          <a:xfrm>
            <a:off x="2859088" y="514350"/>
            <a:ext cx="3429000" cy="2571750"/>
          </a:xfrm>
          <a:ln cap="flat"/>
        </p:spPr>
      </p:sp>
      <p:sp>
        <p:nvSpPr>
          <p:cNvPr id="133123" name="备注占位符 2"/>
          <p:cNvSpPr>
            <a:spLocks noGrp="1" noChangeArrowheads="1"/>
          </p:cNvSpPr>
          <p:nvPr>
            <p:ph type="body" idx="4294967295"/>
          </p:nvPr>
        </p:nvSpPr>
        <p:spPr>
          <a:noFill/>
          <a:ln/>
        </p:spPr>
        <p:txBody>
          <a:bodyPr/>
          <a:lstStyle/>
          <a:p>
            <a:pPr eaLnBrk="1" hangingPunct="1"/>
            <a:endParaRPr lang="zh-CN" altLang="zh-CN">
              <a:latin typeface="Arial" panose="020B0604020202020204" pitchFamily="34" charset="0"/>
              <a:ea typeface="宋体" panose="02010600030101010101" pitchFamily="2" charset="-122"/>
            </a:endParaRPr>
          </a:p>
        </p:txBody>
      </p:sp>
      <p:sp>
        <p:nvSpPr>
          <p:cNvPr id="133124" name="灯片编号占位符 3"/>
          <p:cNvSpPr txBox="1">
            <a:spLocks noGrp="1" noChangeArrowheads="1"/>
          </p:cNvSpPr>
          <p:nvPr/>
        </p:nvSpPr>
        <p:spPr bwMode="auto">
          <a:xfrm>
            <a:off x="5178425" y="6513513"/>
            <a:ext cx="39639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90A417C6-9DA9-4D1C-BCCD-5C75B5829B1F}" type="slidenum">
              <a:rPr lang="zh-CN" altLang="en-US" sz="1200"/>
              <a:pPr algn="r" eaLnBrk="1" hangingPunct="1"/>
              <a:t>54</a:t>
            </a:fld>
            <a:endParaRPr lang="zh-CN" altLang="en-US"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幻灯片图像占位符 1"/>
          <p:cNvSpPr>
            <a:spLocks noGrp="1" noRot="1" noChangeAspect="1" noTextEdit="1"/>
          </p:cNvSpPr>
          <p:nvPr>
            <p:ph type="sldImg"/>
          </p:nvPr>
        </p:nvSpPr>
        <p:spPr>
          <a:ln/>
        </p:spPr>
      </p:sp>
      <p:sp>
        <p:nvSpPr>
          <p:cNvPr id="137219"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幻灯片图像占位符 1"/>
          <p:cNvSpPr>
            <a:spLocks noGrp="1" noRot="1" noChangeAspect="1" noTextEdit="1"/>
          </p:cNvSpPr>
          <p:nvPr>
            <p:ph type="sldImg"/>
          </p:nvPr>
        </p:nvSpPr>
        <p:spPr>
          <a:ln/>
        </p:spPr>
      </p:sp>
      <p:sp>
        <p:nvSpPr>
          <p:cNvPr id="139267"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幻灯片图像占位符 1"/>
          <p:cNvSpPr>
            <a:spLocks noGrp="1" noRot="1" noChangeAspect="1" noTextEdit="1"/>
          </p:cNvSpPr>
          <p:nvPr>
            <p:ph type="sldImg"/>
          </p:nvPr>
        </p:nvSpPr>
        <p:spPr>
          <a:ln/>
        </p:spPr>
      </p:sp>
      <p:sp>
        <p:nvSpPr>
          <p:cNvPr id="141315"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幻灯片图像占位符 1"/>
          <p:cNvSpPr>
            <a:spLocks noGrp="1" noRot="1" noChangeAspect="1" noTextEdit="1"/>
          </p:cNvSpPr>
          <p:nvPr>
            <p:ph type="sldImg"/>
          </p:nvPr>
        </p:nvSpPr>
        <p:spPr>
          <a:ln/>
        </p:spPr>
      </p:sp>
      <p:sp>
        <p:nvSpPr>
          <p:cNvPr id="143363"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幻灯片图像占位符 1"/>
          <p:cNvSpPr>
            <a:spLocks noGrp="1" noRot="1" noChangeAspect="1" noTextEdit="1"/>
          </p:cNvSpPr>
          <p:nvPr>
            <p:ph type="sldImg"/>
          </p:nvPr>
        </p:nvSpPr>
        <p:spPr>
          <a:ln/>
        </p:spPr>
      </p:sp>
      <p:sp>
        <p:nvSpPr>
          <p:cNvPr id="145411"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a:ln/>
        </p:spPr>
      </p:sp>
      <p:sp>
        <p:nvSpPr>
          <p:cNvPr id="24579"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幻灯片图像占位符 1"/>
          <p:cNvSpPr>
            <a:spLocks noGrp="1" noRot="1" noChangeAspect="1" noTextEdit="1"/>
          </p:cNvSpPr>
          <p:nvPr>
            <p:ph type="sldImg"/>
          </p:nvPr>
        </p:nvSpPr>
        <p:spPr>
          <a:ln/>
        </p:spPr>
      </p:sp>
      <p:sp>
        <p:nvSpPr>
          <p:cNvPr id="147459"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幻灯片图像占位符 1"/>
          <p:cNvSpPr>
            <a:spLocks noGrp="1" noRot="1" noChangeAspect="1" noTextEdit="1"/>
          </p:cNvSpPr>
          <p:nvPr>
            <p:ph type="sldImg"/>
          </p:nvPr>
        </p:nvSpPr>
        <p:spPr>
          <a:ln/>
        </p:spPr>
      </p:sp>
      <p:sp>
        <p:nvSpPr>
          <p:cNvPr id="149507"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幻灯片图像占位符 1"/>
          <p:cNvSpPr>
            <a:spLocks noGrp="1" noRot="1" noChangeAspect="1" noTextEdit="1"/>
          </p:cNvSpPr>
          <p:nvPr>
            <p:ph type="sldImg"/>
          </p:nvPr>
        </p:nvSpPr>
        <p:spPr>
          <a:ln/>
        </p:spPr>
      </p:sp>
      <p:sp>
        <p:nvSpPr>
          <p:cNvPr id="151555"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幻灯片图像占位符 1"/>
          <p:cNvSpPr>
            <a:spLocks noGrp="1" noRot="1" noChangeAspect="1" noTextEdit="1"/>
          </p:cNvSpPr>
          <p:nvPr>
            <p:ph type="sldImg"/>
          </p:nvPr>
        </p:nvSpPr>
        <p:spPr>
          <a:ln/>
        </p:spPr>
      </p:sp>
      <p:sp>
        <p:nvSpPr>
          <p:cNvPr id="153603"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幻灯片图像占位符 1"/>
          <p:cNvSpPr>
            <a:spLocks noGrp="1" noRot="1" noChangeAspect="1" noTextEdit="1"/>
          </p:cNvSpPr>
          <p:nvPr>
            <p:ph type="sldImg"/>
          </p:nvPr>
        </p:nvSpPr>
        <p:spPr>
          <a:ln/>
        </p:spPr>
      </p:sp>
      <p:sp>
        <p:nvSpPr>
          <p:cNvPr id="157699"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幻灯片图像占位符 1"/>
          <p:cNvSpPr>
            <a:spLocks noGrp="1" noRot="1" noChangeAspect="1" noTextEdit="1"/>
          </p:cNvSpPr>
          <p:nvPr>
            <p:ph type="sldImg"/>
          </p:nvPr>
        </p:nvSpPr>
        <p:spPr>
          <a:ln/>
        </p:spPr>
      </p:sp>
      <p:sp>
        <p:nvSpPr>
          <p:cNvPr id="159747"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幻灯片图像占位符 1"/>
          <p:cNvSpPr>
            <a:spLocks noGrp="1" noRot="1" noChangeAspect="1" noTextEdit="1"/>
          </p:cNvSpPr>
          <p:nvPr>
            <p:ph type="sldImg"/>
          </p:nvPr>
        </p:nvSpPr>
        <p:spPr>
          <a:ln/>
        </p:spPr>
      </p:sp>
      <p:sp>
        <p:nvSpPr>
          <p:cNvPr id="161795"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幻灯片图像占位符 1"/>
          <p:cNvSpPr>
            <a:spLocks noGrp="1" noRot="1" noChangeAspect="1" noTextEdit="1"/>
          </p:cNvSpPr>
          <p:nvPr>
            <p:ph type="sldImg"/>
          </p:nvPr>
        </p:nvSpPr>
        <p:spPr>
          <a:ln/>
        </p:spPr>
      </p:sp>
      <p:sp>
        <p:nvSpPr>
          <p:cNvPr id="163843"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幻灯片图像占位符 1"/>
          <p:cNvSpPr>
            <a:spLocks noGrp="1" noRot="1" noChangeAspect="1" noTextEdit="1"/>
          </p:cNvSpPr>
          <p:nvPr>
            <p:ph type="sldImg"/>
          </p:nvPr>
        </p:nvSpPr>
        <p:spPr>
          <a:ln/>
        </p:spPr>
      </p:sp>
      <p:sp>
        <p:nvSpPr>
          <p:cNvPr id="165891"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幻灯片图像占位符 1"/>
          <p:cNvSpPr>
            <a:spLocks noGrp="1" noRot="1" noChangeAspect="1" noTextEdit="1"/>
          </p:cNvSpPr>
          <p:nvPr>
            <p:ph type="sldImg"/>
          </p:nvPr>
        </p:nvSpPr>
        <p:spPr>
          <a:ln/>
        </p:spPr>
      </p:sp>
      <p:sp>
        <p:nvSpPr>
          <p:cNvPr id="167939"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a:ln/>
        </p:spPr>
      </p:sp>
      <p:sp>
        <p:nvSpPr>
          <p:cNvPr id="26627"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幻灯片图像占位符 1"/>
          <p:cNvSpPr>
            <a:spLocks noGrp="1" noRot="1" noChangeAspect="1" noTextEdit="1"/>
          </p:cNvSpPr>
          <p:nvPr>
            <p:ph type="sldImg"/>
          </p:nvPr>
        </p:nvSpPr>
        <p:spPr>
          <a:ln/>
        </p:spPr>
      </p:sp>
      <p:sp>
        <p:nvSpPr>
          <p:cNvPr id="169987"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幻灯片图像占位符 1"/>
          <p:cNvSpPr>
            <a:spLocks noGrp="1" noRot="1" noChangeAspect="1" noTextEdit="1"/>
          </p:cNvSpPr>
          <p:nvPr>
            <p:ph type="sldImg"/>
          </p:nvPr>
        </p:nvSpPr>
        <p:spPr>
          <a:ln/>
        </p:spPr>
      </p:sp>
      <p:sp>
        <p:nvSpPr>
          <p:cNvPr id="172035"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幻灯片图像占位符 1"/>
          <p:cNvSpPr>
            <a:spLocks noGrp="1" noRot="1" noChangeAspect="1" noTextEdit="1"/>
          </p:cNvSpPr>
          <p:nvPr>
            <p:ph type="sldImg"/>
          </p:nvPr>
        </p:nvSpPr>
        <p:spPr>
          <a:ln/>
        </p:spPr>
      </p:sp>
      <p:sp>
        <p:nvSpPr>
          <p:cNvPr id="174083"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幻灯片图像占位符 1"/>
          <p:cNvSpPr>
            <a:spLocks noGrp="1" noRot="1" noChangeAspect="1" noTextEdit="1"/>
          </p:cNvSpPr>
          <p:nvPr>
            <p:ph type="sldImg"/>
          </p:nvPr>
        </p:nvSpPr>
        <p:spPr>
          <a:ln/>
        </p:spPr>
      </p:sp>
      <p:sp>
        <p:nvSpPr>
          <p:cNvPr id="178179"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幻灯片图像占位符 1"/>
          <p:cNvSpPr>
            <a:spLocks noGrp="1" noRot="1" noChangeAspect="1" noTextEdit="1"/>
          </p:cNvSpPr>
          <p:nvPr>
            <p:ph type="sldImg"/>
          </p:nvPr>
        </p:nvSpPr>
        <p:spPr>
          <a:ln/>
        </p:spPr>
      </p:sp>
      <p:sp>
        <p:nvSpPr>
          <p:cNvPr id="180227"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幻灯片图像占位符 1"/>
          <p:cNvSpPr>
            <a:spLocks noGrp="1" noRot="1" noChangeAspect="1" noTextEdit="1"/>
          </p:cNvSpPr>
          <p:nvPr>
            <p:ph type="sldImg"/>
          </p:nvPr>
        </p:nvSpPr>
        <p:spPr>
          <a:ln/>
        </p:spPr>
      </p:sp>
      <p:sp>
        <p:nvSpPr>
          <p:cNvPr id="182275"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幻灯片图像占位符 1"/>
          <p:cNvSpPr>
            <a:spLocks noGrp="1" noRot="1" noChangeAspect="1" noTextEdit="1"/>
          </p:cNvSpPr>
          <p:nvPr>
            <p:ph type="sldImg"/>
          </p:nvPr>
        </p:nvSpPr>
        <p:spPr>
          <a:ln/>
        </p:spPr>
      </p:sp>
      <p:sp>
        <p:nvSpPr>
          <p:cNvPr id="184323"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幻灯片图像占位符 1"/>
          <p:cNvSpPr>
            <a:spLocks noGrp="1" noRot="1" noChangeAspect="1" noTextEdit="1"/>
          </p:cNvSpPr>
          <p:nvPr>
            <p:ph type="sldImg"/>
          </p:nvPr>
        </p:nvSpPr>
        <p:spPr>
          <a:ln/>
        </p:spPr>
      </p:sp>
      <p:sp>
        <p:nvSpPr>
          <p:cNvPr id="186371"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幻灯片图像占位符 1"/>
          <p:cNvSpPr>
            <a:spLocks noGrp="1" noRot="1" noChangeAspect="1" noTextEdit="1"/>
          </p:cNvSpPr>
          <p:nvPr>
            <p:ph type="sldImg"/>
          </p:nvPr>
        </p:nvSpPr>
        <p:spPr>
          <a:ln/>
        </p:spPr>
      </p:sp>
      <p:sp>
        <p:nvSpPr>
          <p:cNvPr id="188419"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幻灯片图像占位符 1"/>
          <p:cNvSpPr>
            <a:spLocks noGrp="1" noRot="1" noChangeAspect="1" noTextEdit="1"/>
          </p:cNvSpPr>
          <p:nvPr>
            <p:ph type="sldImg"/>
          </p:nvPr>
        </p:nvSpPr>
        <p:spPr>
          <a:ln/>
        </p:spPr>
      </p:sp>
      <p:sp>
        <p:nvSpPr>
          <p:cNvPr id="190467"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TextEdit="1"/>
          </p:cNvSpPr>
          <p:nvPr>
            <p:ph type="sldImg"/>
          </p:nvPr>
        </p:nvSpPr>
        <p:spPr>
          <a:ln/>
        </p:spPr>
      </p:sp>
      <p:sp>
        <p:nvSpPr>
          <p:cNvPr id="28675"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幻灯片图像占位符 1"/>
          <p:cNvSpPr>
            <a:spLocks noGrp="1" noRot="1" noChangeAspect="1" noTextEdit="1"/>
          </p:cNvSpPr>
          <p:nvPr>
            <p:ph type="sldImg"/>
          </p:nvPr>
        </p:nvSpPr>
        <p:spPr>
          <a:ln/>
        </p:spPr>
      </p:sp>
      <p:sp>
        <p:nvSpPr>
          <p:cNvPr id="192515"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幻灯片图像占位符 1"/>
          <p:cNvSpPr>
            <a:spLocks noGrp="1" noRot="1" noChangeAspect="1" noTextEdit="1"/>
          </p:cNvSpPr>
          <p:nvPr>
            <p:ph type="sldImg"/>
          </p:nvPr>
        </p:nvSpPr>
        <p:spPr>
          <a:ln/>
        </p:spPr>
      </p:sp>
      <p:sp>
        <p:nvSpPr>
          <p:cNvPr id="194563"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幻灯片图像占位符 1"/>
          <p:cNvSpPr>
            <a:spLocks noGrp="1" noRot="1" noChangeAspect="1" noTextEdit="1"/>
          </p:cNvSpPr>
          <p:nvPr>
            <p:ph type="sldImg"/>
          </p:nvPr>
        </p:nvSpPr>
        <p:spPr>
          <a:ln/>
        </p:spPr>
      </p:sp>
      <p:sp>
        <p:nvSpPr>
          <p:cNvPr id="198659"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幻灯片图像占位符 1"/>
          <p:cNvSpPr>
            <a:spLocks noGrp="1" noRot="1" noChangeAspect="1" noTextEdit="1"/>
          </p:cNvSpPr>
          <p:nvPr>
            <p:ph type="sldImg"/>
          </p:nvPr>
        </p:nvSpPr>
        <p:spPr>
          <a:ln/>
        </p:spPr>
      </p:sp>
      <p:sp>
        <p:nvSpPr>
          <p:cNvPr id="200707"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幻灯片图像占位符 1"/>
          <p:cNvSpPr>
            <a:spLocks noGrp="1" noRot="1" noChangeAspect="1" noTextEdit="1"/>
          </p:cNvSpPr>
          <p:nvPr>
            <p:ph type="sldImg"/>
          </p:nvPr>
        </p:nvSpPr>
        <p:spPr>
          <a:ln/>
        </p:spPr>
      </p:sp>
      <p:sp>
        <p:nvSpPr>
          <p:cNvPr id="202755"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幻灯片图像占位符 1"/>
          <p:cNvSpPr>
            <a:spLocks noGrp="1" noRot="1" noChangeAspect="1" noTextEdit="1"/>
          </p:cNvSpPr>
          <p:nvPr>
            <p:ph type="sldImg"/>
          </p:nvPr>
        </p:nvSpPr>
        <p:spPr>
          <a:ln/>
        </p:spPr>
      </p:sp>
      <p:sp>
        <p:nvSpPr>
          <p:cNvPr id="204803"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幻灯片图像占位符 1"/>
          <p:cNvSpPr>
            <a:spLocks noGrp="1" noRot="1" noChangeAspect="1" noTextEdit="1"/>
          </p:cNvSpPr>
          <p:nvPr>
            <p:ph type="sldImg"/>
          </p:nvPr>
        </p:nvSpPr>
        <p:spPr>
          <a:ln/>
        </p:spPr>
      </p:sp>
      <p:sp>
        <p:nvSpPr>
          <p:cNvPr id="206851"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幻灯片图像占位符 1"/>
          <p:cNvSpPr>
            <a:spLocks noGrp="1" noRot="1" noChangeAspect="1" noTextEdit="1"/>
          </p:cNvSpPr>
          <p:nvPr>
            <p:ph type="sldImg"/>
          </p:nvPr>
        </p:nvSpPr>
        <p:spPr>
          <a:ln/>
        </p:spPr>
      </p:sp>
      <p:sp>
        <p:nvSpPr>
          <p:cNvPr id="208899"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幻灯片图像占位符 1"/>
          <p:cNvSpPr>
            <a:spLocks noGrp="1" noRot="1" noChangeAspect="1" noTextEdit="1"/>
          </p:cNvSpPr>
          <p:nvPr>
            <p:ph type="sldImg"/>
          </p:nvPr>
        </p:nvSpPr>
        <p:spPr>
          <a:ln/>
        </p:spPr>
      </p:sp>
      <p:sp>
        <p:nvSpPr>
          <p:cNvPr id="210947"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幻灯片图像占位符 1"/>
          <p:cNvSpPr>
            <a:spLocks noGrp="1" noRot="1" noChangeAspect="1" noTextEdit="1"/>
          </p:cNvSpPr>
          <p:nvPr>
            <p:ph type="sldImg"/>
          </p:nvPr>
        </p:nvSpPr>
        <p:spPr>
          <a:ln/>
        </p:spPr>
      </p:sp>
      <p:sp>
        <p:nvSpPr>
          <p:cNvPr id="212995"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a:ln/>
        </p:spPr>
      </p:sp>
      <p:sp>
        <p:nvSpPr>
          <p:cNvPr id="30723"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幻灯片图像占位符 1"/>
          <p:cNvSpPr>
            <a:spLocks noGrp="1" noRot="1" noChangeAspect="1" noTextEdit="1"/>
          </p:cNvSpPr>
          <p:nvPr>
            <p:ph type="sldImg"/>
          </p:nvPr>
        </p:nvSpPr>
        <p:spPr>
          <a:ln/>
        </p:spPr>
      </p:sp>
      <p:sp>
        <p:nvSpPr>
          <p:cNvPr id="215043"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幻灯片图像占位符 1"/>
          <p:cNvSpPr>
            <a:spLocks noGrp="1" noRot="1" noChangeAspect="1" noTextEdit="1"/>
          </p:cNvSpPr>
          <p:nvPr>
            <p:ph type="sldImg"/>
          </p:nvPr>
        </p:nvSpPr>
        <p:spPr>
          <a:ln/>
        </p:spPr>
      </p:sp>
      <p:sp>
        <p:nvSpPr>
          <p:cNvPr id="219139"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幻灯片图像占位符 1"/>
          <p:cNvSpPr>
            <a:spLocks noGrp="1" noRot="1" noChangeAspect="1" noTextEdit="1"/>
          </p:cNvSpPr>
          <p:nvPr>
            <p:ph type="sldImg"/>
          </p:nvPr>
        </p:nvSpPr>
        <p:spPr>
          <a:ln/>
        </p:spPr>
      </p:sp>
      <p:sp>
        <p:nvSpPr>
          <p:cNvPr id="221187"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幻灯片图像占位符 1"/>
          <p:cNvSpPr>
            <a:spLocks noGrp="1" noRot="1" noChangeAspect="1" noTextEdit="1"/>
          </p:cNvSpPr>
          <p:nvPr>
            <p:ph type="sldImg"/>
          </p:nvPr>
        </p:nvSpPr>
        <p:spPr>
          <a:ln/>
        </p:spPr>
      </p:sp>
      <p:sp>
        <p:nvSpPr>
          <p:cNvPr id="223235"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幻灯片图像占位符 1"/>
          <p:cNvSpPr>
            <a:spLocks noGrp="1" noRot="1" noChangeAspect="1" noTextEdit="1"/>
          </p:cNvSpPr>
          <p:nvPr>
            <p:ph type="sldImg"/>
          </p:nvPr>
        </p:nvSpPr>
        <p:spPr>
          <a:ln/>
        </p:spPr>
      </p:sp>
      <p:sp>
        <p:nvSpPr>
          <p:cNvPr id="225283"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幻灯片图像占位符 1"/>
          <p:cNvSpPr>
            <a:spLocks noGrp="1" noRot="1" noChangeAspect="1" noTextEdit="1"/>
          </p:cNvSpPr>
          <p:nvPr>
            <p:ph type="sldImg"/>
          </p:nvPr>
        </p:nvSpPr>
        <p:spPr>
          <a:ln/>
        </p:spPr>
      </p:sp>
      <p:sp>
        <p:nvSpPr>
          <p:cNvPr id="227331"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幻灯片图像占位符 1"/>
          <p:cNvSpPr>
            <a:spLocks noGrp="1" noRot="1" noChangeAspect="1" noTextEdit="1"/>
          </p:cNvSpPr>
          <p:nvPr>
            <p:ph type="sldImg"/>
          </p:nvPr>
        </p:nvSpPr>
        <p:spPr>
          <a:ln/>
        </p:spPr>
      </p:sp>
      <p:sp>
        <p:nvSpPr>
          <p:cNvPr id="229379"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幻灯片图像占位符 1"/>
          <p:cNvSpPr>
            <a:spLocks noGrp="1" noRot="1" noChangeAspect="1" noTextEdit="1"/>
          </p:cNvSpPr>
          <p:nvPr>
            <p:ph type="sldImg"/>
          </p:nvPr>
        </p:nvSpPr>
        <p:spPr>
          <a:ln/>
        </p:spPr>
      </p:sp>
      <p:sp>
        <p:nvSpPr>
          <p:cNvPr id="231427"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幻灯片图像占位符 1"/>
          <p:cNvSpPr>
            <a:spLocks noGrp="1" noRot="1" noChangeAspect="1" noTextEdit="1"/>
          </p:cNvSpPr>
          <p:nvPr>
            <p:ph type="sldImg"/>
          </p:nvPr>
        </p:nvSpPr>
        <p:spPr>
          <a:ln/>
        </p:spPr>
      </p:sp>
      <p:sp>
        <p:nvSpPr>
          <p:cNvPr id="233475"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幻灯片图像占位符 1"/>
          <p:cNvSpPr>
            <a:spLocks noGrp="1" noRot="1" noChangeAspect="1" noTextEdit="1"/>
          </p:cNvSpPr>
          <p:nvPr>
            <p:ph type="sldImg"/>
          </p:nvPr>
        </p:nvSpPr>
        <p:spPr>
          <a:ln/>
        </p:spPr>
      </p:sp>
      <p:sp>
        <p:nvSpPr>
          <p:cNvPr id="235523" name="备注占位符 2"/>
          <p:cNvSpPr>
            <a:spLocks noGrp="1"/>
          </p:cNvSpPr>
          <p:nvPr>
            <p:ph type="body" idx="1"/>
          </p:nvPr>
        </p:nvSpPr>
        <p:spPr>
          <a:noFill/>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9570" name="Title 109569"/>
          <p:cNvSpPr>
            <a:spLocks noGrp="1"/>
          </p:cNvSpPr>
          <p:nvPr>
            <p:ph type="ctrTitle"/>
          </p:nvPr>
        </p:nvSpPr>
        <p:spPr>
          <a:xfrm>
            <a:off x="685800" y="2130425"/>
            <a:ext cx="7772400" cy="1470025"/>
          </a:xfrm>
          <a:prstGeom prst="rect">
            <a:avLst/>
          </a:prstGeom>
          <a:noFill/>
          <a:ln w="9525">
            <a:noFill/>
          </a:ln>
        </p:spPr>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tx2"/>
                </a:solidFill>
                <a:latin typeface="+mj-lt"/>
                <a:ea typeface="+mj-ea"/>
                <a:cs typeface="+mj-cs"/>
              </a:defRPr>
            </a:lvl1pPr>
          </a:lstStyle>
          <a:p>
            <a:pPr lvl="0"/>
            <a:r>
              <a:rPr lang="zh-CN" altLang="en-US" noProof="1"/>
              <a:t>单击此处编辑母版标题样式</a:t>
            </a:r>
          </a:p>
        </p:txBody>
      </p:sp>
      <p:sp>
        <p:nvSpPr>
          <p:cNvPr id="109571" name="Subtitle 109570"/>
          <p:cNvSpPr>
            <a:spLocks noGrp="1"/>
          </p:cNvSpPr>
          <p:nvPr>
            <p:ph type="subTitle" idx="1"/>
          </p:nvPr>
        </p:nvSpPr>
        <p:spPr>
          <a:xfrm>
            <a:off x="1371600" y="3886201"/>
            <a:ext cx="6400800" cy="1752600"/>
          </a:xfrm>
          <a:prstGeom prst="rect">
            <a:avLst/>
          </a:prstGeom>
          <a:noFill/>
          <a:ln w="9525">
            <a:noFill/>
          </a:ln>
        </p:spPr>
        <p:txBody>
          <a:bodyPr/>
          <a:lstStyle>
            <a:lvl1pPr marL="0" lvl="0" indent="0" algn="ctr" defTabSz="914400" eaLnBrk="1" fontAlgn="base" latinLnBrk="0" hangingPunct="1">
              <a:lnSpc>
                <a:spcPct val="100000"/>
              </a:lnSpc>
              <a:spcBef>
                <a:spcPct val="20000"/>
              </a:spcBef>
              <a:spcAft>
                <a:spcPct val="0"/>
              </a:spcAft>
              <a:buNone/>
              <a:defRPr sz="3200" b="0" i="0" u="none" kern="1200" baseline="0">
                <a:solidFill>
                  <a:schemeClr val="tx1"/>
                </a:solidFill>
                <a:latin typeface="+mn-lt"/>
                <a:ea typeface="+mn-ea"/>
                <a:cs typeface="+mn-cs"/>
              </a:defRPr>
            </a:lvl1pPr>
            <a:lvl2pPr marL="457200" lvl="1" indent="-457200" algn="ctr" defTabSz="914400" eaLnBrk="1" fontAlgn="base" latinLnBrk="0" hangingPunct="1">
              <a:lnSpc>
                <a:spcPct val="100000"/>
              </a:lnSpc>
              <a:spcBef>
                <a:spcPct val="20000"/>
              </a:spcBef>
              <a:spcAft>
                <a:spcPct val="0"/>
              </a:spcAft>
              <a:buNone/>
              <a:defRPr sz="2800" b="0" i="0" u="none" kern="1200" baseline="0">
                <a:solidFill>
                  <a:schemeClr val="tx1"/>
                </a:solidFill>
                <a:latin typeface="+mn-lt"/>
                <a:ea typeface="+mn-ea"/>
                <a:cs typeface="+mn-cs"/>
              </a:defRPr>
            </a:lvl2pPr>
            <a:lvl3pPr marL="914400" lvl="2" indent="-914400" algn="ctr" defTabSz="914400" eaLnBrk="1" fontAlgn="base" latinLnBrk="0" hangingPunct="1">
              <a:lnSpc>
                <a:spcPct val="100000"/>
              </a:lnSpc>
              <a:spcBef>
                <a:spcPct val="20000"/>
              </a:spcBef>
              <a:spcAft>
                <a:spcPct val="0"/>
              </a:spcAft>
              <a:buNone/>
              <a:defRPr sz="2400" b="0" i="0" u="none" kern="1200" baseline="0">
                <a:solidFill>
                  <a:schemeClr val="tx1"/>
                </a:solidFill>
                <a:latin typeface="+mn-lt"/>
                <a:ea typeface="+mn-ea"/>
                <a:cs typeface="+mn-cs"/>
              </a:defRPr>
            </a:lvl3pPr>
            <a:lvl4pPr marL="1371600" lvl="3" indent="-1371600" algn="ctr" defTabSz="914400" eaLnBrk="1" fontAlgn="base" latinLnBrk="0" hangingPunct="1">
              <a:lnSpc>
                <a:spcPct val="100000"/>
              </a:lnSpc>
              <a:spcBef>
                <a:spcPct val="20000"/>
              </a:spcBef>
              <a:spcAft>
                <a:spcPct val="0"/>
              </a:spcAft>
              <a:buNone/>
              <a:defRPr sz="2000" b="0" i="0" u="none" kern="1200" baseline="0">
                <a:solidFill>
                  <a:schemeClr val="tx1"/>
                </a:solidFill>
                <a:latin typeface="+mn-lt"/>
                <a:ea typeface="+mn-ea"/>
                <a:cs typeface="+mn-cs"/>
              </a:defRPr>
            </a:lvl4pPr>
            <a:lvl5pPr marL="1828800" lvl="4" indent="-1828800" algn="ctr" defTabSz="914400" eaLnBrk="1" fontAlgn="base" latinLnBrk="0" hangingPunct="1">
              <a:lnSpc>
                <a:spcPct val="100000"/>
              </a:lnSpc>
              <a:spcBef>
                <a:spcPct val="20000"/>
              </a:spcBef>
              <a:spcAft>
                <a:spcPct val="0"/>
              </a:spcAft>
              <a:buNone/>
              <a:defRPr sz="2000" b="0" i="0" u="none" kern="1200" baseline="0">
                <a:solidFill>
                  <a:schemeClr val="tx1"/>
                </a:solidFill>
                <a:latin typeface="+mn-lt"/>
                <a:ea typeface="+mn-ea"/>
                <a:cs typeface="+mn-cs"/>
              </a:defRPr>
            </a:lvl5pPr>
          </a:lstStyle>
          <a:p>
            <a:pPr lvl="0"/>
            <a:r>
              <a:rPr lang="zh-CN" altLang="en-US" noProof="1"/>
              <a:t>单击此处编辑母版副标题样式</a:t>
            </a:r>
          </a:p>
        </p:txBody>
      </p:sp>
      <p:sp>
        <p:nvSpPr>
          <p:cNvPr id="4" name="Date Placeholder 109571"/>
          <p:cNvSpPr>
            <a:spLocks noGrp="1"/>
          </p:cNvSpPr>
          <p:nvPr>
            <p:ph type="dt" sz="half" idx="10"/>
          </p:nvPr>
        </p:nvSpPr>
        <p:spPr/>
        <p:txBody>
          <a:bodyPr anchor="t"/>
          <a:lstStyle>
            <a:lvl1pPr>
              <a:defRPr/>
            </a:lvl1pPr>
          </a:lstStyle>
          <a:p>
            <a:pPr>
              <a:defRPr/>
            </a:pPr>
            <a:endParaRPr lang="zh-CN" altLang="en-US"/>
          </a:p>
        </p:txBody>
      </p:sp>
    </p:spTree>
    <p:extLst>
      <p:ext uri="{BB962C8B-B14F-4D97-AF65-F5344CB8AC3E}">
        <p14:creationId xmlns:p14="http://schemas.microsoft.com/office/powerpoint/2010/main" val="1417055159"/>
      </p:ext>
    </p:extLst>
  </p:cSld>
  <p:clrMapOvr>
    <a:masterClrMapping/>
  </p:clrMapOvr>
  <p:transition>
    <p:blinds dir="vert"/>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直接连接符 108549"/>
          <p:cNvSpPr>
            <a:spLocks noChangeShapeType="1"/>
          </p:cNvSpPr>
          <p:nvPr userDrawn="1"/>
        </p:nvSpPr>
        <p:spPr bwMode="auto">
          <a:xfrm>
            <a:off x="0" y="914400"/>
            <a:ext cx="9144000" cy="0"/>
          </a:xfrm>
          <a:prstGeom prst="line">
            <a:avLst/>
          </a:prstGeom>
          <a:noFill/>
          <a:ln w="19050">
            <a:solidFill>
              <a:srgbClr val="008080"/>
            </a:solidFill>
            <a:round/>
            <a:headEnd/>
            <a:tailEnd/>
          </a:ln>
          <a:effectLst>
            <a:prstShdw prst="shdw17" dist="17961" dir="2700000">
              <a:srgbClr val="004D4D"/>
            </a:prstShdw>
          </a:effectLst>
          <a:extLst>
            <a:ext uri="{909E8E84-426E-40DD-AFC4-6F175D3DCCD1}">
              <a14:hiddenFill xmlns:a14="http://schemas.microsoft.com/office/drawing/2010/main">
                <a:noFill/>
              </a14:hiddenFill>
            </a:ext>
          </a:extLst>
        </p:spPr>
        <p:txBody>
          <a:bodyPr/>
          <a:lstStyle/>
          <a:p>
            <a:endParaRPr lang="zh-CN" altLang="en-US"/>
          </a:p>
        </p:txBody>
      </p:sp>
      <p:sp>
        <p:nvSpPr>
          <p:cNvPr id="5" name="矩形 108551"/>
          <p:cNvSpPr>
            <a:spLocks noChangeArrowheads="1" noChangeShapeType="1" noTextEdit="1"/>
          </p:cNvSpPr>
          <p:nvPr userDrawn="1"/>
        </p:nvSpPr>
        <p:spPr bwMode="auto">
          <a:xfrm>
            <a:off x="7162800" y="609600"/>
            <a:ext cx="1800225" cy="2571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CN" altLang="en-US" kern="10">
                <a:gradFill rotWithShape="1">
                  <a:gsLst>
                    <a:gs pos="0">
                      <a:srgbClr val="18472F"/>
                    </a:gs>
                    <a:gs pos="100000">
                      <a:srgbClr val="339966"/>
                    </a:gs>
                  </a:gsLst>
                  <a:lin ang="18900000" scaled="1"/>
                </a:gradFill>
                <a:latin typeface="微软雅黑" panose="020B0503020204020204" pitchFamily="34" charset="-122"/>
                <a:ea typeface="微软雅黑" panose="020B0503020204020204" pitchFamily="34" charset="-122"/>
              </a:rPr>
              <a:t>加油站安全管理</a:t>
            </a:r>
          </a:p>
        </p:txBody>
      </p:sp>
      <p:sp>
        <p:nvSpPr>
          <p:cNvPr id="2" name="标题 1"/>
          <p:cNvSpPr>
            <a:spLocks noGrp="1"/>
          </p:cNvSpPr>
          <p:nvPr>
            <p:ph type="title"/>
          </p:nvPr>
        </p:nvSpPr>
        <p:spPr>
          <a:xfrm>
            <a:off x="457200" y="274955"/>
            <a:ext cx="8229600" cy="1143000"/>
          </a:xfrm>
          <a:prstGeom prst="rect">
            <a:avLst/>
          </a:prstGeom>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6" name="Date Placeholder 108546"/>
          <p:cNvSpPr>
            <a:spLocks noGrp="1"/>
          </p:cNvSpPr>
          <p:nvPr>
            <p:ph type="dt" sz="half" idx="10"/>
          </p:nvPr>
        </p:nvSpPr>
        <p:spPr/>
        <p:txBody>
          <a:bodyPr/>
          <a:lstStyle>
            <a:lvl1pPr>
              <a:defRPr/>
            </a:lvl1pPr>
          </a:lstStyle>
          <a:p>
            <a:pPr>
              <a:defRPr/>
            </a:pPr>
            <a:endParaRPr lang="zh-CN" altLang="en-US"/>
          </a:p>
        </p:txBody>
      </p:sp>
      <p:sp>
        <p:nvSpPr>
          <p:cNvPr id="7" name="Footer Placeholder 108547"/>
          <p:cNvSpPr>
            <a:spLocks noGrp="1"/>
          </p:cNvSpPr>
          <p:nvPr>
            <p:ph type="ftr" sz="quarter" idx="11"/>
          </p:nvPr>
        </p:nvSpPr>
        <p:spPr/>
        <p:txBody>
          <a:bodyPr/>
          <a:lstStyle>
            <a:lvl1pPr>
              <a:defRPr/>
            </a:lvl1pPr>
          </a:lstStyle>
          <a:p>
            <a:pPr>
              <a:defRPr/>
            </a:pPr>
            <a:endParaRPr lang="zh-CN"/>
          </a:p>
        </p:txBody>
      </p:sp>
    </p:spTree>
    <p:extLst>
      <p:ext uri="{BB962C8B-B14F-4D97-AF65-F5344CB8AC3E}">
        <p14:creationId xmlns:p14="http://schemas.microsoft.com/office/powerpoint/2010/main" val="3239925859"/>
      </p:ext>
    </p:extLst>
  </p:cSld>
  <p:clrMapOvr>
    <a:masterClrMapping/>
  </p:clrMapOvr>
  <p:transition>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直接连接符 108549"/>
          <p:cNvSpPr>
            <a:spLocks noChangeShapeType="1"/>
          </p:cNvSpPr>
          <p:nvPr userDrawn="1"/>
        </p:nvSpPr>
        <p:spPr bwMode="auto">
          <a:xfrm>
            <a:off x="0" y="914400"/>
            <a:ext cx="9144000" cy="0"/>
          </a:xfrm>
          <a:prstGeom prst="line">
            <a:avLst/>
          </a:prstGeom>
          <a:noFill/>
          <a:ln w="19050">
            <a:solidFill>
              <a:srgbClr val="008080"/>
            </a:solidFill>
            <a:round/>
            <a:headEnd/>
            <a:tailEnd/>
          </a:ln>
          <a:effectLst>
            <a:prstShdw prst="shdw17" dist="17961" dir="2700000">
              <a:srgbClr val="004D4D"/>
            </a:prstShdw>
          </a:effectLst>
          <a:extLst>
            <a:ext uri="{909E8E84-426E-40DD-AFC4-6F175D3DCCD1}">
              <a14:hiddenFill xmlns:a14="http://schemas.microsoft.com/office/drawing/2010/main">
                <a:noFill/>
              </a14:hiddenFill>
            </a:ext>
          </a:extLst>
        </p:spPr>
        <p:txBody>
          <a:bodyPr/>
          <a:lstStyle/>
          <a:p>
            <a:endParaRPr lang="zh-CN" altLang="en-US"/>
          </a:p>
        </p:txBody>
      </p:sp>
      <p:sp>
        <p:nvSpPr>
          <p:cNvPr id="6" name="矩形 108551"/>
          <p:cNvSpPr>
            <a:spLocks noChangeArrowheads="1" noChangeShapeType="1" noTextEdit="1"/>
          </p:cNvSpPr>
          <p:nvPr userDrawn="1"/>
        </p:nvSpPr>
        <p:spPr bwMode="auto">
          <a:xfrm>
            <a:off x="7162800" y="609600"/>
            <a:ext cx="1800225" cy="2571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CN" altLang="en-US" kern="10">
                <a:gradFill rotWithShape="1">
                  <a:gsLst>
                    <a:gs pos="0">
                      <a:srgbClr val="18472F"/>
                    </a:gs>
                    <a:gs pos="100000">
                      <a:srgbClr val="339966"/>
                    </a:gs>
                  </a:gsLst>
                  <a:lin ang="18900000" scaled="1"/>
                </a:gradFill>
                <a:latin typeface="微软雅黑" panose="020B0503020204020204" pitchFamily="34" charset="-122"/>
                <a:ea typeface="微软雅黑" panose="020B0503020204020204" pitchFamily="34" charset="-122"/>
              </a:rPr>
              <a:t>加油站安全管理</a:t>
            </a:r>
          </a:p>
        </p:txBody>
      </p:sp>
      <p:sp>
        <p:nvSpPr>
          <p:cNvPr id="2" name="标题 1"/>
          <p:cNvSpPr>
            <a:spLocks noGrp="1"/>
          </p:cNvSpPr>
          <p:nvPr>
            <p:ph type="title"/>
          </p:nvPr>
        </p:nvSpPr>
        <p:spPr>
          <a:xfrm>
            <a:off x="457200" y="274955"/>
            <a:ext cx="8229600" cy="1143000"/>
          </a:xfrm>
          <a:prstGeom prst="rect">
            <a:avLst/>
          </a:prstGeom>
        </p:spPr>
        <p:txBody>
          <a:bodyPr/>
          <a:lstStyle/>
          <a:p>
            <a:r>
              <a:rPr lang="zh-CN" altLang="en-US" noProof="1"/>
              <a:t>单击此处编辑母版标题样式</a:t>
            </a:r>
          </a:p>
        </p:txBody>
      </p:sp>
      <p:sp>
        <p:nvSpPr>
          <p:cNvPr id="3" name="内容占位符 2"/>
          <p:cNvSpPr>
            <a:spLocks noGrp="1"/>
          </p:cNvSpPr>
          <p:nvPr>
            <p:ph sz="half" idx="1"/>
          </p:nvPr>
        </p:nvSpPr>
        <p:spPr>
          <a:xfrm>
            <a:off x="457200" y="1600201"/>
            <a:ext cx="4032504"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54296" y="1600201"/>
            <a:ext cx="4032504"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Date Placeholder 108546"/>
          <p:cNvSpPr>
            <a:spLocks noGrp="1"/>
          </p:cNvSpPr>
          <p:nvPr>
            <p:ph type="dt" sz="half" idx="10"/>
          </p:nvPr>
        </p:nvSpPr>
        <p:spPr/>
        <p:txBody>
          <a:bodyPr/>
          <a:lstStyle>
            <a:lvl1pPr>
              <a:defRPr/>
            </a:lvl1pPr>
          </a:lstStyle>
          <a:p>
            <a:pPr>
              <a:defRPr/>
            </a:pPr>
            <a:endParaRPr lang="zh-CN" altLang="en-US"/>
          </a:p>
        </p:txBody>
      </p:sp>
      <p:sp>
        <p:nvSpPr>
          <p:cNvPr id="8" name="Footer Placeholder 108547"/>
          <p:cNvSpPr>
            <a:spLocks noGrp="1"/>
          </p:cNvSpPr>
          <p:nvPr>
            <p:ph type="ftr" sz="quarter" idx="11"/>
          </p:nvPr>
        </p:nvSpPr>
        <p:spPr/>
        <p:txBody>
          <a:bodyPr/>
          <a:lstStyle>
            <a:lvl1pPr>
              <a:defRPr/>
            </a:lvl1pPr>
          </a:lstStyle>
          <a:p>
            <a:pPr>
              <a:defRPr/>
            </a:pPr>
            <a:endParaRPr lang="zh-CN"/>
          </a:p>
        </p:txBody>
      </p:sp>
    </p:spTree>
    <p:extLst>
      <p:ext uri="{BB962C8B-B14F-4D97-AF65-F5344CB8AC3E}">
        <p14:creationId xmlns:p14="http://schemas.microsoft.com/office/powerpoint/2010/main" val="637806989"/>
      </p:ext>
    </p:extLst>
  </p:cSld>
  <p:clrMapOvr>
    <a:masterClrMapping/>
  </p:clrMapOvr>
  <p:transition>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直接连接符 108549"/>
          <p:cNvSpPr>
            <a:spLocks noChangeShapeType="1"/>
          </p:cNvSpPr>
          <p:nvPr userDrawn="1"/>
        </p:nvSpPr>
        <p:spPr bwMode="auto">
          <a:xfrm>
            <a:off x="0" y="914400"/>
            <a:ext cx="9144000" cy="0"/>
          </a:xfrm>
          <a:prstGeom prst="line">
            <a:avLst/>
          </a:prstGeom>
          <a:noFill/>
          <a:ln w="19050">
            <a:solidFill>
              <a:srgbClr val="008080"/>
            </a:solidFill>
            <a:round/>
            <a:headEnd/>
            <a:tailEnd/>
          </a:ln>
          <a:effectLst>
            <a:prstShdw prst="shdw17" dist="17961" dir="2700000">
              <a:srgbClr val="004D4D"/>
            </a:prstShdw>
          </a:effectLst>
          <a:extLst>
            <a:ext uri="{909E8E84-426E-40DD-AFC4-6F175D3DCCD1}">
              <a14:hiddenFill xmlns:a14="http://schemas.microsoft.com/office/drawing/2010/main">
                <a:noFill/>
              </a14:hiddenFill>
            </a:ext>
          </a:extLst>
        </p:spPr>
        <p:txBody>
          <a:bodyPr/>
          <a:lstStyle/>
          <a:p>
            <a:endParaRPr lang="zh-CN" altLang="en-US"/>
          </a:p>
        </p:txBody>
      </p:sp>
      <p:sp>
        <p:nvSpPr>
          <p:cNvPr id="3" name="矩形 108551"/>
          <p:cNvSpPr>
            <a:spLocks noChangeArrowheads="1" noChangeShapeType="1" noTextEdit="1"/>
          </p:cNvSpPr>
          <p:nvPr userDrawn="1"/>
        </p:nvSpPr>
        <p:spPr bwMode="auto">
          <a:xfrm>
            <a:off x="7162800" y="609600"/>
            <a:ext cx="1800225" cy="2571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CN" altLang="en-US" kern="10">
                <a:gradFill rotWithShape="1">
                  <a:gsLst>
                    <a:gs pos="0">
                      <a:srgbClr val="18472F"/>
                    </a:gs>
                    <a:gs pos="100000">
                      <a:srgbClr val="339966"/>
                    </a:gs>
                  </a:gsLst>
                  <a:lin ang="18900000" scaled="1"/>
                </a:gradFill>
                <a:latin typeface="微软雅黑" panose="020B0503020204020204" pitchFamily="34" charset="-122"/>
                <a:ea typeface="微软雅黑" panose="020B0503020204020204" pitchFamily="34" charset="-122"/>
              </a:rPr>
              <a:t>加油站安全管理</a:t>
            </a:r>
          </a:p>
        </p:txBody>
      </p:sp>
      <p:sp>
        <p:nvSpPr>
          <p:cNvPr id="4" name="Date Placeholder 108546"/>
          <p:cNvSpPr>
            <a:spLocks noGrp="1"/>
          </p:cNvSpPr>
          <p:nvPr>
            <p:ph type="dt" sz="half" idx="10"/>
          </p:nvPr>
        </p:nvSpPr>
        <p:spPr/>
        <p:txBody>
          <a:bodyPr/>
          <a:lstStyle>
            <a:lvl1pPr>
              <a:defRPr/>
            </a:lvl1pPr>
          </a:lstStyle>
          <a:p>
            <a:pPr>
              <a:defRPr/>
            </a:pPr>
            <a:endParaRPr lang="zh-CN" altLang="en-US"/>
          </a:p>
        </p:txBody>
      </p:sp>
      <p:sp>
        <p:nvSpPr>
          <p:cNvPr id="5" name="Footer Placeholder 108547"/>
          <p:cNvSpPr>
            <a:spLocks noGrp="1"/>
          </p:cNvSpPr>
          <p:nvPr>
            <p:ph type="ftr" sz="quarter" idx="11"/>
          </p:nvPr>
        </p:nvSpPr>
        <p:spPr/>
        <p:txBody>
          <a:bodyPr/>
          <a:lstStyle>
            <a:lvl1pPr>
              <a:defRPr/>
            </a:lvl1pPr>
          </a:lstStyle>
          <a:p>
            <a:pPr>
              <a:defRPr/>
            </a:pPr>
            <a:endParaRPr lang="zh-CN"/>
          </a:p>
        </p:txBody>
      </p:sp>
    </p:spTree>
    <p:extLst>
      <p:ext uri="{BB962C8B-B14F-4D97-AF65-F5344CB8AC3E}">
        <p14:creationId xmlns:p14="http://schemas.microsoft.com/office/powerpoint/2010/main" val="2103151728"/>
      </p:ext>
    </p:extLst>
  </p:cSld>
  <p:clrMapOvr>
    <a:masterClrMapping/>
  </p:clrMapOvr>
  <p:transition>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85351489"/>
      </p:ext>
    </p:extLst>
  </p:cSld>
  <p:clrMapOvr>
    <a:masterClrMapping/>
  </p:clrMapOvr>
  <p:transition>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C18E09C8-E959-4A84-B366-3BAE26928568}" type="datetimeFigureOut">
              <a:rPr lang="zh-CN" altLang="en-US"/>
              <a:pPr>
                <a:defRPr/>
              </a:pPr>
              <a:t>2018-11-15</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6B218C78-83F9-4946-965D-F35DA8DBB8FD}" type="slidenum">
              <a:rPr lang="zh-CN" altLang="en-US"/>
              <a:pPr>
                <a:defRPr/>
              </a:pPr>
              <a:t>‹#›</a:t>
            </a:fld>
            <a:endParaRPr lang="zh-CN" altLang="en-US"/>
          </a:p>
        </p:txBody>
      </p:sp>
    </p:spTree>
    <p:extLst>
      <p:ext uri="{BB962C8B-B14F-4D97-AF65-F5344CB8AC3E}">
        <p14:creationId xmlns:p14="http://schemas.microsoft.com/office/powerpoint/2010/main" val="2209624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551371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7"/>
          <a:srcRect/>
          <a:tile tx="0" ty="0" sx="100000" sy="100000" flip="none" algn="tl"/>
        </a:blipFill>
        <a:effectLst/>
      </p:bgPr>
    </p:bg>
    <p:spTree>
      <p:nvGrpSpPr>
        <p:cNvPr id="1" name=""/>
        <p:cNvGrpSpPr/>
        <p:nvPr/>
      </p:nvGrpSpPr>
      <p:grpSpPr>
        <a:xfrm>
          <a:off x="0" y="0"/>
          <a:ext cx="0" cy="0"/>
          <a:chOff x="0" y="0"/>
          <a:chExt cx="0" cy="0"/>
        </a:xfrm>
      </p:grpSpPr>
      <p:sp>
        <p:nvSpPr>
          <p:cNvPr id="1026" name="Text Placeholder 108545"/>
          <p:cNvSpPr>
            <a:spLocks noGrp="1" noChangeArrowheads="1"/>
          </p:cNvSpPr>
          <p:nvPr>
            <p:ph type="body" idx="4294967295"/>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8547" name="Date Placeholder 108546"/>
          <p:cNvSpPr>
            <a:spLocks noGrp="1"/>
          </p:cNvSpPr>
          <p:nvPr>
            <p:ph type="dt" sz="half" idx="2"/>
          </p:nvPr>
        </p:nvSpPr>
        <p:spPr>
          <a:xfrm>
            <a:off x="457200" y="6245225"/>
            <a:ext cx="2133600" cy="476250"/>
          </a:xfrm>
          <a:prstGeom prst="rect">
            <a:avLst/>
          </a:prstGeom>
          <a:noFill/>
          <a:ln w="9525">
            <a:noFill/>
          </a:ln>
        </p:spPr>
        <p:txBody>
          <a:bodyPr/>
          <a:lstStyle>
            <a:lvl1pPr eaLnBrk="1" hangingPunct="1">
              <a:buFont typeface="Arial" panose="020B0604020202020204" pitchFamily="34" charset="0"/>
              <a:buNone/>
              <a:defRPr sz="1400" noProof="1"/>
            </a:lvl1pPr>
          </a:lstStyle>
          <a:p>
            <a:pPr>
              <a:defRPr/>
            </a:pPr>
            <a:endParaRPr lang="zh-CN" altLang="en-US"/>
          </a:p>
        </p:txBody>
      </p:sp>
      <p:sp>
        <p:nvSpPr>
          <p:cNvPr id="108548" name="Footer Placeholder 108547"/>
          <p:cNvSpPr>
            <a:spLocks noGrp="1"/>
          </p:cNvSpPr>
          <p:nvPr>
            <p:ph type="ftr" sz="quarter" idx="3"/>
          </p:nvPr>
        </p:nvSpPr>
        <p:spPr>
          <a:xfrm>
            <a:off x="3124200" y="6245225"/>
            <a:ext cx="2895600" cy="476250"/>
          </a:xfrm>
          <a:prstGeom prst="rect">
            <a:avLst/>
          </a:prstGeom>
          <a:noFill/>
          <a:ln w="9525">
            <a:noFill/>
          </a:ln>
        </p:spPr>
        <p:txBody>
          <a:bodyPr/>
          <a:lstStyle>
            <a:lvl1pPr algn="ctr" eaLnBrk="1" hangingPunct="1">
              <a:buFont typeface="Arial" panose="020B0604020202020204" pitchFamily="34" charset="0"/>
              <a:buNone/>
              <a:defRPr sz="1400" noProof="1"/>
            </a:lvl1pPr>
          </a:lstStyle>
          <a:p>
            <a:pPr>
              <a:defRPr/>
            </a:pPr>
            <a:endParaRPr lang="zh-CN"/>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Lst>
  <p:transition>
    <p:blinds dir="vert"/>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eaLnBrk="1" fontAlgn="base" latinLnBrk="0" hangingPunct="1">
        <a:lnSpc>
          <a:spcPct val="100000"/>
        </a:lnSpc>
        <a:spcBef>
          <a:spcPct val="0"/>
        </a:spcBef>
        <a:spcAft>
          <a:spcPct val="0"/>
        </a:spcAft>
        <a:buNone/>
        <a:defRPr sz="2000" b="0" i="0" u="none" kern="1200" baseline="0">
          <a:solidFill>
            <a:srgbClr val="FF0000"/>
          </a:solidFill>
          <a:latin typeface="+mn-lt"/>
          <a:ea typeface="+mn-ea"/>
          <a:cs typeface="+mn-cs"/>
        </a:defRPr>
      </a:lvl2pPr>
      <a:lvl3pPr marL="914400" lvl="2" indent="0" algn="ctr" defTabSz="914400" eaLnBrk="1" fontAlgn="base" latinLnBrk="0" hangingPunct="1">
        <a:lnSpc>
          <a:spcPct val="100000"/>
        </a:lnSpc>
        <a:spcBef>
          <a:spcPct val="0"/>
        </a:spcBef>
        <a:spcAft>
          <a:spcPct val="0"/>
        </a:spcAft>
        <a:buNone/>
        <a:defRPr sz="2000" b="0" i="0" u="none" kern="1200" baseline="0">
          <a:solidFill>
            <a:srgbClr val="FF0000"/>
          </a:solidFill>
          <a:latin typeface="+mn-lt"/>
          <a:ea typeface="+mn-ea"/>
          <a:cs typeface="+mn-cs"/>
        </a:defRPr>
      </a:lvl3pPr>
      <a:lvl4pPr marL="1371600" lvl="3" indent="0" algn="ctr" defTabSz="914400" eaLnBrk="1" fontAlgn="base" latinLnBrk="0" hangingPunct="1">
        <a:lnSpc>
          <a:spcPct val="100000"/>
        </a:lnSpc>
        <a:spcBef>
          <a:spcPct val="0"/>
        </a:spcBef>
        <a:spcAft>
          <a:spcPct val="0"/>
        </a:spcAft>
        <a:buNone/>
        <a:defRPr sz="2000" b="0" i="0" u="none" kern="1200" baseline="0">
          <a:solidFill>
            <a:srgbClr val="FF0000"/>
          </a:solidFill>
          <a:latin typeface="+mn-lt"/>
          <a:ea typeface="+mn-ea"/>
          <a:cs typeface="+mn-cs"/>
        </a:defRPr>
      </a:lvl4pPr>
      <a:lvl5pPr marL="1828800" lvl="4" indent="0" algn="ctr" defTabSz="914400" eaLnBrk="1" fontAlgn="base" latinLnBrk="0" hangingPunct="1">
        <a:lnSpc>
          <a:spcPct val="100000"/>
        </a:lnSpc>
        <a:spcBef>
          <a:spcPct val="0"/>
        </a:spcBef>
        <a:spcAft>
          <a:spcPct val="0"/>
        </a:spcAft>
        <a:buNone/>
        <a:defRPr sz="2000" b="0" i="0" u="none" kern="1200" baseline="0">
          <a:solidFill>
            <a:srgbClr val="FF0000"/>
          </a:solidFill>
          <a:latin typeface="+mn-lt"/>
          <a:ea typeface="+mn-ea"/>
          <a:cs typeface="+mn-cs"/>
        </a:defRPr>
      </a:lvl5pPr>
      <a:lvl6pPr marL="2286000" lvl="5" indent="0" algn="ctr" defTabSz="914400" eaLnBrk="1" fontAlgn="base" latinLnBrk="0" hangingPunct="1">
        <a:lnSpc>
          <a:spcPct val="100000"/>
        </a:lnSpc>
        <a:spcBef>
          <a:spcPct val="0"/>
        </a:spcBef>
        <a:spcAft>
          <a:spcPct val="0"/>
        </a:spcAft>
        <a:buNone/>
        <a:defRPr sz="2000" b="0" i="0" u="none" kern="1200" baseline="0">
          <a:solidFill>
            <a:srgbClr val="FF0000"/>
          </a:solidFill>
          <a:latin typeface="+mn-lt"/>
          <a:ea typeface="+mn-ea"/>
          <a:cs typeface="+mn-cs"/>
        </a:defRPr>
      </a:lvl6pPr>
      <a:lvl7pPr marL="2743200" lvl="6" indent="0" algn="ctr" defTabSz="914400" eaLnBrk="1" fontAlgn="base" latinLnBrk="0" hangingPunct="1">
        <a:lnSpc>
          <a:spcPct val="100000"/>
        </a:lnSpc>
        <a:spcBef>
          <a:spcPct val="0"/>
        </a:spcBef>
        <a:spcAft>
          <a:spcPct val="0"/>
        </a:spcAft>
        <a:buNone/>
        <a:defRPr sz="2000" b="0" i="0" u="none" kern="1200" baseline="0">
          <a:solidFill>
            <a:srgbClr val="FF0000"/>
          </a:solidFill>
          <a:latin typeface="+mn-lt"/>
          <a:ea typeface="+mn-ea"/>
          <a:cs typeface="+mn-cs"/>
        </a:defRPr>
      </a:lvl7pPr>
      <a:lvl8pPr marL="3200400" lvl="7" indent="0" algn="ctr" defTabSz="914400" eaLnBrk="1" fontAlgn="base" latinLnBrk="0" hangingPunct="1">
        <a:lnSpc>
          <a:spcPct val="100000"/>
        </a:lnSpc>
        <a:spcBef>
          <a:spcPct val="0"/>
        </a:spcBef>
        <a:spcAft>
          <a:spcPct val="0"/>
        </a:spcAft>
        <a:buNone/>
        <a:defRPr sz="2000" b="0" i="0" u="none" kern="1200" baseline="0">
          <a:solidFill>
            <a:srgbClr val="FF0000"/>
          </a:solidFill>
          <a:latin typeface="+mn-lt"/>
          <a:ea typeface="+mn-ea"/>
          <a:cs typeface="+mn-cs"/>
        </a:defRPr>
      </a:lvl8pPr>
      <a:lvl9pPr marL="3657600" lvl="8" indent="0" algn="ctr" defTabSz="914400" eaLnBrk="1" fontAlgn="base" latinLnBrk="0" hangingPunct="1">
        <a:lnSpc>
          <a:spcPct val="100000"/>
        </a:lnSpc>
        <a:spcBef>
          <a:spcPct val="0"/>
        </a:spcBef>
        <a:spcAft>
          <a:spcPct val="0"/>
        </a:spcAft>
        <a:buNone/>
        <a:defRPr sz="2000" b="0" i="0" u="none" kern="1200" baseline="0">
          <a:solidFill>
            <a:srgbClr val="FF0000"/>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9D9D9"/>
        </a:solid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1"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685800" eaLnBrk="1" fontAlgn="auto" hangingPunct="1">
              <a:spcBef>
                <a:spcPts val="0"/>
              </a:spcBef>
              <a:spcAft>
                <a:spcPts val="0"/>
              </a:spcAft>
              <a:buFont typeface="Arial" panose="020B0604020202020204" pitchFamily="34" charset="0"/>
              <a:buNone/>
              <a:defRPr sz="900" smtClean="0">
                <a:solidFill>
                  <a:prstClr val="black">
                    <a:tint val="75000"/>
                  </a:prstClr>
                </a:solidFill>
                <a:latin typeface="Calibri"/>
              </a:defRPr>
            </a:lvl1pPr>
          </a:lstStyle>
          <a:p>
            <a:pPr>
              <a:defRPr/>
            </a:pPr>
            <a:fld id="{F16AB438-BD60-4EF1-B82A-7E22B7CE4D2B}" type="datetimeFigureOut">
              <a:rPr lang="zh-CN" altLang="en-US"/>
              <a:pPr>
                <a:defRPr/>
              </a:pPr>
              <a:t>2018-11-15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685800" eaLnBrk="1" fontAlgn="auto" hangingPunct="1">
              <a:spcBef>
                <a:spcPts val="0"/>
              </a:spcBef>
              <a:spcAft>
                <a:spcPts val="0"/>
              </a:spcAft>
              <a:buFont typeface="Arial" panose="020B0604020202020204" pitchFamily="34" charset="0"/>
              <a:buNone/>
              <a:defRPr sz="900">
                <a:solidFill>
                  <a:prstClr val="black">
                    <a:tint val="75000"/>
                  </a:prstClr>
                </a:solidFill>
                <a:latin typeface="Calibri"/>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685800" eaLnBrk="1" fontAlgn="auto" hangingPunct="1">
              <a:spcBef>
                <a:spcPts val="0"/>
              </a:spcBef>
              <a:spcAft>
                <a:spcPts val="0"/>
              </a:spcAft>
              <a:buFont typeface="Arial" panose="020B0604020202020204" pitchFamily="34" charset="0"/>
              <a:buNone/>
              <a:defRPr sz="900" smtClean="0">
                <a:solidFill>
                  <a:prstClr val="black">
                    <a:tint val="75000"/>
                  </a:prstClr>
                </a:solidFill>
                <a:latin typeface="Calibri"/>
              </a:defRPr>
            </a:lvl1pPr>
          </a:lstStyle>
          <a:p>
            <a:pPr>
              <a:defRPr/>
            </a:pPr>
            <a:fld id="{23FAC1ED-CFE2-4740-9892-A6E4FB5ADD80}"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14" r:id="rId1"/>
    <p:sldLayoutId id="2147483720" r:id="rId2"/>
  </p:sldLayoutIdLst>
  <p:txStyles>
    <p:titleStyle>
      <a:lvl1pPr algn="ctr" defTabSz="685800" rtl="0" fontAlgn="base">
        <a:spcBef>
          <a:spcPct val="0"/>
        </a:spcBef>
        <a:spcAft>
          <a:spcPct val="0"/>
        </a:spcAft>
        <a:defRPr sz="3300" kern="1200">
          <a:solidFill>
            <a:schemeClr val="tx1"/>
          </a:solidFill>
          <a:latin typeface="+mj-lt"/>
          <a:ea typeface="+mj-ea"/>
          <a:cs typeface="+mj-cs"/>
        </a:defRPr>
      </a:lvl1pPr>
      <a:lvl2pPr algn="ctr" defTabSz="685800" rtl="0" fontAlgn="base">
        <a:spcBef>
          <a:spcPct val="0"/>
        </a:spcBef>
        <a:spcAft>
          <a:spcPct val="0"/>
        </a:spcAft>
        <a:defRPr sz="3300">
          <a:solidFill>
            <a:schemeClr val="tx1"/>
          </a:solidFill>
          <a:latin typeface="Calibri" panose="020F0502020204030204" pitchFamily="34" charset="0"/>
        </a:defRPr>
      </a:lvl2pPr>
      <a:lvl3pPr algn="ctr" defTabSz="685800" rtl="0" fontAlgn="base">
        <a:spcBef>
          <a:spcPct val="0"/>
        </a:spcBef>
        <a:spcAft>
          <a:spcPct val="0"/>
        </a:spcAft>
        <a:defRPr sz="3300">
          <a:solidFill>
            <a:schemeClr val="tx1"/>
          </a:solidFill>
          <a:latin typeface="Calibri" panose="020F0502020204030204" pitchFamily="34" charset="0"/>
        </a:defRPr>
      </a:lvl3pPr>
      <a:lvl4pPr algn="ctr" defTabSz="685800" rtl="0" fontAlgn="base">
        <a:spcBef>
          <a:spcPct val="0"/>
        </a:spcBef>
        <a:spcAft>
          <a:spcPct val="0"/>
        </a:spcAft>
        <a:defRPr sz="3300">
          <a:solidFill>
            <a:schemeClr val="tx1"/>
          </a:solidFill>
          <a:latin typeface="Calibri" panose="020F0502020204030204" pitchFamily="34" charset="0"/>
        </a:defRPr>
      </a:lvl4pPr>
      <a:lvl5pPr algn="ctr" defTabSz="685800" rtl="0" fontAlgn="base">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6858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fontAlgn="base">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fontAlgn="base">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defTabSz="685800" rtl="0" fontAlgn="base">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fontAlgn="base">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50.png"/><Relationship Id="rId18" Type="http://schemas.openxmlformats.org/officeDocument/2006/relationships/image" Target="../media/image55.png"/><Relationship Id="rId26" Type="http://schemas.openxmlformats.org/officeDocument/2006/relationships/image" Target="../media/image63.png"/><Relationship Id="rId3" Type="http://schemas.openxmlformats.org/officeDocument/2006/relationships/notesSlide" Target="../notesSlides/notesSlide22.xml"/><Relationship Id="rId21" Type="http://schemas.openxmlformats.org/officeDocument/2006/relationships/image" Target="../media/image58.png"/><Relationship Id="rId34" Type="http://schemas.openxmlformats.org/officeDocument/2006/relationships/image" Target="../media/image71.png"/><Relationship Id="rId7" Type="http://schemas.openxmlformats.org/officeDocument/2006/relationships/image" Target="../media/image44.wmf"/><Relationship Id="rId12" Type="http://schemas.openxmlformats.org/officeDocument/2006/relationships/image" Target="../media/image49.png"/><Relationship Id="rId17" Type="http://schemas.openxmlformats.org/officeDocument/2006/relationships/image" Target="../media/image54.png"/><Relationship Id="rId25" Type="http://schemas.openxmlformats.org/officeDocument/2006/relationships/image" Target="../media/image62.png"/><Relationship Id="rId33" Type="http://schemas.openxmlformats.org/officeDocument/2006/relationships/image" Target="../media/image70.png"/><Relationship Id="rId38" Type="http://schemas.openxmlformats.org/officeDocument/2006/relationships/image" Target="../media/image73.png"/><Relationship Id="rId2" Type="http://schemas.openxmlformats.org/officeDocument/2006/relationships/slideLayout" Target="../slideLayouts/slideLayout2.xml"/><Relationship Id="rId16" Type="http://schemas.openxmlformats.org/officeDocument/2006/relationships/image" Target="../media/image53.png"/><Relationship Id="rId20" Type="http://schemas.openxmlformats.org/officeDocument/2006/relationships/image" Target="../media/image57.png"/><Relationship Id="rId29" Type="http://schemas.openxmlformats.org/officeDocument/2006/relationships/image" Target="../media/image66.png"/><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8.png"/><Relationship Id="rId24" Type="http://schemas.openxmlformats.org/officeDocument/2006/relationships/image" Target="../media/image61.png"/><Relationship Id="rId32" Type="http://schemas.openxmlformats.org/officeDocument/2006/relationships/image" Target="../media/image69.png"/><Relationship Id="rId37" Type="http://schemas.openxmlformats.org/officeDocument/2006/relationships/image" Target="../media/image72.png"/><Relationship Id="rId5" Type="http://schemas.openxmlformats.org/officeDocument/2006/relationships/image" Target="../media/image43.wmf"/><Relationship Id="rId15" Type="http://schemas.openxmlformats.org/officeDocument/2006/relationships/image" Target="../media/image52.png"/><Relationship Id="rId23" Type="http://schemas.openxmlformats.org/officeDocument/2006/relationships/image" Target="../media/image60.png"/><Relationship Id="rId28" Type="http://schemas.openxmlformats.org/officeDocument/2006/relationships/image" Target="../media/image65.png"/><Relationship Id="rId36" Type="http://schemas.openxmlformats.org/officeDocument/2006/relationships/image" Target="../media/image45.wmf"/><Relationship Id="rId10" Type="http://schemas.openxmlformats.org/officeDocument/2006/relationships/image" Target="../media/image47.png"/><Relationship Id="rId19" Type="http://schemas.openxmlformats.org/officeDocument/2006/relationships/image" Target="../media/image56.png"/><Relationship Id="rId31" Type="http://schemas.openxmlformats.org/officeDocument/2006/relationships/image" Target="../media/image68.png"/><Relationship Id="rId4" Type="http://schemas.openxmlformats.org/officeDocument/2006/relationships/oleObject" Target="../embeddings/oleObject1.bin"/><Relationship Id="rId9" Type="http://schemas.openxmlformats.org/officeDocument/2006/relationships/image" Target="../media/image46.png"/><Relationship Id="rId14" Type="http://schemas.openxmlformats.org/officeDocument/2006/relationships/image" Target="../media/image51.png"/><Relationship Id="rId22" Type="http://schemas.openxmlformats.org/officeDocument/2006/relationships/image" Target="../media/image59.png"/><Relationship Id="rId27" Type="http://schemas.openxmlformats.org/officeDocument/2006/relationships/image" Target="../media/image64.png"/><Relationship Id="rId30" Type="http://schemas.openxmlformats.org/officeDocument/2006/relationships/image" Target="../media/image67.png"/><Relationship Id="rId35"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s>
</file>

<file path=ppt/slides/_rels/slide2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jpeg"/></Relationships>
</file>

<file path=ppt/slides/_rels/slide25.x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4.jpeg"/></Relationships>
</file>

<file path=ppt/slides/_rels/slide27.x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93.jpeg"/></Relationships>
</file>

<file path=ppt/slides/_rels/slide37.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97.png"/><Relationship Id="rId4" Type="http://schemas.openxmlformats.org/officeDocument/2006/relationships/image" Target="../media/image96.png"/></Relationships>
</file>

<file path=ppt/slides/_rels/slide3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02.jpeg"/><Relationship Id="rId4" Type="http://schemas.openxmlformats.org/officeDocument/2006/relationships/image" Target="../media/image101.jpeg"/></Relationships>
</file>

<file path=ppt/slides/_rels/slide42.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05.jpeg"/><Relationship Id="rId4" Type="http://schemas.openxmlformats.org/officeDocument/2006/relationships/image" Target="../media/image104.jpeg"/></Relationships>
</file>

<file path=ppt/slides/_rels/slide43.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08.jpeg"/><Relationship Id="rId4" Type="http://schemas.openxmlformats.org/officeDocument/2006/relationships/image" Target="../media/image107.jpeg"/></Relationships>
</file>

<file path=ppt/slides/_rels/slide44.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11.jpeg"/><Relationship Id="rId4" Type="http://schemas.openxmlformats.org/officeDocument/2006/relationships/image" Target="../media/image110.jpeg"/></Relationships>
</file>

<file path=ppt/slides/_rels/slide45.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14.jpeg"/><Relationship Id="rId5" Type="http://schemas.openxmlformats.org/officeDocument/2006/relationships/image" Target="../media/image113.jpeg"/><Relationship Id="rId4" Type="http://schemas.openxmlformats.org/officeDocument/2006/relationships/image" Target="../media/image112.jpeg"/></Relationships>
</file>

<file path=ppt/slides/_rels/slide4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16.png"/></Relationships>
</file>

<file path=ppt/slides/_rels/slide47.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19.jpeg"/><Relationship Id="rId4" Type="http://schemas.openxmlformats.org/officeDocument/2006/relationships/image" Target="../media/image118.jpeg"/></Relationships>
</file>

<file path=ppt/slides/_rels/slide4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123.jpeg"/><Relationship Id="rId5" Type="http://schemas.openxmlformats.org/officeDocument/2006/relationships/image" Target="../media/image122.jpeg"/><Relationship Id="rId4" Type="http://schemas.openxmlformats.org/officeDocument/2006/relationships/image" Target="../media/image121.jpeg"/></Relationships>
</file>

<file path=ppt/slides/_rels/slide49.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2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29.png"/></Relationships>
</file>

<file path=ppt/slides/_rels/slide5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4.xml"/><Relationship Id="rId1" Type="http://schemas.openxmlformats.org/officeDocument/2006/relationships/video" Target="file:///C:\Documents%20and%20Settings\Administrator\&#26700;&#38754;\&#26417;&#28165;&#28023;&#35838;&#20214;\&#26377;&#38480;&#31354;&#38388;&#20316;&#19994;%20%20&#23433;&#20840;&#20445;&#25252;&#26159;&#31532;&#19968;.wmv" TargetMode="External"/><Relationship Id="rId4" Type="http://schemas.openxmlformats.org/officeDocument/2006/relationships/image" Target="../media/image134.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0.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137.emf"/><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80.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notesSlide" Target="../notesSlides/notesSlide81.xml"/><Relationship Id="rId1" Type="http://schemas.openxmlformats.org/officeDocument/2006/relationships/slideLayout" Target="../slideLayouts/slideLayout4.xml"/><Relationship Id="rId4" Type="http://schemas.openxmlformats.org/officeDocument/2006/relationships/image" Target="../media/image140.jpe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4.xml"/><Relationship Id="rId1" Type="http://schemas.openxmlformats.org/officeDocument/2006/relationships/video" Target="file:///C:\Documents%20and%20Settings\Administrator\&#26700;&#38754;\&#26417;&#28165;&#28023;&#35838;&#20214;\&#36215;&#37325;&#20260;&#23475;&#20107;&#25925;&#26696;&#20363;&#31934;&#36873;.wmv" TargetMode="External"/><Relationship Id="rId4" Type="http://schemas.openxmlformats.org/officeDocument/2006/relationships/image" Target="../media/image142.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59393"/>
          <p:cNvSpPr>
            <a:spLocks noGrp="1" noChangeArrowheads="1"/>
          </p:cNvSpPr>
          <p:nvPr>
            <p:ph type="ctrTitle"/>
          </p:nvPr>
        </p:nvSpPr>
        <p:spPr bwMode="auto">
          <a:xfrm>
            <a:off x="685800" y="22860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buClrTx/>
            </a:pPr>
            <a:r>
              <a:rPr lang="zh-CN" altLang="zh-CN"/>
              <a:t> </a:t>
            </a:r>
          </a:p>
        </p:txBody>
      </p:sp>
      <p:sp>
        <p:nvSpPr>
          <p:cNvPr id="59395" name="Subtitle 59394"/>
          <p:cNvSpPr>
            <a:spLocks noGrp="1"/>
          </p:cNvSpPr>
          <p:nvPr>
            <p:ph type="subTitle" idx="1"/>
          </p:nvPr>
        </p:nvSpPr>
        <p:spPr>
          <a:xfrm>
            <a:off x="1600200" y="1752600"/>
            <a:ext cx="5943600" cy="914400"/>
          </a:xfrm>
        </p:spPr>
        <p:txBody>
          <a:bodyPr/>
          <a:lstStyle/>
          <a:p>
            <a:pPr algn="dist">
              <a:defRPr/>
            </a:pPr>
            <a:r>
              <a:rPr lang="zh-CN" altLang="en-US" sz="5600" b="1" noProof="1">
                <a:solidFill>
                  <a:srgbClr val="009999"/>
                </a:solidFill>
                <a:effectLst>
                  <a:outerShdw blurRad="38100" dist="38100" dir="2700000">
                    <a:srgbClr val="000000"/>
                  </a:outerShdw>
                </a:effectLst>
                <a:latin typeface="微软雅黑" panose="020B0503020204020204" pitchFamily="34" charset="-122"/>
                <a:ea typeface="微软雅黑" panose="020B0503020204020204" pitchFamily="34" charset="-122"/>
              </a:rPr>
              <a:t>加油站安全管理</a:t>
            </a:r>
          </a:p>
        </p:txBody>
      </p:sp>
      <p:grpSp>
        <p:nvGrpSpPr>
          <p:cNvPr id="11268" name="c6d75355-e676-4a2e-9a8d-b575af91638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bwMode="auto">
          <a:xfrm>
            <a:off x="4953000" y="2851150"/>
            <a:ext cx="3640138" cy="3754438"/>
            <a:chOff x="3669619" y="1130300"/>
            <a:chExt cx="4852762" cy="5005958"/>
          </a:xfrm>
        </p:grpSpPr>
        <p:sp>
          <p:nvSpPr>
            <p:cNvPr id="11269" name="ísļïdê"/>
            <p:cNvSpPr>
              <a:spLocks/>
            </p:cNvSpPr>
            <p:nvPr/>
          </p:nvSpPr>
          <p:spPr bwMode="auto">
            <a:xfrm>
              <a:off x="4148790" y="2593155"/>
              <a:ext cx="2583609" cy="1360340"/>
            </a:xfrm>
            <a:custGeom>
              <a:avLst/>
              <a:gdLst>
                <a:gd name="T0" fmla="*/ 2417007 w 2016"/>
                <a:gd name="T1" fmla="*/ 214993 h 1063"/>
                <a:gd name="T2" fmla="*/ 1267455 w 2016"/>
                <a:gd name="T3" fmla="*/ 0 h 1063"/>
                <a:gd name="T4" fmla="*/ 166602 w 2016"/>
                <a:gd name="T5" fmla="*/ 214993 h 1063"/>
                <a:gd name="T6" fmla="*/ 5126 w 2016"/>
                <a:gd name="T7" fmla="*/ 578432 h 1063"/>
                <a:gd name="T8" fmla="*/ 230679 w 2016"/>
                <a:gd name="T9" fmla="*/ 1272039 h 1063"/>
                <a:gd name="T10" fmla="*/ 230679 w 2016"/>
                <a:gd name="T11" fmla="*/ 1293795 h 1063"/>
                <a:gd name="T12" fmla="*/ 1266173 w 2016"/>
                <a:gd name="T13" fmla="*/ 1356501 h 1063"/>
                <a:gd name="T14" fmla="*/ 1266173 w 2016"/>
                <a:gd name="T15" fmla="*/ 1360340 h 1063"/>
                <a:gd name="T16" fmla="*/ 1291805 w 2016"/>
                <a:gd name="T17" fmla="*/ 1357781 h 1063"/>
                <a:gd name="T18" fmla="*/ 1317436 w 2016"/>
                <a:gd name="T19" fmla="*/ 1360340 h 1063"/>
                <a:gd name="T20" fmla="*/ 1317436 w 2016"/>
                <a:gd name="T21" fmla="*/ 1356501 h 1063"/>
                <a:gd name="T22" fmla="*/ 2352930 w 2016"/>
                <a:gd name="T23" fmla="*/ 1293795 h 1063"/>
                <a:gd name="T24" fmla="*/ 2352930 w 2016"/>
                <a:gd name="T25" fmla="*/ 1272039 h 1063"/>
                <a:gd name="T26" fmla="*/ 2578483 w 2016"/>
                <a:gd name="T27" fmla="*/ 578432 h 1063"/>
                <a:gd name="T28" fmla="*/ 2417007 w 2016"/>
                <a:gd name="T29" fmla="*/ 214993 h 10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16" h="1063">
                  <a:moveTo>
                    <a:pt x="1886" y="168"/>
                  </a:moveTo>
                  <a:cubicBezTo>
                    <a:pt x="1886" y="168"/>
                    <a:pt x="1423" y="0"/>
                    <a:pt x="989" y="0"/>
                  </a:cubicBezTo>
                  <a:cubicBezTo>
                    <a:pt x="589" y="0"/>
                    <a:pt x="130" y="168"/>
                    <a:pt x="130" y="168"/>
                  </a:cubicBezTo>
                  <a:cubicBezTo>
                    <a:pt x="130" y="168"/>
                    <a:pt x="0" y="287"/>
                    <a:pt x="4" y="452"/>
                  </a:cubicBezTo>
                  <a:cubicBezTo>
                    <a:pt x="8" y="617"/>
                    <a:pt x="180" y="994"/>
                    <a:pt x="180" y="994"/>
                  </a:cubicBezTo>
                  <a:cubicBezTo>
                    <a:pt x="180" y="1011"/>
                    <a:pt x="180" y="1011"/>
                    <a:pt x="180" y="1011"/>
                  </a:cubicBezTo>
                  <a:cubicBezTo>
                    <a:pt x="988" y="1060"/>
                    <a:pt x="988" y="1060"/>
                    <a:pt x="988" y="1060"/>
                  </a:cubicBezTo>
                  <a:cubicBezTo>
                    <a:pt x="988" y="1062"/>
                    <a:pt x="988" y="1063"/>
                    <a:pt x="988" y="1063"/>
                  </a:cubicBezTo>
                  <a:cubicBezTo>
                    <a:pt x="1008" y="1061"/>
                    <a:pt x="1008" y="1061"/>
                    <a:pt x="1008" y="1061"/>
                  </a:cubicBezTo>
                  <a:cubicBezTo>
                    <a:pt x="1028" y="1063"/>
                    <a:pt x="1028" y="1063"/>
                    <a:pt x="1028" y="1063"/>
                  </a:cubicBezTo>
                  <a:cubicBezTo>
                    <a:pt x="1028" y="1063"/>
                    <a:pt x="1028" y="1062"/>
                    <a:pt x="1028" y="1060"/>
                  </a:cubicBezTo>
                  <a:cubicBezTo>
                    <a:pt x="1836" y="1011"/>
                    <a:pt x="1836" y="1011"/>
                    <a:pt x="1836" y="1011"/>
                  </a:cubicBezTo>
                  <a:cubicBezTo>
                    <a:pt x="1836" y="994"/>
                    <a:pt x="1836" y="994"/>
                    <a:pt x="1836" y="994"/>
                  </a:cubicBezTo>
                  <a:cubicBezTo>
                    <a:pt x="1836" y="994"/>
                    <a:pt x="2008" y="617"/>
                    <a:pt x="2012" y="452"/>
                  </a:cubicBezTo>
                  <a:cubicBezTo>
                    <a:pt x="2016" y="287"/>
                    <a:pt x="1886" y="168"/>
                    <a:pt x="1886" y="168"/>
                  </a:cubicBezTo>
                </a:path>
              </a:pathLst>
            </a:custGeom>
            <a:solidFill>
              <a:srgbClr val="3E3C5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270" name="îşliḋe"/>
            <p:cNvSpPr>
              <a:spLocks/>
            </p:cNvSpPr>
            <p:nvPr/>
          </p:nvSpPr>
          <p:spPr bwMode="auto">
            <a:xfrm>
              <a:off x="4240939" y="2966355"/>
              <a:ext cx="2399312" cy="1111539"/>
            </a:xfrm>
            <a:custGeom>
              <a:avLst/>
              <a:gdLst>
                <a:gd name="T0" fmla="*/ 2245510 w 1872"/>
                <a:gd name="T1" fmla="*/ 48606 h 869"/>
                <a:gd name="T2" fmla="*/ 1177867 w 1872"/>
                <a:gd name="T3" fmla="*/ 0 h 869"/>
                <a:gd name="T4" fmla="*/ 153802 w 1872"/>
                <a:gd name="T5" fmla="*/ 48606 h 869"/>
                <a:gd name="T6" fmla="*/ 3845 w 1872"/>
                <a:gd name="T7" fmla="*/ 385009 h 869"/>
                <a:gd name="T8" fmla="*/ 212760 w 1872"/>
                <a:gd name="T9" fmla="*/ 1029677 h 869"/>
                <a:gd name="T10" fmla="*/ 212760 w 1872"/>
                <a:gd name="T11" fmla="*/ 1050142 h 869"/>
                <a:gd name="T12" fmla="*/ 1175304 w 1872"/>
                <a:gd name="T13" fmla="*/ 1107702 h 869"/>
                <a:gd name="T14" fmla="*/ 1175304 w 1872"/>
                <a:gd name="T15" fmla="*/ 1111539 h 869"/>
                <a:gd name="T16" fmla="*/ 1199656 w 1872"/>
                <a:gd name="T17" fmla="*/ 1110260 h 869"/>
                <a:gd name="T18" fmla="*/ 1224008 w 1872"/>
                <a:gd name="T19" fmla="*/ 1111539 h 869"/>
                <a:gd name="T20" fmla="*/ 1224008 w 1872"/>
                <a:gd name="T21" fmla="*/ 1107702 h 869"/>
                <a:gd name="T22" fmla="*/ 2185271 w 1872"/>
                <a:gd name="T23" fmla="*/ 1050142 h 869"/>
                <a:gd name="T24" fmla="*/ 2185271 w 1872"/>
                <a:gd name="T25" fmla="*/ 1029677 h 869"/>
                <a:gd name="T26" fmla="*/ 2394185 w 1872"/>
                <a:gd name="T27" fmla="*/ 385009 h 869"/>
                <a:gd name="T28" fmla="*/ 2245510 w 1872"/>
                <a:gd name="T29" fmla="*/ 48606 h 8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872" h="869">
                  <a:moveTo>
                    <a:pt x="1752" y="38"/>
                  </a:moveTo>
                  <a:cubicBezTo>
                    <a:pt x="1752" y="38"/>
                    <a:pt x="1322" y="0"/>
                    <a:pt x="919" y="0"/>
                  </a:cubicBezTo>
                  <a:cubicBezTo>
                    <a:pt x="546" y="0"/>
                    <a:pt x="120" y="38"/>
                    <a:pt x="120" y="38"/>
                  </a:cubicBezTo>
                  <a:cubicBezTo>
                    <a:pt x="120" y="38"/>
                    <a:pt x="0" y="148"/>
                    <a:pt x="3" y="301"/>
                  </a:cubicBezTo>
                  <a:cubicBezTo>
                    <a:pt x="7" y="455"/>
                    <a:pt x="166" y="805"/>
                    <a:pt x="166" y="805"/>
                  </a:cubicBezTo>
                  <a:cubicBezTo>
                    <a:pt x="166" y="821"/>
                    <a:pt x="166" y="821"/>
                    <a:pt x="166" y="821"/>
                  </a:cubicBezTo>
                  <a:cubicBezTo>
                    <a:pt x="917" y="866"/>
                    <a:pt x="917" y="866"/>
                    <a:pt x="917" y="866"/>
                  </a:cubicBezTo>
                  <a:cubicBezTo>
                    <a:pt x="917" y="868"/>
                    <a:pt x="917" y="869"/>
                    <a:pt x="917" y="869"/>
                  </a:cubicBezTo>
                  <a:cubicBezTo>
                    <a:pt x="936" y="868"/>
                    <a:pt x="936" y="868"/>
                    <a:pt x="936" y="868"/>
                  </a:cubicBezTo>
                  <a:cubicBezTo>
                    <a:pt x="955" y="869"/>
                    <a:pt x="955" y="869"/>
                    <a:pt x="955" y="869"/>
                  </a:cubicBezTo>
                  <a:cubicBezTo>
                    <a:pt x="955" y="869"/>
                    <a:pt x="955" y="868"/>
                    <a:pt x="955" y="866"/>
                  </a:cubicBezTo>
                  <a:cubicBezTo>
                    <a:pt x="1705" y="821"/>
                    <a:pt x="1705" y="821"/>
                    <a:pt x="1705" y="821"/>
                  </a:cubicBezTo>
                  <a:cubicBezTo>
                    <a:pt x="1705" y="805"/>
                    <a:pt x="1705" y="805"/>
                    <a:pt x="1705" y="805"/>
                  </a:cubicBezTo>
                  <a:cubicBezTo>
                    <a:pt x="1705" y="805"/>
                    <a:pt x="1865" y="455"/>
                    <a:pt x="1868" y="301"/>
                  </a:cubicBezTo>
                  <a:cubicBezTo>
                    <a:pt x="1872" y="148"/>
                    <a:pt x="1752" y="38"/>
                    <a:pt x="1752" y="38"/>
                  </a:cubicBezTo>
                </a:path>
              </a:pathLst>
            </a:custGeom>
            <a:solidFill>
              <a:srgbClr val="1A173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271" name="îṣ1ïde"/>
            <p:cNvSpPr>
              <a:spLocks/>
            </p:cNvSpPr>
            <p:nvPr/>
          </p:nvSpPr>
          <p:spPr bwMode="auto">
            <a:xfrm>
              <a:off x="3985227" y="4476436"/>
              <a:ext cx="532157" cy="739490"/>
            </a:xfrm>
            <a:custGeom>
              <a:avLst/>
              <a:gdLst>
                <a:gd name="T0" fmla="*/ 452845 w 416"/>
                <a:gd name="T1" fmla="*/ 739490 h 578"/>
                <a:gd name="T2" fmla="*/ 79312 w 416"/>
                <a:gd name="T3" fmla="*/ 739490 h 578"/>
                <a:gd name="T4" fmla="*/ 0 w 416"/>
                <a:gd name="T5" fmla="*/ 660168 h 578"/>
                <a:gd name="T6" fmla="*/ 0 w 416"/>
                <a:gd name="T7" fmla="*/ 78043 h 578"/>
                <a:gd name="T8" fmla="*/ 79312 w 416"/>
                <a:gd name="T9" fmla="*/ 0 h 578"/>
                <a:gd name="T10" fmla="*/ 452845 w 416"/>
                <a:gd name="T11" fmla="*/ 0 h 578"/>
                <a:gd name="T12" fmla="*/ 532157 w 416"/>
                <a:gd name="T13" fmla="*/ 78043 h 578"/>
                <a:gd name="T14" fmla="*/ 532157 w 416"/>
                <a:gd name="T15" fmla="*/ 660168 h 578"/>
                <a:gd name="T16" fmla="*/ 452845 w 416"/>
                <a:gd name="T17" fmla="*/ 739490 h 5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6" h="578">
                  <a:moveTo>
                    <a:pt x="354" y="578"/>
                  </a:moveTo>
                  <a:cubicBezTo>
                    <a:pt x="62" y="578"/>
                    <a:pt x="62" y="578"/>
                    <a:pt x="62" y="578"/>
                  </a:cubicBezTo>
                  <a:cubicBezTo>
                    <a:pt x="28" y="578"/>
                    <a:pt x="0" y="550"/>
                    <a:pt x="0" y="516"/>
                  </a:cubicBezTo>
                  <a:cubicBezTo>
                    <a:pt x="0" y="61"/>
                    <a:pt x="0" y="61"/>
                    <a:pt x="0" y="61"/>
                  </a:cubicBezTo>
                  <a:cubicBezTo>
                    <a:pt x="0" y="27"/>
                    <a:pt x="28" y="0"/>
                    <a:pt x="62" y="0"/>
                  </a:cubicBezTo>
                  <a:cubicBezTo>
                    <a:pt x="354" y="0"/>
                    <a:pt x="354" y="0"/>
                    <a:pt x="354" y="0"/>
                  </a:cubicBezTo>
                  <a:cubicBezTo>
                    <a:pt x="388" y="0"/>
                    <a:pt x="416" y="27"/>
                    <a:pt x="416" y="61"/>
                  </a:cubicBezTo>
                  <a:cubicBezTo>
                    <a:pt x="416" y="516"/>
                    <a:pt x="416" y="516"/>
                    <a:pt x="416" y="516"/>
                  </a:cubicBezTo>
                  <a:cubicBezTo>
                    <a:pt x="416" y="550"/>
                    <a:pt x="388" y="578"/>
                    <a:pt x="354" y="578"/>
                  </a:cubicBezTo>
                  <a:close/>
                </a:path>
              </a:pathLst>
            </a:custGeom>
            <a:solidFill>
              <a:srgbClr val="422E3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272" name="íṣḻíḓè"/>
            <p:cNvSpPr>
              <a:spLocks/>
            </p:cNvSpPr>
            <p:nvPr/>
          </p:nvSpPr>
          <p:spPr bwMode="auto">
            <a:xfrm>
              <a:off x="6362654" y="4476436"/>
              <a:ext cx="532157" cy="739490"/>
            </a:xfrm>
            <a:custGeom>
              <a:avLst/>
              <a:gdLst>
                <a:gd name="T0" fmla="*/ 78221 w 415"/>
                <a:gd name="T1" fmla="*/ 739490 h 578"/>
                <a:gd name="T2" fmla="*/ 453936 w 415"/>
                <a:gd name="T3" fmla="*/ 739490 h 578"/>
                <a:gd name="T4" fmla="*/ 532157 w 415"/>
                <a:gd name="T5" fmla="*/ 660168 h 578"/>
                <a:gd name="T6" fmla="*/ 532157 w 415"/>
                <a:gd name="T7" fmla="*/ 78043 h 578"/>
                <a:gd name="T8" fmla="*/ 453936 w 415"/>
                <a:gd name="T9" fmla="*/ 0 h 578"/>
                <a:gd name="T10" fmla="*/ 78221 w 415"/>
                <a:gd name="T11" fmla="*/ 0 h 578"/>
                <a:gd name="T12" fmla="*/ 0 w 415"/>
                <a:gd name="T13" fmla="*/ 78043 h 578"/>
                <a:gd name="T14" fmla="*/ 0 w 415"/>
                <a:gd name="T15" fmla="*/ 660168 h 578"/>
                <a:gd name="T16" fmla="*/ 78221 w 415"/>
                <a:gd name="T17" fmla="*/ 739490 h 5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5" h="578">
                  <a:moveTo>
                    <a:pt x="61" y="578"/>
                  </a:moveTo>
                  <a:cubicBezTo>
                    <a:pt x="354" y="578"/>
                    <a:pt x="354" y="578"/>
                    <a:pt x="354" y="578"/>
                  </a:cubicBezTo>
                  <a:cubicBezTo>
                    <a:pt x="388" y="578"/>
                    <a:pt x="415" y="550"/>
                    <a:pt x="415" y="516"/>
                  </a:cubicBezTo>
                  <a:cubicBezTo>
                    <a:pt x="415" y="61"/>
                    <a:pt x="415" y="61"/>
                    <a:pt x="415" y="61"/>
                  </a:cubicBezTo>
                  <a:cubicBezTo>
                    <a:pt x="415" y="27"/>
                    <a:pt x="388" y="0"/>
                    <a:pt x="354" y="0"/>
                  </a:cubicBezTo>
                  <a:cubicBezTo>
                    <a:pt x="61" y="0"/>
                    <a:pt x="61" y="0"/>
                    <a:pt x="61" y="0"/>
                  </a:cubicBezTo>
                  <a:cubicBezTo>
                    <a:pt x="27" y="0"/>
                    <a:pt x="0" y="27"/>
                    <a:pt x="0" y="61"/>
                  </a:cubicBezTo>
                  <a:cubicBezTo>
                    <a:pt x="0" y="516"/>
                    <a:pt x="0" y="516"/>
                    <a:pt x="0" y="516"/>
                  </a:cubicBezTo>
                  <a:cubicBezTo>
                    <a:pt x="0" y="550"/>
                    <a:pt x="27" y="578"/>
                    <a:pt x="61" y="578"/>
                  </a:cubicBezTo>
                  <a:close/>
                </a:path>
              </a:pathLst>
            </a:custGeom>
            <a:solidFill>
              <a:srgbClr val="422E3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273" name="išḻïḓe"/>
            <p:cNvSpPr>
              <a:spLocks/>
            </p:cNvSpPr>
            <p:nvPr/>
          </p:nvSpPr>
          <p:spPr bwMode="auto">
            <a:xfrm>
              <a:off x="3909205" y="3836005"/>
              <a:ext cx="3062780" cy="1114995"/>
            </a:xfrm>
            <a:custGeom>
              <a:avLst/>
              <a:gdLst>
                <a:gd name="T0" fmla="*/ 2602722 w 2390"/>
                <a:gd name="T1" fmla="*/ 0 h 871"/>
                <a:gd name="T2" fmla="*/ 1531390 w 2390"/>
                <a:gd name="T3" fmla="*/ 52485 h 871"/>
                <a:gd name="T4" fmla="*/ 458776 w 2390"/>
                <a:gd name="T5" fmla="*/ 0 h 871"/>
                <a:gd name="T6" fmla="*/ 0 w 2390"/>
                <a:gd name="T7" fmla="*/ 472369 h 871"/>
                <a:gd name="T8" fmla="*/ 262707 w 2390"/>
                <a:gd name="T9" fmla="*/ 1114995 h 871"/>
                <a:gd name="T10" fmla="*/ 2800073 w 2390"/>
                <a:gd name="T11" fmla="*/ 1114995 h 871"/>
                <a:gd name="T12" fmla="*/ 3062780 w 2390"/>
                <a:gd name="T13" fmla="*/ 472369 h 871"/>
                <a:gd name="T14" fmla="*/ 2602722 w 2390"/>
                <a:gd name="T15" fmla="*/ 0 h 8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90" h="871">
                  <a:moveTo>
                    <a:pt x="2031" y="0"/>
                  </a:moveTo>
                  <a:cubicBezTo>
                    <a:pt x="2001" y="0"/>
                    <a:pt x="1598" y="41"/>
                    <a:pt x="1195" y="41"/>
                  </a:cubicBezTo>
                  <a:cubicBezTo>
                    <a:pt x="791" y="41"/>
                    <a:pt x="388" y="0"/>
                    <a:pt x="358" y="0"/>
                  </a:cubicBezTo>
                  <a:cubicBezTo>
                    <a:pt x="264" y="0"/>
                    <a:pt x="0" y="204"/>
                    <a:pt x="0" y="369"/>
                  </a:cubicBezTo>
                  <a:cubicBezTo>
                    <a:pt x="0" y="447"/>
                    <a:pt x="66" y="871"/>
                    <a:pt x="205" y="871"/>
                  </a:cubicBezTo>
                  <a:cubicBezTo>
                    <a:pt x="381" y="871"/>
                    <a:pt x="2009" y="871"/>
                    <a:pt x="2185" y="871"/>
                  </a:cubicBezTo>
                  <a:cubicBezTo>
                    <a:pt x="2324" y="871"/>
                    <a:pt x="2390" y="447"/>
                    <a:pt x="2390" y="369"/>
                  </a:cubicBezTo>
                  <a:cubicBezTo>
                    <a:pt x="2390" y="204"/>
                    <a:pt x="2125" y="0"/>
                    <a:pt x="2031" y="0"/>
                  </a:cubicBezTo>
                  <a:close/>
                </a:path>
              </a:pathLst>
            </a:custGeom>
            <a:solidFill>
              <a:srgbClr val="3E3C5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274" name="îṧḻíďé"/>
            <p:cNvSpPr>
              <a:spLocks/>
            </p:cNvSpPr>
            <p:nvPr/>
          </p:nvSpPr>
          <p:spPr bwMode="auto">
            <a:xfrm>
              <a:off x="4691314" y="4722933"/>
              <a:ext cx="1498562" cy="124400"/>
            </a:xfrm>
            <a:custGeom>
              <a:avLst/>
              <a:gdLst>
                <a:gd name="T0" fmla="*/ 828692 w 1170"/>
                <a:gd name="T1" fmla="*/ 0 h 97"/>
                <a:gd name="T2" fmla="*/ 749281 w 1170"/>
                <a:gd name="T3" fmla="*/ 21802 h 97"/>
                <a:gd name="T4" fmla="*/ 669870 w 1170"/>
                <a:gd name="T5" fmla="*/ 0 h 97"/>
                <a:gd name="T6" fmla="*/ 0 w 1170"/>
                <a:gd name="T7" fmla="*/ 0 h 97"/>
                <a:gd name="T8" fmla="*/ 124240 w 1170"/>
                <a:gd name="T9" fmla="*/ 124400 h 97"/>
                <a:gd name="T10" fmla="*/ 1374322 w 1170"/>
                <a:gd name="T11" fmla="*/ 124400 h 97"/>
                <a:gd name="T12" fmla="*/ 1498562 w 1170"/>
                <a:gd name="T13" fmla="*/ 0 h 97"/>
                <a:gd name="T14" fmla="*/ 828692 w 1170"/>
                <a:gd name="T15" fmla="*/ 0 h 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70" h="97">
                  <a:moveTo>
                    <a:pt x="647" y="0"/>
                  </a:moveTo>
                  <a:cubicBezTo>
                    <a:pt x="629" y="11"/>
                    <a:pt x="607" y="17"/>
                    <a:pt x="585" y="17"/>
                  </a:cubicBezTo>
                  <a:cubicBezTo>
                    <a:pt x="562" y="17"/>
                    <a:pt x="541" y="11"/>
                    <a:pt x="523" y="0"/>
                  </a:cubicBezTo>
                  <a:cubicBezTo>
                    <a:pt x="0" y="0"/>
                    <a:pt x="0" y="0"/>
                    <a:pt x="0" y="0"/>
                  </a:cubicBezTo>
                  <a:cubicBezTo>
                    <a:pt x="4" y="54"/>
                    <a:pt x="46" y="97"/>
                    <a:pt x="97" y="97"/>
                  </a:cubicBezTo>
                  <a:cubicBezTo>
                    <a:pt x="1073" y="97"/>
                    <a:pt x="1073" y="97"/>
                    <a:pt x="1073" y="97"/>
                  </a:cubicBezTo>
                  <a:cubicBezTo>
                    <a:pt x="1123" y="97"/>
                    <a:pt x="1165" y="54"/>
                    <a:pt x="1170" y="0"/>
                  </a:cubicBezTo>
                  <a:lnTo>
                    <a:pt x="647" y="0"/>
                  </a:lnTo>
                  <a:close/>
                </a:path>
              </a:pathLst>
            </a:custGeom>
            <a:solidFill>
              <a:srgbClr val="E3DED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275" name="îślïďe"/>
            <p:cNvSpPr>
              <a:spLocks/>
            </p:cNvSpPr>
            <p:nvPr/>
          </p:nvSpPr>
          <p:spPr bwMode="auto">
            <a:xfrm>
              <a:off x="4689010" y="4615811"/>
              <a:ext cx="633520" cy="77174"/>
            </a:xfrm>
            <a:custGeom>
              <a:avLst/>
              <a:gdLst>
                <a:gd name="T0" fmla="*/ 595047 w 494"/>
                <a:gd name="T1" fmla="*/ 0 h 60"/>
                <a:gd name="T2" fmla="*/ 0 w 494"/>
                <a:gd name="T3" fmla="*/ 0 h 60"/>
                <a:gd name="T4" fmla="*/ 0 w 494"/>
                <a:gd name="T5" fmla="*/ 77174 h 60"/>
                <a:gd name="T6" fmla="*/ 633520 w 494"/>
                <a:gd name="T7" fmla="*/ 77174 h 60"/>
                <a:gd name="T8" fmla="*/ 595047 w 494"/>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4" h="60">
                  <a:moveTo>
                    <a:pt x="464" y="0"/>
                  </a:moveTo>
                  <a:cubicBezTo>
                    <a:pt x="0" y="0"/>
                    <a:pt x="0" y="0"/>
                    <a:pt x="0" y="0"/>
                  </a:cubicBezTo>
                  <a:cubicBezTo>
                    <a:pt x="0" y="60"/>
                    <a:pt x="0" y="60"/>
                    <a:pt x="0" y="60"/>
                  </a:cubicBezTo>
                  <a:cubicBezTo>
                    <a:pt x="494" y="60"/>
                    <a:pt x="494" y="60"/>
                    <a:pt x="494" y="60"/>
                  </a:cubicBezTo>
                  <a:cubicBezTo>
                    <a:pt x="480" y="43"/>
                    <a:pt x="469" y="23"/>
                    <a:pt x="464" y="0"/>
                  </a:cubicBezTo>
                  <a:close/>
                </a:path>
              </a:pathLst>
            </a:custGeom>
            <a:solidFill>
              <a:srgbClr val="E3DED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276" name="îṧḻîḍè"/>
            <p:cNvSpPr>
              <a:spLocks/>
            </p:cNvSpPr>
            <p:nvPr/>
          </p:nvSpPr>
          <p:spPr bwMode="auto">
            <a:xfrm>
              <a:off x="5557508" y="4615811"/>
              <a:ext cx="632368" cy="77174"/>
            </a:xfrm>
            <a:custGeom>
              <a:avLst/>
              <a:gdLst>
                <a:gd name="T0" fmla="*/ 39683 w 494"/>
                <a:gd name="T1" fmla="*/ 0 h 60"/>
                <a:gd name="T2" fmla="*/ 0 w 494"/>
                <a:gd name="T3" fmla="*/ 77174 h 60"/>
                <a:gd name="T4" fmla="*/ 632368 w 494"/>
                <a:gd name="T5" fmla="*/ 77174 h 60"/>
                <a:gd name="T6" fmla="*/ 632368 w 494"/>
                <a:gd name="T7" fmla="*/ 0 h 60"/>
                <a:gd name="T8" fmla="*/ 39683 w 494"/>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4" h="60">
                  <a:moveTo>
                    <a:pt x="31" y="0"/>
                  </a:moveTo>
                  <a:cubicBezTo>
                    <a:pt x="26" y="23"/>
                    <a:pt x="15" y="43"/>
                    <a:pt x="0" y="60"/>
                  </a:cubicBezTo>
                  <a:cubicBezTo>
                    <a:pt x="494" y="60"/>
                    <a:pt x="494" y="60"/>
                    <a:pt x="494" y="60"/>
                  </a:cubicBezTo>
                  <a:cubicBezTo>
                    <a:pt x="494" y="0"/>
                    <a:pt x="494" y="0"/>
                    <a:pt x="494" y="0"/>
                  </a:cubicBezTo>
                  <a:lnTo>
                    <a:pt x="31" y="0"/>
                  </a:lnTo>
                  <a:close/>
                </a:path>
              </a:pathLst>
            </a:custGeom>
            <a:solidFill>
              <a:srgbClr val="E3DED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277" name="ïśľiḓè"/>
            <p:cNvSpPr>
              <a:spLocks/>
            </p:cNvSpPr>
            <p:nvPr/>
          </p:nvSpPr>
          <p:spPr bwMode="auto">
            <a:xfrm>
              <a:off x="4689010" y="4506384"/>
              <a:ext cx="607027" cy="77174"/>
            </a:xfrm>
            <a:custGeom>
              <a:avLst/>
              <a:gdLst>
                <a:gd name="T0" fmla="*/ 591627 w 473"/>
                <a:gd name="T1" fmla="*/ 72029 h 60"/>
                <a:gd name="T2" fmla="*/ 607027 w 473"/>
                <a:gd name="T3" fmla="*/ 0 h 60"/>
                <a:gd name="T4" fmla="*/ 0 w 473"/>
                <a:gd name="T5" fmla="*/ 0 h 60"/>
                <a:gd name="T6" fmla="*/ 0 w 473"/>
                <a:gd name="T7" fmla="*/ 77174 h 60"/>
                <a:gd name="T8" fmla="*/ 591627 w 473"/>
                <a:gd name="T9" fmla="*/ 77174 h 60"/>
                <a:gd name="T10" fmla="*/ 591627 w 473"/>
                <a:gd name="T11" fmla="*/ 72029 h 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3" h="60">
                  <a:moveTo>
                    <a:pt x="461" y="56"/>
                  </a:moveTo>
                  <a:cubicBezTo>
                    <a:pt x="461" y="36"/>
                    <a:pt x="465" y="17"/>
                    <a:pt x="473" y="0"/>
                  </a:cubicBezTo>
                  <a:cubicBezTo>
                    <a:pt x="0" y="0"/>
                    <a:pt x="0" y="0"/>
                    <a:pt x="0" y="0"/>
                  </a:cubicBezTo>
                  <a:cubicBezTo>
                    <a:pt x="0" y="60"/>
                    <a:pt x="0" y="60"/>
                    <a:pt x="0" y="60"/>
                  </a:cubicBezTo>
                  <a:cubicBezTo>
                    <a:pt x="461" y="60"/>
                    <a:pt x="461" y="60"/>
                    <a:pt x="461" y="60"/>
                  </a:cubicBezTo>
                  <a:cubicBezTo>
                    <a:pt x="461" y="59"/>
                    <a:pt x="461" y="57"/>
                    <a:pt x="461" y="56"/>
                  </a:cubicBezTo>
                  <a:close/>
                </a:path>
              </a:pathLst>
            </a:custGeom>
            <a:solidFill>
              <a:srgbClr val="E3DED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278" name="ïşľíḑe"/>
            <p:cNvSpPr>
              <a:spLocks/>
            </p:cNvSpPr>
            <p:nvPr/>
          </p:nvSpPr>
          <p:spPr bwMode="auto">
            <a:xfrm>
              <a:off x="5585153" y="4506384"/>
              <a:ext cx="604723" cy="77174"/>
            </a:xfrm>
            <a:custGeom>
              <a:avLst/>
              <a:gdLst>
                <a:gd name="T0" fmla="*/ 0 w 472"/>
                <a:gd name="T1" fmla="*/ 0 h 60"/>
                <a:gd name="T2" fmla="*/ 15374 w 472"/>
                <a:gd name="T3" fmla="*/ 72029 h 60"/>
                <a:gd name="T4" fmla="*/ 15374 w 472"/>
                <a:gd name="T5" fmla="*/ 77174 h 60"/>
                <a:gd name="T6" fmla="*/ 604723 w 472"/>
                <a:gd name="T7" fmla="*/ 77174 h 60"/>
                <a:gd name="T8" fmla="*/ 604723 w 472"/>
                <a:gd name="T9" fmla="*/ 0 h 60"/>
                <a:gd name="T10" fmla="*/ 0 w 472"/>
                <a:gd name="T11" fmla="*/ 0 h 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 h="60">
                  <a:moveTo>
                    <a:pt x="0" y="0"/>
                  </a:moveTo>
                  <a:cubicBezTo>
                    <a:pt x="8" y="17"/>
                    <a:pt x="12" y="36"/>
                    <a:pt x="12" y="56"/>
                  </a:cubicBezTo>
                  <a:cubicBezTo>
                    <a:pt x="12" y="57"/>
                    <a:pt x="12" y="59"/>
                    <a:pt x="12" y="60"/>
                  </a:cubicBezTo>
                  <a:cubicBezTo>
                    <a:pt x="472" y="60"/>
                    <a:pt x="472" y="60"/>
                    <a:pt x="472" y="60"/>
                  </a:cubicBezTo>
                  <a:cubicBezTo>
                    <a:pt x="472" y="0"/>
                    <a:pt x="472" y="0"/>
                    <a:pt x="472" y="0"/>
                  </a:cubicBezTo>
                  <a:lnTo>
                    <a:pt x="0" y="0"/>
                  </a:lnTo>
                  <a:close/>
                </a:path>
              </a:pathLst>
            </a:custGeom>
            <a:solidFill>
              <a:srgbClr val="E3DED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279" name="ïṣliḍè"/>
            <p:cNvSpPr>
              <a:spLocks/>
            </p:cNvSpPr>
            <p:nvPr/>
          </p:nvSpPr>
          <p:spPr bwMode="auto">
            <a:xfrm>
              <a:off x="4691314" y="4352036"/>
              <a:ext cx="1498562" cy="124400"/>
            </a:xfrm>
            <a:custGeom>
              <a:avLst/>
              <a:gdLst>
                <a:gd name="T0" fmla="*/ 749281 w 1170"/>
                <a:gd name="T1" fmla="*/ 58994 h 97"/>
                <a:gd name="T2" fmla="*/ 876082 w 1170"/>
                <a:gd name="T3" fmla="*/ 124400 h 97"/>
                <a:gd name="T4" fmla="*/ 1498562 w 1170"/>
                <a:gd name="T5" fmla="*/ 124400 h 97"/>
                <a:gd name="T6" fmla="*/ 1374322 w 1170"/>
                <a:gd name="T7" fmla="*/ 0 h 97"/>
                <a:gd name="T8" fmla="*/ 124240 w 1170"/>
                <a:gd name="T9" fmla="*/ 0 h 97"/>
                <a:gd name="T10" fmla="*/ 0 w 1170"/>
                <a:gd name="T11" fmla="*/ 124400 h 97"/>
                <a:gd name="T12" fmla="*/ 622480 w 1170"/>
                <a:gd name="T13" fmla="*/ 124400 h 97"/>
                <a:gd name="T14" fmla="*/ 749281 w 1170"/>
                <a:gd name="T15" fmla="*/ 58994 h 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70" h="97">
                  <a:moveTo>
                    <a:pt x="585" y="46"/>
                  </a:moveTo>
                  <a:cubicBezTo>
                    <a:pt x="625" y="46"/>
                    <a:pt x="661" y="66"/>
                    <a:pt x="684" y="97"/>
                  </a:cubicBezTo>
                  <a:cubicBezTo>
                    <a:pt x="1170" y="97"/>
                    <a:pt x="1170" y="97"/>
                    <a:pt x="1170" y="97"/>
                  </a:cubicBezTo>
                  <a:cubicBezTo>
                    <a:pt x="1165" y="43"/>
                    <a:pt x="1123" y="0"/>
                    <a:pt x="1073" y="0"/>
                  </a:cubicBezTo>
                  <a:cubicBezTo>
                    <a:pt x="97" y="0"/>
                    <a:pt x="97" y="0"/>
                    <a:pt x="97" y="0"/>
                  </a:cubicBezTo>
                  <a:cubicBezTo>
                    <a:pt x="46" y="0"/>
                    <a:pt x="4" y="43"/>
                    <a:pt x="0" y="97"/>
                  </a:cubicBezTo>
                  <a:cubicBezTo>
                    <a:pt x="486" y="97"/>
                    <a:pt x="486" y="97"/>
                    <a:pt x="486" y="97"/>
                  </a:cubicBezTo>
                  <a:cubicBezTo>
                    <a:pt x="509" y="66"/>
                    <a:pt x="545" y="46"/>
                    <a:pt x="585" y="46"/>
                  </a:cubicBezTo>
                  <a:close/>
                </a:path>
              </a:pathLst>
            </a:custGeom>
            <a:solidFill>
              <a:srgbClr val="E3DED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280" name="iṩļîḋê"/>
            <p:cNvSpPr>
              <a:spLocks noChangeArrowheads="1"/>
            </p:cNvSpPr>
            <p:nvPr/>
          </p:nvSpPr>
          <p:spPr bwMode="auto">
            <a:xfrm>
              <a:off x="5300645" y="4432666"/>
              <a:ext cx="278749" cy="290267"/>
            </a:xfrm>
            <a:prstGeom prst="ellipse">
              <a:avLst/>
            </a:prstGeom>
            <a:solidFill>
              <a:srgbClr val="E3DED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zh-CN"/>
            </a:p>
          </p:txBody>
        </p:sp>
        <p:sp>
          <p:nvSpPr>
            <p:cNvPr id="11281" name="ïṥḷïďê"/>
            <p:cNvSpPr>
              <a:spLocks/>
            </p:cNvSpPr>
            <p:nvPr/>
          </p:nvSpPr>
          <p:spPr bwMode="auto">
            <a:xfrm>
              <a:off x="3906901" y="4258736"/>
              <a:ext cx="588598" cy="269534"/>
            </a:xfrm>
            <a:custGeom>
              <a:avLst/>
              <a:gdLst>
                <a:gd name="T0" fmla="*/ 80612 w 460"/>
                <a:gd name="T1" fmla="*/ 0 h 211"/>
                <a:gd name="T2" fmla="*/ 139472 w 460"/>
                <a:gd name="T3" fmla="*/ 269534 h 211"/>
                <a:gd name="T4" fmla="*/ 588598 w 460"/>
                <a:gd name="T5" fmla="*/ 269534 h 211"/>
                <a:gd name="T6" fmla="*/ 432492 w 460"/>
                <a:gd name="T7" fmla="*/ 45987 h 211"/>
                <a:gd name="T8" fmla="*/ 80612 w 460"/>
                <a:gd name="T9" fmla="*/ 0 h 2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0" h="211">
                  <a:moveTo>
                    <a:pt x="63" y="0"/>
                  </a:moveTo>
                  <a:cubicBezTo>
                    <a:pt x="0" y="0"/>
                    <a:pt x="28" y="211"/>
                    <a:pt x="109" y="211"/>
                  </a:cubicBezTo>
                  <a:cubicBezTo>
                    <a:pt x="191" y="211"/>
                    <a:pt x="460" y="211"/>
                    <a:pt x="460" y="211"/>
                  </a:cubicBezTo>
                  <a:cubicBezTo>
                    <a:pt x="460" y="211"/>
                    <a:pt x="443" y="65"/>
                    <a:pt x="338" y="36"/>
                  </a:cubicBezTo>
                  <a:cubicBezTo>
                    <a:pt x="233" y="7"/>
                    <a:pt x="63" y="0"/>
                    <a:pt x="63" y="0"/>
                  </a:cubicBezTo>
                  <a:close/>
                </a:path>
              </a:pathLst>
            </a:custGeom>
            <a:solidFill>
              <a:srgbClr val="E3DED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282" name="íŝľîdè"/>
            <p:cNvSpPr>
              <a:spLocks noChangeArrowheads="1"/>
            </p:cNvSpPr>
            <p:nvPr/>
          </p:nvSpPr>
          <p:spPr bwMode="auto">
            <a:xfrm>
              <a:off x="4095805" y="4681466"/>
              <a:ext cx="125552" cy="129008"/>
            </a:xfrm>
            <a:prstGeom prst="ellipse">
              <a:avLst/>
            </a:prstGeom>
            <a:solidFill>
              <a:srgbClr val="E3DED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zh-CN"/>
            </a:p>
          </p:txBody>
        </p:sp>
        <p:sp>
          <p:nvSpPr>
            <p:cNvPr id="11283" name="ïŝ1îḑe"/>
            <p:cNvSpPr>
              <a:spLocks noChangeArrowheads="1"/>
            </p:cNvSpPr>
            <p:nvPr/>
          </p:nvSpPr>
          <p:spPr bwMode="auto">
            <a:xfrm>
              <a:off x="4253609" y="4681466"/>
              <a:ext cx="124400" cy="129008"/>
            </a:xfrm>
            <a:prstGeom prst="ellipse">
              <a:avLst/>
            </a:prstGeom>
            <a:solidFill>
              <a:srgbClr val="E3DED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zh-CN"/>
            </a:p>
          </p:txBody>
        </p:sp>
        <p:sp>
          <p:nvSpPr>
            <p:cNvPr id="11284" name="i$ḷidè"/>
            <p:cNvSpPr>
              <a:spLocks/>
            </p:cNvSpPr>
            <p:nvPr/>
          </p:nvSpPr>
          <p:spPr bwMode="auto">
            <a:xfrm>
              <a:off x="6384539" y="4258736"/>
              <a:ext cx="588598" cy="269534"/>
            </a:xfrm>
            <a:custGeom>
              <a:avLst/>
              <a:gdLst>
                <a:gd name="T0" fmla="*/ 509092 w 459"/>
                <a:gd name="T1" fmla="*/ 0 h 211"/>
                <a:gd name="T2" fmla="*/ 448822 w 459"/>
                <a:gd name="T3" fmla="*/ 269534 h 211"/>
                <a:gd name="T4" fmla="*/ 0 w 459"/>
                <a:gd name="T5" fmla="*/ 269534 h 211"/>
                <a:gd name="T6" fmla="*/ 156447 w 459"/>
                <a:gd name="T7" fmla="*/ 45987 h 211"/>
                <a:gd name="T8" fmla="*/ 509092 w 459"/>
                <a:gd name="T9" fmla="*/ 0 h 2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9" h="211">
                  <a:moveTo>
                    <a:pt x="397" y="0"/>
                  </a:moveTo>
                  <a:cubicBezTo>
                    <a:pt x="459" y="0"/>
                    <a:pt x="432" y="211"/>
                    <a:pt x="350" y="211"/>
                  </a:cubicBezTo>
                  <a:cubicBezTo>
                    <a:pt x="269" y="211"/>
                    <a:pt x="0" y="211"/>
                    <a:pt x="0" y="211"/>
                  </a:cubicBezTo>
                  <a:cubicBezTo>
                    <a:pt x="0" y="211"/>
                    <a:pt x="17" y="65"/>
                    <a:pt x="122" y="36"/>
                  </a:cubicBezTo>
                  <a:cubicBezTo>
                    <a:pt x="227" y="7"/>
                    <a:pt x="397" y="0"/>
                    <a:pt x="397" y="0"/>
                  </a:cubicBezTo>
                  <a:close/>
                </a:path>
              </a:pathLst>
            </a:custGeom>
            <a:solidFill>
              <a:srgbClr val="E3DED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285" name="ïṩlíḍe"/>
            <p:cNvSpPr>
              <a:spLocks noChangeArrowheads="1"/>
            </p:cNvSpPr>
            <p:nvPr/>
          </p:nvSpPr>
          <p:spPr bwMode="auto">
            <a:xfrm>
              <a:off x="6658681" y="4681466"/>
              <a:ext cx="124400" cy="129008"/>
            </a:xfrm>
            <a:prstGeom prst="ellipse">
              <a:avLst/>
            </a:prstGeom>
            <a:solidFill>
              <a:srgbClr val="E3DED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zh-CN"/>
            </a:p>
          </p:txBody>
        </p:sp>
        <p:sp>
          <p:nvSpPr>
            <p:cNvPr id="11286" name="îṡ1îḋe"/>
            <p:cNvSpPr>
              <a:spLocks noChangeArrowheads="1"/>
            </p:cNvSpPr>
            <p:nvPr/>
          </p:nvSpPr>
          <p:spPr bwMode="auto">
            <a:xfrm>
              <a:off x="6502029" y="4681466"/>
              <a:ext cx="125552" cy="129008"/>
            </a:xfrm>
            <a:prstGeom prst="ellipse">
              <a:avLst/>
            </a:prstGeom>
            <a:solidFill>
              <a:srgbClr val="E3DED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zh-CN"/>
            </a:p>
          </p:txBody>
        </p:sp>
        <p:sp>
          <p:nvSpPr>
            <p:cNvPr id="11287" name="îş1íďê"/>
            <p:cNvSpPr>
              <a:spLocks/>
            </p:cNvSpPr>
            <p:nvPr/>
          </p:nvSpPr>
          <p:spPr bwMode="auto">
            <a:xfrm>
              <a:off x="6525066" y="3718516"/>
              <a:ext cx="312153" cy="191208"/>
            </a:xfrm>
            <a:custGeom>
              <a:avLst/>
              <a:gdLst>
                <a:gd name="T0" fmla="*/ 0 w 244"/>
                <a:gd name="T1" fmla="*/ 118061 h 149"/>
                <a:gd name="T2" fmla="*/ 94669 w 244"/>
                <a:gd name="T3" fmla="*/ 0 h 149"/>
                <a:gd name="T4" fmla="*/ 286567 w 244"/>
                <a:gd name="T5" fmla="*/ 0 h 149"/>
                <a:gd name="T6" fmla="*/ 218763 w 244"/>
                <a:gd name="T7" fmla="*/ 130894 h 149"/>
                <a:gd name="T8" fmla="*/ 40938 w 244"/>
                <a:gd name="T9" fmla="*/ 162976 h 149"/>
                <a:gd name="T10" fmla="*/ 0 w 244"/>
                <a:gd name="T11" fmla="*/ 118061 h 1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4" h="149">
                  <a:moveTo>
                    <a:pt x="0" y="92"/>
                  </a:moveTo>
                  <a:cubicBezTo>
                    <a:pt x="0" y="92"/>
                    <a:pt x="51" y="0"/>
                    <a:pt x="74" y="0"/>
                  </a:cubicBezTo>
                  <a:cubicBezTo>
                    <a:pt x="97" y="0"/>
                    <a:pt x="205" y="0"/>
                    <a:pt x="224" y="0"/>
                  </a:cubicBezTo>
                  <a:cubicBezTo>
                    <a:pt x="244" y="0"/>
                    <a:pt x="210" y="102"/>
                    <a:pt x="171" y="102"/>
                  </a:cubicBezTo>
                  <a:cubicBezTo>
                    <a:pt x="132" y="102"/>
                    <a:pt x="47" y="106"/>
                    <a:pt x="32" y="127"/>
                  </a:cubicBezTo>
                  <a:cubicBezTo>
                    <a:pt x="18" y="149"/>
                    <a:pt x="0" y="92"/>
                    <a:pt x="0" y="92"/>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288" name="î$ļïḋê"/>
            <p:cNvSpPr>
              <a:spLocks/>
            </p:cNvSpPr>
            <p:nvPr/>
          </p:nvSpPr>
          <p:spPr bwMode="auto">
            <a:xfrm>
              <a:off x="4043972" y="3718516"/>
              <a:ext cx="312153" cy="191208"/>
            </a:xfrm>
            <a:custGeom>
              <a:avLst/>
              <a:gdLst>
                <a:gd name="T0" fmla="*/ 312153 w 244"/>
                <a:gd name="T1" fmla="*/ 118061 h 149"/>
                <a:gd name="T2" fmla="*/ 216204 w 244"/>
                <a:gd name="T3" fmla="*/ 0 h 149"/>
                <a:gd name="T4" fmla="*/ 24307 w 244"/>
                <a:gd name="T5" fmla="*/ 0 h 149"/>
                <a:gd name="T6" fmla="*/ 93390 w 244"/>
                <a:gd name="T7" fmla="*/ 130894 h 149"/>
                <a:gd name="T8" fmla="*/ 269936 w 244"/>
                <a:gd name="T9" fmla="*/ 162976 h 149"/>
                <a:gd name="T10" fmla="*/ 312153 w 244"/>
                <a:gd name="T11" fmla="*/ 118061 h 1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4" h="149">
                  <a:moveTo>
                    <a:pt x="244" y="92"/>
                  </a:moveTo>
                  <a:cubicBezTo>
                    <a:pt x="244" y="92"/>
                    <a:pt x="193" y="0"/>
                    <a:pt x="169" y="0"/>
                  </a:cubicBezTo>
                  <a:cubicBezTo>
                    <a:pt x="146" y="0"/>
                    <a:pt x="39" y="0"/>
                    <a:pt x="19" y="0"/>
                  </a:cubicBezTo>
                  <a:cubicBezTo>
                    <a:pt x="0" y="0"/>
                    <a:pt x="34" y="102"/>
                    <a:pt x="73" y="102"/>
                  </a:cubicBezTo>
                  <a:cubicBezTo>
                    <a:pt x="112" y="102"/>
                    <a:pt x="196" y="106"/>
                    <a:pt x="211" y="127"/>
                  </a:cubicBezTo>
                  <a:cubicBezTo>
                    <a:pt x="226" y="149"/>
                    <a:pt x="244" y="92"/>
                    <a:pt x="244" y="92"/>
                  </a:cubicBezTo>
                  <a:close/>
                </a:path>
              </a:pathLst>
            </a:custGeom>
            <a:solidFill>
              <a:srgbClr val="1A173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289" name="íṩḻîḍe"/>
            <p:cNvSpPr>
              <a:spLocks/>
            </p:cNvSpPr>
            <p:nvPr/>
          </p:nvSpPr>
          <p:spPr bwMode="auto">
            <a:xfrm>
              <a:off x="4217902" y="3836005"/>
              <a:ext cx="2445387" cy="422730"/>
            </a:xfrm>
            <a:custGeom>
              <a:avLst/>
              <a:gdLst>
                <a:gd name="T0" fmla="*/ 1222694 w 1908"/>
                <a:gd name="T1" fmla="*/ 52521 h 330"/>
                <a:gd name="T2" fmla="*/ 149953 w 1908"/>
                <a:gd name="T3" fmla="*/ 0 h 330"/>
                <a:gd name="T4" fmla="*/ 142263 w 1908"/>
                <a:gd name="T5" fmla="*/ 0 h 330"/>
                <a:gd name="T6" fmla="*/ 41013 w 1908"/>
                <a:gd name="T7" fmla="*/ 301035 h 330"/>
                <a:gd name="T8" fmla="*/ 1211159 w 1908"/>
                <a:gd name="T9" fmla="*/ 421449 h 330"/>
                <a:gd name="T10" fmla="*/ 1211159 w 1908"/>
                <a:gd name="T11" fmla="*/ 422730 h 330"/>
                <a:gd name="T12" fmla="*/ 1222694 w 1908"/>
                <a:gd name="T13" fmla="*/ 421449 h 330"/>
                <a:gd name="T14" fmla="*/ 1234228 w 1908"/>
                <a:gd name="T15" fmla="*/ 422730 h 330"/>
                <a:gd name="T16" fmla="*/ 1234228 w 1908"/>
                <a:gd name="T17" fmla="*/ 421449 h 330"/>
                <a:gd name="T18" fmla="*/ 2404374 w 1908"/>
                <a:gd name="T19" fmla="*/ 301035 h 330"/>
                <a:gd name="T20" fmla="*/ 2303124 w 1908"/>
                <a:gd name="T21" fmla="*/ 0 h 330"/>
                <a:gd name="T22" fmla="*/ 2294152 w 1908"/>
                <a:gd name="T23" fmla="*/ 0 h 330"/>
                <a:gd name="T24" fmla="*/ 1222694 w 1908"/>
                <a:gd name="T25" fmla="*/ 52521 h 3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8" h="330">
                  <a:moveTo>
                    <a:pt x="954" y="41"/>
                  </a:moveTo>
                  <a:cubicBezTo>
                    <a:pt x="550" y="41"/>
                    <a:pt x="147" y="0"/>
                    <a:pt x="117" y="0"/>
                  </a:cubicBezTo>
                  <a:cubicBezTo>
                    <a:pt x="115" y="0"/>
                    <a:pt x="113" y="0"/>
                    <a:pt x="111" y="0"/>
                  </a:cubicBezTo>
                  <a:cubicBezTo>
                    <a:pt x="55" y="86"/>
                    <a:pt x="0" y="192"/>
                    <a:pt x="32" y="235"/>
                  </a:cubicBezTo>
                  <a:cubicBezTo>
                    <a:pt x="83" y="308"/>
                    <a:pt x="818" y="327"/>
                    <a:pt x="945" y="329"/>
                  </a:cubicBezTo>
                  <a:cubicBezTo>
                    <a:pt x="945" y="330"/>
                    <a:pt x="945" y="330"/>
                    <a:pt x="945" y="330"/>
                  </a:cubicBezTo>
                  <a:cubicBezTo>
                    <a:pt x="945" y="330"/>
                    <a:pt x="948" y="330"/>
                    <a:pt x="954" y="329"/>
                  </a:cubicBezTo>
                  <a:cubicBezTo>
                    <a:pt x="960" y="330"/>
                    <a:pt x="963" y="330"/>
                    <a:pt x="963" y="330"/>
                  </a:cubicBezTo>
                  <a:cubicBezTo>
                    <a:pt x="963" y="329"/>
                    <a:pt x="963" y="329"/>
                    <a:pt x="963" y="329"/>
                  </a:cubicBezTo>
                  <a:cubicBezTo>
                    <a:pt x="1090" y="327"/>
                    <a:pt x="1824" y="308"/>
                    <a:pt x="1876" y="235"/>
                  </a:cubicBezTo>
                  <a:cubicBezTo>
                    <a:pt x="1908" y="192"/>
                    <a:pt x="1852" y="86"/>
                    <a:pt x="1797" y="0"/>
                  </a:cubicBezTo>
                  <a:cubicBezTo>
                    <a:pt x="1794" y="0"/>
                    <a:pt x="1792" y="0"/>
                    <a:pt x="1790" y="0"/>
                  </a:cubicBezTo>
                  <a:cubicBezTo>
                    <a:pt x="1760" y="0"/>
                    <a:pt x="1357" y="41"/>
                    <a:pt x="954" y="41"/>
                  </a:cubicBezTo>
                  <a:close/>
                </a:path>
              </a:pathLst>
            </a:custGeom>
            <a:solidFill>
              <a:srgbClr val="1A173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290" name="ïŝľíďè"/>
            <p:cNvSpPr>
              <a:spLocks/>
            </p:cNvSpPr>
            <p:nvPr/>
          </p:nvSpPr>
          <p:spPr bwMode="auto">
            <a:xfrm>
              <a:off x="4342302" y="4030669"/>
              <a:ext cx="587446" cy="207334"/>
            </a:xfrm>
            <a:custGeom>
              <a:avLst/>
              <a:gdLst>
                <a:gd name="T0" fmla="*/ 0 w 458"/>
                <a:gd name="T1" fmla="*/ 144622 h 162"/>
                <a:gd name="T2" fmla="*/ 587446 w 458"/>
                <a:gd name="T3" fmla="*/ 207334 h 162"/>
                <a:gd name="T4" fmla="*/ 587446 w 458"/>
                <a:gd name="T5" fmla="*/ 0 h 162"/>
                <a:gd name="T6" fmla="*/ 0 w 458"/>
                <a:gd name="T7" fmla="*/ 0 h 162"/>
                <a:gd name="T8" fmla="*/ 0 w 458"/>
                <a:gd name="T9" fmla="*/ 144622 h 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8" h="162">
                  <a:moveTo>
                    <a:pt x="0" y="113"/>
                  </a:moveTo>
                  <a:cubicBezTo>
                    <a:pt x="98" y="137"/>
                    <a:pt x="283" y="152"/>
                    <a:pt x="458" y="162"/>
                  </a:cubicBezTo>
                  <a:cubicBezTo>
                    <a:pt x="458" y="0"/>
                    <a:pt x="458" y="0"/>
                    <a:pt x="458" y="0"/>
                  </a:cubicBezTo>
                  <a:cubicBezTo>
                    <a:pt x="0" y="0"/>
                    <a:pt x="0" y="0"/>
                    <a:pt x="0" y="0"/>
                  </a:cubicBezTo>
                  <a:lnTo>
                    <a:pt x="0" y="113"/>
                  </a:lnTo>
                  <a:close/>
                </a:path>
              </a:pathLst>
            </a:custGeom>
            <a:solidFill>
              <a:srgbClr val="95989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291" name="îşlídé"/>
            <p:cNvSpPr>
              <a:spLocks/>
            </p:cNvSpPr>
            <p:nvPr/>
          </p:nvSpPr>
          <p:spPr bwMode="auto">
            <a:xfrm>
              <a:off x="4482828" y="3900509"/>
              <a:ext cx="562105" cy="259167"/>
            </a:xfrm>
            <a:custGeom>
              <a:avLst/>
              <a:gdLst>
                <a:gd name="T0" fmla="*/ 562105 w 438"/>
                <a:gd name="T1" fmla="*/ 259167 h 203"/>
                <a:gd name="T2" fmla="*/ 287469 w 438"/>
                <a:gd name="T3" fmla="*/ 259167 h 203"/>
                <a:gd name="T4" fmla="*/ 183518 w 438"/>
                <a:gd name="T5" fmla="*/ 157032 h 203"/>
                <a:gd name="T6" fmla="*/ 183518 w 438"/>
                <a:gd name="T7" fmla="*/ 103411 h 203"/>
                <a:gd name="T8" fmla="*/ 148868 w 438"/>
                <a:gd name="T9" fmla="*/ 68941 h 203"/>
                <a:gd name="T10" fmla="*/ 103951 w 438"/>
                <a:gd name="T11" fmla="*/ 68941 h 203"/>
                <a:gd name="T12" fmla="*/ 69301 w 438"/>
                <a:gd name="T13" fmla="*/ 98305 h 203"/>
                <a:gd name="T14" fmla="*/ 69301 w 438"/>
                <a:gd name="T15" fmla="*/ 160862 h 203"/>
                <a:gd name="T16" fmla="*/ 0 w 438"/>
                <a:gd name="T17" fmla="*/ 160862 h 203"/>
                <a:gd name="T18" fmla="*/ 0 w 438"/>
                <a:gd name="T19" fmla="*/ 98305 h 203"/>
                <a:gd name="T20" fmla="*/ 103951 w 438"/>
                <a:gd name="T21" fmla="*/ 0 h 203"/>
                <a:gd name="T22" fmla="*/ 148868 w 438"/>
                <a:gd name="T23" fmla="*/ 0 h 203"/>
                <a:gd name="T24" fmla="*/ 252819 w 438"/>
                <a:gd name="T25" fmla="*/ 103411 h 203"/>
                <a:gd name="T26" fmla="*/ 252819 w 438"/>
                <a:gd name="T27" fmla="*/ 157032 h 203"/>
                <a:gd name="T28" fmla="*/ 287469 w 438"/>
                <a:gd name="T29" fmla="*/ 190226 h 203"/>
                <a:gd name="T30" fmla="*/ 562105 w 438"/>
                <a:gd name="T31" fmla="*/ 190226 h 203"/>
                <a:gd name="T32" fmla="*/ 562105 w 438"/>
                <a:gd name="T33" fmla="*/ 259167 h 2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8" h="203">
                  <a:moveTo>
                    <a:pt x="438" y="203"/>
                  </a:moveTo>
                  <a:cubicBezTo>
                    <a:pt x="224" y="203"/>
                    <a:pt x="224" y="203"/>
                    <a:pt x="224" y="203"/>
                  </a:cubicBezTo>
                  <a:cubicBezTo>
                    <a:pt x="179" y="203"/>
                    <a:pt x="143" y="167"/>
                    <a:pt x="143" y="123"/>
                  </a:cubicBezTo>
                  <a:cubicBezTo>
                    <a:pt x="143" y="81"/>
                    <a:pt x="143" y="81"/>
                    <a:pt x="143" y="81"/>
                  </a:cubicBezTo>
                  <a:cubicBezTo>
                    <a:pt x="143" y="66"/>
                    <a:pt x="131" y="54"/>
                    <a:pt x="116" y="54"/>
                  </a:cubicBezTo>
                  <a:cubicBezTo>
                    <a:pt x="81" y="54"/>
                    <a:pt x="81" y="54"/>
                    <a:pt x="81" y="54"/>
                  </a:cubicBezTo>
                  <a:cubicBezTo>
                    <a:pt x="66" y="54"/>
                    <a:pt x="54" y="65"/>
                    <a:pt x="54" y="77"/>
                  </a:cubicBezTo>
                  <a:cubicBezTo>
                    <a:pt x="54" y="126"/>
                    <a:pt x="54" y="126"/>
                    <a:pt x="54" y="126"/>
                  </a:cubicBezTo>
                  <a:cubicBezTo>
                    <a:pt x="0" y="126"/>
                    <a:pt x="0" y="126"/>
                    <a:pt x="0" y="126"/>
                  </a:cubicBezTo>
                  <a:cubicBezTo>
                    <a:pt x="0" y="77"/>
                    <a:pt x="0" y="77"/>
                    <a:pt x="0" y="77"/>
                  </a:cubicBezTo>
                  <a:cubicBezTo>
                    <a:pt x="0" y="35"/>
                    <a:pt x="36" y="0"/>
                    <a:pt x="81" y="0"/>
                  </a:cubicBezTo>
                  <a:cubicBezTo>
                    <a:pt x="116" y="0"/>
                    <a:pt x="116" y="0"/>
                    <a:pt x="116" y="0"/>
                  </a:cubicBezTo>
                  <a:cubicBezTo>
                    <a:pt x="160" y="0"/>
                    <a:pt x="197" y="37"/>
                    <a:pt x="197" y="81"/>
                  </a:cubicBezTo>
                  <a:cubicBezTo>
                    <a:pt x="197" y="123"/>
                    <a:pt x="197" y="123"/>
                    <a:pt x="197" y="123"/>
                  </a:cubicBezTo>
                  <a:cubicBezTo>
                    <a:pt x="197" y="137"/>
                    <a:pt x="209" y="149"/>
                    <a:pt x="224" y="149"/>
                  </a:cubicBezTo>
                  <a:cubicBezTo>
                    <a:pt x="438" y="149"/>
                    <a:pt x="438" y="149"/>
                    <a:pt x="438" y="149"/>
                  </a:cubicBezTo>
                  <a:lnTo>
                    <a:pt x="438" y="203"/>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292" name="í$ľïdé"/>
            <p:cNvSpPr>
              <a:spLocks/>
            </p:cNvSpPr>
            <p:nvPr/>
          </p:nvSpPr>
          <p:spPr bwMode="auto">
            <a:xfrm>
              <a:off x="4389528" y="3979987"/>
              <a:ext cx="256864" cy="196967"/>
            </a:xfrm>
            <a:custGeom>
              <a:avLst/>
              <a:gdLst>
                <a:gd name="T0" fmla="*/ 205491 w 200"/>
                <a:gd name="T1" fmla="*/ 196967 h 154"/>
                <a:gd name="T2" fmla="*/ 51373 w 200"/>
                <a:gd name="T3" fmla="*/ 196967 h 154"/>
                <a:gd name="T4" fmla="*/ 0 w 200"/>
                <a:gd name="T5" fmla="*/ 145807 h 154"/>
                <a:gd name="T6" fmla="*/ 0 w 200"/>
                <a:gd name="T7" fmla="*/ 51160 h 154"/>
                <a:gd name="T8" fmla="*/ 51373 w 200"/>
                <a:gd name="T9" fmla="*/ 0 h 154"/>
                <a:gd name="T10" fmla="*/ 205491 w 200"/>
                <a:gd name="T11" fmla="*/ 0 h 154"/>
                <a:gd name="T12" fmla="*/ 256864 w 200"/>
                <a:gd name="T13" fmla="*/ 51160 h 154"/>
                <a:gd name="T14" fmla="*/ 256864 w 200"/>
                <a:gd name="T15" fmla="*/ 145807 h 154"/>
                <a:gd name="T16" fmla="*/ 205491 w 200"/>
                <a:gd name="T17" fmla="*/ 196967 h 1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0" h="154">
                  <a:moveTo>
                    <a:pt x="160" y="154"/>
                  </a:moveTo>
                  <a:cubicBezTo>
                    <a:pt x="40" y="154"/>
                    <a:pt x="40" y="154"/>
                    <a:pt x="40" y="154"/>
                  </a:cubicBezTo>
                  <a:cubicBezTo>
                    <a:pt x="18" y="154"/>
                    <a:pt x="0" y="136"/>
                    <a:pt x="0" y="114"/>
                  </a:cubicBezTo>
                  <a:cubicBezTo>
                    <a:pt x="0" y="40"/>
                    <a:pt x="0" y="40"/>
                    <a:pt x="0" y="40"/>
                  </a:cubicBezTo>
                  <a:cubicBezTo>
                    <a:pt x="0" y="18"/>
                    <a:pt x="18" y="0"/>
                    <a:pt x="40" y="0"/>
                  </a:cubicBezTo>
                  <a:cubicBezTo>
                    <a:pt x="160" y="0"/>
                    <a:pt x="160" y="0"/>
                    <a:pt x="160" y="0"/>
                  </a:cubicBezTo>
                  <a:cubicBezTo>
                    <a:pt x="182" y="0"/>
                    <a:pt x="200" y="18"/>
                    <a:pt x="200" y="40"/>
                  </a:cubicBezTo>
                  <a:cubicBezTo>
                    <a:pt x="200" y="114"/>
                    <a:pt x="200" y="114"/>
                    <a:pt x="200" y="114"/>
                  </a:cubicBezTo>
                  <a:cubicBezTo>
                    <a:pt x="200" y="136"/>
                    <a:pt x="182" y="154"/>
                    <a:pt x="160" y="154"/>
                  </a:cubicBezTo>
                  <a:close/>
                </a:path>
              </a:pathLst>
            </a:custGeom>
            <a:solidFill>
              <a:srgbClr val="E3DED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293" name="ïṣlïḍê"/>
            <p:cNvSpPr>
              <a:spLocks noChangeArrowheads="1"/>
            </p:cNvSpPr>
            <p:nvPr/>
          </p:nvSpPr>
          <p:spPr bwMode="auto">
            <a:xfrm>
              <a:off x="4389528" y="4030669"/>
              <a:ext cx="256864" cy="102515"/>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zh-CN"/>
            </a:p>
          </p:txBody>
        </p:sp>
        <p:sp>
          <p:nvSpPr>
            <p:cNvPr id="11294" name="ïslíde"/>
            <p:cNvSpPr>
              <a:spLocks/>
            </p:cNvSpPr>
            <p:nvPr/>
          </p:nvSpPr>
          <p:spPr bwMode="auto">
            <a:xfrm>
              <a:off x="4794981" y="3925850"/>
              <a:ext cx="1291229" cy="331734"/>
            </a:xfrm>
            <a:custGeom>
              <a:avLst/>
              <a:gdLst>
                <a:gd name="T0" fmla="*/ 999165 w 1008"/>
                <a:gd name="T1" fmla="*/ 0 h 259"/>
                <a:gd name="T2" fmla="*/ 292064 w 1008"/>
                <a:gd name="T3" fmla="*/ 0 h 259"/>
                <a:gd name="T4" fmla="*/ 0 w 1008"/>
                <a:gd name="T5" fmla="*/ 294590 h 259"/>
                <a:gd name="T6" fmla="*/ 634086 w 1008"/>
                <a:gd name="T7" fmla="*/ 331734 h 259"/>
                <a:gd name="T8" fmla="*/ 634086 w 1008"/>
                <a:gd name="T9" fmla="*/ 331734 h 259"/>
                <a:gd name="T10" fmla="*/ 645615 w 1008"/>
                <a:gd name="T11" fmla="*/ 331734 h 259"/>
                <a:gd name="T12" fmla="*/ 657143 w 1008"/>
                <a:gd name="T13" fmla="*/ 331734 h 259"/>
                <a:gd name="T14" fmla="*/ 657143 w 1008"/>
                <a:gd name="T15" fmla="*/ 331734 h 259"/>
                <a:gd name="T16" fmla="*/ 1291229 w 1008"/>
                <a:gd name="T17" fmla="*/ 294590 h 259"/>
                <a:gd name="T18" fmla="*/ 999165 w 1008"/>
                <a:gd name="T19" fmla="*/ 0 h 2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8" h="259">
                  <a:moveTo>
                    <a:pt x="780" y="0"/>
                  </a:moveTo>
                  <a:cubicBezTo>
                    <a:pt x="228" y="0"/>
                    <a:pt x="228" y="0"/>
                    <a:pt x="228" y="0"/>
                  </a:cubicBezTo>
                  <a:cubicBezTo>
                    <a:pt x="119" y="0"/>
                    <a:pt x="28" y="98"/>
                    <a:pt x="0" y="230"/>
                  </a:cubicBezTo>
                  <a:cubicBezTo>
                    <a:pt x="209" y="250"/>
                    <a:pt x="430" y="257"/>
                    <a:pt x="495" y="259"/>
                  </a:cubicBezTo>
                  <a:cubicBezTo>
                    <a:pt x="495" y="259"/>
                    <a:pt x="495" y="259"/>
                    <a:pt x="495" y="259"/>
                  </a:cubicBezTo>
                  <a:cubicBezTo>
                    <a:pt x="495" y="259"/>
                    <a:pt x="498" y="259"/>
                    <a:pt x="504" y="259"/>
                  </a:cubicBezTo>
                  <a:cubicBezTo>
                    <a:pt x="510" y="259"/>
                    <a:pt x="513" y="259"/>
                    <a:pt x="513" y="259"/>
                  </a:cubicBezTo>
                  <a:cubicBezTo>
                    <a:pt x="513" y="259"/>
                    <a:pt x="513" y="259"/>
                    <a:pt x="513" y="259"/>
                  </a:cubicBezTo>
                  <a:cubicBezTo>
                    <a:pt x="578" y="257"/>
                    <a:pt x="799" y="250"/>
                    <a:pt x="1008" y="230"/>
                  </a:cubicBezTo>
                  <a:cubicBezTo>
                    <a:pt x="980" y="98"/>
                    <a:pt x="888" y="0"/>
                    <a:pt x="780" y="0"/>
                  </a:cubicBez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295" name="iSḻïḑè"/>
            <p:cNvSpPr>
              <a:spLocks/>
            </p:cNvSpPr>
            <p:nvPr/>
          </p:nvSpPr>
          <p:spPr bwMode="auto">
            <a:xfrm>
              <a:off x="5961809" y="3925850"/>
              <a:ext cx="294875" cy="202726"/>
            </a:xfrm>
            <a:custGeom>
              <a:avLst/>
              <a:gdLst>
                <a:gd name="T0" fmla="*/ 29487 w 230"/>
                <a:gd name="T1" fmla="*/ 202726 h 158"/>
                <a:gd name="T2" fmla="*/ 0 w 230"/>
                <a:gd name="T3" fmla="*/ 202726 h 158"/>
                <a:gd name="T4" fmla="*/ 0 w 230"/>
                <a:gd name="T5" fmla="*/ 161668 h 158"/>
                <a:gd name="T6" fmla="*/ 29487 w 230"/>
                <a:gd name="T7" fmla="*/ 161668 h 158"/>
                <a:gd name="T8" fmla="*/ 37180 w 230"/>
                <a:gd name="T9" fmla="*/ 141138 h 158"/>
                <a:gd name="T10" fmla="*/ 37180 w 230"/>
                <a:gd name="T11" fmla="*/ 62871 h 158"/>
                <a:gd name="T12" fmla="*/ 100001 w 230"/>
                <a:gd name="T13" fmla="*/ 0 h 158"/>
                <a:gd name="T14" fmla="*/ 233336 w 230"/>
                <a:gd name="T15" fmla="*/ 0 h 158"/>
                <a:gd name="T16" fmla="*/ 294875 w 230"/>
                <a:gd name="T17" fmla="*/ 62871 h 158"/>
                <a:gd name="T18" fmla="*/ 294875 w 230"/>
                <a:gd name="T19" fmla="*/ 144988 h 158"/>
                <a:gd name="T20" fmla="*/ 253849 w 230"/>
                <a:gd name="T21" fmla="*/ 144988 h 158"/>
                <a:gd name="T22" fmla="*/ 253849 w 230"/>
                <a:gd name="T23" fmla="*/ 62871 h 158"/>
                <a:gd name="T24" fmla="*/ 233336 w 230"/>
                <a:gd name="T25" fmla="*/ 41058 h 158"/>
                <a:gd name="T26" fmla="*/ 100001 w 230"/>
                <a:gd name="T27" fmla="*/ 41058 h 158"/>
                <a:gd name="T28" fmla="*/ 78206 w 230"/>
                <a:gd name="T29" fmla="*/ 62871 h 158"/>
                <a:gd name="T30" fmla="*/ 78206 w 230"/>
                <a:gd name="T31" fmla="*/ 141138 h 158"/>
                <a:gd name="T32" fmla="*/ 29487 w 230"/>
                <a:gd name="T33" fmla="*/ 202726 h 1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 h="158">
                  <a:moveTo>
                    <a:pt x="23" y="158"/>
                  </a:moveTo>
                  <a:cubicBezTo>
                    <a:pt x="0" y="158"/>
                    <a:pt x="0" y="158"/>
                    <a:pt x="0" y="158"/>
                  </a:cubicBezTo>
                  <a:cubicBezTo>
                    <a:pt x="0" y="126"/>
                    <a:pt x="0" y="126"/>
                    <a:pt x="0" y="126"/>
                  </a:cubicBezTo>
                  <a:cubicBezTo>
                    <a:pt x="23" y="126"/>
                    <a:pt x="23" y="126"/>
                    <a:pt x="23" y="126"/>
                  </a:cubicBezTo>
                  <a:cubicBezTo>
                    <a:pt x="24" y="126"/>
                    <a:pt x="29" y="120"/>
                    <a:pt x="29" y="110"/>
                  </a:cubicBezTo>
                  <a:cubicBezTo>
                    <a:pt x="29" y="49"/>
                    <a:pt x="29" y="49"/>
                    <a:pt x="29" y="49"/>
                  </a:cubicBezTo>
                  <a:cubicBezTo>
                    <a:pt x="29" y="22"/>
                    <a:pt x="51" y="0"/>
                    <a:pt x="78" y="0"/>
                  </a:cubicBezTo>
                  <a:cubicBezTo>
                    <a:pt x="182" y="0"/>
                    <a:pt x="182" y="0"/>
                    <a:pt x="182" y="0"/>
                  </a:cubicBezTo>
                  <a:cubicBezTo>
                    <a:pt x="209" y="0"/>
                    <a:pt x="230" y="22"/>
                    <a:pt x="230" y="49"/>
                  </a:cubicBezTo>
                  <a:cubicBezTo>
                    <a:pt x="230" y="113"/>
                    <a:pt x="230" y="113"/>
                    <a:pt x="230" y="113"/>
                  </a:cubicBezTo>
                  <a:cubicBezTo>
                    <a:pt x="198" y="113"/>
                    <a:pt x="198" y="113"/>
                    <a:pt x="198" y="113"/>
                  </a:cubicBezTo>
                  <a:cubicBezTo>
                    <a:pt x="198" y="49"/>
                    <a:pt x="198" y="49"/>
                    <a:pt x="198" y="49"/>
                  </a:cubicBezTo>
                  <a:cubicBezTo>
                    <a:pt x="198" y="40"/>
                    <a:pt x="191" y="32"/>
                    <a:pt x="182" y="32"/>
                  </a:cubicBezTo>
                  <a:cubicBezTo>
                    <a:pt x="78" y="32"/>
                    <a:pt x="78" y="32"/>
                    <a:pt x="78" y="32"/>
                  </a:cubicBezTo>
                  <a:cubicBezTo>
                    <a:pt x="69" y="32"/>
                    <a:pt x="61" y="40"/>
                    <a:pt x="61" y="49"/>
                  </a:cubicBezTo>
                  <a:cubicBezTo>
                    <a:pt x="61" y="110"/>
                    <a:pt x="61" y="110"/>
                    <a:pt x="61" y="110"/>
                  </a:cubicBezTo>
                  <a:cubicBezTo>
                    <a:pt x="61" y="137"/>
                    <a:pt x="44" y="158"/>
                    <a:pt x="23" y="158"/>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296" name="î$1îḓe"/>
            <p:cNvSpPr>
              <a:spLocks/>
            </p:cNvSpPr>
            <p:nvPr/>
          </p:nvSpPr>
          <p:spPr bwMode="auto">
            <a:xfrm>
              <a:off x="6018250" y="4006480"/>
              <a:ext cx="294875" cy="202726"/>
            </a:xfrm>
            <a:custGeom>
              <a:avLst/>
              <a:gdLst>
                <a:gd name="T0" fmla="*/ 29487 w 230"/>
                <a:gd name="T1" fmla="*/ 202726 h 158"/>
                <a:gd name="T2" fmla="*/ 0 w 230"/>
                <a:gd name="T3" fmla="*/ 202726 h 158"/>
                <a:gd name="T4" fmla="*/ 0 w 230"/>
                <a:gd name="T5" fmla="*/ 161668 h 158"/>
                <a:gd name="T6" fmla="*/ 29487 w 230"/>
                <a:gd name="T7" fmla="*/ 161668 h 158"/>
                <a:gd name="T8" fmla="*/ 37180 w 230"/>
                <a:gd name="T9" fmla="*/ 141138 h 158"/>
                <a:gd name="T10" fmla="*/ 37180 w 230"/>
                <a:gd name="T11" fmla="*/ 62871 h 158"/>
                <a:gd name="T12" fmla="*/ 100001 w 230"/>
                <a:gd name="T13" fmla="*/ 0 h 158"/>
                <a:gd name="T14" fmla="*/ 233336 w 230"/>
                <a:gd name="T15" fmla="*/ 0 h 158"/>
                <a:gd name="T16" fmla="*/ 294875 w 230"/>
                <a:gd name="T17" fmla="*/ 62871 h 158"/>
                <a:gd name="T18" fmla="*/ 294875 w 230"/>
                <a:gd name="T19" fmla="*/ 144988 h 158"/>
                <a:gd name="T20" fmla="*/ 253849 w 230"/>
                <a:gd name="T21" fmla="*/ 144988 h 158"/>
                <a:gd name="T22" fmla="*/ 253849 w 230"/>
                <a:gd name="T23" fmla="*/ 62871 h 158"/>
                <a:gd name="T24" fmla="*/ 233336 w 230"/>
                <a:gd name="T25" fmla="*/ 41058 h 158"/>
                <a:gd name="T26" fmla="*/ 100001 w 230"/>
                <a:gd name="T27" fmla="*/ 41058 h 158"/>
                <a:gd name="T28" fmla="*/ 79488 w 230"/>
                <a:gd name="T29" fmla="*/ 62871 h 158"/>
                <a:gd name="T30" fmla="*/ 79488 w 230"/>
                <a:gd name="T31" fmla="*/ 141138 h 158"/>
                <a:gd name="T32" fmla="*/ 29487 w 230"/>
                <a:gd name="T33" fmla="*/ 202726 h 1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 h="158">
                  <a:moveTo>
                    <a:pt x="23" y="158"/>
                  </a:moveTo>
                  <a:cubicBezTo>
                    <a:pt x="0" y="158"/>
                    <a:pt x="0" y="158"/>
                    <a:pt x="0" y="158"/>
                  </a:cubicBezTo>
                  <a:cubicBezTo>
                    <a:pt x="0" y="126"/>
                    <a:pt x="0" y="126"/>
                    <a:pt x="0" y="126"/>
                  </a:cubicBezTo>
                  <a:cubicBezTo>
                    <a:pt x="23" y="126"/>
                    <a:pt x="23" y="126"/>
                    <a:pt x="23" y="126"/>
                  </a:cubicBezTo>
                  <a:cubicBezTo>
                    <a:pt x="24" y="126"/>
                    <a:pt x="29" y="120"/>
                    <a:pt x="29" y="110"/>
                  </a:cubicBezTo>
                  <a:cubicBezTo>
                    <a:pt x="29" y="49"/>
                    <a:pt x="29" y="49"/>
                    <a:pt x="29" y="49"/>
                  </a:cubicBezTo>
                  <a:cubicBezTo>
                    <a:pt x="29" y="22"/>
                    <a:pt x="51" y="0"/>
                    <a:pt x="78" y="0"/>
                  </a:cubicBezTo>
                  <a:cubicBezTo>
                    <a:pt x="182" y="0"/>
                    <a:pt x="182" y="0"/>
                    <a:pt x="182" y="0"/>
                  </a:cubicBezTo>
                  <a:cubicBezTo>
                    <a:pt x="209" y="0"/>
                    <a:pt x="230" y="22"/>
                    <a:pt x="230" y="49"/>
                  </a:cubicBezTo>
                  <a:cubicBezTo>
                    <a:pt x="230" y="113"/>
                    <a:pt x="230" y="113"/>
                    <a:pt x="230" y="113"/>
                  </a:cubicBezTo>
                  <a:cubicBezTo>
                    <a:pt x="198" y="113"/>
                    <a:pt x="198" y="113"/>
                    <a:pt x="198" y="113"/>
                  </a:cubicBezTo>
                  <a:cubicBezTo>
                    <a:pt x="198" y="49"/>
                    <a:pt x="198" y="49"/>
                    <a:pt x="198" y="49"/>
                  </a:cubicBezTo>
                  <a:cubicBezTo>
                    <a:pt x="198" y="40"/>
                    <a:pt x="191" y="32"/>
                    <a:pt x="182" y="32"/>
                  </a:cubicBezTo>
                  <a:cubicBezTo>
                    <a:pt x="78" y="32"/>
                    <a:pt x="78" y="32"/>
                    <a:pt x="78" y="32"/>
                  </a:cubicBezTo>
                  <a:cubicBezTo>
                    <a:pt x="69" y="32"/>
                    <a:pt x="62" y="40"/>
                    <a:pt x="62" y="49"/>
                  </a:cubicBezTo>
                  <a:cubicBezTo>
                    <a:pt x="62" y="110"/>
                    <a:pt x="62" y="110"/>
                    <a:pt x="62" y="110"/>
                  </a:cubicBezTo>
                  <a:cubicBezTo>
                    <a:pt x="62" y="137"/>
                    <a:pt x="45" y="158"/>
                    <a:pt x="23" y="158"/>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297" name="î$1ïḋe"/>
            <p:cNvSpPr>
              <a:spLocks/>
            </p:cNvSpPr>
            <p:nvPr/>
          </p:nvSpPr>
          <p:spPr bwMode="auto">
            <a:xfrm>
              <a:off x="6155320" y="3992657"/>
              <a:ext cx="308697" cy="230371"/>
            </a:xfrm>
            <a:custGeom>
              <a:avLst/>
              <a:gdLst>
                <a:gd name="T0" fmla="*/ 308697 w 241"/>
                <a:gd name="T1" fmla="*/ 154861 h 180"/>
                <a:gd name="T2" fmla="*/ 154989 w 241"/>
                <a:gd name="T3" fmla="*/ 0 h 180"/>
                <a:gd name="T4" fmla="*/ 0 w 241"/>
                <a:gd name="T5" fmla="*/ 154861 h 180"/>
                <a:gd name="T6" fmla="*/ 20494 w 241"/>
                <a:gd name="T7" fmla="*/ 230371 h 180"/>
                <a:gd name="T8" fmla="*/ 302292 w 241"/>
                <a:gd name="T9" fmla="*/ 198375 h 180"/>
                <a:gd name="T10" fmla="*/ 308697 w 241"/>
                <a:gd name="T11" fmla="*/ 154861 h 1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1" h="180">
                  <a:moveTo>
                    <a:pt x="241" y="121"/>
                  </a:moveTo>
                  <a:cubicBezTo>
                    <a:pt x="241" y="54"/>
                    <a:pt x="187" y="0"/>
                    <a:pt x="121" y="0"/>
                  </a:cubicBezTo>
                  <a:cubicBezTo>
                    <a:pt x="54" y="0"/>
                    <a:pt x="0" y="54"/>
                    <a:pt x="0" y="121"/>
                  </a:cubicBezTo>
                  <a:cubicBezTo>
                    <a:pt x="0" y="142"/>
                    <a:pt x="6" y="163"/>
                    <a:pt x="16" y="180"/>
                  </a:cubicBezTo>
                  <a:cubicBezTo>
                    <a:pt x="98" y="174"/>
                    <a:pt x="175" y="165"/>
                    <a:pt x="236" y="155"/>
                  </a:cubicBezTo>
                  <a:cubicBezTo>
                    <a:pt x="239" y="144"/>
                    <a:pt x="241" y="133"/>
                    <a:pt x="241" y="121"/>
                  </a:cubicBez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298" name="íṡľíḑê"/>
            <p:cNvSpPr>
              <a:spLocks/>
            </p:cNvSpPr>
            <p:nvPr/>
          </p:nvSpPr>
          <p:spPr bwMode="auto">
            <a:xfrm>
              <a:off x="4794981" y="4008783"/>
              <a:ext cx="1291229" cy="249952"/>
            </a:xfrm>
            <a:custGeom>
              <a:avLst/>
              <a:gdLst>
                <a:gd name="T0" fmla="*/ 999165 w 1008"/>
                <a:gd name="T1" fmla="*/ 0 h 195"/>
                <a:gd name="T2" fmla="*/ 292064 w 1008"/>
                <a:gd name="T3" fmla="*/ 0 h 195"/>
                <a:gd name="T4" fmla="*/ 0 w 1008"/>
                <a:gd name="T5" fmla="*/ 221752 h 195"/>
                <a:gd name="T6" fmla="*/ 634086 w 1008"/>
                <a:gd name="T7" fmla="*/ 248670 h 195"/>
                <a:gd name="T8" fmla="*/ 634086 w 1008"/>
                <a:gd name="T9" fmla="*/ 249952 h 195"/>
                <a:gd name="T10" fmla="*/ 645615 w 1008"/>
                <a:gd name="T11" fmla="*/ 248670 h 195"/>
                <a:gd name="T12" fmla="*/ 657143 w 1008"/>
                <a:gd name="T13" fmla="*/ 249952 h 195"/>
                <a:gd name="T14" fmla="*/ 657143 w 1008"/>
                <a:gd name="T15" fmla="*/ 248670 h 195"/>
                <a:gd name="T16" fmla="*/ 1291229 w 1008"/>
                <a:gd name="T17" fmla="*/ 221752 h 195"/>
                <a:gd name="T18" fmla="*/ 999165 w 1008"/>
                <a:gd name="T19" fmla="*/ 0 h 1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8" h="195">
                  <a:moveTo>
                    <a:pt x="780" y="0"/>
                  </a:moveTo>
                  <a:cubicBezTo>
                    <a:pt x="228" y="0"/>
                    <a:pt x="228" y="0"/>
                    <a:pt x="228" y="0"/>
                  </a:cubicBezTo>
                  <a:cubicBezTo>
                    <a:pt x="119" y="0"/>
                    <a:pt x="28" y="73"/>
                    <a:pt x="0" y="173"/>
                  </a:cubicBezTo>
                  <a:cubicBezTo>
                    <a:pt x="209" y="187"/>
                    <a:pt x="430" y="193"/>
                    <a:pt x="495" y="194"/>
                  </a:cubicBezTo>
                  <a:cubicBezTo>
                    <a:pt x="495" y="195"/>
                    <a:pt x="495" y="195"/>
                    <a:pt x="495" y="195"/>
                  </a:cubicBezTo>
                  <a:cubicBezTo>
                    <a:pt x="495" y="195"/>
                    <a:pt x="498" y="195"/>
                    <a:pt x="504" y="194"/>
                  </a:cubicBezTo>
                  <a:cubicBezTo>
                    <a:pt x="510" y="195"/>
                    <a:pt x="513" y="195"/>
                    <a:pt x="513" y="195"/>
                  </a:cubicBezTo>
                  <a:cubicBezTo>
                    <a:pt x="513" y="194"/>
                    <a:pt x="513" y="194"/>
                    <a:pt x="513" y="194"/>
                  </a:cubicBezTo>
                  <a:cubicBezTo>
                    <a:pt x="578" y="193"/>
                    <a:pt x="799" y="187"/>
                    <a:pt x="1008" y="173"/>
                  </a:cubicBezTo>
                  <a:cubicBezTo>
                    <a:pt x="980" y="73"/>
                    <a:pt x="888" y="0"/>
                    <a:pt x="78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299" name="ïSlîḑê"/>
            <p:cNvSpPr>
              <a:spLocks noChangeArrowheads="1"/>
            </p:cNvSpPr>
            <p:nvPr/>
          </p:nvSpPr>
          <p:spPr bwMode="auto">
            <a:xfrm>
              <a:off x="4991948" y="4061769"/>
              <a:ext cx="129008" cy="129008"/>
            </a:xfrm>
            <a:prstGeom prst="ellipse">
              <a:avLst/>
            </a:pr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zh-CN"/>
            </a:p>
          </p:txBody>
        </p:sp>
        <p:sp>
          <p:nvSpPr>
            <p:cNvPr id="11300" name="iśḷiḍe"/>
            <p:cNvSpPr>
              <a:spLocks noChangeArrowheads="1"/>
            </p:cNvSpPr>
            <p:nvPr/>
          </p:nvSpPr>
          <p:spPr bwMode="auto">
            <a:xfrm>
              <a:off x="5237293" y="4061769"/>
              <a:ext cx="129008" cy="129008"/>
            </a:xfrm>
            <a:prstGeom prst="ellipse">
              <a:avLst/>
            </a:pr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zh-CN"/>
            </a:p>
          </p:txBody>
        </p:sp>
        <p:sp>
          <p:nvSpPr>
            <p:cNvPr id="11301" name="îṥļïḋê"/>
            <p:cNvSpPr>
              <a:spLocks noChangeArrowheads="1"/>
            </p:cNvSpPr>
            <p:nvPr/>
          </p:nvSpPr>
          <p:spPr bwMode="auto">
            <a:xfrm>
              <a:off x="5481486" y="4061769"/>
              <a:ext cx="127856" cy="129008"/>
            </a:xfrm>
            <a:prstGeom prst="ellipse">
              <a:avLst/>
            </a:pr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zh-CN"/>
            </a:p>
          </p:txBody>
        </p:sp>
        <p:sp>
          <p:nvSpPr>
            <p:cNvPr id="11302" name="î$ḻiḋe"/>
            <p:cNvSpPr>
              <a:spLocks noChangeArrowheads="1"/>
            </p:cNvSpPr>
            <p:nvPr/>
          </p:nvSpPr>
          <p:spPr bwMode="auto">
            <a:xfrm>
              <a:off x="5724527" y="4061769"/>
              <a:ext cx="130160" cy="129008"/>
            </a:xfrm>
            <a:prstGeom prst="ellipse">
              <a:avLst/>
            </a:pr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zh-CN"/>
            </a:p>
          </p:txBody>
        </p:sp>
        <p:sp>
          <p:nvSpPr>
            <p:cNvPr id="11303" name="ïṧḻidé"/>
            <p:cNvSpPr>
              <a:spLocks noChangeArrowheads="1"/>
            </p:cNvSpPr>
            <p:nvPr/>
          </p:nvSpPr>
          <p:spPr bwMode="auto">
            <a:xfrm>
              <a:off x="6189876" y="4027213"/>
              <a:ext cx="112882" cy="114034"/>
            </a:xfrm>
            <a:prstGeom prst="ellipse">
              <a:avLst/>
            </a:pr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zh-CN"/>
            </a:p>
          </p:txBody>
        </p:sp>
        <p:sp>
          <p:nvSpPr>
            <p:cNvPr id="11304" name="îṧľidé"/>
            <p:cNvSpPr>
              <a:spLocks/>
            </p:cNvSpPr>
            <p:nvPr/>
          </p:nvSpPr>
          <p:spPr bwMode="auto">
            <a:xfrm>
              <a:off x="4389528" y="2730225"/>
              <a:ext cx="199271" cy="1498562"/>
            </a:xfrm>
            <a:custGeom>
              <a:avLst/>
              <a:gdLst>
                <a:gd name="T0" fmla="*/ 0 w 173"/>
                <a:gd name="T1" fmla="*/ 1497410 h 1301"/>
                <a:gd name="T2" fmla="*/ 12670 w 173"/>
                <a:gd name="T3" fmla="*/ 1498562 h 1301"/>
                <a:gd name="T4" fmla="*/ 199271 w 173"/>
                <a:gd name="T5" fmla="*/ 1152 h 1301"/>
                <a:gd name="T6" fmla="*/ 185449 w 173"/>
                <a:gd name="T7" fmla="*/ 0 h 1301"/>
                <a:gd name="T8" fmla="*/ 0 w 173"/>
                <a:gd name="T9" fmla="*/ 1497410 h 13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 h="1301">
                  <a:moveTo>
                    <a:pt x="0" y="1300"/>
                  </a:moveTo>
                  <a:lnTo>
                    <a:pt x="11" y="1301"/>
                  </a:lnTo>
                  <a:lnTo>
                    <a:pt x="173" y="1"/>
                  </a:lnTo>
                  <a:lnTo>
                    <a:pt x="161" y="0"/>
                  </a:lnTo>
                  <a:lnTo>
                    <a:pt x="0" y="1300"/>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05" name="isļiḑè"/>
            <p:cNvSpPr>
              <a:spLocks noChangeArrowheads="1"/>
            </p:cNvSpPr>
            <p:nvPr/>
          </p:nvSpPr>
          <p:spPr bwMode="auto">
            <a:xfrm>
              <a:off x="4275494" y="5328808"/>
              <a:ext cx="1308506" cy="262623"/>
            </a:xfrm>
            <a:prstGeom prst="rect">
              <a:avLst/>
            </a:prstGeom>
            <a:solidFill>
              <a:srgbClr val="BCBE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zh-CN"/>
            </a:p>
          </p:txBody>
        </p:sp>
        <p:sp>
          <p:nvSpPr>
            <p:cNvPr id="11306" name="iṥḻiḋê"/>
            <p:cNvSpPr>
              <a:spLocks noChangeArrowheads="1"/>
            </p:cNvSpPr>
            <p:nvPr/>
          </p:nvSpPr>
          <p:spPr bwMode="auto">
            <a:xfrm>
              <a:off x="4275494" y="5328808"/>
              <a:ext cx="1308506" cy="262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zh-CN"/>
            </a:p>
          </p:txBody>
        </p:sp>
        <p:sp>
          <p:nvSpPr>
            <p:cNvPr id="11307" name="íṡlîḓè"/>
            <p:cNvSpPr>
              <a:spLocks/>
            </p:cNvSpPr>
            <p:nvPr/>
          </p:nvSpPr>
          <p:spPr bwMode="auto">
            <a:xfrm>
              <a:off x="4314657" y="5328808"/>
              <a:ext cx="72567" cy="131311"/>
            </a:xfrm>
            <a:custGeom>
              <a:avLst/>
              <a:gdLst>
                <a:gd name="T0" fmla="*/ 39466 w 57"/>
                <a:gd name="T1" fmla="*/ 0 h 103"/>
                <a:gd name="T2" fmla="*/ 0 w 57"/>
                <a:gd name="T3" fmla="*/ 0 h 103"/>
                <a:gd name="T4" fmla="*/ 33101 w 57"/>
                <a:gd name="T5" fmla="*/ 131311 h 103"/>
                <a:gd name="T6" fmla="*/ 72567 w 57"/>
                <a:gd name="T7" fmla="*/ 131311 h 103"/>
                <a:gd name="T8" fmla="*/ 39466 w 57"/>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103">
                  <a:moveTo>
                    <a:pt x="31" y="0"/>
                  </a:moveTo>
                  <a:cubicBezTo>
                    <a:pt x="0" y="0"/>
                    <a:pt x="0" y="0"/>
                    <a:pt x="0" y="0"/>
                  </a:cubicBezTo>
                  <a:cubicBezTo>
                    <a:pt x="17" y="30"/>
                    <a:pt x="26" y="65"/>
                    <a:pt x="26" y="103"/>
                  </a:cubicBezTo>
                  <a:cubicBezTo>
                    <a:pt x="57" y="103"/>
                    <a:pt x="57" y="103"/>
                    <a:pt x="57" y="103"/>
                  </a:cubicBezTo>
                  <a:cubicBezTo>
                    <a:pt x="57" y="65"/>
                    <a:pt x="47" y="30"/>
                    <a:pt x="31" y="0"/>
                  </a:cubicBezTo>
                </a:path>
              </a:pathLst>
            </a:custGeom>
            <a:solidFill>
              <a:srgbClr val="83858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08" name="iṥḷiḓê"/>
            <p:cNvSpPr>
              <a:spLocks/>
            </p:cNvSpPr>
            <p:nvPr/>
          </p:nvSpPr>
          <p:spPr bwMode="auto">
            <a:xfrm>
              <a:off x="3806690" y="5190586"/>
              <a:ext cx="540220" cy="540220"/>
            </a:xfrm>
            <a:custGeom>
              <a:avLst/>
              <a:gdLst>
                <a:gd name="T0" fmla="*/ 540220 w 422"/>
                <a:gd name="T1" fmla="*/ 270110 h 422"/>
                <a:gd name="T2" fmla="*/ 270110 w 422"/>
                <a:gd name="T3" fmla="*/ 0 h 422"/>
                <a:gd name="T4" fmla="*/ 0 w 422"/>
                <a:gd name="T5" fmla="*/ 270110 h 422"/>
                <a:gd name="T6" fmla="*/ 270110 w 422"/>
                <a:gd name="T7" fmla="*/ 540220 h 422"/>
                <a:gd name="T8" fmla="*/ 540220 w 422"/>
                <a:gd name="T9" fmla="*/ 270110 h 422"/>
                <a:gd name="T10" fmla="*/ 179220 w 422"/>
                <a:gd name="T11" fmla="*/ 427567 h 422"/>
                <a:gd name="T12" fmla="*/ 88330 w 422"/>
                <a:gd name="T13" fmla="*/ 270110 h 422"/>
                <a:gd name="T14" fmla="*/ 179220 w 422"/>
                <a:gd name="T15" fmla="*/ 112653 h 422"/>
                <a:gd name="T16" fmla="*/ 361000 w 422"/>
                <a:gd name="T17" fmla="*/ 112653 h 422"/>
                <a:gd name="T18" fmla="*/ 451890 w 422"/>
                <a:gd name="T19" fmla="*/ 270110 h 422"/>
                <a:gd name="T20" fmla="*/ 361000 w 422"/>
                <a:gd name="T21" fmla="*/ 427567 h 422"/>
                <a:gd name="T22" fmla="*/ 179220 w 422"/>
                <a:gd name="T23" fmla="*/ 427567 h 4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2" h="422">
                  <a:moveTo>
                    <a:pt x="422" y="211"/>
                  </a:moveTo>
                  <a:cubicBezTo>
                    <a:pt x="422" y="94"/>
                    <a:pt x="328" y="0"/>
                    <a:pt x="211" y="0"/>
                  </a:cubicBezTo>
                  <a:cubicBezTo>
                    <a:pt x="95" y="0"/>
                    <a:pt x="0" y="94"/>
                    <a:pt x="0" y="211"/>
                  </a:cubicBezTo>
                  <a:cubicBezTo>
                    <a:pt x="0" y="327"/>
                    <a:pt x="95" y="422"/>
                    <a:pt x="211" y="422"/>
                  </a:cubicBezTo>
                  <a:cubicBezTo>
                    <a:pt x="328" y="422"/>
                    <a:pt x="422" y="327"/>
                    <a:pt x="422" y="211"/>
                  </a:cubicBezTo>
                  <a:moveTo>
                    <a:pt x="140" y="334"/>
                  </a:moveTo>
                  <a:cubicBezTo>
                    <a:pt x="69" y="211"/>
                    <a:pt x="69" y="211"/>
                    <a:pt x="69" y="211"/>
                  </a:cubicBezTo>
                  <a:cubicBezTo>
                    <a:pt x="140" y="88"/>
                    <a:pt x="140" y="88"/>
                    <a:pt x="140" y="88"/>
                  </a:cubicBezTo>
                  <a:cubicBezTo>
                    <a:pt x="282" y="88"/>
                    <a:pt x="282" y="88"/>
                    <a:pt x="282" y="88"/>
                  </a:cubicBezTo>
                  <a:cubicBezTo>
                    <a:pt x="353" y="211"/>
                    <a:pt x="353" y="211"/>
                    <a:pt x="353" y="211"/>
                  </a:cubicBezTo>
                  <a:cubicBezTo>
                    <a:pt x="282" y="334"/>
                    <a:pt x="282" y="334"/>
                    <a:pt x="282" y="334"/>
                  </a:cubicBezTo>
                  <a:cubicBezTo>
                    <a:pt x="140" y="334"/>
                    <a:pt x="140" y="334"/>
                    <a:pt x="140" y="334"/>
                  </a:cubicBezTo>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09" name="ïşliḑé"/>
            <p:cNvSpPr>
              <a:spLocks/>
            </p:cNvSpPr>
            <p:nvPr/>
          </p:nvSpPr>
          <p:spPr bwMode="auto">
            <a:xfrm>
              <a:off x="5414678" y="5328808"/>
              <a:ext cx="74871" cy="131311"/>
            </a:xfrm>
            <a:custGeom>
              <a:avLst/>
              <a:gdLst>
                <a:gd name="T0" fmla="*/ 74871 w 58"/>
                <a:gd name="T1" fmla="*/ 0 h 103"/>
                <a:gd name="T2" fmla="*/ 38726 w 58"/>
                <a:gd name="T3" fmla="*/ 0 h 103"/>
                <a:gd name="T4" fmla="*/ 0 w 58"/>
                <a:gd name="T5" fmla="*/ 131311 h 103"/>
                <a:gd name="T6" fmla="*/ 37436 w 58"/>
                <a:gd name="T7" fmla="*/ 131311 h 103"/>
                <a:gd name="T8" fmla="*/ 74871 w 58"/>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103">
                  <a:moveTo>
                    <a:pt x="58" y="0"/>
                  </a:moveTo>
                  <a:cubicBezTo>
                    <a:pt x="30" y="0"/>
                    <a:pt x="30" y="0"/>
                    <a:pt x="30" y="0"/>
                  </a:cubicBezTo>
                  <a:cubicBezTo>
                    <a:pt x="11" y="30"/>
                    <a:pt x="0" y="65"/>
                    <a:pt x="0" y="103"/>
                  </a:cubicBezTo>
                  <a:cubicBezTo>
                    <a:pt x="29" y="103"/>
                    <a:pt x="29" y="103"/>
                    <a:pt x="29" y="103"/>
                  </a:cubicBezTo>
                  <a:cubicBezTo>
                    <a:pt x="29" y="65"/>
                    <a:pt x="40" y="30"/>
                    <a:pt x="58" y="0"/>
                  </a:cubicBezTo>
                </a:path>
              </a:pathLst>
            </a:custGeom>
            <a:solidFill>
              <a:srgbClr val="83858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10" name="îṥľiḓe"/>
            <p:cNvSpPr>
              <a:spLocks/>
            </p:cNvSpPr>
            <p:nvPr/>
          </p:nvSpPr>
          <p:spPr bwMode="auto">
            <a:xfrm>
              <a:off x="5451538" y="5212471"/>
              <a:ext cx="450375" cy="495297"/>
            </a:xfrm>
            <a:custGeom>
              <a:avLst/>
              <a:gdLst>
                <a:gd name="T0" fmla="*/ 450375 w 351"/>
                <a:gd name="T1" fmla="*/ 391630 h 387"/>
                <a:gd name="T2" fmla="*/ 236094 w 351"/>
                <a:gd name="T3" fmla="*/ 391630 h 387"/>
                <a:gd name="T4" fmla="*/ 153974 w 351"/>
                <a:gd name="T5" fmla="*/ 248288 h 387"/>
                <a:gd name="T6" fmla="*/ 236094 w 351"/>
                <a:gd name="T7" fmla="*/ 104947 h 387"/>
                <a:gd name="T8" fmla="*/ 450375 w 351"/>
                <a:gd name="T9" fmla="*/ 104947 h 387"/>
                <a:gd name="T10" fmla="*/ 247642 w 351"/>
                <a:gd name="T11" fmla="*/ 0 h 387"/>
                <a:gd name="T12" fmla="*/ 0 w 351"/>
                <a:gd name="T13" fmla="*/ 248288 h 387"/>
                <a:gd name="T14" fmla="*/ 247642 w 351"/>
                <a:gd name="T15" fmla="*/ 495297 h 387"/>
                <a:gd name="T16" fmla="*/ 450375 w 351"/>
                <a:gd name="T17" fmla="*/ 391630 h 3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1" h="387">
                  <a:moveTo>
                    <a:pt x="351" y="306"/>
                  </a:moveTo>
                  <a:cubicBezTo>
                    <a:pt x="184" y="306"/>
                    <a:pt x="184" y="306"/>
                    <a:pt x="184" y="306"/>
                  </a:cubicBezTo>
                  <a:cubicBezTo>
                    <a:pt x="120" y="194"/>
                    <a:pt x="120" y="194"/>
                    <a:pt x="120" y="194"/>
                  </a:cubicBezTo>
                  <a:cubicBezTo>
                    <a:pt x="184" y="82"/>
                    <a:pt x="184" y="82"/>
                    <a:pt x="184" y="82"/>
                  </a:cubicBezTo>
                  <a:cubicBezTo>
                    <a:pt x="351" y="82"/>
                    <a:pt x="351" y="82"/>
                    <a:pt x="351" y="82"/>
                  </a:cubicBezTo>
                  <a:cubicBezTo>
                    <a:pt x="316" y="32"/>
                    <a:pt x="258" y="0"/>
                    <a:pt x="193" y="0"/>
                  </a:cubicBezTo>
                  <a:cubicBezTo>
                    <a:pt x="87" y="0"/>
                    <a:pt x="0" y="87"/>
                    <a:pt x="0" y="194"/>
                  </a:cubicBezTo>
                  <a:cubicBezTo>
                    <a:pt x="0" y="301"/>
                    <a:pt x="87" y="387"/>
                    <a:pt x="193" y="387"/>
                  </a:cubicBezTo>
                  <a:cubicBezTo>
                    <a:pt x="258" y="387"/>
                    <a:pt x="316" y="355"/>
                    <a:pt x="351" y="306"/>
                  </a:cubicBezTo>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11" name="iṡļídé"/>
            <p:cNvSpPr>
              <a:spLocks/>
            </p:cNvSpPr>
            <p:nvPr/>
          </p:nvSpPr>
          <p:spPr bwMode="auto">
            <a:xfrm>
              <a:off x="4077375" y="5707768"/>
              <a:ext cx="1621811" cy="23037"/>
            </a:xfrm>
            <a:custGeom>
              <a:avLst/>
              <a:gdLst>
                <a:gd name="T0" fmla="*/ 0 w 1266"/>
                <a:gd name="T1" fmla="*/ 23037 h 18"/>
                <a:gd name="T2" fmla="*/ 1281 w 1266"/>
                <a:gd name="T3" fmla="*/ 23037 h 18"/>
                <a:gd name="T4" fmla="*/ 1281 w 1266"/>
                <a:gd name="T5" fmla="*/ 23037 h 18"/>
                <a:gd name="T6" fmla="*/ 1281 w 1266"/>
                <a:gd name="T7" fmla="*/ 23037 h 18"/>
                <a:gd name="T8" fmla="*/ 2562 w 1266"/>
                <a:gd name="T9" fmla="*/ 23037 h 18"/>
                <a:gd name="T10" fmla="*/ 2562 w 1266"/>
                <a:gd name="T11" fmla="*/ 23037 h 18"/>
                <a:gd name="T12" fmla="*/ 2562 w 1266"/>
                <a:gd name="T13" fmla="*/ 23037 h 18"/>
                <a:gd name="T14" fmla="*/ 2562 w 1266"/>
                <a:gd name="T15" fmla="*/ 23037 h 18"/>
                <a:gd name="T16" fmla="*/ 2562 w 1266"/>
                <a:gd name="T17" fmla="*/ 23037 h 18"/>
                <a:gd name="T18" fmla="*/ 2562 w 1266"/>
                <a:gd name="T19" fmla="*/ 23037 h 18"/>
                <a:gd name="T20" fmla="*/ 3843 w 1266"/>
                <a:gd name="T21" fmla="*/ 23037 h 18"/>
                <a:gd name="T22" fmla="*/ 3843 w 1266"/>
                <a:gd name="T23" fmla="*/ 23037 h 18"/>
                <a:gd name="T24" fmla="*/ 3843 w 1266"/>
                <a:gd name="T25" fmla="*/ 23037 h 18"/>
                <a:gd name="T26" fmla="*/ 5124 w 1266"/>
                <a:gd name="T27" fmla="*/ 23037 h 18"/>
                <a:gd name="T28" fmla="*/ 5124 w 1266"/>
                <a:gd name="T29" fmla="*/ 23037 h 18"/>
                <a:gd name="T30" fmla="*/ 5124 w 1266"/>
                <a:gd name="T31" fmla="*/ 23037 h 18"/>
                <a:gd name="T32" fmla="*/ 5124 w 1266"/>
                <a:gd name="T33" fmla="*/ 23037 h 18"/>
                <a:gd name="T34" fmla="*/ 5124 w 1266"/>
                <a:gd name="T35" fmla="*/ 23037 h 18"/>
                <a:gd name="T36" fmla="*/ 5124 w 1266"/>
                <a:gd name="T37" fmla="*/ 23037 h 18"/>
                <a:gd name="T38" fmla="*/ 6405 w 1266"/>
                <a:gd name="T39" fmla="*/ 23037 h 18"/>
                <a:gd name="T40" fmla="*/ 6405 w 1266"/>
                <a:gd name="T41" fmla="*/ 23037 h 18"/>
                <a:gd name="T42" fmla="*/ 6405 w 1266"/>
                <a:gd name="T43" fmla="*/ 23037 h 18"/>
                <a:gd name="T44" fmla="*/ 7686 w 1266"/>
                <a:gd name="T45" fmla="*/ 23037 h 18"/>
                <a:gd name="T46" fmla="*/ 7686 w 1266"/>
                <a:gd name="T47" fmla="*/ 23037 h 18"/>
                <a:gd name="T48" fmla="*/ 7686 w 1266"/>
                <a:gd name="T49" fmla="*/ 23037 h 18"/>
                <a:gd name="T50" fmla="*/ 7686 w 1266"/>
                <a:gd name="T51" fmla="*/ 23037 h 18"/>
                <a:gd name="T52" fmla="*/ 7686 w 1266"/>
                <a:gd name="T53" fmla="*/ 23037 h 18"/>
                <a:gd name="T54" fmla="*/ 8967 w 1266"/>
                <a:gd name="T55" fmla="*/ 23037 h 18"/>
                <a:gd name="T56" fmla="*/ 1621811 w 1266"/>
                <a:gd name="T57" fmla="*/ 0 h 18"/>
                <a:gd name="T58" fmla="*/ 1621811 w 1266"/>
                <a:gd name="T59" fmla="*/ 0 h 18"/>
                <a:gd name="T60" fmla="*/ 1621811 w 1266"/>
                <a:gd name="T61" fmla="*/ 0 h 18"/>
                <a:gd name="T62" fmla="*/ 1620530 w 1266"/>
                <a:gd name="T63" fmla="*/ 0 h 18"/>
                <a:gd name="T64" fmla="*/ 1620530 w 1266"/>
                <a:gd name="T65" fmla="*/ 0 h 18"/>
                <a:gd name="T66" fmla="*/ 1620530 w 1266"/>
                <a:gd name="T67" fmla="*/ 0 h 18"/>
                <a:gd name="T68" fmla="*/ 1619249 w 1266"/>
                <a:gd name="T69" fmla="*/ 0 h 18"/>
                <a:gd name="T70" fmla="*/ 1619249 w 1266"/>
                <a:gd name="T71" fmla="*/ 0 h 18"/>
                <a:gd name="T72" fmla="*/ 1619249 w 1266"/>
                <a:gd name="T73" fmla="*/ 0 h 18"/>
                <a:gd name="T74" fmla="*/ 1619249 w 1266"/>
                <a:gd name="T75" fmla="*/ 0 h 18"/>
                <a:gd name="T76" fmla="*/ 1619249 w 1266"/>
                <a:gd name="T77" fmla="*/ 0 h 18"/>
                <a:gd name="T78" fmla="*/ 1617968 w 1266"/>
                <a:gd name="T79" fmla="*/ 0 h 18"/>
                <a:gd name="T80" fmla="*/ 1617968 w 1266"/>
                <a:gd name="T81" fmla="*/ 0 h 18"/>
                <a:gd name="T82" fmla="*/ 1617968 w 1266"/>
                <a:gd name="T83" fmla="*/ 0 h 18"/>
                <a:gd name="T84" fmla="*/ 1616687 w 1266"/>
                <a:gd name="T85" fmla="*/ 0 h 18"/>
                <a:gd name="T86" fmla="*/ 1616687 w 1266"/>
                <a:gd name="T87" fmla="*/ 0 h 18"/>
                <a:gd name="T88" fmla="*/ 1616687 w 1266"/>
                <a:gd name="T89" fmla="*/ 0 h 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66" h="18">
                  <a:moveTo>
                    <a:pt x="1" y="18"/>
                  </a:moveTo>
                  <a:cubicBezTo>
                    <a:pt x="0" y="18"/>
                    <a:pt x="0" y="18"/>
                    <a:pt x="0" y="18"/>
                  </a:cubicBezTo>
                  <a:cubicBezTo>
                    <a:pt x="0" y="18"/>
                    <a:pt x="0" y="18"/>
                    <a:pt x="1" y="18"/>
                  </a:cubicBezTo>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moveTo>
                    <a:pt x="2" y="18"/>
                  </a:moveTo>
                  <a:cubicBezTo>
                    <a:pt x="1" y="18"/>
                    <a:pt x="1" y="18"/>
                    <a:pt x="1" y="18"/>
                  </a:cubicBezTo>
                  <a:cubicBezTo>
                    <a:pt x="1" y="18"/>
                    <a:pt x="1" y="18"/>
                    <a:pt x="2" y="18"/>
                  </a:cubicBezTo>
                  <a:moveTo>
                    <a:pt x="2" y="18"/>
                  </a:moveTo>
                  <a:cubicBezTo>
                    <a:pt x="2" y="18"/>
                    <a:pt x="2" y="18"/>
                    <a:pt x="2" y="18"/>
                  </a:cubicBezTo>
                  <a:cubicBezTo>
                    <a:pt x="2" y="18"/>
                    <a:pt x="2" y="18"/>
                    <a:pt x="2" y="18"/>
                  </a:cubicBezTo>
                  <a:moveTo>
                    <a:pt x="2" y="18"/>
                  </a:moveTo>
                  <a:cubicBezTo>
                    <a:pt x="2" y="18"/>
                    <a:pt x="2" y="18"/>
                    <a:pt x="2" y="18"/>
                  </a:cubicBezTo>
                  <a:cubicBezTo>
                    <a:pt x="2" y="18"/>
                    <a:pt x="2" y="18"/>
                    <a:pt x="2" y="18"/>
                  </a:cubicBezTo>
                  <a:moveTo>
                    <a:pt x="3" y="18"/>
                  </a:moveTo>
                  <a:cubicBezTo>
                    <a:pt x="3" y="18"/>
                    <a:pt x="2" y="18"/>
                    <a:pt x="2" y="18"/>
                  </a:cubicBezTo>
                  <a:cubicBezTo>
                    <a:pt x="2" y="18"/>
                    <a:pt x="3" y="18"/>
                    <a:pt x="3" y="18"/>
                  </a:cubicBezTo>
                  <a:moveTo>
                    <a:pt x="3" y="18"/>
                  </a:moveTo>
                  <a:cubicBezTo>
                    <a:pt x="3" y="18"/>
                    <a:pt x="3" y="18"/>
                    <a:pt x="3" y="18"/>
                  </a:cubicBezTo>
                  <a:cubicBezTo>
                    <a:pt x="3" y="18"/>
                    <a:pt x="3" y="18"/>
                    <a:pt x="3" y="18"/>
                  </a:cubicBezTo>
                  <a:moveTo>
                    <a:pt x="3" y="18"/>
                  </a:moveTo>
                  <a:cubicBezTo>
                    <a:pt x="3" y="18"/>
                    <a:pt x="3" y="18"/>
                    <a:pt x="3" y="18"/>
                  </a:cubicBezTo>
                  <a:cubicBezTo>
                    <a:pt x="3" y="18"/>
                    <a:pt x="3" y="18"/>
                    <a:pt x="3" y="18"/>
                  </a:cubicBezTo>
                  <a:moveTo>
                    <a:pt x="4" y="18"/>
                  </a:moveTo>
                  <a:cubicBezTo>
                    <a:pt x="4" y="18"/>
                    <a:pt x="3" y="18"/>
                    <a:pt x="3" y="18"/>
                  </a:cubicBezTo>
                  <a:cubicBezTo>
                    <a:pt x="3" y="18"/>
                    <a:pt x="4" y="18"/>
                    <a:pt x="4" y="18"/>
                  </a:cubicBezTo>
                  <a:moveTo>
                    <a:pt x="4" y="18"/>
                  </a:moveTo>
                  <a:cubicBezTo>
                    <a:pt x="4" y="18"/>
                    <a:pt x="4" y="18"/>
                    <a:pt x="4" y="18"/>
                  </a:cubicBezTo>
                  <a:cubicBezTo>
                    <a:pt x="4" y="18"/>
                    <a:pt x="4" y="18"/>
                    <a:pt x="4" y="18"/>
                  </a:cubicBezTo>
                  <a:moveTo>
                    <a:pt x="4" y="18"/>
                  </a:moveTo>
                  <a:cubicBezTo>
                    <a:pt x="4" y="18"/>
                    <a:pt x="4" y="18"/>
                    <a:pt x="4" y="18"/>
                  </a:cubicBezTo>
                  <a:cubicBezTo>
                    <a:pt x="4" y="18"/>
                    <a:pt x="4" y="18"/>
                    <a:pt x="4" y="18"/>
                  </a:cubicBezTo>
                  <a:moveTo>
                    <a:pt x="5" y="18"/>
                  </a:moveTo>
                  <a:cubicBezTo>
                    <a:pt x="5" y="18"/>
                    <a:pt x="4" y="18"/>
                    <a:pt x="4" y="18"/>
                  </a:cubicBezTo>
                  <a:cubicBezTo>
                    <a:pt x="4" y="18"/>
                    <a:pt x="5" y="18"/>
                    <a:pt x="5" y="18"/>
                  </a:cubicBezTo>
                  <a:moveTo>
                    <a:pt x="5" y="18"/>
                  </a:moveTo>
                  <a:cubicBezTo>
                    <a:pt x="5" y="18"/>
                    <a:pt x="5" y="18"/>
                    <a:pt x="5" y="18"/>
                  </a:cubicBezTo>
                  <a:cubicBezTo>
                    <a:pt x="5" y="18"/>
                    <a:pt x="5" y="18"/>
                    <a:pt x="5" y="18"/>
                  </a:cubicBezTo>
                  <a:moveTo>
                    <a:pt x="5" y="18"/>
                  </a:moveTo>
                  <a:cubicBezTo>
                    <a:pt x="5" y="18"/>
                    <a:pt x="5" y="18"/>
                    <a:pt x="5" y="18"/>
                  </a:cubicBezTo>
                  <a:cubicBezTo>
                    <a:pt x="5" y="18"/>
                    <a:pt x="5" y="18"/>
                    <a:pt x="5" y="18"/>
                  </a:cubicBezTo>
                  <a:moveTo>
                    <a:pt x="6" y="18"/>
                  </a:moveTo>
                  <a:cubicBezTo>
                    <a:pt x="6" y="18"/>
                    <a:pt x="6" y="18"/>
                    <a:pt x="6" y="18"/>
                  </a:cubicBezTo>
                  <a:cubicBezTo>
                    <a:pt x="6" y="18"/>
                    <a:pt x="6" y="18"/>
                    <a:pt x="6" y="18"/>
                  </a:cubicBezTo>
                  <a:moveTo>
                    <a:pt x="6" y="18"/>
                  </a:moveTo>
                  <a:cubicBezTo>
                    <a:pt x="6" y="18"/>
                    <a:pt x="6" y="18"/>
                    <a:pt x="6" y="18"/>
                  </a:cubicBezTo>
                  <a:cubicBezTo>
                    <a:pt x="6" y="18"/>
                    <a:pt x="6" y="18"/>
                    <a:pt x="6" y="18"/>
                  </a:cubicBezTo>
                  <a:moveTo>
                    <a:pt x="6" y="18"/>
                  </a:moveTo>
                  <a:cubicBezTo>
                    <a:pt x="6" y="18"/>
                    <a:pt x="6" y="18"/>
                    <a:pt x="6" y="18"/>
                  </a:cubicBezTo>
                  <a:cubicBezTo>
                    <a:pt x="6" y="18"/>
                    <a:pt x="6" y="18"/>
                    <a:pt x="6" y="18"/>
                  </a:cubicBezTo>
                  <a:moveTo>
                    <a:pt x="7" y="18"/>
                  </a:moveTo>
                  <a:cubicBezTo>
                    <a:pt x="7" y="18"/>
                    <a:pt x="7" y="18"/>
                    <a:pt x="7" y="18"/>
                  </a:cubicBezTo>
                  <a:cubicBezTo>
                    <a:pt x="7" y="18"/>
                    <a:pt x="7" y="18"/>
                    <a:pt x="7" y="18"/>
                  </a:cubicBezTo>
                  <a:moveTo>
                    <a:pt x="1266" y="0"/>
                  </a:moveTo>
                  <a:cubicBezTo>
                    <a:pt x="1266" y="0"/>
                    <a:pt x="1266" y="0"/>
                    <a:pt x="1266" y="0"/>
                  </a:cubicBezTo>
                  <a:cubicBezTo>
                    <a:pt x="1266" y="0"/>
                    <a:pt x="1266" y="0"/>
                    <a:pt x="1266" y="0"/>
                  </a:cubicBezTo>
                  <a:moveTo>
                    <a:pt x="1266" y="0"/>
                  </a:moveTo>
                  <a:cubicBezTo>
                    <a:pt x="1266" y="0"/>
                    <a:pt x="1266" y="0"/>
                    <a:pt x="1266" y="0"/>
                  </a:cubicBezTo>
                  <a:cubicBezTo>
                    <a:pt x="1266" y="0"/>
                    <a:pt x="1266" y="0"/>
                    <a:pt x="1266" y="0"/>
                  </a:cubicBezTo>
                  <a:moveTo>
                    <a:pt x="1265" y="0"/>
                  </a:moveTo>
                  <a:cubicBezTo>
                    <a:pt x="1265" y="0"/>
                    <a:pt x="1265" y="0"/>
                    <a:pt x="1265" y="0"/>
                  </a:cubicBezTo>
                  <a:cubicBezTo>
                    <a:pt x="1265" y="0"/>
                    <a:pt x="1265" y="0"/>
                    <a:pt x="1265" y="0"/>
                  </a:cubicBezTo>
                  <a:moveTo>
                    <a:pt x="1265" y="0"/>
                  </a:moveTo>
                  <a:cubicBezTo>
                    <a:pt x="1265" y="0"/>
                    <a:pt x="1265" y="0"/>
                    <a:pt x="1265" y="0"/>
                  </a:cubicBezTo>
                  <a:cubicBezTo>
                    <a:pt x="1265" y="0"/>
                    <a:pt x="1265" y="0"/>
                    <a:pt x="1265" y="0"/>
                  </a:cubicBezTo>
                  <a:moveTo>
                    <a:pt x="1264" y="0"/>
                  </a:moveTo>
                  <a:cubicBezTo>
                    <a:pt x="1264" y="0"/>
                    <a:pt x="1264" y="0"/>
                    <a:pt x="1264" y="0"/>
                  </a:cubicBezTo>
                  <a:cubicBezTo>
                    <a:pt x="1264" y="0"/>
                    <a:pt x="1264" y="0"/>
                    <a:pt x="1264" y="0"/>
                  </a:cubicBezTo>
                  <a:moveTo>
                    <a:pt x="1264" y="0"/>
                  </a:moveTo>
                  <a:cubicBezTo>
                    <a:pt x="1264" y="0"/>
                    <a:pt x="1264" y="0"/>
                    <a:pt x="1264" y="0"/>
                  </a:cubicBezTo>
                  <a:cubicBezTo>
                    <a:pt x="1264" y="0"/>
                    <a:pt x="1264" y="0"/>
                    <a:pt x="1264" y="0"/>
                  </a:cubicBezTo>
                  <a:moveTo>
                    <a:pt x="1264" y="0"/>
                  </a:moveTo>
                  <a:cubicBezTo>
                    <a:pt x="1264" y="0"/>
                    <a:pt x="1264" y="0"/>
                    <a:pt x="1264" y="0"/>
                  </a:cubicBezTo>
                  <a:cubicBezTo>
                    <a:pt x="1264" y="0"/>
                    <a:pt x="1264" y="0"/>
                    <a:pt x="1264" y="0"/>
                  </a:cubicBezTo>
                  <a:moveTo>
                    <a:pt x="1263" y="0"/>
                  </a:moveTo>
                  <a:cubicBezTo>
                    <a:pt x="1263" y="0"/>
                    <a:pt x="1263" y="0"/>
                    <a:pt x="1263" y="0"/>
                  </a:cubicBezTo>
                  <a:cubicBezTo>
                    <a:pt x="1263" y="0"/>
                    <a:pt x="1263" y="0"/>
                    <a:pt x="1263" y="0"/>
                  </a:cubicBezTo>
                  <a:moveTo>
                    <a:pt x="1263" y="0"/>
                  </a:moveTo>
                  <a:cubicBezTo>
                    <a:pt x="1263" y="0"/>
                    <a:pt x="1263" y="0"/>
                    <a:pt x="1263" y="0"/>
                  </a:cubicBezTo>
                  <a:cubicBezTo>
                    <a:pt x="1263" y="0"/>
                    <a:pt x="1263" y="0"/>
                    <a:pt x="1263" y="0"/>
                  </a:cubicBezTo>
                  <a:moveTo>
                    <a:pt x="1262" y="0"/>
                  </a:moveTo>
                  <a:cubicBezTo>
                    <a:pt x="1262" y="0"/>
                    <a:pt x="1262" y="0"/>
                    <a:pt x="1262" y="0"/>
                  </a:cubicBezTo>
                  <a:cubicBezTo>
                    <a:pt x="1262" y="0"/>
                    <a:pt x="1262" y="0"/>
                    <a:pt x="1262" y="0"/>
                  </a:cubicBezTo>
                  <a:moveTo>
                    <a:pt x="1262" y="0"/>
                  </a:moveTo>
                  <a:cubicBezTo>
                    <a:pt x="1262" y="0"/>
                    <a:pt x="1262" y="0"/>
                    <a:pt x="1262" y="0"/>
                  </a:cubicBezTo>
                  <a:cubicBezTo>
                    <a:pt x="1262" y="0"/>
                    <a:pt x="1262" y="0"/>
                    <a:pt x="1262"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12" name="íṧļiḓé"/>
            <p:cNvSpPr>
              <a:spLocks/>
            </p:cNvSpPr>
            <p:nvPr/>
          </p:nvSpPr>
          <p:spPr bwMode="auto">
            <a:xfrm>
              <a:off x="4353820" y="5460120"/>
              <a:ext cx="1100021" cy="131311"/>
            </a:xfrm>
            <a:custGeom>
              <a:avLst/>
              <a:gdLst>
                <a:gd name="T0" fmla="*/ 1061559 w 858"/>
                <a:gd name="T1" fmla="*/ 0 h 102"/>
                <a:gd name="T2" fmla="*/ 33334 w 858"/>
                <a:gd name="T3" fmla="*/ 0 h 102"/>
                <a:gd name="T4" fmla="*/ 33334 w 858"/>
                <a:gd name="T5" fmla="*/ 0 h 102"/>
                <a:gd name="T6" fmla="*/ 0 w 858"/>
                <a:gd name="T7" fmla="*/ 131311 h 102"/>
                <a:gd name="T8" fmla="*/ 1100021 w 858"/>
                <a:gd name="T9" fmla="*/ 131311 h 102"/>
                <a:gd name="T10" fmla="*/ 1061559 w 858"/>
                <a:gd name="T11" fmla="*/ 0 h 102"/>
                <a:gd name="T12" fmla="*/ 1061559 w 858"/>
                <a:gd name="T13" fmla="*/ 0 h 1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8" h="102">
                  <a:moveTo>
                    <a:pt x="828" y="0"/>
                  </a:moveTo>
                  <a:cubicBezTo>
                    <a:pt x="26" y="0"/>
                    <a:pt x="26" y="0"/>
                    <a:pt x="26" y="0"/>
                  </a:cubicBezTo>
                  <a:cubicBezTo>
                    <a:pt x="26" y="0"/>
                    <a:pt x="26" y="0"/>
                    <a:pt x="26" y="0"/>
                  </a:cubicBezTo>
                  <a:cubicBezTo>
                    <a:pt x="26" y="37"/>
                    <a:pt x="16" y="72"/>
                    <a:pt x="0" y="102"/>
                  </a:cubicBezTo>
                  <a:cubicBezTo>
                    <a:pt x="858" y="102"/>
                    <a:pt x="858" y="102"/>
                    <a:pt x="858" y="102"/>
                  </a:cubicBezTo>
                  <a:cubicBezTo>
                    <a:pt x="839" y="73"/>
                    <a:pt x="828" y="37"/>
                    <a:pt x="828" y="0"/>
                  </a:cubicBezTo>
                  <a:cubicBezTo>
                    <a:pt x="828" y="0"/>
                    <a:pt x="828" y="0"/>
                    <a:pt x="828" y="0"/>
                  </a:cubicBezTo>
                </a:path>
              </a:pathLst>
            </a:custGeom>
            <a:solidFill>
              <a:srgbClr val="A9ABA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13" name="îşḻïdé"/>
            <p:cNvSpPr>
              <a:spLocks/>
            </p:cNvSpPr>
            <p:nvPr/>
          </p:nvSpPr>
          <p:spPr bwMode="auto">
            <a:xfrm>
              <a:off x="4314657" y="5460120"/>
              <a:ext cx="72567" cy="131311"/>
            </a:xfrm>
            <a:custGeom>
              <a:avLst/>
              <a:gdLst>
                <a:gd name="T0" fmla="*/ 72567 w 57"/>
                <a:gd name="T1" fmla="*/ 0 h 102"/>
                <a:gd name="T2" fmla="*/ 33101 w 57"/>
                <a:gd name="T3" fmla="*/ 0 h 102"/>
                <a:gd name="T4" fmla="*/ 33101 w 57"/>
                <a:gd name="T5" fmla="*/ 0 h 102"/>
                <a:gd name="T6" fmla="*/ 0 w 57"/>
                <a:gd name="T7" fmla="*/ 131311 h 102"/>
                <a:gd name="T8" fmla="*/ 39466 w 57"/>
                <a:gd name="T9" fmla="*/ 131311 h 102"/>
                <a:gd name="T10" fmla="*/ 72567 w 57"/>
                <a:gd name="T11" fmla="*/ 0 h 102"/>
                <a:gd name="T12" fmla="*/ 72567 w 57"/>
                <a:gd name="T13" fmla="*/ 0 h 1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 h="102">
                  <a:moveTo>
                    <a:pt x="57" y="0"/>
                  </a:moveTo>
                  <a:cubicBezTo>
                    <a:pt x="26" y="0"/>
                    <a:pt x="26" y="0"/>
                    <a:pt x="26" y="0"/>
                  </a:cubicBezTo>
                  <a:cubicBezTo>
                    <a:pt x="26" y="0"/>
                    <a:pt x="26" y="0"/>
                    <a:pt x="26" y="0"/>
                  </a:cubicBezTo>
                  <a:cubicBezTo>
                    <a:pt x="26" y="37"/>
                    <a:pt x="17" y="72"/>
                    <a:pt x="0" y="102"/>
                  </a:cubicBezTo>
                  <a:cubicBezTo>
                    <a:pt x="31" y="102"/>
                    <a:pt x="31" y="102"/>
                    <a:pt x="31" y="102"/>
                  </a:cubicBezTo>
                  <a:cubicBezTo>
                    <a:pt x="47" y="72"/>
                    <a:pt x="57" y="37"/>
                    <a:pt x="57" y="0"/>
                  </a:cubicBezTo>
                  <a:cubicBezTo>
                    <a:pt x="57" y="0"/>
                    <a:pt x="57" y="0"/>
                    <a:pt x="57" y="0"/>
                  </a:cubicBezTo>
                </a:path>
              </a:pathLst>
            </a:custGeom>
            <a:solidFill>
              <a:srgbClr val="76777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14" name="ï$ľîḋé"/>
            <p:cNvSpPr>
              <a:spLocks/>
            </p:cNvSpPr>
            <p:nvPr/>
          </p:nvSpPr>
          <p:spPr bwMode="auto">
            <a:xfrm>
              <a:off x="3806690" y="5460120"/>
              <a:ext cx="540220" cy="270686"/>
            </a:xfrm>
            <a:custGeom>
              <a:avLst/>
              <a:gdLst>
                <a:gd name="T0" fmla="*/ 540220 w 422"/>
                <a:gd name="T1" fmla="*/ 0 h 211"/>
                <a:gd name="T2" fmla="*/ 451890 w 422"/>
                <a:gd name="T3" fmla="*/ 0 h 211"/>
                <a:gd name="T4" fmla="*/ 361000 w 422"/>
                <a:gd name="T5" fmla="*/ 157793 h 211"/>
                <a:gd name="T6" fmla="*/ 179220 w 422"/>
                <a:gd name="T7" fmla="*/ 157793 h 211"/>
                <a:gd name="T8" fmla="*/ 88330 w 422"/>
                <a:gd name="T9" fmla="*/ 0 h 211"/>
                <a:gd name="T10" fmla="*/ 0 w 422"/>
                <a:gd name="T11" fmla="*/ 0 h 211"/>
                <a:gd name="T12" fmla="*/ 0 w 422"/>
                <a:gd name="T13" fmla="*/ 0 h 211"/>
                <a:gd name="T14" fmla="*/ 270110 w 422"/>
                <a:gd name="T15" fmla="*/ 270686 h 211"/>
                <a:gd name="T16" fmla="*/ 270110 w 422"/>
                <a:gd name="T17" fmla="*/ 270686 h 211"/>
                <a:gd name="T18" fmla="*/ 271390 w 422"/>
                <a:gd name="T19" fmla="*/ 270686 h 211"/>
                <a:gd name="T20" fmla="*/ 271390 w 422"/>
                <a:gd name="T21" fmla="*/ 270686 h 211"/>
                <a:gd name="T22" fmla="*/ 271390 w 422"/>
                <a:gd name="T23" fmla="*/ 270686 h 211"/>
                <a:gd name="T24" fmla="*/ 271390 w 422"/>
                <a:gd name="T25" fmla="*/ 270686 h 211"/>
                <a:gd name="T26" fmla="*/ 271390 w 422"/>
                <a:gd name="T27" fmla="*/ 270686 h 211"/>
                <a:gd name="T28" fmla="*/ 271390 w 422"/>
                <a:gd name="T29" fmla="*/ 270686 h 211"/>
                <a:gd name="T30" fmla="*/ 272670 w 422"/>
                <a:gd name="T31" fmla="*/ 270686 h 211"/>
                <a:gd name="T32" fmla="*/ 272670 w 422"/>
                <a:gd name="T33" fmla="*/ 270686 h 211"/>
                <a:gd name="T34" fmla="*/ 272670 w 422"/>
                <a:gd name="T35" fmla="*/ 270686 h 211"/>
                <a:gd name="T36" fmla="*/ 272670 w 422"/>
                <a:gd name="T37" fmla="*/ 270686 h 211"/>
                <a:gd name="T38" fmla="*/ 272670 w 422"/>
                <a:gd name="T39" fmla="*/ 270686 h 211"/>
                <a:gd name="T40" fmla="*/ 272670 w 422"/>
                <a:gd name="T41" fmla="*/ 270686 h 211"/>
                <a:gd name="T42" fmla="*/ 273950 w 422"/>
                <a:gd name="T43" fmla="*/ 270686 h 211"/>
                <a:gd name="T44" fmla="*/ 273950 w 422"/>
                <a:gd name="T45" fmla="*/ 270686 h 211"/>
                <a:gd name="T46" fmla="*/ 273950 w 422"/>
                <a:gd name="T47" fmla="*/ 270686 h 211"/>
                <a:gd name="T48" fmla="*/ 273950 w 422"/>
                <a:gd name="T49" fmla="*/ 270686 h 211"/>
                <a:gd name="T50" fmla="*/ 273950 w 422"/>
                <a:gd name="T51" fmla="*/ 270686 h 211"/>
                <a:gd name="T52" fmla="*/ 273950 w 422"/>
                <a:gd name="T53" fmla="*/ 270686 h 211"/>
                <a:gd name="T54" fmla="*/ 275231 w 422"/>
                <a:gd name="T55" fmla="*/ 270686 h 211"/>
                <a:gd name="T56" fmla="*/ 275231 w 422"/>
                <a:gd name="T57" fmla="*/ 270686 h 211"/>
                <a:gd name="T58" fmla="*/ 275231 w 422"/>
                <a:gd name="T59" fmla="*/ 270686 h 211"/>
                <a:gd name="T60" fmla="*/ 275231 w 422"/>
                <a:gd name="T61" fmla="*/ 270686 h 211"/>
                <a:gd name="T62" fmla="*/ 275231 w 422"/>
                <a:gd name="T63" fmla="*/ 270686 h 211"/>
                <a:gd name="T64" fmla="*/ 275231 w 422"/>
                <a:gd name="T65" fmla="*/ 270686 h 211"/>
                <a:gd name="T66" fmla="*/ 276511 w 422"/>
                <a:gd name="T67" fmla="*/ 270686 h 211"/>
                <a:gd name="T68" fmla="*/ 276511 w 422"/>
                <a:gd name="T69" fmla="*/ 270686 h 211"/>
                <a:gd name="T70" fmla="*/ 276511 w 422"/>
                <a:gd name="T71" fmla="*/ 270686 h 211"/>
                <a:gd name="T72" fmla="*/ 276511 w 422"/>
                <a:gd name="T73" fmla="*/ 270686 h 211"/>
                <a:gd name="T74" fmla="*/ 276511 w 422"/>
                <a:gd name="T75" fmla="*/ 270686 h 211"/>
                <a:gd name="T76" fmla="*/ 277791 w 422"/>
                <a:gd name="T77" fmla="*/ 270686 h 211"/>
                <a:gd name="T78" fmla="*/ 277791 w 422"/>
                <a:gd name="T79" fmla="*/ 270686 h 211"/>
                <a:gd name="T80" fmla="*/ 277791 w 422"/>
                <a:gd name="T81" fmla="*/ 270686 h 211"/>
                <a:gd name="T82" fmla="*/ 277791 w 422"/>
                <a:gd name="T83" fmla="*/ 270686 h 211"/>
                <a:gd name="T84" fmla="*/ 277791 w 422"/>
                <a:gd name="T85" fmla="*/ 270686 h 211"/>
                <a:gd name="T86" fmla="*/ 277791 w 422"/>
                <a:gd name="T87" fmla="*/ 270686 h 211"/>
                <a:gd name="T88" fmla="*/ 279071 w 422"/>
                <a:gd name="T89" fmla="*/ 270686 h 211"/>
                <a:gd name="T90" fmla="*/ 279071 w 422"/>
                <a:gd name="T91" fmla="*/ 270686 h 211"/>
                <a:gd name="T92" fmla="*/ 506936 w 422"/>
                <a:gd name="T93" fmla="*/ 130853 h 211"/>
                <a:gd name="T94" fmla="*/ 506936 w 422"/>
                <a:gd name="T95" fmla="*/ 130853 h 211"/>
                <a:gd name="T96" fmla="*/ 540220 w 422"/>
                <a:gd name="T97" fmla="*/ 0 h 211"/>
                <a:gd name="T98" fmla="*/ 540220 w 422"/>
                <a:gd name="T99" fmla="*/ 0 h 21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22" h="211">
                  <a:moveTo>
                    <a:pt x="422" y="0"/>
                  </a:moveTo>
                  <a:cubicBezTo>
                    <a:pt x="353" y="0"/>
                    <a:pt x="353" y="0"/>
                    <a:pt x="353" y="0"/>
                  </a:cubicBezTo>
                  <a:cubicBezTo>
                    <a:pt x="282" y="123"/>
                    <a:pt x="282" y="123"/>
                    <a:pt x="282" y="123"/>
                  </a:cubicBezTo>
                  <a:cubicBezTo>
                    <a:pt x="140" y="123"/>
                    <a:pt x="140" y="123"/>
                    <a:pt x="140" y="123"/>
                  </a:cubicBezTo>
                  <a:cubicBezTo>
                    <a:pt x="69" y="0"/>
                    <a:pt x="69" y="0"/>
                    <a:pt x="69" y="0"/>
                  </a:cubicBezTo>
                  <a:cubicBezTo>
                    <a:pt x="0" y="0"/>
                    <a:pt x="0" y="0"/>
                    <a:pt x="0" y="0"/>
                  </a:cubicBezTo>
                  <a:cubicBezTo>
                    <a:pt x="0" y="0"/>
                    <a:pt x="0" y="0"/>
                    <a:pt x="0" y="0"/>
                  </a:cubicBezTo>
                  <a:cubicBezTo>
                    <a:pt x="0" y="116"/>
                    <a:pt x="95" y="211"/>
                    <a:pt x="211" y="211"/>
                  </a:cubicBezTo>
                  <a:cubicBezTo>
                    <a:pt x="211" y="211"/>
                    <a:pt x="211" y="211"/>
                    <a:pt x="211" y="211"/>
                  </a:cubicBezTo>
                  <a:cubicBezTo>
                    <a:pt x="211" y="211"/>
                    <a:pt x="211" y="211"/>
                    <a:pt x="212" y="211"/>
                  </a:cubicBezTo>
                  <a:cubicBezTo>
                    <a:pt x="212" y="211"/>
                    <a:pt x="212" y="211"/>
                    <a:pt x="212" y="211"/>
                  </a:cubicBezTo>
                  <a:cubicBezTo>
                    <a:pt x="212" y="211"/>
                    <a:pt x="212" y="211"/>
                    <a:pt x="212" y="211"/>
                  </a:cubicBezTo>
                  <a:cubicBezTo>
                    <a:pt x="212" y="211"/>
                    <a:pt x="212" y="211"/>
                    <a:pt x="212" y="211"/>
                  </a:cubicBezTo>
                  <a:cubicBezTo>
                    <a:pt x="212" y="211"/>
                    <a:pt x="212" y="211"/>
                    <a:pt x="212" y="211"/>
                  </a:cubicBezTo>
                  <a:cubicBezTo>
                    <a:pt x="212" y="211"/>
                    <a:pt x="212" y="211"/>
                    <a:pt x="212" y="211"/>
                  </a:cubicBezTo>
                  <a:cubicBezTo>
                    <a:pt x="212" y="211"/>
                    <a:pt x="212" y="211"/>
                    <a:pt x="213" y="211"/>
                  </a:cubicBezTo>
                  <a:cubicBezTo>
                    <a:pt x="213" y="211"/>
                    <a:pt x="213" y="211"/>
                    <a:pt x="213" y="211"/>
                  </a:cubicBezTo>
                  <a:cubicBezTo>
                    <a:pt x="213" y="211"/>
                    <a:pt x="213" y="211"/>
                    <a:pt x="213" y="211"/>
                  </a:cubicBezTo>
                  <a:cubicBezTo>
                    <a:pt x="213" y="211"/>
                    <a:pt x="213" y="211"/>
                    <a:pt x="213" y="211"/>
                  </a:cubicBezTo>
                  <a:cubicBezTo>
                    <a:pt x="213" y="211"/>
                    <a:pt x="213" y="211"/>
                    <a:pt x="213" y="211"/>
                  </a:cubicBezTo>
                  <a:cubicBezTo>
                    <a:pt x="213" y="211"/>
                    <a:pt x="213" y="211"/>
                    <a:pt x="213" y="211"/>
                  </a:cubicBezTo>
                  <a:cubicBezTo>
                    <a:pt x="213" y="211"/>
                    <a:pt x="214" y="211"/>
                    <a:pt x="214" y="211"/>
                  </a:cubicBezTo>
                  <a:cubicBezTo>
                    <a:pt x="214" y="211"/>
                    <a:pt x="214" y="211"/>
                    <a:pt x="214" y="211"/>
                  </a:cubicBezTo>
                  <a:cubicBezTo>
                    <a:pt x="214" y="211"/>
                    <a:pt x="214" y="211"/>
                    <a:pt x="214" y="211"/>
                  </a:cubicBezTo>
                  <a:cubicBezTo>
                    <a:pt x="214" y="211"/>
                    <a:pt x="214" y="211"/>
                    <a:pt x="214" y="211"/>
                  </a:cubicBezTo>
                  <a:cubicBezTo>
                    <a:pt x="214" y="211"/>
                    <a:pt x="214" y="211"/>
                    <a:pt x="214" y="211"/>
                  </a:cubicBezTo>
                  <a:cubicBezTo>
                    <a:pt x="214" y="211"/>
                    <a:pt x="214" y="211"/>
                    <a:pt x="214" y="211"/>
                  </a:cubicBezTo>
                  <a:cubicBezTo>
                    <a:pt x="214" y="211"/>
                    <a:pt x="215" y="211"/>
                    <a:pt x="215" y="211"/>
                  </a:cubicBezTo>
                  <a:cubicBezTo>
                    <a:pt x="215" y="211"/>
                    <a:pt x="215" y="211"/>
                    <a:pt x="215" y="211"/>
                  </a:cubicBezTo>
                  <a:cubicBezTo>
                    <a:pt x="215" y="211"/>
                    <a:pt x="215" y="211"/>
                    <a:pt x="215" y="211"/>
                  </a:cubicBezTo>
                  <a:cubicBezTo>
                    <a:pt x="215" y="211"/>
                    <a:pt x="215" y="211"/>
                    <a:pt x="215" y="211"/>
                  </a:cubicBezTo>
                  <a:cubicBezTo>
                    <a:pt x="215" y="211"/>
                    <a:pt x="215" y="211"/>
                    <a:pt x="215" y="211"/>
                  </a:cubicBezTo>
                  <a:cubicBezTo>
                    <a:pt x="215" y="211"/>
                    <a:pt x="215" y="211"/>
                    <a:pt x="215" y="211"/>
                  </a:cubicBezTo>
                  <a:cubicBezTo>
                    <a:pt x="215" y="211"/>
                    <a:pt x="216" y="211"/>
                    <a:pt x="216" y="211"/>
                  </a:cubicBezTo>
                  <a:cubicBezTo>
                    <a:pt x="216" y="211"/>
                    <a:pt x="216" y="211"/>
                    <a:pt x="216" y="211"/>
                  </a:cubicBezTo>
                  <a:cubicBezTo>
                    <a:pt x="216" y="211"/>
                    <a:pt x="216" y="211"/>
                    <a:pt x="216" y="211"/>
                  </a:cubicBezTo>
                  <a:cubicBezTo>
                    <a:pt x="216" y="211"/>
                    <a:pt x="216" y="211"/>
                    <a:pt x="216" y="211"/>
                  </a:cubicBezTo>
                  <a:cubicBezTo>
                    <a:pt x="216" y="211"/>
                    <a:pt x="216" y="211"/>
                    <a:pt x="216" y="211"/>
                  </a:cubicBezTo>
                  <a:cubicBezTo>
                    <a:pt x="216" y="211"/>
                    <a:pt x="216" y="211"/>
                    <a:pt x="217" y="211"/>
                  </a:cubicBezTo>
                  <a:cubicBezTo>
                    <a:pt x="217" y="211"/>
                    <a:pt x="217" y="211"/>
                    <a:pt x="217" y="211"/>
                  </a:cubicBezTo>
                  <a:cubicBezTo>
                    <a:pt x="217" y="211"/>
                    <a:pt x="217" y="211"/>
                    <a:pt x="217" y="211"/>
                  </a:cubicBezTo>
                  <a:cubicBezTo>
                    <a:pt x="217" y="211"/>
                    <a:pt x="217" y="211"/>
                    <a:pt x="217" y="211"/>
                  </a:cubicBezTo>
                  <a:cubicBezTo>
                    <a:pt x="217" y="211"/>
                    <a:pt x="217" y="211"/>
                    <a:pt x="217" y="211"/>
                  </a:cubicBezTo>
                  <a:cubicBezTo>
                    <a:pt x="217" y="211"/>
                    <a:pt x="217" y="211"/>
                    <a:pt x="217" y="211"/>
                  </a:cubicBezTo>
                  <a:cubicBezTo>
                    <a:pt x="217" y="211"/>
                    <a:pt x="217" y="211"/>
                    <a:pt x="218" y="211"/>
                  </a:cubicBezTo>
                  <a:cubicBezTo>
                    <a:pt x="218" y="211"/>
                    <a:pt x="218" y="211"/>
                    <a:pt x="218" y="211"/>
                  </a:cubicBezTo>
                  <a:cubicBezTo>
                    <a:pt x="294" y="209"/>
                    <a:pt x="361" y="165"/>
                    <a:pt x="396" y="102"/>
                  </a:cubicBezTo>
                  <a:cubicBezTo>
                    <a:pt x="396" y="102"/>
                    <a:pt x="396" y="102"/>
                    <a:pt x="396" y="102"/>
                  </a:cubicBezTo>
                  <a:cubicBezTo>
                    <a:pt x="413" y="72"/>
                    <a:pt x="422" y="37"/>
                    <a:pt x="422" y="0"/>
                  </a:cubicBezTo>
                  <a:cubicBezTo>
                    <a:pt x="422" y="0"/>
                    <a:pt x="422" y="0"/>
                    <a:pt x="422" y="0"/>
                  </a:cubicBezTo>
                </a:path>
              </a:pathLst>
            </a:custGeom>
            <a:solidFill>
              <a:srgbClr val="A9ABA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15" name="isḻíḍé"/>
            <p:cNvSpPr>
              <a:spLocks/>
            </p:cNvSpPr>
            <p:nvPr/>
          </p:nvSpPr>
          <p:spPr bwMode="auto">
            <a:xfrm>
              <a:off x="5414678" y="5460120"/>
              <a:ext cx="74871" cy="131311"/>
            </a:xfrm>
            <a:custGeom>
              <a:avLst/>
              <a:gdLst>
                <a:gd name="T0" fmla="*/ 37436 w 58"/>
                <a:gd name="T1" fmla="*/ 0 h 102"/>
                <a:gd name="T2" fmla="*/ 0 w 58"/>
                <a:gd name="T3" fmla="*/ 0 h 102"/>
                <a:gd name="T4" fmla="*/ 0 w 58"/>
                <a:gd name="T5" fmla="*/ 0 h 102"/>
                <a:gd name="T6" fmla="*/ 38726 w 58"/>
                <a:gd name="T7" fmla="*/ 131311 h 102"/>
                <a:gd name="T8" fmla="*/ 74871 w 58"/>
                <a:gd name="T9" fmla="*/ 131311 h 102"/>
                <a:gd name="T10" fmla="*/ 37436 w 58"/>
                <a:gd name="T11" fmla="*/ 0 h 102"/>
                <a:gd name="T12" fmla="*/ 37436 w 58"/>
                <a:gd name="T13" fmla="*/ 0 h 1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 h="102">
                  <a:moveTo>
                    <a:pt x="29" y="0"/>
                  </a:moveTo>
                  <a:cubicBezTo>
                    <a:pt x="0" y="0"/>
                    <a:pt x="0" y="0"/>
                    <a:pt x="0" y="0"/>
                  </a:cubicBezTo>
                  <a:cubicBezTo>
                    <a:pt x="0" y="0"/>
                    <a:pt x="0" y="0"/>
                    <a:pt x="0" y="0"/>
                  </a:cubicBezTo>
                  <a:cubicBezTo>
                    <a:pt x="0" y="37"/>
                    <a:pt x="11" y="73"/>
                    <a:pt x="30" y="102"/>
                  </a:cubicBezTo>
                  <a:cubicBezTo>
                    <a:pt x="58" y="102"/>
                    <a:pt x="58" y="102"/>
                    <a:pt x="58" y="102"/>
                  </a:cubicBezTo>
                  <a:cubicBezTo>
                    <a:pt x="40" y="73"/>
                    <a:pt x="29" y="37"/>
                    <a:pt x="29" y="0"/>
                  </a:cubicBezTo>
                  <a:cubicBezTo>
                    <a:pt x="29" y="0"/>
                    <a:pt x="29" y="0"/>
                    <a:pt x="29" y="0"/>
                  </a:cubicBezTo>
                </a:path>
              </a:pathLst>
            </a:custGeom>
            <a:solidFill>
              <a:srgbClr val="76777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16" name="íṡļiḍè"/>
            <p:cNvSpPr>
              <a:spLocks/>
            </p:cNvSpPr>
            <p:nvPr/>
          </p:nvSpPr>
          <p:spPr bwMode="auto">
            <a:xfrm>
              <a:off x="5451538" y="5460120"/>
              <a:ext cx="450375" cy="247649"/>
            </a:xfrm>
            <a:custGeom>
              <a:avLst/>
              <a:gdLst>
                <a:gd name="T0" fmla="*/ 153974 w 351"/>
                <a:gd name="T1" fmla="*/ 0 h 193"/>
                <a:gd name="T2" fmla="*/ 0 w 351"/>
                <a:gd name="T3" fmla="*/ 0 h 193"/>
                <a:gd name="T4" fmla="*/ 0 w 351"/>
                <a:gd name="T5" fmla="*/ 0 h 193"/>
                <a:gd name="T6" fmla="*/ 37210 w 351"/>
                <a:gd name="T7" fmla="*/ 130882 h 193"/>
                <a:gd name="T8" fmla="*/ 37210 w 351"/>
                <a:gd name="T9" fmla="*/ 130882 h 193"/>
                <a:gd name="T10" fmla="*/ 242510 w 351"/>
                <a:gd name="T11" fmla="*/ 247649 h 193"/>
                <a:gd name="T12" fmla="*/ 242510 w 351"/>
                <a:gd name="T13" fmla="*/ 247649 h 193"/>
                <a:gd name="T14" fmla="*/ 242510 w 351"/>
                <a:gd name="T15" fmla="*/ 247649 h 193"/>
                <a:gd name="T16" fmla="*/ 242510 w 351"/>
                <a:gd name="T17" fmla="*/ 247649 h 193"/>
                <a:gd name="T18" fmla="*/ 243793 w 351"/>
                <a:gd name="T19" fmla="*/ 247649 h 193"/>
                <a:gd name="T20" fmla="*/ 243793 w 351"/>
                <a:gd name="T21" fmla="*/ 247649 h 193"/>
                <a:gd name="T22" fmla="*/ 243793 w 351"/>
                <a:gd name="T23" fmla="*/ 247649 h 193"/>
                <a:gd name="T24" fmla="*/ 243793 w 351"/>
                <a:gd name="T25" fmla="*/ 247649 h 193"/>
                <a:gd name="T26" fmla="*/ 245076 w 351"/>
                <a:gd name="T27" fmla="*/ 247649 h 193"/>
                <a:gd name="T28" fmla="*/ 245076 w 351"/>
                <a:gd name="T29" fmla="*/ 247649 h 193"/>
                <a:gd name="T30" fmla="*/ 245076 w 351"/>
                <a:gd name="T31" fmla="*/ 247649 h 193"/>
                <a:gd name="T32" fmla="*/ 245076 w 351"/>
                <a:gd name="T33" fmla="*/ 247649 h 193"/>
                <a:gd name="T34" fmla="*/ 245076 w 351"/>
                <a:gd name="T35" fmla="*/ 247649 h 193"/>
                <a:gd name="T36" fmla="*/ 245076 w 351"/>
                <a:gd name="T37" fmla="*/ 247649 h 193"/>
                <a:gd name="T38" fmla="*/ 246359 w 351"/>
                <a:gd name="T39" fmla="*/ 247649 h 193"/>
                <a:gd name="T40" fmla="*/ 246359 w 351"/>
                <a:gd name="T41" fmla="*/ 247649 h 193"/>
                <a:gd name="T42" fmla="*/ 246359 w 351"/>
                <a:gd name="T43" fmla="*/ 247649 h 193"/>
                <a:gd name="T44" fmla="*/ 246359 w 351"/>
                <a:gd name="T45" fmla="*/ 247649 h 193"/>
                <a:gd name="T46" fmla="*/ 247642 w 351"/>
                <a:gd name="T47" fmla="*/ 247649 h 193"/>
                <a:gd name="T48" fmla="*/ 247642 w 351"/>
                <a:gd name="T49" fmla="*/ 247649 h 193"/>
                <a:gd name="T50" fmla="*/ 247642 w 351"/>
                <a:gd name="T51" fmla="*/ 247649 h 193"/>
                <a:gd name="T52" fmla="*/ 247642 w 351"/>
                <a:gd name="T53" fmla="*/ 247649 h 193"/>
                <a:gd name="T54" fmla="*/ 247642 w 351"/>
                <a:gd name="T55" fmla="*/ 247649 h 193"/>
                <a:gd name="T56" fmla="*/ 450375 w 351"/>
                <a:gd name="T57" fmla="*/ 143713 h 193"/>
                <a:gd name="T58" fmla="*/ 236094 w 351"/>
                <a:gd name="T59" fmla="*/ 143713 h 193"/>
                <a:gd name="T60" fmla="*/ 153974 w 351"/>
                <a:gd name="T61" fmla="*/ 0 h 19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51" h="193">
                  <a:moveTo>
                    <a:pt x="120" y="0"/>
                  </a:moveTo>
                  <a:cubicBezTo>
                    <a:pt x="0" y="0"/>
                    <a:pt x="0" y="0"/>
                    <a:pt x="0" y="0"/>
                  </a:cubicBezTo>
                  <a:cubicBezTo>
                    <a:pt x="0" y="0"/>
                    <a:pt x="0" y="0"/>
                    <a:pt x="0" y="0"/>
                  </a:cubicBezTo>
                  <a:cubicBezTo>
                    <a:pt x="0" y="37"/>
                    <a:pt x="11" y="73"/>
                    <a:pt x="29" y="102"/>
                  </a:cubicBezTo>
                  <a:cubicBezTo>
                    <a:pt x="29" y="102"/>
                    <a:pt x="29" y="102"/>
                    <a:pt x="29" y="102"/>
                  </a:cubicBezTo>
                  <a:cubicBezTo>
                    <a:pt x="63" y="156"/>
                    <a:pt x="121" y="191"/>
                    <a:pt x="189" y="193"/>
                  </a:cubicBezTo>
                  <a:cubicBezTo>
                    <a:pt x="189" y="193"/>
                    <a:pt x="189" y="193"/>
                    <a:pt x="189" y="193"/>
                  </a:cubicBezTo>
                  <a:cubicBezTo>
                    <a:pt x="189" y="193"/>
                    <a:pt x="189" y="193"/>
                    <a:pt x="189" y="193"/>
                  </a:cubicBezTo>
                  <a:cubicBezTo>
                    <a:pt x="189" y="193"/>
                    <a:pt x="189" y="193"/>
                    <a:pt x="189" y="193"/>
                  </a:cubicBezTo>
                  <a:cubicBezTo>
                    <a:pt x="189" y="193"/>
                    <a:pt x="189" y="193"/>
                    <a:pt x="190" y="193"/>
                  </a:cubicBezTo>
                  <a:cubicBezTo>
                    <a:pt x="190" y="193"/>
                    <a:pt x="190" y="193"/>
                    <a:pt x="190" y="193"/>
                  </a:cubicBezTo>
                  <a:cubicBezTo>
                    <a:pt x="190" y="193"/>
                    <a:pt x="190" y="193"/>
                    <a:pt x="190" y="193"/>
                  </a:cubicBezTo>
                  <a:cubicBezTo>
                    <a:pt x="190" y="193"/>
                    <a:pt x="190" y="193"/>
                    <a:pt x="190" y="193"/>
                  </a:cubicBezTo>
                  <a:cubicBezTo>
                    <a:pt x="190" y="193"/>
                    <a:pt x="190" y="193"/>
                    <a:pt x="191" y="193"/>
                  </a:cubicBezTo>
                  <a:cubicBezTo>
                    <a:pt x="191" y="193"/>
                    <a:pt x="191" y="193"/>
                    <a:pt x="191" y="193"/>
                  </a:cubicBezTo>
                  <a:cubicBezTo>
                    <a:pt x="191" y="193"/>
                    <a:pt x="191" y="193"/>
                    <a:pt x="191" y="193"/>
                  </a:cubicBezTo>
                  <a:cubicBezTo>
                    <a:pt x="191" y="193"/>
                    <a:pt x="191" y="193"/>
                    <a:pt x="191" y="193"/>
                  </a:cubicBezTo>
                  <a:cubicBezTo>
                    <a:pt x="191" y="193"/>
                    <a:pt x="191" y="193"/>
                    <a:pt x="191" y="193"/>
                  </a:cubicBezTo>
                  <a:cubicBezTo>
                    <a:pt x="191" y="193"/>
                    <a:pt x="191" y="193"/>
                    <a:pt x="191" y="193"/>
                  </a:cubicBezTo>
                  <a:cubicBezTo>
                    <a:pt x="192" y="193"/>
                    <a:pt x="192" y="193"/>
                    <a:pt x="192" y="193"/>
                  </a:cubicBezTo>
                  <a:cubicBezTo>
                    <a:pt x="192" y="193"/>
                    <a:pt x="192" y="193"/>
                    <a:pt x="192" y="193"/>
                  </a:cubicBezTo>
                  <a:cubicBezTo>
                    <a:pt x="192" y="193"/>
                    <a:pt x="192" y="193"/>
                    <a:pt x="192" y="193"/>
                  </a:cubicBezTo>
                  <a:cubicBezTo>
                    <a:pt x="192" y="193"/>
                    <a:pt x="192" y="193"/>
                    <a:pt x="192" y="193"/>
                  </a:cubicBezTo>
                  <a:cubicBezTo>
                    <a:pt x="192" y="193"/>
                    <a:pt x="192" y="193"/>
                    <a:pt x="193" y="193"/>
                  </a:cubicBezTo>
                  <a:cubicBezTo>
                    <a:pt x="193" y="193"/>
                    <a:pt x="193" y="193"/>
                    <a:pt x="193" y="193"/>
                  </a:cubicBezTo>
                  <a:cubicBezTo>
                    <a:pt x="193" y="193"/>
                    <a:pt x="193" y="193"/>
                    <a:pt x="193" y="193"/>
                  </a:cubicBezTo>
                  <a:cubicBezTo>
                    <a:pt x="193" y="193"/>
                    <a:pt x="193" y="193"/>
                    <a:pt x="193" y="193"/>
                  </a:cubicBezTo>
                  <a:cubicBezTo>
                    <a:pt x="193" y="193"/>
                    <a:pt x="193" y="193"/>
                    <a:pt x="193" y="193"/>
                  </a:cubicBezTo>
                  <a:cubicBezTo>
                    <a:pt x="258" y="193"/>
                    <a:pt x="316" y="161"/>
                    <a:pt x="351" y="112"/>
                  </a:cubicBezTo>
                  <a:cubicBezTo>
                    <a:pt x="184" y="112"/>
                    <a:pt x="184" y="112"/>
                    <a:pt x="184" y="112"/>
                  </a:cubicBezTo>
                  <a:cubicBezTo>
                    <a:pt x="120" y="0"/>
                    <a:pt x="120" y="0"/>
                    <a:pt x="120" y="0"/>
                  </a:cubicBezTo>
                </a:path>
              </a:pathLst>
            </a:custGeom>
            <a:solidFill>
              <a:srgbClr val="A9ABA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17" name="ïṣļiḑe"/>
            <p:cNvSpPr>
              <a:spLocks noChangeArrowheads="1"/>
            </p:cNvSpPr>
            <p:nvPr/>
          </p:nvSpPr>
          <p:spPr bwMode="auto">
            <a:xfrm>
              <a:off x="4691314" y="5836776"/>
              <a:ext cx="973317" cy="195815"/>
            </a:xfrm>
            <a:prstGeom prst="rect">
              <a:avLst/>
            </a:prstGeom>
            <a:solidFill>
              <a:srgbClr val="BCBE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zh-CN"/>
            </a:p>
          </p:txBody>
        </p:sp>
        <p:sp>
          <p:nvSpPr>
            <p:cNvPr id="11318" name="íšlîḍé"/>
            <p:cNvSpPr>
              <a:spLocks noChangeArrowheads="1"/>
            </p:cNvSpPr>
            <p:nvPr/>
          </p:nvSpPr>
          <p:spPr bwMode="auto">
            <a:xfrm>
              <a:off x="4691314" y="5836776"/>
              <a:ext cx="973317" cy="19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zh-CN"/>
            </a:p>
          </p:txBody>
        </p:sp>
        <p:sp>
          <p:nvSpPr>
            <p:cNvPr id="11319" name="îṣľïḋè"/>
            <p:cNvSpPr>
              <a:spLocks/>
            </p:cNvSpPr>
            <p:nvPr/>
          </p:nvSpPr>
          <p:spPr bwMode="auto">
            <a:xfrm>
              <a:off x="4718958" y="5836776"/>
              <a:ext cx="55289" cy="97908"/>
            </a:xfrm>
            <a:custGeom>
              <a:avLst/>
              <a:gdLst>
                <a:gd name="T0" fmla="*/ 29573 w 43"/>
                <a:gd name="T1" fmla="*/ 0 h 77"/>
                <a:gd name="T2" fmla="*/ 0 w 43"/>
                <a:gd name="T3" fmla="*/ 0 h 77"/>
                <a:gd name="T4" fmla="*/ 25716 w 43"/>
                <a:gd name="T5" fmla="*/ 97908 h 77"/>
                <a:gd name="T6" fmla="*/ 55289 w 43"/>
                <a:gd name="T7" fmla="*/ 97908 h 77"/>
                <a:gd name="T8" fmla="*/ 29573 w 43"/>
                <a:gd name="T9" fmla="*/ 0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77">
                  <a:moveTo>
                    <a:pt x="23" y="0"/>
                  </a:moveTo>
                  <a:cubicBezTo>
                    <a:pt x="0" y="0"/>
                    <a:pt x="0" y="0"/>
                    <a:pt x="0" y="0"/>
                  </a:cubicBezTo>
                  <a:cubicBezTo>
                    <a:pt x="13" y="23"/>
                    <a:pt x="20" y="49"/>
                    <a:pt x="20" y="77"/>
                  </a:cubicBezTo>
                  <a:cubicBezTo>
                    <a:pt x="43" y="77"/>
                    <a:pt x="43" y="77"/>
                    <a:pt x="43" y="77"/>
                  </a:cubicBezTo>
                  <a:cubicBezTo>
                    <a:pt x="43" y="49"/>
                    <a:pt x="36" y="23"/>
                    <a:pt x="23" y="0"/>
                  </a:cubicBezTo>
                </a:path>
              </a:pathLst>
            </a:custGeom>
            <a:solidFill>
              <a:srgbClr val="83858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20" name="îṩ1ïdê"/>
            <p:cNvSpPr>
              <a:spLocks/>
            </p:cNvSpPr>
            <p:nvPr/>
          </p:nvSpPr>
          <p:spPr bwMode="auto">
            <a:xfrm>
              <a:off x="4342302" y="5733109"/>
              <a:ext cx="401997" cy="403149"/>
            </a:xfrm>
            <a:custGeom>
              <a:avLst/>
              <a:gdLst>
                <a:gd name="T0" fmla="*/ 401997 w 314"/>
                <a:gd name="T1" fmla="*/ 202214 h 315"/>
                <a:gd name="T2" fmla="*/ 200999 w 314"/>
                <a:gd name="T3" fmla="*/ 0 h 315"/>
                <a:gd name="T4" fmla="*/ 0 w 314"/>
                <a:gd name="T5" fmla="*/ 202214 h 315"/>
                <a:gd name="T6" fmla="*/ 200999 w 314"/>
                <a:gd name="T7" fmla="*/ 403149 h 315"/>
                <a:gd name="T8" fmla="*/ 401997 w 314"/>
                <a:gd name="T9" fmla="*/ 202214 h 315"/>
                <a:gd name="T10" fmla="*/ 133146 w 314"/>
                <a:gd name="T11" fmla="*/ 318680 h 315"/>
                <a:gd name="T12" fmla="*/ 65293 w 314"/>
                <a:gd name="T13" fmla="*/ 202214 h 315"/>
                <a:gd name="T14" fmla="*/ 133146 w 314"/>
                <a:gd name="T15" fmla="*/ 84469 h 315"/>
                <a:gd name="T16" fmla="*/ 268851 w 314"/>
                <a:gd name="T17" fmla="*/ 84469 h 315"/>
                <a:gd name="T18" fmla="*/ 336704 w 314"/>
                <a:gd name="T19" fmla="*/ 202214 h 315"/>
                <a:gd name="T20" fmla="*/ 268851 w 314"/>
                <a:gd name="T21" fmla="*/ 318680 h 315"/>
                <a:gd name="T22" fmla="*/ 133146 w 314"/>
                <a:gd name="T23" fmla="*/ 318680 h 3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14" h="315">
                  <a:moveTo>
                    <a:pt x="314" y="158"/>
                  </a:moveTo>
                  <a:cubicBezTo>
                    <a:pt x="314" y="71"/>
                    <a:pt x="244" y="0"/>
                    <a:pt x="157" y="0"/>
                  </a:cubicBezTo>
                  <a:cubicBezTo>
                    <a:pt x="70" y="0"/>
                    <a:pt x="0" y="71"/>
                    <a:pt x="0" y="158"/>
                  </a:cubicBezTo>
                  <a:cubicBezTo>
                    <a:pt x="0" y="244"/>
                    <a:pt x="70" y="315"/>
                    <a:pt x="157" y="315"/>
                  </a:cubicBezTo>
                  <a:cubicBezTo>
                    <a:pt x="244" y="315"/>
                    <a:pt x="314" y="244"/>
                    <a:pt x="314" y="158"/>
                  </a:cubicBezTo>
                  <a:moveTo>
                    <a:pt x="104" y="249"/>
                  </a:moveTo>
                  <a:cubicBezTo>
                    <a:pt x="51" y="158"/>
                    <a:pt x="51" y="158"/>
                    <a:pt x="51" y="158"/>
                  </a:cubicBezTo>
                  <a:cubicBezTo>
                    <a:pt x="104" y="66"/>
                    <a:pt x="104" y="66"/>
                    <a:pt x="104" y="66"/>
                  </a:cubicBezTo>
                  <a:cubicBezTo>
                    <a:pt x="210" y="66"/>
                    <a:pt x="210" y="66"/>
                    <a:pt x="210" y="66"/>
                  </a:cubicBezTo>
                  <a:cubicBezTo>
                    <a:pt x="263" y="158"/>
                    <a:pt x="263" y="158"/>
                    <a:pt x="263" y="158"/>
                  </a:cubicBezTo>
                  <a:cubicBezTo>
                    <a:pt x="210" y="249"/>
                    <a:pt x="210" y="249"/>
                    <a:pt x="210" y="249"/>
                  </a:cubicBezTo>
                  <a:cubicBezTo>
                    <a:pt x="104" y="249"/>
                    <a:pt x="104" y="249"/>
                    <a:pt x="104" y="249"/>
                  </a:cubicBezTo>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21" name="ïSľïḓè"/>
            <p:cNvSpPr>
              <a:spLocks/>
            </p:cNvSpPr>
            <p:nvPr/>
          </p:nvSpPr>
          <p:spPr bwMode="auto">
            <a:xfrm>
              <a:off x="5539078" y="5836776"/>
              <a:ext cx="56441" cy="97908"/>
            </a:xfrm>
            <a:custGeom>
              <a:avLst/>
              <a:gdLst>
                <a:gd name="T0" fmla="*/ 56441 w 44"/>
                <a:gd name="T1" fmla="*/ 0 h 77"/>
                <a:gd name="T2" fmla="*/ 28221 w 44"/>
                <a:gd name="T3" fmla="*/ 0 h 77"/>
                <a:gd name="T4" fmla="*/ 0 w 44"/>
                <a:gd name="T5" fmla="*/ 97908 h 77"/>
                <a:gd name="T6" fmla="*/ 28221 w 44"/>
                <a:gd name="T7" fmla="*/ 97908 h 77"/>
                <a:gd name="T8" fmla="*/ 56441 w 44"/>
                <a:gd name="T9" fmla="*/ 0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77">
                  <a:moveTo>
                    <a:pt x="44" y="0"/>
                  </a:moveTo>
                  <a:cubicBezTo>
                    <a:pt x="22" y="0"/>
                    <a:pt x="22" y="0"/>
                    <a:pt x="22" y="0"/>
                  </a:cubicBezTo>
                  <a:cubicBezTo>
                    <a:pt x="8" y="22"/>
                    <a:pt x="0" y="48"/>
                    <a:pt x="0" y="77"/>
                  </a:cubicBezTo>
                  <a:cubicBezTo>
                    <a:pt x="22" y="77"/>
                    <a:pt x="22" y="77"/>
                    <a:pt x="22" y="77"/>
                  </a:cubicBezTo>
                  <a:cubicBezTo>
                    <a:pt x="22" y="49"/>
                    <a:pt x="30" y="22"/>
                    <a:pt x="44" y="0"/>
                  </a:cubicBezTo>
                </a:path>
              </a:pathLst>
            </a:custGeom>
            <a:solidFill>
              <a:srgbClr val="83858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22" name="iṥļîḋè"/>
            <p:cNvSpPr>
              <a:spLocks/>
            </p:cNvSpPr>
            <p:nvPr/>
          </p:nvSpPr>
          <p:spPr bwMode="auto">
            <a:xfrm>
              <a:off x="5567875" y="5750387"/>
              <a:ext cx="334038" cy="368593"/>
            </a:xfrm>
            <a:custGeom>
              <a:avLst/>
              <a:gdLst>
                <a:gd name="T0" fmla="*/ 334038 w 261"/>
                <a:gd name="T1" fmla="*/ 290523 h 288"/>
                <a:gd name="T2" fmla="*/ 175338 w 261"/>
                <a:gd name="T3" fmla="*/ 290523 h 288"/>
                <a:gd name="T4" fmla="*/ 113906 w 261"/>
                <a:gd name="T5" fmla="*/ 184297 h 288"/>
                <a:gd name="T6" fmla="*/ 175338 w 261"/>
                <a:gd name="T7" fmla="*/ 76790 h 288"/>
                <a:gd name="T8" fmla="*/ 334038 w 261"/>
                <a:gd name="T9" fmla="*/ 76790 h 288"/>
                <a:gd name="T10" fmla="*/ 184297 w 261"/>
                <a:gd name="T11" fmla="*/ 0 h 288"/>
                <a:gd name="T12" fmla="*/ 0 w 261"/>
                <a:gd name="T13" fmla="*/ 184297 h 288"/>
                <a:gd name="T14" fmla="*/ 184297 w 261"/>
                <a:gd name="T15" fmla="*/ 368593 h 288"/>
                <a:gd name="T16" fmla="*/ 334038 w 261"/>
                <a:gd name="T17" fmla="*/ 290523 h 2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1" h="288">
                  <a:moveTo>
                    <a:pt x="261" y="227"/>
                  </a:moveTo>
                  <a:cubicBezTo>
                    <a:pt x="137" y="227"/>
                    <a:pt x="137" y="227"/>
                    <a:pt x="137" y="227"/>
                  </a:cubicBezTo>
                  <a:cubicBezTo>
                    <a:pt x="89" y="144"/>
                    <a:pt x="89" y="144"/>
                    <a:pt x="89" y="144"/>
                  </a:cubicBezTo>
                  <a:cubicBezTo>
                    <a:pt x="137" y="60"/>
                    <a:pt x="137" y="60"/>
                    <a:pt x="137" y="60"/>
                  </a:cubicBezTo>
                  <a:cubicBezTo>
                    <a:pt x="261" y="60"/>
                    <a:pt x="261" y="60"/>
                    <a:pt x="261" y="60"/>
                  </a:cubicBezTo>
                  <a:cubicBezTo>
                    <a:pt x="235" y="24"/>
                    <a:pt x="192" y="0"/>
                    <a:pt x="144" y="0"/>
                  </a:cubicBezTo>
                  <a:cubicBezTo>
                    <a:pt x="64" y="0"/>
                    <a:pt x="0" y="64"/>
                    <a:pt x="0" y="144"/>
                  </a:cubicBezTo>
                  <a:cubicBezTo>
                    <a:pt x="0" y="223"/>
                    <a:pt x="64" y="288"/>
                    <a:pt x="144" y="288"/>
                  </a:cubicBezTo>
                  <a:cubicBezTo>
                    <a:pt x="192" y="288"/>
                    <a:pt x="235" y="264"/>
                    <a:pt x="261" y="227"/>
                  </a:cubicBezTo>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23" name="iŝļíḍè"/>
            <p:cNvSpPr>
              <a:spLocks/>
            </p:cNvSpPr>
            <p:nvPr/>
          </p:nvSpPr>
          <p:spPr bwMode="auto">
            <a:xfrm>
              <a:off x="4543876" y="6118980"/>
              <a:ext cx="1207143" cy="17278"/>
            </a:xfrm>
            <a:custGeom>
              <a:avLst/>
              <a:gdLst>
                <a:gd name="T0" fmla="*/ 0 w 942"/>
                <a:gd name="T1" fmla="*/ 17278 h 13"/>
                <a:gd name="T2" fmla="*/ 1281 w 942"/>
                <a:gd name="T3" fmla="*/ 17278 h 13"/>
                <a:gd name="T4" fmla="*/ 1281 w 942"/>
                <a:gd name="T5" fmla="*/ 17278 h 13"/>
                <a:gd name="T6" fmla="*/ 1281 w 942"/>
                <a:gd name="T7" fmla="*/ 17278 h 13"/>
                <a:gd name="T8" fmla="*/ 1281 w 942"/>
                <a:gd name="T9" fmla="*/ 17278 h 13"/>
                <a:gd name="T10" fmla="*/ 1281 w 942"/>
                <a:gd name="T11" fmla="*/ 17278 h 13"/>
                <a:gd name="T12" fmla="*/ 2563 w 942"/>
                <a:gd name="T13" fmla="*/ 17278 h 13"/>
                <a:gd name="T14" fmla="*/ 2563 w 942"/>
                <a:gd name="T15" fmla="*/ 17278 h 13"/>
                <a:gd name="T16" fmla="*/ 2563 w 942"/>
                <a:gd name="T17" fmla="*/ 17278 h 13"/>
                <a:gd name="T18" fmla="*/ 2563 w 942"/>
                <a:gd name="T19" fmla="*/ 17278 h 13"/>
                <a:gd name="T20" fmla="*/ 3844 w 942"/>
                <a:gd name="T21" fmla="*/ 17278 h 13"/>
                <a:gd name="T22" fmla="*/ 3844 w 942"/>
                <a:gd name="T23" fmla="*/ 17278 h 13"/>
                <a:gd name="T24" fmla="*/ 3844 w 942"/>
                <a:gd name="T25" fmla="*/ 17278 h 13"/>
                <a:gd name="T26" fmla="*/ 3844 w 942"/>
                <a:gd name="T27" fmla="*/ 17278 h 13"/>
                <a:gd name="T28" fmla="*/ 3844 w 942"/>
                <a:gd name="T29" fmla="*/ 17278 h 13"/>
                <a:gd name="T30" fmla="*/ 5126 w 942"/>
                <a:gd name="T31" fmla="*/ 17278 h 13"/>
                <a:gd name="T32" fmla="*/ 5126 w 942"/>
                <a:gd name="T33" fmla="*/ 17278 h 13"/>
                <a:gd name="T34" fmla="*/ 5126 w 942"/>
                <a:gd name="T35" fmla="*/ 17278 h 13"/>
                <a:gd name="T36" fmla="*/ 6407 w 942"/>
                <a:gd name="T37" fmla="*/ 17278 h 13"/>
                <a:gd name="T38" fmla="*/ 1207143 w 942"/>
                <a:gd name="T39" fmla="*/ 0 h 13"/>
                <a:gd name="T40" fmla="*/ 1207143 w 942"/>
                <a:gd name="T41" fmla="*/ 0 h 13"/>
                <a:gd name="T42" fmla="*/ 1207143 w 942"/>
                <a:gd name="T43" fmla="*/ 0 h 13"/>
                <a:gd name="T44" fmla="*/ 1207143 w 942"/>
                <a:gd name="T45" fmla="*/ 0 h 13"/>
                <a:gd name="T46" fmla="*/ 1207143 w 942"/>
                <a:gd name="T47" fmla="*/ 0 h 13"/>
                <a:gd name="T48" fmla="*/ 1205862 w 942"/>
                <a:gd name="T49" fmla="*/ 0 h 13"/>
                <a:gd name="T50" fmla="*/ 1205862 w 942"/>
                <a:gd name="T51" fmla="*/ 0 h 13"/>
                <a:gd name="T52" fmla="*/ 1205862 w 942"/>
                <a:gd name="T53" fmla="*/ 0 h 13"/>
                <a:gd name="T54" fmla="*/ 1205862 w 942"/>
                <a:gd name="T55" fmla="*/ 0 h 13"/>
                <a:gd name="T56" fmla="*/ 1204580 w 942"/>
                <a:gd name="T57" fmla="*/ 0 h 13"/>
                <a:gd name="T58" fmla="*/ 1204580 w 942"/>
                <a:gd name="T59" fmla="*/ 0 h 13"/>
                <a:gd name="T60" fmla="*/ 1204580 w 942"/>
                <a:gd name="T61" fmla="*/ 0 h 13"/>
                <a:gd name="T62" fmla="*/ 1203299 w 942"/>
                <a:gd name="T63" fmla="*/ 0 h 13"/>
                <a:gd name="T64" fmla="*/ 1203299 w 942"/>
                <a:gd name="T65" fmla="*/ 0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42" h="13">
                  <a:moveTo>
                    <a:pt x="0" y="13"/>
                  </a:moveTo>
                  <a:cubicBezTo>
                    <a:pt x="0" y="13"/>
                    <a:pt x="0" y="13"/>
                    <a:pt x="0" y="13"/>
                  </a:cubicBezTo>
                  <a:cubicBezTo>
                    <a:pt x="0" y="13"/>
                    <a:pt x="0" y="13"/>
                    <a:pt x="0" y="13"/>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2" y="13"/>
                  </a:moveTo>
                  <a:cubicBezTo>
                    <a:pt x="2" y="13"/>
                    <a:pt x="2" y="13"/>
                    <a:pt x="2" y="13"/>
                  </a:cubicBezTo>
                  <a:cubicBezTo>
                    <a:pt x="2" y="13"/>
                    <a:pt x="2" y="13"/>
                    <a:pt x="2" y="13"/>
                  </a:cubicBezTo>
                  <a:moveTo>
                    <a:pt x="2" y="13"/>
                  </a:moveTo>
                  <a:cubicBezTo>
                    <a:pt x="2" y="13"/>
                    <a:pt x="2" y="13"/>
                    <a:pt x="2" y="13"/>
                  </a:cubicBezTo>
                  <a:cubicBezTo>
                    <a:pt x="2" y="13"/>
                    <a:pt x="2" y="13"/>
                    <a:pt x="2" y="13"/>
                  </a:cubicBezTo>
                  <a:moveTo>
                    <a:pt x="2" y="13"/>
                  </a:moveTo>
                  <a:cubicBezTo>
                    <a:pt x="2" y="13"/>
                    <a:pt x="2" y="13"/>
                    <a:pt x="2" y="13"/>
                  </a:cubicBezTo>
                  <a:cubicBezTo>
                    <a:pt x="2" y="13"/>
                    <a:pt x="2" y="13"/>
                    <a:pt x="2" y="13"/>
                  </a:cubicBezTo>
                  <a:moveTo>
                    <a:pt x="3" y="13"/>
                  </a:moveTo>
                  <a:cubicBezTo>
                    <a:pt x="3" y="13"/>
                    <a:pt x="3" y="13"/>
                    <a:pt x="3" y="13"/>
                  </a:cubicBezTo>
                  <a:cubicBezTo>
                    <a:pt x="3" y="13"/>
                    <a:pt x="3" y="13"/>
                    <a:pt x="3" y="13"/>
                  </a:cubicBezTo>
                  <a:moveTo>
                    <a:pt x="3" y="13"/>
                  </a:moveTo>
                  <a:cubicBezTo>
                    <a:pt x="3" y="13"/>
                    <a:pt x="3" y="13"/>
                    <a:pt x="3" y="13"/>
                  </a:cubicBezTo>
                  <a:cubicBezTo>
                    <a:pt x="3" y="13"/>
                    <a:pt x="3" y="13"/>
                    <a:pt x="3" y="13"/>
                  </a:cubicBezTo>
                  <a:moveTo>
                    <a:pt x="3" y="13"/>
                  </a:moveTo>
                  <a:cubicBezTo>
                    <a:pt x="3" y="13"/>
                    <a:pt x="3" y="13"/>
                    <a:pt x="3" y="13"/>
                  </a:cubicBezTo>
                  <a:cubicBezTo>
                    <a:pt x="3" y="13"/>
                    <a:pt x="3" y="13"/>
                    <a:pt x="3" y="13"/>
                  </a:cubicBezTo>
                  <a:moveTo>
                    <a:pt x="4" y="13"/>
                  </a:moveTo>
                  <a:cubicBezTo>
                    <a:pt x="4" y="13"/>
                    <a:pt x="4" y="13"/>
                    <a:pt x="4" y="13"/>
                  </a:cubicBezTo>
                  <a:cubicBezTo>
                    <a:pt x="4" y="13"/>
                    <a:pt x="4" y="13"/>
                    <a:pt x="4" y="13"/>
                  </a:cubicBezTo>
                  <a:moveTo>
                    <a:pt x="4" y="13"/>
                  </a:moveTo>
                  <a:cubicBezTo>
                    <a:pt x="4" y="13"/>
                    <a:pt x="4" y="13"/>
                    <a:pt x="4" y="13"/>
                  </a:cubicBezTo>
                  <a:cubicBezTo>
                    <a:pt x="4" y="13"/>
                    <a:pt x="4" y="13"/>
                    <a:pt x="4" y="13"/>
                  </a:cubicBezTo>
                  <a:moveTo>
                    <a:pt x="5" y="13"/>
                  </a:moveTo>
                  <a:cubicBezTo>
                    <a:pt x="5" y="13"/>
                    <a:pt x="5" y="13"/>
                    <a:pt x="5" y="13"/>
                  </a:cubicBezTo>
                  <a:cubicBezTo>
                    <a:pt x="5" y="13"/>
                    <a:pt x="5" y="13"/>
                    <a:pt x="5" y="13"/>
                  </a:cubicBezTo>
                  <a:moveTo>
                    <a:pt x="942" y="0"/>
                  </a:moveTo>
                  <a:cubicBezTo>
                    <a:pt x="942" y="0"/>
                    <a:pt x="942" y="0"/>
                    <a:pt x="942" y="0"/>
                  </a:cubicBezTo>
                  <a:cubicBezTo>
                    <a:pt x="942" y="0"/>
                    <a:pt x="942" y="0"/>
                    <a:pt x="942" y="0"/>
                  </a:cubicBezTo>
                  <a:moveTo>
                    <a:pt x="942" y="0"/>
                  </a:moveTo>
                  <a:cubicBezTo>
                    <a:pt x="942" y="0"/>
                    <a:pt x="942" y="0"/>
                    <a:pt x="942" y="0"/>
                  </a:cubicBezTo>
                  <a:cubicBezTo>
                    <a:pt x="942" y="0"/>
                    <a:pt x="942" y="0"/>
                    <a:pt x="942" y="0"/>
                  </a:cubicBezTo>
                  <a:moveTo>
                    <a:pt x="942" y="0"/>
                  </a:moveTo>
                  <a:cubicBezTo>
                    <a:pt x="942" y="0"/>
                    <a:pt x="942" y="0"/>
                    <a:pt x="942" y="0"/>
                  </a:cubicBezTo>
                  <a:cubicBezTo>
                    <a:pt x="942" y="0"/>
                    <a:pt x="942" y="0"/>
                    <a:pt x="942" y="0"/>
                  </a:cubicBezTo>
                  <a:moveTo>
                    <a:pt x="941" y="0"/>
                  </a:moveTo>
                  <a:cubicBezTo>
                    <a:pt x="941" y="0"/>
                    <a:pt x="941" y="0"/>
                    <a:pt x="941" y="0"/>
                  </a:cubicBezTo>
                  <a:cubicBezTo>
                    <a:pt x="941" y="0"/>
                    <a:pt x="941" y="0"/>
                    <a:pt x="941" y="0"/>
                  </a:cubicBezTo>
                  <a:moveTo>
                    <a:pt x="941" y="0"/>
                  </a:moveTo>
                  <a:cubicBezTo>
                    <a:pt x="941" y="0"/>
                    <a:pt x="941" y="0"/>
                    <a:pt x="941" y="0"/>
                  </a:cubicBezTo>
                  <a:cubicBezTo>
                    <a:pt x="941" y="0"/>
                    <a:pt x="941" y="0"/>
                    <a:pt x="941" y="0"/>
                  </a:cubicBezTo>
                  <a:moveTo>
                    <a:pt x="941" y="0"/>
                  </a:moveTo>
                  <a:cubicBezTo>
                    <a:pt x="941" y="0"/>
                    <a:pt x="941" y="0"/>
                    <a:pt x="941" y="0"/>
                  </a:cubicBezTo>
                  <a:cubicBezTo>
                    <a:pt x="941" y="0"/>
                    <a:pt x="941" y="0"/>
                    <a:pt x="941" y="0"/>
                  </a:cubicBezTo>
                  <a:moveTo>
                    <a:pt x="940" y="0"/>
                  </a:moveTo>
                  <a:cubicBezTo>
                    <a:pt x="940" y="0"/>
                    <a:pt x="940" y="0"/>
                    <a:pt x="940" y="0"/>
                  </a:cubicBezTo>
                  <a:cubicBezTo>
                    <a:pt x="940" y="0"/>
                    <a:pt x="940" y="0"/>
                    <a:pt x="940" y="0"/>
                  </a:cubicBezTo>
                  <a:moveTo>
                    <a:pt x="940" y="0"/>
                  </a:moveTo>
                  <a:cubicBezTo>
                    <a:pt x="940" y="0"/>
                    <a:pt x="940" y="0"/>
                    <a:pt x="940" y="0"/>
                  </a:cubicBezTo>
                  <a:cubicBezTo>
                    <a:pt x="940" y="0"/>
                    <a:pt x="940" y="0"/>
                    <a:pt x="940" y="0"/>
                  </a:cubicBezTo>
                  <a:moveTo>
                    <a:pt x="939" y="0"/>
                  </a:moveTo>
                  <a:cubicBezTo>
                    <a:pt x="939" y="0"/>
                    <a:pt x="939" y="0"/>
                    <a:pt x="939" y="0"/>
                  </a:cubicBezTo>
                  <a:cubicBezTo>
                    <a:pt x="939" y="0"/>
                    <a:pt x="939" y="0"/>
                    <a:pt x="939"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24" name="íŝļíḓé"/>
            <p:cNvSpPr>
              <a:spLocks/>
            </p:cNvSpPr>
            <p:nvPr/>
          </p:nvSpPr>
          <p:spPr bwMode="auto">
            <a:xfrm>
              <a:off x="4748906" y="5934684"/>
              <a:ext cx="818968" cy="97908"/>
            </a:xfrm>
            <a:custGeom>
              <a:avLst/>
              <a:gdLst>
                <a:gd name="T0" fmla="*/ 790772 w 639"/>
                <a:gd name="T1" fmla="*/ 0 h 76"/>
                <a:gd name="T2" fmla="*/ 25633 w 639"/>
                <a:gd name="T3" fmla="*/ 0 h 76"/>
                <a:gd name="T4" fmla="*/ 25633 w 639"/>
                <a:gd name="T5" fmla="*/ 0 h 76"/>
                <a:gd name="T6" fmla="*/ 0 w 639"/>
                <a:gd name="T7" fmla="*/ 97908 h 76"/>
                <a:gd name="T8" fmla="*/ 818968 w 639"/>
                <a:gd name="T9" fmla="*/ 97908 h 76"/>
                <a:gd name="T10" fmla="*/ 790772 w 639"/>
                <a:gd name="T11" fmla="*/ 0 h 76"/>
                <a:gd name="T12" fmla="*/ 790772 w 639"/>
                <a:gd name="T13" fmla="*/ 0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9" h="76">
                  <a:moveTo>
                    <a:pt x="617" y="0"/>
                  </a:moveTo>
                  <a:cubicBezTo>
                    <a:pt x="20" y="0"/>
                    <a:pt x="20" y="0"/>
                    <a:pt x="20" y="0"/>
                  </a:cubicBezTo>
                  <a:cubicBezTo>
                    <a:pt x="20" y="0"/>
                    <a:pt x="20" y="0"/>
                    <a:pt x="20" y="0"/>
                  </a:cubicBezTo>
                  <a:cubicBezTo>
                    <a:pt x="20" y="27"/>
                    <a:pt x="13" y="53"/>
                    <a:pt x="0" y="76"/>
                  </a:cubicBezTo>
                  <a:cubicBezTo>
                    <a:pt x="639" y="76"/>
                    <a:pt x="639" y="76"/>
                    <a:pt x="639" y="76"/>
                  </a:cubicBezTo>
                  <a:cubicBezTo>
                    <a:pt x="625" y="54"/>
                    <a:pt x="617" y="28"/>
                    <a:pt x="617" y="0"/>
                  </a:cubicBezTo>
                  <a:cubicBezTo>
                    <a:pt x="617" y="0"/>
                    <a:pt x="617" y="0"/>
                    <a:pt x="617" y="0"/>
                  </a:cubicBezTo>
                </a:path>
              </a:pathLst>
            </a:custGeom>
            <a:solidFill>
              <a:srgbClr val="A9ABA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25" name="iṣ1iḍê"/>
            <p:cNvSpPr>
              <a:spLocks/>
            </p:cNvSpPr>
            <p:nvPr/>
          </p:nvSpPr>
          <p:spPr bwMode="auto">
            <a:xfrm>
              <a:off x="4718958" y="5934684"/>
              <a:ext cx="55289" cy="97908"/>
            </a:xfrm>
            <a:custGeom>
              <a:avLst/>
              <a:gdLst>
                <a:gd name="T0" fmla="*/ 55289 w 43"/>
                <a:gd name="T1" fmla="*/ 0 h 76"/>
                <a:gd name="T2" fmla="*/ 25716 w 43"/>
                <a:gd name="T3" fmla="*/ 0 h 76"/>
                <a:gd name="T4" fmla="*/ 25716 w 43"/>
                <a:gd name="T5" fmla="*/ 0 h 76"/>
                <a:gd name="T6" fmla="*/ 0 w 43"/>
                <a:gd name="T7" fmla="*/ 97908 h 76"/>
                <a:gd name="T8" fmla="*/ 29573 w 43"/>
                <a:gd name="T9" fmla="*/ 97908 h 76"/>
                <a:gd name="T10" fmla="*/ 55289 w 43"/>
                <a:gd name="T11" fmla="*/ 0 h 76"/>
                <a:gd name="T12" fmla="*/ 55289 w 43"/>
                <a:gd name="T13" fmla="*/ 0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76">
                  <a:moveTo>
                    <a:pt x="43" y="0"/>
                  </a:moveTo>
                  <a:cubicBezTo>
                    <a:pt x="20" y="0"/>
                    <a:pt x="20" y="0"/>
                    <a:pt x="20" y="0"/>
                  </a:cubicBezTo>
                  <a:cubicBezTo>
                    <a:pt x="20" y="0"/>
                    <a:pt x="20" y="0"/>
                    <a:pt x="20" y="0"/>
                  </a:cubicBezTo>
                  <a:cubicBezTo>
                    <a:pt x="20" y="27"/>
                    <a:pt x="13" y="53"/>
                    <a:pt x="0" y="76"/>
                  </a:cubicBezTo>
                  <a:cubicBezTo>
                    <a:pt x="23" y="76"/>
                    <a:pt x="23" y="76"/>
                    <a:pt x="23" y="76"/>
                  </a:cubicBezTo>
                  <a:cubicBezTo>
                    <a:pt x="36" y="53"/>
                    <a:pt x="43" y="27"/>
                    <a:pt x="43" y="0"/>
                  </a:cubicBezTo>
                  <a:cubicBezTo>
                    <a:pt x="43" y="0"/>
                    <a:pt x="43" y="0"/>
                    <a:pt x="43" y="0"/>
                  </a:cubicBezTo>
                </a:path>
              </a:pathLst>
            </a:custGeom>
            <a:solidFill>
              <a:srgbClr val="76777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26" name="íšľîḋé"/>
            <p:cNvSpPr>
              <a:spLocks/>
            </p:cNvSpPr>
            <p:nvPr/>
          </p:nvSpPr>
          <p:spPr bwMode="auto">
            <a:xfrm>
              <a:off x="4342302" y="5934684"/>
              <a:ext cx="401997" cy="201574"/>
            </a:xfrm>
            <a:custGeom>
              <a:avLst/>
              <a:gdLst>
                <a:gd name="T0" fmla="*/ 401997 w 314"/>
                <a:gd name="T1" fmla="*/ 0 h 157"/>
                <a:gd name="T2" fmla="*/ 336704 w 314"/>
                <a:gd name="T3" fmla="*/ 0 h 157"/>
                <a:gd name="T4" fmla="*/ 268851 w 314"/>
                <a:gd name="T5" fmla="*/ 116836 h 157"/>
                <a:gd name="T6" fmla="*/ 133146 w 314"/>
                <a:gd name="T7" fmla="*/ 116836 h 157"/>
                <a:gd name="T8" fmla="*/ 65293 w 314"/>
                <a:gd name="T9" fmla="*/ 0 h 157"/>
                <a:gd name="T10" fmla="*/ 0 w 314"/>
                <a:gd name="T11" fmla="*/ 0 h 157"/>
                <a:gd name="T12" fmla="*/ 0 w 314"/>
                <a:gd name="T13" fmla="*/ 0 h 157"/>
                <a:gd name="T14" fmla="*/ 200999 w 314"/>
                <a:gd name="T15" fmla="*/ 201574 h 157"/>
                <a:gd name="T16" fmla="*/ 200999 w 314"/>
                <a:gd name="T17" fmla="*/ 201574 h 157"/>
                <a:gd name="T18" fmla="*/ 200999 w 314"/>
                <a:gd name="T19" fmla="*/ 201574 h 157"/>
                <a:gd name="T20" fmla="*/ 202279 w 314"/>
                <a:gd name="T21" fmla="*/ 201574 h 157"/>
                <a:gd name="T22" fmla="*/ 202279 w 314"/>
                <a:gd name="T23" fmla="*/ 201574 h 157"/>
                <a:gd name="T24" fmla="*/ 202279 w 314"/>
                <a:gd name="T25" fmla="*/ 201574 h 157"/>
                <a:gd name="T26" fmla="*/ 202279 w 314"/>
                <a:gd name="T27" fmla="*/ 201574 h 157"/>
                <a:gd name="T28" fmla="*/ 202279 w 314"/>
                <a:gd name="T29" fmla="*/ 201574 h 157"/>
                <a:gd name="T30" fmla="*/ 202279 w 314"/>
                <a:gd name="T31" fmla="*/ 201574 h 157"/>
                <a:gd name="T32" fmla="*/ 203559 w 314"/>
                <a:gd name="T33" fmla="*/ 201574 h 157"/>
                <a:gd name="T34" fmla="*/ 203559 w 314"/>
                <a:gd name="T35" fmla="*/ 201574 h 157"/>
                <a:gd name="T36" fmla="*/ 203559 w 314"/>
                <a:gd name="T37" fmla="*/ 201574 h 157"/>
                <a:gd name="T38" fmla="*/ 203559 w 314"/>
                <a:gd name="T39" fmla="*/ 201574 h 157"/>
                <a:gd name="T40" fmla="*/ 203559 w 314"/>
                <a:gd name="T41" fmla="*/ 201574 h 157"/>
                <a:gd name="T42" fmla="*/ 203559 w 314"/>
                <a:gd name="T43" fmla="*/ 201574 h 157"/>
                <a:gd name="T44" fmla="*/ 204839 w 314"/>
                <a:gd name="T45" fmla="*/ 201574 h 157"/>
                <a:gd name="T46" fmla="*/ 204839 w 314"/>
                <a:gd name="T47" fmla="*/ 201574 h 157"/>
                <a:gd name="T48" fmla="*/ 204839 w 314"/>
                <a:gd name="T49" fmla="*/ 201574 h 157"/>
                <a:gd name="T50" fmla="*/ 204839 w 314"/>
                <a:gd name="T51" fmla="*/ 201574 h 157"/>
                <a:gd name="T52" fmla="*/ 204839 w 314"/>
                <a:gd name="T53" fmla="*/ 201574 h 157"/>
                <a:gd name="T54" fmla="*/ 204839 w 314"/>
                <a:gd name="T55" fmla="*/ 201574 h 157"/>
                <a:gd name="T56" fmla="*/ 206119 w 314"/>
                <a:gd name="T57" fmla="*/ 201574 h 157"/>
                <a:gd name="T58" fmla="*/ 206119 w 314"/>
                <a:gd name="T59" fmla="*/ 201574 h 157"/>
                <a:gd name="T60" fmla="*/ 206119 w 314"/>
                <a:gd name="T61" fmla="*/ 201574 h 157"/>
                <a:gd name="T62" fmla="*/ 206119 w 314"/>
                <a:gd name="T63" fmla="*/ 201574 h 157"/>
                <a:gd name="T64" fmla="*/ 207400 w 314"/>
                <a:gd name="T65" fmla="*/ 201574 h 157"/>
                <a:gd name="T66" fmla="*/ 207400 w 314"/>
                <a:gd name="T67" fmla="*/ 201574 h 157"/>
                <a:gd name="T68" fmla="*/ 376392 w 314"/>
                <a:gd name="T69" fmla="*/ 97577 h 157"/>
                <a:gd name="T70" fmla="*/ 376392 w 314"/>
                <a:gd name="T71" fmla="*/ 97577 h 157"/>
                <a:gd name="T72" fmla="*/ 401997 w 314"/>
                <a:gd name="T73" fmla="*/ 0 h 157"/>
                <a:gd name="T74" fmla="*/ 401997 w 314"/>
                <a:gd name="T75" fmla="*/ 0 h 1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14" h="157">
                  <a:moveTo>
                    <a:pt x="314" y="0"/>
                  </a:moveTo>
                  <a:cubicBezTo>
                    <a:pt x="263" y="0"/>
                    <a:pt x="263" y="0"/>
                    <a:pt x="263" y="0"/>
                  </a:cubicBezTo>
                  <a:cubicBezTo>
                    <a:pt x="210" y="91"/>
                    <a:pt x="210" y="91"/>
                    <a:pt x="210" y="91"/>
                  </a:cubicBezTo>
                  <a:cubicBezTo>
                    <a:pt x="104" y="91"/>
                    <a:pt x="104" y="91"/>
                    <a:pt x="104" y="91"/>
                  </a:cubicBezTo>
                  <a:cubicBezTo>
                    <a:pt x="51" y="0"/>
                    <a:pt x="51" y="0"/>
                    <a:pt x="51" y="0"/>
                  </a:cubicBezTo>
                  <a:cubicBezTo>
                    <a:pt x="0" y="0"/>
                    <a:pt x="0" y="0"/>
                    <a:pt x="0" y="0"/>
                  </a:cubicBezTo>
                  <a:cubicBezTo>
                    <a:pt x="0" y="0"/>
                    <a:pt x="0" y="0"/>
                    <a:pt x="0" y="0"/>
                  </a:cubicBezTo>
                  <a:cubicBezTo>
                    <a:pt x="0" y="86"/>
                    <a:pt x="70" y="157"/>
                    <a:pt x="157" y="157"/>
                  </a:cubicBezTo>
                  <a:cubicBezTo>
                    <a:pt x="157" y="157"/>
                    <a:pt x="157" y="157"/>
                    <a:pt x="157" y="157"/>
                  </a:cubicBezTo>
                  <a:cubicBezTo>
                    <a:pt x="157" y="157"/>
                    <a:pt x="157" y="157"/>
                    <a:pt x="157" y="157"/>
                  </a:cubicBezTo>
                  <a:cubicBezTo>
                    <a:pt x="157" y="157"/>
                    <a:pt x="157" y="157"/>
                    <a:pt x="158" y="157"/>
                  </a:cubicBezTo>
                  <a:cubicBezTo>
                    <a:pt x="158" y="157"/>
                    <a:pt x="158" y="157"/>
                    <a:pt x="158" y="157"/>
                  </a:cubicBezTo>
                  <a:cubicBezTo>
                    <a:pt x="158" y="157"/>
                    <a:pt x="158" y="157"/>
                    <a:pt x="158" y="157"/>
                  </a:cubicBezTo>
                  <a:cubicBezTo>
                    <a:pt x="158" y="157"/>
                    <a:pt x="158" y="157"/>
                    <a:pt x="158" y="157"/>
                  </a:cubicBezTo>
                  <a:cubicBezTo>
                    <a:pt x="158" y="157"/>
                    <a:pt x="158" y="157"/>
                    <a:pt x="158" y="157"/>
                  </a:cubicBezTo>
                  <a:cubicBezTo>
                    <a:pt x="158" y="157"/>
                    <a:pt x="158" y="157"/>
                    <a:pt x="158" y="157"/>
                  </a:cubicBezTo>
                  <a:cubicBezTo>
                    <a:pt x="158" y="157"/>
                    <a:pt x="159" y="157"/>
                    <a:pt x="159" y="157"/>
                  </a:cubicBezTo>
                  <a:cubicBezTo>
                    <a:pt x="159" y="157"/>
                    <a:pt x="159" y="157"/>
                    <a:pt x="159" y="157"/>
                  </a:cubicBezTo>
                  <a:cubicBezTo>
                    <a:pt x="159" y="157"/>
                    <a:pt x="159" y="157"/>
                    <a:pt x="159" y="157"/>
                  </a:cubicBezTo>
                  <a:cubicBezTo>
                    <a:pt x="159" y="157"/>
                    <a:pt x="159" y="157"/>
                    <a:pt x="159" y="157"/>
                  </a:cubicBezTo>
                  <a:cubicBezTo>
                    <a:pt x="159" y="157"/>
                    <a:pt x="159" y="157"/>
                    <a:pt x="159" y="157"/>
                  </a:cubicBezTo>
                  <a:cubicBezTo>
                    <a:pt x="159" y="157"/>
                    <a:pt x="159" y="157"/>
                    <a:pt x="159" y="157"/>
                  </a:cubicBezTo>
                  <a:cubicBezTo>
                    <a:pt x="159" y="157"/>
                    <a:pt x="160" y="157"/>
                    <a:pt x="160" y="157"/>
                  </a:cubicBezTo>
                  <a:cubicBezTo>
                    <a:pt x="160" y="157"/>
                    <a:pt x="160" y="157"/>
                    <a:pt x="160" y="157"/>
                  </a:cubicBezTo>
                  <a:cubicBezTo>
                    <a:pt x="160" y="157"/>
                    <a:pt x="160" y="157"/>
                    <a:pt x="160" y="157"/>
                  </a:cubicBezTo>
                  <a:cubicBezTo>
                    <a:pt x="160" y="157"/>
                    <a:pt x="160" y="157"/>
                    <a:pt x="160" y="157"/>
                  </a:cubicBezTo>
                  <a:cubicBezTo>
                    <a:pt x="160" y="157"/>
                    <a:pt x="160" y="157"/>
                    <a:pt x="160" y="157"/>
                  </a:cubicBezTo>
                  <a:cubicBezTo>
                    <a:pt x="160" y="157"/>
                    <a:pt x="160" y="157"/>
                    <a:pt x="160" y="157"/>
                  </a:cubicBezTo>
                  <a:cubicBezTo>
                    <a:pt x="161" y="157"/>
                    <a:pt x="161" y="157"/>
                    <a:pt x="161" y="157"/>
                  </a:cubicBezTo>
                  <a:cubicBezTo>
                    <a:pt x="161" y="157"/>
                    <a:pt x="161" y="157"/>
                    <a:pt x="161" y="157"/>
                  </a:cubicBezTo>
                  <a:cubicBezTo>
                    <a:pt x="161" y="157"/>
                    <a:pt x="161" y="157"/>
                    <a:pt x="161" y="157"/>
                  </a:cubicBezTo>
                  <a:cubicBezTo>
                    <a:pt x="161" y="157"/>
                    <a:pt x="161" y="157"/>
                    <a:pt x="161" y="157"/>
                  </a:cubicBezTo>
                  <a:cubicBezTo>
                    <a:pt x="162" y="157"/>
                    <a:pt x="162" y="157"/>
                    <a:pt x="162" y="157"/>
                  </a:cubicBezTo>
                  <a:cubicBezTo>
                    <a:pt x="162" y="157"/>
                    <a:pt x="162" y="157"/>
                    <a:pt x="162" y="157"/>
                  </a:cubicBezTo>
                  <a:cubicBezTo>
                    <a:pt x="219" y="155"/>
                    <a:pt x="268" y="123"/>
                    <a:pt x="294" y="76"/>
                  </a:cubicBezTo>
                  <a:cubicBezTo>
                    <a:pt x="294" y="76"/>
                    <a:pt x="294" y="76"/>
                    <a:pt x="294" y="76"/>
                  </a:cubicBezTo>
                  <a:cubicBezTo>
                    <a:pt x="307" y="53"/>
                    <a:pt x="314" y="27"/>
                    <a:pt x="314" y="0"/>
                  </a:cubicBezTo>
                  <a:cubicBezTo>
                    <a:pt x="314" y="0"/>
                    <a:pt x="314" y="0"/>
                    <a:pt x="314" y="0"/>
                  </a:cubicBezTo>
                </a:path>
              </a:pathLst>
            </a:custGeom>
            <a:solidFill>
              <a:srgbClr val="A9ABA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27" name="îṥlïḑê"/>
            <p:cNvSpPr>
              <a:spLocks/>
            </p:cNvSpPr>
            <p:nvPr/>
          </p:nvSpPr>
          <p:spPr bwMode="auto">
            <a:xfrm>
              <a:off x="5539078" y="5934684"/>
              <a:ext cx="56441" cy="97908"/>
            </a:xfrm>
            <a:custGeom>
              <a:avLst/>
              <a:gdLst>
                <a:gd name="T0" fmla="*/ 28221 w 44"/>
                <a:gd name="T1" fmla="*/ 0 h 76"/>
                <a:gd name="T2" fmla="*/ 0 w 44"/>
                <a:gd name="T3" fmla="*/ 0 h 76"/>
                <a:gd name="T4" fmla="*/ 0 w 44"/>
                <a:gd name="T5" fmla="*/ 0 h 76"/>
                <a:gd name="T6" fmla="*/ 28221 w 44"/>
                <a:gd name="T7" fmla="*/ 97908 h 76"/>
                <a:gd name="T8" fmla="*/ 56441 w 44"/>
                <a:gd name="T9" fmla="*/ 97908 h 76"/>
                <a:gd name="T10" fmla="*/ 28221 w 44"/>
                <a:gd name="T11" fmla="*/ 0 h 76"/>
                <a:gd name="T12" fmla="*/ 28221 w 44"/>
                <a:gd name="T13" fmla="*/ 0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76">
                  <a:moveTo>
                    <a:pt x="22" y="0"/>
                  </a:moveTo>
                  <a:cubicBezTo>
                    <a:pt x="0" y="0"/>
                    <a:pt x="0" y="0"/>
                    <a:pt x="0" y="0"/>
                  </a:cubicBezTo>
                  <a:cubicBezTo>
                    <a:pt x="0" y="0"/>
                    <a:pt x="0" y="0"/>
                    <a:pt x="0" y="0"/>
                  </a:cubicBezTo>
                  <a:cubicBezTo>
                    <a:pt x="0" y="28"/>
                    <a:pt x="8" y="54"/>
                    <a:pt x="22" y="76"/>
                  </a:cubicBezTo>
                  <a:cubicBezTo>
                    <a:pt x="44" y="76"/>
                    <a:pt x="44" y="76"/>
                    <a:pt x="44" y="76"/>
                  </a:cubicBezTo>
                  <a:cubicBezTo>
                    <a:pt x="30" y="54"/>
                    <a:pt x="22" y="28"/>
                    <a:pt x="22" y="0"/>
                  </a:cubicBezTo>
                  <a:cubicBezTo>
                    <a:pt x="22" y="0"/>
                    <a:pt x="22" y="0"/>
                    <a:pt x="22" y="0"/>
                  </a:cubicBezTo>
                </a:path>
              </a:pathLst>
            </a:custGeom>
            <a:solidFill>
              <a:srgbClr val="76777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28" name="iSľiḓé"/>
            <p:cNvSpPr>
              <a:spLocks/>
            </p:cNvSpPr>
            <p:nvPr/>
          </p:nvSpPr>
          <p:spPr bwMode="auto">
            <a:xfrm>
              <a:off x="5567875" y="5934684"/>
              <a:ext cx="334038" cy="184297"/>
            </a:xfrm>
            <a:custGeom>
              <a:avLst/>
              <a:gdLst>
                <a:gd name="T0" fmla="*/ 113906 w 261"/>
                <a:gd name="T1" fmla="*/ 0 h 144"/>
                <a:gd name="T2" fmla="*/ 0 w 261"/>
                <a:gd name="T3" fmla="*/ 0 h 144"/>
                <a:gd name="T4" fmla="*/ 0 w 261"/>
                <a:gd name="T5" fmla="*/ 0 h 144"/>
                <a:gd name="T6" fmla="*/ 28156 w 261"/>
                <a:gd name="T7" fmla="*/ 97268 h 144"/>
                <a:gd name="T8" fmla="*/ 28156 w 261"/>
                <a:gd name="T9" fmla="*/ 97268 h 144"/>
                <a:gd name="T10" fmla="*/ 179177 w 261"/>
                <a:gd name="T11" fmla="*/ 184297 h 144"/>
                <a:gd name="T12" fmla="*/ 179177 w 261"/>
                <a:gd name="T13" fmla="*/ 184297 h 144"/>
                <a:gd name="T14" fmla="*/ 180457 w 261"/>
                <a:gd name="T15" fmla="*/ 184297 h 144"/>
                <a:gd name="T16" fmla="*/ 180457 w 261"/>
                <a:gd name="T17" fmla="*/ 184297 h 144"/>
                <a:gd name="T18" fmla="*/ 180457 w 261"/>
                <a:gd name="T19" fmla="*/ 184297 h 144"/>
                <a:gd name="T20" fmla="*/ 180457 w 261"/>
                <a:gd name="T21" fmla="*/ 184297 h 144"/>
                <a:gd name="T22" fmla="*/ 181737 w 261"/>
                <a:gd name="T23" fmla="*/ 184297 h 144"/>
                <a:gd name="T24" fmla="*/ 181737 w 261"/>
                <a:gd name="T25" fmla="*/ 184297 h 144"/>
                <a:gd name="T26" fmla="*/ 181737 w 261"/>
                <a:gd name="T27" fmla="*/ 184297 h 144"/>
                <a:gd name="T28" fmla="*/ 181737 w 261"/>
                <a:gd name="T29" fmla="*/ 184297 h 144"/>
                <a:gd name="T30" fmla="*/ 181737 w 261"/>
                <a:gd name="T31" fmla="*/ 184297 h 144"/>
                <a:gd name="T32" fmla="*/ 181737 w 261"/>
                <a:gd name="T33" fmla="*/ 184297 h 144"/>
                <a:gd name="T34" fmla="*/ 183017 w 261"/>
                <a:gd name="T35" fmla="*/ 184297 h 144"/>
                <a:gd name="T36" fmla="*/ 183017 w 261"/>
                <a:gd name="T37" fmla="*/ 184297 h 144"/>
                <a:gd name="T38" fmla="*/ 183017 w 261"/>
                <a:gd name="T39" fmla="*/ 184297 h 144"/>
                <a:gd name="T40" fmla="*/ 183017 w 261"/>
                <a:gd name="T41" fmla="*/ 184297 h 144"/>
                <a:gd name="T42" fmla="*/ 183017 w 261"/>
                <a:gd name="T43" fmla="*/ 184297 h 144"/>
                <a:gd name="T44" fmla="*/ 183017 w 261"/>
                <a:gd name="T45" fmla="*/ 184297 h 144"/>
                <a:gd name="T46" fmla="*/ 184297 w 261"/>
                <a:gd name="T47" fmla="*/ 184297 h 144"/>
                <a:gd name="T48" fmla="*/ 334038 w 261"/>
                <a:gd name="T49" fmla="*/ 106227 h 144"/>
                <a:gd name="T50" fmla="*/ 175338 w 261"/>
                <a:gd name="T51" fmla="*/ 106227 h 144"/>
                <a:gd name="T52" fmla="*/ 113906 w 261"/>
                <a:gd name="T53" fmla="*/ 0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61" h="144">
                  <a:moveTo>
                    <a:pt x="89" y="0"/>
                  </a:moveTo>
                  <a:cubicBezTo>
                    <a:pt x="0" y="0"/>
                    <a:pt x="0" y="0"/>
                    <a:pt x="0" y="0"/>
                  </a:cubicBezTo>
                  <a:cubicBezTo>
                    <a:pt x="0" y="0"/>
                    <a:pt x="0" y="0"/>
                    <a:pt x="0" y="0"/>
                  </a:cubicBezTo>
                  <a:cubicBezTo>
                    <a:pt x="0" y="28"/>
                    <a:pt x="8" y="54"/>
                    <a:pt x="22" y="76"/>
                  </a:cubicBezTo>
                  <a:cubicBezTo>
                    <a:pt x="22" y="76"/>
                    <a:pt x="22" y="76"/>
                    <a:pt x="22" y="76"/>
                  </a:cubicBezTo>
                  <a:cubicBezTo>
                    <a:pt x="47" y="116"/>
                    <a:pt x="90" y="142"/>
                    <a:pt x="140" y="144"/>
                  </a:cubicBezTo>
                  <a:cubicBezTo>
                    <a:pt x="140" y="144"/>
                    <a:pt x="140" y="144"/>
                    <a:pt x="140" y="144"/>
                  </a:cubicBezTo>
                  <a:cubicBezTo>
                    <a:pt x="140" y="144"/>
                    <a:pt x="141" y="144"/>
                    <a:pt x="141" y="144"/>
                  </a:cubicBezTo>
                  <a:cubicBezTo>
                    <a:pt x="141" y="144"/>
                    <a:pt x="141" y="144"/>
                    <a:pt x="141" y="144"/>
                  </a:cubicBezTo>
                  <a:cubicBezTo>
                    <a:pt x="141" y="144"/>
                    <a:pt x="141" y="144"/>
                    <a:pt x="141" y="144"/>
                  </a:cubicBezTo>
                  <a:cubicBezTo>
                    <a:pt x="141" y="144"/>
                    <a:pt x="141" y="144"/>
                    <a:pt x="141" y="144"/>
                  </a:cubicBezTo>
                  <a:cubicBezTo>
                    <a:pt x="141" y="144"/>
                    <a:pt x="142" y="144"/>
                    <a:pt x="142" y="144"/>
                  </a:cubicBezTo>
                  <a:cubicBezTo>
                    <a:pt x="142" y="144"/>
                    <a:pt x="142" y="144"/>
                    <a:pt x="142" y="144"/>
                  </a:cubicBezTo>
                  <a:cubicBezTo>
                    <a:pt x="142" y="144"/>
                    <a:pt x="142" y="144"/>
                    <a:pt x="142" y="144"/>
                  </a:cubicBezTo>
                  <a:cubicBezTo>
                    <a:pt x="142" y="144"/>
                    <a:pt x="142" y="144"/>
                    <a:pt x="142" y="144"/>
                  </a:cubicBezTo>
                  <a:cubicBezTo>
                    <a:pt x="142" y="144"/>
                    <a:pt x="142" y="144"/>
                    <a:pt x="142" y="144"/>
                  </a:cubicBezTo>
                  <a:cubicBezTo>
                    <a:pt x="142" y="144"/>
                    <a:pt x="142" y="144"/>
                    <a:pt x="142" y="144"/>
                  </a:cubicBezTo>
                  <a:cubicBezTo>
                    <a:pt x="143" y="144"/>
                    <a:pt x="143" y="144"/>
                    <a:pt x="143" y="144"/>
                  </a:cubicBezTo>
                  <a:cubicBezTo>
                    <a:pt x="143" y="144"/>
                    <a:pt x="143" y="144"/>
                    <a:pt x="143" y="144"/>
                  </a:cubicBezTo>
                  <a:cubicBezTo>
                    <a:pt x="143" y="144"/>
                    <a:pt x="143" y="144"/>
                    <a:pt x="143" y="144"/>
                  </a:cubicBezTo>
                  <a:cubicBezTo>
                    <a:pt x="143" y="144"/>
                    <a:pt x="143" y="144"/>
                    <a:pt x="143" y="144"/>
                  </a:cubicBezTo>
                  <a:cubicBezTo>
                    <a:pt x="143" y="144"/>
                    <a:pt x="143" y="144"/>
                    <a:pt x="143" y="144"/>
                  </a:cubicBezTo>
                  <a:cubicBezTo>
                    <a:pt x="143" y="144"/>
                    <a:pt x="143" y="144"/>
                    <a:pt x="143" y="144"/>
                  </a:cubicBezTo>
                  <a:cubicBezTo>
                    <a:pt x="144" y="144"/>
                    <a:pt x="144" y="144"/>
                    <a:pt x="144" y="144"/>
                  </a:cubicBezTo>
                  <a:cubicBezTo>
                    <a:pt x="192" y="144"/>
                    <a:pt x="235" y="120"/>
                    <a:pt x="261" y="83"/>
                  </a:cubicBezTo>
                  <a:cubicBezTo>
                    <a:pt x="137" y="83"/>
                    <a:pt x="137" y="83"/>
                    <a:pt x="137" y="83"/>
                  </a:cubicBezTo>
                  <a:cubicBezTo>
                    <a:pt x="89" y="0"/>
                    <a:pt x="89" y="0"/>
                    <a:pt x="89" y="0"/>
                  </a:cubicBezTo>
                </a:path>
              </a:pathLst>
            </a:custGeom>
            <a:solidFill>
              <a:srgbClr val="A9ABA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29" name="ïṡ1ïḑè"/>
            <p:cNvSpPr>
              <a:spLocks noChangeArrowheads="1"/>
            </p:cNvSpPr>
            <p:nvPr/>
          </p:nvSpPr>
          <p:spPr bwMode="auto">
            <a:xfrm>
              <a:off x="5211952" y="1584131"/>
              <a:ext cx="3310429" cy="3304669"/>
            </a:xfrm>
            <a:prstGeom prst="ellipse">
              <a:avLst/>
            </a:prstGeom>
            <a:solidFill>
              <a:srgbClr val="F0516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zh-CN"/>
            </a:p>
          </p:txBody>
        </p:sp>
        <p:sp>
          <p:nvSpPr>
            <p:cNvPr id="11330" name="iṥlîḑe"/>
            <p:cNvSpPr>
              <a:spLocks noChangeArrowheads="1"/>
            </p:cNvSpPr>
            <p:nvPr/>
          </p:nvSpPr>
          <p:spPr bwMode="auto">
            <a:xfrm>
              <a:off x="5347871" y="1717746"/>
              <a:ext cx="3038592" cy="303513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zh-CN"/>
            </a:p>
          </p:txBody>
        </p:sp>
        <p:sp>
          <p:nvSpPr>
            <p:cNvPr id="11331" name="íš1îḋè"/>
            <p:cNvSpPr>
              <a:spLocks/>
            </p:cNvSpPr>
            <p:nvPr/>
          </p:nvSpPr>
          <p:spPr bwMode="auto">
            <a:xfrm>
              <a:off x="5347871" y="3042378"/>
              <a:ext cx="1760033" cy="1710503"/>
            </a:xfrm>
            <a:custGeom>
              <a:avLst/>
              <a:gdLst>
                <a:gd name="T0" fmla="*/ 1349829 w 1373"/>
                <a:gd name="T1" fmla="*/ 0 h 1336"/>
                <a:gd name="T2" fmla="*/ 11537 w 1373"/>
                <a:gd name="T3" fmla="*/ 0 h 1336"/>
                <a:gd name="T4" fmla="*/ 0 w 1373"/>
                <a:gd name="T5" fmla="*/ 193328 h 1336"/>
                <a:gd name="T6" fmla="*/ 1519038 w 1373"/>
                <a:gd name="T7" fmla="*/ 1710503 h 1336"/>
                <a:gd name="T8" fmla="*/ 1760033 w 1373"/>
                <a:gd name="T9" fmla="*/ 1692579 h 1336"/>
                <a:gd name="T10" fmla="*/ 1760033 w 1373"/>
                <a:gd name="T11" fmla="*/ 409701 h 1336"/>
                <a:gd name="T12" fmla="*/ 1349829 w 1373"/>
                <a:gd name="T13" fmla="*/ 0 h 1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3" h="1336">
                  <a:moveTo>
                    <a:pt x="1053" y="0"/>
                  </a:moveTo>
                  <a:cubicBezTo>
                    <a:pt x="9" y="0"/>
                    <a:pt x="9" y="0"/>
                    <a:pt x="9" y="0"/>
                  </a:cubicBezTo>
                  <a:cubicBezTo>
                    <a:pt x="3" y="49"/>
                    <a:pt x="0" y="100"/>
                    <a:pt x="0" y="151"/>
                  </a:cubicBezTo>
                  <a:cubicBezTo>
                    <a:pt x="0" y="806"/>
                    <a:pt x="531" y="1336"/>
                    <a:pt x="1185" y="1336"/>
                  </a:cubicBezTo>
                  <a:cubicBezTo>
                    <a:pt x="1249" y="1336"/>
                    <a:pt x="1312" y="1331"/>
                    <a:pt x="1373" y="1322"/>
                  </a:cubicBezTo>
                  <a:cubicBezTo>
                    <a:pt x="1373" y="320"/>
                    <a:pt x="1373" y="320"/>
                    <a:pt x="1373" y="320"/>
                  </a:cubicBezTo>
                  <a:cubicBezTo>
                    <a:pt x="1373" y="144"/>
                    <a:pt x="1230" y="0"/>
                    <a:pt x="1053" y="0"/>
                  </a:cubicBezTo>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32" name="ïṩľïḓê"/>
            <p:cNvSpPr>
              <a:spLocks/>
            </p:cNvSpPr>
            <p:nvPr/>
          </p:nvSpPr>
          <p:spPr bwMode="auto">
            <a:xfrm>
              <a:off x="6226735" y="3262382"/>
              <a:ext cx="665772" cy="314456"/>
            </a:xfrm>
            <a:custGeom>
              <a:avLst/>
              <a:gdLst>
                <a:gd name="T0" fmla="*/ 665772 w 519"/>
                <a:gd name="T1" fmla="*/ 157870 h 245"/>
                <a:gd name="T2" fmla="*/ 332245 w 519"/>
                <a:gd name="T3" fmla="*/ 314456 h 245"/>
                <a:gd name="T4" fmla="*/ 0 w 519"/>
                <a:gd name="T5" fmla="*/ 157870 h 245"/>
                <a:gd name="T6" fmla="*/ 332245 w 519"/>
                <a:gd name="T7" fmla="*/ 0 h 245"/>
                <a:gd name="T8" fmla="*/ 665772 w 519"/>
                <a:gd name="T9" fmla="*/ 157870 h 2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9" h="245">
                  <a:moveTo>
                    <a:pt x="519" y="123"/>
                  </a:moveTo>
                  <a:cubicBezTo>
                    <a:pt x="519" y="190"/>
                    <a:pt x="403" y="245"/>
                    <a:pt x="259" y="245"/>
                  </a:cubicBezTo>
                  <a:cubicBezTo>
                    <a:pt x="116" y="245"/>
                    <a:pt x="0" y="190"/>
                    <a:pt x="0" y="123"/>
                  </a:cubicBezTo>
                  <a:cubicBezTo>
                    <a:pt x="0" y="29"/>
                    <a:pt x="116" y="0"/>
                    <a:pt x="259" y="0"/>
                  </a:cubicBezTo>
                  <a:cubicBezTo>
                    <a:pt x="403" y="0"/>
                    <a:pt x="519" y="21"/>
                    <a:pt x="519" y="123"/>
                  </a:cubicBezTo>
                </a:path>
              </a:pathLst>
            </a:custGeom>
            <a:solidFill>
              <a:srgbClr val="8B8E9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33" name="iṣ1îḋé"/>
            <p:cNvSpPr>
              <a:spLocks noChangeArrowheads="1"/>
            </p:cNvSpPr>
            <p:nvPr/>
          </p:nvSpPr>
          <p:spPr bwMode="auto">
            <a:xfrm>
              <a:off x="6226735" y="3230130"/>
              <a:ext cx="665772" cy="313304"/>
            </a:xfrm>
            <a:prstGeom prst="ellipse">
              <a:avLst/>
            </a:pr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zh-CN"/>
            </a:p>
          </p:txBody>
        </p:sp>
        <p:sp>
          <p:nvSpPr>
            <p:cNvPr id="11334" name="í$ḻíḋê"/>
            <p:cNvSpPr>
              <a:spLocks/>
            </p:cNvSpPr>
            <p:nvPr/>
          </p:nvSpPr>
          <p:spPr bwMode="auto">
            <a:xfrm>
              <a:off x="6241710" y="3318823"/>
              <a:ext cx="636975" cy="224612"/>
            </a:xfrm>
            <a:custGeom>
              <a:avLst/>
              <a:gdLst>
                <a:gd name="T0" fmla="*/ 317847 w 497"/>
                <a:gd name="T1" fmla="*/ 0 h 175"/>
                <a:gd name="T2" fmla="*/ 0 w 497"/>
                <a:gd name="T3" fmla="*/ 112948 h 175"/>
                <a:gd name="T4" fmla="*/ 317847 w 497"/>
                <a:gd name="T5" fmla="*/ 224612 h 175"/>
                <a:gd name="T6" fmla="*/ 636975 w 497"/>
                <a:gd name="T7" fmla="*/ 112948 h 175"/>
                <a:gd name="T8" fmla="*/ 317847 w 497"/>
                <a:gd name="T9" fmla="*/ 0 h 1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7" h="175">
                  <a:moveTo>
                    <a:pt x="248" y="0"/>
                  </a:moveTo>
                  <a:cubicBezTo>
                    <a:pt x="131" y="0"/>
                    <a:pt x="32" y="37"/>
                    <a:pt x="0" y="88"/>
                  </a:cubicBezTo>
                  <a:cubicBezTo>
                    <a:pt x="32" y="138"/>
                    <a:pt x="131" y="175"/>
                    <a:pt x="248" y="175"/>
                  </a:cubicBezTo>
                  <a:cubicBezTo>
                    <a:pt x="366" y="175"/>
                    <a:pt x="465" y="138"/>
                    <a:pt x="497" y="88"/>
                  </a:cubicBezTo>
                  <a:cubicBezTo>
                    <a:pt x="465" y="37"/>
                    <a:pt x="366" y="0"/>
                    <a:pt x="248" y="0"/>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35" name="ïṡliḍê"/>
            <p:cNvSpPr>
              <a:spLocks noChangeArrowheads="1"/>
            </p:cNvSpPr>
            <p:nvPr/>
          </p:nvSpPr>
          <p:spPr bwMode="auto">
            <a:xfrm>
              <a:off x="6473232" y="3268141"/>
              <a:ext cx="160108" cy="160108"/>
            </a:xfrm>
            <a:prstGeom prst="ellipse">
              <a:avLst/>
            </a:pr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zh-CN"/>
            </a:p>
          </p:txBody>
        </p:sp>
        <p:sp>
          <p:nvSpPr>
            <p:cNvPr id="11336" name="íşḻiḑé"/>
            <p:cNvSpPr>
              <a:spLocks/>
            </p:cNvSpPr>
            <p:nvPr/>
          </p:nvSpPr>
          <p:spPr bwMode="auto">
            <a:xfrm>
              <a:off x="5580545" y="3152956"/>
              <a:ext cx="505664" cy="776350"/>
            </a:xfrm>
            <a:custGeom>
              <a:avLst/>
              <a:gdLst>
                <a:gd name="T0" fmla="*/ 377648 w 395"/>
                <a:gd name="T1" fmla="*/ 516714 h 607"/>
                <a:gd name="T2" fmla="*/ 345644 w 395"/>
                <a:gd name="T3" fmla="*/ 383699 h 607"/>
                <a:gd name="T4" fmla="*/ 485181 w 395"/>
                <a:gd name="T5" fmla="*/ 97204 h 607"/>
                <a:gd name="T6" fmla="*/ 430134 w 395"/>
                <a:gd name="T7" fmla="*/ 0 h 607"/>
                <a:gd name="T8" fmla="*/ 394290 w 395"/>
                <a:gd name="T9" fmla="*/ 580664 h 607"/>
                <a:gd name="T10" fmla="*/ 377648 w 395"/>
                <a:gd name="T11" fmla="*/ 516714 h 6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607">
                  <a:moveTo>
                    <a:pt x="295" y="404"/>
                  </a:moveTo>
                  <a:cubicBezTo>
                    <a:pt x="279" y="371"/>
                    <a:pt x="270" y="336"/>
                    <a:pt x="270" y="300"/>
                  </a:cubicBezTo>
                  <a:cubicBezTo>
                    <a:pt x="270" y="209"/>
                    <a:pt x="286" y="139"/>
                    <a:pt x="379" y="76"/>
                  </a:cubicBezTo>
                  <a:cubicBezTo>
                    <a:pt x="395" y="25"/>
                    <a:pt x="336" y="0"/>
                    <a:pt x="336" y="0"/>
                  </a:cubicBezTo>
                  <a:cubicBezTo>
                    <a:pt x="0" y="123"/>
                    <a:pt x="360" y="607"/>
                    <a:pt x="308" y="454"/>
                  </a:cubicBezTo>
                  <a:cubicBezTo>
                    <a:pt x="303" y="436"/>
                    <a:pt x="298" y="420"/>
                    <a:pt x="295" y="404"/>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37" name="ïṣḷide"/>
            <p:cNvSpPr>
              <a:spLocks/>
            </p:cNvSpPr>
            <p:nvPr/>
          </p:nvSpPr>
          <p:spPr bwMode="auto">
            <a:xfrm>
              <a:off x="5347871" y="3152956"/>
              <a:ext cx="1667885" cy="1599925"/>
            </a:xfrm>
            <a:custGeom>
              <a:avLst/>
              <a:gdLst>
                <a:gd name="T0" fmla="*/ 1323026 w 1301"/>
                <a:gd name="T1" fmla="*/ 666849 h 1250"/>
                <a:gd name="T2" fmla="*/ 578183 w 1301"/>
                <a:gd name="T3" fmla="*/ 212470 h 1250"/>
                <a:gd name="T4" fmla="*/ 662795 w 1301"/>
                <a:gd name="T5" fmla="*/ 0 h 1250"/>
                <a:gd name="T6" fmla="*/ 2564 w 1301"/>
                <a:gd name="T7" fmla="*/ 0 h 1250"/>
                <a:gd name="T8" fmla="*/ 0 w 1301"/>
                <a:gd name="T9" fmla="*/ 83196 h 1250"/>
                <a:gd name="T10" fmla="*/ 1519173 w 1301"/>
                <a:gd name="T11" fmla="*/ 1599925 h 1250"/>
                <a:gd name="T12" fmla="*/ 1667885 w 1301"/>
                <a:gd name="T13" fmla="*/ 1593525 h 1250"/>
                <a:gd name="T14" fmla="*/ 1667885 w 1301"/>
                <a:gd name="T15" fmla="*/ 614371 h 1250"/>
                <a:gd name="T16" fmla="*/ 1323026 w 1301"/>
                <a:gd name="T17" fmla="*/ 666849 h 12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01" h="1250">
                  <a:moveTo>
                    <a:pt x="1032" y="521"/>
                  </a:moveTo>
                  <a:cubicBezTo>
                    <a:pt x="711" y="521"/>
                    <a:pt x="451" y="362"/>
                    <a:pt x="451" y="166"/>
                  </a:cubicBezTo>
                  <a:cubicBezTo>
                    <a:pt x="451" y="106"/>
                    <a:pt x="475" y="50"/>
                    <a:pt x="517" y="0"/>
                  </a:cubicBezTo>
                  <a:cubicBezTo>
                    <a:pt x="2" y="0"/>
                    <a:pt x="2" y="0"/>
                    <a:pt x="2" y="0"/>
                  </a:cubicBezTo>
                  <a:cubicBezTo>
                    <a:pt x="0" y="22"/>
                    <a:pt x="0" y="43"/>
                    <a:pt x="0" y="65"/>
                  </a:cubicBezTo>
                  <a:cubicBezTo>
                    <a:pt x="0" y="720"/>
                    <a:pt x="531" y="1250"/>
                    <a:pt x="1185" y="1250"/>
                  </a:cubicBezTo>
                  <a:cubicBezTo>
                    <a:pt x="1224" y="1250"/>
                    <a:pt x="1263" y="1248"/>
                    <a:pt x="1301" y="1245"/>
                  </a:cubicBezTo>
                  <a:cubicBezTo>
                    <a:pt x="1301" y="480"/>
                    <a:pt x="1301" y="480"/>
                    <a:pt x="1301" y="480"/>
                  </a:cubicBezTo>
                  <a:cubicBezTo>
                    <a:pt x="1221" y="506"/>
                    <a:pt x="1129" y="521"/>
                    <a:pt x="1032" y="521"/>
                  </a:cubicBez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38" name="işḷiḓê"/>
            <p:cNvSpPr>
              <a:spLocks noChangeArrowheads="1"/>
            </p:cNvSpPr>
            <p:nvPr/>
          </p:nvSpPr>
          <p:spPr bwMode="auto">
            <a:xfrm>
              <a:off x="6824548" y="3884383"/>
              <a:ext cx="89845" cy="41467"/>
            </a:xfrm>
            <a:prstGeom prst="ellipse">
              <a:avLst/>
            </a:pr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zh-CN"/>
            </a:p>
          </p:txBody>
        </p:sp>
        <p:sp>
          <p:nvSpPr>
            <p:cNvPr id="11339" name="íṥlîḍè"/>
            <p:cNvSpPr>
              <a:spLocks noChangeArrowheads="1"/>
            </p:cNvSpPr>
            <p:nvPr/>
          </p:nvSpPr>
          <p:spPr bwMode="auto">
            <a:xfrm>
              <a:off x="5745260" y="3204789"/>
              <a:ext cx="90996" cy="41467"/>
            </a:xfrm>
            <a:prstGeom prst="ellipse">
              <a:avLst/>
            </a:pr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zh-CN"/>
            </a:p>
          </p:txBody>
        </p:sp>
        <p:sp>
          <p:nvSpPr>
            <p:cNvPr id="11340" name="iṧļiḑê"/>
            <p:cNvSpPr>
              <a:spLocks/>
            </p:cNvSpPr>
            <p:nvPr/>
          </p:nvSpPr>
          <p:spPr bwMode="auto">
            <a:xfrm>
              <a:off x="6528521" y="1130300"/>
              <a:ext cx="1986949" cy="1755426"/>
            </a:xfrm>
            <a:custGeom>
              <a:avLst/>
              <a:gdLst>
                <a:gd name="T0" fmla="*/ 380480 w 1551"/>
                <a:gd name="T1" fmla="*/ 1651714 h 1371"/>
                <a:gd name="T2" fmla="*/ 380480 w 1551"/>
                <a:gd name="T3" fmla="*/ 1650433 h 1371"/>
                <a:gd name="T4" fmla="*/ 143481 w 1551"/>
                <a:gd name="T5" fmla="*/ 1755426 h 1371"/>
                <a:gd name="T6" fmla="*/ 0 w 1551"/>
                <a:gd name="T7" fmla="*/ 1428924 h 1371"/>
                <a:gd name="T8" fmla="*/ 221626 w 1551"/>
                <a:gd name="T9" fmla="*/ 1331614 h 1371"/>
                <a:gd name="T10" fmla="*/ 358701 w 1551"/>
                <a:gd name="T11" fmla="*/ 486551 h 1371"/>
                <a:gd name="T12" fmla="*/ 1341287 w 1551"/>
                <a:gd name="T13" fmla="*/ 52496 h 1371"/>
                <a:gd name="T14" fmla="*/ 1652588 w 1551"/>
                <a:gd name="T15" fmla="*/ 163891 h 1371"/>
                <a:gd name="T16" fmla="*/ 1925457 w 1551"/>
                <a:gd name="T17" fmla="*/ 702939 h 1371"/>
                <a:gd name="T18" fmla="*/ 1810161 w 1551"/>
                <a:gd name="T19" fmla="*/ 1024319 h 1371"/>
                <a:gd name="T20" fmla="*/ 380480 w 1551"/>
                <a:gd name="T21" fmla="*/ 1651714 h 13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51" h="1371">
                  <a:moveTo>
                    <a:pt x="297" y="1290"/>
                  </a:moveTo>
                  <a:cubicBezTo>
                    <a:pt x="297" y="1289"/>
                    <a:pt x="297" y="1289"/>
                    <a:pt x="297" y="1289"/>
                  </a:cubicBezTo>
                  <a:cubicBezTo>
                    <a:pt x="112" y="1371"/>
                    <a:pt x="112" y="1371"/>
                    <a:pt x="112" y="1371"/>
                  </a:cubicBezTo>
                  <a:cubicBezTo>
                    <a:pt x="0" y="1116"/>
                    <a:pt x="0" y="1116"/>
                    <a:pt x="0" y="1116"/>
                  </a:cubicBezTo>
                  <a:cubicBezTo>
                    <a:pt x="173" y="1040"/>
                    <a:pt x="173" y="1040"/>
                    <a:pt x="173" y="1040"/>
                  </a:cubicBezTo>
                  <a:cubicBezTo>
                    <a:pt x="371" y="905"/>
                    <a:pt x="104" y="457"/>
                    <a:pt x="280" y="380"/>
                  </a:cubicBezTo>
                  <a:cubicBezTo>
                    <a:pt x="409" y="323"/>
                    <a:pt x="817" y="143"/>
                    <a:pt x="1047" y="41"/>
                  </a:cubicBezTo>
                  <a:cubicBezTo>
                    <a:pt x="1138" y="0"/>
                    <a:pt x="1245" y="39"/>
                    <a:pt x="1290" y="128"/>
                  </a:cubicBezTo>
                  <a:cubicBezTo>
                    <a:pt x="1503" y="549"/>
                    <a:pt x="1503" y="549"/>
                    <a:pt x="1503" y="549"/>
                  </a:cubicBezTo>
                  <a:cubicBezTo>
                    <a:pt x="1551" y="643"/>
                    <a:pt x="1510" y="757"/>
                    <a:pt x="1413" y="800"/>
                  </a:cubicBezTo>
                  <a:cubicBezTo>
                    <a:pt x="297" y="1290"/>
                    <a:pt x="297" y="1290"/>
                    <a:pt x="297" y="1290"/>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41" name="iş1îḑé"/>
            <p:cNvSpPr>
              <a:spLocks/>
            </p:cNvSpPr>
            <p:nvPr/>
          </p:nvSpPr>
          <p:spPr bwMode="auto">
            <a:xfrm>
              <a:off x="6525066" y="2479121"/>
              <a:ext cx="338645" cy="408908"/>
            </a:xfrm>
            <a:custGeom>
              <a:avLst/>
              <a:gdLst>
                <a:gd name="T0" fmla="*/ 270916 w 265"/>
                <a:gd name="T1" fmla="*/ 351225 h 319"/>
                <a:gd name="T2" fmla="*/ 270916 w 265"/>
                <a:gd name="T3" fmla="*/ 352507 h 319"/>
                <a:gd name="T4" fmla="*/ 143125 w 265"/>
                <a:gd name="T5" fmla="*/ 408908 h 319"/>
                <a:gd name="T6" fmla="*/ 0 w 265"/>
                <a:gd name="T7" fmla="*/ 82038 h 319"/>
                <a:gd name="T8" fmla="*/ 116289 w 265"/>
                <a:gd name="T9" fmla="*/ 30764 h 319"/>
                <a:gd name="T10" fmla="*/ 126513 w 265"/>
                <a:gd name="T11" fmla="*/ 24355 h 319"/>
                <a:gd name="T12" fmla="*/ 299030 w 265"/>
                <a:gd name="T13" fmla="*/ 143566 h 319"/>
                <a:gd name="T14" fmla="*/ 270916 w 265"/>
                <a:gd name="T15" fmla="*/ 351225 h 3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5" h="319">
                  <a:moveTo>
                    <a:pt x="212" y="274"/>
                  </a:moveTo>
                  <a:cubicBezTo>
                    <a:pt x="212" y="275"/>
                    <a:pt x="212" y="275"/>
                    <a:pt x="212" y="275"/>
                  </a:cubicBezTo>
                  <a:cubicBezTo>
                    <a:pt x="112" y="319"/>
                    <a:pt x="112" y="319"/>
                    <a:pt x="112" y="319"/>
                  </a:cubicBezTo>
                  <a:cubicBezTo>
                    <a:pt x="0" y="64"/>
                    <a:pt x="0" y="64"/>
                    <a:pt x="0" y="64"/>
                  </a:cubicBezTo>
                  <a:cubicBezTo>
                    <a:pt x="91" y="24"/>
                    <a:pt x="91" y="24"/>
                    <a:pt x="91" y="24"/>
                  </a:cubicBezTo>
                  <a:cubicBezTo>
                    <a:pt x="94" y="22"/>
                    <a:pt x="97" y="21"/>
                    <a:pt x="99" y="19"/>
                  </a:cubicBezTo>
                  <a:cubicBezTo>
                    <a:pt x="143" y="0"/>
                    <a:pt x="203" y="42"/>
                    <a:pt x="234" y="112"/>
                  </a:cubicBezTo>
                  <a:cubicBezTo>
                    <a:pt x="265" y="182"/>
                    <a:pt x="255" y="255"/>
                    <a:pt x="212" y="274"/>
                  </a:cubicBezTo>
                </a:path>
              </a:pathLst>
            </a:custGeom>
            <a:solidFill>
              <a:srgbClr val="F0516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42" name="ïš1îďé"/>
            <p:cNvSpPr>
              <a:spLocks/>
            </p:cNvSpPr>
            <p:nvPr/>
          </p:nvSpPr>
          <p:spPr bwMode="auto">
            <a:xfrm>
              <a:off x="6458258" y="2532106"/>
              <a:ext cx="283356" cy="377808"/>
            </a:xfrm>
            <a:custGeom>
              <a:avLst/>
              <a:gdLst>
                <a:gd name="T0" fmla="*/ 69236 w 221"/>
                <a:gd name="T1" fmla="*/ 24333 h 295"/>
                <a:gd name="T2" fmla="*/ 41029 w 221"/>
                <a:gd name="T3" fmla="*/ 233088 h 295"/>
                <a:gd name="T4" fmla="*/ 214120 w 221"/>
                <a:gd name="T5" fmla="*/ 353475 h 295"/>
                <a:gd name="T6" fmla="*/ 243609 w 221"/>
                <a:gd name="T7" fmla="*/ 144720 h 295"/>
                <a:gd name="T8" fmla="*/ 69236 w 221"/>
                <a:gd name="T9" fmla="*/ 24333 h 2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 h="295">
                  <a:moveTo>
                    <a:pt x="54" y="19"/>
                  </a:moveTo>
                  <a:cubicBezTo>
                    <a:pt x="11" y="38"/>
                    <a:pt x="0" y="111"/>
                    <a:pt x="32" y="182"/>
                  </a:cubicBezTo>
                  <a:cubicBezTo>
                    <a:pt x="63" y="253"/>
                    <a:pt x="123" y="295"/>
                    <a:pt x="167" y="276"/>
                  </a:cubicBezTo>
                  <a:cubicBezTo>
                    <a:pt x="211" y="256"/>
                    <a:pt x="221" y="184"/>
                    <a:pt x="190" y="113"/>
                  </a:cubicBezTo>
                  <a:cubicBezTo>
                    <a:pt x="159" y="42"/>
                    <a:pt x="98" y="0"/>
                    <a:pt x="54" y="19"/>
                  </a:cubicBezTo>
                </a:path>
              </a:pathLst>
            </a:custGeom>
            <a:solidFill>
              <a:srgbClr val="CA445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43" name="ï$1îḋè"/>
            <p:cNvSpPr>
              <a:spLocks/>
            </p:cNvSpPr>
            <p:nvPr/>
          </p:nvSpPr>
          <p:spPr bwMode="auto">
            <a:xfrm>
              <a:off x="6476688" y="2551688"/>
              <a:ext cx="244193" cy="335190"/>
            </a:xfrm>
            <a:custGeom>
              <a:avLst/>
              <a:gdLst>
                <a:gd name="T0" fmla="*/ 57835 w 190"/>
                <a:gd name="T1" fmla="*/ 21749 h 262"/>
                <a:gd name="T2" fmla="*/ 34701 w 190"/>
                <a:gd name="T3" fmla="*/ 205976 h 262"/>
                <a:gd name="T4" fmla="*/ 186358 w 190"/>
                <a:gd name="T5" fmla="*/ 313441 h 262"/>
                <a:gd name="T6" fmla="*/ 209492 w 190"/>
                <a:gd name="T7" fmla="*/ 129214 h 262"/>
                <a:gd name="T8" fmla="*/ 57835 w 190"/>
                <a:gd name="T9" fmla="*/ 21749 h 2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 h="262">
                  <a:moveTo>
                    <a:pt x="45" y="17"/>
                  </a:moveTo>
                  <a:cubicBezTo>
                    <a:pt x="7" y="33"/>
                    <a:pt x="0" y="98"/>
                    <a:pt x="27" y="161"/>
                  </a:cubicBezTo>
                  <a:cubicBezTo>
                    <a:pt x="55" y="224"/>
                    <a:pt x="108" y="262"/>
                    <a:pt x="145" y="245"/>
                  </a:cubicBezTo>
                  <a:cubicBezTo>
                    <a:pt x="183" y="229"/>
                    <a:pt x="190" y="164"/>
                    <a:pt x="163" y="101"/>
                  </a:cubicBezTo>
                  <a:cubicBezTo>
                    <a:pt x="135" y="38"/>
                    <a:pt x="82" y="0"/>
                    <a:pt x="45" y="17"/>
                  </a:cubicBezTo>
                </a:path>
              </a:pathLst>
            </a:custGeom>
            <a:solidFill>
              <a:srgbClr val="920A0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44" name="iṧļíḓê"/>
            <p:cNvSpPr>
              <a:spLocks/>
            </p:cNvSpPr>
            <p:nvPr/>
          </p:nvSpPr>
          <p:spPr bwMode="auto">
            <a:xfrm>
              <a:off x="6996174" y="1556486"/>
              <a:ext cx="71415" cy="110578"/>
            </a:xfrm>
            <a:custGeom>
              <a:avLst/>
              <a:gdLst>
                <a:gd name="T0" fmla="*/ 27645 w 62"/>
                <a:gd name="T1" fmla="*/ 0 h 96"/>
                <a:gd name="T2" fmla="*/ 0 w 62"/>
                <a:gd name="T3" fmla="*/ 12670 h 96"/>
                <a:gd name="T4" fmla="*/ 43770 w 62"/>
                <a:gd name="T5" fmla="*/ 110578 h 96"/>
                <a:gd name="T6" fmla="*/ 71415 w 62"/>
                <a:gd name="T7" fmla="*/ 99059 h 96"/>
                <a:gd name="T8" fmla="*/ 27645 w 62"/>
                <a:gd name="T9" fmla="*/ 0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96">
                  <a:moveTo>
                    <a:pt x="24" y="0"/>
                  </a:moveTo>
                  <a:lnTo>
                    <a:pt x="0" y="11"/>
                  </a:lnTo>
                  <a:lnTo>
                    <a:pt x="38" y="96"/>
                  </a:lnTo>
                  <a:lnTo>
                    <a:pt x="62" y="86"/>
                  </a:lnTo>
                  <a:lnTo>
                    <a:pt x="24" y="0"/>
                  </a:lnTo>
                  <a:close/>
                </a:path>
              </a:pathLst>
            </a:custGeom>
            <a:solidFill>
              <a:srgbClr val="F0516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45" name="íṧļîdé"/>
            <p:cNvSpPr>
              <a:spLocks/>
            </p:cNvSpPr>
            <p:nvPr/>
          </p:nvSpPr>
          <p:spPr bwMode="auto">
            <a:xfrm>
              <a:off x="7128637" y="1498893"/>
              <a:ext cx="70263" cy="110578"/>
            </a:xfrm>
            <a:custGeom>
              <a:avLst/>
              <a:gdLst>
                <a:gd name="T0" fmla="*/ 26493 w 61"/>
                <a:gd name="T1" fmla="*/ 0 h 96"/>
                <a:gd name="T2" fmla="*/ 0 w 61"/>
                <a:gd name="T3" fmla="*/ 12670 h 96"/>
                <a:gd name="T4" fmla="*/ 42619 w 61"/>
                <a:gd name="T5" fmla="*/ 110578 h 96"/>
                <a:gd name="T6" fmla="*/ 70263 w 61"/>
                <a:gd name="T7" fmla="*/ 99059 h 96"/>
                <a:gd name="T8" fmla="*/ 26493 w 61"/>
                <a:gd name="T9" fmla="*/ 0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96">
                  <a:moveTo>
                    <a:pt x="23" y="0"/>
                  </a:moveTo>
                  <a:lnTo>
                    <a:pt x="0" y="11"/>
                  </a:lnTo>
                  <a:lnTo>
                    <a:pt x="37" y="96"/>
                  </a:lnTo>
                  <a:lnTo>
                    <a:pt x="61" y="86"/>
                  </a:lnTo>
                  <a:lnTo>
                    <a:pt x="23" y="0"/>
                  </a:lnTo>
                  <a:close/>
                </a:path>
              </a:pathLst>
            </a:custGeom>
            <a:solidFill>
              <a:srgbClr val="F0516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46" name="iṥḻïde"/>
            <p:cNvSpPr>
              <a:spLocks/>
            </p:cNvSpPr>
            <p:nvPr/>
          </p:nvSpPr>
          <p:spPr bwMode="auto">
            <a:xfrm>
              <a:off x="7258797" y="1441301"/>
              <a:ext cx="71415" cy="110578"/>
            </a:xfrm>
            <a:custGeom>
              <a:avLst/>
              <a:gdLst>
                <a:gd name="T0" fmla="*/ 28796 w 62"/>
                <a:gd name="T1" fmla="*/ 0 h 96"/>
                <a:gd name="T2" fmla="*/ 0 w 62"/>
                <a:gd name="T3" fmla="*/ 11519 h 96"/>
                <a:gd name="T4" fmla="*/ 43770 w 62"/>
                <a:gd name="T5" fmla="*/ 110578 h 96"/>
                <a:gd name="T6" fmla="*/ 71415 w 62"/>
                <a:gd name="T7" fmla="*/ 99059 h 96"/>
                <a:gd name="T8" fmla="*/ 28796 w 62"/>
                <a:gd name="T9" fmla="*/ 0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96">
                  <a:moveTo>
                    <a:pt x="25" y="0"/>
                  </a:moveTo>
                  <a:lnTo>
                    <a:pt x="0" y="10"/>
                  </a:lnTo>
                  <a:lnTo>
                    <a:pt x="38" y="96"/>
                  </a:lnTo>
                  <a:lnTo>
                    <a:pt x="62" y="86"/>
                  </a:lnTo>
                  <a:lnTo>
                    <a:pt x="25" y="0"/>
                  </a:lnTo>
                  <a:close/>
                </a:path>
              </a:pathLst>
            </a:custGeom>
            <a:solidFill>
              <a:srgbClr val="F0516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47" name="iṩľïḋê"/>
            <p:cNvSpPr>
              <a:spLocks/>
            </p:cNvSpPr>
            <p:nvPr/>
          </p:nvSpPr>
          <p:spPr bwMode="auto">
            <a:xfrm>
              <a:off x="7391260" y="1383708"/>
              <a:ext cx="70263" cy="110578"/>
            </a:xfrm>
            <a:custGeom>
              <a:avLst/>
              <a:gdLst>
                <a:gd name="T0" fmla="*/ 26493 w 61"/>
                <a:gd name="T1" fmla="*/ 0 h 96"/>
                <a:gd name="T2" fmla="*/ 0 w 61"/>
                <a:gd name="T3" fmla="*/ 11519 h 96"/>
                <a:gd name="T4" fmla="*/ 42619 w 61"/>
                <a:gd name="T5" fmla="*/ 110578 h 96"/>
                <a:gd name="T6" fmla="*/ 70263 w 61"/>
                <a:gd name="T7" fmla="*/ 99059 h 96"/>
                <a:gd name="T8" fmla="*/ 26493 w 61"/>
                <a:gd name="T9" fmla="*/ 0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96">
                  <a:moveTo>
                    <a:pt x="23" y="0"/>
                  </a:moveTo>
                  <a:lnTo>
                    <a:pt x="0" y="10"/>
                  </a:lnTo>
                  <a:lnTo>
                    <a:pt x="37" y="96"/>
                  </a:lnTo>
                  <a:lnTo>
                    <a:pt x="61" y="86"/>
                  </a:lnTo>
                  <a:lnTo>
                    <a:pt x="23" y="0"/>
                  </a:lnTo>
                  <a:close/>
                </a:path>
              </a:pathLst>
            </a:custGeom>
            <a:solidFill>
              <a:srgbClr val="F0516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48" name="ïṧļîḓè"/>
            <p:cNvSpPr>
              <a:spLocks/>
            </p:cNvSpPr>
            <p:nvPr/>
          </p:nvSpPr>
          <p:spPr bwMode="auto">
            <a:xfrm>
              <a:off x="7522572" y="1326115"/>
              <a:ext cx="70263" cy="110578"/>
            </a:xfrm>
            <a:custGeom>
              <a:avLst/>
              <a:gdLst>
                <a:gd name="T0" fmla="*/ 27644 w 61"/>
                <a:gd name="T1" fmla="*/ 0 h 96"/>
                <a:gd name="T2" fmla="*/ 0 w 61"/>
                <a:gd name="T3" fmla="*/ 11519 h 96"/>
                <a:gd name="T4" fmla="*/ 42619 w 61"/>
                <a:gd name="T5" fmla="*/ 110578 h 96"/>
                <a:gd name="T6" fmla="*/ 70263 w 61"/>
                <a:gd name="T7" fmla="*/ 99059 h 96"/>
                <a:gd name="T8" fmla="*/ 27644 w 61"/>
                <a:gd name="T9" fmla="*/ 0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96">
                  <a:moveTo>
                    <a:pt x="24" y="0"/>
                  </a:moveTo>
                  <a:lnTo>
                    <a:pt x="0" y="10"/>
                  </a:lnTo>
                  <a:lnTo>
                    <a:pt x="37" y="96"/>
                  </a:lnTo>
                  <a:lnTo>
                    <a:pt x="61" y="86"/>
                  </a:lnTo>
                  <a:lnTo>
                    <a:pt x="24" y="0"/>
                  </a:lnTo>
                  <a:close/>
                </a:path>
              </a:pathLst>
            </a:custGeom>
            <a:solidFill>
              <a:srgbClr val="F0516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49" name="íṡļídê"/>
            <p:cNvSpPr>
              <a:spLocks/>
            </p:cNvSpPr>
            <p:nvPr/>
          </p:nvSpPr>
          <p:spPr bwMode="auto">
            <a:xfrm>
              <a:off x="7653883" y="1268522"/>
              <a:ext cx="70263" cy="110578"/>
            </a:xfrm>
            <a:custGeom>
              <a:avLst/>
              <a:gdLst>
                <a:gd name="T0" fmla="*/ 27644 w 61"/>
                <a:gd name="T1" fmla="*/ 0 h 96"/>
                <a:gd name="T2" fmla="*/ 0 w 61"/>
                <a:gd name="T3" fmla="*/ 11519 h 96"/>
                <a:gd name="T4" fmla="*/ 43770 w 61"/>
                <a:gd name="T5" fmla="*/ 110578 h 96"/>
                <a:gd name="T6" fmla="*/ 70263 w 61"/>
                <a:gd name="T7" fmla="*/ 99059 h 96"/>
                <a:gd name="T8" fmla="*/ 27644 w 61"/>
                <a:gd name="T9" fmla="*/ 0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96">
                  <a:moveTo>
                    <a:pt x="24" y="0"/>
                  </a:moveTo>
                  <a:lnTo>
                    <a:pt x="0" y="10"/>
                  </a:lnTo>
                  <a:lnTo>
                    <a:pt x="38" y="96"/>
                  </a:lnTo>
                  <a:lnTo>
                    <a:pt x="61" y="86"/>
                  </a:lnTo>
                  <a:lnTo>
                    <a:pt x="24" y="0"/>
                  </a:lnTo>
                  <a:close/>
                </a:path>
              </a:pathLst>
            </a:custGeom>
            <a:solidFill>
              <a:srgbClr val="F0516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50" name="iŝlíḋé"/>
            <p:cNvSpPr>
              <a:spLocks/>
            </p:cNvSpPr>
            <p:nvPr/>
          </p:nvSpPr>
          <p:spPr bwMode="auto">
            <a:xfrm>
              <a:off x="7205812" y="1561093"/>
              <a:ext cx="768287" cy="836246"/>
            </a:xfrm>
            <a:custGeom>
              <a:avLst/>
              <a:gdLst>
                <a:gd name="T0" fmla="*/ 683634 w 599"/>
                <a:gd name="T1" fmla="*/ 286421 h 654"/>
                <a:gd name="T2" fmla="*/ 232154 w 599"/>
                <a:gd name="T3" fmla="*/ 72884 h 654"/>
                <a:gd name="T4" fmla="*/ 84653 w 599"/>
                <a:gd name="T5" fmla="*/ 549825 h 654"/>
                <a:gd name="T6" fmla="*/ 536133 w 599"/>
                <a:gd name="T7" fmla="*/ 763362 h 654"/>
                <a:gd name="T8" fmla="*/ 683634 w 599"/>
                <a:gd name="T9" fmla="*/ 286421 h 6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9" h="654">
                  <a:moveTo>
                    <a:pt x="533" y="224"/>
                  </a:moveTo>
                  <a:cubicBezTo>
                    <a:pt x="468" y="75"/>
                    <a:pt x="310" y="0"/>
                    <a:pt x="181" y="57"/>
                  </a:cubicBezTo>
                  <a:cubicBezTo>
                    <a:pt x="52" y="113"/>
                    <a:pt x="0" y="280"/>
                    <a:pt x="66" y="430"/>
                  </a:cubicBezTo>
                  <a:cubicBezTo>
                    <a:pt x="131" y="579"/>
                    <a:pt x="289" y="654"/>
                    <a:pt x="418" y="597"/>
                  </a:cubicBezTo>
                  <a:cubicBezTo>
                    <a:pt x="547" y="540"/>
                    <a:pt x="599" y="373"/>
                    <a:pt x="533" y="224"/>
                  </a:cubicBezTo>
                  <a:close/>
                </a:path>
              </a:pathLst>
            </a:custGeom>
            <a:solidFill>
              <a:srgbClr val="F0516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51" name="iśḻíḍè"/>
            <p:cNvSpPr>
              <a:spLocks/>
            </p:cNvSpPr>
            <p:nvPr/>
          </p:nvSpPr>
          <p:spPr bwMode="auto">
            <a:xfrm>
              <a:off x="6520458" y="2830437"/>
              <a:ext cx="179689" cy="211941"/>
            </a:xfrm>
            <a:custGeom>
              <a:avLst/>
              <a:gdLst>
                <a:gd name="T0" fmla="*/ 17969 w 140"/>
                <a:gd name="T1" fmla="*/ 0 h 166"/>
                <a:gd name="T2" fmla="*/ 15402 w 140"/>
                <a:gd name="T3" fmla="*/ 14044 h 166"/>
                <a:gd name="T4" fmla="*/ 0 w 140"/>
                <a:gd name="T5" fmla="*/ 211941 h 166"/>
                <a:gd name="T6" fmla="*/ 177122 w 140"/>
                <a:gd name="T7" fmla="*/ 211941 h 166"/>
                <a:gd name="T8" fmla="*/ 179689 w 140"/>
                <a:gd name="T9" fmla="*/ 211941 h 166"/>
                <a:gd name="T10" fmla="*/ 178406 w 140"/>
                <a:gd name="T11" fmla="*/ 43410 h 166"/>
                <a:gd name="T12" fmla="*/ 147602 w 140"/>
                <a:gd name="T13" fmla="*/ 57454 h 166"/>
                <a:gd name="T14" fmla="*/ 146318 w 140"/>
                <a:gd name="T15" fmla="*/ 56177 h 166"/>
                <a:gd name="T16" fmla="*/ 121932 w 140"/>
                <a:gd name="T17" fmla="*/ 60007 h 166"/>
                <a:gd name="T18" fmla="*/ 17969 w 140"/>
                <a:gd name="T19" fmla="*/ 0 h 1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0" h="166">
                  <a:moveTo>
                    <a:pt x="14" y="0"/>
                  </a:moveTo>
                  <a:cubicBezTo>
                    <a:pt x="12" y="4"/>
                    <a:pt x="12" y="8"/>
                    <a:pt x="12" y="11"/>
                  </a:cubicBezTo>
                  <a:cubicBezTo>
                    <a:pt x="12" y="24"/>
                    <a:pt x="7" y="87"/>
                    <a:pt x="0" y="166"/>
                  </a:cubicBezTo>
                  <a:cubicBezTo>
                    <a:pt x="138" y="166"/>
                    <a:pt x="138" y="166"/>
                    <a:pt x="138" y="166"/>
                  </a:cubicBezTo>
                  <a:cubicBezTo>
                    <a:pt x="139" y="166"/>
                    <a:pt x="139" y="166"/>
                    <a:pt x="140" y="166"/>
                  </a:cubicBezTo>
                  <a:cubicBezTo>
                    <a:pt x="140" y="113"/>
                    <a:pt x="139" y="66"/>
                    <a:pt x="139" y="34"/>
                  </a:cubicBezTo>
                  <a:cubicBezTo>
                    <a:pt x="115" y="45"/>
                    <a:pt x="115" y="45"/>
                    <a:pt x="115" y="45"/>
                  </a:cubicBezTo>
                  <a:cubicBezTo>
                    <a:pt x="114" y="44"/>
                    <a:pt x="114" y="44"/>
                    <a:pt x="114" y="44"/>
                  </a:cubicBezTo>
                  <a:cubicBezTo>
                    <a:pt x="108" y="46"/>
                    <a:pt x="102" y="47"/>
                    <a:pt x="95" y="47"/>
                  </a:cubicBezTo>
                  <a:cubicBezTo>
                    <a:pt x="68" y="47"/>
                    <a:pt x="38" y="30"/>
                    <a:pt x="14" y="0"/>
                  </a:cubicBezTo>
                </a:path>
              </a:pathLst>
            </a:custGeom>
            <a:solidFill>
              <a:srgbClr val="CB7E4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52" name="îš1ïḑê"/>
            <p:cNvSpPr>
              <a:spLocks/>
            </p:cNvSpPr>
            <p:nvPr/>
          </p:nvSpPr>
          <p:spPr bwMode="auto">
            <a:xfrm>
              <a:off x="6505484" y="3042378"/>
              <a:ext cx="196967" cy="202726"/>
            </a:xfrm>
            <a:custGeom>
              <a:avLst/>
              <a:gdLst>
                <a:gd name="T0" fmla="*/ 191851 w 154"/>
                <a:gd name="T1" fmla="*/ 0 h 158"/>
                <a:gd name="T2" fmla="*/ 15348 w 154"/>
                <a:gd name="T3" fmla="*/ 0 h 158"/>
                <a:gd name="T4" fmla="*/ 0 w 154"/>
                <a:gd name="T5" fmla="*/ 189895 h 158"/>
                <a:gd name="T6" fmla="*/ 53718 w 154"/>
                <a:gd name="T7" fmla="*/ 187329 h 158"/>
                <a:gd name="T8" fmla="*/ 196967 w 154"/>
                <a:gd name="T9" fmla="*/ 202726 h 158"/>
                <a:gd name="T10" fmla="*/ 194409 w 154"/>
                <a:gd name="T11" fmla="*/ 0 h 158"/>
                <a:gd name="T12" fmla="*/ 191851 w 154"/>
                <a:gd name="T13" fmla="*/ 0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4" h="158">
                  <a:moveTo>
                    <a:pt x="150" y="0"/>
                  </a:moveTo>
                  <a:cubicBezTo>
                    <a:pt x="12" y="0"/>
                    <a:pt x="12" y="0"/>
                    <a:pt x="12" y="0"/>
                  </a:cubicBezTo>
                  <a:cubicBezTo>
                    <a:pt x="9" y="46"/>
                    <a:pt x="4" y="98"/>
                    <a:pt x="0" y="148"/>
                  </a:cubicBezTo>
                  <a:cubicBezTo>
                    <a:pt x="14" y="147"/>
                    <a:pt x="28" y="146"/>
                    <a:pt x="42" y="146"/>
                  </a:cubicBezTo>
                  <a:cubicBezTo>
                    <a:pt x="82" y="146"/>
                    <a:pt x="120" y="150"/>
                    <a:pt x="154" y="158"/>
                  </a:cubicBezTo>
                  <a:cubicBezTo>
                    <a:pt x="154" y="104"/>
                    <a:pt x="153" y="49"/>
                    <a:pt x="152" y="0"/>
                  </a:cubicBezTo>
                  <a:cubicBezTo>
                    <a:pt x="151" y="0"/>
                    <a:pt x="151" y="0"/>
                    <a:pt x="150" y="0"/>
                  </a:cubicBezTo>
                </a:path>
              </a:pathLst>
            </a:custGeom>
            <a:solidFill>
              <a:srgbClr val="BE713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53" name="ï$ļîḍê"/>
            <p:cNvSpPr>
              <a:spLocks/>
            </p:cNvSpPr>
            <p:nvPr/>
          </p:nvSpPr>
          <p:spPr bwMode="auto">
            <a:xfrm>
              <a:off x="6492814" y="3538827"/>
              <a:ext cx="123248" cy="5759"/>
            </a:xfrm>
            <a:custGeom>
              <a:avLst/>
              <a:gdLst>
                <a:gd name="T0" fmla="*/ 66759 w 96"/>
                <a:gd name="T1" fmla="*/ 5759 h 4"/>
                <a:gd name="T2" fmla="*/ 83449 w 96"/>
                <a:gd name="T3" fmla="*/ 4319 h 4"/>
                <a:gd name="T4" fmla="*/ 82165 w 96"/>
                <a:gd name="T5" fmla="*/ 4319 h 4"/>
                <a:gd name="T6" fmla="*/ 80882 w 96"/>
                <a:gd name="T7" fmla="*/ 4319 h 4"/>
                <a:gd name="T8" fmla="*/ 80882 w 96"/>
                <a:gd name="T9" fmla="*/ 4319 h 4"/>
                <a:gd name="T10" fmla="*/ 80882 w 96"/>
                <a:gd name="T11" fmla="*/ 4319 h 4"/>
                <a:gd name="T12" fmla="*/ 79598 w 96"/>
                <a:gd name="T13" fmla="*/ 4319 h 4"/>
                <a:gd name="T14" fmla="*/ 78314 w 96"/>
                <a:gd name="T15" fmla="*/ 4319 h 4"/>
                <a:gd name="T16" fmla="*/ 78314 w 96"/>
                <a:gd name="T17" fmla="*/ 4319 h 4"/>
                <a:gd name="T18" fmla="*/ 78314 w 96"/>
                <a:gd name="T19" fmla="*/ 4319 h 4"/>
                <a:gd name="T20" fmla="*/ 77030 w 96"/>
                <a:gd name="T21" fmla="*/ 4319 h 4"/>
                <a:gd name="T22" fmla="*/ 77030 w 96"/>
                <a:gd name="T23" fmla="*/ 4319 h 4"/>
                <a:gd name="T24" fmla="*/ 75746 w 96"/>
                <a:gd name="T25" fmla="*/ 4319 h 4"/>
                <a:gd name="T26" fmla="*/ 75746 w 96"/>
                <a:gd name="T27" fmla="*/ 4319 h 4"/>
                <a:gd name="T28" fmla="*/ 75746 w 96"/>
                <a:gd name="T29" fmla="*/ 4319 h 4"/>
                <a:gd name="T30" fmla="*/ 74462 w 96"/>
                <a:gd name="T31" fmla="*/ 4319 h 4"/>
                <a:gd name="T32" fmla="*/ 74462 w 96"/>
                <a:gd name="T33" fmla="*/ 4319 h 4"/>
                <a:gd name="T34" fmla="*/ 73179 w 96"/>
                <a:gd name="T35" fmla="*/ 4319 h 4"/>
                <a:gd name="T36" fmla="*/ 73179 w 96"/>
                <a:gd name="T37" fmla="*/ 4319 h 4"/>
                <a:gd name="T38" fmla="*/ 73179 w 96"/>
                <a:gd name="T39" fmla="*/ 4319 h 4"/>
                <a:gd name="T40" fmla="*/ 71895 w 96"/>
                <a:gd name="T41" fmla="*/ 4319 h 4"/>
                <a:gd name="T42" fmla="*/ 71895 w 96"/>
                <a:gd name="T43" fmla="*/ 4319 h 4"/>
                <a:gd name="T44" fmla="*/ 70611 w 96"/>
                <a:gd name="T45" fmla="*/ 4319 h 4"/>
                <a:gd name="T46" fmla="*/ 70611 w 96"/>
                <a:gd name="T47" fmla="*/ 4319 h 4"/>
                <a:gd name="T48" fmla="*/ 69327 w 96"/>
                <a:gd name="T49" fmla="*/ 4319 h 4"/>
                <a:gd name="T50" fmla="*/ 69327 w 96"/>
                <a:gd name="T51" fmla="*/ 4319 h 4"/>
                <a:gd name="T52" fmla="*/ 69327 w 96"/>
                <a:gd name="T53" fmla="*/ 4319 h 4"/>
                <a:gd name="T54" fmla="*/ 68043 w 96"/>
                <a:gd name="T55" fmla="*/ 4319 h 4"/>
                <a:gd name="T56" fmla="*/ 68043 w 96"/>
                <a:gd name="T57" fmla="*/ 4319 h 4"/>
                <a:gd name="T58" fmla="*/ 66759 w 96"/>
                <a:gd name="T59" fmla="*/ 4319 h 4"/>
                <a:gd name="T60" fmla="*/ 66759 w 96"/>
                <a:gd name="T61" fmla="*/ 4319 h 4"/>
                <a:gd name="T62" fmla="*/ 66759 w 96"/>
                <a:gd name="T63" fmla="*/ 4319 h 4"/>
                <a:gd name="T64" fmla="*/ 65475 w 96"/>
                <a:gd name="T65" fmla="*/ 4319 h 4"/>
                <a:gd name="T66" fmla="*/ 65475 w 96"/>
                <a:gd name="T67" fmla="*/ 4319 h 4"/>
                <a:gd name="T68" fmla="*/ 64192 w 96"/>
                <a:gd name="T69" fmla="*/ 4319 h 4"/>
                <a:gd name="T70" fmla="*/ 64192 w 96"/>
                <a:gd name="T71" fmla="*/ 4319 h 4"/>
                <a:gd name="T72" fmla="*/ 64192 w 96"/>
                <a:gd name="T73" fmla="*/ 4319 h 4"/>
                <a:gd name="T74" fmla="*/ 62908 w 96"/>
                <a:gd name="T75" fmla="*/ 4319 h 4"/>
                <a:gd name="T76" fmla="*/ 62908 w 96"/>
                <a:gd name="T77" fmla="*/ 4319 h 4"/>
                <a:gd name="T78" fmla="*/ 61624 w 96"/>
                <a:gd name="T79" fmla="*/ 4319 h 4"/>
                <a:gd name="T80" fmla="*/ 61624 w 96"/>
                <a:gd name="T81" fmla="*/ 4319 h 4"/>
                <a:gd name="T82" fmla="*/ 60340 w 96"/>
                <a:gd name="T83" fmla="*/ 4319 h 4"/>
                <a:gd name="T84" fmla="*/ 60340 w 96"/>
                <a:gd name="T85" fmla="*/ 4319 h 4"/>
                <a:gd name="T86" fmla="*/ 60340 w 96"/>
                <a:gd name="T87" fmla="*/ 4319 h 4"/>
                <a:gd name="T88" fmla="*/ 59056 w 96"/>
                <a:gd name="T89" fmla="*/ 4319 h 4"/>
                <a:gd name="T90" fmla="*/ 59056 w 96"/>
                <a:gd name="T91" fmla="*/ 4319 h 4"/>
                <a:gd name="T92" fmla="*/ 57773 w 96"/>
                <a:gd name="T93" fmla="*/ 4319 h 4"/>
                <a:gd name="T94" fmla="*/ 57773 w 96"/>
                <a:gd name="T95" fmla="*/ 4319 h 4"/>
                <a:gd name="T96" fmla="*/ 57773 w 96"/>
                <a:gd name="T97" fmla="*/ 4319 h 4"/>
                <a:gd name="T98" fmla="*/ 56489 w 96"/>
                <a:gd name="T99" fmla="*/ 4319 h 4"/>
                <a:gd name="T100" fmla="*/ 56489 w 96"/>
                <a:gd name="T101" fmla="*/ 4319 h 4"/>
                <a:gd name="T102" fmla="*/ 55205 w 96"/>
                <a:gd name="T103" fmla="*/ 4319 h 4"/>
                <a:gd name="T104" fmla="*/ 53921 w 96"/>
                <a:gd name="T105" fmla="*/ 4319 h 4"/>
                <a:gd name="T106" fmla="*/ 53921 w 96"/>
                <a:gd name="T107" fmla="*/ 4319 h 4"/>
                <a:gd name="T108" fmla="*/ 53921 w 96"/>
                <a:gd name="T109" fmla="*/ 4319 h 4"/>
                <a:gd name="T110" fmla="*/ 52637 w 96"/>
                <a:gd name="T111" fmla="*/ 4319 h 4"/>
                <a:gd name="T112" fmla="*/ 51353 w 96"/>
                <a:gd name="T113" fmla="*/ 4319 h 4"/>
                <a:gd name="T114" fmla="*/ 51353 w 96"/>
                <a:gd name="T115" fmla="*/ 4319 h 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6" h="4">
                  <a:moveTo>
                    <a:pt x="0" y="0"/>
                  </a:moveTo>
                  <a:cubicBezTo>
                    <a:pt x="11" y="2"/>
                    <a:pt x="30" y="4"/>
                    <a:pt x="52" y="4"/>
                  </a:cubicBezTo>
                  <a:cubicBezTo>
                    <a:pt x="65" y="4"/>
                    <a:pt x="80" y="3"/>
                    <a:pt x="96" y="1"/>
                  </a:cubicBezTo>
                  <a:cubicBezTo>
                    <a:pt x="85" y="2"/>
                    <a:pt x="75" y="2"/>
                    <a:pt x="65" y="3"/>
                  </a:cubicBezTo>
                  <a:cubicBezTo>
                    <a:pt x="65" y="3"/>
                    <a:pt x="65" y="3"/>
                    <a:pt x="65" y="3"/>
                  </a:cubicBezTo>
                  <a:cubicBezTo>
                    <a:pt x="65" y="3"/>
                    <a:pt x="64" y="3"/>
                    <a:pt x="64" y="3"/>
                  </a:cubicBezTo>
                  <a:cubicBezTo>
                    <a:pt x="64" y="3"/>
                    <a:pt x="64" y="3"/>
                    <a:pt x="64" y="3"/>
                  </a:cubicBezTo>
                  <a:cubicBezTo>
                    <a:pt x="64" y="3"/>
                    <a:pt x="64" y="3"/>
                    <a:pt x="63" y="3"/>
                  </a:cubicBezTo>
                  <a:cubicBezTo>
                    <a:pt x="63" y="3"/>
                    <a:pt x="63" y="3"/>
                    <a:pt x="63" y="3"/>
                  </a:cubicBezTo>
                  <a:cubicBezTo>
                    <a:pt x="63" y="3"/>
                    <a:pt x="63" y="3"/>
                    <a:pt x="63" y="3"/>
                  </a:cubicBezTo>
                  <a:cubicBezTo>
                    <a:pt x="63" y="3"/>
                    <a:pt x="63" y="3"/>
                    <a:pt x="63" y="3"/>
                  </a:cubicBezTo>
                  <a:cubicBezTo>
                    <a:pt x="63" y="3"/>
                    <a:pt x="63" y="3"/>
                    <a:pt x="63" y="3"/>
                  </a:cubicBezTo>
                  <a:cubicBezTo>
                    <a:pt x="63" y="3"/>
                    <a:pt x="63" y="3"/>
                    <a:pt x="63" y="3"/>
                  </a:cubicBezTo>
                  <a:cubicBezTo>
                    <a:pt x="62" y="3"/>
                    <a:pt x="62" y="3"/>
                    <a:pt x="62" y="3"/>
                  </a:cubicBezTo>
                  <a:cubicBezTo>
                    <a:pt x="62" y="3"/>
                    <a:pt x="62" y="3"/>
                    <a:pt x="62" y="3"/>
                  </a:cubicBezTo>
                  <a:cubicBezTo>
                    <a:pt x="62" y="3"/>
                    <a:pt x="62" y="3"/>
                    <a:pt x="61" y="3"/>
                  </a:cubicBezTo>
                  <a:cubicBezTo>
                    <a:pt x="61" y="3"/>
                    <a:pt x="61" y="3"/>
                    <a:pt x="61" y="3"/>
                  </a:cubicBezTo>
                  <a:cubicBezTo>
                    <a:pt x="61" y="3"/>
                    <a:pt x="61" y="3"/>
                    <a:pt x="61" y="3"/>
                  </a:cubicBezTo>
                  <a:cubicBezTo>
                    <a:pt x="61" y="3"/>
                    <a:pt x="61" y="3"/>
                    <a:pt x="61" y="3"/>
                  </a:cubicBezTo>
                  <a:cubicBezTo>
                    <a:pt x="61" y="3"/>
                    <a:pt x="61" y="3"/>
                    <a:pt x="61" y="3"/>
                  </a:cubicBezTo>
                  <a:cubicBezTo>
                    <a:pt x="61" y="3"/>
                    <a:pt x="61" y="3"/>
                    <a:pt x="60" y="3"/>
                  </a:cubicBezTo>
                  <a:cubicBezTo>
                    <a:pt x="60" y="3"/>
                    <a:pt x="60" y="3"/>
                    <a:pt x="60" y="3"/>
                  </a:cubicBezTo>
                  <a:cubicBezTo>
                    <a:pt x="60" y="3"/>
                    <a:pt x="60" y="3"/>
                    <a:pt x="60" y="3"/>
                  </a:cubicBezTo>
                  <a:cubicBezTo>
                    <a:pt x="60" y="3"/>
                    <a:pt x="60" y="3"/>
                    <a:pt x="60" y="3"/>
                  </a:cubicBezTo>
                  <a:cubicBezTo>
                    <a:pt x="60" y="3"/>
                    <a:pt x="60" y="3"/>
                    <a:pt x="60" y="3"/>
                  </a:cubicBezTo>
                  <a:cubicBezTo>
                    <a:pt x="59" y="3"/>
                    <a:pt x="59" y="3"/>
                    <a:pt x="59" y="3"/>
                  </a:cubicBezTo>
                  <a:cubicBezTo>
                    <a:pt x="59" y="3"/>
                    <a:pt x="59" y="3"/>
                    <a:pt x="59" y="3"/>
                  </a:cubicBezTo>
                  <a:cubicBezTo>
                    <a:pt x="59" y="3"/>
                    <a:pt x="59" y="3"/>
                    <a:pt x="59" y="3"/>
                  </a:cubicBezTo>
                  <a:cubicBezTo>
                    <a:pt x="59" y="3"/>
                    <a:pt x="59" y="3"/>
                    <a:pt x="59" y="3"/>
                  </a:cubicBezTo>
                  <a:cubicBezTo>
                    <a:pt x="59" y="3"/>
                    <a:pt x="59" y="3"/>
                    <a:pt x="59" y="3"/>
                  </a:cubicBezTo>
                  <a:cubicBezTo>
                    <a:pt x="59" y="3"/>
                    <a:pt x="58" y="3"/>
                    <a:pt x="58" y="3"/>
                  </a:cubicBezTo>
                  <a:cubicBezTo>
                    <a:pt x="58" y="3"/>
                    <a:pt x="58" y="3"/>
                    <a:pt x="58" y="3"/>
                  </a:cubicBezTo>
                  <a:cubicBezTo>
                    <a:pt x="58" y="3"/>
                    <a:pt x="58" y="3"/>
                    <a:pt x="58" y="3"/>
                  </a:cubicBezTo>
                  <a:cubicBezTo>
                    <a:pt x="58" y="3"/>
                    <a:pt x="58" y="3"/>
                    <a:pt x="58" y="3"/>
                  </a:cubicBezTo>
                  <a:cubicBezTo>
                    <a:pt x="58" y="3"/>
                    <a:pt x="58" y="3"/>
                    <a:pt x="57" y="3"/>
                  </a:cubicBezTo>
                  <a:cubicBezTo>
                    <a:pt x="57" y="3"/>
                    <a:pt x="57" y="3"/>
                    <a:pt x="57" y="3"/>
                  </a:cubicBezTo>
                  <a:cubicBezTo>
                    <a:pt x="57" y="3"/>
                    <a:pt x="57" y="3"/>
                    <a:pt x="57" y="3"/>
                  </a:cubicBezTo>
                  <a:cubicBezTo>
                    <a:pt x="57" y="3"/>
                    <a:pt x="57" y="3"/>
                    <a:pt x="57" y="3"/>
                  </a:cubicBezTo>
                  <a:cubicBezTo>
                    <a:pt x="57" y="3"/>
                    <a:pt x="57" y="3"/>
                    <a:pt x="57" y="3"/>
                  </a:cubicBezTo>
                  <a:cubicBezTo>
                    <a:pt x="57" y="3"/>
                    <a:pt x="57" y="3"/>
                    <a:pt x="57" y="3"/>
                  </a:cubicBezTo>
                  <a:cubicBezTo>
                    <a:pt x="56" y="3"/>
                    <a:pt x="56" y="3"/>
                    <a:pt x="56" y="3"/>
                  </a:cubicBezTo>
                  <a:cubicBezTo>
                    <a:pt x="56" y="3"/>
                    <a:pt x="56" y="3"/>
                    <a:pt x="56" y="3"/>
                  </a:cubicBezTo>
                  <a:cubicBezTo>
                    <a:pt x="56" y="3"/>
                    <a:pt x="56" y="3"/>
                    <a:pt x="56" y="3"/>
                  </a:cubicBezTo>
                  <a:cubicBezTo>
                    <a:pt x="56" y="3"/>
                    <a:pt x="56" y="3"/>
                    <a:pt x="56" y="3"/>
                  </a:cubicBezTo>
                  <a:cubicBezTo>
                    <a:pt x="56" y="3"/>
                    <a:pt x="55" y="3"/>
                    <a:pt x="55" y="3"/>
                  </a:cubicBezTo>
                  <a:cubicBezTo>
                    <a:pt x="55" y="3"/>
                    <a:pt x="55" y="3"/>
                    <a:pt x="55" y="3"/>
                  </a:cubicBezTo>
                  <a:cubicBezTo>
                    <a:pt x="55" y="3"/>
                    <a:pt x="55" y="3"/>
                    <a:pt x="55" y="3"/>
                  </a:cubicBezTo>
                  <a:cubicBezTo>
                    <a:pt x="55" y="3"/>
                    <a:pt x="55" y="3"/>
                    <a:pt x="55" y="3"/>
                  </a:cubicBezTo>
                  <a:cubicBezTo>
                    <a:pt x="55" y="3"/>
                    <a:pt x="55" y="3"/>
                    <a:pt x="55" y="3"/>
                  </a:cubicBezTo>
                  <a:cubicBezTo>
                    <a:pt x="55" y="3"/>
                    <a:pt x="55" y="3"/>
                    <a:pt x="54" y="3"/>
                  </a:cubicBezTo>
                  <a:cubicBezTo>
                    <a:pt x="54" y="3"/>
                    <a:pt x="54" y="3"/>
                    <a:pt x="54" y="3"/>
                  </a:cubicBezTo>
                  <a:cubicBezTo>
                    <a:pt x="54" y="3"/>
                    <a:pt x="54" y="3"/>
                    <a:pt x="54" y="3"/>
                  </a:cubicBezTo>
                  <a:cubicBezTo>
                    <a:pt x="54" y="3"/>
                    <a:pt x="54" y="3"/>
                    <a:pt x="54" y="3"/>
                  </a:cubicBezTo>
                  <a:cubicBezTo>
                    <a:pt x="54" y="3"/>
                    <a:pt x="54" y="3"/>
                    <a:pt x="54" y="3"/>
                  </a:cubicBezTo>
                  <a:cubicBezTo>
                    <a:pt x="53" y="3"/>
                    <a:pt x="53" y="3"/>
                    <a:pt x="53" y="3"/>
                  </a:cubicBezTo>
                  <a:cubicBezTo>
                    <a:pt x="53" y="3"/>
                    <a:pt x="53" y="3"/>
                    <a:pt x="53" y="3"/>
                  </a:cubicBezTo>
                  <a:cubicBezTo>
                    <a:pt x="53" y="3"/>
                    <a:pt x="53" y="3"/>
                    <a:pt x="53" y="3"/>
                  </a:cubicBezTo>
                  <a:cubicBezTo>
                    <a:pt x="53" y="3"/>
                    <a:pt x="53" y="3"/>
                    <a:pt x="53" y="3"/>
                  </a:cubicBezTo>
                  <a:cubicBezTo>
                    <a:pt x="53" y="3"/>
                    <a:pt x="53" y="3"/>
                    <a:pt x="52" y="3"/>
                  </a:cubicBezTo>
                  <a:cubicBezTo>
                    <a:pt x="52" y="3"/>
                    <a:pt x="52" y="3"/>
                    <a:pt x="52" y="3"/>
                  </a:cubicBezTo>
                  <a:cubicBezTo>
                    <a:pt x="52" y="3"/>
                    <a:pt x="52" y="3"/>
                    <a:pt x="52" y="3"/>
                  </a:cubicBezTo>
                  <a:cubicBezTo>
                    <a:pt x="52" y="3"/>
                    <a:pt x="52" y="3"/>
                    <a:pt x="52" y="3"/>
                  </a:cubicBezTo>
                  <a:cubicBezTo>
                    <a:pt x="52" y="3"/>
                    <a:pt x="52" y="3"/>
                    <a:pt x="52" y="3"/>
                  </a:cubicBezTo>
                  <a:cubicBezTo>
                    <a:pt x="52" y="3"/>
                    <a:pt x="52" y="3"/>
                    <a:pt x="52" y="3"/>
                  </a:cubicBezTo>
                  <a:cubicBezTo>
                    <a:pt x="52" y="3"/>
                    <a:pt x="52" y="3"/>
                    <a:pt x="51" y="3"/>
                  </a:cubicBezTo>
                  <a:cubicBezTo>
                    <a:pt x="51" y="3"/>
                    <a:pt x="51" y="3"/>
                    <a:pt x="51" y="3"/>
                  </a:cubicBezTo>
                  <a:cubicBezTo>
                    <a:pt x="51" y="3"/>
                    <a:pt x="51" y="3"/>
                    <a:pt x="51" y="3"/>
                  </a:cubicBezTo>
                  <a:cubicBezTo>
                    <a:pt x="51" y="3"/>
                    <a:pt x="51" y="3"/>
                    <a:pt x="51" y="3"/>
                  </a:cubicBezTo>
                  <a:cubicBezTo>
                    <a:pt x="51" y="3"/>
                    <a:pt x="51" y="3"/>
                    <a:pt x="51" y="3"/>
                  </a:cubicBezTo>
                  <a:cubicBezTo>
                    <a:pt x="51" y="3"/>
                    <a:pt x="50" y="3"/>
                    <a:pt x="50" y="3"/>
                  </a:cubicBezTo>
                  <a:cubicBezTo>
                    <a:pt x="50" y="3"/>
                    <a:pt x="50" y="3"/>
                    <a:pt x="50" y="3"/>
                  </a:cubicBezTo>
                  <a:cubicBezTo>
                    <a:pt x="50" y="3"/>
                    <a:pt x="50" y="3"/>
                    <a:pt x="50" y="3"/>
                  </a:cubicBezTo>
                  <a:cubicBezTo>
                    <a:pt x="50" y="3"/>
                    <a:pt x="50" y="3"/>
                    <a:pt x="50" y="3"/>
                  </a:cubicBezTo>
                  <a:cubicBezTo>
                    <a:pt x="50" y="3"/>
                    <a:pt x="50" y="3"/>
                    <a:pt x="50" y="3"/>
                  </a:cubicBezTo>
                  <a:cubicBezTo>
                    <a:pt x="49" y="3"/>
                    <a:pt x="49" y="3"/>
                    <a:pt x="49" y="3"/>
                  </a:cubicBezTo>
                  <a:cubicBezTo>
                    <a:pt x="49" y="3"/>
                    <a:pt x="49" y="3"/>
                    <a:pt x="49" y="3"/>
                  </a:cubicBezTo>
                  <a:cubicBezTo>
                    <a:pt x="49" y="3"/>
                    <a:pt x="49" y="3"/>
                    <a:pt x="49" y="3"/>
                  </a:cubicBezTo>
                  <a:cubicBezTo>
                    <a:pt x="49" y="3"/>
                    <a:pt x="49" y="3"/>
                    <a:pt x="49" y="3"/>
                  </a:cubicBezTo>
                  <a:cubicBezTo>
                    <a:pt x="49" y="3"/>
                    <a:pt x="49" y="3"/>
                    <a:pt x="49" y="3"/>
                  </a:cubicBezTo>
                  <a:cubicBezTo>
                    <a:pt x="48" y="3"/>
                    <a:pt x="48" y="3"/>
                    <a:pt x="48" y="3"/>
                  </a:cubicBezTo>
                  <a:cubicBezTo>
                    <a:pt x="48" y="3"/>
                    <a:pt x="48" y="3"/>
                    <a:pt x="48" y="3"/>
                  </a:cubicBezTo>
                  <a:cubicBezTo>
                    <a:pt x="48" y="3"/>
                    <a:pt x="48" y="3"/>
                    <a:pt x="48" y="3"/>
                  </a:cubicBezTo>
                  <a:cubicBezTo>
                    <a:pt x="48" y="3"/>
                    <a:pt x="48" y="3"/>
                    <a:pt x="48" y="3"/>
                  </a:cubicBezTo>
                  <a:cubicBezTo>
                    <a:pt x="48" y="3"/>
                    <a:pt x="48" y="3"/>
                    <a:pt x="47" y="3"/>
                  </a:cubicBezTo>
                  <a:cubicBezTo>
                    <a:pt x="47" y="3"/>
                    <a:pt x="47" y="3"/>
                    <a:pt x="47" y="3"/>
                  </a:cubicBezTo>
                  <a:cubicBezTo>
                    <a:pt x="47" y="3"/>
                    <a:pt x="47" y="3"/>
                    <a:pt x="47" y="3"/>
                  </a:cubicBezTo>
                  <a:cubicBezTo>
                    <a:pt x="47" y="3"/>
                    <a:pt x="47" y="3"/>
                    <a:pt x="47" y="3"/>
                  </a:cubicBezTo>
                  <a:cubicBezTo>
                    <a:pt x="47" y="3"/>
                    <a:pt x="47" y="3"/>
                    <a:pt x="47" y="3"/>
                  </a:cubicBezTo>
                  <a:cubicBezTo>
                    <a:pt x="47" y="3"/>
                    <a:pt x="46" y="3"/>
                    <a:pt x="46" y="3"/>
                  </a:cubicBezTo>
                  <a:cubicBezTo>
                    <a:pt x="46" y="3"/>
                    <a:pt x="46" y="3"/>
                    <a:pt x="46" y="3"/>
                  </a:cubicBezTo>
                  <a:cubicBezTo>
                    <a:pt x="46" y="3"/>
                    <a:pt x="46" y="3"/>
                    <a:pt x="46" y="3"/>
                  </a:cubicBezTo>
                  <a:cubicBezTo>
                    <a:pt x="46" y="3"/>
                    <a:pt x="46" y="3"/>
                    <a:pt x="46" y="3"/>
                  </a:cubicBezTo>
                  <a:cubicBezTo>
                    <a:pt x="46" y="3"/>
                    <a:pt x="46" y="3"/>
                    <a:pt x="46" y="3"/>
                  </a:cubicBezTo>
                  <a:cubicBezTo>
                    <a:pt x="46" y="3"/>
                    <a:pt x="45" y="3"/>
                    <a:pt x="45" y="3"/>
                  </a:cubicBezTo>
                  <a:cubicBezTo>
                    <a:pt x="45" y="3"/>
                    <a:pt x="45" y="3"/>
                    <a:pt x="45" y="3"/>
                  </a:cubicBezTo>
                  <a:cubicBezTo>
                    <a:pt x="45" y="3"/>
                    <a:pt x="45" y="3"/>
                    <a:pt x="45" y="3"/>
                  </a:cubicBezTo>
                  <a:cubicBezTo>
                    <a:pt x="45" y="3"/>
                    <a:pt x="45" y="3"/>
                    <a:pt x="45" y="3"/>
                  </a:cubicBezTo>
                  <a:cubicBezTo>
                    <a:pt x="45" y="3"/>
                    <a:pt x="45" y="3"/>
                    <a:pt x="45" y="3"/>
                  </a:cubicBezTo>
                  <a:cubicBezTo>
                    <a:pt x="44" y="3"/>
                    <a:pt x="44" y="3"/>
                    <a:pt x="44" y="3"/>
                  </a:cubicBezTo>
                  <a:cubicBezTo>
                    <a:pt x="44" y="3"/>
                    <a:pt x="44" y="3"/>
                    <a:pt x="44" y="3"/>
                  </a:cubicBezTo>
                  <a:cubicBezTo>
                    <a:pt x="44" y="3"/>
                    <a:pt x="44" y="3"/>
                    <a:pt x="44" y="3"/>
                  </a:cubicBezTo>
                  <a:cubicBezTo>
                    <a:pt x="44" y="3"/>
                    <a:pt x="44" y="3"/>
                    <a:pt x="44" y="3"/>
                  </a:cubicBezTo>
                  <a:cubicBezTo>
                    <a:pt x="44" y="3"/>
                    <a:pt x="44" y="3"/>
                    <a:pt x="44" y="3"/>
                  </a:cubicBezTo>
                  <a:cubicBezTo>
                    <a:pt x="43" y="3"/>
                    <a:pt x="43" y="3"/>
                    <a:pt x="43" y="3"/>
                  </a:cubicBezTo>
                  <a:cubicBezTo>
                    <a:pt x="43" y="3"/>
                    <a:pt x="43" y="3"/>
                    <a:pt x="43" y="3"/>
                  </a:cubicBezTo>
                  <a:cubicBezTo>
                    <a:pt x="43" y="3"/>
                    <a:pt x="43" y="3"/>
                    <a:pt x="42" y="3"/>
                  </a:cubicBezTo>
                  <a:cubicBezTo>
                    <a:pt x="42" y="3"/>
                    <a:pt x="42" y="3"/>
                    <a:pt x="42" y="3"/>
                  </a:cubicBezTo>
                  <a:cubicBezTo>
                    <a:pt x="42" y="3"/>
                    <a:pt x="42" y="3"/>
                    <a:pt x="42" y="3"/>
                  </a:cubicBezTo>
                  <a:cubicBezTo>
                    <a:pt x="42" y="3"/>
                    <a:pt x="42" y="3"/>
                    <a:pt x="42" y="3"/>
                  </a:cubicBezTo>
                  <a:cubicBezTo>
                    <a:pt x="42" y="3"/>
                    <a:pt x="42" y="3"/>
                    <a:pt x="42" y="3"/>
                  </a:cubicBezTo>
                  <a:cubicBezTo>
                    <a:pt x="42" y="3"/>
                    <a:pt x="42" y="3"/>
                    <a:pt x="41" y="3"/>
                  </a:cubicBezTo>
                  <a:cubicBezTo>
                    <a:pt x="41" y="3"/>
                    <a:pt x="41" y="3"/>
                    <a:pt x="41" y="3"/>
                  </a:cubicBezTo>
                  <a:cubicBezTo>
                    <a:pt x="41" y="3"/>
                    <a:pt x="41" y="3"/>
                    <a:pt x="40" y="3"/>
                  </a:cubicBezTo>
                  <a:cubicBezTo>
                    <a:pt x="40" y="3"/>
                    <a:pt x="40" y="3"/>
                    <a:pt x="40" y="3"/>
                  </a:cubicBezTo>
                  <a:cubicBezTo>
                    <a:pt x="40" y="3"/>
                    <a:pt x="40" y="3"/>
                    <a:pt x="40" y="3"/>
                  </a:cubicBezTo>
                  <a:cubicBezTo>
                    <a:pt x="40" y="3"/>
                    <a:pt x="40" y="3"/>
                    <a:pt x="40" y="3"/>
                  </a:cubicBezTo>
                  <a:cubicBezTo>
                    <a:pt x="26" y="2"/>
                    <a:pt x="13" y="2"/>
                    <a:pt x="0" y="0"/>
                  </a:cubicBezTo>
                </a:path>
              </a:pathLst>
            </a:custGeom>
            <a:solidFill>
              <a:srgbClr val="B468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54" name="iŝ1íḍé"/>
            <p:cNvSpPr>
              <a:spLocks/>
            </p:cNvSpPr>
            <p:nvPr/>
          </p:nvSpPr>
          <p:spPr bwMode="auto">
            <a:xfrm>
              <a:off x="6492814" y="3230130"/>
              <a:ext cx="210789" cy="313304"/>
            </a:xfrm>
            <a:custGeom>
              <a:avLst/>
              <a:gdLst>
                <a:gd name="T0" fmla="*/ 66430 w 165"/>
                <a:gd name="T1" fmla="*/ 313304 h 245"/>
                <a:gd name="T2" fmla="*/ 67708 w 165"/>
                <a:gd name="T3" fmla="*/ 313304 h 245"/>
                <a:gd name="T4" fmla="*/ 65153 w 165"/>
                <a:gd name="T5" fmla="*/ 313304 h 245"/>
                <a:gd name="T6" fmla="*/ 67708 w 165"/>
                <a:gd name="T7" fmla="*/ 313304 h 245"/>
                <a:gd name="T8" fmla="*/ 65153 w 165"/>
                <a:gd name="T9" fmla="*/ 313304 h 245"/>
                <a:gd name="T10" fmla="*/ 68985 w 165"/>
                <a:gd name="T11" fmla="*/ 313304 h 245"/>
                <a:gd name="T12" fmla="*/ 65153 w 165"/>
                <a:gd name="T13" fmla="*/ 313304 h 245"/>
                <a:gd name="T14" fmla="*/ 68985 w 165"/>
                <a:gd name="T15" fmla="*/ 313304 h 245"/>
                <a:gd name="T16" fmla="*/ 63875 w 165"/>
                <a:gd name="T17" fmla="*/ 313304 h 245"/>
                <a:gd name="T18" fmla="*/ 70263 w 165"/>
                <a:gd name="T19" fmla="*/ 313304 h 245"/>
                <a:gd name="T20" fmla="*/ 63875 w 165"/>
                <a:gd name="T21" fmla="*/ 313304 h 245"/>
                <a:gd name="T22" fmla="*/ 70263 w 165"/>
                <a:gd name="T23" fmla="*/ 313304 h 245"/>
                <a:gd name="T24" fmla="*/ 62598 w 165"/>
                <a:gd name="T25" fmla="*/ 313304 h 245"/>
                <a:gd name="T26" fmla="*/ 70263 w 165"/>
                <a:gd name="T27" fmla="*/ 313304 h 245"/>
                <a:gd name="T28" fmla="*/ 62598 w 165"/>
                <a:gd name="T29" fmla="*/ 313304 h 245"/>
                <a:gd name="T30" fmla="*/ 71541 w 165"/>
                <a:gd name="T31" fmla="*/ 313304 h 245"/>
                <a:gd name="T32" fmla="*/ 62598 w 165"/>
                <a:gd name="T33" fmla="*/ 313304 h 245"/>
                <a:gd name="T34" fmla="*/ 71541 w 165"/>
                <a:gd name="T35" fmla="*/ 313304 h 245"/>
                <a:gd name="T36" fmla="*/ 61320 w 165"/>
                <a:gd name="T37" fmla="*/ 313304 h 245"/>
                <a:gd name="T38" fmla="*/ 72818 w 165"/>
                <a:gd name="T39" fmla="*/ 313304 h 245"/>
                <a:gd name="T40" fmla="*/ 61320 w 165"/>
                <a:gd name="T41" fmla="*/ 313304 h 245"/>
                <a:gd name="T42" fmla="*/ 72818 w 165"/>
                <a:gd name="T43" fmla="*/ 313304 h 245"/>
                <a:gd name="T44" fmla="*/ 60043 w 165"/>
                <a:gd name="T45" fmla="*/ 313304 h 245"/>
                <a:gd name="T46" fmla="*/ 72818 w 165"/>
                <a:gd name="T47" fmla="*/ 313304 h 245"/>
                <a:gd name="T48" fmla="*/ 60043 w 165"/>
                <a:gd name="T49" fmla="*/ 313304 h 245"/>
                <a:gd name="T50" fmla="*/ 74096 w 165"/>
                <a:gd name="T51" fmla="*/ 313304 h 245"/>
                <a:gd name="T52" fmla="*/ 58765 w 165"/>
                <a:gd name="T53" fmla="*/ 313304 h 245"/>
                <a:gd name="T54" fmla="*/ 74096 w 165"/>
                <a:gd name="T55" fmla="*/ 313304 h 245"/>
                <a:gd name="T56" fmla="*/ 58765 w 165"/>
                <a:gd name="T57" fmla="*/ 313304 h 245"/>
                <a:gd name="T58" fmla="*/ 75373 w 165"/>
                <a:gd name="T59" fmla="*/ 313304 h 245"/>
                <a:gd name="T60" fmla="*/ 58765 w 165"/>
                <a:gd name="T61" fmla="*/ 313304 h 245"/>
                <a:gd name="T62" fmla="*/ 75373 w 165"/>
                <a:gd name="T63" fmla="*/ 313304 h 245"/>
                <a:gd name="T64" fmla="*/ 57488 w 165"/>
                <a:gd name="T65" fmla="*/ 313304 h 245"/>
                <a:gd name="T66" fmla="*/ 76651 w 165"/>
                <a:gd name="T67" fmla="*/ 313304 h 245"/>
                <a:gd name="T68" fmla="*/ 57488 w 165"/>
                <a:gd name="T69" fmla="*/ 313304 h 245"/>
                <a:gd name="T70" fmla="*/ 76651 w 165"/>
                <a:gd name="T71" fmla="*/ 313304 h 245"/>
                <a:gd name="T72" fmla="*/ 56210 w 165"/>
                <a:gd name="T73" fmla="*/ 313304 h 245"/>
                <a:gd name="T74" fmla="*/ 76651 w 165"/>
                <a:gd name="T75" fmla="*/ 313304 h 245"/>
                <a:gd name="T76" fmla="*/ 56210 w 165"/>
                <a:gd name="T77" fmla="*/ 313304 h 245"/>
                <a:gd name="T78" fmla="*/ 77928 w 165"/>
                <a:gd name="T79" fmla="*/ 313304 h 245"/>
                <a:gd name="T80" fmla="*/ 56210 w 165"/>
                <a:gd name="T81" fmla="*/ 313304 h 245"/>
                <a:gd name="T82" fmla="*/ 77928 w 165"/>
                <a:gd name="T83" fmla="*/ 313304 h 245"/>
                <a:gd name="T84" fmla="*/ 54933 w 165"/>
                <a:gd name="T85" fmla="*/ 313304 h 245"/>
                <a:gd name="T86" fmla="*/ 79206 w 165"/>
                <a:gd name="T87" fmla="*/ 313304 h 245"/>
                <a:gd name="T88" fmla="*/ 53655 w 165"/>
                <a:gd name="T89" fmla="*/ 313304 h 245"/>
                <a:gd name="T90" fmla="*/ 80483 w 165"/>
                <a:gd name="T91" fmla="*/ 313304 h 245"/>
                <a:gd name="T92" fmla="*/ 53655 w 165"/>
                <a:gd name="T93" fmla="*/ 313304 h 245"/>
                <a:gd name="T94" fmla="*/ 80483 w 165"/>
                <a:gd name="T95" fmla="*/ 313304 h 245"/>
                <a:gd name="T96" fmla="*/ 52378 w 165"/>
                <a:gd name="T97" fmla="*/ 313304 h 245"/>
                <a:gd name="T98" fmla="*/ 80483 w 165"/>
                <a:gd name="T99" fmla="*/ 313304 h 245"/>
                <a:gd name="T100" fmla="*/ 51100 w 165"/>
                <a:gd name="T101" fmla="*/ 313304 h 245"/>
                <a:gd name="T102" fmla="*/ 81761 w 165"/>
                <a:gd name="T103" fmla="*/ 313304 h 245"/>
                <a:gd name="T104" fmla="*/ 51100 w 165"/>
                <a:gd name="T105" fmla="*/ 313304 h 245"/>
                <a:gd name="T106" fmla="*/ 83038 w 165"/>
                <a:gd name="T107" fmla="*/ 313304 h 245"/>
                <a:gd name="T108" fmla="*/ 122641 w 165"/>
                <a:gd name="T109" fmla="*/ 310746 h 245"/>
                <a:gd name="T110" fmla="*/ 0 w 165"/>
                <a:gd name="T111" fmla="*/ 309468 h 245"/>
                <a:gd name="T112" fmla="*/ 66430 w 165"/>
                <a:gd name="T113" fmla="*/ 0 h 245"/>
                <a:gd name="T114" fmla="*/ 61320 w 165"/>
                <a:gd name="T115" fmla="*/ 38364 h 245"/>
                <a:gd name="T116" fmla="*/ 209511 w 165"/>
                <a:gd name="T117" fmla="*/ 15346 h 2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5" h="245">
                  <a:moveTo>
                    <a:pt x="52" y="245"/>
                  </a:moveTo>
                  <a:cubicBezTo>
                    <a:pt x="52" y="245"/>
                    <a:pt x="52" y="245"/>
                    <a:pt x="52" y="245"/>
                  </a:cubicBezTo>
                  <a:cubicBezTo>
                    <a:pt x="52" y="245"/>
                    <a:pt x="52" y="245"/>
                    <a:pt x="52" y="245"/>
                  </a:cubicBezTo>
                  <a:moveTo>
                    <a:pt x="53" y="245"/>
                  </a:moveTo>
                  <a:cubicBezTo>
                    <a:pt x="53" y="245"/>
                    <a:pt x="53" y="245"/>
                    <a:pt x="53" y="245"/>
                  </a:cubicBezTo>
                  <a:cubicBezTo>
                    <a:pt x="53" y="245"/>
                    <a:pt x="53" y="245"/>
                    <a:pt x="53" y="245"/>
                  </a:cubicBezTo>
                  <a:moveTo>
                    <a:pt x="51" y="245"/>
                  </a:moveTo>
                  <a:cubicBezTo>
                    <a:pt x="52" y="245"/>
                    <a:pt x="52" y="245"/>
                    <a:pt x="52" y="245"/>
                  </a:cubicBezTo>
                  <a:cubicBezTo>
                    <a:pt x="52" y="245"/>
                    <a:pt x="52" y="245"/>
                    <a:pt x="51" y="245"/>
                  </a:cubicBezTo>
                  <a:moveTo>
                    <a:pt x="53" y="245"/>
                  </a:moveTo>
                  <a:cubicBezTo>
                    <a:pt x="53" y="245"/>
                    <a:pt x="53" y="245"/>
                    <a:pt x="53" y="245"/>
                  </a:cubicBezTo>
                  <a:cubicBezTo>
                    <a:pt x="53" y="245"/>
                    <a:pt x="53" y="245"/>
                    <a:pt x="53" y="245"/>
                  </a:cubicBezTo>
                  <a:moveTo>
                    <a:pt x="51" y="245"/>
                  </a:moveTo>
                  <a:cubicBezTo>
                    <a:pt x="51" y="245"/>
                    <a:pt x="51" y="245"/>
                    <a:pt x="51" y="245"/>
                  </a:cubicBezTo>
                  <a:cubicBezTo>
                    <a:pt x="51" y="245"/>
                    <a:pt x="51" y="245"/>
                    <a:pt x="51" y="245"/>
                  </a:cubicBezTo>
                  <a:moveTo>
                    <a:pt x="54" y="245"/>
                  </a:moveTo>
                  <a:cubicBezTo>
                    <a:pt x="54" y="245"/>
                    <a:pt x="54" y="245"/>
                    <a:pt x="54" y="245"/>
                  </a:cubicBezTo>
                  <a:cubicBezTo>
                    <a:pt x="54" y="245"/>
                    <a:pt x="54" y="245"/>
                    <a:pt x="54" y="245"/>
                  </a:cubicBezTo>
                  <a:moveTo>
                    <a:pt x="51" y="245"/>
                  </a:moveTo>
                  <a:cubicBezTo>
                    <a:pt x="51" y="245"/>
                    <a:pt x="51" y="245"/>
                    <a:pt x="51" y="245"/>
                  </a:cubicBezTo>
                  <a:cubicBezTo>
                    <a:pt x="51" y="245"/>
                    <a:pt x="51" y="245"/>
                    <a:pt x="51" y="245"/>
                  </a:cubicBezTo>
                  <a:moveTo>
                    <a:pt x="54" y="245"/>
                  </a:moveTo>
                  <a:cubicBezTo>
                    <a:pt x="54" y="245"/>
                    <a:pt x="54" y="245"/>
                    <a:pt x="54" y="245"/>
                  </a:cubicBezTo>
                  <a:cubicBezTo>
                    <a:pt x="54" y="245"/>
                    <a:pt x="54" y="245"/>
                    <a:pt x="54" y="245"/>
                  </a:cubicBezTo>
                  <a:moveTo>
                    <a:pt x="50" y="245"/>
                  </a:moveTo>
                  <a:cubicBezTo>
                    <a:pt x="50" y="245"/>
                    <a:pt x="50" y="245"/>
                    <a:pt x="50" y="245"/>
                  </a:cubicBezTo>
                  <a:cubicBezTo>
                    <a:pt x="50" y="245"/>
                    <a:pt x="50" y="245"/>
                    <a:pt x="50" y="245"/>
                  </a:cubicBezTo>
                  <a:moveTo>
                    <a:pt x="55" y="245"/>
                  </a:moveTo>
                  <a:cubicBezTo>
                    <a:pt x="55" y="245"/>
                    <a:pt x="55" y="245"/>
                    <a:pt x="54" y="245"/>
                  </a:cubicBezTo>
                  <a:cubicBezTo>
                    <a:pt x="55" y="245"/>
                    <a:pt x="55" y="245"/>
                    <a:pt x="55" y="245"/>
                  </a:cubicBezTo>
                  <a:moveTo>
                    <a:pt x="50" y="245"/>
                  </a:moveTo>
                  <a:cubicBezTo>
                    <a:pt x="50" y="245"/>
                    <a:pt x="50" y="245"/>
                    <a:pt x="50" y="245"/>
                  </a:cubicBezTo>
                  <a:cubicBezTo>
                    <a:pt x="50" y="245"/>
                    <a:pt x="50" y="245"/>
                    <a:pt x="50" y="245"/>
                  </a:cubicBezTo>
                  <a:moveTo>
                    <a:pt x="55" y="245"/>
                  </a:moveTo>
                  <a:cubicBezTo>
                    <a:pt x="55" y="245"/>
                    <a:pt x="55" y="245"/>
                    <a:pt x="55" y="245"/>
                  </a:cubicBezTo>
                  <a:cubicBezTo>
                    <a:pt x="55" y="245"/>
                    <a:pt x="55" y="245"/>
                    <a:pt x="55" y="245"/>
                  </a:cubicBezTo>
                  <a:moveTo>
                    <a:pt x="49" y="245"/>
                  </a:moveTo>
                  <a:cubicBezTo>
                    <a:pt x="49" y="245"/>
                    <a:pt x="49" y="245"/>
                    <a:pt x="50" y="245"/>
                  </a:cubicBezTo>
                  <a:cubicBezTo>
                    <a:pt x="49" y="245"/>
                    <a:pt x="49" y="245"/>
                    <a:pt x="49" y="245"/>
                  </a:cubicBezTo>
                  <a:moveTo>
                    <a:pt x="55" y="245"/>
                  </a:moveTo>
                  <a:cubicBezTo>
                    <a:pt x="55" y="245"/>
                    <a:pt x="55" y="245"/>
                    <a:pt x="55" y="245"/>
                  </a:cubicBezTo>
                  <a:cubicBezTo>
                    <a:pt x="55" y="245"/>
                    <a:pt x="55" y="245"/>
                    <a:pt x="55" y="245"/>
                  </a:cubicBezTo>
                  <a:moveTo>
                    <a:pt x="49" y="245"/>
                  </a:moveTo>
                  <a:cubicBezTo>
                    <a:pt x="49" y="245"/>
                    <a:pt x="49" y="245"/>
                    <a:pt x="49" y="245"/>
                  </a:cubicBezTo>
                  <a:cubicBezTo>
                    <a:pt x="49" y="245"/>
                    <a:pt x="49" y="245"/>
                    <a:pt x="49" y="245"/>
                  </a:cubicBezTo>
                  <a:moveTo>
                    <a:pt x="56" y="245"/>
                  </a:moveTo>
                  <a:cubicBezTo>
                    <a:pt x="56" y="245"/>
                    <a:pt x="56" y="245"/>
                    <a:pt x="56" y="245"/>
                  </a:cubicBezTo>
                  <a:cubicBezTo>
                    <a:pt x="56" y="245"/>
                    <a:pt x="56" y="245"/>
                    <a:pt x="56" y="245"/>
                  </a:cubicBezTo>
                  <a:moveTo>
                    <a:pt x="49" y="245"/>
                  </a:moveTo>
                  <a:cubicBezTo>
                    <a:pt x="49" y="245"/>
                    <a:pt x="49" y="245"/>
                    <a:pt x="49" y="245"/>
                  </a:cubicBezTo>
                  <a:cubicBezTo>
                    <a:pt x="49" y="245"/>
                    <a:pt x="49" y="245"/>
                    <a:pt x="49" y="245"/>
                  </a:cubicBezTo>
                  <a:moveTo>
                    <a:pt x="56" y="245"/>
                  </a:moveTo>
                  <a:cubicBezTo>
                    <a:pt x="56" y="245"/>
                    <a:pt x="56" y="245"/>
                    <a:pt x="56" y="245"/>
                  </a:cubicBezTo>
                  <a:cubicBezTo>
                    <a:pt x="56" y="245"/>
                    <a:pt x="56" y="245"/>
                    <a:pt x="56" y="245"/>
                  </a:cubicBezTo>
                  <a:moveTo>
                    <a:pt x="48" y="245"/>
                  </a:moveTo>
                  <a:cubicBezTo>
                    <a:pt x="48" y="245"/>
                    <a:pt x="48" y="245"/>
                    <a:pt x="48" y="245"/>
                  </a:cubicBezTo>
                  <a:cubicBezTo>
                    <a:pt x="48" y="245"/>
                    <a:pt x="48" y="245"/>
                    <a:pt x="48" y="245"/>
                  </a:cubicBezTo>
                  <a:moveTo>
                    <a:pt x="57" y="245"/>
                  </a:moveTo>
                  <a:cubicBezTo>
                    <a:pt x="57" y="245"/>
                    <a:pt x="57" y="245"/>
                    <a:pt x="57" y="245"/>
                  </a:cubicBezTo>
                  <a:cubicBezTo>
                    <a:pt x="57" y="245"/>
                    <a:pt x="57" y="245"/>
                    <a:pt x="57" y="245"/>
                  </a:cubicBezTo>
                  <a:moveTo>
                    <a:pt x="48" y="245"/>
                  </a:moveTo>
                  <a:cubicBezTo>
                    <a:pt x="48" y="245"/>
                    <a:pt x="48" y="245"/>
                    <a:pt x="48" y="245"/>
                  </a:cubicBezTo>
                  <a:cubicBezTo>
                    <a:pt x="48" y="245"/>
                    <a:pt x="48" y="245"/>
                    <a:pt x="48" y="245"/>
                  </a:cubicBezTo>
                  <a:moveTo>
                    <a:pt x="57" y="245"/>
                  </a:moveTo>
                  <a:cubicBezTo>
                    <a:pt x="57" y="245"/>
                    <a:pt x="57" y="245"/>
                    <a:pt x="57" y="245"/>
                  </a:cubicBezTo>
                  <a:cubicBezTo>
                    <a:pt x="57" y="245"/>
                    <a:pt x="57" y="245"/>
                    <a:pt x="57" y="245"/>
                  </a:cubicBezTo>
                  <a:moveTo>
                    <a:pt x="47" y="245"/>
                  </a:moveTo>
                  <a:cubicBezTo>
                    <a:pt x="47" y="245"/>
                    <a:pt x="47" y="245"/>
                    <a:pt x="47" y="245"/>
                  </a:cubicBezTo>
                  <a:cubicBezTo>
                    <a:pt x="47" y="245"/>
                    <a:pt x="47" y="245"/>
                    <a:pt x="47" y="245"/>
                  </a:cubicBezTo>
                  <a:moveTo>
                    <a:pt x="57" y="245"/>
                  </a:moveTo>
                  <a:cubicBezTo>
                    <a:pt x="57" y="245"/>
                    <a:pt x="57" y="245"/>
                    <a:pt x="57" y="245"/>
                  </a:cubicBezTo>
                  <a:cubicBezTo>
                    <a:pt x="57" y="245"/>
                    <a:pt x="57" y="245"/>
                    <a:pt x="57" y="245"/>
                  </a:cubicBezTo>
                  <a:moveTo>
                    <a:pt x="47" y="245"/>
                  </a:moveTo>
                  <a:cubicBezTo>
                    <a:pt x="47" y="245"/>
                    <a:pt x="47" y="245"/>
                    <a:pt x="47" y="245"/>
                  </a:cubicBezTo>
                  <a:cubicBezTo>
                    <a:pt x="47" y="245"/>
                    <a:pt x="47" y="245"/>
                    <a:pt x="47" y="245"/>
                  </a:cubicBezTo>
                  <a:moveTo>
                    <a:pt x="58" y="245"/>
                  </a:moveTo>
                  <a:cubicBezTo>
                    <a:pt x="58" y="245"/>
                    <a:pt x="58" y="245"/>
                    <a:pt x="58" y="245"/>
                  </a:cubicBezTo>
                  <a:cubicBezTo>
                    <a:pt x="58" y="245"/>
                    <a:pt x="58" y="245"/>
                    <a:pt x="58" y="245"/>
                  </a:cubicBezTo>
                  <a:moveTo>
                    <a:pt x="46" y="245"/>
                  </a:moveTo>
                  <a:cubicBezTo>
                    <a:pt x="46" y="245"/>
                    <a:pt x="47" y="245"/>
                    <a:pt x="47" y="245"/>
                  </a:cubicBezTo>
                  <a:cubicBezTo>
                    <a:pt x="47" y="245"/>
                    <a:pt x="46" y="245"/>
                    <a:pt x="46" y="245"/>
                  </a:cubicBezTo>
                  <a:moveTo>
                    <a:pt x="58" y="245"/>
                  </a:moveTo>
                  <a:cubicBezTo>
                    <a:pt x="58" y="245"/>
                    <a:pt x="58" y="245"/>
                    <a:pt x="58" y="245"/>
                  </a:cubicBezTo>
                  <a:cubicBezTo>
                    <a:pt x="58" y="245"/>
                    <a:pt x="58" y="245"/>
                    <a:pt x="58" y="245"/>
                  </a:cubicBezTo>
                  <a:moveTo>
                    <a:pt x="46" y="245"/>
                  </a:moveTo>
                  <a:cubicBezTo>
                    <a:pt x="46" y="245"/>
                    <a:pt x="46" y="245"/>
                    <a:pt x="46" y="245"/>
                  </a:cubicBezTo>
                  <a:cubicBezTo>
                    <a:pt x="46" y="245"/>
                    <a:pt x="46" y="245"/>
                    <a:pt x="46" y="245"/>
                  </a:cubicBezTo>
                  <a:moveTo>
                    <a:pt x="59" y="245"/>
                  </a:moveTo>
                  <a:cubicBezTo>
                    <a:pt x="59" y="245"/>
                    <a:pt x="59" y="245"/>
                    <a:pt x="59" y="245"/>
                  </a:cubicBezTo>
                  <a:cubicBezTo>
                    <a:pt x="59" y="245"/>
                    <a:pt x="59" y="245"/>
                    <a:pt x="59" y="245"/>
                  </a:cubicBezTo>
                  <a:moveTo>
                    <a:pt x="46" y="245"/>
                  </a:moveTo>
                  <a:cubicBezTo>
                    <a:pt x="46" y="245"/>
                    <a:pt x="46" y="245"/>
                    <a:pt x="46" y="245"/>
                  </a:cubicBezTo>
                  <a:cubicBezTo>
                    <a:pt x="46" y="245"/>
                    <a:pt x="46" y="245"/>
                    <a:pt x="46" y="245"/>
                  </a:cubicBezTo>
                  <a:moveTo>
                    <a:pt x="59" y="245"/>
                  </a:moveTo>
                  <a:cubicBezTo>
                    <a:pt x="59" y="245"/>
                    <a:pt x="59" y="245"/>
                    <a:pt x="59" y="245"/>
                  </a:cubicBezTo>
                  <a:cubicBezTo>
                    <a:pt x="59" y="245"/>
                    <a:pt x="59" y="245"/>
                    <a:pt x="59" y="245"/>
                  </a:cubicBezTo>
                  <a:moveTo>
                    <a:pt x="45" y="245"/>
                  </a:moveTo>
                  <a:cubicBezTo>
                    <a:pt x="45" y="245"/>
                    <a:pt x="45" y="245"/>
                    <a:pt x="45" y="245"/>
                  </a:cubicBezTo>
                  <a:cubicBezTo>
                    <a:pt x="45" y="245"/>
                    <a:pt x="45" y="245"/>
                    <a:pt x="45" y="245"/>
                  </a:cubicBezTo>
                  <a:moveTo>
                    <a:pt x="60" y="245"/>
                  </a:moveTo>
                  <a:cubicBezTo>
                    <a:pt x="60" y="245"/>
                    <a:pt x="59" y="245"/>
                    <a:pt x="59" y="245"/>
                  </a:cubicBezTo>
                  <a:cubicBezTo>
                    <a:pt x="59" y="245"/>
                    <a:pt x="59" y="245"/>
                    <a:pt x="60" y="245"/>
                  </a:cubicBezTo>
                  <a:moveTo>
                    <a:pt x="45" y="245"/>
                  </a:moveTo>
                  <a:cubicBezTo>
                    <a:pt x="45" y="245"/>
                    <a:pt x="45" y="245"/>
                    <a:pt x="45" y="245"/>
                  </a:cubicBezTo>
                  <a:cubicBezTo>
                    <a:pt x="45" y="245"/>
                    <a:pt x="45" y="245"/>
                    <a:pt x="45" y="245"/>
                  </a:cubicBezTo>
                  <a:moveTo>
                    <a:pt x="60" y="245"/>
                  </a:moveTo>
                  <a:cubicBezTo>
                    <a:pt x="60" y="245"/>
                    <a:pt x="60" y="245"/>
                    <a:pt x="60" y="245"/>
                  </a:cubicBezTo>
                  <a:cubicBezTo>
                    <a:pt x="60" y="245"/>
                    <a:pt x="60" y="245"/>
                    <a:pt x="60" y="245"/>
                  </a:cubicBezTo>
                  <a:moveTo>
                    <a:pt x="44" y="245"/>
                  </a:moveTo>
                  <a:cubicBezTo>
                    <a:pt x="44" y="245"/>
                    <a:pt x="44" y="245"/>
                    <a:pt x="45" y="245"/>
                  </a:cubicBezTo>
                  <a:cubicBezTo>
                    <a:pt x="44" y="245"/>
                    <a:pt x="44" y="245"/>
                    <a:pt x="44" y="245"/>
                  </a:cubicBezTo>
                  <a:moveTo>
                    <a:pt x="60" y="245"/>
                  </a:moveTo>
                  <a:cubicBezTo>
                    <a:pt x="60" y="245"/>
                    <a:pt x="60" y="245"/>
                    <a:pt x="60" y="245"/>
                  </a:cubicBezTo>
                  <a:cubicBezTo>
                    <a:pt x="60" y="245"/>
                    <a:pt x="60" y="245"/>
                    <a:pt x="60" y="245"/>
                  </a:cubicBezTo>
                  <a:moveTo>
                    <a:pt x="44" y="245"/>
                  </a:moveTo>
                  <a:cubicBezTo>
                    <a:pt x="44" y="245"/>
                    <a:pt x="44" y="245"/>
                    <a:pt x="44" y="245"/>
                  </a:cubicBezTo>
                  <a:cubicBezTo>
                    <a:pt x="44" y="245"/>
                    <a:pt x="44" y="245"/>
                    <a:pt x="44" y="245"/>
                  </a:cubicBezTo>
                  <a:moveTo>
                    <a:pt x="61" y="245"/>
                  </a:moveTo>
                  <a:cubicBezTo>
                    <a:pt x="61" y="245"/>
                    <a:pt x="61" y="245"/>
                    <a:pt x="61" y="245"/>
                  </a:cubicBezTo>
                  <a:cubicBezTo>
                    <a:pt x="61" y="245"/>
                    <a:pt x="61" y="245"/>
                    <a:pt x="61" y="245"/>
                  </a:cubicBezTo>
                  <a:moveTo>
                    <a:pt x="44" y="245"/>
                  </a:moveTo>
                  <a:cubicBezTo>
                    <a:pt x="44" y="245"/>
                    <a:pt x="44" y="245"/>
                    <a:pt x="44" y="245"/>
                  </a:cubicBezTo>
                  <a:cubicBezTo>
                    <a:pt x="44" y="245"/>
                    <a:pt x="44" y="245"/>
                    <a:pt x="44" y="245"/>
                  </a:cubicBezTo>
                  <a:moveTo>
                    <a:pt x="61" y="245"/>
                  </a:moveTo>
                  <a:cubicBezTo>
                    <a:pt x="61" y="245"/>
                    <a:pt x="61" y="245"/>
                    <a:pt x="61" y="245"/>
                  </a:cubicBezTo>
                  <a:cubicBezTo>
                    <a:pt x="61" y="245"/>
                    <a:pt x="61" y="245"/>
                    <a:pt x="61" y="245"/>
                  </a:cubicBezTo>
                  <a:moveTo>
                    <a:pt x="43" y="245"/>
                  </a:moveTo>
                  <a:cubicBezTo>
                    <a:pt x="43" y="245"/>
                    <a:pt x="43" y="245"/>
                    <a:pt x="43" y="245"/>
                  </a:cubicBezTo>
                  <a:cubicBezTo>
                    <a:pt x="43" y="245"/>
                    <a:pt x="43" y="245"/>
                    <a:pt x="43" y="245"/>
                  </a:cubicBezTo>
                  <a:moveTo>
                    <a:pt x="62" y="245"/>
                  </a:moveTo>
                  <a:cubicBezTo>
                    <a:pt x="62" y="245"/>
                    <a:pt x="62" y="245"/>
                    <a:pt x="61" y="245"/>
                  </a:cubicBezTo>
                  <a:cubicBezTo>
                    <a:pt x="62" y="245"/>
                    <a:pt x="62" y="245"/>
                    <a:pt x="62" y="245"/>
                  </a:cubicBezTo>
                  <a:moveTo>
                    <a:pt x="42" y="245"/>
                  </a:moveTo>
                  <a:cubicBezTo>
                    <a:pt x="42" y="245"/>
                    <a:pt x="42" y="245"/>
                    <a:pt x="42" y="245"/>
                  </a:cubicBezTo>
                  <a:cubicBezTo>
                    <a:pt x="42" y="245"/>
                    <a:pt x="42" y="245"/>
                    <a:pt x="42" y="245"/>
                  </a:cubicBezTo>
                  <a:moveTo>
                    <a:pt x="63" y="245"/>
                  </a:moveTo>
                  <a:cubicBezTo>
                    <a:pt x="63" y="245"/>
                    <a:pt x="62" y="245"/>
                    <a:pt x="62" y="245"/>
                  </a:cubicBezTo>
                  <a:cubicBezTo>
                    <a:pt x="62" y="245"/>
                    <a:pt x="62" y="245"/>
                    <a:pt x="63" y="245"/>
                  </a:cubicBezTo>
                  <a:moveTo>
                    <a:pt x="42" y="245"/>
                  </a:moveTo>
                  <a:cubicBezTo>
                    <a:pt x="42" y="245"/>
                    <a:pt x="42" y="245"/>
                    <a:pt x="42" y="245"/>
                  </a:cubicBezTo>
                  <a:cubicBezTo>
                    <a:pt x="42" y="245"/>
                    <a:pt x="42" y="245"/>
                    <a:pt x="42" y="245"/>
                  </a:cubicBezTo>
                  <a:moveTo>
                    <a:pt x="63" y="245"/>
                  </a:moveTo>
                  <a:cubicBezTo>
                    <a:pt x="63" y="245"/>
                    <a:pt x="63" y="245"/>
                    <a:pt x="63" y="245"/>
                  </a:cubicBezTo>
                  <a:cubicBezTo>
                    <a:pt x="63" y="245"/>
                    <a:pt x="63" y="245"/>
                    <a:pt x="63" y="245"/>
                  </a:cubicBezTo>
                  <a:moveTo>
                    <a:pt x="41" y="245"/>
                  </a:moveTo>
                  <a:cubicBezTo>
                    <a:pt x="42" y="245"/>
                    <a:pt x="42" y="245"/>
                    <a:pt x="42" y="245"/>
                  </a:cubicBezTo>
                  <a:cubicBezTo>
                    <a:pt x="42" y="245"/>
                    <a:pt x="42" y="245"/>
                    <a:pt x="41" y="245"/>
                  </a:cubicBezTo>
                  <a:moveTo>
                    <a:pt x="63" y="245"/>
                  </a:moveTo>
                  <a:cubicBezTo>
                    <a:pt x="63" y="245"/>
                    <a:pt x="63" y="245"/>
                    <a:pt x="63" y="245"/>
                  </a:cubicBezTo>
                  <a:cubicBezTo>
                    <a:pt x="63" y="245"/>
                    <a:pt x="63" y="245"/>
                    <a:pt x="63" y="245"/>
                  </a:cubicBezTo>
                  <a:moveTo>
                    <a:pt x="40" y="245"/>
                  </a:moveTo>
                  <a:cubicBezTo>
                    <a:pt x="41" y="245"/>
                    <a:pt x="41" y="245"/>
                    <a:pt x="41" y="245"/>
                  </a:cubicBezTo>
                  <a:cubicBezTo>
                    <a:pt x="41" y="245"/>
                    <a:pt x="41" y="245"/>
                    <a:pt x="40" y="245"/>
                  </a:cubicBezTo>
                  <a:moveTo>
                    <a:pt x="64" y="245"/>
                  </a:moveTo>
                  <a:cubicBezTo>
                    <a:pt x="64" y="245"/>
                    <a:pt x="64" y="245"/>
                    <a:pt x="63" y="245"/>
                  </a:cubicBezTo>
                  <a:cubicBezTo>
                    <a:pt x="64" y="245"/>
                    <a:pt x="64" y="245"/>
                    <a:pt x="64" y="245"/>
                  </a:cubicBezTo>
                  <a:moveTo>
                    <a:pt x="40" y="245"/>
                  </a:moveTo>
                  <a:cubicBezTo>
                    <a:pt x="40" y="245"/>
                    <a:pt x="40" y="245"/>
                    <a:pt x="40" y="245"/>
                  </a:cubicBezTo>
                  <a:cubicBezTo>
                    <a:pt x="40" y="245"/>
                    <a:pt x="40" y="245"/>
                    <a:pt x="40" y="245"/>
                  </a:cubicBezTo>
                  <a:moveTo>
                    <a:pt x="65" y="245"/>
                  </a:moveTo>
                  <a:cubicBezTo>
                    <a:pt x="65" y="245"/>
                    <a:pt x="64" y="245"/>
                    <a:pt x="64" y="245"/>
                  </a:cubicBezTo>
                  <a:cubicBezTo>
                    <a:pt x="64" y="245"/>
                    <a:pt x="65" y="245"/>
                    <a:pt x="65" y="245"/>
                  </a:cubicBezTo>
                  <a:moveTo>
                    <a:pt x="96" y="243"/>
                  </a:moveTo>
                  <a:cubicBezTo>
                    <a:pt x="85" y="244"/>
                    <a:pt x="75" y="244"/>
                    <a:pt x="65" y="245"/>
                  </a:cubicBezTo>
                  <a:cubicBezTo>
                    <a:pt x="75" y="244"/>
                    <a:pt x="85" y="244"/>
                    <a:pt x="96" y="243"/>
                  </a:cubicBezTo>
                  <a:cubicBezTo>
                    <a:pt x="96" y="243"/>
                    <a:pt x="96" y="243"/>
                    <a:pt x="96" y="243"/>
                  </a:cubicBezTo>
                  <a:moveTo>
                    <a:pt x="0" y="242"/>
                  </a:moveTo>
                  <a:cubicBezTo>
                    <a:pt x="0" y="242"/>
                    <a:pt x="0" y="242"/>
                    <a:pt x="0" y="242"/>
                  </a:cubicBezTo>
                  <a:cubicBezTo>
                    <a:pt x="13" y="244"/>
                    <a:pt x="26" y="244"/>
                    <a:pt x="40" y="245"/>
                  </a:cubicBezTo>
                  <a:cubicBezTo>
                    <a:pt x="26" y="244"/>
                    <a:pt x="13" y="244"/>
                    <a:pt x="0" y="242"/>
                  </a:cubicBezTo>
                  <a:moveTo>
                    <a:pt x="52" y="0"/>
                  </a:moveTo>
                  <a:cubicBezTo>
                    <a:pt x="38" y="0"/>
                    <a:pt x="24" y="1"/>
                    <a:pt x="10" y="2"/>
                  </a:cubicBezTo>
                  <a:cubicBezTo>
                    <a:pt x="9" y="16"/>
                    <a:pt x="8" y="31"/>
                    <a:pt x="6" y="45"/>
                  </a:cubicBezTo>
                  <a:cubicBezTo>
                    <a:pt x="17" y="36"/>
                    <a:pt x="32" y="30"/>
                    <a:pt x="48" y="30"/>
                  </a:cubicBezTo>
                  <a:cubicBezTo>
                    <a:pt x="75" y="30"/>
                    <a:pt x="99" y="48"/>
                    <a:pt x="107" y="73"/>
                  </a:cubicBezTo>
                  <a:cubicBezTo>
                    <a:pt x="127" y="75"/>
                    <a:pt x="147" y="78"/>
                    <a:pt x="165" y="83"/>
                  </a:cubicBezTo>
                  <a:cubicBezTo>
                    <a:pt x="165" y="60"/>
                    <a:pt x="164" y="36"/>
                    <a:pt x="164" y="12"/>
                  </a:cubicBezTo>
                  <a:cubicBezTo>
                    <a:pt x="130" y="4"/>
                    <a:pt x="92" y="0"/>
                    <a:pt x="52" y="0"/>
                  </a:cubicBezTo>
                </a:path>
              </a:pathLst>
            </a:custGeom>
            <a:solidFill>
              <a:srgbClr val="AA5D2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55" name="iŝļiḓè"/>
            <p:cNvSpPr>
              <a:spLocks/>
            </p:cNvSpPr>
            <p:nvPr/>
          </p:nvSpPr>
          <p:spPr bwMode="auto">
            <a:xfrm>
              <a:off x="6480143" y="3323430"/>
              <a:ext cx="224612" cy="220004"/>
            </a:xfrm>
            <a:custGeom>
              <a:avLst/>
              <a:gdLst>
                <a:gd name="T0" fmla="*/ 153145 w 176"/>
                <a:gd name="T1" fmla="*/ 24303 h 172"/>
                <a:gd name="T2" fmla="*/ 11486 w 176"/>
                <a:gd name="T3" fmla="*/ 75466 h 172"/>
                <a:gd name="T4" fmla="*/ 12762 w 176"/>
                <a:gd name="T5" fmla="*/ 216167 h 172"/>
                <a:gd name="T6" fmla="*/ 63810 w 176"/>
                <a:gd name="T7" fmla="*/ 220004 h 172"/>
                <a:gd name="T8" fmla="*/ 63810 w 176"/>
                <a:gd name="T9" fmla="*/ 220004 h 172"/>
                <a:gd name="T10" fmla="*/ 65086 w 176"/>
                <a:gd name="T11" fmla="*/ 220004 h 172"/>
                <a:gd name="T12" fmla="*/ 66363 w 176"/>
                <a:gd name="T13" fmla="*/ 220004 h 172"/>
                <a:gd name="T14" fmla="*/ 66363 w 176"/>
                <a:gd name="T15" fmla="*/ 220004 h 172"/>
                <a:gd name="T16" fmla="*/ 67639 w 176"/>
                <a:gd name="T17" fmla="*/ 220004 h 172"/>
                <a:gd name="T18" fmla="*/ 68915 w 176"/>
                <a:gd name="T19" fmla="*/ 220004 h 172"/>
                <a:gd name="T20" fmla="*/ 68915 w 176"/>
                <a:gd name="T21" fmla="*/ 220004 h 172"/>
                <a:gd name="T22" fmla="*/ 68915 w 176"/>
                <a:gd name="T23" fmla="*/ 220004 h 172"/>
                <a:gd name="T24" fmla="*/ 70191 w 176"/>
                <a:gd name="T25" fmla="*/ 220004 h 172"/>
                <a:gd name="T26" fmla="*/ 70191 w 176"/>
                <a:gd name="T27" fmla="*/ 220004 h 172"/>
                <a:gd name="T28" fmla="*/ 71467 w 176"/>
                <a:gd name="T29" fmla="*/ 220004 h 172"/>
                <a:gd name="T30" fmla="*/ 71467 w 176"/>
                <a:gd name="T31" fmla="*/ 220004 h 172"/>
                <a:gd name="T32" fmla="*/ 71467 w 176"/>
                <a:gd name="T33" fmla="*/ 220004 h 172"/>
                <a:gd name="T34" fmla="*/ 72744 w 176"/>
                <a:gd name="T35" fmla="*/ 220004 h 172"/>
                <a:gd name="T36" fmla="*/ 72744 w 176"/>
                <a:gd name="T37" fmla="*/ 220004 h 172"/>
                <a:gd name="T38" fmla="*/ 74020 w 176"/>
                <a:gd name="T39" fmla="*/ 220004 h 172"/>
                <a:gd name="T40" fmla="*/ 74020 w 176"/>
                <a:gd name="T41" fmla="*/ 220004 h 172"/>
                <a:gd name="T42" fmla="*/ 75296 w 176"/>
                <a:gd name="T43" fmla="*/ 220004 h 172"/>
                <a:gd name="T44" fmla="*/ 75296 w 176"/>
                <a:gd name="T45" fmla="*/ 220004 h 172"/>
                <a:gd name="T46" fmla="*/ 75296 w 176"/>
                <a:gd name="T47" fmla="*/ 220004 h 172"/>
                <a:gd name="T48" fmla="*/ 76572 w 176"/>
                <a:gd name="T49" fmla="*/ 220004 h 172"/>
                <a:gd name="T50" fmla="*/ 76572 w 176"/>
                <a:gd name="T51" fmla="*/ 220004 h 172"/>
                <a:gd name="T52" fmla="*/ 77848 w 176"/>
                <a:gd name="T53" fmla="*/ 220004 h 172"/>
                <a:gd name="T54" fmla="*/ 77848 w 176"/>
                <a:gd name="T55" fmla="*/ 220004 h 172"/>
                <a:gd name="T56" fmla="*/ 77848 w 176"/>
                <a:gd name="T57" fmla="*/ 220004 h 172"/>
                <a:gd name="T58" fmla="*/ 79125 w 176"/>
                <a:gd name="T59" fmla="*/ 220004 h 172"/>
                <a:gd name="T60" fmla="*/ 79125 w 176"/>
                <a:gd name="T61" fmla="*/ 220004 h 172"/>
                <a:gd name="T62" fmla="*/ 79125 w 176"/>
                <a:gd name="T63" fmla="*/ 220004 h 172"/>
                <a:gd name="T64" fmla="*/ 80401 w 176"/>
                <a:gd name="T65" fmla="*/ 220004 h 172"/>
                <a:gd name="T66" fmla="*/ 80401 w 176"/>
                <a:gd name="T67" fmla="*/ 220004 h 172"/>
                <a:gd name="T68" fmla="*/ 81677 w 176"/>
                <a:gd name="T69" fmla="*/ 220004 h 172"/>
                <a:gd name="T70" fmla="*/ 81677 w 176"/>
                <a:gd name="T71" fmla="*/ 220004 h 172"/>
                <a:gd name="T72" fmla="*/ 82953 w 176"/>
                <a:gd name="T73" fmla="*/ 220004 h 172"/>
                <a:gd name="T74" fmla="*/ 82953 w 176"/>
                <a:gd name="T75" fmla="*/ 220004 h 172"/>
                <a:gd name="T76" fmla="*/ 82953 w 176"/>
                <a:gd name="T77" fmla="*/ 220004 h 172"/>
                <a:gd name="T78" fmla="*/ 84230 w 176"/>
                <a:gd name="T79" fmla="*/ 220004 h 172"/>
                <a:gd name="T80" fmla="*/ 84230 w 176"/>
                <a:gd name="T81" fmla="*/ 220004 h 172"/>
                <a:gd name="T82" fmla="*/ 85506 w 176"/>
                <a:gd name="T83" fmla="*/ 220004 h 172"/>
                <a:gd name="T84" fmla="*/ 85506 w 176"/>
                <a:gd name="T85" fmla="*/ 220004 h 172"/>
                <a:gd name="T86" fmla="*/ 85506 w 176"/>
                <a:gd name="T87" fmla="*/ 220004 h 172"/>
                <a:gd name="T88" fmla="*/ 86782 w 176"/>
                <a:gd name="T89" fmla="*/ 220004 h 172"/>
                <a:gd name="T90" fmla="*/ 86782 w 176"/>
                <a:gd name="T91" fmla="*/ 220004 h 172"/>
                <a:gd name="T92" fmla="*/ 88058 w 176"/>
                <a:gd name="T93" fmla="*/ 220004 h 172"/>
                <a:gd name="T94" fmla="*/ 88058 w 176"/>
                <a:gd name="T95" fmla="*/ 220004 h 172"/>
                <a:gd name="T96" fmla="*/ 89334 w 176"/>
                <a:gd name="T97" fmla="*/ 220004 h 172"/>
                <a:gd name="T98" fmla="*/ 89334 w 176"/>
                <a:gd name="T99" fmla="*/ 220004 h 172"/>
                <a:gd name="T100" fmla="*/ 89334 w 176"/>
                <a:gd name="T101" fmla="*/ 220004 h 172"/>
                <a:gd name="T102" fmla="*/ 90611 w 176"/>
                <a:gd name="T103" fmla="*/ 220004 h 172"/>
                <a:gd name="T104" fmla="*/ 90611 w 176"/>
                <a:gd name="T105" fmla="*/ 220004 h 172"/>
                <a:gd name="T106" fmla="*/ 91887 w 176"/>
                <a:gd name="T107" fmla="*/ 220004 h 172"/>
                <a:gd name="T108" fmla="*/ 93163 w 176"/>
                <a:gd name="T109" fmla="*/ 220004 h 172"/>
                <a:gd name="T110" fmla="*/ 93163 w 176"/>
                <a:gd name="T111" fmla="*/ 220004 h 172"/>
                <a:gd name="T112" fmla="*/ 93163 w 176"/>
                <a:gd name="T113" fmla="*/ 220004 h 172"/>
                <a:gd name="T114" fmla="*/ 94439 w 176"/>
                <a:gd name="T115" fmla="*/ 220004 h 172"/>
                <a:gd name="T116" fmla="*/ 95715 w 176"/>
                <a:gd name="T117" fmla="*/ 220004 h 172"/>
                <a:gd name="T118" fmla="*/ 135278 w 176"/>
                <a:gd name="T119" fmla="*/ 217446 h 172"/>
                <a:gd name="T120" fmla="*/ 223336 w 176"/>
                <a:gd name="T121" fmla="*/ 12791 h 1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6" h="172">
                  <a:moveTo>
                    <a:pt x="117" y="0"/>
                  </a:moveTo>
                  <a:cubicBezTo>
                    <a:pt x="119" y="6"/>
                    <a:pt x="120" y="13"/>
                    <a:pt x="120" y="19"/>
                  </a:cubicBezTo>
                  <a:cubicBezTo>
                    <a:pt x="120" y="54"/>
                    <a:pt x="92" y="82"/>
                    <a:pt x="58" y="82"/>
                  </a:cubicBezTo>
                  <a:cubicBezTo>
                    <a:pt x="38" y="82"/>
                    <a:pt x="21" y="73"/>
                    <a:pt x="9" y="59"/>
                  </a:cubicBezTo>
                  <a:cubicBezTo>
                    <a:pt x="4" y="123"/>
                    <a:pt x="0" y="168"/>
                    <a:pt x="0" y="168"/>
                  </a:cubicBezTo>
                  <a:cubicBezTo>
                    <a:pt x="0" y="168"/>
                    <a:pt x="3" y="168"/>
                    <a:pt x="10" y="169"/>
                  </a:cubicBezTo>
                  <a:cubicBezTo>
                    <a:pt x="23" y="171"/>
                    <a:pt x="36" y="171"/>
                    <a:pt x="50" y="172"/>
                  </a:cubicBezTo>
                  <a:cubicBezTo>
                    <a:pt x="50" y="172"/>
                    <a:pt x="50" y="172"/>
                    <a:pt x="50" y="172"/>
                  </a:cubicBezTo>
                  <a:cubicBezTo>
                    <a:pt x="50" y="172"/>
                    <a:pt x="50" y="172"/>
                    <a:pt x="50" y="172"/>
                  </a:cubicBezTo>
                  <a:cubicBezTo>
                    <a:pt x="50" y="172"/>
                    <a:pt x="50" y="172"/>
                    <a:pt x="50" y="172"/>
                  </a:cubicBezTo>
                  <a:cubicBezTo>
                    <a:pt x="51" y="172"/>
                    <a:pt x="51" y="172"/>
                    <a:pt x="51" y="172"/>
                  </a:cubicBezTo>
                  <a:cubicBezTo>
                    <a:pt x="51" y="172"/>
                    <a:pt x="51" y="172"/>
                    <a:pt x="51" y="172"/>
                  </a:cubicBezTo>
                  <a:cubicBezTo>
                    <a:pt x="52" y="172"/>
                    <a:pt x="52" y="172"/>
                    <a:pt x="52" y="172"/>
                  </a:cubicBezTo>
                  <a:cubicBezTo>
                    <a:pt x="52" y="172"/>
                    <a:pt x="52" y="172"/>
                    <a:pt x="52" y="172"/>
                  </a:cubicBezTo>
                  <a:cubicBezTo>
                    <a:pt x="52" y="172"/>
                    <a:pt x="52" y="172"/>
                    <a:pt x="52" y="172"/>
                  </a:cubicBezTo>
                  <a:cubicBezTo>
                    <a:pt x="52" y="172"/>
                    <a:pt x="52" y="172"/>
                    <a:pt x="52" y="172"/>
                  </a:cubicBezTo>
                  <a:cubicBezTo>
                    <a:pt x="52" y="172"/>
                    <a:pt x="52" y="172"/>
                    <a:pt x="52" y="172"/>
                  </a:cubicBezTo>
                  <a:cubicBezTo>
                    <a:pt x="53" y="172"/>
                    <a:pt x="53" y="172"/>
                    <a:pt x="53" y="172"/>
                  </a:cubicBezTo>
                  <a:cubicBezTo>
                    <a:pt x="53" y="172"/>
                    <a:pt x="53" y="172"/>
                    <a:pt x="53" y="172"/>
                  </a:cubicBezTo>
                  <a:cubicBezTo>
                    <a:pt x="53" y="172"/>
                    <a:pt x="53" y="172"/>
                    <a:pt x="54" y="172"/>
                  </a:cubicBezTo>
                  <a:cubicBezTo>
                    <a:pt x="54" y="172"/>
                    <a:pt x="54" y="172"/>
                    <a:pt x="54" y="172"/>
                  </a:cubicBezTo>
                  <a:cubicBezTo>
                    <a:pt x="54" y="172"/>
                    <a:pt x="54" y="172"/>
                    <a:pt x="54" y="172"/>
                  </a:cubicBezTo>
                  <a:cubicBezTo>
                    <a:pt x="54" y="172"/>
                    <a:pt x="54" y="172"/>
                    <a:pt x="54" y="172"/>
                  </a:cubicBezTo>
                  <a:cubicBezTo>
                    <a:pt x="54" y="172"/>
                    <a:pt x="54" y="172"/>
                    <a:pt x="54" y="172"/>
                  </a:cubicBezTo>
                  <a:cubicBezTo>
                    <a:pt x="54" y="172"/>
                    <a:pt x="54" y="172"/>
                    <a:pt x="55" y="172"/>
                  </a:cubicBezTo>
                  <a:cubicBezTo>
                    <a:pt x="55" y="172"/>
                    <a:pt x="55" y="172"/>
                    <a:pt x="55" y="172"/>
                  </a:cubicBezTo>
                  <a:cubicBezTo>
                    <a:pt x="55" y="172"/>
                    <a:pt x="55" y="172"/>
                    <a:pt x="55" y="172"/>
                  </a:cubicBezTo>
                  <a:cubicBezTo>
                    <a:pt x="55" y="172"/>
                    <a:pt x="55" y="172"/>
                    <a:pt x="55" y="172"/>
                  </a:cubicBezTo>
                  <a:cubicBezTo>
                    <a:pt x="55" y="172"/>
                    <a:pt x="55" y="172"/>
                    <a:pt x="55" y="172"/>
                  </a:cubicBezTo>
                  <a:cubicBezTo>
                    <a:pt x="55" y="172"/>
                    <a:pt x="56" y="172"/>
                    <a:pt x="56" y="172"/>
                  </a:cubicBezTo>
                  <a:cubicBezTo>
                    <a:pt x="56" y="172"/>
                    <a:pt x="56" y="172"/>
                    <a:pt x="56" y="172"/>
                  </a:cubicBezTo>
                  <a:cubicBezTo>
                    <a:pt x="56" y="172"/>
                    <a:pt x="56" y="172"/>
                    <a:pt x="56" y="172"/>
                  </a:cubicBezTo>
                  <a:cubicBezTo>
                    <a:pt x="56" y="172"/>
                    <a:pt x="56" y="172"/>
                    <a:pt x="56" y="172"/>
                  </a:cubicBezTo>
                  <a:cubicBezTo>
                    <a:pt x="56" y="172"/>
                    <a:pt x="56" y="172"/>
                    <a:pt x="56" y="172"/>
                  </a:cubicBezTo>
                  <a:cubicBezTo>
                    <a:pt x="56" y="172"/>
                    <a:pt x="57" y="172"/>
                    <a:pt x="57" y="172"/>
                  </a:cubicBezTo>
                  <a:cubicBezTo>
                    <a:pt x="57" y="172"/>
                    <a:pt x="57" y="172"/>
                    <a:pt x="57" y="172"/>
                  </a:cubicBezTo>
                  <a:cubicBezTo>
                    <a:pt x="57" y="172"/>
                    <a:pt x="57" y="172"/>
                    <a:pt x="57" y="172"/>
                  </a:cubicBezTo>
                  <a:cubicBezTo>
                    <a:pt x="57" y="172"/>
                    <a:pt x="57" y="172"/>
                    <a:pt x="57" y="172"/>
                  </a:cubicBezTo>
                  <a:cubicBezTo>
                    <a:pt x="57" y="172"/>
                    <a:pt x="57" y="172"/>
                    <a:pt x="57" y="172"/>
                  </a:cubicBezTo>
                  <a:cubicBezTo>
                    <a:pt x="58" y="172"/>
                    <a:pt x="58" y="172"/>
                    <a:pt x="58" y="172"/>
                  </a:cubicBezTo>
                  <a:cubicBezTo>
                    <a:pt x="58" y="172"/>
                    <a:pt x="58" y="172"/>
                    <a:pt x="58" y="172"/>
                  </a:cubicBezTo>
                  <a:cubicBezTo>
                    <a:pt x="58" y="172"/>
                    <a:pt x="58" y="172"/>
                    <a:pt x="58" y="172"/>
                  </a:cubicBezTo>
                  <a:cubicBezTo>
                    <a:pt x="58" y="172"/>
                    <a:pt x="58" y="172"/>
                    <a:pt x="58" y="172"/>
                  </a:cubicBezTo>
                  <a:cubicBezTo>
                    <a:pt x="58" y="172"/>
                    <a:pt x="58" y="172"/>
                    <a:pt x="59" y="172"/>
                  </a:cubicBezTo>
                  <a:cubicBezTo>
                    <a:pt x="59" y="172"/>
                    <a:pt x="59" y="172"/>
                    <a:pt x="59" y="172"/>
                  </a:cubicBezTo>
                  <a:cubicBezTo>
                    <a:pt x="59" y="172"/>
                    <a:pt x="59" y="172"/>
                    <a:pt x="59" y="172"/>
                  </a:cubicBezTo>
                  <a:cubicBezTo>
                    <a:pt x="59" y="172"/>
                    <a:pt x="59" y="172"/>
                    <a:pt x="59" y="172"/>
                  </a:cubicBezTo>
                  <a:cubicBezTo>
                    <a:pt x="59" y="172"/>
                    <a:pt x="59" y="172"/>
                    <a:pt x="59" y="172"/>
                  </a:cubicBezTo>
                  <a:cubicBezTo>
                    <a:pt x="59" y="172"/>
                    <a:pt x="59" y="172"/>
                    <a:pt x="60" y="172"/>
                  </a:cubicBezTo>
                  <a:cubicBezTo>
                    <a:pt x="60" y="172"/>
                    <a:pt x="60" y="172"/>
                    <a:pt x="60" y="172"/>
                  </a:cubicBezTo>
                  <a:cubicBezTo>
                    <a:pt x="60" y="172"/>
                    <a:pt x="60" y="172"/>
                    <a:pt x="60" y="172"/>
                  </a:cubicBezTo>
                  <a:cubicBezTo>
                    <a:pt x="60" y="172"/>
                    <a:pt x="60" y="172"/>
                    <a:pt x="60" y="172"/>
                  </a:cubicBezTo>
                  <a:cubicBezTo>
                    <a:pt x="60" y="172"/>
                    <a:pt x="60" y="172"/>
                    <a:pt x="60" y="172"/>
                  </a:cubicBezTo>
                  <a:cubicBezTo>
                    <a:pt x="60" y="172"/>
                    <a:pt x="61" y="172"/>
                    <a:pt x="61" y="172"/>
                  </a:cubicBezTo>
                  <a:cubicBezTo>
                    <a:pt x="61" y="172"/>
                    <a:pt x="61" y="172"/>
                    <a:pt x="61" y="172"/>
                  </a:cubicBezTo>
                  <a:cubicBezTo>
                    <a:pt x="61" y="172"/>
                    <a:pt x="61" y="172"/>
                    <a:pt x="61" y="172"/>
                  </a:cubicBezTo>
                  <a:cubicBezTo>
                    <a:pt x="61" y="172"/>
                    <a:pt x="61" y="172"/>
                    <a:pt x="61" y="172"/>
                  </a:cubicBezTo>
                  <a:cubicBezTo>
                    <a:pt x="61" y="172"/>
                    <a:pt x="61" y="172"/>
                    <a:pt x="61" y="172"/>
                  </a:cubicBezTo>
                  <a:cubicBezTo>
                    <a:pt x="62" y="172"/>
                    <a:pt x="62" y="172"/>
                    <a:pt x="62" y="172"/>
                  </a:cubicBezTo>
                  <a:cubicBezTo>
                    <a:pt x="62" y="172"/>
                    <a:pt x="62" y="172"/>
                    <a:pt x="62" y="172"/>
                  </a:cubicBezTo>
                  <a:cubicBezTo>
                    <a:pt x="62" y="172"/>
                    <a:pt x="62" y="172"/>
                    <a:pt x="62" y="172"/>
                  </a:cubicBezTo>
                  <a:cubicBezTo>
                    <a:pt x="62" y="172"/>
                    <a:pt x="62" y="172"/>
                    <a:pt x="62" y="172"/>
                  </a:cubicBezTo>
                  <a:cubicBezTo>
                    <a:pt x="62" y="172"/>
                    <a:pt x="62" y="172"/>
                    <a:pt x="62" y="172"/>
                  </a:cubicBezTo>
                  <a:cubicBezTo>
                    <a:pt x="62" y="172"/>
                    <a:pt x="62" y="172"/>
                    <a:pt x="62" y="172"/>
                  </a:cubicBezTo>
                  <a:cubicBezTo>
                    <a:pt x="63" y="172"/>
                    <a:pt x="63" y="172"/>
                    <a:pt x="63" y="172"/>
                  </a:cubicBezTo>
                  <a:cubicBezTo>
                    <a:pt x="63" y="172"/>
                    <a:pt x="63" y="172"/>
                    <a:pt x="63" y="172"/>
                  </a:cubicBezTo>
                  <a:cubicBezTo>
                    <a:pt x="63" y="172"/>
                    <a:pt x="63" y="172"/>
                    <a:pt x="63" y="172"/>
                  </a:cubicBezTo>
                  <a:cubicBezTo>
                    <a:pt x="63" y="172"/>
                    <a:pt x="63" y="172"/>
                    <a:pt x="63" y="172"/>
                  </a:cubicBezTo>
                  <a:cubicBezTo>
                    <a:pt x="63" y="172"/>
                    <a:pt x="63" y="172"/>
                    <a:pt x="64" y="172"/>
                  </a:cubicBezTo>
                  <a:cubicBezTo>
                    <a:pt x="64" y="172"/>
                    <a:pt x="64" y="172"/>
                    <a:pt x="64" y="172"/>
                  </a:cubicBezTo>
                  <a:cubicBezTo>
                    <a:pt x="64" y="172"/>
                    <a:pt x="64" y="172"/>
                    <a:pt x="64" y="172"/>
                  </a:cubicBezTo>
                  <a:cubicBezTo>
                    <a:pt x="64" y="172"/>
                    <a:pt x="64" y="172"/>
                    <a:pt x="64" y="172"/>
                  </a:cubicBezTo>
                  <a:cubicBezTo>
                    <a:pt x="64" y="172"/>
                    <a:pt x="64" y="172"/>
                    <a:pt x="64" y="172"/>
                  </a:cubicBezTo>
                  <a:cubicBezTo>
                    <a:pt x="65" y="172"/>
                    <a:pt x="65" y="172"/>
                    <a:pt x="65" y="172"/>
                  </a:cubicBezTo>
                  <a:cubicBezTo>
                    <a:pt x="65" y="172"/>
                    <a:pt x="65" y="172"/>
                    <a:pt x="65" y="172"/>
                  </a:cubicBezTo>
                  <a:cubicBezTo>
                    <a:pt x="65" y="172"/>
                    <a:pt x="65" y="172"/>
                    <a:pt x="65" y="172"/>
                  </a:cubicBezTo>
                  <a:cubicBezTo>
                    <a:pt x="65" y="172"/>
                    <a:pt x="65" y="172"/>
                    <a:pt x="65" y="172"/>
                  </a:cubicBezTo>
                  <a:cubicBezTo>
                    <a:pt x="65" y="172"/>
                    <a:pt x="65" y="172"/>
                    <a:pt x="65" y="172"/>
                  </a:cubicBezTo>
                  <a:cubicBezTo>
                    <a:pt x="65" y="172"/>
                    <a:pt x="66" y="172"/>
                    <a:pt x="66" y="172"/>
                  </a:cubicBezTo>
                  <a:cubicBezTo>
                    <a:pt x="66" y="172"/>
                    <a:pt x="66" y="172"/>
                    <a:pt x="66" y="172"/>
                  </a:cubicBezTo>
                  <a:cubicBezTo>
                    <a:pt x="66" y="172"/>
                    <a:pt x="66" y="172"/>
                    <a:pt x="66" y="172"/>
                  </a:cubicBezTo>
                  <a:cubicBezTo>
                    <a:pt x="66" y="172"/>
                    <a:pt x="66" y="172"/>
                    <a:pt x="66" y="172"/>
                  </a:cubicBezTo>
                  <a:cubicBezTo>
                    <a:pt x="66" y="172"/>
                    <a:pt x="66" y="172"/>
                    <a:pt x="67" y="172"/>
                  </a:cubicBezTo>
                  <a:cubicBezTo>
                    <a:pt x="67" y="172"/>
                    <a:pt x="67" y="172"/>
                    <a:pt x="67" y="172"/>
                  </a:cubicBezTo>
                  <a:cubicBezTo>
                    <a:pt x="67" y="172"/>
                    <a:pt x="67" y="172"/>
                    <a:pt x="67" y="172"/>
                  </a:cubicBezTo>
                  <a:cubicBezTo>
                    <a:pt x="67" y="172"/>
                    <a:pt x="67" y="172"/>
                    <a:pt x="67" y="172"/>
                  </a:cubicBezTo>
                  <a:cubicBezTo>
                    <a:pt x="67" y="172"/>
                    <a:pt x="67" y="172"/>
                    <a:pt x="67" y="172"/>
                  </a:cubicBezTo>
                  <a:cubicBezTo>
                    <a:pt x="67" y="172"/>
                    <a:pt x="67" y="172"/>
                    <a:pt x="67" y="172"/>
                  </a:cubicBezTo>
                  <a:cubicBezTo>
                    <a:pt x="68" y="172"/>
                    <a:pt x="68" y="172"/>
                    <a:pt x="68" y="172"/>
                  </a:cubicBezTo>
                  <a:cubicBezTo>
                    <a:pt x="68" y="172"/>
                    <a:pt x="68" y="172"/>
                    <a:pt x="68" y="172"/>
                  </a:cubicBezTo>
                  <a:cubicBezTo>
                    <a:pt x="68" y="172"/>
                    <a:pt x="68" y="172"/>
                    <a:pt x="68" y="172"/>
                  </a:cubicBezTo>
                  <a:cubicBezTo>
                    <a:pt x="68" y="172"/>
                    <a:pt x="68" y="172"/>
                    <a:pt x="68" y="172"/>
                  </a:cubicBezTo>
                  <a:cubicBezTo>
                    <a:pt x="68" y="172"/>
                    <a:pt x="69" y="172"/>
                    <a:pt x="69" y="172"/>
                  </a:cubicBezTo>
                  <a:cubicBezTo>
                    <a:pt x="69" y="172"/>
                    <a:pt x="69" y="172"/>
                    <a:pt x="69" y="172"/>
                  </a:cubicBezTo>
                  <a:cubicBezTo>
                    <a:pt x="69" y="172"/>
                    <a:pt x="69" y="172"/>
                    <a:pt x="69" y="172"/>
                  </a:cubicBezTo>
                  <a:cubicBezTo>
                    <a:pt x="69" y="172"/>
                    <a:pt x="69" y="172"/>
                    <a:pt x="69" y="172"/>
                  </a:cubicBezTo>
                  <a:cubicBezTo>
                    <a:pt x="69" y="172"/>
                    <a:pt x="69" y="172"/>
                    <a:pt x="69" y="172"/>
                  </a:cubicBezTo>
                  <a:cubicBezTo>
                    <a:pt x="69" y="172"/>
                    <a:pt x="70" y="172"/>
                    <a:pt x="70" y="172"/>
                  </a:cubicBezTo>
                  <a:cubicBezTo>
                    <a:pt x="70" y="172"/>
                    <a:pt x="70" y="172"/>
                    <a:pt x="70" y="172"/>
                  </a:cubicBezTo>
                  <a:cubicBezTo>
                    <a:pt x="70" y="172"/>
                    <a:pt x="70" y="172"/>
                    <a:pt x="70" y="172"/>
                  </a:cubicBezTo>
                  <a:cubicBezTo>
                    <a:pt x="70" y="172"/>
                    <a:pt x="70" y="172"/>
                    <a:pt x="70" y="172"/>
                  </a:cubicBezTo>
                  <a:cubicBezTo>
                    <a:pt x="70" y="172"/>
                    <a:pt x="70" y="172"/>
                    <a:pt x="70" y="172"/>
                  </a:cubicBezTo>
                  <a:cubicBezTo>
                    <a:pt x="71" y="172"/>
                    <a:pt x="71" y="172"/>
                    <a:pt x="71" y="172"/>
                  </a:cubicBezTo>
                  <a:cubicBezTo>
                    <a:pt x="71" y="172"/>
                    <a:pt x="71" y="172"/>
                    <a:pt x="71" y="172"/>
                  </a:cubicBezTo>
                  <a:cubicBezTo>
                    <a:pt x="71" y="172"/>
                    <a:pt x="71" y="172"/>
                    <a:pt x="71" y="172"/>
                  </a:cubicBezTo>
                  <a:cubicBezTo>
                    <a:pt x="71" y="172"/>
                    <a:pt x="71" y="172"/>
                    <a:pt x="71" y="172"/>
                  </a:cubicBezTo>
                  <a:cubicBezTo>
                    <a:pt x="71" y="172"/>
                    <a:pt x="71" y="172"/>
                    <a:pt x="71" y="172"/>
                  </a:cubicBezTo>
                  <a:cubicBezTo>
                    <a:pt x="72" y="172"/>
                    <a:pt x="72" y="172"/>
                    <a:pt x="72" y="172"/>
                  </a:cubicBezTo>
                  <a:cubicBezTo>
                    <a:pt x="72" y="172"/>
                    <a:pt x="72" y="172"/>
                    <a:pt x="72" y="172"/>
                  </a:cubicBezTo>
                  <a:cubicBezTo>
                    <a:pt x="72" y="172"/>
                    <a:pt x="73" y="172"/>
                    <a:pt x="73" y="172"/>
                  </a:cubicBezTo>
                  <a:cubicBezTo>
                    <a:pt x="73" y="172"/>
                    <a:pt x="73" y="172"/>
                    <a:pt x="73" y="172"/>
                  </a:cubicBezTo>
                  <a:cubicBezTo>
                    <a:pt x="73" y="172"/>
                    <a:pt x="73" y="172"/>
                    <a:pt x="73" y="172"/>
                  </a:cubicBezTo>
                  <a:cubicBezTo>
                    <a:pt x="73" y="172"/>
                    <a:pt x="73" y="172"/>
                    <a:pt x="73" y="172"/>
                  </a:cubicBezTo>
                  <a:cubicBezTo>
                    <a:pt x="73" y="172"/>
                    <a:pt x="73" y="172"/>
                    <a:pt x="73" y="172"/>
                  </a:cubicBezTo>
                  <a:cubicBezTo>
                    <a:pt x="73" y="172"/>
                    <a:pt x="73" y="172"/>
                    <a:pt x="73" y="172"/>
                  </a:cubicBezTo>
                  <a:cubicBezTo>
                    <a:pt x="74" y="172"/>
                    <a:pt x="74" y="172"/>
                    <a:pt x="74" y="172"/>
                  </a:cubicBezTo>
                  <a:cubicBezTo>
                    <a:pt x="74" y="172"/>
                    <a:pt x="74" y="172"/>
                    <a:pt x="74" y="172"/>
                  </a:cubicBezTo>
                  <a:cubicBezTo>
                    <a:pt x="74" y="172"/>
                    <a:pt x="75" y="172"/>
                    <a:pt x="75" y="172"/>
                  </a:cubicBezTo>
                  <a:cubicBezTo>
                    <a:pt x="75" y="172"/>
                    <a:pt x="75" y="172"/>
                    <a:pt x="75" y="172"/>
                  </a:cubicBezTo>
                  <a:cubicBezTo>
                    <a:pt x="85" y="171"/>
                    <a:pt x="95" y="171"/>
                    <a:pt x="106" y="170"/>
                  </a:cubicBezTo>
                  <a:cubicBezTo>
                    <a:pt x="129" y="167"/>
                    <a:pt x="153" y="162"/>
                    <a:pt x="176" y="152"/>
                  </a:cubicBezTo>
                  <a:cubicBezTo>
                    <a:pt x="176" y="114"/>
                    <a:pt x="176" y="64"/>
                    <a:pt x="175" y="10"/>
                  </a:cubicBezTo>
                  <a:cubicBezTo>
                    <a:pt x="157" y="5"/>
                    <a:pt x="137" y="2"/>
                    <a:pt x="117" y="0"/>
                  </a:cubicBezTo>
                </a:path>
              </a:pathLst>
            </a:custGeom>
            <a:solidFill>
              <a:srgbClr val="9F511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56" name="ïŝlîḓê"/>
            <p:cNvSpPr>
              <a:spLocks/>
            </p:cNvSpPr>
            <p:nvPr/>
          </p:nvSpPr>
          <p:spPr bwMode="auto">
            <a:xfrm>
              <a:off x="6491662" y="3268141"/>
              <a:ext cx="141678" cy="160108"/>
            </a:xfrm>
            <a:custGeom>
              <a:avLst/>
              <a:gdLst>
                <a:gd name="T0" fmla="*/ 62543 w 111"/>
                <a:gd name="T1" fmla="*/ 0 h 125"/>
                <a:gd name="T2" fmla="*/ 8935 w 111"/>
                <a:gd name="T3" fmla="*/ 19213 h 125"/>
                <a:gd name="T4" fmla="*/ 0 w 111"/>
                <a:gd name="T5" fmla="*/ 130648 h 125"/>
                <a:gd name="T6" fmla="*/ 62543 w 111"/>
                <a:gd name="T7" fmla="*/ 160108 h 125"/>
                <a:gd name="T8" fmla="*/ 141678 w 111"/>
                <a:gd name="T9" fmla="*/ 79414 h 125"/>
                <a:gd name="T10" fmla="*/ 137849 w 111"/>
                <a:gd name="T11" fmla="*/ 55077 h 125"/>
                <a:gd name="T12" fmla="*/ 62543 w 111"/>
                <a:gd name="T13" fmla="*/ 0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 h="125">
                  <a:moveTo>
                    <a:pt x="49" y="0"/>
                  </a:moveTo>
                  <a:cubicBezTo>
                    <a:pt x="33" y="0"/>
                    <a:pt x="18" y="6"/>
                    <a:pt x="7" y="15"/>
                  </a:cubicBezTo>
                  <a:cubicBezTo>
                    <a:pt x="5" y="46"/>
                    <a:pt x="2" y="75"/>
                    <a:pt x="0" y="102"/>
                  </a:cubicBezTo>
                  <a:cubicBezTo>
                    <a:pt x="12" y="116"/>
                    <a:pt x="29" y="125"/>
                    <a:pt x="49" y="125"/>
                  </a:cubicBezTo>
                  <a:cubicBezTo>
                    <a:pt x="83" y="125"/>
                    <a:pt x="111" y="97"/>
                    <a:pt x="111" y="62"/>
                  </a:cubicBezTo>
                  <a:cubicBezTo>
                    <a:pt x="111" y="56"/>
                    <a:pt x="110" y="49"/>
                    <a:pt x="108" y="43"/>
                  </a:cubicBezTo>
                  <a:cubicBezTo>
                    <a:pt x="100" y="18"/>
                    <a:pt x="76" y="0"/>
                    <a:pt x="49" y="0"/>
                  </a:cubicBezTo>
                </a:path>
              </a:pathLst>
            </a:custGeom>
            <a:solidFill>
              <a:srgbClr val="9F511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57" name="iṣlídê"/>
            <p:cNvSpPr>
              <a:spLocks/>
            </p:cNvSpPr>
            <p:nvPr/>
          </p:nvSpPr>
          <p:spPr bwMode="auto">
            <a:xfrm>
              <a:off x="6666744" y="2863840"/>
              <a:ext cx="32252" cy="24189"/>
            </a:xfrm>
            <a:custGeom>
              <a:avLst/>
              <a:gdLst>
                <a:gd name="T0" fmla="*/ 32252 w 25"/>
                <a:gd name="T1" fmla="*/ 0 h 19"/>
                <a:gd name="T2" fmla="*/ 5160 w 25"/>
                <a:gd name="T3" fmla="*/ 21643 h 19"/>
                <a:gd name="T4" fmla="*/ 0 w 25"/>
                <a:gd name="T5" fmla="*/ 22916 h 19"/>
                <a:gd name="T6" fmla="*/ 1290 w 25"/>
                <a:gd name="T7" fmla="*/ 24189 h 19"/>
                <a:gd name="T8" fmla="*/ 32252 w 25"/>
                <a:gd name="T9" fmla="*/ 10185 h 19"/>
                <a:gd name="T10" fmla="*/ 32252 w 25"/>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19">
                  <a:moveTo>
                    <a:pt x="25" y="0"/>
                  </a:moveTo>
                  <a:cubicBezTo>
                    <a:pt x="19" y="7"/>
                    <a:pt x="12" y="13"/>
                    <a:pt x="4" y="17"/>
                  </a:cubicBezTo>
                  <a:cubicBezTo>
                    <a:pt x="3" y="17"/>
                    <a:pt x="2" y="18"/>
                    <a:pt x="0" y="18"/>
                  </a:cubicBezTo>
                  <a:cubicBezTo>
                    <a:pt x="1" y="19"/>
                    <a:pt x="1" y="19"/>
                    <a:pt x="1" y="19"/>
                  </a:cubicBezTo>
                  <a:cubicBezTo>
                    <a:pt x="25" y="8"/>
                    <a:pt x="25" y="8"/>
                    <a:pt x="25" y="8"/>
                  </a:cubicBezTo>
                  <a:cubicBezTo>
                    <a:pt x="25" y="5"/>
                    <a:pt x="25" y="3"/>
                    <a:pt x="25" y="0"/>
                  </a:cubicBezTo>
                </a:path>
              </a:pathLst>
            </a:custGeom>
            <a:solidFill>
              <a:srgbClr val="C85B2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58" name="iśḷîḑê"/>
            <p:cNvSpPr>
              <a:spLocks/>
            </p:cNvSpPr>
            <p:nvPr/>
          </p:nvSpPr>
          <p:spPr bwMode="auto">
            <a:xfrm>
              <a:off x="6538888" y="2680696"/>
              <a:ext cx="168171" cy="209637"/>
            </a:xfrm>
            <a:custGeom>
              <a:avLst/>
              <a:gdLst>
                <a:gd name="T0" fmla="*/ 7702 w 131"/>
                <a:gd name="T1" fmla="*/ 134219 h 164"/>
                <a:gd name="T2" fmla="*/ 0 w 131"/>
                <a:gd name="T3" fmla="*/ 149558 h 164"/>
                <a:gd name="T4" fmla="*/ 103984 w 131"/>
                <a:gd name="T5" fmla="*/ 209637 h 164"/>
                <a:gd name="T6" fmla="*/ 128375 w 131"/>
                <a:gd name="T7" fmla="*/ 205802 h 164"/>
                <a:gd name="T8" fmla="*/ 133510 w 131"/>
                <a:gd name="T9" fmla="*/ 204524 h 164"/>
                <a:gd name="T10" fmla="*/ 160469 w 131"/>
                <a:gd name="T11" fmla="*/ 182793 h 164"/>
                <a:gd name="T12" fmla="*/ 160469 w 131"/>
                <a:gd name="T13" fmla="*/ 143167 h 164"/>
                <a:gd name="T14" fmla="*/ 124524 w 131"/>
                <a:gd name="T15" fmla="*/ 184072 h 164"/>
                <a:gd name="T16" fmla="*/ 101416 w 131"/>
                <a:gd name="T17" fmla="*/ 189185 h 164"/>
                <a:gd name="T18" fmla="*/ 7702 w 131"/>
                <a:gd name="T19" fmla="*/ 134219 h 164"/>
                <a:gd name="T20" fmla="*/ 147631 w 131"/>
                <a:gd name="T21" fmla="*/ 0 h 164"/>
                <a:gd name="T22" fmla="*/ 147631 w 131"/>
                <a:gd name="T23" fmla="*/ 0 h 164"/>
                <a:gd name="T24" fmla="*/ 147631 w 131"/>
                <a:gd name="T25" fmla="*/ 0 h 164"/>
                <a:gd name="T26" fmla="*/ 168171 w 131"/>
                <a:gd name="T27" fmla="*/ 77975 h 164"/>
                <a:gd name="T28" fmla="*/ 147631 w 131"/>
                <a:gd name="T29" fmla="*/ 0 h 1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1" h="164">
                  <a:moveTo>
                    <a:pt x="6" y="105"/>
                  </a:moveTo>
                  <a:cubicBezTo>
                    <a:pt x="4" y="109"/>
                    <a:pt x="1" y="113"/>
                    <a:pt x="0" y="117"/>
                  </a:cubicBezTo>
                  <a:cubicBezTo>
                    <a:pt x="24" y="147"/>
                    <a:pt x="54" y="164"/>
                    <a:pt x="81" y="164"/>
                  </a:cubicBezTo>
                  <a:cubicBezTo>
                    <a:pt x="88" y="164"/>
                    <a:pt x="94" y="163"/>
                    <a:pt x="100" y="161"/>
                  </a:cubicBezTo>
                  <a:cubicBezTo>
                    <a:pt x="102" y="161"/>
                    <a:pt x="103" y="160"/>
                    <a:pt x="104" y="160"/>
                  </a:cubicBezTo>
                  <a:cubicBezTo>
                    <a:pt x="112" y="156"/>
                    <a:pt x="119" y="150"/>
                    <a:pt x="125" y="143"/>
                  </a:cubicBezTo>
                  <a:cubicBezTo>
                    <a:pt x="125" y="129"/>
                    <a:pt x="125" y="118"/>
                    <a:pt x="125" y="112"/>
                  </a:cubicBezTo>
                  <a:cubicBezTo>
                    <a:pt x="120" y="127"/>
                    <a:pt x="110" y="139"/>
                    <a:pt x="97" y="144"/>
                  </a:cubicBezTo>
                  <a:cubicBezTo>
                    <a:pt x="91" y="147"/>
                    <a:pt x="85" y="148"/>
                    <a:pt x="79" y="148"/>
                  </a:cubicBezTo>
                  <a:cubicBezTo>
                    <a:pt x="55" y="148"/>
                    <a:pt x="28" y="132"/>
                    <a:pt x="6" y="105"/>
                  </a:cubicBezTo>
                  <a:moveTo>
                    <a:pt x="115" y="0"/>
                  </a:moveTo>
                  <a:cubicBezTo>
                    <a:pt x="115" y="0"/>
                    <a:pt x="115" y="0"/>
                    <a:pt x="115" y="0"/>
                  </a:cubicBezTo>
                  <a:cubicBezTo>
                    <a:pt x="115" y="0"/>
                    <a:pt x="115" y="0"/>
                    <a:pt x="115" y="0"/>
                  </a:cubicBezTo>
                  <a:cubicBezTo>
                    <a:pt x="124" y="21"/>
                    <a:pt x="129" y="42"/>
                    <a:pt x="131" y="61"/>
                  </a:cubicBezTo>
                  <a:cubicBezTo>
                    <a:pt x="130" y="43"/>
                    <a:pt x="126" y="23"/>
                    <a:pt x="115" y="0"/>
                  </a:cubicBezTo>
                </a:path>
              </a:pathLst>
            </a:custGeom>
            <a:solidFill>
              <a:srgbClr val="C0592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59" name="íṥlíḋé"/>
            <p:cNvSpPr>
              <a:spLocks/>
            </p:cNvSpPr>
            <p:nvPr/>
          </p:nvSpPr>
          <p:spPr bwMode="auto">
            <a:xfrm>
              <a:off x="6545799" y="2680696"/>
              <a:ext cx="162411" cy="188904"/>
            </a:xfrm>
            <a:custGeom>
              <a:avLst/>
              <a:gdLst>
                <a:gd name="T0" fmla="*/ 140498 w 126"/>
                <a:gd name="T1" fmla="*/ 0 h 148"/>
                <a:gd name="T2" fmla="*/ 0 w 126"/>
                <a:gd name="T3" fmla="*/ 134020 h 148"/>
                <a:gd name="T4" fmla="*/ 94095 w 126"/>
                <a:gd name="T5" fmla="*/ 188904 h 148"/>
                <a:gd name="T6" fmla="*/ 117297 w 126"/>
                <a:gd name="T7" fmla="*/ 183798 h 148"/>
                <a:gd name="T8" fmla="*/ 153388 w 126"/>
                <a:gd name="T9" fmla="*/ 142954 h 148"/>
                <a:gd name="T10" fmla="*/ 154677 w 126"/>
                <a:gd name="T11" fmla="*/ 135296 h 148"/>
                <a:gd name="T12" fmla="*/ 161122 w 126"/>
                <a:gd name="T13" fmla="*/ 77859 h 148"/>
                <a:gd name="T14" fmla="*/ 140498 w 126"/>
                <a:gd name="T15" fmla="*/ 0 h 148"/>
                <a:gd name="T16" fmla="*/ 140498 w 126"/>
                <a:gd name="T17" fmla="*/ 0 h 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 h="148">
                  <a:moveTo>
                    <a:pt x="109" y="0"/>
                  </a:moveTo>
                  <a:cubicBezTo>
                    <a:pt x="109" y="0"/>
                    <a:pt x="27" y="61"/>
                    <a:pt x="0" y="105"/>
                  </a:cubicBezTo>
                  <a:cubicBezTo>
                    <a:pt x="22" y="132"/>
                    <a:pt x="49" y="148"/>
                    <a:pt x="73" y="148"/>
                  </a:cubicBezTo>
                  <a:cubicBezTo>
                    <a:pt x="79" y="148"/>
                    <a:pt x="85" y="147"/>
                    <a:pt x="91" y="144"/>
                  </a:cubicBezTo>
                  <a:cubicBezTo>
                    <a:pt x="104" y="139"/>
                    <a:pt x="114" y="127"/>
                    <a:pt x="119" y="112"/>
                  </a:cubicBezTo>
                  <a:cubicBezTo>
                    <a:pt x="119" y="108"/>
                    <a:pt x="120" y="106"/>
                    <a:pt x="120" y="106"/>
                  </a:cubicBezTo>
                  <a:cubicBezTo>
                    <a:pt x="123" y="95"/>
                    <a:pt x="126" y="79"/>
                    <a:pt x="125" y="61"/>
                  </a:cubicBezTo>
                  <a:cubicBezTo>
                    <a:pt x="123" y="42"/>
                    <a:pt x="118" y="21"/>
                    <a:pt x="109" y="0"/>
                  </a:cubicBezTo>
                  <a:cubicBezTo>
                    <a:pt x="109" y="0"/>
                    <a:pt x="109" y="0"/>
                    <a:pt x="109" y="0"/>
                  </a:cubicBezTo>
                </a:path>
              </a:pathLst>
            </a:custGeom>
            <a:solidFill>
              <a:srgbClr val="B54D1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60" name="îşḻidê"/>
            <p:cNvSpPr>
              <a:spLocks noChangeArrowheads="1"/>
            </p:cNvSpPr>
            <p:nvPr/>
          </p:nvSpPr>
          <p:spPr bwMode="auto">
            <a:xfrm>
              <a:off x="7306023" y="4820841"/>
              <a:ext cx="418123" cy="640431"/>
            </a:xfrm>
            <a:prstGeom prst="rect">
              <a:avLst/>
            </a:prstGeom>
            <a:solidFill>
              <a:srgbClr val="B49A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zh-CN"/>
            </a:p>
          </p:txBody>
        </p:sp>
        <p:sp>
          <p:nvSpPr>
            <p:cNvPr id="11361" name="ïṩ1ïdê"/>
            <p:cNvSpPr>
              <a:spLocks noChangeArrowheads="1"/>
            </p:cNvSpPr>
            <p:nvPr/>
          </p:nvSpPr>
          <p:spPr bwMode="auto">
            <a:xfrm>
              <a:off x="7306023" y="4820841"/>
              <a:ext cx="418123" cy="64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zh-CN"/>
            </a:p>
          </p:txBody>
        </p:sp>
        <p:sp>
          <p:nvSpPr>
            <p:cNvPr id="11362" name="îsľîḑê"/>
            <p:cNvSpPr>
              <a:spLocks/>
            </p:cNvSpPr>
            <p:nvPr/>
          </p:nvSpPr>
          <p:spPr bwMode="auto">
            <a:xfrm>
              <a:off x="6665592" y="5160638"/>
              <a:ext cx="1684011" cy="949128"/>
            </a:xfrm>
            <a:custGeom>
              <a:avLst/>
              <a:gdLst>
                <a:gd name="T0" fmla="*/ 1631466 w 1314"/>
                <a:gd name="T1" fmla="*/ 227996 h 741"/>
                <a:gd name="T2" fmla="*/ 1058594 w 1314"/>
                <a:gd name="T3" fmla="*/ 0 h 741"/>
                <a:gd name="T4" fmla="*/ 1058594 w 1314"/>
                <a:gd name="T5" fmla="*/ 0 h 741"/>
                <a:gd name="T6" fmla="*/ 1058594 w 1314"/>
                <a:gd name="T7" fmla="*/ 10247 h 741"/>
                <a:gd name="T8" fmla="*/ 849695 w 1314"/>
                <a:gd name="T9" fmla="*/ 203659 h 741"/>
                <a:gd name="T10" fmla="*/ 640796 w 1314"/>
                <a:gd name="T11" fmla="*/ 10247 h 741"/>
                <a:gd name="T12" fmla="*/ 640796 w 1314"/>
                <a:gd name="T13" fmla="*/ 0 h 741"/>
                <a:gd name="T14" fmla="*/ 640796 w 1314"/>
                <a:gd name="T15" fmla="*/ 0 h 741"/>
                <a:gd name="T16" fmla="*/ 67924 w 1314"/>
                <a:gd name="T17" fmla="*/ 227996 h 741"/>
                <a:gd name="T18" fmla="*/ 0 w 1314"/>
                <a:gd name="T19" fmla="*/ 500822 h 741"/>
                <a:gd name="T20" fmla="*/ 815092 w 1314"/>
                <a:gd name="T21" fmla="*/ 949128 h 741"/>
                <a:gd name="T22" fmla="*/ 1684011 w 1314"/>
                <a:gd name="T23" fmla="*/ 402195 h 741"/>
                <a:gd name="T24" fmla="*/ 1631466 w 1314"/>
                <a:gd name="T25" fmla="*/ 227996 h 7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14" h="741">
                  <a:moveTo>
                    <a:pt x="1273" y="178"/>
                  </a:moveTo>
                  <a:cubicBezTo>
                    <a:pt x="1242" y="134"/>
                    <a:pt x="826" y="0"/>
                    <a:pt x="826" y="0"/>
                  </a:cubicBezTo>
                  <a:cubicBezTo>
                    <a:pt x="826" y="0"/>
                    <a:pt x="826" y="0"/>
                    <a:pt x="826" y="0"/>
                  </a:cubicBezTo>
                  <a:cubicBezTo>
                    <a:pt x="826" y="3"/>
                    <a:pt x="826" y="6"/>
                    <a:pt x="826" y="8"/>
                  </a:cubicBezTo>
                  <a:cubicBezTo>
                    <a:pt x="826" y="92"/>
                    <a:pt x="753" y="159"/>
                    <a:pt x="663" y="159"/>
                  </a:cubicBezTo>
                  <a:cubicBezTo>
                    <a:pt x="573" y="159"/>
                    <a:pt x="500" y="92"/>
                    <a:pt x="500" y="8"/>
                  </a:cubicBezTo>
                  <a:cubicBezTo>
                    <a:pt x="500" y="6"/>
                    <a:pt x="500" y="3"/>
                    <a:pt x="500" y="0"/>
                  </a:cubicBezTo>
                  <a:cubicBezTo>
                    <a:pt x="500" y="0"/>
                    <a:pt x="500" y="0"/>
                    <a:pt x="500" y="0"/>
                  </a:cubicBezTo>
                  <a:cubicBezTo>
                    <a:pt x="500" y="0"/>
                    <a:pt x="85" y="134"/>
                    <a:pt x="53" y="178"/>
                  </a:cubicBezTo>
                  <a:cubicBezTo>
                    <a:pt x="26" y="218"/>
                    <a:pt x="4" y="361"/>
                    <a:pt x="0" y="391"/>
                  </a:cubicBezTo>
                  <a:cubicBezTo>
                    <a:pt x="133" y="601"/>
                    <a:pt x="368" y="741"/>
                    <a:pt x="636" y="741"/>
                  </a:cubicBezTo>
                  <a:cubicBezTo>
                    <a:pt x="935" y="741"/>
                    <a:pt x="1193" y="567"/>
                    <a:pt x="1314" y="314"/>
                  </a:cubicBezTo>
                  <a:cubicBezTo>
                    <a:pt x="1304" y="263"/>
                    <a:pt x="1290" y="202"/>
                    <a:pt x="1273" y="178"/>
                  </a:cubicBezTo>
                </a:path>
              </a:pathLst>
            </a:custGeom>
            <a:solidFill>
              <a:srgbClr val="EFB7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63" name="îṧļide"/>
            <p:cNvSpPr>
              <a:spLocks/>
            </p:cNvSpPr>
            <p:nvPr/>
          </p:nvSpPr>
          <p:spPr bwMode="auto">
            <a:xfrm>
              <a:off x="6944341" y="5585672"/>
              <a:ext cx="1142639" cy="524094"/>
            </a:xfrm>
            <a:custGeom>
              <a:avLst/>
              <a:gdLst>
                <a:gd name="T0" fmla="*/ 1060564 w 891"/>
                <a:gd name="T1" fmla="*/ 0 h 409"/>
                <a:gd name="T2" fmla="*/ 82075 w 891"/>
                <a:gd name="T3" fmla="*/ 0 h 409"/>
                <a:gd name="T4" fmla="*/ 0 w 891"/>
                <a:gd name="T5" fmla="*/ 82010 h 409"/>
                <a:gd name="T6" fmla="*/ 0 w 891"/>
                <a:gd name="T7" fmla="*/ 361356 h 409"/>
                <a:gd name="T8" fmla="*/ 536053 w 891"/>
                <a:gd name="T9" fmla="*/ 524094 h 409"/>
                <a:gd name="T10" fmla="*/ 1142639 w 891"/>
                <a:gd name="T11" fmla="*/ 310100 h 409"/>
                <a:gd name="T12" fmla="*/ 1142639 w 891"/>
                <a:gd name="T13" fmla="*/ 82010 h 409"/>
                <a:gd name="T14" fmla="*/ 1060564 w 891"/>
                <a:gd name="T15" fmla="*/ 0 h 40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1" h="409">
                  <a:moveTo>
                    <a:pt x="827" y="0"/>
                  </a:moveTo>
                  <a:cubicBezTo>
                    <a:pt x="64" y="0"/>
                    <a:pt x="64" y="0"/>
                    <a:pt x="64" y="0"/>
                  </a:cubicBezTo>
                  <a:cubicBezTo>
                    <a:pt x="28" y="0"/>
                    <a:pt x="0" y="29"/>
                    <a:pt x="0" y="64"/>
                  </a:cubicBezTo>
                  <a:cubicBezTo>
                    <a:pt x="0" y="282"/>
                    <a:pt x="0" y="282"/>
                    <a:pt x="0" y="282"/>
                  </a:cubicBezTo>
                  <a:cubicBezTo>
                    <a:pt x="119" y="363"/>
                    <a:pt x="263" y="409"/>
                    <a:pt x="418" y="409"/>
                  </a:cubicBezTo>
                  <a:cubicBezTo>
                    <a:pt x="597" y="409"/>
                    <a:pt x="762" y="347"/>
                    <a:pt x="891" y="242"/>
                  </a:cubicBezTo>
                  <a:cubicBezTo>
                    <a:pt x="891" y="64"/>
                    <a:pt x="891" y="64"/>
                    <a:pt x="891" y="64"/>
                  </a:cubicBezTo>
                  <a:cubicBezTo>
                    <a:pt x="891" y="29"/>
                    <a:pt x="862" y="0"/>
                    <a:pt x="827" y="0"/>
                  </a:cubicBezTo>
                  <a:close/>
                </a:path>
              </a:pathLst>
            </a:custGeom>
            <a:solidFill>
              <a:srgbClr val="3187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64" name="ïṩlîďe"/>
            <p:cNvSpPr>
              <a:spLocks/>
            </p:cNvSpPr>
            <p:nvPr/>
          </p:nvSpPr>
          <p:spPr bwMode="auto">
            <a:xfrm>
              <a:off x="7306023" y="5045452"/>
              <a:ext cx="418123" cy="134767"/>
            </a:xfrm>
            <a:custGeom>
              <a:avLst/>
              <a:gdLst>
                <a:gd name="T0" fmla="*/ 418123 w 326"/>
                <a:gd name="T1" fmla="*/ 0 h 105"/>
                <a:gd name="T2" fmla="*/ 209062 w 326"/>
                <a:gd name="T3" fmla="*/ 74443 h 105"/>
                <a:gd name="T4" fmla="*/ 0 w 326"/>
                <a:gd name="T5" fmla="*/ 0 h 105"/>
                <a:gd name="T6" fmla="*/ 0 w 326"/>
                <a:gd name="T7" fmla="*/ 60324 h 105"/>
                <a:gd name="T8" fmla="*/ 209062 w 326"/>
                <a:gd name="T9" fmla="*/ 134767 h 105"/>
                <a:gd name="T10" fmla="*/ 418123 w 326"/>
                <a:gd name="T11" fmla="*/ 60324 h 105"/>
                <a:gd name="T12" fmla="*/ 418123 w 326"/>
                <a:gd name="T13" fmla="*/ 0 h 1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6" h="105">
                  <a:moveTo>
                    <a:pt x="326" y="0"/>
                  </a:moveTo>
                  <a:cubicBezTo>
                    <a:pt x="279" y="37"/>
                    <a:pt x="223" y="58"/>
                    <a:pt x="163" y="58"/>
                  </a:cubicBezTo>
                  <a:cubicBezTo>
                    <a:pt x="104" y="58"/>
                    <a:pt x="48" y="37"/>
                    <a:pt x="0" y="0"/>
                  </a:cubicBezTo>
                  <a:cubicBezTo>
                    <a:pt x="0" y="47"/>
                    <a:pt x="0" y="47"/>
                    <a:pt x="0" y="47"/>
                  </a:cubicBezTo>
                  <a:cubicBezTo>
                    <a:pt x="48" y="83"/>
                    <a:pt x="104" y="105"/>
                    <a:pt x="163" y="105"/>
                  </a:cubicBezTo>
                  <a:cubicBezTo>
                    <a:pt x="223" y="105"/>
                    <a:pt x="279" y="83"/>
                    <a:pt x="326" y="47"/>
                  </a:cubicBezTo>
                  <a:cubicBezTo>
                    <a:pt x="326" y="0"/>
                    <a:pt x="326" y="0"/>
                    <a:pt x="326" y="0"/>
                  </a:cubicBezTo>
                </a:path>
              </a:pathLst>
            </a:custGeom>
            <a:solidFill>
              <a:srgbClr val="A58D6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65" name="iṥļîdê"/>
            <p:cNvSpPr>
              <a:spLocks/>
            </p:cNvSpPr>
            <p:nvPr/>
          </p:nvSpPr>
          <p:spPr bwMode="auto">
            <a:xfrm>
              <a:off x="7045704" y="4626177"/>
              <a:ext cx="188904" cy="237282"/>
            </a:xfrm>
            <a:custGeom>
              <a:avLst/>
              <a:gdLst>
                <a:gd name="T0" fmla="*/ 169628 w 147"/>
                <a:gd name="T1" fmla="*/ 102057 h 186"/>
                <a:gd name="T2" fmla="*/ 146497 w 147"/>
                <a:gd name="T3" fmla="*/ 227076 h 186"/>
                <a:gd name="T4" fmla="*/ 15421 w 147"/>
                <a:gd name="T5" fmla="*/ 140328 h 186"/>
                <a:gd name="T6" fmla="*/ 64253 w 147"/>
                <a:gd name="T7" fmla="*/ 10206 h 186"/>
                <a:gd name="T8" fmla="*/ 169628 w 147"/>
                <a:gd name="T9" fmla="*/ 102057 h 1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186">
                  <a:moveTo>
                    <a:pt x="132" y="80"/>
                  </a:moveTo>
                  <a:cubicBezTo>
                    <a:pt x="144" y="129"/>
                    <a:pt x="147" y="169"/>
                    <a:pt x="114" y="178"/>
                  </a:cubicBezTo>
                  <a:cubicBezTo>
                    <a:pt x="81" y="186"/>
                    <a:pt x="24" y="159"/>
                    <a:pt x="12" y="110"/>
                  </a:cubicBezTo>
                  <a:cubicBezTo>
                    <a:pt x="0" y="62"/>
                    <a:pt x="17" y="16"/>
                    <a:pt x="50" y="8"/>
                  </a:cubicBezTo>
                  <a:cubicBezTo>
                    <a:pt x="83" y="0"/>
                    <a:pt x="119" y="32"/>
                    <a:pt x="132" y="80"/>
                  </a:cubicBezTo>
                </a:path>
              </a:pathLst>
            </a:custGeom>
            <a:solidFill>
              <a:srgbClr val="C4A77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66" name="ïšľîḑé"/>
            <p:cNvSpPr>
              <a:spLocks/>
            </p:cNvSpPr>
            <p:nvPr/>
          </p:nvSpPr>
          <p:spPr bwMode="auto">
            <a:xfrm>
              <a:off x="7796713" y="4626177"/>
              <a:ext cx="188904" cy="237282"/>
            </a:xfrm>
            <a:custGeom>
              <a:avLst/>
              <a:gdLst>
                <a:gd name="T0" fmla="*/ 19276 w 147"/>
                <a:gd name="T1" fmla="*/ 102057 h 186"/>
                <a:gd name="T2" fmla="*/ 42407 w 147"/>
                <a:gd name="T3" fmla="*/ 227076 h 186"/>
                <a:gd name="T4" fmla="*/ 172198 w 147"/>
                <a:gd name="T5" fmla="*/ 140328 h 186"/>
                <a:gd name="T6" fmla="*/ 124651 w 147"/>
                <a:gd name="T7" fmla="*/ 10206 h 186"/>
                <a:gd name="T8" fmla="*/ 19276 w 147"/>
                <a:gd name="T9" fmla="*/ 102057 h 1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186">
                  <a:moveTo>
                    <a:pt x="15" y="80"/>
                  </a:moveTo>
                  <a:cubicBezTo>
                    <a:pt x="3" y="129"/>
                    <a:pt x="0" y="169"/>
                    <a:pt x="33" y="178"/>
                  </a:cubicBezTo>
                  <a:cubicBezTo>
                    <a:pt x="66" y="186"/>
                    <a:pt x="122" y="159"/>
                    <a:pt x="134" y="110"/>
                  </a:cubicBezTo>
                  <a:cubicBezTo>
                    <a:pt x="147" y="62"/>
                    <a:pt x="130" y="16"/>
                    <a:pt x="97" y="8"/>
                  </a:cubicBezTo>
                  <a:cubicBezTo>
                    <a:pt x="64" y="0"/>
                    <a:pt x="27" y="32"/>
                    <a:pt x="15" y="80"/>
                  </a:cubicBezTo>
                </a:path>
              </a:pathLst>
            </a:custGeom>
            <a:solidFill>
              <a:srgbClr val="C4A77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67" name="îślïḋè"/>
            <p:cNvSpPr>
              <a:spLocks/>
            </p:cNvSpPr>
            <p:nvPr/>
          </p:nvSpPr>
          <p:spPr bwMode="auto">
            <a:xfrm>
              <a:off x="7109056" y="4636544"/>
              <a:ext cx="1152" cy="1152"/>
            </a:xfrm>
            <a:custGeom>
              <a:avLst/>
              <a:gdLst>
                <a:gd name="T0" fmla="*/ 0 w 1"/>
                <a:gd name="T1" fmla="*/ 0 h 1"/>
                <a:gd name="T2" fmla="*/ 0 w 1"/>
                <a:gd name="T3" fmla="*/ 1152 h 1"/>
                <a:gd name="T4" fmla="*/ 0 w 1"/>
                <a:gd name="T5" fmla="*/ 0 h 1"/>
                <a:gd name="T6" fmla="*/ 1152 w 1"/>
                <a:gd name="T7" fmla="*/ 0 h 1"/>
                <a:gd name="T8" fmla="*/ 1152 w 1"/>
                <a:gd name="T9" fmla="*/ 0 h 1"/>
                <a:gd name="T10" fmla="*/ 0 w 1"/>
                <a:gd name="T11" fmla="*/ 0 h 1"/>
                <a:gd name="T12" fmla="*/ 1152 w 1"/>
                <a:gd name="T13" fmla="*/ 0 h 1"/>
                <a:gd name="T14" fmla="*/ 1152 w 1"/>
                <a:gd name="T15" fmla="*/ 0 h 1"/>
                <a:gd name="T16" fmla="*/ 1152 w 1"/>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1">
                  <a:moveTo>
                    <a:pt x="0" y="0"/>
                  </a:moveTo>
                  <a:cubicBezTo>
                    <a:pt x="0" y="1"/>
                    <a:pt x="0" y="1"/>
                    <a:pt x="0" y="1"/>
                  </a:cubicBezTo>
                  <a:cubicBezTo>
                    <a:pt x="0" y="1"/>
                    <a:pt x="0" y="1"/>
                    <a:pt x="0" y="0"/>
                  </a:cubicBezTo>
                  <a:moveTo>
                    <a:pt x="1" y="0"/>
                  </a:moveTo>
                  <a:cubicBezTo>
                    <a:pt x="1" y="0"/>
                    <a:pt x="1" y="0"/>
                    <a:pt x="1" y="0"/>
                  </a:cubicBezTo>
                  <a:cubicBezTo>
                    <a:pt x="1" y="0"/>
                    <a:pt x="0" y="0"/>
                    <a:pt x="0" y="0"/>
                  </a:cubicBezTo>
                  <a:cubicBezTo>
                    <a:pt x="0" y="0"/>
                    <a:pt x="1" y="0"/>
                    <a:pt x="1" y="0"/>
                  </a:cubicBezTo>
                  <a:cubicBezTo>
                    <a:pt x="1" y="0"/>
                    <a:pt x="1" y="0"/>
                    <a:pt x="1" y="0"/>
                  </a:cubicBezTo>
                  <a:cubicBezTo>
                    <a:pt x="1" y="0"/>
                    <a:pt x="1" y="0"/>
                    <a:pt x="1" y="0"/>
                  </a:cubicBezTo>
                </a:path>
              </a:pathLst>
            </a:custGeom>
            <a:solidFill>
              <a:srgbClr val="E9E8E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68" name="íŝḻíḓè"/>
            <p:cNvSpPr>
              <a:spLocks/>
            </p:cNvSpPr>
            <p:nvPr/>
          </p:nvSpPr>
          <p:spPr bwMode="auto">
            <a:xfrm>
              <a:off x="7095234" y="4636544"/>
              <a:ext cx="64504" cy="217700"/>
            </a:xfrm>
            <a:custGeom>
              <a:avLst/>
              <a:gdLst>
                <a:gd name="T0" fmla="*/ 15177 w 51"/>
                <a:gd name="T1" fmla="*/ 0 h 170"/>
                <a:gd name="T2" fmla="*/ 15177 w 51"/>
                <a:gd name="T3" fmla="*/ 0 h 170"/>
                <a:gd name="T4" fmla="*/ 13913 w 51"/>
                <a:gd name="T5" fmla="*/ 0 h 170"/>
                <a:gd name="T6" fmla="*/ 13913 w 51"/>
                <a:gd name="T7" fmla="*/ 0 h 170"/>
                <a:gd name="T8" fmla="*/ 13913 w 51"/>
                <a:gd name="T9" fmla="*/ 1281 h 170"/>
                <a:gd name="T10" fmla="*/ 0 w 51"/>
                <a:gd name="T11" fmla="*/ 6403 h 170"/>
                <a:gd name="T12" fmla="*/ 44267 w 51"/>
                <a:gd name="T13" fmla="*/ 212578 h 170"/>
                <a:gd name="T14" fmla="*/ 64504 w 51"/>
                <a:gd name="T15" fmla="*/ 217700 h 170"/>
                <a:gd name="T16" fmla="*/ 15177 w 51"/>
                <a:gd name="T17" fmla="*/ 0 h 1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 h="170">
                  <a:moveTo>
                    <a:pt x="12" y="0"/>
                  </a:moveTo>
                  <a:cubicBezTo>
                    <a:pt x="12" y="0"/>
                    <a:pt x="12" y="0"/>
                    <a:pt x="12" y="0"/>
                  </a:cubicBezTo>
                  <a:cubicBezTo>
                    <a:pt x="12" y="0"/>
                    <a:pt x="11" y="0"/>
                    <a:pt x="11" y="0"/>
                  </a:cubicBezTo>
                  <a:cubicBezTo>
                    <a:pt x="11" y="0"/>
                    <a:pt x="11" y="0"/>
                    <a:pt x="11" y="0"/>
                  </a:cubicBezTo>
                  <a:cubicBezTo>
                    <a:pt x="11" y="1"/>
                    <a:pt x="11" y="1"/>
                    <a:pt x="11" y="1"/>
                  </a:cubicBezTo>
                  <a:cubicBezTo>
                    <a:pt x="7" y="2"/>
                    <a:pt x="3" y="3"/>
                    <a:pt x="0" y="5"/>
                  </a:cubicBezTo>
                  <a:cubicBezTo>
                    <a:pt x="3" y="63"/>
                    <a:pt x="16" y="117"/>
                    <a:pt x="35" y="166"/>
                  </a:cubicBezTo>
                  <a:cubicBezTo>
                    <a:pt x="41" y="168"/>
                    <a:pt x="46" y="169"/>
                    <a:pt x="51" y="170"/>
                  </a:cubicBezTo>
                  <a:cubicBezTo>
                    <a:pt x="29" y="119"/>
                    <a:pt x="15" y="62"/>
                    <a:pt x="12" y="0"/>
                  </a:cubicBezTo>
                </a:path>
              </a:pathLst>
            </a:custGeom>
            <a:solidFill>
              <a:srgbClr val="B4996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69" name="ïṡḷïḋé"/>
            <p:cNvSpPr>
              <a:spLocks/>
            </p:cNvSpPr>
            <p:nvPr/>
          </p:nvSpPr>
          <p:spPr bwMode="auto">
            <a:xfrm>
              <a:off x="7921113" y="4636544"/>
              <a:ext cx="1152" cy="1152"/>
            </a:xfrm>
            <a:custGeom>
              <a:avLst/>
              <a:gdLst>
                <a:gd name="T0" fmla="*/ 1152 w 1"/>
                <a:gd name="T1" fmla="*/ 1152 h 1"/>
                <a:gd name="T2" fmla="*/ 1152 w 1"/>
                <a:gd name="T3" fmla="*/ 1152 h 1"/>
                <a:gd name="T4" fmla="*/ 1152 w 1"/>
                <a:gd name="T5" fmla="*/ 1152 h 1"/>
                <a:gd name="T6" fmla="*/ 0 w 1"/>
                <a:gd name="T7" fmla="*/ 0 h 1"/>
                <a:gd name="T8" fmla="*/ 0 w 1"/>
                <a:gd name="T9" fmla="*/ 0 h 1"/>
                <a:gd name="T10" fmla="*/ 0 w 1"/>
                <a:gd name="T11" fmla="*/ 0 h 1"/>
                <a:gd name="T12" fmla="*/ 1152 w 1"/>
                <a:gd name="T13" fmla="*/ 0 h 1"/>
                <a:gd name="T14" fmla="*/ 0 w 1"/>
                <a:gd name="T15" fmla="*/ 0 h 1"/>
                <a:gd name="T16" fmla="*/ 0 w 1"/>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1">
                  <a:moveTo>
                    <a:pt x="1" y="1"/>
                  </a:moveTo>
                  <a:cubicBezTo>
                    <a:pt x="1" y="1"/>
                    <a:pt x="1" y="1"/>
                    <a:pt x="1" y="1"/>
                  </a:cubicBezTo>
                  <a:cubicBezTo>
                    <a:pt x="1" y="1"/>
                    <a:pt x="1" y="1"/>
                    <a:pt x="1" y="1"/>
                  </a:cubicBezTo>
                  <a:moveTo>
                    <a:pt x="0" y="0"/>
                  </a:moveTo>
                  <a:cubicBezTo>
                    <a:pt x="0" y="0"/>
                    <a:pt x="0" y="0"/>
                    <a:pt x="0" y="0"/>
                  </a:cubicBezTo>
                  <a:cubicBezTo>
                    <a:pt x="0" y="0"/>
                    <a:pt x="0" y="0"/>
                    <a:pt x="0" y="0"/>
                  </a:cubicBezTo>
                  <a:cubicBezTo>
                    <a:pt x="0" y="0"/>
                    <a:pt x="0" y="0"/>
                    <a:pt x="1" y="0"/>
                  </a:cubicBezTo>
                  <a:cubicBezTo>
                    <a:pt x="0" y="0"/>
                    <a:pt x="0" y="0"/>
                    <a:pt x="0" y="0"/>
                  </a:cubicBezTo>
                  <a:cubicBezTo>
                    <a:pt x="0" y="0"/>
                    <a:pt x="0" y="0"/>
                    <a:pt x="0" y="0"/>
                  </a:cubicBezTo>
                </a:path>
              </a:pathLst>
            </a:custGeom>
            <a:solidFill>
              <a:srgbClr val="E9E8E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70" name="îsļïḓé"/>
            <p:cNvSpPr>
              <a:spLocks/>
            </p:cNvSpPr>
            <p:nvPr/>
          </p:nvSpPr>
          <p:spPr bwMode="auto">
            <a:xfrm>
              <a:off x="7870431" y="4636544"/>
              <a:ext cx="66808" cy="217700"/>
            </a:xfrm>
            <a:custGeom>
              <a:avLst/>
              <a:gdLst>
                <a:gd name="T0" fmla="*/ 51391 w 52"/>
                <a:gd name="T1" fmla="*/ 0 h 170"/>
                <a:gd name="T2" fmla="*/ 0 w 52"/>
                <a:gd name="T3" fmla="*/ 217700 h 170"/>
                <a:gd name="T4" fmla="*/ 20556 w 52"/>
                <a:gd name="T5" fmla="*/ 212578 h 170"/>
                <a:gd name="T6" fmla="*/ 66808 w 52"/>
                <a:gd name="T7" fmla="*/ 6403 h 170"/>
                <a:gd name="T8" fmla="*/ 52676 w 52"/>
                <a:gd name="T9" fmla="*/ 1281 h 170"/>
                <a:gd name="T10" fmla="*/ 52676 w 52"/>
                <a:gd name="T11" fmla="*/ 1281 h 170"/>
                <a:gd name="T12" fmla="*/ 52676 w 52"/>
                <a:gd name="T13" fmla="*/ 0 h 170"/>
                <a:gd name="T14" fmla="*/ 51391 w 52"/>
                <a:gd name="T15" fmla="*/ 0 h 170"/>
                <a:gd name="T16" fmla="*/ 51391 w 52"/>
                <a:gd name="T17" fmla="*/ 0 h 1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 h="170">
                  <a:moveTo>
                    <a:pt x="40" y="0"/>
                  </a:moveTo>
                  <a:cubicBezTo>
                    <a:pt x="36" y="62"/>
                    <a:pt x="22" y="119"/>
                    <a:pt x="0" y="170"/>
                  </a:cubicBezTo>
                  <a:cubicBezTo>
                    <a:pt x="5" y="169"/>
                    <a:pt x="11" y="168"/>
                    <a:pt x="16" y="166"/>
                  </a:cubicBezTo>
                  <a:cubicBezTo>
                    <a:pt x="36" y="117"/>
                    <a:pt x="49" y="63"/>
                    <a:pt x="52" y="5"/>
                  </a:cubicBezTo>
                  <a:cubicBezTo>
                    <a:pt x="49" y="3"/>
                    <a:pt x="45" y="2"/>
                    <a:pt x="41" y="1"/>
                  </a:cubicBezTo>
                  <a:cubicBezTo>
                    <a:pt x="41" y="1"/>
                    <a:pt x="41" y="1"/>
                    <a:pt x="41" y="1"/>
                  </a:cubicBezTo>
                  <a:cubicBezTo>
                    <a:pt x="41" y="0"/>
                    <a:pt x="41" y="0"/>
                    <a:pt x="41" y="0"/>
                  </a:cubicBezTo>
                  <a:cubicBezTo>
                    <a:pt x="40" y="0"/>
                    <a:pt x="40" y="0"/>
                    <a:pt x="40" y="0"/>
                  </a:cubicBezTo>
                  <a:cubicBezTo>
                    <a:pt x="40" y="0"/>
                    <a:pt x="40" y="0"/>
                    <a:pt x="40" y="0"/>
                  </a:cubicBezTo>
                </a:path>
              </a:pathLst>
            </a:custGeom>
            <a:solidFill>
              <a:srgbClr val="B4996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71" name="íṧ1îḑé"/>
            <p:cNvSpPr>
              <a:spLocks noChangeArrowheads="1"/>
            </p:cNvSpPr>
            <p:nvPr/>
          </p:nvSpPr>
          <p:spPr bwMode="auto">
            <a:xfrm>
              <a:off x="7109056" y="4082502"/>
              <a:ext cx="812057" cy="1037821"/>
            </a:xfrm>
            <a:prstGeom prst="ellipse">
              <a:avLst/>
            </a:prstGeom>
            <a:solidFill>
              <a:srgbClr val="C4A77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zh-CN"/>
            </a:p>
          </p:txBody>
        </p:sp>
        <p:sp>
          <p:nvSpPr>
            <p:cNvPr id="11372" name="íSlïḑê"/>
            <p:cNvSpPr>
              <a:spLocks/>
            </p:cNvSpPr>
            <p:nvPr/>
          </p:nvSpPr>
          <p:spPr bwMode="auto">
            <a:xfrm>
              <a:off x="7109056" y="4042187"/>
              <a:ext cx="812057" cy="555194"/>
            </a:xfrm>
            <a:custGeom>
              <a:avLst/>
              <a:gdLst>
                <a:gd name="T0" fmla="*/ 448296 w 634"/>
                <a:gd name="T1" fmla="*/ 0 h 434"/>
                <a:gd name="T2" fmla="*/ 365041 w 634"/>
                <a:gd name="T3" fmla="*/ 0 h 434"/>
                <a:gd name="T4" fmla="*/ 0 w 634"/>
                <a:gd name="T5" fmla="*/ 363307 h 434"/>
                <a:gd name="T6" fmla="*/ 0 w 634"/>
                <a:gd name="T7" fmla="*/ 463088 h 434"/>
                <a:gd name="T8" fmla="*/ 11528 w 634"/>
                <a:gd name="T9" fmla="*/ 541122 h 434"/>
                <a:gd name="T10" fmla="*/ 406029 w 634"/>
                <a:gd name="T11" fmla="*/ 360748 h 434"/>
                <a:gd name="T12" fmla="*/ 801810 w 634"/>
                <a:gd name="T13" fmla="*/ 541122 h 434"/>
                <a:gd name="T14" fmla="*/ 812057 w 634"/>
                <a:gd name="T15" fmla="*/ 463088 h 434"/>
                <a:gd name="T16" fmla="*/ 812057 w 634"/>
                <a:gd name="T17" fmla="*/ 363307 h 434"/>
                <a:gd name="T18" fmla="*/ 448296 w 634"/>
                <a:gd name="T19" fmla="*/ 0 h 4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4" h="434">
                  <a:moveTo>
                    <a:pt x="350" y="0"/>
                  </a:moveTo>
                  <a:cubicBezTo>
                    <a:pt x="285" y="0"/>
                    <a:pt x="285" y="0"/>
                    <a:pt x="285" y="0"/>
                  </a:cubicBezTo>
                  <a:cubicBezTo>
                    <a:pt x="128" y="0"/>
                    <a:pt x="0" y="127"/>
                    <a:pt x="0" y="284"/>
                  </a:cubicBezTo>
                  <a:cubicBezTo>
                    <a:pt x="0" y="362"/>
                    <a:pt x="0" y="362"/>
                    <a:pt x="0" y="362"/>
                  </a:cubicBezTo>
                  <a:cubicBezTo>
                    <a:pt x="0" y="383"/>
                    <a:pt x="3" y="404"/>
                    <a:pt x="9" y="423"/>
                  </a:cubicBezTo>
                  <a:cubicBezTo>
                    <a:pt x="12" y="434"/>
                    <a:pt x="181" y="282"/>
                    <a:pt x="317" y="282"/>
                  </a:cubicBezTo>
                  <a:cubicBezTo>
                    <a:pt x="454" y="282"/>
                    <a:pt x="623" y="434"/>
                    <a:pt x="626" y="423"/>
                  </a:cubicBezTo>
                  <a:cubicBezTo>
                    <a:pt x="632" y="403"/>
                    <a:pt x="634" y="383"/>
                    <a:pt x="634" y="362"/>
                  </a:cubicBezTo>
                  <a:cubicBezTo>
                    <a:pt x="634" y="284"/>
                    <a:pt x="634" y="284"/>
                    <a:pt x="634" y="284"/>
                  </a:cubicBezTo>
                  <a:cubicBezTo>
                    <a:pt x="634" y="127"/>
                    <a:pt x="507" y="0"/>
                    <a:pt x="350" y="0"/>
                  </a:cubicBezTo>
                </a:path>
              </a:pathLst>
            </a:custGeom>
            <a:solidFill>
              <a:srgbClr val="3187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73" name="ïslïḍe"/>
            <p:cNvSpPr>
              <a:spLocks/>
            </p:cNvSpPr>
            <p:nvPr/>
          </p:nvSpPr>
          <p:spPr bwMode="auto">
            <a:xfrm>
              <a:off x="7918809" y="4539788"/>
              <a:ext cx="2304" cy="35707"/>
            </a:xfrm>
            <a:custGeom>
              <a:avLst/>
              <a:gdLst>
                <a:gd name="T0" fmla="*/ 1152 w 2"/>
                <a:gd name="T1" fmla="*/ 0 h 28"/>
                <a:gd name="T2" fmla="*/ 0 w 2"/>
                <a:gd name="T3" fmla="*/ 3826 h 28"/>
                <a:gd name="T4" fmla="*/ 2304 w 2"/>
                <a:gd name="T5" fmla="*/ 35707 h 28"/>
                <a:gd name="T6" fmla="*/ 2304 w 2"/>
                <a:gd name="T7" fmla="*/ 22955 h 28"/>
                <a:gd name="T8" fmla="*/ 1152 w 2"/>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8">
                  <a:moveTo>
                    <a:pt x="1" y="0"/>
                  </a:moveTo>
                  <a:cubicBezTo>
                    <a:pt x="1" y="1"/>
                    <a:pt x="1" y="2"/>
                    <a:pt x="0" y="3"/>
                  </a:cubicBezTo>
                  <a:cubicBezTo>
                    <a:pt x="1" y="11"/>
                    <a:pt x="2" y="19"/>
                    <a:pt x="2" y="28"/>
                  </a:cubicBezTo>
                  <a:cubicBezTo>
                    <a:pt x="2" y="25"/>
                    <a:pt x="2" y="22"/>
                    <a:pt x="2" y="18"/>
                  </a:cubicBezTo>
                  <a:cubicBezTo>
                    <a:pt x="2" y="12"/>
                    <a:pt x="2" y="6"/>
                    <a:pt x="1" y="0"/>
                  </a:cubicBezTo>
                </a:path>
              </a:pathLst>
            </a:custGeom>
            <a:solidFill>
              <a:srgbClr val="D3D2D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74" name="íṧḷiďé"/>
            <p:cNvSpPr>
              <a:spLocks/>
            </p:cNvSpPr>
            <p:nvPr/>
          </p:nvSpPr>
          <p:spPr bwMode="auto">
            <a:xfrm>
              <a:off x="7109056" y="4539788"/>
              <a:ext cx="2304" cy="35707"/>
            </a:xfrm>
            <a:custGeom>
              <a:avLst/>
              <a:gdLst>
                <a:gd name="T0" fmla="*/ 2304 w 2"/>
                <a:gd name="T1" fmla="*/ 0 h 28"/>
                <a:gd name="T2" fmla="*/ 0 w 2"/>
                <a:gd name="T3" fmla="*/ 22955 h 28"/>
                <a:gd name="T4" fmla="*/ 1152 w 2"/>
                <a:gd name="T5" fmla="*/ 35707 h 28"/>
                <a:gd name="T6" fmla="*/ 2304 w 2"/>
                <a:gd name="T7" fmla="*/ 3826 h 28"/>
                <a:gd name="T8" fmla="*/ 2304 w 2"/>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8">
                  <a:moveTo>
                    <a:pt x="2" y="0"/>
                  </a:moveTo>
                  <a:cubicBezTo>
                    <a:pt x="1" y="6"/>
                    <a:pt x="0" y="12"/>
                    <a:pt x="0" y="18"/>
                  </a:cubicBezTo>
                  <a:cubicBezTo>
                    <a:pt x="0" y="22"/>
                    <a:pt x="0" y="25"/>
                    <a:pt x="1" y="28"/>
                  </a:cubicBezTo>
                  <a:cubicBezTo>
                    <a:pt x="1" y="19"/>
                    <a:pt x="1" y="11"/>
                    <a:pt x="2" y="3"/>
                  </a:cubicBezTo>
                  <a:cubicBezTo>
                    <a:pt x="2" y="2"/>
                    <a:pt x="2" y="1"/>
                    <a:pt x="2" y="0"/>
                  </a:cubicBezTo>
                </a:path>
              </a:pathLst>
            </a:custGeom>
            <a:solidFill>
              <a:srgbClr val="D3D2D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75" name="isļïďè"/>
            <p:cNvSpPr>
              <a:spLocks/>
            </p:cNvSpPr>
            <p:nvPr/>
          </p:nvSpPr>
          <p:spPr bwMode="auto">
            <a:xfrm>
              <a:off x="7110208" y="4402718"/>
              <a:ext cx="810905" cy="216549"/>
            </a:xfrm>
            <a:custGeom>
              <a:avLst/>
              <a:gdLst>
                <a:gd name="T0" fmla="*/ 1281 w 633"/>
                <a:gd name="T1" fmla="*/ 140949 h 169"/>
                <a:gd name="T2" fmla="*/ 0 w 633"/>
                <a:gd name="T3" fmla="*/ 172983 h 169"/>
                <a:gd name="T4" fmla="*/ 8967 w 633"/>
                <a:gd name="T5" fmla="*/ 216549 h 169"/>
                <a:gd name="T6" fmla="*/ 40994 w 633"/>
                <a:gd name="T7" fmla="*/ 164013 h 169"/>
                <a:gd name="T8" fmla="*/ 10248 w 633"/>
                <a:gd name="T9" fmla="*/ 181952 h 169"/>
                <a:gd name="T10" fmla="*/ 10248 w 633"/>
                <a:gd name="T11" fmla="*/ 180671 h 169"/>
                <a:gd name="T12" fmla="*/ 1281 w 633"/>
                <a:gd name="T13" fmla="*/ 140949 h 169"/>
                <a:gd name="T14" fmla="*/ 808343 w 633"/>
                <a:gd name="T15" fmla="*/ 140949 h 169"/>
                <a:gd name="T16" fmla="*/ 800657 w 633"/>
                <a:gd name="T17" fmla="*/ 180671 h 169"/>
                <a:gd name="T18" fmla="*/ 799376 w 633"/>
                <a:gd name="T19" fmla="*/ 180671 h 169"/>
                <a:gd name="T20" fmla="*/ 768630 w 633"/>
                <a:gd name="T21" fmla="*/ 162732 h 169"/>
                <a:gd name="T22" fmla="*/ 800657 w 633"/>
                <a:gd name="T23" fmla="*/ 216549 h 169"/>
                <a:gd name="T24" fmla="*/ 810905 w 633"/>
                <a:gd name="T25" fmla="*/ 172983 h 169"/>
                <a:gd name="T26" fmla="*/ 808343 w 633"/>
                <a:gd name="T27" fmla="*/ 140949 h 169"/>
                <a:gd name="T28" fmla="*/ 404812 w 633"/>
                <a:gd name="T29" fmla="*/ 0 h 169"/>
                <a:gd name="T30" fmla="*/ 212654 w 633"/>
                <a:gd name="T31" fmla="*/ 56380 h 169"/>
                <a:gd name="T32" fmla="*/ 404812 w 633"/>
                <a:gd name="T33" fmla="*/ 28190 h 169"/>
                <a:gd name="T34" fmla="*/ 598251 w 633"/>
                <a:gd name="T35" fmla="*/ 57661 h 169"/>
                <a:gd name="T36" fmla="*/ 404812 w 633"/>
                <a:gd name="T37" fmla="*/ 0 h 1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33" h="169">
                  <a:moveTo>
                    <a:pt x="1" y="110"/>
                  </a:moveTo>
                  <a:cubicBezTo>
                    <a:pt x="0" y="118"/>
                    <a:pt x="0" y="126"/>
                    <a:pt x="0" y="135"/>
                  </a:cubicBezTo>
                  <a:cubicBezTo>
                    <a:pt x="1" y="146"/>
                    <a:pt x="3" y="158"/>
                    <a:pt x="7" y="169"/>
                  </a:cubicBezTo>
                  <a:cubicBezTo>
                    <a:pt x="13" y="154"/>
                    <a:pt x="21" y="141"/>
                    <a:pt x="32" y="128"/>
                  </a:cubicBezTo>
                  <a:cubicBezTo>
                    <a:pt x="19" y="136"/>
                    <a:pt x="11" y="142"/>
                    <a:pt x="8" y="142"/>
                  </a:cubicBezTo>
                  <a:cubicBezTo>
                    <a:pt x="8" y="142"/>
                    <a:pt x="8" y="141"/>
                    <a:pt x="8" y="141"/>
                  </a:cubicBezTo>
                  <a:cubicBezTo>
                    <a:pt x="5" y="131"/>
                    <a:pt x="3" y="120"/>
                    <a:pt x="1" y="110"/>
                  </a:cubicBezTo>
                  <a:moveTo>
                    <a:pt x="631" y="110"/>
                  </a:moveTo>
                  <a:cubicBezTo>
                    <a:pt x="630" y="120"/>
                    <a:pt x="628" y="131"/>
                    <a:pt x="625" y="141"/>
                  </a:cubicBezTo>
                  <a:cubicBezTo>
                    <a:pt x="625" y="141"/>
                    <a:pt x="625" y="141"/>
                    <a:pt x="624" y="141"/>
                  </a:cubicBezTo>
                  <a:cubicBezTo>
                    <a:pt x="622" y="141"/>
                    <a:pt x="613" y="136"/>
                    <a:pt x="600" y="127"/>
                  </a:cubicBezTo>
                  <a:cubicBezTo>
                    <a:pt x="611" y="140"/>
                    <a:pt x="619" y="154"/>
                    <a:pt x="625" y="169"/>
                  </a:cubicBezTo>
                  <a:cubicBezTo>
                    <a:pt x="629" y="158"/>
                    <a:pt x="632" y="146"/>
                    <a:pt x="633" y="135"/>
                  </a:cubicBezTo>
                  <a:cubicBezTo>
                    <a:pt x="633" y="126"/>
                    <a:pt x="632" y="118"/>
                    <a:pt x="631" y="110"/>
                  </a:cubicBezTo>
                  <a:moveTo>
                    <a:pt x="316" y="0"/>
                  </a:moveTo>
                  <a:cubicBezTo>
                    <a:pt x="267" y="0"/>
                    <a:pt x="214" y="20"/>
                    <a:pt x="166" y="44"/>
                  </a:cubicBezTo>
                  <a:cubicBezTo>
                    <a:pt x="211" y="30"/>
                    <a:pt x="262" y="22"/>
                    <a:pt x="316" y="22"/>
                  </a:cubicBezTo>
                  <a:cubicBezTo>
                    <a:pt x="371" y="22"/>
                    <a:pt x="422" y="30"/>
                    <a:pt x="467" y="45"/>
                  </a:cubicBezTo>
                  <a:cubicBezTo>
                    <a:pt x="419" y="20"/>
                    <a:pt x="365" y="0"/>
                    <a:pt x="316" y="0"/>
                  </a:cubicBezTo>
                </a:path>
              </a:pathLst>
            </a:custGeom>
            <a:solidFill>
              <a:srgbClr val="A48C6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76" name="išļîḍè"/>
            <p:cNvSpPr>
              <a:spLocks/>
            </p:cNvSpPr>
            <p:nvPr/>
          </p:nvSpPr>
          <p:spPr bwMode="auto">
            <a:xfrm>
              <a:off x="7111360" y="4319784"/>
              <a:ext cx="808602" cy="264926"/>
            </a:xfrm>
            <a:custGeom>
              <a:avLst/>
              <a:gdLst>
                <a:gd name="T0" fmla="*/ 403660 w 631"/>
                <a:gd name="T1" fmla="*/ 0 h 207"/>
                <a:gd name="T2" fmla="*/ 0 w 631"/>
                <a:gd name="T3" fmla="*/ 220132 h 207"/>
                <a:gd name="T4" fmla="*/ 0 w 631"/>
                <a:gd name="T5" fmla="*/ 223971 h 207"/>
                <a:gd name="T6" fmla="*/ 8970 w 631"/>
                <a:gd name="T7" fmla="*/ 263646 h 207"/>
                <a:gd name="T8" fmla="*/ 8970 w 631"/>
                <a:gd name="T9" fmla="*/ 264926 h 207"/>
                <a:gd name="T10" fmla="*/ 39725 w 631"/>
                <a:gd name="T11" fmla="*/ 247008 h 207"/>
                <a:gd name="T12" fmla="*/ 211441 w 631"/>
                <a:gd name="T13" fmla="*/ 139502 h 207"/>
                <a:gd name="T14" fmla="*/ 403660 w 631"/>
                <a:gd name="T15" fmla="*/ 83189 h 207"/>
                <a:gd name="T16" fmla="*/ 597161 w 631"/>
                <a:gd name="T17" fmla="*/ 140782 h 207"/>
                <a:gd name="T18" fmla="*/ 767595 w 631"/>
                <a:gd name="T19" fmla="*/ 245728 h 207"/>
                <a:gd name="T20" fmla="*/ 798350 w 631"/>
                <a:gd name="T21" fmla="*/ 263646 h 207"/>
                <a:gd name="T22" fmla="*/ 799632 w 631"/>
                <a:gd name="T23" fmla="*/ 263646 h 207"/>
                <a:gd name="T24" fmla="*/ 807321 w 631"/>
                <a:gd name="T25" fmla="*/ 223971 h 207"/>
                <a:gd name="T26" fmla="*/ 808602 w 631"/>
                <a:gd name="T27" fmla="*/ 220132 h 207"/>
                <a:gd name="T28" fmla="*/ 403660 w 631"/>
                <a:gd name="T29" fmla="*/ 0 h 2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31" h="207">
                  <a:moveTo>
                    <a:pt x="315" y="0"/>
                  </a:moveTo>
                  <a:cubicBezTo>
                    <a:pt x="151" y="0"/>
                    <a:pt x="15" y="75"/>
                    <a:pt x="0" y="172"/>
                  </a:cubicBezTo>
                  <a:cubicBezTo>
                    <a:pt x="0" y="173"/>
                    <a:pt x="0" y="174"/>
                    <a:pt x="0" y="175"/>
                  </a:cubicBezTo>
                  <a:cubicBezTo>
                    <a:pt x="2" y="185"/>
                    <a:pt x="4" y="196"/>
                    <a:pt x="7" y="206"/>
                  </a:cubicBezTo>
                  <a:cubicBezTo>
                    <a:pt x="7" y="206"/>
                    <a:pt x="7" y="207"/>
                    <a:pt x="7" y="207"/>
                  </a:cubicBezTo>
                  <a:cubicBezTo>
                    <a:pt x="10" y="207"/>
                    <a:pt x="18" y="201"/>
                    <a:pt x="31" y="193"/>
                  </a:cubicBezTo>
                  <a:cubicBezTo>
                    <a:pt x="60" y="157"/>
                    <a:pt x="107" y="128"/>
                    <a:pt x="165" y="109"/>
                  </a:cubicBezTo>
                  <a:cubicBezTo>
                    <a:pt x="213" y="85"/>
                    <a:pt x="266" y="65"/>
                    <a:pt x="315" y="65"/>
                  </a:cubicBezTo>
                  <a:cubicBezTo>
                    <a:pt x="364" y="65"/>
                    <a:pt x="418" y="85"/>
                    <a:pt x="466" y="110"/>
                  </a:cubicBezTo>
                  <a:cubicBezTo>
                    <a:pt x="523" y="128"/>
                    <a:pt x="570" y="157"/>
                    <a:pt x="599" y="192"/>
                  </a:cubicBezTo>
                  <a:cubicBezTo>
                    <a:pt x="612" y="201"/>
                    <a:pt x="621" y="206"/>
                    <a:pt x="623" y="206"/>
                  </a:cubicBezTo>
                  <a:cubicBezTo>
                    <a:pt x="624" y="206"/>
                    <a:pt x="624" y="206"/>
                    <a:pt x="624" y="206"/>
                  </a:cubicBezTo>
                  <a:cubicBezTo>
                    <a:pt x="627" y="196"/>
                    <a:pt x="629" y="185"/>
                    <a:pt x="630" y="175"/>
                  </a:cubicBezTo>
                  <a:cubicBezTo>
                    <a:pt x="631" y="174"/>
                    <a:pt x="631" y="173"/>
                    <a:pt x="631" y="172"/>
                  </a:cubicBezTo>
                  <a:cubicBezTo>
                    <a:pt x="615" y="75"/>
                    <a:pt x="480" y="0"/>
                    <a:pt x="315" y="0"/>
                  </a:cubicBezTo>
                </a:path>
              </a:pathLst>
            </a:custGeom>
            <a:solidFill>
              <a:srgbClr val="2E72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77" name="íŝ1iďé"/>
            <p:cNvSpPr>
              <a:spLocks/>
            </p:cNvSpPr>
            <p:nvPr/>
          </p:nvSpPr>
          <p:spPr bwMode="auto">
            <a:xfrm>
              <a:off x="7109056" y="4335910"/>
              <a:ext cx="812057" cy="297178"/>
            </a:xfrm>
            <a:custGeom>
              <a:avLst/>
              <a:gdLst>
                <a:gd name="T0" fmla="*/ 406029 w 634"/>
                <a:gd name="T1" fmla="*/ 109688 h 233"/>
                <a:gd name="T2" fmla="*/ 801810 w 634"/>
                <a:gd name="T3" fmla="*/ 297178 h 233"/>
                <a:gd name="T4" fmla="*/ 812057 w 634"/>
                <a:gd name="T5" fmla="*/ 242334 h 233"/>
                <a:gd name="T6" fmla="*/ 406029 w 634"/>
                <a:gd name="T7" fmla="*/ 0 h 233"/>
                <a:gd name="T8" fmla="*/ 0 w 634"/>
                <a:gd name="T9" fmla="*/ 242334 h 233"/>
                <a:gd name="T10" fmla="*/ 10247 w 634"/>
                <a:gd name="T11" fmla="*/ 297178 h 233"/>
                <a:gd name="T12" fmla="*/ 406029 w 634"/>
                <a:gd name="T13" fmla="*/ 109688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4" h="233">
                  <a:moveTo>
                    <a:pt x="317" y="86"/>
                  </a:moveTo>
                  <a:cubicBezTo>
                    <a:pt x="468" y="86"/>
                    <a:pt x="594" y="149"/>
                    <a:pt x="626" y="233"/>
                  </a:cubicBezTo>
                  <a:cubicBezTo>
                    <a:pt x="632" y="220"/>
                    <a:pt x="634" y="205"/>
                    <a:pt x="634" y="190"/>
                  </a:cubicBezTo>
                  <a:cubicBezTo>
                    <a:pt x="634" y="85"/>
                    <a:pt x="492" y="0"/>
                    <a:pt x="317" y="0"/>
                  </a:cubicBezTo>
                  <a:cubicBezTo>
                    <a:pt x="142" y="0"/>
                    <a:pt x="0" y="85"/>
                    <a:pt x="0" y="190"/>
                  </a:cubicBezTo>
                  <a:cubicBezTo>
                    <a:pt x="0" y="205"/>
                    <a:pt x="3" y="220"/>
                    <a:pt x="8" y="233"/>
                  </a:cubicBezTo>
                  <a:cubicBezTo>
                    <a:pt x="41" y="149"/>
                    <a:pt x="167" y="86"/>
                    <a:pt x="317" y="86"/>
                  </a:cubicBezTo>
                  <a:close/>
                </a:path>
              </a:pathLst>
            </a:custGeom>
            <a:solidFill>
              <a:srgbClr val="EFB7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78" name="işḻïde"/>
            <p:cNvSpPr>
              <a:spLocks/>
            </p:cNvSpPr>
            <p:nvPr/>
          </p:nvSpPr>
          <p:spPr bwMode="auto">
            <a:xfrm>
              <a:off x="7339427" y="4904926"/>
              <a:ext cx="352467" cy="245345"/>
            </a:xfrm>
            <a:custGeom>
              <a:avLst/>
              <a:gdLst>
                <a:gd name="T0" fmla="*/ 233269 w 275"/>
                <a:gd name="T1" fmla="*/ 0 h 192"/>
                <a:gd name="T2" fmla="*/ 311453 w 275"/>
                <a:gd name="T3" fmla="*/ 60058 h 192"/>
                <a:gd name="T4" fmla="*/ 297354 w 275"/>
                <a:gd name="T5" fmla="*/ 144396 h 192"/>
                <a:gd name="T6" fmla="*/ 198663 w 275"/>
                <a:gd name="T7" fmla="*/ 200621 h 192"/>
                <a:gd name="T8" fmla="*/ 175593 w 275"/>
                <a:gd name="T9" fmla="*/ 144396 h 192"/>
                <a:gd name="T10" fmla="*/ 153804 w 275"/>
                <a:gd name="T11" fmla="*/ 200621 h 192"/>
                <a:gd name="T12" fmla="*/ 55113 w 275"/>
                <a:gd name="T13" fmla="*/ 144396 h 192"/>
                <a:gd name="T14" fmla="*/ 41014 w 275"/>
                <a:gd name="T15" fmla="*/ 60058 h 192"/>
                <a:gd name="T16" fmla="*/ 117916 w 275"/>
                <a:gd name="T17" fmla="*/ 0 h 192"/>
                <a:gd name="T18" fmla="*/ 0 w 275"/>
                <a:gd name="T19" fmla="*/ 58781 h 192"/>
                <a:gd name="T20" fmla="*/ 0 w 275"/>
                <a:gd name="T21" fmla="*/ 172508 h 192"/>
                <a:gd name="T22" fmla="*/ 175593 w 275"/>
                <a:gd name="T23" fmla="*/ 245345 h 192"/>
                <a:gd name="T24" fmla="*/ 352467 w 275"/>
                <a:gd name="T25" fmla="*/ 172508 h 192"/>
                <a:gd name="T26" fmla="*/ 352467 w 275"/>
                <a:gd name="T27" fmla="*/ 58781 h 192"/>
                <a:gd name="T28" fmla="*/ 233269 w 275"/>
                <a:gd name="T29" fmla="*/ 0 h 1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5" h="192">
                  <a:moveTo>
                    <a:pt x="182" y="0"/>
                  </a:moveTo>
                  <a:cubicBezTo>
                    <a:pt x="257" y="14"/>
                    <a:pt x="243" y="47"/>
                    <a:pt x="243" y="47"/>
                  </a:cubicBezTo>
                  <a:cubicBezTo>
                    <a:pt x="243" y="47"/>
                    <a:pt x="245" y="86"/>
                    <a:pt x="232" y="113"/>
                  </a:cubicBezTo>
                  <a:cubicBezTo>
                    <a:pt x="223" y="132"/>
                    <a:pt x="180" y="149"/>
                    <a:pt x="155" y="157"/>
                  </a:cubicBezTo>
                  <a:cubicBezTo>
                    <a:pt x="148" y="147"/>
                    <a:pt x="138" y="131"/>
                    <a:pt x="137" y="113"/>
                  </a:cubicBezTo>
                  <a:cubicBezTo>
                    <a:pt x="136" y="131"/>
                    <a:pt x="127" y="147"/>
                    <a:pt x="120" y="157"/>
                  </a:cubicBezTo>
                  <a:cubicBezTo>
                    <a:pt x="95" y="149"/>
                    <a:pt x="52" y="132"/>
                    <a:pt x="43" y="113"/>
                  </a:cubicBezTo>
                  <a:cubicBezTo>
                    <a:pt x="30" y="86"/>
                    <a:pt x="32" y="47"/>
                    <a:pt x="32" y="47"/>
                  </a:cubicBezTo>
                  <a:cubicBezTo>
                    <a:pt x="32" y="47"/>
                    <a:pt x="17" y="14"/>
                    <a:pt x="92" y="0"/>
                  </a:cubicBezTo>
                  <a:cubicBezTo>
                    <a:pt x="92" y="0"/>
                    <a:pt x="0" y="12"/>
                    <a:pt x="0" y="46"/>
                  </a:cubicBezTo>
                  <a:cubicBezTo>
                    <a:pt x="0" y="79"/>
                    <a:pt x="0" y="135"/>
                    <a:pt x="0" y="135"/>
                  </a:cubicBezTo>
                  <a:cubicBezTo>
                    <a:pt x="0" y="135"/>
                    <a:pt x="40" y="192"/>
                    <a:pt x="137" y="192"/>
                  </a:cubicBezTo>
                  <a:cubicBezTo>
                    <a:pt x="228" y="192"/>
                    <a:pt x="275" y="135"/>
                    <a:pt x="275" y="135"/>
                  </a:cubicBezTo>
                  <a:cubicBezTo>
                    <a:pt x="275" y="135"/>
                    <a:pt x="275" y="79"/>
                    <a:pt x="275" y="46"/>
                  </a:cubicBezTo>
                  <a:cubicBezTo>
                    <a:pt x="275" y="12"/>
                    <a:pt x="182" y="0"/>
                    <a:pt x="182" y="0"/>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79" name="íŝḷíḑê"/>
            <p:cNvSpPr>
              <a:spLocks/>
            </p:cNvSpPr>
            <p:nvPr/>
          </p:nvSpPr>
          <p:spPr bwMode="auto">
            <a:xfrm>
              <a:off x="6946644" y="5215927"/>
              <a:ext cx="278749" cy="410060"/>
            </a:xfrm>
            <a:custGeom>
              <a:avLst/>
              <a:gdLst>
                <a:gd name="T0" fmla="*/ 0 w 242"/>
                <a:gd name="T1" fmla="*/ 70263 h 356"/>
                <a:gd name="T2" fmla="*/ 120945 w 242"/>
                <a:gd name="T3" fmla="*/ 410060 h 356"/>
                <a:gd name="T4" fmla="*/ 278749 w 242"/>
                <a:gd name="T5" fmla="*/ 410060 h 356"/>
                <a:gd name="T6" fmla="*/ 194664 w 242"/>
                <a:gd name="T7" fmla="*/ 0 h 356"/>
                <a:gd name="T8" fmla="*/ 0 w 242"/>
                <a:gd name="T9" fmla="*/ 70263 h 3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2" h="356">
                  <a:moveTo>
                    <a:pt x="0" y="61"/>
                  </a:moveTo>
                  <a:lnTo>
                    <a:pt x="105" y="356"/>
                  </a:lnTo>
                  <a:lnTo>
                    <a:pt x="242" y="356"/>
                  </a:lnTo>
                  <a:lnTo>
                    <a:pt x="169" y="0"/>
                  </a:lnTo>
                  <a:lnTo>
                    <a:pt x="0" y="61"/>
                  </a:lnTo>
                  <a:close/>
                </a:path>
              </a:pathLst>
            </a:custGeom>
            <a:solidFill>
              <a:srgbClr val="3187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80" name="ïsḻíḑè"/>
            <p:cNvSpPr>
              <a:spLocks noChangeArrowheads="1"/>
            </p:cNvSpPr>
            <p:nvPr/>
          </p:nvSpPr>
          <p:spPr bwMode="auto">
            <a:xfrm>
              <a:off x="7109056" y="5585672"/>
              <a:ext cx="50682" cy="495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zh-CN"/>
            </a:p>
          </p:txBody>
        </p:sp>
        <p:sp>
          <p:nvSpPr>
            <p:cNvPr id="11381" name="iṥ1ïďé"/>
            <p:cNvSpPr>
              <a:spLocks/>
            </p:cNvSpPr>
            <p:nvPr/>
          </p:nvSpPr>
          <p:spPr bwMode="auto">
            <a:xfrm>
              <a:off x="7805928" y="5215927"/>
              <a:ext cx="277597" cy="410060"/>
            </a:xfrm>
            <a:custGeom>
              <a:avLst/>
              <a:gdLst>
                <a:gd name="T0" fmla="*/ 277597 w 241"/>
                <a:gd name="T1" fmla="*/ 70263 h 356"/>
                <a:gd name="T2" fmla="*/ 157804 w 241"/>
                <a:gd name="T3" fmla="*/ 410060 h 356"/>
                <a:gd name="T4" fmla="*/ 0 w 241"/>
                <a:gd name="T5" fmla="*/ 410060 h 356"/>
                <a:gd name="T6" fmla="*/ 85237 w 241"/>
                <a:gd name="T7" fmla="*/ 0 h 356"/>
                <a:gd name="T8" fmla="*/ 277597 w 241"/>
                <a:gd name="T9" fmla="*/ 70263 h 3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1" h="356">
                  <a:moveTo>
                    <a:pt x="241" y="61"/>
                  </a:moveTo>
                  <a:lnTo>
                    <a:pt x="137" y="356"/>
                  </a:lnTo>
                  <a:lnTo>
                    <a:pt x="0" y="356"/>
                  </a:lnTo>
                  <a:lnTo>
                    <a:pt x="74" y="0"/>
                  </a:lnTo>
                  <a:lnTo>
                    <a:pt x="241" y="61"/>
                  </a:lnTo>
                  <a:close/>
                </a:path>
              </a:pathLst>
            </a:custGeom>
            <a:solidFill>
              <a:srgbClr val="3187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82" name="iśļïḑé"/>
            <p:cNvSpPr>
              <a:spLocks noChangeArrowheads="1"/>
            </p:cNvSpPr>
            <p:nvPr/>
          </p:nvSpPr>
          <p:spPr bwMode="auto">
            <a:xfrm>
              <a:off x="7871583" y="5585672"/>
              <a:ext cx="49530" cy="495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zh-CN"/>
            </a:p>
          </p:txBody>
        </p:sp>
        <p:sp>
          <p:nvSpPr>
            <p:cNvPr id="11383" name="isḻidê"/>
            <p:cNvSpPr>
              <a:spLocks/>
            </p:cNvSpPr>
            <p:nvPr/>
          </p:nvSpPr>
          <p:spPr bwMode="auto">
            <a:xfrm>
              <a:off x="3669619" y="2306343"/>
              <a:ext cx="733731" cy="927243"/>
            </a:xfrm>
            <a:custGeom>
              <a:avLst/>
              <a:gdLst>
                <a:gd name="T0" fmla="*/ 733731 w 573"/>
                <a:gd name="T1" fmla="*/ 899067 h 724"/>
                <a:gd name="T2" fmla="*/ 705560 w 573"/>
                <a:gd name="T3" fmla="*/ 927243 h 724"/>
                <a:gd name="T4" fmla="*/ 28171 w 573"/>
                <a:gd name="T5" fmla="*/ 927243 h 724"/>
                <a:gd name="T6" fmla="*/ 0 w 573"/>
                <a:gd name="T7" fmla="*/ 899067 h 724"/>
                <a:gd name="T8" fmla="*/ 0 w 573"/>
                <a:gd name="T9" fmla="*/ 26895 h 724"/>
                <a:gd name="T10" fmla="*/ 28171 w 573"/>
                <a:gd name="T11" fmla="*/ 0 h 724"/>
                <a:gd name="T12" fmla="*/ 705560 w 573"/>
                <a:gd name="T13" fmla="*/ 0 h 724"/>
                <a:gd name="T14" fmla="*/ 733731 w 573"/>
                <a:gd name="T15" fmla="*/ 26895 h 724"/>
                <a:gd name="T16" fmla="*/ 733731 w 573"/>
                <a:gd name="T17" fmla="*/ 899067 h 7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724">
                  <a:moveTo>
                    <a:pt x="573" y="702"/>
                  </a:moveTo>
                  <a:cubicBezTo>
                    <a:pt x="573" y="714"/>
                    <a:pt x="563" y="724"/>
                    <a:pt x="551" y="724"/>
                  </a:cubicBezTo>
                  <a:cubicBezTo>
                    <a:pt x="22" y="724"/>
                    <a:pt x="22" y="724"/>
                    <a:pt x="22" y="724"/>
                  </a:cubicBezTo>
                  <a:cubicBezTo>
                    <a:pt x="10" y="724"/>
                    <a:pt x="0" y="714"/>
                    <a:pt x="0" y="702"/>
                  </a:cubicBezTo>
                  <a:cubicBezTo>
                    <a:pt x="0" y="21"/>
                    <a:pt x="0" y="21"/>
                    <a:pt x="0" y="21"/>
                  </a:cubicBezTo>
                  <a:cubicBezTo>
                    <a:pt x="0" y="9"/>
                    <a:pt x="10" y="0"/>
                    <a:pt x="22" y="0"/>
                  </a:cubicBezTo>
                  <a:cubicBezTo>
                    <a:pt x="551" y="0"/>
                    <a:pt x="551" y="0"/>
                    <a:pt x="551" y="0"/>
                  </a:cubicBezTo>
                  <a:cubicBezTo>
                    <a:pt x="563" y="0"/>
                    <a:pt x="573" y="9"/>
                    <a:pt x="573" y="21"/>
                  </a:cubicBezTo>
                  <a:lnTo>
                    <a:pt x="573" y="702"/>
                  </a:lnTo>
                  <a:close/>
                </a:path>
              </a:pathLst>
            </a:custGeom>
            <a:solidFill>
              <a:srgbClr val="EFB7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84" name="ïS1îḍe"/>
            <p:cNvSpPr>
              <a:spLocks/>
            </p:cNvSpPr>
            <p:nvPr/>
          </p:nvSpPr>
          <p:spPr bwMode="auto">
            <a:xfrm>
              <a:off x="3723756" y="2363936"/>
              <a:ext cx="627761" cy="821272"/>
            </a:xfrm>
            <a:custGeom>
              <a:avLst/>
              <a:gdLst>
                <a:gd name="T0" fmla="*/ 605982 w 490"/>
                <a:gd name="T1" fmla="*/ 0 h 641"/>
                <a:gd name="T2" fmla="*/ 20498 w 490"/>
                <a:gd name="T3" fmla="*/ 0 h 641"/>
                <a:gd name="T4" fmla="*/ 0 w 490"/>
                <a:gd name="T5" fmla="*/ 20500 h 641"/>
                <a:gd name="T6" fmla="*/ 0 w 490"/>
                <a:gd name="T7" fmla="*/ 799491 h 641"/>
                <a:gd name="T8" fmla="*/ 20498 w 490"/>
                <a:gd name="T9" fmla="*/ 821272 h 641"/>
                <a:gd name="T10" fmla="*/ 516301 w 490"/>
                <a:gd name="T11" fmla="*/ 821272 h 641"/>
                <a:gd name="T12" fmla="*/ 627761 w 490"/>
                <a:gd name="T13" fmla="*/ 711086 h 641"/>
                <a:gd name="T14" fmla="*/ 627761 w 490"/>
                <a:gd name="T15" fmla="*/ 20500 h 641"/>
                <a:gd name="T16" fmla="*/ 605982 w 490"/>
                <a:gd name="T17" fmla="*/ 0 h 6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0" h="641">
                  <a:moveTo>
                    <a:pt x="473" y="0"/>
                  </a:moveTo>
                  <a:cubicBezTo>
                    <a:pt x="16" y="0"/>
                    <a:pt x="16" y="0"/>
                    <a:pt x="16" y="0"/>
                  </a:cubicBezTo>
                  <a:cubicBezTo>
                    <a:pt x="7" y="0"/>
                    <a:pt x="0" y="7"/>
                    <a:pt x="0" y="16"/>
                  </a:cubicBezTo>
                  <a:cubicBezTo>
                    <a:pt x="0" y="624"/>
                    <a:pt x="0" y="624"/>
                    <a:pt x="0" y="624"/>
                  </a:cubicBezTo>
                  <a:cubicBezTo>
                    <a:pt x="0" y="633"/>
                    <a:pt x="7" y="641"/>
                    <a:pt x="16" y="641"/>
                  </a:cubicBezTo>
                  <a:cubicBezTo>
                    <a:pt x="403" y="641"/>
                    <a:pt x="403" y="641"/>
                    <a:pt x="403" y="641"/>
                  </a:cubicBezTo>
                  <a:cubicBezTo>
                    <a:pt x="490" y="555"/>
                    <a:pt x="490" y="555"/>
                    <a:pt x="490" y="555"/>
                  </a:cubicBezTo>
                  <a:cubicBezTo>
                    <a:pt x="490" y="16"/>
                    <a:pt x="490" y="16"/>
                    <a:pt x="490" y="16"/>
                  </a:cubicBezTo>
                  <a:cubicBezTo>
                    <a:pt x="490" y="7"/>
                    <a:pt x="482" y="0"/>
                    <a:pt x="473" y="0"/>
                  </a:cubicBezTo>
                  <a:close/>
                </a:path>
              </a:pathLst>
            </a:custGeom>
            <a:solidFill>
              <a:srgbClr val="ECF0F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85" name="îŝľïḓè"/>
            <p:cNvSpPr>
              <a:spLocks/>
            </p:cNvSpPr>
            <p:nvPr/>
          </p:nvSpPr>
          <p:spPr bwMode="auto">
            <a:xfrm>
              <a:off x="3829727" y="2314406"/>
              <a:ext cx="413516" cy="79478"/>
            </a:xfrm>
            <a:custGeom>
              <a:avLst/>
              <a:gdLst>
                <a:gd name="T0" fmla="*/ 387911 w 323"/>
                <a:gd name="T1" fmla="*/ 79478 h 62"/>
                <a:gd name="T2" fmla="*/ 25605 w 323"/>
                <a:gd name="T3" fmla="*/ 79478 h 62"/>
                <a:gd name="T4" fmla="*/ 0 w 323"/>
                <a:gd name="T5" fmla="*/ 53840 h 62"/>
                <a:gd name="T6" fmla="*/ 0 w 323"/>
                <a:gd name="T7" fmla="*/ 25638 h 62"/>
                <a:gd name="T8" fmla="*/ 25605 w 323"/>
                <a:gd name="T9" fmla="*/ 0 h 62"/>
                <a:gd name="T10" fmla="*/ 387911 w 323"/>
                <a:gd name="T11" fmla="*/ 0 h 62"/>
                <a:gd name="T12" fmla="*/ 413516 w 323"/>
                <a:gd name="T13" fmla="*/ 25638 h 62"/>
                <a:gd name="T14" fmla="*/ 413516 w 323"/>
                <a:gd name="T15" fmla="*/ 53840 h 62"/>
                <a:gd name="T16" fmla="*/ 387911 w 323"/>
                <a:gd name="T17" fmla="*/ 79478 h 62"/>
                <a:gd name="T18" fmla="*/ 25605 w 323"/>
                <a:gd name="T19" fmla="*/ 10255 h 62"/>
                <a:gd name="T20" fmla="*/ 10242 w 323"/>
                <a:gd name="T21" fmla="*/ 25638 h 62"/>
                <a:gd name="T22" fmla="*/ 10242 w 323"/>
                <a:gd name="T23" fmla="*/ 53840 h 62"/>
                <a:gd name="T24" fmla="*/ 25605 w 323"/>
                <a:gd name="T25" fmla="*/ 69223 h 62"/>
                <a:gd name="T26" fmla="*/ 387911 w 323"/>
                <a:gd name="T27" fmla="*/ 69223 h 62"/>
                <a:gd name="T28" fmla="*/ 403274 w 323"/>
                <a:gd name="T29" fmla="*/ 53840 h 62"/>
                <a:gd name="T30" fmla="*/ 403274 w 323"/>
                <a:gd name="T31" fmla="*/ 25638 h 62"/>
                <a:gd name="T32" fmla="*/ 387911 w 323"/>
                <a:gd name="T33" fmla="*/ 10255 h 62"/>
                <a:gd name="T34" fmla="*/ 25605 w 323"/>
                <a:gd name="T35" fmla="*/ 10255 h 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3" h="62">
                  <a:moveTo>
                    <a:pt x="303" y="62"/>
                  </a:moveTo>
                  <a:cubicBezTo>
                    <a:pt x="20" y="62"/>
                    <a:pt x="20" y="62"/>
                    <a:pt x="20" y="62"/>
                  </a:cubicBezTo>
                  <a:cubicBezTo>
                    <a:pt x="9" y="62"/>
                    <a:pt x="0" y="53"/>
                    <a:pt x="0" y="42"/>
                  </a:cubicBezTo>
                  <a:cubicBezTo>
                    <a:pt x="0" y="20"/>
                    <a:pt x="0" y="20"/>
                    <a:pt x="0" y="20"/>
                  </a:cubicBezTo>
                  <a:cubicBezTo>
                    <a:pt x="0" y="9"/>
                    <a:pt x="9" y="0"/>
                    <a:pt x="20" y="0"/>
                  </a:cubicBezTo>
                  <a:cubicBezTo>
                    <a:pt x="303" y="0"/>
                    <a:pt x="303" y="0"/>
                    <a:pt x="303" y="0"/>
                  </a:cubicBezTo>
                  <a:cubicBezTo>
                    <a:pt x="314" y="0"/>
                    <a:pt x="323" y="9"/>
                    <a:pt x="323" y="20"/>
                  </a:cubicBezTo>
                  <a:cubicBezTo>
                    <a:pt x="323" y="42"/>
                    <a:pt x="323" y="42"/>
                    <a:pt x="323" y="42"/>
                  </a:cubicBezTo>
                  <a:cubicBezTo>
                    <a:pt x="323" y="53"/>
                    <a:pt x="314" y="62"/>
                    <a:pt x="303" y="62"/>
                  </a:cubicBezTo>
                  <a:close/>
                  <a:moveTo>
                    <a:pt x="20" y="8"/>
                  </a:moveTo>
                  <a:cubicBezTo>
                    <a:pt x="14" y="8"/>
                    <a:pt x="8" y="13"/>
                    <a:pt x="8" y="20"/>
                  </a:cubicBezTo>
                  <a:cubicBezTo>
                    <a:pt x="8" y="42"/>
                    <a:pt x="8" y="42"/>
                    <a:pt x="8" y="42"/>
                  </a:cubicBezTo>
                  <a:cubicBezTo>
                    <a:pt x="8" y="48"/>
                    <a:pt x="14" y="54"/>
                    <a:pt x="20" y="54"/>
                  </a:cubicBezTo>
                  <a:cubicBezTo>
                    <a:pt x="303" y="54"/>
                    <a:pt x="303" y="54"/>
                    <a:pt x="303" y="54"/>
                  </a:cubicBezTo>
                  <a:cubicBezTo>
                    <a:pt x="310" y="54"/>
                    <a:pt x="315" y="48"/>
                    <a:pt x="315" y="42"/>
                  </a:cubicBezTo>
                  <a:cubicBezTo>
                    <a:pt x="315" y="20"/>
                    <a:pt x="315" y="20"/>
                    <a:pt x="315" y="20"/>
                  </a:cubicBezTo>
                  <a:cubicBezTo>
                    <a:pt x="315" y="13"/>
                    <a:pt x="310" y="8"/>
                    <a:pt x="303" y="8"/>
                  </a:cubicBezTo>
                  <a:lnTo>
                    <a:pt x="20" y="8"/>
                  </a:lnTo>
                  <a:close/>
                </a:path>
              </a:pathLst>
            </a:custGeom>
            <a:solidFill>
              <a:srgbClr val="2C3E5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86" name="íš1îḋè"/>
            <p:cNvSpPr>
              <a:spLocks/>
            </p:cNvSpPr>
            <p:nvPr/>
          </p:nvSpPr>
          <p:spPr bwMode="auto">
            <a:xfrm>
              <a:off x="4240939" y="3074630"/>
              <a:ext cx="110578" cy="110578"/>
            </a:xfrm>
            <a:custGeom>
              <a:avLst/>
              <a:gdLst>
                <a:gd name="T0" fmla="*/ 20573 w 86"/>
                <a:gd name="T1" fmla="*/ 0 h 86"/>
                <a:gd name="T2" fmla="*/ 0 w 86"/>
                <a:gd name="T3" fmla="*/ 20573 h 86"/>
                <a:gd name="T4" fmla="*/ 0 w 86"/>
                <a:gd name="T5" fmla="*/ 110578 h 86"/>
                <a:gd name="T6" fmla="*/ 110578 w 86"/>
                <a:gd name="T7" fmla="*/ 0 h 86"/>
                <a:gd name="T8" fmla="*/ 20573 w 86"/>
                <a:gd name="T9" fmla="*/ 0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86">
                  <a:moveTo>
                    <a:pt x="16" y="0"/>
                  </a:moveTo>
                  <a:cubicBezTo>
                    <a:pt x="7" y="0"/>
                    <a:pt x="0" y="7"/>
                    <a:pt x="0" y="16"/>
                  </a:cubicBezTo>
                  <a:cubicBezTo>
                    <a:pt x="0" y="86"/>
                    <a:pt x="0" y="86"/>
                    <a:pt x="0" y="86"/>
                  </a:cubicBezTo>
                  <a:cubicBezTo>
                    <a:pt x="86" y="0"/>
                    <a:pt x="86" y="0"/>
                    <a:pt x="86" y="0"/>
                  </a:cubicBezTo>
                  <a:lnTo>
                    <a:pt x="16" y="0"/>
                  </a:lnTo>
                  <a:close/>
                </a:path>
              </a:pathLst>
            </a:custGeom>
            <a:solidFill>
              <a:srgbClr val="95A5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87" name="î$1iḓé"/>
            <p:cNvSpPr>
              <a:spLocks/>
            </p:cNvSpPr>
            <p:nvPr/>
          </p:nvSpPr>
          <p:spPr bwMode="auto">
            <a:xfrm>
              <a:off x="3817056" y="2513677"/>
              <a:ext cx="89845" cy="89845"/>
            </a:xfrm>
            <a:custGeom>
              <a:avLst/>
              <a:gdLst>
                <a:gd name="T0" fmla="*/ 89845 w 70"/>
                <a:gd name="T1" fmla="*/ 68026 h 70"/>
                <a:gd name="T2" fmla="*/ 69309 w 70"/>
                <a:gd name="T3" fmla="*/ 89845 h 70"/>
                <a:gd name="T4" fmla="*/ 20536 w 70"/>
                <a:gd name="T5" fmla="*/ 89845 h 70"/>
                <a:gd name="T6" fmla="*/ 0 w 70"/>
                <a:gd name="T7" fmla="*/ 68026 h 70"/>
                <a:gd name="T8" fmla="*/ 0 w 70"/>
                <a:gd name="T9" fmla="*/ 20536 h 70"/>
                <a:gd name="T10" fmla="*/ 20536 w 70"/>
                <a:gd name="T11" fmla="*/ 0 h 70"/>
                <a:gd name="T12" fmla="*/ 69309 w 70"/>
                <a:gd name="T13" fmla="*/ 0 h 70"/>
                <a:gd name="T14" fmla="*/ 89845 w 70"/>
                <a:gd name="T15" fmla="*/ 20536 h 70"/>
                <a:gd name="T16" fmla="*/ 89845 w 70"/>
                <a:gd name="T17" fmla="*/ 68026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 h="70">
                  <a:moveTo>
                    <a:pt x="70" y="53"/>
                  </a:moveTo>
                  <a:cubicBezTo>
                    <a:pt x="70" y="62"/>
                    <a:pt x="63" y="70"/>
                    <a:pt x="54" y="70"/>
                  </a:cubicBezTo>
                  <a:cubicBezTo>
                    <a:pt x="16" y="70"/>
                    <a:pt x="16" y="70"/>
                    <a:pt x="16" y="70"/>
                  </a:cubicBezTo>
                  <a:cubicBezTo>
                    <a:pt x="7" y="70"/>
                    <a:pt x="0" y="62"/>
                    <a:pt x="0" y="53"/>
                  </a:cubicBezTo>
                  <a:cubicBezTo>
                    <a:pt x="0" y="16"/>
                    <a:pt x="0" y="16"/>
                    <a:pt x="0" y="16"/>
                  </a:cubicBezTo>
                  <a:cubicBezTo>
                    <a:pt x="0" y="7"/>
                    <a:pt x="7" y="0"/>
                    <a:pt x="16" y="0"/>
                  </a:cubicBezTo>
                  <a:cubicBezTo>
                    <a:pt x="54" y="0"/>
                    <a:pt x="54" y="0"/>
                    <a:pt x="54" y="0"/>
                  </a:cubicBezTo>
                  <a:cubicBezTo>
                    <a:pt x="63" y="0"/>
                    <a:pt x="70" y="7"/>
                    <a:pt x="70" y="16"/>
                  </a:cubicBezTo>
                  <a:lnTo>
                    <a:pt x="70" y="53"/>
                  </a:lnTo>
                  <a:close/>
                </a:path>
              </a:pathLst>
            </a:custGeom>
            <a:solidFill>
              <a:srgbClr val="F1C40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88" name="îṡliḍè"/>
            <p:cNvSpPr>
              <a:spLocks/>
            </p:cNvSpPr>
            <p:nvPr/>
          </p:nvSpPr>
          <p:spPr bwMode="auto">
            <a:xfrm>
              <a:off x="3802082" y="2482577"/>
              <a:ext cx="156652" cy="96756"/>
            </a:xfrm>
            <a:custGeom>
              <a:avLst/>
              <a:gdLst>
                <a:gd name="T0" fmla="*/ 54765 w 123"/>
                <a:gd name="T1" fmla="*/ 96756 h 76"/>
                <a:gd name="T2" fmla="*/ 52217 w 123"/>
                <a:gd name="T3" fmla="*/ 96756 h 76"/>
                <a:gd name="T4" fmla="*/ 33113 w 123"/>
                <a:gd name="T5" fmla="*/ 87844 h 76"/>
                <a:gd name="T6" fmla="*/ 2547 w 123"/>
                <a:gd name="T7" fmla="*/ 50924 h 76"/>
                <a:gd name="T8" fmla="*/ 3821 w 123"/>
                <a:gd name="T9" fmla="*/ 39466 h 76"/>
                <a:gd name="T10" fmla="*/ 15283 w 123"/>
                <a:gd name="T11" fmla="*/ 40739 h 76"/>
                <a:gd name="T12" fmla="*/ 45849 w 123"/>
                <a:gd name="T13" fmla="*/ 76386 h 76"/>
                <a:gd name="T14" fmla="*/ 53491 w 123"/>
                <a:gd name="T15" fmla="*/ 80206 h 76"/>
                <a:gd name="T16" fmla="*/ 62406 w 123"/>
                <a:gd name="T17" fmla="*/ 77659 h 76"/>
                <a:gd name="T18" fmla="*/ 142642 w 123"/>
                <a:gd name="T19" fmla="*/ 3819 h 76"/>
                <a:gd name="T20" fmla="*/ 154105 w 123"/>
                <a:gd name="T21" fmla="*/ 3819 h 76"/>
                <a:gd name="T22" fmla="*/ 152831 w 123"/>
                <a:gd name="T23" fmla="*/ 15277 h 76"/>
                <a:gd name="T24" fmla="*/ 72595 w 123"/>
                <a:gd name="T25" fmla="*/ 89117 h 76"/>
                <a:gd name="T26" fmla="*/ 54765 w 123"/>
                <a:gd name="T27" fmla="*/ 96756 h 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3" h="76">
                  <a:moveTo>
                    <a:pt x="43" y="76"/>
                  </a:moveTo>
                  <a:cubicBezTo>
                    <a:pt x="42" y="76"/>
                    <a:pt x="42" y="76"/>
                    <a:pt x="41" y="76"/>
                  </a:cubicBezTo>
                  <a:cubicBezTo>
                    <a:pt x="36" y="76"/>
                    <a:pt x="30" y="73"/>
                    <a:pt x="26" y="69"/>
                  </a:cubicBezTo>
                  <a:cubicBezTo>
                    <a:pt x="2" y="40"/>
                    <a:pt x="2" y="40"/>
                    <a:pt x="2" y="40"/>
                  </a:cubicBezTo>
                  <a:cubicBezTo>
                    <a:pt x="0" y="38"/>
                    <a:pt x="0" y="34"/>
                    <a:pt x="3" y="31"/>
                  </a:cubicBezTo>
                  <a:cubicBezTo>
                    <a:pt x="6" y="29"/>
                    <a:pt x="10" y="29"/>
                    <a:pt x="12" y="32"/>
                  </a:cubicBezTo>
                  <a:cubicBezTo>
                    <a:pt x="36" y="60"/>
                    <a:pt x="36" y="60"/>
                    <a:pt x="36" y="60"/>
                  </a:cubicBezTo>
                  <a:cubicBezTo>
                    <a:pt x="38" y="62"/>
                    <a:pt x="40" y="63"/>
                    <a:pt x="42" y="63"/>
                  </a:cubicBezTo>
                  <a:cubicBezTo>
                    <a:pt x="45" y="64"/>
                    <a:pt x="47" y="63"/>
                    <a:pt x="49" y="61"/>
                  </a:cubicBezTo>
                  <a:cubicBezTo>
                    <a:pt x="112" y="3"/>
                    <a:pt x="112" y="3"/>
                    <a:pt x="112" y="3"/>
                  </a:cubicBezTo>
                  <a:cubicBezTo>
                    <a:pt x="114" y="0"/>
                    <a:pt x="118" y="0"/>
                    <a:pt x="121" y="3"/>
                  </a:cubicBezTo>
                  <a:cubicBezTo>
                    <a:pt x="123" y="6"/>
                    <a:pt x="123" y="10"/>
                    <a:pt x="120" y="12"/>
                  </a:cubicBezTo>
                  <a:cubicBezTo>
                    <a:pt x="57" y="70"/>
                    <a:pt x="57" y="70"/>
                    <a:pt x="57" y="70"/>
                  </a:cubicBezTo>
                  <a:cubicBezTo>
                    <a:pt x="53" y="74"/>
                    <a:pt x="48" y="76"/>
                    <a:pt x="43" y="76"/>
                  </a:cubicBezTo>
                  <a:close/>
                </a:path>
              </a:pathLst>
            </a:custGeom>
            <a:solidFill>
              <a:srgbClr val="16A08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89" name="iṧ1iḑé"/>
            <p:cNvSpPr>
              <a:spLocks/>
            </p:cNvSpPr>
            <p:nvPr/>
          </p:nvSpPr>
          <p:spPr bwMode="auto">
            <a:xfrm>
              <a:off x="3817056" y="2709492"/>
              <a:ext cx="89845" cy="89845"/>
            </a:xfrm>
            <a:custGeom>
              <a:avLst/>
              <a:gdLst>
                <a:gd name="T0" fmla="*/ 89845 w 70"/>
                <a:gd name="T1" fmla="*/ 69309 h 70"/>
                <a:gd name="T2" fmla="*/ 69309 w 70"/>
                <a:gd name="T3" fmla="*/ 89845 h 70"/>
                <a:gd name="T4" fmla="*/ 20536 w 70"/>
                <a:gd name="T5" fmla="*/ 89845 h 70"/>
                <a:gd name="T6" fmla="*/ 0 w 70"/>
                <a:gd name="T7" fmla="*/ 69309 h 70"/>
                <a:gd name="T8" fmla="*/ 0 w 70"/>
                <a:gd name="T9" fmla="*/ 20536 h 70"/>
                <a:gd name="T10" fmla="*/ 20536 w 70"/>
                <a:gd name="T11" fmla="*/ 0 h 70"/>
                <a:gd name="T12" fmla="*/ 69309 w 70"/>
                <a:gd name="T13" fmla="*/ 0 h 70"/>
                <a:gd name="T14" fmla="*/ 89845 w 70"/>
                <a:gd name="T15" fmla="*/ 20536 h 70"/>
                <a:gd name="T16" fmla="*/ 89845 w 70"/>
                <a:gd name="T17" fmla="*/ 69309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 h="70">
                  <a:moveTo>
                    <a:pt x="70" y="54"/>
                  </a:moveTo>
                  <a:cubicBezTo>
                    <a:pt x="70" y="62"/>
                    <a:pt x="63" y="70"/>
                    <a:pt x="54" y="70"/>
                  </a:cubicBezTo>
                  <a:cubicBezTo>
                    <a:pt x="16" y="70"/>
                    <a:pt x="16" y="70"/>
                    <a:pt x="16" y="70"/>
                  </a:cubicBezTo>
                  <a:cubicBezTo>
                    <a:pt x="7" y="70"/>
                    <a:pt x="0" y="62"/>
                    <a:pt x="0" y="54"/>
                  </a:cubicBezTo>
                  <a:cubicBezTo>
                    <a:pt x="0" y="16"/>
                    <a:pt x="0" y="16"/>
                    <a:pt x="0" y="16"/>
                  </a:cubicBezTo>
                  <a:cubicBezTo>
                    <a:pt x="0" y="7"/>
                    <a:pt x="7" y="0"/>
                    <a:pt x="16" y="0"/>
                  </a:cubicBezTo>
                  <a:cubicBezTo>
                    <a:pt x="54" y="0"/>
                    <a:pt x="54" y="0"/>
                    <a:pt x="54" y="0"/>
                  </a:cubicBezTo>
                  <a:cubicBezTo>
                    <a:pt x="63" y="0"/>
                    <a:pt x="70" y="7"/>
                    <a:pt x="70" y="16"/>
                  </a:cubicBezTo>
                  <a:lnTo>
                    <a:pt x="70" y="54"/>
                  </a:lnTo>
                  <a:close/>
                </a:path>
              </a:pathLst>
            </a:custGeom>
            <a:solidFill>
              <a:srgbClr val="F1C40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90" name="íṥ1ïḋe"/>
            <p:cNvSpPr>
              <a:spLocks/>
            </p:cNvSpPr>
            <p:nvPr/>
          </p:nvSpPr>
          <p:spPr bwMode="auto">
            <a:xfrm>
              <a:off x="3802082" y="2678392"/>
              <a:ext cx="156652" cy="96756"/>
            </a:xfrm>
            <a:custGeom>
              <a:avLst/>
              <a:gdLst>
                <a:gd name="T0" fmla="*/ 54765 w 123"/>
                <a:gd name="T1" fmla="*/ 96756 h 76"/>
                <a:gd name="T2" fmla="*/ 52217 w 123"/>
                <a:gd name="T3" fmla="*/ 96756 h 76"/>
                <a:gd name="T4" fmla="*/ 33113 w 123"/>
                <a:gd name="T5" fmla="*/ 87844 h 76"/>
                <a:gd name="T6" fmla="*/ 2547 w 123"/>
                <a:gd name="T7" fmla="*/ 50924 h 76"/>
                <a:gd name="T8" fmla="*/ 3821 w 123"/>
                <a:gd name="T9" fmla="*/ 39466 h 76"/>
                <a:gd name="T10" fmla="*/ 15283 w 123"/>
                <a:gd name="T11" fmla="*/ 40739 h 76"/>
                <a:gd name="T12" fmla="*/ 45849 w 123"/>
                <a:gd name="T13" fmla="*/ 76386 h 76"/>
                <a:gd name="T14" fmla="*/ 53491 w 123"/>
                <a:gd name="T15" fmla="*/ 81479 h 76"/>
                <a:gd name="T16" fmla="*/ 62406 w 123"/>
                <a:gd name="T17" fmla="*/ 77659 h 76"/>
                <a:gd name="T18" fmla="*/ 142642 w 123"/>
                <a:gd name="T19" fmla="*/ 3819 h 76"/>
                <a:gd name="T20" fmla="*/ 154105 w 123"/>
                <a:gd name="T21" fmla="*/ 3819 h 76"/>
                <a:gd name="T22" fmla="*/ 152831 w 123"/>
                <a:gd name="T23" fmla="*/ 15277 h 76"/>
                <a:gd name="T24" fmla="*/ 72595 w 123"/>
                <a:gd name="T25" fmla="*/ 90390 h 76"/>
                <a:gd name="T26" fmla="*/ 54765 w 123"/>
                <a:gd name="T27" fmla="*/ 96756 h 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3" h="76">
                  <a:moveTo>
                    <a:pt x="43" y="76"/>
                  </a:moveTo>
                  <a:cubicBezTo>
                    <a:pt x="42" y="76"/>
                    <a:pt x="42" y="76"/>
                    <a:pt x="41" y="76"/>
                  </a:cubicBezTo>
                  <a:cubicBezTo>
                    <a:pt x="36" y="76"/>
                    <a:pt x="30" y="73"/>
                    <a:pt x="26" y="69"/>
                  </a:cubicBezTo>
                  <a:cubicBezTo>
                    <a:pt x="2" y="40"/>
                    <a:pt x="2" y="40"/>
                    <a:pt x="2" y="40"/>
                  </a:cubicBezTo>
                  <a:cubicBezTo>
                    <a:pt x="0" y="38"/>
                    <a:pt x="0" y="34"/>
                    <a:pt x="3" y="31"/>
                  </a:cubicBezTo>
                  <a:cubicBezTo>
                    <a:pt x="6" y="29"/>
                    <a:pt x="10" y="29"/>
                    <a:pt x="12" y="32"/>
                  </a:cubicBezTo>
                  <a:cubicBezTo>
                    <a:pt x="36" y="60"/>
                    <a:pt x="36" y="60"/>
                    <a:pt x="36" y="60"/>
                  </a:cubicBezTo>
                  <a:cubicBezTo>
                    <a:pt x="38" y="62"/>
                    <a:pt x="40" y="64"/>
                    <a:pt x="42" y="64"/>
                  </a:cubicBezTo>
                  <a:cubicBezTo>
                    <a:pt x="45" y="64"/>
                    <a:pt x="47" y="63"/>
                    <a:pt x="49" y="61"/>
                  </a:cubicBezTo>
                  <a:cubicBezTo>
                    <a:pt x="112" y="3"/>
                    <a:pt x="112" y="3"/>
                    <a:pt x="112" y="3"/>
                  </a:cubicBezTo>
                  <a:cubicBezTo>
                    <a:pt x="114" y="0"/>
                    <a:pt x="118" y="1"/>
                    <a:pt x="121" y="3"/>
                  </a:cubicBezTo>
                  <a:cubicBezTo>
                    <a:pt x="123" y="6"/>
                    <a:pt x="123" y="10"/>
                    <a:pt x="120" y="12"/>
                  </a:cubicBezTo>
                  <a:cubicBezTo>
                    <a:pt x="57" y="71"/>
                    <a:pt x="57" y="71"/>
                    <a:pt x="57" y="71"/>
                  </a:cubicBezTo>
                  <a:cubicBezTo>
                    <a:pt x="53" y="74"/>
                    <a:pt x="48" y="76"/>
                    <a:pt x="43" y="76"/>
                  </a:cubicBezTo>
                  <a:close/>
                </a:path>
              </a:pathLst>
            </a:custGeom>
            <a:solidFill>
              <a:srgbClr val="16A08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91" name="íṡļíḑé"/>
            <p:cNvSpPr>
              <a:spLocks/>
            </p:cNvSpPr>
            <p:nvPr/>
          </p:nvSpPr>
          <p:spPr bwMode="auto">
            <a:xfrm>
              <a:off x="3817056" y="2905307"/>
              <a:ext cx="89845" cy="89845"/>
            </a:xfrm>
            <a:custGeom>
              <a:avLst/>
              <a:gdLst>
                <a:gd name="T0" fmla="*/ 89845 w 70"/>
                <a:gd name="T1" fmla="*/ 69309 h 70"/>
                <a:gd name="T2" fmla="*/ 69309 w 70"/>
                <a:gd name="T3" fmla="*/ 89845 h 70"/>
                <a:gd name="T4" fmla="*/ 20536 w 70"/>
                <a:gd name="T5" fmla="*/ 89845 h 70"/>
                <a:gd name="T6" fmla="*/ 0 w 70"/>
                <a:gd name="T7" fmla="*/ 69309 h 70"/>
                <a:gd name="T8" fmla="*/ 0 w 70"/>
                <a:gd name="T9" fmla="*/ 20536 h 70"/>
                <a:gd name="T10" fmla="*/ 20536 w 70"/>
                <a:gd name="T11" fmla="*/ 0 h 70"/>
                <a:gd name="T12" fmla="*/ 69309 w 70"/>
                <a:gd name="T13" fmla="*/ 0 h 70"/>
                <a:gd name="T14" fmla="*/ 89845 w 70"/>
                <a:gd name="T15" fmla="*/ 20536 h 70"/>
                <a:gd name="T16" fmla="*/ 89845 w 70"/>
                <a:gd name="T17" fmla="*/ 69309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 h="70">
                  <a:moveTo>
                    <a:pt x="70" y="54"/>
                  </a:moveTo>
                  <a:cubicBezTo>
                    <a:pt x="70" y="63"/>
                    <a:pt x="63" y="70"/>
                    <a:pt x="54" y="70"/>
                  </a:cubicBezTo>
                  <a:cubicBezTo>
                    <a:pt x="16" y="70"/>
                    <a:pt x="16" y="70"/>
                    <a:pt x="16" y="70"/>
                  </a:cubicBezTo>
                  <a:cubicBezTo>
                    <a:pt x="7" y="70"/>
                    <a:pt x="0" y="63"/>
                    <a:pt x="0" y="54"/>
                  </a:cubicBezTo>
                  <a:cubicBezTo>
                    <a:pt x="0" y="16"/>
                    <a:pt x="0" y="16"/>
                    <a:pt x="0" y="16"/>
                  </a:cubicBezTo>
                  <a:cubicBezTo>
                    <a:pt x="0" y="7"/>
                    <a:pt x="7" y="0"/>
                    <a:pt x="16" y="0"/>
                  </a:cubicBezTo>
                  <a:cubicBezTo>
                    <a:pt x="54" y="0"/>
                    <a:pt x="54" y="0"/>
                    <a:pt x="54" y="0"/>
                  </a:cubicBezTo>
                  <a:cubicBezTo>
                    <a:pt x="63" y="0"/>
                    <a:pt x="70" y="7"/>
                    <a:pt x="70" y="16"/>
                  </a:cubicBezTo>
                  <a:lnTo>
                    <a:pt x="70" y="54"/>
                  </a:lnTo>
                  <a:close/>
                </a:path>
              </a:pathLst>
            </a:custGeom>
            <a:solidFill>
              <a:srgbClr val="F1C40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92" name="îṡḻîḍê"/>
            <p:cNvSpPr>
              <a:spLocks/>
            </p:cNvSpPr>
            <p:nvPr/>
          </p:nvSpPr>
          <p:spPr bwMode="auto">
            <a:xfrm>
              <a:off x="3802082" y="2875359"/>
              <a:ext cx="156652" cy="96756"/>
            </a:xfrm>
            <a:custGeom>
              <a:avLst/>
              <a:gdLst>
                <a:gd name="T0" fmla="*/ 54765 w 123"/>
                <a:gd name="T1" fmla="*/ 96756 h 76"/>
                <a:gd name="T2" fmla="*/ 52217 w 123"/>
                <a:gd name="T3" fmla="*/ 96756 h 76"/>
                <a:gd name="T4" fmla="*/ 33113 w 123"/>
                <a:gd name="T5" fmla="*/ 86571 h 76"/>
                <a:gd name="T6" fmla="*/ 2547 w 123"/>
                <a:gd name="T7" fmla="*/ 50924 h 76"/>
                <a:gd name="T8" fmla="*/ 3821 w 123"/>
                <a:gd name="T9" fmla="*/ 39466 h 76"/>
                <a:gd name="T10" fmla="*/ 15283 w 123"/>
                <a:gd name="T11" fmla="*/ 39466 h 76"/>
                <a:gd name="T12" fmla="*/ 45849 w 123"/>
                <a:gd name="T13" fmla="*/ 76386 h 76"/>
                <a:gd name="T14" fmla="*/ 53491 w 123"/>
                <a:gd name="T15" fmla="*/ 80206 h 76"/>
                <a:gd name="T16" fmla="*/ 62406 w 123"/>
                <a:gd name="T17" fmla="*/ 76386 h 76"/>
                <a:gd name="T18" fmla="*/ 142642 w 123"/>
                <a:gd name="T19" fmla="*/ 2546 h 76"/>
                <a:gd name="T20" fmla="*/ 154105 w 123"/>
                <a:gd name="T21" fmla="*/ 2546 h 76"/>
                <a:gd name="T22" fmla="*/ 152831 w 123"/>
                <a:gd name="T23" fmla="*/ 14004 h 76"/>
                <a:gd name="T24" fmla="*/ 72595 w 123"/>
                <a:gd name="T25" fmla="*/ 89117 h 76"/>
                <a:gd name="T26" fmla="*/ 54765 w 123"/>
                <a:gd name="T27" fmla="*/ 96756 h 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3" h="76">
                  <a:moveTo>
                    <a:pt x="43" y="76"/>
                  </a:moveTo>
                  <a:cubicBezTo>
                    <a:pt x="42" y="76"/>
                    <a:pt x="42" y="76"/>
                    <a:pt x="41" y="76"/>
                  </a:cubicBezTo>
                  <a:cubicBezTo>
                    <a:pt x="36" y="75"/>
                    <a:pt x="30" y="72"/>
                    <a:pt x="26" y="68"/>
                  </a:cubicBezTo>
                  <a:cubicBezTo>
                    <a:pt x="2" y="40"/>
                    <a:pt x="2" y="40"/>
                    <a:pt x="2" y="40"/>
                  </a:cubicBezTo>
                  <a:cubicBezTo>
                    <a:pt x="0" y="37"/>
                    <a:pt x="0" y="33"/>
                    <a:pt x="3" y="31"/>
                  </a:cubicBezTo>
                  <a:cubicBezTo>
                    <a:pt x="6" y="28"/>
                    <a:pt x="10" y="29"/>
                    <a:pt x="12" y="31"/>
                  </a:cubicBezTo>
                  <a:cubicBezTo>
                    <a:pt x="36" y="60"/>
                    <a:pt x="36" y="60"/>
                    <a:pt x="36" y="60"/>
                  </a:cubicBezTo>
                  <a:cubicBezTo>
                    <a:pt x="38" y="62"/>
                    <a:pt x="40" y="63"/>
                    <a:pt x="42" y="63"/>
                  </a:cubicBezTo>
                  <a:cubicBezTo>
                    <a:pt x="45" y="63"/>
                    <a:pt x="47" y="62"/>
                    <a:pt x="49" y="60"/>
                  </a:cubicBezTo>
                  <a:cubicBezTo>
                    <a:pt x="112" y="2"/>
                    <a:pt x="112" y="2"/>
                    <a:pt x="112" y="2"/>
                  </a:cubicBezTo>
                  <a:cubicBezTo>
                    <a:pt x="114" y="0"/>
                    <a:pt x="118" y="0"/>
                    <a:pt x="121" y="2"/>
                  </a:cubicBezTo>
                  <a:cubicBezTo>
                    <a:pt x="123" y="5"/>
                    <a:pt x="123" y="9"/>
                    <a:pt x="120" y="11"/>
                  </a:cubicBezTo>
                  <a:cubicBezTo>
                    <a:pt x="57" y="70"/>
                    <a:pt x="57" y="70"/>
                    <a:pt x="57" y="70"/>
                  </a:cubicBezTo>
                  <a:cubicBezTo>
                    <a:pt x="53" y="74"/>
                    <a:pt x="48" y="76"/>
                    <a:pt x="43" y="76"/>
                  </a:cubicBezTo>
                  <a:close/>
                </a:path>
              </a:pathLst>
            </a:custGeom>
            <a:solidFill>
              <a:srgbClr val="16A08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93" name="ïṥlíďe"/>
            <p:cNvSpPr>
              <a:spLocks/>
            </p:cNvSpPr>
            <p:nvPr/>
          </p:nvSpPr>
          <p:spPr bwMode="auto">
            <a:xfrm>
              <a:off x="3957583" y="2545929"/>
              <a:ext cx="329430" cy="27644"/>
            </a:xfrm>
            <a:custGeom>
              <a:avLst/>
              <a:gdLst>
                <a:gd name="T0" fmla="*/ 329430 w 257"/>
                <a:gd name="T1" fmla="*/ 19746 h 21"/>
                <a:gd name="T2" fmla="*/ 323021 w 257"/>
                <a:gd name="T3" fmla="*/ 27644 h 21"/>
                <a:gd name="T4" fmla="*/ 7691 w 257"/>
                <a:gd name="T5" fmla="*/ 27644 h 21"/>
                <a:gd name="T6" fmla="*/ 0 w 257"/>
                <a:gd name="T7" fmla="*/ 19746 h 21"/>
                <a:gd name="T8" fmla="*/ 0 w 257"/>
                <a:gd name="T9" fmla="*/ 7898 h 21"/>
                <a:gd name="T10" fmla="*/ 7691 w 257"/>
                <a:gd name="T11" fmla="*/ 0 h 21"/>
                <a:gd name="T12" fmla="*/ 323021 w 257"/>
                <a:gd name="T13" fmla="*/ 0 h 21"/>
                <a:gd name="T14" fmla="*/ 329430 w 257"/>
                <a:gd name="T15" fmla="*/ 7898 h 21"/>
                <a:gd name="T16" fmla="*/ 329430 w 257"/>
                <a:gd name="T17" fmla="*/ 19746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 h="21">
                  <a:moveTo>
                    <a:pt x="257" y="15"/>
                  </a:moveTo>
                  <a:cubicBezTo>
                    <a:pt x="257" y="18"/>
                    <a:pt x="255" y="21"/>
                    <a:pt x="252" y="21"/>
                  </a:cubicBezTo>
                  <a:cubicBezTo>
                    <a:pt x="6" y="21"/>
                    <a:pt x="6" y="21"/>
                    <a:pt x="6" y="21"/>
                  </a:cubicBezTo>
                  <a:cubicBezTo>
                    <a:pt x="3" y="21"/>
                    <a:pt x="0" y="18"/>
                    <a:pt x="0" y="15"/>
                  </a:cubicBezTo>
                  <a:cubicBezTo>
                    <a:pt x="0" y="6"/>
                    <a:pt x="0" y="6"/>
                    <a:pt x="0" y="6"/>
                  </a:cubicBezTo>
                  <a:cubicBezTo>
                    <a:pt x="0" y="3"/>
                    <a:pt x="3" y="0"/>
                    <a:pt x="6" y="0"/>
                  </a:cubicBezTo>
                  <a:cubicBezTo>
                    <a:pt x="252" y="0"/>
                    <a:pt x="252" y="0"/>
                    <a:pt x="252" y="0"/>
                  </a:cubicBezTo>
                  <a:cubicBezTo>
                    <a:pt x="255" y="0"/>
                    <a:pt x="257" y="3"/>
                    <a:pt x="257" y="6"/>
                  </a:cubicBezTo>
                  <a:lnTo>
                    <a:pt x="257" y="15"/>
                  </a:lnTo>
                  <a:close/>
                </a:path>
              </a:pathLst>
            </a:custGeom>
            <a:solidFill>
              <a:srgbClr val="95A5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94" name="ïṣlïḓê"/>
            <p:cNvSpPr>
              <a:spLocks/>
            </p:cNvSpPr>
            <p:nvPr/>
          </p:nvSpPr>
          <p:spPr bwMode="auto">
            <a:xfrm>
              <a:off x="3957583" y="2741744"/>
              <a:ext cx="329430" cy="25341"/>
            </a:xfrm>
            <a:custGeom>
              <a:avLst/>
              <a:gdLst>
                <a:gd name="T0" fmla="*/ 329430 w 257"/>
                <a:gd name="T1" fmla="*/ 19006 h 20"/>
                <a:gd name="T2" fmla="*/ 323021 w 257"/>
                <a:gd name="T3" fmla="*/ 25341 h 20"/>
                <a:gd name="T4" fmla="*/ 7691 w 257"/>
                <a:gd name="T5" fmla="*/ 25341 h 20"/>
                <a:gd name="T6" fmla="*/ 0 w 257"/>
                <a:gd name="T7" fmla="*/ 19006 h 20"/>
                <a:gd name="T8" fmla="*/ 0 w 257"/>
                <a:gd name="T9" fmla="*/ 6335 h 20"/>
                <a:gd name="T10" fmla="*/ 7691 w 257"/>
                <a:gd name="T11" fmla="*/ 0 h 20"/>
                <a:gd name="T12" fmla="*/ 323021 w 257"/>
                <a:gd name="T13" fmla="*/ 0 h 20"/>
                <a:gd name="T14" fmla="*/ 329430 w 257"/>
                <a:gd name="T15" fmla="*/ 6335 h 20"/>
                <a:gd name="T16" fmla="*/ 329430 w 257"/>
                <a:gd name="T17" fmla="*/ 19006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 h="20">
                  <a:moveTo>
                    <a:pt x="257" y="15"/>
                  </a:moveTo>
                  <a:cubicBezTo>
                    <a:pt x="257" y="18"/>
                    <a:pt x="255" y="20"/>
                    <a:pt x="252" y="20"/>
                  </a:cubicBezTo>
                  <a:cubicBezTo>
                    <a:pt x="6" y="20"/>
                    <a:pt x="6" y="20"/>
                    <a:pt x="6" y="20"/>
                  </a:cubicBezTo>
                  <a:cubicBezTo>
                    <a:pt x="3" y="20"/>
                    <a:pt x="0" y="18"/>
                    <a:pt x="0" y="15"/>
                  </a:cubicBezTo>
                  <a:cubicBezTo>
                    <a:pt x="0" y="5"/>
                    <a:pt x="0" y="5"/>
                    <a:pt x="0" y="5"/>
                  </a:cubicBezTo>
                  <a:cubicBezTo>
                    <a:pt x="0" y="2"/>
                    <a:pt x="3" y="0"/>
                    <a:pt x="6" y="0"/>
                  </a:cubicBezTo>
                  <a:cubicBezTo>
                    <a:pt x="252" y="0"/>
                    <a:pt x="252" y="0"/>
                    <a:pt x="252" y="0"/>
                  </a:cubicBezTo>
                  <a:cubicBezTo>
                    <a:pt x="255" y="0"/>
                    <a:pt x="257" y="2"/>
                    <a:pt x="257" y="5"/>
                  </a:cubicBezTo>
                  <a:lnTo>
                    <a:pt x="257" y="15"/>
                  </a:lnTo>
                  <a:close/>
                </a:path>
              </a:pathLst>
            </a:custGeom>
            <a:solidFill>
              <a:srgbClr val="95A5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95" name="íṡlíḋé"/>
            <p:cNvSpPr>
              <a:spLocks/>
            </p:cNvSpPr>
            <p:nvPr/>
          </p:nvSpPr>
          <p:spPr bwMode="auto">
            <a:xfrm>
              <a:off x="3957583" y="2936407"/>
              <a:ext cx="329430" cy="25341"/>
            </a:xfrm>
            <a:custGeom>
              <a:avLst/>
              <a:gdLst>
                <a:gd name="T0" fmla="*/ 329430 w 257"/>
                <a:gd name="T1" fmla="*/ 19006 h 20"/>
                <a:gd name="T2" fmla="*/ 323021 w 257"/>
                <a:gd name="T3" fmla="*/ 25341 h 20"/>
                <a:gd name="T4" fmla="*/ 7691 w 257"/>
                <a:gd name="T5" fmla="*/ 25341 h 20"/>
                <a:gd name="T6" fmla="*/ 0 w 257"/>
                <a:gd name="T7" fmla="*/ 19006 h 20"/>
                <a:gd name="T8" fmla="*/ 0 w 257"/>
                <a:gd name="T9" fmla="*/ 6335 h 20"/>
                <a:gd name="T10" fmla="*/ 7691 w 257"/>
                <a:gd name="T11" fmla="*/ 0 h 20"/>
                <a:gd name="T12" fmla="*/ 323021 w 257"/>
                <a:gd name="T13" fmla="*/ 0 h 20"/>
                <a:gd name="T14" fmla="*/ 329430 w 257"/>
                <a:gd name="T15" fmla="*/ 6335 h 20"/>
                <a:gd name="T16" fmla="*/ 329430 w 257"/>
                <a:gd name="T17" fmla="*/ 19006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 h="20">
                  <a:moveTo>
                    <a:pt x="257" y="15"/>
                  </a:moveTo>
                  <a:cubicBezTo>
                    <a:pt x="257" y="18"/>
                    <a:pt x="255" y="20"/>
                    <a:pt x="252" y="20"/>
                  </a:cubicBezTo>
                  <a:cubicBezTo>
                    <a:pt x="6" y="20"/>
                    <a:pt x="6" y="20"/>
                    <a:pt x="6" y="20"/>
                  </a:cubicBezTo>
                  <a:cubicBezTo>
                    <a:pt x="3" y="20"/>
                    <a:pt x="0" y="18"/>
                    <a:pt x="0" y="15"/>
                  </a:cubicBezTo>
                  <a:cubicBezTo>
                    <a:pt x="0" y="5"/>
                    <a:pt x="0" y="5"/>
                    <a:pt x="0" y="5"/>
                  </a:cubicBezTo>
                  <a:cubicBezTo>
                    <a:pt x="0" y="2"/>
                    <a:pt x="3" y="0"/>
                    <a:pt x="6" y="0"/>
                  </a:cubicBezTo>
                  <a:cubicBezTo>
                    <a:pt x="252" y="0"/>
                    <a:pt x="252" y="0"/>
                    <a:pt x="252" y="0"/>
                  </a:cubicBezTo>
                  <a:cubicBezTo>
                    <a:pt x="255" y="0"/>
                    <a:pt x="257" y="2"/>
                    <a:pt x="257" y="5"/>
                  </a:cubicBezTo>
                  <a:lnTo>
                    <a:pt x="257" y="15"/>
                  </a:lnTo>
                  <a:close/>
                </a:path>
              </a:pathLst>
            </a:custGeom>
            <a:solidFill>
              <a:srgbClr val="95A5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96" name="íŝḻïďè"/>
            <p:cNvSpPr>
              <a:spLocks/>
            </p:cNvSpPr>
            <p:nvPr/>
          </p:nvSpPr>
          <p:spPr bwMode="auto">
            <a:xfrm>
              <a:off x="3989834" y="2206132"/>
              <a:ext cx="94452" cy="102515"/>
            </a:xfrm>
            <a:custGeom>
              <a:avLst/>
              <a:gdLst>
                <a:gd name="T0" fmla="*/ 94452 w 74"/>
                <a:gd name="T1" fmla="*/ 102515 h 80"/>
                <a:gd name="T2" fmla="*/ 94452 w 74"/>
                <a:gd name="T3" fmla="*/ 47413 h 80"/>
                <a:gd name="T4" fmla="*/ 47226 w 74"/>
                <a:gd name="T5" fmla="*/ 0 h 80"/>
                <a:gd name="T6" fmla="*/ 0 w 74"/>
                <a:gd name="T7" fmla="*/ 47413 h 80"/>
                <a:gd name="T8" fmla="*/ 0 w 74"/>
                <a:gd name="T9" fmla="*/ 102515 h 80"/>
                <a:gd name="T10" fmla="*/ 94452 w 74"/>
                <a:gd name="T11" fmla="*/ 102515 h 80"/>
                <a:gd name="T12" fmla="*/ 47226 w 74"/>
                <a:gd name="T13" fmla="*/ 23066 h 80"/>
                <a:gd name="T14" fmla="*/ 68924 w 74"/>
                <a:gd name="T15" fmla="*/ 44850 h 80"/>
                <a:gd name="T16" fmla="*/ 47226 w 74"/>
                <a:gd name="T17" fmla="*/ 66635 h 80"/>
                <a:gd name="T18" fmla="*/ 24251 w 74"/>
                <a:gd name="T19" fmla="*/ 44850 h 80"/>
                <a:gd name="T20" fmla="*/ 47226 w 74"/>
                <a:gd name="T21" fmla="*/ 23066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4" h="80">
                  <a:moveTo>
                    <a:pt x="74" y="80"/>
                  </a:moveTo>
                  <a:cubicBezTo>
                    <a:pt x="74" y="37"/>
                    <a:pt x="74" y="37"/>
                    <a:pt x="74" y="37"/>
                  </a:cubicBezTo>
                  <a:cubicBezTo>
                    <a:pt x="74" y="17"/>
                    <a:pt x="57" y="0"/>
                    <a:pt x="37" y="0"/>
                  </a:cubicBezTo>
                  <a:cubicBezTo>
                    <a:pt x="16" y="0"/>
                    <a:pt x="0" y="17"/>
                    <a:pt x="0" y="37"/>
                  </a:cubicBezTo>
                  <a:cubicBezTo>
                    <a:pt x="0" y="80"/>
                    <a:pt x="0" y="80"/>
                    <a:pt x="0" y="80"/>
                  </a:cubicBezTo>
                  <a:lnTo>
                    <a:pt x="74" y="80"/>
                  </a:lnTo>
                  <a:close/>
                  <a:moveTo>
                    <a:pt x="37" y="18"/>
                  </a:moveTo>
                  <a:cubicBezTo>
                    <a:pt x="46" y="18"/>
                    <a:pt x="54" y="25"/>
                    <a:pt x="54" y="35"/>
                  </a:cubicBezTo>
                  <a:cubicBezTo>
                    <a:pt x="54" y="44"/>
                    <a:pt x="46" y="52"/>
                    <a:pt x="37" y="52"/>
                  </a:cubicBezTo>
                  <a:cubicBezTo>
                    <a:pt x="27" y="52"/>
                    <a:pt x="19" y="44"/>
                    <a:pt x="19" y="35"/>
                  </a:cubicBezTo>
                  <a:cubicBezTo>
                    <a:pt x="19" y="25"/>
                    <a:pt x="27" y="18"/>
                    <a:pt x="37" y="18"/>
                  </a:cubicBezTo>
                  <a:close/>
                </a:path>
              </a:pathLst>
            </a:custGeom>
            <a:solidFill>
              <a:srgbClr val="2C3E5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397" name="i$ḻîḍê"/>
            <p:cNvSpPr>
              <a:spLocks/>
            </p:cNvSpPr>
            <p:nvPr/>
          </p:nvSpPr>
          <p:spPr bwMode="auto">
            <a:xfrm>
              <a:off x="3863131" y="2283306"/>
              <a:ext cx="346708" cy="72567"/>
            </a:xfrm>
            <a:custGeom>
              <a:avLst/>
              <a:gdLst>
                <a:gd name="T0" fmla="*/ 346708 w 271"/>
                <a:gd name="T1" fmla="*/ 50538 h 56"/>
                <a:gd name="T2" fmla="*/ 326238 w 271"/>
                <a:gd name="T3" fmla="*/ 72567 h 56"/>
                <a:gd name="T4" fmla="*/ 20470 w 271"/>
                <a:gd name="T5" fmla="*/ 72567 h 56"/>
                <a:gd name="T6" fmla="*/ 0 w 271"/>
                <a:gd name="T7" fmla="*/ 50538 h 56"/>
                <a:gd name="T8" fmla="*/ 0 w 271"/>
                <a:gd name="T9" fmla="*/ 20733 h 56"/>
                <a:gd name="T10" fmla="*/ 20470 w 271"/>
                <a:gd name="T11" fmla="*/ 0 h 56"/>
                <a:gd name="T12" fmla="*/ 326238 w 271"/>
                <a:gd name="T13" fmla="*/ 0 h 56"/>
                <a:gd name="T14" fmla="*/ 346708 w 271"/>
                <a:gd name="T15" fmla="*/ 20733 h 56"/>
                <a:gd name="T16" fmla="*/ 346708 w 271"/>
                <a:gd name="T17" fmla="*/ 50538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1" h="56">
                  <a:moveTo>
                    <a:pt x="271" y="39"/>
                  </a:moveTo>
                  <a:cubicBezTo>
                    <a:pt x="271" y="48"/>
                    <a:pt x="264" y="56"/>
                    <a:pt x="255" y="56"/>
                  </a:cubicBezTo>
                  <a:cubicBezTo>
                    <a:pt x="16" y="56"/>
                    <a:pt x="16" y="56"/>
                    <a:pt x="16" y="56"/>
                  </a:cubicBezTo>
                  <a:cubicBezTo>
                    <a:pt x="7" y="56"/>
                    <a:pt x="0" y="48"/>
                    <a:pt x="0" y="39"/>
                  </a:cubicBezTo>
                  <a:cubicBezTo>
                    <a:pt x="0" y="16"/>
                    <a:pt x="0" y="16"/>
                    <a:pt x="0" y="16"/>
                  </a:cubicBezTo>
                  <a:cubicBezTo>
                    <a:pt x="0" y="7"/>
                    <a:pt x="7" y="0"/>
                    <a:pt x="16" y="0"/>
                  </a:cubicBezTo>
                  <a:cubicBezTo>
                    <a:pt x="255" y="0"/>
                    <a:pt x="255" y="0"/>
                    <a:pt x="255" y="0"/>
                  </a:cubicBezTo>
                  <a:cubicBezTo>
                    <a:pt x="264" y="0"/>
                    <a:pt x="271" y="7"/>
                    <a:pt x="271" y="16"/>
                  </a:cubicBezTo>
                  <a:lnTo>
                    <a:pt x="271" y="39"/>
                  </a:ln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grpSp>
    </p:spTree>
  </p:cSld>
  <p:clrMapOvr>
    <a:masterClrMapping/>
  </p:clrMapOvr>
  <p:transition>
    <p:blinds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117764"/>
          <p:cNvSpPr>
            <a:spLocks noRot="1" noChangeArrowheads="1"/>
          </p:cNvSpPr>
          <p:nvPr/>
        </p:nvSpPr>
        <p:spPr bwMode="auto">
          <a:xfrm>
            <a:off x="685800" y="2008188"/>
            <a:ext cx="4191000" cy="3749675"/>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油罐通气管的设置：</a:t>
            </a:r>
            <a:br>
              <a:rPr lang="zh-CN" altLang="en-US" sz="1800">
                <a:solidFill>
                  <a:schemeClr val="tx1"/>
                </a:solidFill>
                <a:latin typeface="方正大黑简体" panose="02010601030101010101" pitchFamily="2" charset="-122"/>
                <a:ea typeface="方正大黑简体" panose="02010601030101010101" pitchFamily="2" charset="-122"/>
              </a:rPr>
            </a:br>
            <a:r>
              <a:rPr lang="zh-CN" altLang="en-US" sz="1800">
                <a:solidFill>
                  <a:schemeClr val="tx1"/>
                </a:solidFill>
                <a:latin typeface="方正大黑简体" panose="02010601030101010101" pitchFamily="2" charset="-122"/>
                <a:ea typeface="方正大黑简体" panose="02010601030101010101" pitchFamily="2" charset="-122"/>
              </a:rPr>
              <a:t>一是管口高出地面</a:t>
            </a:r>
            <a:r>
              <a:rPr lang="en-US" altLang="zh-CN" sz="1800">
                <a:solidFill>
                  <a:schemeClr val="tx1"/>
                </a:solidFill>
                <a:latin typeface="方正大黑简体" panose="02010601030101010101" pitchFamily="2" charset="-122"/>
                <a:ea typeface="方正大黑简体" panose="02010601030101010101" pitchFamily="2" charset="-122"/>
              </a:rPr>
              <a:t>4</a:t>
            </a:r>
            <a:r>
              <a:rPr lang="zh-CN" altLang="en-US" sz="1800">
                <a:solidFill>
                  <a:schemeClr val="tx1"/>
                </a:solidFill>
                <a:latin typeface="方正大黑简体" panose="02010601030101010101" pitchFamily="2" charset="-122"/>
                <a:ea typeface="方正大黑简体" panose="02010601030101010101" pitchFamily="2" charset="-122"/>
              </a:rPr>
              <a:t>米以上，沿建筑物敷设的，高出建筑物顶面</a:t>
            </a:r>
            <a:r>
              <a:rPr lang="en-US" altLang="zh-CN" sz="1800">
                <a:solidFill>
                  <a:schemeClr val="tx1"/>
                </a:solidFill>
                <a:latin typeface="方正大黑简体" panose="02010601030101010101" pitchFamily="2" charset="-122"/>
                <a:ea typeface="方正大黑简体" panose="02010601030101010101" pitchFamily="2" charset="-122"/>
              </a:rPr>
              <a:t>1.5</a:t>
            </a:r>
            <a:r>
              <a:rPr lang="zh-CN" altLang="en-US" sz="1800">
                <a:solidFill>
                  <a:schemeClr val="tx1"/>
                </a:solidFill>
                <a:latin typeface="方正大黑简体" panose="02010601030101010101" pitchFamily="2" charset="-122"/>
                <a:ea typeface="方正大黑简体" panose="02010601030101010101" pitchFamily="2" charset="-122"/>
              </a:rPr>
              <a:t>米以上；</a:t>
            </a:r>
            <a:br>
              <a:rPr lang="zh-CN" altLang="en-US" sz="1800">
                <a:solidFill>
                  <a:schemeClr val="tx1"/>
                </a:solidFill>
                <a:latin typeface="方正大黑简体" panose="02010601030101010101" pitchFamily="2" charset="-122"/>
                <a:ea typeface="方正大黑简体" panose="02010601030101010101" pitchFamily="2" charset="-122"/>
              </a:rPr>
            </a:br>
            <a:r>
              <a:rPr lang="zh-CN" altLang="en-US" sz="1800">
                <a:solidFill>
                  <a:schemeClr val="tx1"/>
                </a:solidFill>
                <a:latin typeface="方正大黑简体" panose="02010601030101010101" pitchFamily="2" charset="-122"/>
                <a:ea typeface="方正大黑简体" panose="02010601030101010101" pitchFamily="2" charset="-122"/>
              </a:rPr>
              <a:t>二是通气管的公称直径不应小于</a:t>
            </a:r>
            <a:r>
              <a:rPr lang="en-US" altLang="zh-CN" sz="1800">
                <a:solidFill>
                  <a:schemeClr val="tx1"/>
                </a:solidFill>
                <a:latin typeface="方正大黑简体" panose="02010601030101010101" pitchFamily="2" charset="-122"/>
                <a:ea typeface="方正大黑简体" panose="02010601030101010101" pitchFamily="2" charset="-122"/>
              </a:rPr>
              <a:t>50mm</a:t>
            </a:r>
            <a:r>
              <a:rPr lang="zh-CN" altLang="en-US" sz="1800">
                <a:solidFill>
                  <a:schemeClr val="tx1"/>
                </a:solidFill>
                <a:latin typeface="方正大黑简体" panose="02010601030101010101" pitchFamily="2" charset="-122"/>
                <a:ea typeface="方正大黑简体" panose="02010601030101010101" pitchFamily="2" charset="-122"/>
              </a:rPr>
              <a:t>；</a:t>
            </a:r>
            <a:br>
              <a:rPr lang="zh-CN" altLang="en-US" sz="1800">
                <a:solidFill>
                  <a:schemeClr val="tx1"/>
                </a:solidFill>
                <a:latin typeface="方正大黑简体" panose="02010601030101010101" pitchFamily="2" charset="-122"/>
                <a:ea typeface="方正大黑简体" panose="02010601030101010101" pitchFamily="2" charset="-122"/>
              </a:rPr>
            </a:br>
            <a:r>
              <a:rPr lang="zh-CN" altLang="en-US" sz="1800">
                <a:solidFill>
                  <a:schemeClr val="tx1"/>
                </a:solidFill>
                <a:latin typeface="方正大黑简体" panose="02010601030101010101" pitchFamily="2" charset="-122"/>
                <a:ea typeface="方正大黑简体" panose="02010601030101010101" pitchFamily="2" charset="-122"/>
              </a:rPr>
              <a:t>三是通气管口应安装阻火器，阻火器与管线采用法兰连接的，应加装防雷跨接；</a:t>
            </a:r>
            <a:br>
              <a:rPr lang="zh-CN" altLang="en-US" sz="1800">
                <a:solidFill>
                  <a:schemeClr val="tx1"/>
                </a:solidFill>
                <a:latin typeface="方正大黑简体" panose="02010601030101010101" pitchFamily="2" charset="-122"/>
                <a:ea typeface="方正大黑简体" panose="02010601030101010101" pitchFamily="2" charset="-122"/>
              </a:rPr>
            </a:br>
            <a:r>
              <a:rPr lang="zh-CN" altLang="en-US" sz="1800">
                <a:solidFill>
                  <a:schemeClr val="tx1"/>
                </a:solidFill>
                <a:latin typeface="方正大黑简体" panose="02010601030101010101" pitchFamily="2" charset="-122"/>
                <a:ea typeface="方正大黑简体" panose="02010601030101010101" pitchFamily="2" charset="-122"/>
              </a:rPr>
              <a:t>四是通气管与地下管线的连接法兰应高出地面</a:t>
            </a:r>
            <a:r>
              <a:rPr lang="en-US" altLang="zh-CN" sz="1800">
                <a:solidFill>
                  <a:schemeClr val="tx1"/>
                </a:solidFill>
                <a:latin typeface="方正大黑简体" panose="02010601030101010101" pitchFamily="2" charset="-122"/>
                <a:ea typeface="方正大黑简体" panose="02010601030101010101" pitchFamily="2" charset="-122"/>
              </a:rPr>
              <a:t>10mm</a:t>
            </a:r>
            <a:r>
              <a:rPr lang="zh-CN" altLang="en-US" sz="1800">
                <a:solidFill>
                  <a:schemeClr val="tx1"/>
                </a:solidFill>
                <a:latin typeface="方正大黑简体" panose="02010601030101010101" pitchFamily="2" charset="-122"/>
                <a:ea typeface="方正大黑简体" panose="02010601030101010101" pitchFamily="2" charset="-122"/>
              </a:rPr>
              <a:t>以上；</a:t>
            </a:r>
            <a:br>
              <a:rPr lang="zh-CN" altLang="en-US" sz="1800">
                <a:solidFill>
                  <a:schemeClr val="tx1"/>
                </a:solidFill>
                <a:latin typeface="方正大黑简体" panose="02010601030101010101" pitchFamily="2" charset="-122"/>
                <a:ea typeface="方正大黑简体" panose="02010601030101010101" pitchFamily="2" charset="-122"/>
              </a:rPr>
            </a:br>
            <a:r>
              <a:rPr lang="zh-CN" altLang="en-US" sz="1800">
                <a:solidFill>
                  <a:schemeClr val="tx1"/>
                </a:solidFill>
                <a:latin typeface="方正大黑简体" panose="02010601030101010101" pitchFamily="2" charset="-122"/>
                <a:ea typeface="方正大黑简体" panose="02010601030101010101" pitchFamily="2" charset="-122"/>
              </a:rPr>
              <a:t>五是看通气管是否存在液阻。苏北乙醇汽油安装干燥剂盒的，还应检查干燥剂是否变色过期。</a:t>
            </a:r>
          </a:p>
        </p:txBody>
      </p:sp>
      <p:sp>
        <p:nvSpPr>
          <p:cNvPr id="117772" name="矩形 117771"/>
          <p:cNvSpPr/>
          <p:nvPr/>
        </p:nvSpPr>
        <p:spPr>
          <a:xfrm>
            <a:off x="1676400" y="381000"/>
            <a:ext cx="3505200" cy="457200"/>
          </a:xfrm>
          <a:prstGeom prst="rect">
            <a:avLst/>
          </a:prstGeom>
          <a:solidFill>
            <a:schemeClr val="bg2"/>
          </a:solidFill>
          <a:ln w="38100">
            <a:noFill/>
          </a:ln>
        </p:spPr>
        <p:txBody>
          <a:bodyPr>
            <a:spAutoFit/>
          </a:bodyPr>
          <a:lstStyle/>
          <a:p>
            <a:pPr algn="ctr" eaLnBrk="1" hangingPunct="1">
              <a:buFont typeface="Arial" panose="020B0604020202020204" pitchFamily="34" charset="0"/>
              <a:buNone/>
              <a:defRPr/>
            </a:pPr>
            <a:r>
              <a:rPr lang="zh-CN" altLang="en-US" sz="2400" b="1" noProof="1">
                <a:solidFill>
                  <a:srgbClr val="FFFF00"/>
                </a:solidFill>
                <a:effectLst>
                  <a:outerShdw blurRad="38100" dist="38100" dir="2700000">
                    <a:srgbClr val="000000"/>
                  </a:outerShdw>
                </a:effectLst>
                <a:latin typeface="Arial" charset="0"/>
                <a:ea typeface="宋体" charset="-122"/>
                <a:cs typeface="+mn-ea"/>
              </a:rPr>
              <a:t>油  罐  区</a:t>
            </a:r>
            <a:r>
              <a:rPr lang="en-US" altLang="zh-CN" sz="2400" b="1" noProof="1">
                <a:solidFill>
                  <a:srgbClr val="FFFF00"/>
                </a:solidFill>
                <a:effectLst>
                  <a:outerShdw blurRad="38100" dist="38100" dir="2700000">
                    <a:srgbClr val="000000"/>
                  </a:outerShdw>
                </a:effectLst>
                <a:latin typeface="Arial" charset="0"/>
                <a:ea typeface="宋体" charset="-122"/>
                <a:cs typeface="+mn-ea"/>
              </a:rPr>
              <a:t>—— </a:t>
            </a:r>
            <a:r>
              <a:rPr lang="zh-CN" altLang="en-US" sz="1400" b="1" noProof="1">
                <a:solidFill>
                  <a:schemeClr val="bg1"/>
                </a:solidFill>
                <a:effectLst>
                  <a:outerShdw blurRad="38100" dist="38100" dir="2700000">
                    <a:srgbClr val="000000"/>
                  </a:outerShdw>
                </a:effectLst>
                <a:latin typeface="Arial" charset="0"/>
                <a:ea typeface="宋体" charset="-122"/>
                <a:cs typeface="+mn-ea"/>
              </a:rPr>
              <a:t>通气管</a:t>
            </a:r>
            <a:endParaRPr lang="zh-CN" altLang="en-US" sz="1400" b="1" noProof="1">
              <a:solidFill>
                <a:schemeClr val="bg1"/>
              </a:solidFill>
              <a:effectLst>
                <a:outerShdw blurRad="38100" dist="38100" dir="2700000">
                  <a:srgbClr val="000000"/>
                </a:outerShdw>
              </a:effectLst>
              <a:latin typeface="Arial" charset="0"/>
              <a:ea typeface="宋体" charset="-122"/>
            </a:endParaRPr>
          </a:p>
        </p:txBody>
      </p:sp>
      <p:pic>
        <p:nvPicPr>
          <p:cNvPr id="31748" name="图片 117773" descr="QQ截图未命名"/>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143000"/>
            <a:ext cx="2162175" cy="2895600"/>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31749" name="图片 117774" descr="QQ截图未命名"/>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419600"/>
            <a:ext cx="2590800" cy="1795463"/>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31750" name="矩形 117775"/>
          <p:cNvSpPr>
            <a:spLocks noChangeArrowheads="1"/>
          </p:cNvSpPr>
          <p:nvPr/>
        </p:nvSpPr>
        <p:spPr bwMode="auto">
          <a:xfrm>
            <a:off x="5943600" y="4724400"/>
            <a:ext cx="2286000" cy="381000"/>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zh-CN" altLang="en-US" sz="1400" b="1">
                <a:solidFill>
                  <a:schemeClr val="accent2"/>
                </a:solidFill>
              </a:rPr>
              <a:t>法兰不应埋入水泥地坪中</a:t>
            </a:r>
          </a:p>
        </p:txBody>
      </p:sp>
      <p:sp>
        <p:nvSpPr>
          <p:cNvPr id="31751" name="椭圆 117776"/>
          <p:cNvSpPr>
            <a:spLocks noChangeArrowheads="1"/>
          </p:cNvSpPr>
          <p:nvPr/>
        </p:nvSpPr>
        <p:spPr bwMode="auto">
          <a:xfrm>
            <a:off x="6553200" y="1219200"/>
            <a:ext cx="381000" cy="1828800"/>
          </a:xfrm>
          <a:prstGeom prst="ellipse">
            <a:avLst/>
          </a:prstGeom>
          <a:noFill/>
          <a:ln w="381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31752" name="圆角矩形标注 117777"/>
          <p:cNvSpPr>
            <a:spLocks noChangeArrowheads="1"/>
          </p:cNvSpPr>
          <p:nvPr/>
        </p:nvSpPr>
        <p:spPr bwMode="auto">
          <a:xfrm>
            <a:off x="5486400" y="1752600"/>
            <a:ext cx="838200" cy="533400"/>
          </a:xfrm>
          <a:prstGeom prst="wedgeRoundRectCallout">
            <a:avLst>
              <a:gd name="adj1" fmla="val 73866"/>
              <a:gd name="adj2" fmla="val 100597"/>
              <a:gd name="adj3" fmla="val 16667"/>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zh-CN" altLang="en-US" sz="1400" b="1">
                <a:solidFill>
                  <a:schemeClr val="accent2"/>
                </a:solidFill>
              </a:rPr>
              <a:t>液阻渗油</a:t>
            </a:r>
          </a:p>
        </p:txBody>
      </p:sp>
    </p:spTree>
  </p:cSld>
  <p:clrMapOvr>
    <a:masterClrMapping/>
  </p:clrMapOvr>
  <p:transition>
    <p:blinds dir="vert"/>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0ADA41E8-A34A-4A66-BB0A-0EE51E43BE38}"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100</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238595" name="矩形 366594"/>
          <p:cNvSpPr>
            <a:spLocks noChangeArrowheads="1"/>
          </p:cNvSpPr>
          <p:nvPr/>
        </p:nvSpPr>
        <p:spPr bwMode="auto">
          <a:xfrm>
            <a:off x="685800" y="1676400"/>
            <a:ext cx="7543800" cy="2759075"/>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60000"/>
              </a:lnSpc>
            </a:pPr>
            <a:r>
              <a:rPr lang="zh-CN" altLang="en-US" sz="1800">
                <a:solidFill>
                  <a:schemeClr val="tx1"/>
                </a:solidFill>
                <a:latin typeface="方正大黑简体" panose="02010601030101010101" pitchFamily="2" charset="-122"/>
                <a:ea typeface="方正大黑简体" panose="02010601030101010101" pitchFamily="2" charset="-122"/>
              </a:rPr>
              <a:t>操作因素主要有：</a:t>
            </a:r>
            <a:br>
              <a:rPr lang="zh-CN" altLang="en-US" sz="1800">
                <a:solidFill>
                  <a:schemeClr val="tx1"/>
                </a:solidFill>
                <a:latin typeface="方正大黑简体" panose="02010601030101010101" pitchFamily="2" charset="-122"/>
                <a:ea typeface="方正大黑简体" panose="02010601030101010101" pitchFamily="2" charset="-122"/>
              </a:rPr>
            </a:br>
            <a:r>
              <a:rPr lang="en-US" altLang="zh-CN" sz="1800">
                <a:solidFill>
                  <a:schemeClr val="tx1"/>
                </a:solidFill>
                <a:latin typeface="方正大黑简体" panose="02010601030101010101" pitchFamily="2" charset="-122"/>
                <a:ea typeface="方正大黑简体" panose="02010601030101010101" pitchFamily="2" charset="-122"/>
              </a:rPr>
              <a:t>    </a:t>
            </a:r>
            <a:r>
              <a:rPr lang="zh-CN" altLang="en-US" sz="1800">
                <a:solidFill>
                  <a:schemeClr val="tx1"/>
                </a:solidFill>
                <a:latin typeface="方正大黑简体" panose="02010601030101010101" pitchFamily="2" charset="-122"/>
                <a:ea typeface="方正大黑简体" panose="02010601030101010101" pitchFamily="2" charset="-122"/>
              </a:rPr>
              <a:t>（</a:t>
            </a:r>
            <a:r>
              <a:rPr lang="en-US" altLang="zh-CN" sz="1800">
                <a:solidFill>
                  <a:schemeClr val="tx1"/>
                </a:solidFill>
                <a:latin typeface="方正大黑简体" panose="02010601030101010101" pitchFamily="2" charset="-122"/>
                <a:ea typeface="方正大黑简体" panose="02010601030101010101" pitchFamily="2" charset="-122"/>
              </a:rPr>
              <a:t>1</a:t>
            </a:r>
            <a:r>
              <a:rPr lang="zh-CN" altLang="en-US" sz="1800">
                <a:solidFill>
                  <a:schemeClr val="tx1"/>
                </a:solidFill>
                <a:latin typeface="方正大黑简体" panose="02010601030101010101" pitchFamily="2" charset="-122"/>
                <a:ea typeface="方正大黑简体" panose="02010601030101010101" pitchFamily="2" charset="-122"/>
              </a:rPr>
              <a:t>）起吊方式不当、捆绑不牢造成的脱钩、起重物散落或摆动伤人；</a:t>
            </a:r>
            <a:br>
              <a:rPr lang="zh-CN" altLang="en-US" sz="1800">
                <a:solidFill>
                  <a:schemeClr val="tx1"/>
                </a:solidFill>
                <a:latin typeface="方正大黑简体" panose="02010601030101010101" pitchFamily="2" charset="-122"/>
                <a:ea typeface="方正大黑简体" panose="02010601030101010101" pitchFamily="2" charset="-122"/>
              </a:rPr>
            </a:br>
            <a:r>
              <a:rPr lang="en-US" altLang="zh-CN" sz="1800">
                <a:solidFill>
                  <a:schemeClr val="tx1"/>
                </a:solidFill>
                <a:latin typeface="方正大黑简体" panose="02010601030101010101" pitchFamily="2" charset="-122"/>
                <a:ea typeface="方正大黑简体" panose="02010601030101010101" pitchFamily="2" charset="-122"/>
              </a:rPr>
              <a:t>    </a:t>
            </a:r>
            <a:r>
              <a:rPr lang="zh-CN" altLang="en-US" sz="1800">
                <a:solidFill>
                  <a:schemeClr val="tx1"/>
                </a:solidFill>
                <a:latin typeface="方正大黑简体" panose="02010601030101010101" pitchFamily="2" charset="-122"/>
                <a:ea typeface="方正大黑简体" panose="02010601030101010101" pitchFamily="2" charset="-122"/>
              </a:rPr>
              <a:t>（</a:t>
            </a:r>
            <a:r>
              <a:rPr lang="en-US" altLang="zh-CN" sz="1800">
                <a:solidFill>
                  <a:schemeClr val="tx1"/>
                </a:solidFill>
                <a:latin typeface="方正大黑简体" panose="02010601030101010101" pitchFamily="2" charset="-122"/>
                <a:ea typeface="方正大黑简体" panose="02010601030101010101" pitchFamily="2" charset="-122"/>
              </a:rPr>
              <a:t>2</a:t>
            </a:r>
            <a:r>
              <a:rPr lang="zh-CN" altLang="en-US" sz="1800">
                <a:solidFill>
                  <a:schemeClr val="tx1"/>
                </a:solidFill>
                <a:latin typeface="方正大黑简体" panose="02010601030101010101" pitchFamily="2" charset="-122"/>
                <a:ea typeface="方正大黑简体" panose="02010601030101010101" pitchFamily="2" charset="-122"/>
              </a:rPr>
              <a:t>）违反操作规程，如超载起重、人处于危险区工作等造成的人员伤亡和设备损坏，以及因司机不按规定使用限重器、限位器、制动器或不按规定归位、锚定造成的超载、过卷扬、出轨、倾翻等事故；</a:t>
            </a:r>
            <a:br>
              <a:rPr lang="zh-CN" altLang="en-US" sz="1800">
                <a:solidFill>
                  <a:schemeClr val="tx1"/>
                </a:solidFill>
                <a:latin typeface="方正大黑简体" panose="02010601030101010101" pitchFamily="2" charset="-122"/>
                <a:ea typeface="方正大黑简体" panose="02010601030101010101" pitchFamily="2" charset="-122"/>
              </a:rPr>
            </a:br>
            <a:r>
              <a:rPr lang="en-US" altLang="zh-CN" sz="1800">
                <a:solidFill>
                  <a:schemeClr val="tx1"/>
                </a:solidFill>
                <a:latin typeface="方正大黑简体" panose="02010601030101010101" pitchFamily="2" charset="-122"/>
                <a:ea typeface="方正大黑简体" panose="02010601030101010101" pitchFamily="2" charset="-122"/>
              </a:rPr>
              <a:t>    </a:t>
            </a:r>
            <a:r>
              <a:rPr lang="zh-CN" altLang="en-US" sz="1800">
                <a:solidFill>
                  <a:schemeClr val="tx1"/>
                </a:solidFill>
                <a:latin typeface="方正大黑简体" panose="02010601030101010101" pitchFamily="2" charset="-122"/>
                <a:ea typeface="方正大黑简体" panose="02010601030101010101" pitchFamily="2" charset="-122"/>
              </a:rPr>
              <a:t>（</a:t>
            </a:r>
            <a:r>
              <a:rPr lang="en-US" altLang="zh-CN" sz="1800">
                <a:solidFill>
                  <a:schemeClr val="tx1"/>
                </a:solidFill>
                <a:latin typeface="方正大黑简体" panose="02010601030101010101" pitchFamily="2" charset="-122"/>
                <a:ea typeface="方正大黑简体" panose="02010601030101010101" pitchFamily="2" charset="-122"/>
              </a:rPr>
              <a:t>3</a:t>
            </a:r>
            <a:r>
              <a:rPr lang="zh-CN" altLang="en-US" sz="1800">
                <a:solidFill>
                  <a:schemeClr val="tx1"/>
                </a:solidFill>
                <a:latin typeface="方正大黑简体" panose="02010601030101010101" pitchFamily="2" charset="-122"/>
                <a:ea typeface="方正大黑简体" panose="02010601030101010101" pitchFamily="2" charset="-122"/>
              </a:rPr>
              <a:t>）指挥不当、动作不协调造成的碰撞等。</a:t>
            </a:r>
          </a:p>
        </p:txBody>
      </p:sp>
      <p:sp>
        <p:nvSpPr>
          <p:cNvPr id="747526" name="标题 1"/>
          <p:cNvSpPr/>
          <p:nvPr/>
        </p:nvSpPr>
        <p:spPr bwMode="auto">
          <a:xfrm>
            <a:off x="1295400" y="381000"/>
            <a:ext cx="78486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六、起重吊装作业安全技术措施</a:t>
            </a:r>
            <a:endPar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spTree>
  </p:cSld>
  <p:clrMapOvr>
    <a:masterClrMapping/>
  </p:clrMapOvr>
  <p:transition>
    <p:blinds dir="vert"/>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CC198D7D-440E-46AA-9FFC-F220239097E4}"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101</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240643" name="矩形 367618"/>
          <p:cNvSpPr>
            <a:spLocks noChangeArrowheads="1"/>
          </p:cNvSpPr>
          <p:nvPr/>
        </p:nvSpPr>
        <p:spPr bwMode="auto">
          <a:xfrm>
            <a:off x="609600" y="1371600"/>
            <a:ext cx="7848600" cy="47307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40000"/>
              </a:lnSpc>
            </a:pPr>
            <a:r>
              <a:rPr lang="en-US" altLang="zh-CN" sz="1800">
                <a:solidFill>
                  <a:schemeClr val="tx1"/>
                </a:solidFill>
                <a:latin typeface="方正大黑简体" panose="02010601030101010101" pitchFamily="2" charset="-122"/>
                <a:ea typeface="方正大黑简体" panose="02010601030101010101" pitchFamily="2" charset="-122"/>
              </a:rPr>
              <a:t>2</a:t>
            </a:r>
            <a:r>
              <a:rPr lang="zh-CN" altLang="en-US" sz="1800">
                <a:solidFill>
                  <a:schemeClr val="tx1"/>
                </a:solidFill>
                <a:latin typeface="方正大黑简体" panose="02010601030101010101" pitchFamily="2" charset="-122"/>
                <a:ea typeface="方正大黑简体" panose="02010601030101010101" pitchFamily="2" charset="-122"/>
              </a:rPr>
              <a:t>、设备因素主要有：</a:t>
            </a:r>
            <a:br>
              <a:rPr lang="zh-CN" altLang="en-US" sz="1800">
                <a:solidFill>
                  <a:schemeClr val="tx1"/>
                </a:solidFill>
                <a:latin typeface="方正大黑简体" panose="02010601030101010101" pitchFamily="2" charset="-122"/>
                <a:ea typeface="方正大黑简体" panose="02010601030101010101" pitchFamily="2" charset="-122"/>
              </a:rPr>
            </a:br>
            <a:r>
              <a:rPr lang="en-US" altLang="zh-CN" sz="1800">
                <a:solidFill>
                  <a:schemeClr val="tx1"/>
                </a:solidFill>
                <a:latin typeface="方正大黑简体" panose="02010601030101010101" pitchFamily="2" charset="-122"/>
                <a:ea typeface="方正大黑简体" panose="02010601030101010101" pitchFamily="2" charset="-122"/>
              </a:rPr>
              <a:t>    </a:t>
            </a:r>
            <a:r>
              <a:rPr lang="zh-CN" altLang="en-US" sz="1800">
                <a:solidFill>
                  <a:schemeClr val="tx1"/>
                </a:solidFill>
                <a:latin typeface="方正大黑简体" panose="02010601030101010101" pitchFamily="2" charset="-122"/>
                <a:ea typeface="方正大黑简体" panose="02010601030101010101" pitchFamily="2" charset="-122"/>
              </a:rPr>
              <a:t>（</a:t>
            </a:r>
            <a:r>
              <a:rPr lang="en-US" altLang="zh-CN" sz="1800">
                <a:solidFill>
                  <a:schemeClr val="tx1"/>
                </a:solidFill>
                <a:latin typeface="方正大黑简体" panose="02010601030101010101" pitchFamily="2" charset="-122"/>
                <a:ea typeface="方正大黑简体" panose="02010601030101010101" pitchFamily="2" charset="-122"/>
              </a:rPr>
              <a:t>1</a:t>
            </a:r>
            <a:r>
              <a:rPr lang="zh-CN" altLang="en-US" sz="1800">
                <a:solidFill>
                  <a:schemeClr val="tx1"/>
                </a:solidFill>
                <a:latin typeface="方正大黑简体" panose="02010601030101010101" pitchFamily="2" charset="-122"/>
                <a:ea typeface="方正大黑简体" panose="02010601030101010101" pitchFamily="2" charset="-122"/>
              </a:rPr>
              <a:t>）吊具失效，如吊钩、抓斗、钢丝绳等损坏而造成的重物坠落；</a:t>
            </a:r>
            <a:br>
              <a:rPr lang="zh-CN" altLang="en-US" sz="1800">
                <a:solidFill>
                  <a:schemeClr val="tx1"/>
                </a:solidFill>
                <a:latin typeface="方正大黑简体" panose="02010601030101010101" pitchFamily="2" charset="-122"/>
                <a:ea typeface="方正大黑简体" panose="02010601030101010101" pitchFamily="2" charset="-122"/>
              </a:rPr>
            </a:br>
            <a:r>
              <a:rPr lang="en-US" altLang="zh-CN" sz="1800">
                <a:solidFill>
                  <a:schemeClr val="tx1"/>
                </a:solidFill>
                <a:latin typeface="方正大黑简体" panose="02010601030101010101" pitchFamily="2" charset="-122"/>
                <a:ea typeface="方正大黑简体" panose="02010601030101010101" pitchFamily="2" charset="-122"/>
              </a:rPr>
              <a:t>    </a:t>
            </a:r>
            <a:r>
              <a:rPr lang="zh-CN" altLang="en-US" sz="1800">
                <a:solidFill>
                  <a:schemeClr val="tx1"/>
                </a:solidFill>
                <a:latin typeface="方正大黑简体" panose="02010601030101010101" pitchFamily="2" charset="-122"/>
                <a:ea typeface="方正大黑简体" panose="02010601030101010101" pitchFamily="2" charset="-122"/>
              </a:rPr>
              <a:t>（</a:t>
            </a:r>
            <a:r>
              <a:rPr lang="en-US" altLang="zh-CN" sz="1800">
                <a:solidFill>
                  <a:schemeClr val="tx1"/>
                </a:solidFill>
                <a:latin typeface="方正大黑简体" panose="02010601030101010101" pitchFamily="2" charset="-122"/>
                <a:ea typeface="方正大黑简体" panose="02010601030101010101" pitchFamily="2" charset="-122"/>
              </a:rPr>
              <a:t>2</a:t>
            </a:r>
            <a:r>
              <a:rPr lang="zh-CN" altLang="en-US" sz="1800">
                <a:solidFill>
                  <a:schemeClr val="tx1"/>
                </a:solidFill>
                <a:latin typeface="方正大黑简体" panose="02010601030101010101" pitchFamily="2" charset="-122"/>
                <a:ea typeface="方正大黑简体" panose="02010601030101010101" pitchFamily="2" charset="-122"/>
              </a:rPr>
              <a:t>）起重设备的操纵系统失灵或安全装置失效而引起的事故，如制动装置失灵而造成重物的冲击和夹挤；</a:t>
            </a:r>
            <a:br>
              <a:rPr lang="zh-CN" altLang="en-US" sz="1800">
                <a:solidFill>
                  <a:schemeClr val="tx1"/>
                </a:solidFill>
                <a:latin typeface="方正大黑简体" panose="02010601030101010101" pitchFamily="2" charset="-122"/>
                <a:ea typeface="方正大黑简体" panose="02010601030101010101" pitchFamily="2" charset="-122"/>
              </a:rPr>
            </a:br>
            <a:r>
              <a:rPr lang="en-US" altLang="zh-CN" sz="1800">
                <a:solidFill>
                  <a:schemeClr val="tx1"/>
                </a:solidFill>
                <a:latin typeface="方正大黑简体" panose="02010601030101010101" pitchFamily="2" charset="-122"/>
                <a:ea typeface="方正大黑简体" panose="02010601030101010101" pitchFamily="2" charset="-122"/>
              </a:rPr>
              <a:t>    </a:t>
            </a:r>
            <a:r>
              <a:rPr lang="zh-CN" altLang="en-US" sz="1800">
                <a:solidFill>
                  <a:schemeClr val="tx1"/>
                </a:solidFill>
                <a:latin typeface="方正大黑简体" panose="02010601030101010101" pitchFamily="2" charset="-122"/>
                <a:ea typeface="方正大黑简体" panose="02010601030101010101" pitchFamily="2" charset="-122"/>
              </a:rPr>
              <a:t>（</a:t>
            </a:r>
            <a:r>
              <a:rPr lang="en-US" altLang="zh-CN" sz="1800">
                <a:solidFill>
                  <a:schemeClr val="tx1"/>
                </a:solidFill>
                <a:latin typeface="方正大黑简体" panose="02010601030101010101" pitchFamily="2" charset="-122"/>
                <a:ea typeface="方正大黑简体" panose="02010601030101010101" pitchFamily="2" charset="-122"/>
              </a:rPr>
              <a:t>3</a:t>
            </a:r>
            <a:r>
              <a:rPr lang="zh-CN" altLang="en-US" sz="1800">
                <a:solidFill>
                  <a:schemeClr val="tx1"/>
                </a:solidFill>
                <a:latin typeface="方正大黑简体" panose="02010601030101010101" pitchFamily="2" charset="-122"/>
                <a:ea typeface="方正大黑简体" panose="02010601030101010101" pitchFamily="2" charset="-122"/>
              </a:rPr>
              <a:t>）构件强度不够导致的事故；</a:t>
            </a:r>
            <a:br>
              <a:rPr lang="zh-CN" altLang="en-US" sz="1800">
                <a:solidFill>
                  <a:schemeClr val="tx1"/>
                </a:solidFill>
                <a:latin typeface="方正大黑简体" panose="02010601030101010101" pitchFamily="2" charset="-122"/>
                <a:ea typeface="方正大黑简体" panose="02010601030101010101" pitchFamily="2" charset="-122"/>
              </a:rPr>
            </a:br>
            <a:r>
              <a:rPr lang="en-US" altLang="zh-CN" sz="1800">
                <a:solidFill>
                  <a:schemeClr val="tx1"/>
                </a:solidFill>
                <a:latin typeface="方正大黑简体" panose="02010601030101010101" pitchFamily="2" charset="-122"/>
                <a:ea typeface="方正大黑简体" panose="02010601030101010101" pitchFamily="2" charset="-122"/>
              </a:rPr>
              <a:t>    </a:t>
            </a:r>
            <a:r>
              <a:rPr lang="zh-CN" altLang="en-US" sz="1800">
                <a:solidFill>
                  <a:schemeClr val="tx1"/>
                </a:solidFill>
                <a:latin typeface="方正大黑简体" panose="02010601030101010101" pitchFamily="2" charset="-122"/>
                <a:ea typeface="方正大黑简体" panose="02010601030101010101" pitchFamily="2" charset="-122"/>
              </a:rPr>
              <a:t>（</a:t>
            </a:r>
            <a:r>
              <a:rPr lang="en-US" altLang="zh-CN" sz="1800">
                <a:solidFill>
                  <a:schemeClr val="tx1"/>
                </a:solidFill>
                <a:latin typeface="方正大黑简体" panose="02010601030101010101" pitchFamily="2" charset="-122"/>
                <a:ea typeface="方正大黑简体" panose="02010601030101010101" pitchFamily="2" charset="-122"/>
              </a:rPr>
              <a:t>4</a:t>
            </a:r>
            <a:r>
              <a:rPr lang="zh-CN" altLang="en-US" sz="1800">
                <a:solidFill>
                  <a:schemeClr val="tx1"/>
                </a:solidFill>
                <a:latin typeface="方正大黑简体" panose="02010601030101010101" pitchFamily="2" charset="-122"/>
                <a:ea typeface="方正大黑简体" panose="02010601030101010101" pitchFamily="2" charset="-122"/>
              </a:rPr>
              <a:t>）电器损坏而造成的触电事故；</a:t>
            </a:r>
            <a:br>
              <a:rPr lang="zh-CN" altLang="en-US" sz="1800">
                <a:solidFill>
                  <a:schemeClr val="tx1"/>
                </a:solidFill>
                <a:latin typeface="方正大黑简体" panose="02010601030101010101" pitchFamily="2" charset="-122"/>
                <a:ea typeface="方正大黑简体" panose="02010601030101010101" pitchFamily="2" charset="-122"/>
              </a:rPr>
            </a:br>
            <a:r>
              <a:rPr lang="en-US" altLang="zh-CN" sz="1800">
                <a:solidFill>
                  <a:schemeClr val="tx1"/>
                </a:solidFill>
                <a:latin typeface="方正大黑简体" panose="02010601030101010101" pitchFamily="2" charset="-122"/>
                <a:ea typeface="方正大黑简体" panose="02010601030101010101" pitchFamily="2" charset="-122"/>
              </a:rPr>
              <a:t>    </a:t>
            </a:r>
            <a:r>
              <a:rPr lang="zh-CN" altLang="en-US" sz="1800">
                <a:solidFill>
                  <a:schemeClr val="tx1"/>
                </a:solidFill>
                <a:latin typeface="方正大黑简体" panose="02010601030101010101" pitchFamily="2" charset="-122"/>
                <a:ea typeface="方正大黑简体" panose="02010601030101010101" pitchFamily="2" charset="-122"/>
              </a:rPr>
              <a:t>（</a:t>
            </a:r>
            <a:r>
              <a:rPr lang="en-US" altLang="zh-CN" sz="1800">
                <a:solidFill>
                  <a:schemeClr val="tx1"/>
                </a:solidFill>
                <a:latin typeface="方正大黑简体" panose="02010601030101010101" pitchFamily="2" charset="-122"/>
                <a:ea typeface="方正大黑简体" panose="02010601030101010101" pitchFamily="2" charset="-122"/>
              </a:rPr>
              <a:t>5</a:t>
            </a:r>
            <a:r>
              <a:rPr lang="zh-CN" altLang="en-US" sz="1800">
                <a:solidFill>
                  <a:schemeClr val="tx1"/>
                </a:solidFill>
                <a:latin typeface="方正大黑简体" panose="02010601030101010101" pitchFamily="2" charset="-122"/>
                <a:ea typeface="方正大黑简体" panose="02010601030101010101" pitchFamily="2" charset="-122"/>
              </a:rPr>
              <a:t>） 因啃轨、超磨损、或弯曲造成的桥式起重机出轨事故等。 </a:t>
            </a:r>
          </a:p>
          <a:p>
            <a:pPr eaLnBrk="1" hangingPunct="1">
              <a:lnSpc>
                <a:spcPct val="140000"/>
              </a:lnSpc>
            </a:pPr>
            <a:r>
              <a:rPr lang="zh-CN" altLang="en-US" sz="1800">
                <a:solidFill>
                  <a:schemeClr val="tx1"/>
                </a:solidFill>
                <a:latin typeface="方正大黑简体" panose="02010601030101010101" pitchFamily="2" charset="-122"/>
                <a:ea typeface="方正大黑简体" panose="02010601030101010101" pitchFamily="2" charset="-122"/>
              </a:rPr>
              <a:t>环境因素主要有：</a:t>
            </a:r>
            <a:br>
              <a:rPr lang="zh-CN" altLang="en-US" sz="1800">
                <a:solidFill>
                  <a:schemeClr val="tx1"/>
                </a:solidFill>
                <a:latin typeface="方正大黑简体" panose="02010601030101010101" pitchFamily="2" charset="-122"/>
                <a:ea typeface="方正大黑简体" panose="02010601030101010101" pitchFamily="2" charset="-122"/>
              </a:rPr>
            </a:br>
            <a:r>
              <a:rPr lang="en-US" altLang="zh-CN" sz="1800">
                <a:solidFill>
                  <a:schemeClr val="tx1"/>
                </a:solidFill>
                <a:latin typeface="方正大黑简体" panose="02010601030101010101" pitchFamily="2" charset="-122"/>
                <a:ea typeface="方正大黑简体" panose="02010601030101010101" pitchFamily="2" charset="-122"/>
              </a:rPr>
              <a:t>    </a:t>
            </a:r>
            <a:r>
              <a:rPr lang="zh-CN" altLang="en-US" sz="1800">
                <a:solidFill>
                  <a:schemeClr val="tx1"/>
                </a:solidFill>
                <a:latin typeface="方正大黑简体" panose="02010601030101010101" pitchFamily="2" charset="-122"/>
                <a:ea typeface="方正大黑简体" panose="02010601030101010101" pitchFamily="2" charset="-122"/>
              </a:rPr>
              <a:t>（</a:t>
            </a:r>
            <a:r>
              <a:rPr lang="en-US" altLang="zh-CN" sz="1800">
                <a:solidFill>
                  <a:schemeClr val="tx1"/>
                </a:solidFill>
                <a:latin typeface="方正大黑简体" panose="02010601030101010101" pitchFamily="2" charset="-122"/>
                <a:ea typeface="方正大黑简体" panose="02010601030101010101" pitchFamily="2" charset="-122"/>
              </a:rPr>
              <a:t>1</a:t>
            </a:r>
            <a:r>
              <a:rPr lang="zh-CN" altLang="en-US" sz="1800">
                <a:solidFill>
                  <a:schemeClr val="tx1"/>
                </a:solidFill>
                <a:latin typeface="方正大黑简体" panose="02010601030101010101" pitchFamily="2" charset="-122"/>
                <a:ea typeface="方正大黑简体" panose="02010601030101010101" pitchFamily="2" charset="-122"/>
              </a:rPr>
              <a:t>） 因雷电、阵风、龙卷风、台风、地震等强自然灾害造成的出轨、倒塌、倾翻等设备事故；</a:t>
            </a:r>
            <a:br>
              <a:rPr lang="zh-CN" altLang="en-US" sz="1800">
                <a:solidFill>
                  <a:schemeClr val="tx1"/>
                </a:solidFill>
                <a:latin typeface="方正大黑简体" panose="02010601030101010101" pitchFamily="2" charset="-122"/>
                <a:ea typeface="方正大黑简体" panose="02010601030101010101" pitchFamily="2" charset="-122"/>
              </a:rPr>
            </a:br>
            <a:r>
              <a:rPr lang="en-US" altLang="zh-CN" sz="1800">
                <a:solidFill>
                  <a:schemeClr val="tx1"/>
                </a:solidFill>
                <a:latin typeface="方正大黑简体" panose="02010601030101010101" pitchFamily="2" charset="-122"/>
                <a:ea typeface="方正大黑简体" panose="02010601030101010101" pitchFamily="2" charset="-122"/>
              </a:rPr>
              <a:t>    </a:t>
            </a:r>
            <a:r>
              <a:rPr lang="zh-CN" altLang="en-US" sz="1800">
                <a:solidFill>
                  <a:schemeClr val="tx1"/>
                </a:solidFill>
                <a:latin typeface="方正大黑简体" panose="02010601030101010101" pitchFamily="2" charset="-122"/>
                <a:ea typeface="方正大黑简体" panose="02010601030101010101" pitchFamily="2" charset="-122"/>
              </a:rPr>
              <a:t>（</a:t>
            </a:r>
            <a:r>
              <a:rPr lang="en-US" altLang="zh-CN" sz="1800">
                <a:solidFill>
                  <a:schemeClr val="tx1"/>
                </a:solidFill>
                <a:latin typeface="方正大黑简体" panose="02010601030101010101" pitchFamily="2" charset="-122"/>
                <a:ea typeface="方正大黑简体" panose="02010601030101010101" pitchFamily="2" charset="-122"/>
              </a:rPr>
              <a:t>2</a:t>
            </a:r>
            <a:r>
              <a:rPr lang="zh-CN" altLang="en-US" sz="1800">
                <a:solidFill>
                  <a:schemeClr val="tx1"/>
                </a:solidFill>
                <a:latin typeface="方正大黑简体" panose="02010601030101010101" pitchFamily="2" charset="-122"/>
                <a:ea typeface="方正大黑简体" panose="02010601030101010101" pitchFamily="2" charset="-122"/>
              </a:rPr>
              <a:t>） 因场地拥挤、杂乱造成的碰撞、挤压事故；</a:t>
            </a:r>
            <a:br>
              <a:rPr lang="zh-CN" altLang="en-US" sz="1800">
                <a:solidFill>
                  <a:schemeClr val="tx1"/>
                </a:solidFill>
                <a:latin typeface="方正大黑简体" panose="02010601030101010101" pitchFamily="2" charset="-122"/>
                <a:ea typeface="方正大黑简体" panose="02010601030101010101" pitchFamily="2" charset="-122"/>
              </a:rPr>
            </a:br>
            <a:r>
              <a:rPr lang="en-US" altLang="zh-CN" sz="1800">
                <a:solidFill>
                  <a:schemeClr val="tx1"/>
                </a:solidFill>
                <a:latin typeface="方正大黑简体" panose="02010601030101010101" pitchFamily="2" charset="-122"/>
                <a:ea typeface="方正大黑简体" panose="02010601030101010101" pitchFamily="2" charset="-122"/>
              </a:rPr>
              <a:t>    </a:t>
            </a:r>
            <a:r>
              <a:rPr lang="zh-CN" altLang="en-US" sz="1800">
                <a:solidFill>
                  <a:schemeClr val="tx1"/>
                </a:solidFill>
                <a:latin typeface="方正大黑简体" panose="02010601030101010101" pitchFamily="2" charset="-122"/>
                <a:ea typeface="方正大黑简体" panose="02010601030101010101" pitchFamily="2" charset="-122"/>
              </a:rPr>
              <a:t>（</a:t>
            </a:r>
            <a:r>
              <a:rPr lang="en-US" altLang="zh-CN" sz="1800">
                <a:solidFill>
                  <a:schemeClr val="tx1"/>
                </a:solidFill>
                <a:latin typeface="方正大黑简体" panose="02010601030101010101" pitchFamily="2" charset="-122"/>
                <a:ea typeface="方正大黑简体" panose="02010601030101010101" pitchFamily="2" charset="-122"/>
              </a:rPr>
              <a:t>3</a:t>
            </a:r>
            <a:r>
              <a:rPr lang="zh-CN" altLang="en-US" sz="1800">
                <a:solidFill>
                  <a:schemeClr val="tx1"/>
                </a:solidFill>
                <a:latin typeface="方正大黑简体" panose="02010601030101010101" pitchFamily="2" charset="-122"/>
                <a:ea typeface="方正大黑简体" panose="02010601030101010101" pitchFamily="2" charset="-122"/>
              </a:rPr>
              <a:t>） 因亮度不够和遮挡视线造成的碰撞事故等。</a:t>
            </a:r>
          </a:p>
        </p:txBody>
      </p:sp>
      <p:sp>
        <p:nvSpPr>
          <p:cNvPr id="747526" name="标题 1"/>
          <p:cNvSpPr/>
          <p:nvPr/>
        </p:nvSpPr>
        <p:spPr bwMode="auto">
          <a:xfrm>
            <a:off x="1295400" y="381000"/>
            <a:ext cx="78486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六、起重吊装作业安全技术措施</a:t>
            </a:r>
            <a:endPar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spTree>
  </p:cSld>
  <p:clrMapOvr>
    <a:masterClrMapping/>
  </p:clrMapOvr>
  <p:transition>
    <p:blinds dir="vert"/>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C4B0F86C-3257-48C6-AEAE-DC49F7B14A48}"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102</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747526" name="标题 1"/>
          <p:cNvSpPr/>
          <p:nvPr/>
        </p:nvSpPr>
        <p:spPr bwMode="auto">
          <a:xfrm>
            <a:off x="1219200" y="381000"/>
            <a:ext cx="62484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七、管线打开作业安全技术措施</a:t>
            </a:r>
            <a:endPar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sp>
        <p:nvSpPr>
          <p:cNvPr id="242692" name="矩形 370691"/>
          <p:cNvSpPr>
            <a:spLocks noChangeArrowheads="1"/>
          </p:cNvSpPr>
          <p:nvPr/>
        </p:nvSpPr>
        <p:spPr bwMode="auto">
          <a:xfrm>
            <a:off x="609600" y="1155700"/>
            <a:ext cx="4419600" cy="479425"/>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40000"/>
              </a:lnSpc>
            </a:pPr>
            <a:r>
              <a:rPr lang="zh-CN" altLang="en-US" sz="1800">
                <a:solidFill>
                  <a:schemeClr val="tx1"/>
                </a:solidFill>
                <a:latin typeface="方正大黑简体" panose="02010601030101010101" pitchFamily="2" charset="-122"/>
                <a:ea typeface="方正大黑简体" panose="02010601030101010101" pitchFamily="2" charset="-122"/>
              </a:rPr>
              <a:t>第一节  作业前准备安全要求</a:t>
            </a:r>
          </a:p>
        </p:txBody>
      </p:sp>
      <p:sp>
        <p:nvSpPr>
          <p:cNvPr id="242693" name="矩形 370692"/>
          <p:cNvSpPr>
            <a:spLocks noChangeArrowheads="1"/>
          </p:cNvSpPr>
          <p:nvPr/>
        </p:nvSpPr>
        <p:spPr bwMode="auto">
          <a:xfrm>
            <a:off x="609600" y="1981200"/>
            <a:ext cx="7924800" cy="434340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10000"/>
              </a:lnSpc>
            </a:pPr>
            <a:r>
              <a:rPr lang="zh-CN" altLang="en-US" sz="1800">
                <a:solidFill>
                  <a:schemeClr val="tx1"/>
                </a:solidFill>
                <a:latin typeface="方正大黑简体" panose="02010601030101010101" pitchFamily="2" charset="-122"/>
                <a:ea typeface="方正大黑简体" panose="02010601030101010101" pitchFamily="2" charset="-122"/>
              </a:rPr>
              <a:t>一、 清理</a:t>
            </a:r>
          </a:p>
          <a:p>
            <a:pPr eaLnBrk="1" hangingPunct="1">
              <a:lnSpc>
                <a:spcPct val="110000"/>
              </a:lnSpc>
            </a:pPr>
            <a:r>
              <a:rPr lang="en-US" altLang="zh-CN" sz="1800">
                <a:solidFill>
                  <a:schemeClr val="tx1"/>
                </a:solidFill>
                <a:latin typeface="方正大黑简体" panose="02010601030101010101" pitchFamily="2" charset="-122"/>
                <a:ea typeface="方正大黑简体" panose="02010601030101010101" pitchFamily="2" charset="-122"/>
              </a:rPr>
              <a:t>1</a:t>
            </a:r>
            <a:r>
              <a:rPr lang="zh-CN" altLang="en-US" sz="1800">
                <a:solidFill>
                  <a:schemeClr val="tx1"/>
                </a:solidFill>
                <a:latin typeface="方正大黑简体" panose="02010601030101010101" pitchFamily="2" charset="-122"/>
                <a:ea typeface="方正大黑简体" panose="02010601030101010101" pitchFamily="2" charset="-122"/>
              </a:rPr>
              <a:t>、 需要打开的管线或设备必须与系统隔离，其中的物料应采用排尽、冲洗、置换、吹扫等方法除尽。清理合格应符合以下要求：</a:t>
            </a:r>
          </a:p>
          <a:p>
            <a:pPr eaLnBrk="1" hangingPunct="1">
              <a:lnSpc>
                <a:spcPct val="110000"/>
              </a:lnSpc>
            </a:pP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系统温度介于</a:t>
            </a:r>
            <a:r>
              <a:rPr lang="en-US" altLang="zh-CN" sz="1800">
                <a:solidFill>
                  <a:schemeClr val="tx1"/>
                </a:solidFill>
                <a:latin typeface="方正大黑简体" panose="02010601030101010101" pitchFamily="2" charset="-122"/>
                <a:ea typeface="方正大黑简体" panose="02010601030101010101" pitchFamily="2" charset="-122"/>
              </a:rPr>
              <a:t>-10℃</a:t>
            </a:r>
            <a:r>
              <a:rPr lang="zh-CN" altLang="en-US" sz="1800">
                <a:solidFill>
                  <a:schemeClr val="tx1"/>
                </a:solidFill>
                <a:latin typeface="方正大黑简体" panose="02010601030101010101" pitchFamily="2" charset="-122"/>
                <a:ea typeface="方正大黑简体" panose="02010601030101010101" pitchFamily="2" charset="-122"/>
              </a:rPr>
              <a:t>～</a:t>
            </a:r>
            <a:r>
              <a:rPr lang="en-US" altLang="zh-CN" sz="1800">
                <a:solidFill>
                  <a:schemeClr val="tx1"/>
                </a:solidFill>
                <a:latin typeface="方正大黑简体" panose="02010601030101010101" pitchFamily="2" charset="-122"/>
                <a:ea typeface="方正大黑简体" panose="02010601030101010101" pitchFamily="2" charset="-122"/>
              </a:rPr>
              <a:t>60℃</a:t>
            </a:r>
            <a:r>
              <a:rPr lang="zh-CN" altLang="en-US" sz="1800">
                <a:solidFill>
                  <a:schemeClr val="tx1"/>
                </a:solidFill>
                <a:latin typeface="方正大黑简体" panose="02010601030101010101" pitchFamily="2" charset="-122"/>
                <a:ea typeface="方正大黑简体" panose="02010601030101010101" pitchFamily="2" charset="-122"/>
              </a:rPr>
              <a:t>之间；</a:t>
            </a:r>
          </a:p>
          <a:p>
            <a:pPr eaLnBrk="1" hangingPunct="1">
              <a:lnSpc>
                <a:spcPct val="110000"/>
              </a:lnSpc>
            </a:pP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已达到大气压力；</a:t>
            </a:r>
          </a:p>
          <a:p>
            <a:pPr eaLnBrk="1" hangingPunct="1">
              <a:lnSpc>
                <a:spcPct val="110000"/>
              </a:lnSpc>
            </a:pP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与气体、蒸汽、雾沫、粉尘的毒性、腐蚀性、易燃性有关的风险已降低到可接受的水平。</a:t>
            </a:r>
          </a:p>
          <a:p>
            <a:pPr eaLnBrk="1" hangingPunct="1">
              <a:lnSpc>
                <a:spcPct val="110000"/>
              </a:lnSpc>
            </a:pPr>
            <a:r>
              <a:rPr lang="en-US" altLang="zh-CN" sz="1800">
                <a:solidFill>
                  <a:schemeClr val="tx1"/>
                </a:solidFill>
                <a:latin typeface="方正大黑简体" panose="02010601030101010101" pitchFamily="2" charset="-122"/>
                <a:ea typeface="方正大黑简体" panose="02010601030101010101" pitchFamily="2" charset="-122"/>
              </a:rPr>
              <a:t>2</a:t>
            </a:r>
            <a:r>
              <a:rPr lang="zh-CN" altLang="en-US" sz="1800">
                <a:solidFill>
                  <a:schemeClr val="tx1"/>
                </a:solidFill>
                <a:latin typeface="方正大黑简体" panose="02010601030101010101" pitchFamily="2" charset="-122"/>
                <a:ea typeface="方正大黑简体" panose="02010601030101010101" pitchFamily="2" charset="-122"/>
              </a:rPr>
              <a:t>、 管线打开前并不能完全确认已无危险，在管线首次打开之后，仍然可能发生事故，因此在管线打开之前应做以下准备：</a:t>
            </a:r>
          </a:p>
          <a:p>
            <a:pPr eaLnBrk="1" hangingPunct="1">
              <a:lnSpc>
                <a:spcPct val="110000"/>
              </a:lnSpc>
            </a:pP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确认管线</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设备</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清理合格。采用凝固</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固化</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工艺介质的方法进行隔离时应充分考虑介质可能重新流动；</a:t>
            </a:r>
          </a:p>
          <a:p>
            <a:pPr eaLnBrk="1" hangingPunct="1">
              <a:lnSpc>
                <a:spcPct val="110000"/>
              </a:lnSpc>
            </a:pP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如果不能确保管线</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设备</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清理合格，如残存压力或介质在死角截留、未隔离所有压力或介质的来源、未在低点排凝和高点排空等，应停止工作，重新制定工作计划，明确控制措施，消除或控制风险。</a:t>
            </a:r>
          </a:p>
        </p:txBody>
      </p:sp>
    </p:spTree>
  </p:cSld>
  <p:clrMapOvr>
    <a:masterClrMapping/>
  </p:clrMapOvr>
  <p:transition>
    <p:blinds dir="vert"/>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8BD4A023-545C-49CB-8A64-0BD0AEA45454}"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103</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244739" name="矩形 371715"/>
          <p:cNvSpPr>
            <a:spLocks noChangeArrowheads="1"/>
          </p:cNvSpPr>
          <p:nvPr/>
        </p:nvSpPr>
        <p:spPr bwMode="auto">
          <a:xfrm>
            <a:off x="533400" y="1066800"/>
            <a:ext cx="8077200" cy="532130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05000"/>
              </a:lnSpc>
            </a:pPr>
            <a:r>
              <a:rPr lang="zh-CN" altLang="en-US" sz="1800">
                <a:solidFill>
                  <a:schemeClr val="tx1"/>
                </a:solidFill>
                <a:latin typeface="方正大黑简体" panose="02010601030101010101" pitchFamily="2" charset="-122"/>
                <a:ea typeface="方正大黑简体" panose="02010601030101010101" pitchFamily="2" charset="-122"/>
              </a:rPr>
              <a:t>二、 隔离</a:t>
            </a:r>
          </a:p>
          <a:p>
            <a:pPr eaLnBrk="1" hangingPunct="1">
              <a:lnSpc>
                <a:spcPct val="105000"/>
              </a:lnSpc>
            </a:pPr>
            <a:r>
              <a:rPr lang="en-US" altLang="zh-CN" sz="1800">
                <a:solidFill>
                  <a:schemeClr val="tx1"/>
                </a:solidFill>
                <a:latin typeface="方正大黑简体" panose="02010601030101010101" pitchFamily="2" charset="-122"/>
                <a:ea typeface="方正大黑简体" panose="02010601030101010101" pitchFamily="2" charset="-122"/>
              </a:rPr>
              <a:t>1</a:t>
            </a:r>
            <a:r>
              <a:rPr lang="zh-CN" altLang="en-US" sz="1800">
                <a:solidFill>
                  <a:schemeClr val="tx1"/>
                </a:solidFill>
                <a:latin typeface="方正大黑简体" panose="02010601030101010101" pitchFamily="2" charset="-122"/>
                <a:ea typeface="方正大黑简体" panose="02010601030101010101" pitchFamily="2" charset="-122"/>
              </a:rPr>
              <a:t>、隔离应满足以下要求：</a:t>
            </a:r>
          </a:p>
          <a:p>
            <a:pPr eaLnBrk="1" hangingPunct="1">
              <a:lnSpc>
                <a:spcPct val="105000"/>
              </a:lnSpc>
            </a:pP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提供显示阀门开关状态、盲板、盲法兰位置的图表，如上锁点清单、盲板图、现场示意图、工艺流程图和仪表控制图等；</a:t>
            </a:r>
          </a:p>
          <a:p>
            <a:pPr eaLnBrk="1" hangingPunct="1">
              <a:lnSpc>
                <a:spcPct val="105000"/>
              </a:lnSpc>
            </a:pP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所有盲板、盲法兰应挂牌；</a:t>
            </a:r>
          </a:p>
          <a:p>
            <a:pPr eaLnBrk="1" hangingPunct="1">
              <a:lnSpc>
                <a:spcPct val="105000"/>
              </a:lnSpc>
            </a:pP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隔离系统内的所有阀门必须保持开启，并对管线进行清理，防止在管线</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设备</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内留存介质；</a:t>
            </a:r>
          </a:p>
          <a:p>
            <a:pPr eaLnBrk="1" hangingPunct="1">
              <a:lnSpc>
                <a:spcPct val="105000"/>
              </a:lnSpc>
            </a:pP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对于存在第二能源的管线</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设备</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，在隔离时应考虑隔离的次序和步骤。对于采用凝固</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固化</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工艺进行隔离以及存在加热后介质可能蒸发的情况应重点考虑隔离。</a:t>
            </a:r>
          </a:p>
          <a:p>
            <a:pPr eaLnBrk="1" hangingPunct="1">
              <a:lnSpc>
                <a:spcPct val="105000"/>
              </a:lnSpc>
            </a:pPr>
            <a:r>
              <a:rPr lang="en-US" altLang="zh-CN" sz="1800">
                <a:solidFill>
                  <a:schemeClr val="tx1"/>
                </a:solidFill>
                <a:latin typeface="方正大黑简体" panose="02010601030101010101" pitchFamily="2" charset="-122"/>
                <a:ea typeface="方正大黑简体" panose="02010601030101010101" pitchFamily="2" charset="-122"/>
              </a:rPr>
              <a:t>2</a:t>
            </a:r>
            <a:r>
              <a:rPr lang="zh-CN" altLang="en-US" sz="1800">
                <a:solidFill>
                  <a:schemeClr val="tx1"/>
                </a:solidFill>
                <a:latin typeface="方正大黑简体" panose="02010601030101010101" pitchFamily="2" charset="-122"/>
                <a:ea typeface="方正大黑简体" panose="02010601030101010101" pitchFamily="2" charset="-122"/>
              </a:rPr>
              <a:t>、隔离方法的选择取决于隔离物料的危险性、管线系统的结构、管线打开的频率、因隔离</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如吹扫、清洗等</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产生可能泄漏的风险等。</a:t>
            </a:r>
          </a:p>
          <a:p>
            <a:pPr eaLnBrk="1" hangingPunct="1">
              <a:lnSpc>
                <a:spcPct val="105000"/>
              </a:lnSpc>
            </a:pPr>
            <a:r>
              <a:rPr lang="en-US" altLang="zh-CN" sz="1800">
                <a:solidFill>
                  <a:schemeClr val="tx1"/>
                </a:solidFill>
                <a:latin typeface="方正大黑简体" panose="02010601030101010101" pitchFamily="2" charset="-122"/>
                <a:ea typeface="方正大黑简体" panose="02010601030101010101" pitchFamily="2" charset="-122"/>
              </a:rPr>
              <a:t>3</a:t>
            </a:r>
            <a:r>
              <a:rPr lang="zh-CN" altLang="en-US" sz="1800">
                <a:solidFill>
                  <a:schemeClr val="tx1"/>
                </a:solidFill>
                <a:latin typeface="方正大黑简体" panose="02010601030101010101" pitchFamily="2" charset="-122"/>
                <a:ea typeface="方正大黑简体" panose="02010601030101010101" pitchFamily="2" charset="-122"/>
              </a:rPr>
              <a:t>、 采用单截止阀隔离时，应制定风险控制措施和应急预案。</a:t>
            </a:r>
          </a:p>
          <a:p>
            <a:pPr eaLnBrk="1" hangingPunct="1">
              <a:lnSpc>
                <a:spcPct val="105000"/>
              </a:lnSpc>
            </a:pPr>
            <a:r>
              <a:rPr lang="en-US" altLang="zh-CN" sz="1800">
                <a:solidFill>
                  <a:schemeClr val="tx1"/>
                </a:solidFill>
                <a:latin typeface="方正大黑简体" panose="02010601030101010101" pitchFamily="2" charset="-122"/>
                <a:ea typeface="方正大黑简体" panose="02010601030101010101" pitchFamily="2" charset="-122"/>
              </a:rPr>
              <a:t>4</a:t>
            </a:r>
            <a:r>
              <a:rPr lang="zh-CN" altLang="en-US" sz="1800">
                <a:solidFill>
                  <a:schemeClr val="tx1"/>
                </a:solidFill>
                <a:latin typeface="方正大黑简体" panose="02010601030101010101" pitchFamily="2" charset="-122"/>
                <a:ea typeface="方正大黑简体" panose="02010601030101010101" pitchFamily="2" charset="-122"/>
              </a:rPr>
              <a:t>、 应考虑使用手动阀门进行隔离，手动阀门可以是闸阀、旋塞阀或球阀。控制阀不能单独作为物料隔离装置，如果必须使用控制阀门进行隔离，应制定专门的操作规程确保安全隔离。</a:t>
            </a:r>
          </a:p>
          <a:p>
            <a:pPr eaLnBrk="1" hangingPunct="1">
              <a:lnSpc>
                <a:spcPct val="105000"/>
              </a:lnSpc>
            </a:pPr>
            <a:r>
              <a:rPr lang="en-US" altLang="zh-CN" sz="1800">
                <a:solidFill>
                  <a:schemeClr val="tx1"/>
                </a:solidFill>
                <a:latin typeface="方正大黑简体" panose="02010601030101010101" pitchFamily="2" charset="-122"/>
                <a:ea typeface="方正大黑简体" panose="02010601030101010101" pitchFamily="2" charset="-122"/>
              </a:rPr>
              <a:t>5</a:t>
            </a:r>
            <a:r>
              <a:rPr lang="zh-CN" altLang="en-US" sz="1800">
                <a:solidFill>
                  <a:schemeClr val="tx1"/>
                </a:solidFill>
                <a:latin typeface="方正大黑简体" panose="02010601030101010101" pitchFamily="2" charset="-122"/>
                <a:ea typeface="方正大黑简体" panose="02010601030101010101" pitchFamily="2" charset="-122"/>
              </a:rPr>
              <a:t>、 所有隔离点上的隔离设施应上锁挂牌，并符合上锁挂牌的有关管理规范要求。</a:t>
            </a:r>
          </a:p>
        </p:txBody>
      </p:sp>
      <p:sp>
        <p:nvSpPr>
          <p:cNvPr id="747526" name="标题 1"/>
          <p:cNvSpPr/>
          <p:nvPr/>
        </p:nvSpPr>
        <p:spPr bwMode="auto">
          <a:xfrm>
            <a:off x="1219200" y="381000"/>
            <a:ext cx="62484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七、管线打开作业安全技术措施</a:t>
            </a:r>
            <a:endPar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spTree>
  </p:cSld>
  <p:clrMapOvr>
    <a:masterClrMapping/>
  </p:clrMapOvr>
  <p:transition>
    <p:blinds dir="vert"/>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36C7CC4B-8415-44E7-96D9-1BD18D026766}"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104</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246787" name="矩形 372739"/>
          <p:cNvSpPr>
            <a:spLocks noChangeArrowheads="1"/>
          </p:cNvSpPr>
          <p:nvPr/>
        </p:nvSpPr>
        <p:spPr bwMode="auto">
          <a:xfrm>
            <a:off x="914400" y="1308100"/>
            <a:ext cx="4419600" cy="384175"/>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05000"/>
              </a:lnSpc>
            </a:pPr>
            <a:r>
              <a:rPr lang="zh-CN" altLang="en-US" sz="1800">
                <a:solidFill>
                  <a:schemeClr val="tx1"/>
                </a:solidFill>
                <a:latin typeface="方正大黑简体" panose="02010601030101010101" pitchFamily="2" charset="-122"/>
                <a:ea typeface="方正大黑简体" panose="02010601030101010101" pitchFamily="2" charset="-122"/>
              </a:rPr>
              <a:t>第二节  管线打开</a:t>
            </a:r>
          </a:p>
        </p:txBody>
      </p:sp>
      <p:sp>
        <p:nvSpPr>
          <p:cNvPr id="246788" name="矩形 372740"/>
          <p:cNvSpPr>
            <a:spLocks noChangeArrowheads="1"/>
          </p:cNvSpPr>
          <p:nvPr/>
        </p:nvSpPr>
        <p:spPr bwMode="auto">
          <a:xfrm>
            <a:off x="914400" y="2209800"/>
            <a:ext cx="7391400" cy="31940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40000"/>
              </a:lnSpc>
            </a:pPr>
            <a:r>
              <a:rPr lang="en-US" altLang="zh-CN" sz="1800">
                <a:solidFill>
                  <a:schemeClr val="tx1"/>
                </a:solidFill>
                <a:latin typeface="方正大黑简体" panose="02010601030101010101" pitchFamily="2" charset="-122"/>
                <a:ea typeface="方正大黑简体" panose="02010601030101010101" pitchFamily="2" charset="-122"/>
              </a:rPr>
              <a:t>1</a:t>
            </a:r>
            <a:r>
              <a:rPr lang="zh-CN" altLang="en-US" sz="1800">
                <a:solidFill>
                  <a:schemeClr val="tx1"/>
                </a:solidFill>
                <a:latin typeface="方正大黑简体" panose="02010601030101010101" pitchFamily="2" charset="-122"/>
                <a:ea typeface="方正大黑简体" panose="02010601030101010101" pitchFamily="2" charset="-122"/>
              </a:rPr>
              <a:t>、 明确管线打开的具体位置。</a:t>
            </a:r>
          </a:p>
          <a:p>
            <a:pPr eaLnBrk="1" hangingPunct="1">
              <a:lnSpc>
                <a:spcPct val="140000"/>
              </a:lnSpc>
            </a:pPr>
            <a:r>
              <a:rPr lang="en-US" altLang="zh-CN" sz="1800">
                <a:solidFill>
                  <a:schemeClr val="tx1"/>
                </a:solidFill>
                <a:latin typeface="方正大黑简体" panose="02010601030101010101" pitchFamily="2" charset="-122"/>
                <a:ea typeface="方正大黑简体" panose="02010601030101010101" pitchFamily="2" charset="-122"/>
              </a:rPr>
              <a:t>2</a:t>
            </a:r>
            <a:r>
              <a:rPr lang="zh-CN" altLang="en-US" sz="1800">
                <a:solidFill>
                  <a:schemeClr val="tx1"/>
                </a:solidFill>
                <a:latin typeface="方正大黑简体" panose="02010601030101010101" pitchFamily="2" charset="-122"/>
                <a:ea typeface="方正大黑简体" panose="02010601030101010101" pitchFamily="2" charset="-122"/>
              </a:rPr>
              <a:t>、必要时在受管线打开影响的区域设置路障或警戒线，控制无关人员进入。</a:t>
            </a:r>
          </a:p>
          <a:p>
            <a:pPr eaLnBrk="1" hangingPunct="1">
              <a:lnSpc>
                <a:spcPct val="140000"/>
              </a:lnSpc>
            </a:pPr>
            <a:r>
              <a:rPr lang="en-US" altLang="zh-CN" sz="1800">
                <a:solidFill>
                  <a:schemeClr val="tx1"/>
                </a:solidFill>
                <a:latin typeface="方正大黑简体" panose="02010601030101010101" pitchFamily="2" charset="-122"/>
                <a:ea typeface="方正大黑简体" panose="02010601030101010101" pitchFamily="2" charset="-122"/>
              </a:rPr>
              <a:t>3</a:t>
            </a:r>
            <a:r>
              <a:rPr lang="zh-CN" altLang="en-US" sz="1800">
                <a:solidFill>
                  <a:schemeClr val="tx1"/>
                </a:solidFill>
                <a:latin typeface="方正大黑简体" panose="02010601030101010101" pitchFamily="2" charset="-122"/>
                <a:ea typeface="方正大黑简体" panose="02010601030101010101" pitchFamily="2" charset="-122"/>
              </a:rPr>
              <a:t>、 管线打开过程中发现现场工作条件与安全工作方案不一致时</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如导淋阀堵塞或管线清理不合格</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，应停止作业，应进行再评估，重新制定安全工作方案，并办理相关作业许可证。</a:t>
            </a:r>
          </a:p>
          <a:p>
            <a:pPr eaLnBrk="1" hangingPunct="1">
              <a:lnSpc>
                <a:spcPct val="140000"/>
              </a:lnSpc>
            </a:pPr>
            <a:r>
              <a:rPr lang="en-US" altLang="zh-CN" sz="1800">
                <a:solidFill>
                  <a:schemeClr val="tx1"/>
                </a:solidFill>
                <a:latin typeface="方正大黑简体" panose="02010601030101010101" pitchFamily="2" charset="-122"/>
                <a:ea typeface="方正大黑简体" panose="02010601030101010101" pitchFamily="2" charset="-122"/>
              </a:rPr>
              <a:t>4</a:t>
            </a:r>
            <a:r>
              <a:rPr lang="zh-CN" altLang="en-US" sz="1800">
                <a:solidFill>
                  <a:schemeClr val="tx1"/>
                </a:solidFill>
                <a:latin typeface="方正大黑简体" panose="02010601030101010101" pitchFamily="2" charset="-122"/>
                <a:ea typeface="方正大黑简体" panose="02010601030101010101" pitchFamily="2" charset="-122"/>
              </a:rPr>
              <a:t>、 涉及到热分接的管线打开，其作业具体步骤和方法应符合</a:t>
            </a:r>
            <a:r>
              <a:rPr lang="en-US" altLang="zh-CN" sz="1800">
                <a:solidFill>
                  <a:schemeClr val="tx1"/>
                </a:solidFill>
                <a:latin typeface="方正大黑简体" panose="02010601030101010101" pitchFamily="2" charset="-122"/>
                <a:ea typeface="方正大黑简体" panose="02010601030101010101" pitchFamily="2" charset="-122"/>
              </a:rPr>
              <a:t>SY/T 6554《</a:t>
            </a:r>
            <a:r>
              <a:rPr lang="zh-CN" altLang="en-US" sz="1800">
                <a:solidFill>
                  <a:schemeClr val="tx1"/>
                </a:solidFill>
                <a:latin typeface="方正大黑简体" panose="02010601030101010101" pitchFamily="2" charset="-122"/>
                <a:ea typeface="方正大黑简体" panose="02010601030101010101" pitchFamily="2" charset="-122"/>
              </a:rPr>
              <a:t>在用设备的焊接或热分接程序</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a:t>
            </a:r>
          </a:p>
        </p:txBody>
      </p:sp>
      <p:sp>
        <p:nvSpPr>
          <p:cNvPr id="747526" name="标题 1"/>
          <p:cNvSpPr/>
          <p:nvPr/>
        </p:nvSpPr>
        <p:spPr bwMode="auto">
          <a:xfrm>
            <a:off x="1219200" y="381000"/>
            <a:ext cx="62484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七、管线打开作业安全技术措施</a:t>
            </a:r>
            <a:endPar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spTree>
  </p:cSld>
  <p:clrMapOvr>
    <a:masterClrMapping/>
  </p:clrMapOvr>
  <p:transition>
    <p:blinds dir="vert"/>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3E8E37DF-D737-4E3F-AF98-EE3AFB308252}"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105</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248835" name="矩形 373763"/>
          <p:cNvSpPr>
            <a:spLocks noChangeArrowheads="1"/>
          </p:cNvSpPr>
          <p:nvPr/>
        </p:nvSpPr>
        <p:spPr bwMode="auto">
          <a:xfrm>
            <a:off x="685800" y="1231900"/>
            <a:ext cx="4419600" cy="384175"/>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05000"/>
              </a:lnSpc>
            </a:pPr>
            <a:r>
              <a:rPr lang="zh-CN" altLang="en-US" sz="1800">
                <a:solidFill>
                  <a:schemeClr val="tx1"/>
                </a:solidFill>
                <a:latin typeface="方正大黑简体" panose="02010601030101010101" pitchFamily="2" charset="-122"/>
                <a:ea typeface="方正大黑简体" panose="02010601030101010101" pitchFamily="2" charset="-122"/>
              </a:rPr>
              <a:t>第三节  工作交接</a:t>
            </a:r>
          </a:p>
        </p:txBody>
      </p:sp>
      <p:sp>
        <p:nvSpPr>
          <p:cNvPr id="248836" name="矩形 373764"/>
          <p:cNvSpPr>
            <a:spLocks noChangeArrowheads="1"/>
          </p:cNvSpPr>
          <p:nvPr/>
        </p:nvSpPr>
        <p:spPr bwMode="auto">
          <a:xfrm>
            <a:off x="685800" y="2057400"/>
            <a:ext cx="7848600" cy="3578225"/>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40000"/>
              </a:lnSpc>
            </a:pPr>
            <a:r>
              <a:rPr lang="en-US" altLang="zh-CN" sz="1800">
                <a:solidFill>
                  <a:schemeClr val="tx1"/>
                </a:solidFill>
                <a:latin typeface="方正大黑简体" panose="02010601030101010101" pitchFamily="2" charset="-122"/>
                <a:ea typeface="方正大黑简体" panose="02010601030101010101" pitchFamily="2" charset="-122"/>
              </a:rPr>
              <a:t>1</a:t>
            </a:r>
            <a:r>
              <a:rPr lang="zh-CN" altLang="en-US" sz="1800">
                <a:solidFill>
                  <a:schemeClr val="tx1"/>
                </a:solidFill>
                <a:latin typeface="方正大黑简体" panose="02010601030101010101" pitchFamily="2" charset="-122"/>
                <a:ea typeface="方正大黑简体" panose="02010601030101010101" pitchFamily="2" charset="-122"/>
              </a:rPr>
              <a:t>、 管线打开工作交接的双方共同确认工作内容和安全工作方案，至少包括以下内容：</a:t>
            </a:r>
          </a:p>
          <a:p>
            <a:pPr eaLnBrk="1" hangingPunct="1">
              <a:lnSpc>
                <a:spcPct val="140000"/>
              </a:lnSpc>
            </a:pP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有关安全、健康和环境方面的影响；</a:t>
            </a:r>
          </a:p>
          <a:p>
            <a:pPr eaLnBrk="1" hangingPunct="1">
              <a:lnSpc>
                <a:spcPct val="140000"/>
              </a:lnSpc>
            </a:pP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隔离位置、清理和确认清理合格的方法；</a:t>
            </a:r>
          </a:p>
          <a:p>
            <a:pPr eaLnBrk="1" hangingPunct="1">
              <a:lnSpc>
                <a:spcPct val="140000"/>
              </a:lnSpc>
            </a:pP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管线</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设备</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状况；</a:t>
            </a:r>
          </a:p>
          <a:p>
            <a:pPr eaLnBrk="1" hangingPunct="1">
              <a:lnSpc>
                <a:spcPct val="140000"/>
              </a:lnSpc>
            </a:pP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管线</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设备</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中残留的物料及危害等。</a:t>
            </a:r>
          </a:p>
          <a:p>
            <a:pPr eaLnBrk="1" hangingPunct="1">
              <a:lnSpc>
                <a:spcPct val="140000"/>
              </a:lnSpc>
            </a:pPr>
            <a:r>
              <a:rPr lang="en-US" altLang="zh-CN" sz="1800">
                <a:solidFill>
                  <a:schemeClr val="tx1"/>
                </a:solidFill>
                <a:latin typeface="方正大黑简体" panose="02010601030101010101" pitchFamily="2" charset="-122"/>
                <a:ea typeface="方正大黑简体" panose="02010601030101010101" pitchFamily="2" charset="-122"/>
              </a:rPr>
              <a:t>2</a:t>
            </a:r>
            <a:r>
              <a:rPr lang="zh-CN" altLang="en-US" sz="1800">
                <a:solidFill>
                  <a:schemeClr val="tx1"/>
                </a:solidFill>
                <a:latin typeface="方正大黑简体" panose="02010601030101010101" pitchFamily="2" charset="-122"/>
                <a:ea typeface="方正大黑简体" panose="02010601030101010101" pitchFamily="2" charset="-122"/>
              </a:rPr>
              <a:t>、 生产单位、维护单位或承包商的相关人员在工作交接时应进行充分沟通。</a:t>
            </a:r>
          </a:p>
          <a:p>
            <a:pPr eaLnBrk="1" hangingPunct="1">
              <a:lnSpc>
                <a:spcPct val="140000"/>
              </a:lnSpc>
            </a:pPr>
            <a:r>
              <a:rPr lang="en-US" altLang="zh-CN" sz="1800">
                <a:solidFill>
                  <a:schemeClr val="tx1"/>
                </a:solidFill>
                <a:latin typeface="方正大黑简体" panose="02010601030101010101" pitchFamily="2" charset="-122"/>
                <a:ea typeface="方正大黑简体" panose="02010601030101010101" pitchFamily="2" charset="-122"/>
              </a:rPr>
              <a:t>3</a:t>
            </a:r>
            <a:r>
              <a:rPr lang="zh-CN" altLang="en-US" sz="1800">
                <a:solidFill>
                  <a:schemeClr val="tx1"/>
                </a:solidFill>
                <a:latin typeface="方正大黑简体" panose="02010601030101010101" pitchFamily="2" charset="-122"/>
                <a:ea typeface="方正大黑简体" panose="02010601030101010101" pitchFamily="2" charset="-122"/>
              </a:rPr>
              <a:t>、 当管线打开时间需超过一个班次才能完成时应在交接班记录中予以明确，确保班组间的充分沟通。</a:t>
            </a:r>
          </a:p>
        </p:txBody>
      </p:sp>
      <p:sp>
        <p:nvSpPr>
          <p:cNvPr id="747526" name="标题 1"/>
          <p:cNvSpPr/>
          <p:nvPr/>
        </p:nvSpPr>
        <p:spPr bwMode="auto">
          <a:xfrm>
            <a:off x="1219200" y="381000"/>
            <a:ext cx="62484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七、管线打开作业安全技术措施</a:t>
            </a:r>
            <a:endPar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spTree>
  </p:cSld>
  <p:clrMapOvr>
    <a:masterClrMapping/>
  </p:clrMapOvr>
  <p:transition>
    <p:blinds dir="vert"/>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14A74CDD-1A5B-438B-94E0-64AE171EFF29}"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106</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747526" name="标题 1"/>
          <p:cNvSpPr/>
          <p:nvPr/>
        </p:nvSpPr>
        <p:spPr bwMode="auto">
          <a:xfrm>
            <a:off x="914400" y="381000"/>
            <a:ext cx="76200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6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八、脚手架搭设与拆除作业安全技术措施</a:t>
            </a:r>
            <a:endParaRPr lang="zh-CN" altLang="en-US" sz="26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sp>
        <p:nvSpPr>
          <p:cNvPr id="250884" name="矩形 375811"/>
          <p:cNvSpPr>
            <a:spLocks noChangeArrowheads="1"/>
          </p:cNvSpPr>
          <p:nvPr/>
        </p:nvSpPr>
        <p:spPr bwMode="auto">
          <a:xfrm>
            <a:off x="533400" y="1079500"/>
            <a:ext cx="4419600" cy="479425"/>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40000"/>
              </a:lnSpc>
            </a:pPr>
            <a:r>
              <a:rPr lang="zh-CN" altLang="en-US" sz="1800">
                <a:solidFill>
                  <a:schemeClr val="tx1"/>
                </a:solidFill>
                <a:latin typeface="方正大黑简体" panose="02010601030101010101" pitchFamily="2" charset="-122"/>
                <a:ea typeface="方正大黑简体" panose="02010601030101010101" pitchFamily="2" charset="-122"/>
              </a:rPr>
              <a:t>第一节  脚手架安全控制要求</a:t>
            </a:r>
          </a:p>
        </p:txBody>
      </p:sp>
      <p:sp>
        <p:nvSpPr>
          <p:cNvPr id="250885" name="矩形 375812"/>
          <p:cNvSpPr>
            <a:spLocks noChangeArrowheads="1"/>
          </p:cNvSpPr>
          <p:nvPr/>
        </p:nvSpPr>
        <p:spPr bwMode="auto">
          <a:xfrm>
            <a:off x="533400" y="1828800"/>
            <a:ext cx="8077200" cy="440690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    </a:t>
            </a:r>
            <a:r>
              <a:rPr lang="zh-CN" altLang="en-US" sz="1800">
                <a:solidFill>
                  <a:schemeClr val="tx1"/>
                </a:solidFill>
                <a:latin typeface="方正大黑简体" panose="02010601030101010101" pitchFamily="2" charset="-122"/>
                <a:ea typeface="方正大黑简体" panose="02010601030101010101" pitchFamily="2" charset="-122"/>
              </a:rPr>
              <a:t>施工方案必须经过设计计算，其计算内容：</a:t>
            </a:r>
          </a:p>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①</a:t>
            </a:r>
            <a:r>
              <a:rPr lang="zh-CN" altLang="en-US" sz="1800">
                <a:solidFill>
                  <a:schemeClr val="tx1"/>
                </a:solidFill>
                <a:latin typeface="方正大黑简体" panose="02010601030101010101" pitchFamily="2" charset="-122"/>
                <a:ea typeface="方正大黑简体" panose="02010601030101010101" pitchFamily="2" charset="-122"/>
              </a:rPr>
              <a:t>材料的抗弯强度；</a:t>
            </a:r>
          </a:p>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②</a:t>
            </a:r>
            <a:r>
              <a:rPr lang="zh-CN" altLang="en-US" sz="1800">
                <a:solidFill>
                  <a:schemeClr val="tx1"/>
                </a:solidFill>
                <a:latin typeface="方正大黑简体" panose="02010601030101010101" pitchFamily="2" charset="-122"/>
                <a:ea typeface="方正大黑简体" panose="02010601030101010101" pitchFamily="2" charset="-122"/>
              </a:rPr>
              <a:t>抗剪强度；</a:t>
            </a:r>
          </a:p>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③</a:t>
            </a:r>
            <a:r>
              <a:rPr lang="zh-CN" altLang="en-US" sz="1800">
                <a:solidFill>
                  <a:schemeClr val="tx1"/>
                </a:solidFill>
                <a:latin typeface="方正大黑简体" panose="02010601030101010101" pitchFamily="2" charset="-122"/>
                <a:ea typeface="方正大黑简体" panose="02010601030101010101" pitchFamily="2" charset="-122"/>
              </a:rPr>
              <a:t>整体稳定；</a:t>
            </a:r>
          </a:p>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④</a:t>
            </a:r>
            <a:r>
              <a:rPr lang="zh-CN" altLang="en-US" sz="1800">
                <a:solidFill>
                  <a:schemeClr val="tx1"/>
                </a:solidFill>
                <a:latin typeface="方正大黑简体" panose="02010601030101010101" pitchFamily="2" charset="-122"/>
                <a:ea typeface="方正大黑简体" panose="02010601030101010101" pitchFamily="2" charset="-122"/>
              </a:rPr>
              <a:t>挠度。</a:t>
            </a:r>
          </a:p>
          <a:p>
            <a:pPr eaLnBrk="1" hangingPunct="1">
              <a:lnSpc>
                <a:spcPct val="130000"/>
              </a:lnSpc>
            </a:pPr>
            <a:r>
              <a:rPr lang="zh-CN" altLang="en-US" sz="1800">
                <a:solidFill>
                  <a:schemeClr val="tx1"/>
                </a:solidFill>
                <a:latin typeface="方正大黑简体" panose="02010601030101010101" pitchFamily="2" charset="-122"/>
                <a:ea typeface="方正大黑简体" panose="02010601030101010101" pitchFamily="2" charset="-122"/>
              </a:rPr>
              <a:t>    立杆基础应平、实、符合施工方案要求，立杆底应设置底座或垫木。</a:t>
            </a:r>
          </a:p>
          <a:p>
            <a:pPr eaLnBrk="1" hangingPunct="1">
              <a:lnSpc>
                <a:spcPct val="130000"/>
              </a:lnSpc>
            </a:pPr>
            <a:r>
              <a:rPr lang="zh-CN" altLang="en-US" sz="1800">
                <a:solidFill>
                  <a:schemeClr val="tx1"/>
                </a:solidFill>
                <a:latin typeface="方正大黑简体" panose="02010601030101010101" pitchFamily="2" charset="-122"/>
                <a:ea typeface="方正大黑简体" panose="02010601030101010101" pitchFamily="2" charset="-122"/>
              </a:rPr>
              <a:t>    架体应按规范及方案要求与建筑结构设置坚固的拉结。</a:t>
            </a:r>
          </a:p>
          <a:p>
            <a:pPr eaLnBrk="1" hangingPunct="1">
              <a:lnSpc>
                <a:spcPct val="130000"/>
              </a:lnSpc>
            </a:pPr>
            <a:r>
              <a:rPr lang="zh-CN" altLang="en-US" sz="1800">
                <a:solidFill>
                  <a:schemeClr val="tx1"/>
                </a:solidFill>
                <a:latin typeface="方正大黑简体" panose="02010601030101010101" pitchFamily="2" charset="-122"/>
                <a:ea typeface="方正大黑简体" panose="02010601030101010101" pitchFamily="2" charset="-122"/>
              </a:rPr>
              <a:t>    立杆、纵向水平杆、横向水平杆间距必须符合规定要求，剪刀撑应沿高度连续设置且角度符合要求。</a:t>
            </a:r>
          </a:p>
          <a:p>
            <a:pPr eaLnBrk="1" hangingPunct="1">
              <a:lnSpc>
                <a:spcPct val="130000"/>
              </a:lnSpc>
            </a:pPr>
            <a:r>
              <a:rPr lang="zh-CN" altLang="en-US" sz="1800">
                <a:solidFill>
                  <a:schemeClr val="tx1"/>
                </a:solidFill>
                <a:latin typeface="方正大黑简体" panose="02010601030101010101" pitchFamily="2" charset="-122"/>
                <a:ea typeface="方正大黑简体" panose="02010601030101010101" pitchFamily="2" charset="-122"/>
              </a:rPr>
              <a:t>    剪刀撑搭接长度应符合规范要求。</a:t>
            </a:r>
          </a:p>
          <a:p>
            <a:pPr eaLnBrk="1" hangingPunct="1">
              <a:lnSpc>
                <a:spcPct val="130000"/>
              </a:lnSpc>
            </a:pPr>
            <a:r>
              <a:rPr lang="zh-CN" altLang="en-US" sz="1800">
                <a:solidFill>
                  <a:schemeClr val="tx1"/>
                </a:solidFill>
                <a:latin typeface="方正大黑简体" panose="02010601030101010101" pitchFamily="2" charset="-122"/>
                <a:ea typeface="方正大黑简体" panose="02010601030101010101" pitchFamily="2" charset="-122"/>
              </a:rPr>
              <a:t>    脚手架的离墙距离应符合规范要求。</a:t>
            </a:r>
          </a:p>
          <a:p>
            <a:pPr eaLnBrk="1" hangingPunct="1">
              <a:lnSpc>
                <a:spcPct val="130000"/>
              </a:lnSpc>
            </a:pPr>
            <a:r>
              <a:rPr lang="zh-CN" altLang="en-US" sz="1800">
                <a:solidFill>
                  <a:schemeClr val="tx1"/>
                </a:solidFill>
                <a:latin typeface="方正大黑简体" panose="02010601030101010101" pitchFamily="2" charset="-122"/>
                <a:ea typeface="方正大黑简体" panose="02010601030101010101" pitchFamily="2" charset="-122"/>
              </a:rPr>
              <a:t>    搭设前应有安全技术交底，搭设完毕应办理验收手续，要有量化的验收内容。</a:t>
            </a:r>
          </a:p>
        </p:txBody>
      </p:sp>
    </p:spTree>
  </p:cSld>
  <p:clrMapOvr>
    <a:masterClrMapping/>
  </p:clrMapOvr>
  <p:transition>
    <p:blinds dir="vert"/>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427B6BC4-D0F6-4984-B4E8-A0EAB52671D9}"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107</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252931" name="矩形 376835"/>
          <p:cNvSpPr>
            <a:spLocks noChangeArrowheads="1"/>
          </p:cNvSpPr>
          <p:nvPr/>
        </p:nvSpPr>
        <p:spPr bwMode="auto">
          <a:xfrm>
            <a:off x="533400" y="1981200"/>
            <a:ext cx="7924800" cy="3692525"/>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1</a:t>
            </a:r>
            <a:r>
              <a:rPr lang="zh-CN" altLang="en-US" sz="1800">
                <a:solidFill>
                  <a:schemeClr val="tx1"/>
                </a:solidFill>
                <a:latin typeface="方正大黑简体" panose="02010601030101010101" pitchFamily="2" charset="-122"/>
                <a:ea typeface="方正大黑简体" panose="02010601030101010101" pitchFamily="2" charset="-122"/>
              </a:rPr>
              <a:t>、作业人员是否正确佩戴劳动保护，作业时人员应佩戴工具袋。</a:t>
            </a:r>
          </a:p>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2</a:t>
            </a:r>
            <a:r>
              <a:rPr lang="zh-CN" altLang="en-US" sz="1800">
                <a:solidFill>
                  <a:schemeClr val="tx1"/>
                </a:solidFill>
                <a:latin typeface="方正大黑简体" panose="02010601030101010101" pitchFamily="2" charset="-122"/>
                <a:ea typeface="方正大黑简体" panose="02010601030101010101" pitchFamily="2" charset="-122"/>
              </a:rPr>
              <a:t>、脚手架是否正确设置、使用防坠落装置。</a:t>
            </a:r>
          </a:p>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3</a:t>
            </a:r>
            <a:r>
              <a:rPr lang="zh-CN" altLang="en-US" sz="1800">
                <a:solidFill>
                  <a:schemeClr val="tx1"/>
                </a:solidFill>
                <a:latin typeface="方正大黑简体" panose="02010601030101010101" pitchFamily="2" charset="-122"/>
                <a:ea typeface="方正大黑简体" panose="02010601030101010101" pitchFamily="2" charset="-122"/>
              </a:rPr>
              <a:t>、作业层是否满铺跳板，跳板两端是否进行锁头，不得有探头板现象。脚手架外侧应设置严密的密目式安全网，施工层设置 </a:t>
            </a:r>
            <a:r>
              <a:rPr lang="en-US" altLang="zh-CN" sz="1800">
                <a:solidFill>
                  <a:schemeClr val="tx1"/>
                </a:solidFill>
                <a:latin typeface="方正大黑简体" panose="02010601030101010101" pitchFamily="2" charset="-122"/>
                <a:ea typeface="方正大黑简体" panose="02010601030101010101" pitchFamily="2" charset="-122"/>
              </a:rPr>
              <a:t>1.2M </a:t>
            </a:r>
            <a:r>
              <a:rPr lang="zh-CN" altLang="en-US" sz="1800">
                <a:solidFill>
                  <a:schemeClr val="tx1"/>
                </a:solidFill>
                <a:latin typeface="方正大黑简体" panose="02010601030101010101" pitchFamily="2" charset="-122"/>
                <a:ea typeface="方正大黑简体" panose="02010601030101010101" pitchFamily="2" charset="-122"/>
              </a:rPr>
              <a:t>高防护栏杆和挡脚板。</a:t>
            </a:r>
          </a:p>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4</a:t>
            </a:r>
            <a:r>
              <a:rPr lang="zh-CN" altLang="en-US" sz="1800">
                <a:solidFill>
                  <a:schemeClr val="tx1"/>
                </a:solidFill>
                <a:latin typeface="方正大黑简体" panose="02010601030101010101" pitchFamily="2" charset="-122"/>
                <a:ea typeface="方正大黑简体" panose="02010601030101010101" pitchFamily="2" charset="-122"/>
              </a:rPr>
              <a:t>、不得将模板支架、泵送混凝土和砂浆的输送管等固定在脚手架上，严禁悬挂起重设备。</a:t>
            </a:r>
          </a:p>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5</a:t>
            </a:r>
            <a:r>
              <a:rPr lang="zh-CN" altLang="en-US" sz="1800">
                <a:solidFill>
                  <a:schemeClr val="tx1"/>
                </a:solidFill>
                <a:latin typeface="方正大黑简体" panose="02010601030101010101" pitchFamily="2" charset="-122"/>
                <a:ea typeface="方正大黑简体" panose="02010601030101010101" pitchFamily="2" charset="-122"/>
              </a:rPr>
              <a:t>、六级以上强风、浓雾、大雪及雷雨等恶劣气候，不得进行露天脚手架搭设作业。</a:t>
            </a:r>
          </a:p>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6</a:t>
            </a:r>
            <a:r>
              <a:rPr lang="zh-CN" altLang="en-US" sz="1800">
                <a:solidFill>
                  <a:schemeClr val="tx1"/>
                </a:solidFill>
                <a:latin typeface="方正大黑简体" panose="02010601030101010101" pitchFamily="2" charset="-122"/>
                <a:ea typeface="方正大黑简体" panose="02010601030101010101" pitchFamily="2" charset="-122"/>
              </a:rPr>
              <a:t>、脚手架要实行挂牌制度，搭设完成后经检验合格后挂绿牌进行使用，否者严禁使用。</a:t>
            </a:r>
          </a:p>
        </p:txBody>
      </p:sp>
      <p:sp>
        <p:nvSpPr>
          <p:cNvPr id="252932" name="矩形 376836"/>
          <p:cNvSpPr>
            <a:spLocks noChangeArrowheads="1"/>
          </p:cNvSpPr>
          <p:nvPr/>
        </p:nvSpPr>
        <p:spPr bwMode="auto">
          <a:xfrm>
            <a:off x="533400" y="1308100"/>
            <a:ext cx="5029200" cy="452438"/>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30000"/>
              </a:lnSpc>
            </a:pPr>
            <a:r>
              <a:rPr lang="zh-CN" altLang="en-US" sz="1800">
                <a:solidFill>
                  <a:schemeClr val="tx1"/>
                </a:solidFill>
                <a:latin typeface="方正大黑简体" panose="02010601030101010101" pitchFamily="2" charset="-122"/>
                <a:ea typeface="方正大黑简体" panose="02010601030101010101" pitchFamily="2" charset="-122"/>
              </a:rPr>
              <a:t>第二节  脚手架施工现场安全控制要求</a:t>
            </a:r>
          </a:p>
        </p:txBody>
      </p:sp>
      <p:sp>
        <p:nvSpPr>
          <p:cNvPr id="747526" name="标题 1"/>
          <p:cNvSpPr/>
          <p:nvPr/>
        </p:nvSpPr>
        <p:spPr bwMode="auto">
          <a:xfrm>
            <a:off x="914400" y="381000"/>
            <a:ext cx="76200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6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八、脚手架搭设与拆除作业安全技术措施</a:t>
            </a:r>
            <a:endParaRPr lang="zh-CN" altLang="en-US" sz="26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spTree>
  </p:cSld>
  <p:clrMapOvr>
    <a:masterClrMapping/>
  </p:clrMapOvr>
  <p:transition>
    <p:blinds dir="vert"/>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D3CCAE78-94AA-4400-BE0E-C4FBDE9E8E5B}"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108</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254979" name="矩形 377859"/>
          <p:cNvSpPr>
            <a:spLocks noChangeArrowheads="1"/>
          </p:cNvSpPr>
          <p:nvPr/>
        </p:nvSpPr>
        <p:spPr bwMode="auto">
          <a:xfrm>
            <a:off x="609600" y="1295400"/>
            <a:ext cx="8001000" cy="44132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7</a:t>
            </a:r>
            <a:r>
              <a:rPr lang="zh-CN" altLang="en-US" sz="1800">
                <a:solidFill>
                  <a:schemeClr val="tx1"/>
                </a:solidFill>
                <a:latin typeface="方正大黑简体" panose="02010601030101010101" pitchFamily="2" charset="-122"/>
                <a:ea typeface="方正大黑简体" panose="02010601030101010101" pitchFamily="2" charset="-122"/>
              </a:rPr>
              <a:t>、脚手架作业过程中禁止高空抛物、上下同时拆卸。杆件尚未绑稳时，禁止中途停止作业。</a:t>
            </a:r>
          </a:p>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8</a:t>
            </a:r>
            <a:r>
              <a:rPr lang="zh-CN" altLang="en-US" sz="1800">
                <a:solidFill>
                  <a:schemeClr val="tx1"/>
                </a:solidFill>
                <a:latin typeface="方正大黑简体" panose="02010601030101010101" pitchFamily="2" charset="-122"/>
                <a:ea typeface="方正大黑简体" panose="02010601030101010101" pitchFamily="2" charset="-122"/>
              </a:rPr>
              <a:t>、脚手架作业过程中应设置安全通道和隔离区，并设置警戒标志，禁止在通道上堆放物品材料。</a:t>
            </a:r>
          </a:p>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9</a:t>
            </a:r>
            <a:r>
              <a:rPr lang="zh-CN" altLang="en-US" sz="1800">
                <a:solidFill>
                  <a:schemeClr val="tx1"/>
                </a:solidFill>
                <a:latin typeface="方正大黑简体" panose="02010601030101010101" pitchFamily="2" charset="-122"/>
                <a:ea typeface="方正大黑简体" panose="02010601030101010101" pitchFamily="2" charset="-122"/>
              </a:rPr>
              <a:t>、脚手架外侧应采用密目式安全网做全封闭，不得留有空隙。脚手架上不得放置任何活动部件，如扣件、活动钢管、钢筋、工器具等。</a:t>
            </a:r>
          </a:p>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10</a:t>
            </a:r>
            <a:r>
              <a:rPr lang="zh-CN" altLang="en-US" sz="1800">
                <a:solidFill>
                  <a:schemeClr val="tx1"/>
                </a:solidFill>
                <a:latin typeface="方正大黑简体" panose="02010601030101010101" pitchFamily="2" charset="-122"/>
                <a:ea typeface="方正大黑简体" panose="02010601030101010101" pitchFamily="2" charset="-122"/>
              </a:rPr>
              <a:t>、超出避雷装置保护范围的大型脚手架应按相关标准设避雷装置。</a:t>
            </a:r>
          </a:p>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11</a:t>
            </a:r>
            <a:r>
              <a:rPr lang="zh-CN" altLang="en-US" sz="1800">
                <a:solidFill>
                  <a:schemeClr val="tx1"/>
                </a:solidFill>
                <a:latin typeface="方正大黑简体" panose="02010601030101010101" pitchFamily="2" charset="-122"/>
                <a:ea typeface="方正大黑简体" panose="02010601030101010101" pitchFamily="2" charset="-122"/>
              </a:rPr>
              <a:t>、脚手架使用时应设安全爬梯或斜道上下脚手架。脚手架横杆不可用作爬梯使用。</a:t>
            </a:r>
          </a:p>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12</a:t>
            </a:r>
            <a:r>
              <a:rPr lang="zh-CN" altLang="en-US" sz="1800">
                <a:solidFill>
                  <a:schemeClr val="tx1"/>
                </a:solidFill>
                <a:latin typeface="方正大黑简体" panose="02010601030101010101" pitchFamily="2" charset="-122"/>
                <a:ea typeface="方正大黑简体" panose="02010601030101010101" pitchFamily="2" charset="-122"/>
              </a:rPr>
              <a:t>、不得在脚手架基础及其临近处进行挖掘作业。</a:t>
            </a:r>
          </a:p>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13</a:t>
            </a:r>
            <a:r>
              <a:rPr lang="zh-CN" altLang="en-US" sz="1800">
                <a:solidFill>
                  <a:schemeClr val="tx1"/>
                </a:solidFill>
                <a:latin typeface="方正大黑简体" panose="02010601030101010101" pitchFamily="2" charset="-122"/>
                <a:ea typeface="方正大黑简体" panose="02010601030101010101" pitchFamily="2" charset="-122"/>
              </a:rPr>
              <a:t>、施工层脚手架内立杆必须按规定与建筑物之间进行封闭，以防高空落物伤人。脚手架脚手板上不得堆放材料、泵管等物体，应派专人定期清理脚手板上的杂物。</a:t>
            </a:r>
          </a:p>
        </p:txBody>
      </p:sp>
      <p:sp>
        <p:nvSpPr>
          <p:cNvPr id="747526" name="标题 1"/>
          <p:cNvSpPr/>
          <p:nvPr/>
        </p:nvSpPr>
        <p:spPr bwMode="auto">
          <a:xfrm>
            <a:off x="914400" y="381000"/>
            <a:ext cx="76200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6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八、脚手架搭设与拆除作业安全技术措施</a:t>
            </a:r>
            <a:endParaRPr lang="zh-CN" altLang="en-US" sz="26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spTree>
  </p:cSld>
  <p:clrMapOvr>
    <a:masterClrMapping/>
  </p:clrMapOvr>
  <p:transition>
    <p:blinds dir="vert"/>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F463405E-FE1F-40BE-8F56-78054195281D}"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109</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259075" name="流程图: 决策 379907"/>
          <p:cNvSpPr>
            <a:spLocks noChangeArrowheads="1"/>
          </p:cNvSpPr>
          <p:nvPr/>
        </p:nvSpPr>
        <p:spPr bwMode="auto">
          <a:xfrm>
            <a:off x="993775" y="3211513"/>
            <a:ext cx="2333625" cy="844550"/>
          </a:xfrm>
          <a:prstGeom prst="flowChartDecision">
            <a:avLst/>
          </a:prstGeom>
          <a:solidFill>
            <a:srgbClr val="DDDDDD"/>
          </a:solidFill>
          <a:ln w="38100">
            <a:solidFill>
              <a:schemeClr val="hlink"/>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脚手架 </a:t>
            </a:r>
          </a:p>
        </p:txBody>
      </p:sp>
      <p:sp>
        <p:nvSpPr>
          <p:cNvPr id="259076" name="矩形 379908"/>
          <p:cNvSpPr>
            <a:spLocks noChangeArrowheads="1"/>
          </p:cNvSpPr>
          <p:nvPr/>
        </p:nvSpPr>
        <p:spPr bwMode="auto">
          <a:xfrm>
            <a:off x="5181600" y="2163763"/>
            <a:ext cx="2667000" cy="425450"/>
          </a:xfrm>
          <a:prstGeom prst="rect">
            <a:avLst/>
          </a:prstGeom>
          <a:solidFill>
            <a:srgbClr val="DDDDDD"/>
          </a:solidFill>
          <a:ln w="38100">
            <a:solidFill>
              <a:schemeClr val="hlink"/>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脚手架搭设前准备工作</a:t>
            </a:r>
          </a:p>
        </p:txBody>
      </p:sp>
      <p:sp>
        <p:nvSpPr>
          <p:cNvPr id="259077" name="矩形 379909"/>
          <p:cNvSpPr>
            <a:spLocks noChangeArrowheads="1"/>
          </p:cNvSpPr>
          <p:nvPr/>
        </p:nvSpPr>
        <p:spPr bwMode="auto">
          <a:xfrm>
            <a:off x="5181600" y="3411538"/>
            <a:ext cx="2667000" cy="425450"/>
          </a:xfrm>
          <a:prstGeom prst="rect">
            <a:avLst/>
          </a:prstGeom>
          <a:solidFill>
            <a:srgbClr val="DDDDDD"/>
          </a:solidFill>
          <a:ln w="38100">
            <a:solidFill>
              <a:schemeClr val="hlink"/>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脚手架搭设</a:t>
            </a:r>
          </a:p>
        </p:txBody>
      </p:sp>
      <p:sp>
        <p:nvSpPr>
          <p:cNvPr id="259078" name="矩形 379910"/>
          <p:cNvSpPr>
            <a:spLocks noChangeArrowheads="1"/>
          </p:cNvSpPr>
          <p:nvPr/>
        </p:nvSpPr>
        <p:spPr bwMode="auto">
          <a:xfrm>
            <a:off x="5181600" y="4706938"/>
            <a:ext cx="2667000" cy="425450"/>
          </a:xfrm>
          <a:prstGeom prst="rect">
            <a:avLst/>
          </a:prstGeom>
          <a:solidFill>
            <a:srgbClr val="DDDDDD"/>
          </a:solidFill>
          <a:ln w="38100">
            <a:solidFill>
              <a:schemeClr val="hlink"/>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脚手架拆除</a:t>
            </a:r>
          </a:p>
        </p:txBody>
      </p:sp>
      <p:sp>
        <p:nvSpPr>
          <p:cNvPr id="259079" name="直接连接符 379911"/>
          <p:cNvSpPr>
            <a:spLocks noChangeShapeType="1"/>
          </p:cNvSpPr>
          <p:nvPr/>
        </p:nvSpPr>
        <p:spPr bwMode="auto">
          <a:xfrm flipV="1">
            <a:off x="3276600" y="2362200"/>
            <a:ext cx="1905000" cy="12192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59080" name="直接连接符 379912"/>
          <p:cNvSpPr>
            <a:spLocks noChangeShapeType="1"/>
          </p:cNvSpPr>
          <p:nvPr/>
        </p:nvSpPr>
        <p:spPr bwMode="auto">
          <a:xfrm flipV="1">
            <a:off x="3276600" y="3581400"/>
            <a:ext cx="1905000" cy="762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59081" name="直接连接符 379913"/>
          <p:cNvSpPr>
            <a:spLocks noChangeShapeType="1"/>
          </p:cNvSpPr>
          <p:nvPr/>
        </p:nvSpPr>
        <p:spPr bwMode="auto">
          <a:xfrm>
            <a:off x="3276600" y="3657600"/>
            <a:ext cx="1905000" cy="12192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47526" name="标题 1"/>
          <p:cNvSpPr/>
          <p:nvPr/>
        </p:nvSpPr>
        <p:spPr bwMode="auto">
          <a:xfrm>
            <a:off x="914400" y="381000"/>
            <a:ext cx="76200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6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八、脚手架搭设与拆除作业安全技术措施</a:t>
            </a:r>
            <a:endParaRPr lang="zh-CN" altLang="en-US" sz="26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spTree>
  </p:cSld>
  <p:clrMapOvr>
    <a:masterClrMapping/>
  </p:clrMapOvr>
  <p:transition>
    <p:blinds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Content Placeholder 66592" descr="IMG_072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400800" y="4038600"/>
            <a:ext cx="2743200" cy="2195513"/>
          </a:xfrm>
          <a:ln w="57150" cmpd="thinThick">
            <a:solidFill>
              <a:schemeClr val="bg2"/>
            </a:solidFill>
            <a:miter lim="800000"/>
            <a:headEnd/>
            <a:tailEnd/>
          </a:ln>
          <a:effectLst>
            <a:outerShdw dist="35921" dir="2700000" algn="ctr" rotWithShape="0">
              <a:srgbClr val="808080"/>
            </a:outerShdw>
          </a:effectLst>
        </p:spPr>
      </p:pic>
      <p:pic>
        <p:nvPicPr>
          <p:cNvPr id="35843" name="图片 66591" descr="消防砂池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038600"/>
            <a:ext cx="2895600" cy="2230438"/>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35844" name="矩形 66575"/>
          <p:cNvSpPr>
            <a:spLocks noRot="1" noChangeArrowheads="1"/>
          </p:cNvSpPr>
          <p:nvPr/>
        </p:nvSpPr>
        <p:spPr bwMode="auto">
          <a:xfrm>
            <a:off x="1143000" y="1447800"/>
            <a:ext cx="3124200" cy="14414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消防器材柜：下层设置</a:t>
            </a:r>
            <a:r>
              <a:rPr lang="en-US" altLang="zh-CN" sz="1800">
                <a:solidFill>
                  <a:schemeClr val="tx1"/>
                </a:solidFill>
                <a:latin typeface="方正大黑简体" panose="02010601030101010101" pitchFamily="2" charset="-122"/>
                <a:ea typeface="方正大黑简体" panose="02010601030101010101" pitchFamily="2" charset="-122"/>
              </a:rPr>
              <a:t>35kg</a:t>
            </a:r>
            <a:r>
              <a:rPr lang="zh-CN" altLang="en-US" sz="1800">
                <a:solidFill>
                  <a:schemeClr val="tx1"/>
                </a:solidFill>
                <a:latin typeface="方正大黑简体" panose="02010601030101010101" pitchFamily="2" charset="-122"/>
                <a:ea typeface="方正大黑简体" panose="02010601030101010101" pitchFamily="2" charset="-122"/>
              </a:rPr>
              <a:t>推车式干粉灭火器</a:t>
            </a:r>
            <a:r>
              <a:rPr lang="en-US" altLang="zh-CN" sz="1800">
                <a:solidFill>
                  <a:schemeClr val="tx1"/>
                </a:solidFill>
                <a:latin typeface="方正大黑简体" panose="02010601030101010101" pitchFamily="2" charset="-122"/>
                <a:ea typeface="方正大黑简体" panose="02010601030101010101" pitchFamily="2" charset="-122"/>
              </a:rPr>
              <a:t>1</a:t>
            </a:r>
            <a:r>
              <a:rPr lang="zh-CN" altLang="en-US" sz="1800">
                <a:solidFill>
                  <a:schemeClr val="tx1"/>
                </a:solidFill>
                <a:latin typeface="方正大黑简体" panose="02010601030101010101" pitchFamily="2" charset="-122"/>
                <a:ea typeface="方正大黑简体" panose="02010601030101010101" pitchFamily="2" charset="-122"/>
              </a:rPr>
              <a:t>个，一、二级加油站配置灭火毯</a:t>
            </a:r>
            <a:r>
              <a:rPr lang="en-US" altLang="zh-CN" sz="1800">
                <a:solidFill>
                  <a:schemeClr val="tx1"/>
                </a:solidFill>
                <a:latin typeface="方正大黑简体" panose="02010601030101010101" pitchFamily="2" charset="-122"/>
                <a:ea typeface="方正大黑简体" panose="02010601030101010101" pitchFamily="2" charset="-122"/>
              </a:rPr>
              <a:t>5</a:t>
            </a:r>
            <a:r>
              <a:rPr lang="zh-CN" altLang="en-US" sz="1800">
                <a:solidFill>
                  <a:schemeClr val="tx1"/>
                </a:solidFill>
                <a:latin typeface="方正大黑简体" panose="02010601030101010101" pitchFamily="2" charset="-122"/>
                <a:ea typeface="方正大黑简体" panose="02010601030101010101" pitchFamily="2" charset="-122"/>
              </a:rPr>
              <a:t>块，三级加油站设置</a:t>
            </a:r>
            <a:r>
              <a:rPr lang="en-US" altLang="zh-CN" sz="1800">
                <a:solidFill>
                  <a:schemeClr val="tx1"/>
                </a:solidFill>
                <a:latin typeface="方正大黑简体" panose="02010601030101010101" pitchFamily="2" charset="-122"/>
                <a:ea typeface="方正大黑简体" panose="02010601030101010101" pitchFamily="2" charset="-122"/>
              </a:rPr>
              <a:t>2</a:t>
            </a:r>
            <a:r>
              <a:rPr lang="zh-CN" altLang="en-US" sz="1800">
                <a:solidFill>
                  <a:schemeClr val="tx1"/>
                </a:solidFill>
                <a:latin typeface="方正大黑简体" panose="02010601030101010101" pitchFamily="2" charset="-122"/>
                <a:ea typeface="方正大黑简体" panose="02010601030101010101" pitchFamily="2" charset="-122"/>
              </a:rPr>
              <a:t>块灭火毯。</a:t>
            </a:r>
          </a:p>
        </p:txBody>
      </p:sp>
      <p:sp>
        <p:nvSpPr>
          <p:cNvPr id="35845" name="矩形 66588"/>
          <p:cNvSpPr>
            <a:spLocks noRot="1" noChangeArrowheads="1"/>
          </p:cNvSpPr>
          <p:nvPr/>
        </p:nvSpPr>
        <p:spPr bwMode="auto">
          <a:xfrm>
            <a:off x="5105400" y="5943600"/>
            <a:ext cx="1143000" cy="3048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zh-CN" altLang="en-US" sz="1600" b="1">
                <a:solidFill>
                  <a:srgbClr val="000000"/>
                </a:solidFill>
                <a:ea typeface="幼圆" panose="02010509060101010101" pitchFamily="49" charset="-122"/>
              </a:rPr>
              <a:t>消防沙池</a:t>
            </a:r>
          </a:p>
        </p:txBody>
      </p:sp>
      <p:sp>
        <p:nvSpPr>
          <p:cNvPr id="35846" name="矩形 66590"/>
          <p:cNvSpPr>
            <a:spLocks noRot="1" noChangeArrowheads="1"/>
          </p:cNvSpPr>
          <p:nvPr/>
        </p:nvSpPr>
        <p:spPr bwMode="auto">
          <a:xfrm>
            <a:off x="8077200" y="5943600"/>
            <a:ext cx="1066800" cy="3048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zh-CN" altLang="en-US" sz="1600" b="1">
                <a:solidFill>
                  <a:srgbClr val="000000"/>
                </a:solidFill>
                <a:ea typeface="幼圆" panose="02010509060101010101" pitchFamily="49" charset="-122"/>
              </a:rPr>
              <a:t>管带捆扎</a:t>
            </a:r>
          </a:p>
        </p:txBody>
      </p:sp>
      <p:pic>
        <p:nvPicPr>
          <p:cNvPr id="35847" name="图片 66594" descr="DSCN1449副本"/>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371600"/>
            <a:ext cx="2819400" cy="2114550"/>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35848" name="图片 66603" descr="IMG_418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1863" y="4516438"/>
            <a:ext cx="393700" cy="457200"/>
          </a:xfrm>
          <a:prstGeom prst="rect">
            <a:avLst/>
          </a:prstGeom>
          <a:noFill/>
          <a:ln w="15875">
            <a:solidFill>
              <a:srgbClr val="99CC00"/>
            </a:solidFill>
            <a:miter lim="800000"/>
            <a:headEnd/>
            <a:tailEnd/>
          </a:ln>
          <a:extLst>
            <a:ext uri="{909E8E84-426E-40DD-AFC4-6F175D3DCCD1}">
              <a14:hiddenFill xmlns:a14="http://schemas.microsoft.com/office/drawing/2010/main">
                <a:solidFill>
                  <a:srgbClr val="FFFFFF"/>
                </a:solidFill>
              </a14:hiddenFill>
            </a:ext>
          </a:extLst>
        </p:spPr>
      </p:pic>
      <p:pic>
        <p:nvPicPr>
          <p:cNvPr id="35849" name="图片 66604" descr="IMG_418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75325" y="4592638"/>
            <a:ext cx="458788" cy="533400"/>
          </a:xfrm>
          <a:prstGeom prst="rect">
            <a:avLst/>
          </a:prstGeom>
          <a:noFill/>
          <a:ln w="15875">
            <a:solidFill>
              <a:srgbClr val="99CC00"/>
            </a:solidFill>
            <a:miter lim="800000"/>
            <a:headEnd/>
            <a:tailEnd/>
          </a:ln>
          <a:extLst>
            <a:ext uri="{909E8E84-426E-40DD-AFC4-6F175D3DCCD1}">
              <a14:hiddenFill xmlns:a14="http://schemas.microsoft.com/office/drawing/2010/main">
                <a:solidFill>
                  <a:srgbClr val="FFFFFF"/>
                </a:solidFill>
              </a14:hiddenFill>
            </a:ext>
          </a:extLst>
        </p:spPr>
      </p:pic>
      <p:sp>
        <p:nvSpPr>
          <p:cNvPr id="66606" name="矩形 66605"/>
          <p:cNvSpPr/>
          <p:nvPr/>
        </p:nvSpPr>
        <p:spPr>
          <a:xfrm>
            <a:off x="2133600" y="381000"/>
            <a:ext cx="3505200" cy="457200"/>
          </a:xfrm>
          <a:prstGeom prst="rect">
            <a:avLst/>
          </a:prstGeom>
          <a:solidFill>
            <a:schemeClr val="bg2"/>
          </a:solidFill>
          <a:ln w="38100">
            <a:noFill/>
          </a:ln>
        </p:spPr>
        <p:txBody>
          <a:bodyPr>
            <a:spAutoFit/>
          </a:bodyPr>
          <a:lstStyle/>
          <a:p>
            <a:pPr algn="ctr" eaLnBrk="1" hangingPunct="1">
              <a:buFont typeface="Arial" panose="020B0604020202020204" pitchFamily="34" charset="0"/>
              <a:buNone/>
              <a:defRPr/>
            </a:pPr>
            <a:r>
              <a:rPr lang="zh-CN" altLang="en-US" sz="2400" b="1" noProof="1">
                <a:solidFill>
                  <a:srgbClr val="FFFF00"/>
                </a:solidFill>
                <a:effectLst>
                  <a:outerShdw blurRad="38100" dist="38100" dir="2700000">
                    <a:srgbClr val="000000"/>
                  </a:outerShdw>
                </a:effectLst>
                <a:latin typeface="Arial" charset="0"/>
                <a:ea typeface="宋体" charset="-122"/>
                <a:cs typeface="+mn-ea"/>
              </a:rPr>
              <a:t>油  罐  区</a:t>
            </a:r>
            <a:r>
              <a:rPr lang="en-US" altLang="zh-CN" sz="2400" b="1" noProof="1">
                <a:solidFill>
                  <a:srgbClr val="FFFF00"/>
                </a:solidFill>
                <a:effectLst>
                  <a:outerShdw blurRad="38100" dist="38100" dir="2700000">
                    <a:srgbClr val="000000"/>
                  </a:outerShdw>
                </a:effectLst>
                <a:latin typeface="Arial" charset="0"/>
                <a:ea typeface="宋体" charset="-122"/>
                <a:cs typeface="+mn-ea"/>
              </a:rPr>
              <a:t>—— </a:t>
            </a:r>
            <a:r>
              <a:rPr lang="zh-CN" altLang="en-US" sz="1400" b="1" noProof="1">
                <a:solidFill>
                  <a:schemeClr val="bg1"/>
                </a:solidFill>
                <a:effectLst>
                  <a:outerShdw blurRad="38100" dist="38100" dir="2700000">
                    <a:srgbClr val="000000"/>
                  </a:outerShdw>
                </a:effectLst>
                <a:latin typeface="Arial" charset="0"/>
                <a:ea typeface="宋体" charset="-122"/>
                <a:cs typeface="+mn-ea"/>
              </a:rPr>
              <a:t>消防器材</a:t>
            </a:r>
            <a:endParaRPr lang="zh-CN" altLang="en-US" sz="1400" b="1" noProof="1">
              <a:solidFill>
                <a:schemeClr val="bg1"/>
              </a:solidFill>
              <a:effectLst>
                <a:outerShdw blurRad="38100" dist="38100" dir="2700000">
                  <a:srgbClr val="000000"/>
                </a:outerShdw>
              </a:effectLst>
              <a:latin typeface="Arial" charset="0"/>
              <a:ea typeface="宋体" charset="-122"/>
            </a:endParaRPr>
          </a:p>
        </p:txBody>
      </p:sp>
      <p:sp>
        <p:nvSpPr>
          <p:cNvPr id="35851" name="矩形 66606"/>
          <p:cNvSpPr>
            <a:spLocks noChangeArrowheads="1"/>
          </p:cNvSpPr>
          <p:nvPr/>
        </p:nvSpPr>
        <p:spPr bwMode="auto">
          <a:xfrm>
            <a:off x="685800" y="3902075"/>
            <a:ext cx="2438400" cy="21018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消防沙池：储存沙子</a:t>
            </a:r>
            <a:r>
              <a:rPr lang="en-US" altLang="zh-CN" sz="1800">
                <a:solidFill>
                  <a:schemeClr val="tx1"/>
                </a:solidFill>
                <a:latin typeface="方正大黑简体" panose="02010601030101010101" pitchFamily="2" charset="-122"/>
                <a:ea typeface="方正大黑简体" panose="02010601030101010101" pitchFamily="2" charset="-122"/>
              </a:rPr>
              <a:t>2m³</a:t>
            </a:r>
            <a:r>
              <a:rPr lang="zh-CN" altLang="en-US" sz="1800">
                <a:solidFill>
                  <a:schemeClr val="tx1"/>
                </a:solidFill>
                <a:latin typeface="方正大黑简体" panose="02010601030101010101" pitchFamily="2" charset="-122"/>
                <a:ea typeface="方正大黑简体" panose="02010601030101010101" pitchFamily="2" charset="-122"/>
              </a:rPr>
              <a:t>，内放不少于</a:t>
            </a:r>
            <a:r>
              <a:rPr lang="en-US" altLang="zh-CN" sz="1800">
                <a:solidFill>
                  <a:schemeClr val="tx1"/>
                </a:solidFill>
                <a:latin typeface="方正大黑简体" panose="02010601030101010101" pitchFamily="2" charset="-122"/>
                <a:ea typeface="方正大黑简体" panose="02010601030101010101" pitchFamily="2" charset="-122"/>
              </a:rPr>
              <a:t>1</a:t>
            </a:r>
            <a:r>
              <a:rPr lang="zh-CN" altLang="en-US" sz="1800">
                <a:solidFill>
                  <a:schemeClr val="tx1"/>
                </a:solidFill>
                <a:latin typeface="方正大黑简体" panose="02010601030101010101" pitchFamily="2" charset="-122"/>
                <a:ea typeface="方正大黑简体" panose="02010601030101010101" pitchFamily="2" charset="-122"/>
              </a:rPr>
              <a:t>把的消防铲。消防沙应干燥不结块</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不得有石子、油沙；（消防沙应用细网筛过）</a:t>
            </a:r>
          </a:p>
        </p:txBody>
      </p:sp>
    </p:spTree>
  </p:cSld>
  <p:clrMapOvr>
    <a:masterClrMapping/>
  </p:clrMapOvr>
  <p:transition>
    <p:blinds dir="vert"/>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95F2FB32-4308-4685-A24C-4F093B002B21}"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110</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261123" name="矩形 380931"/>
          <p:cNvSpPr>
            <a:spLocks noChangeArrowheads="1"/>
          </p:cNvSpPr>
          <p:nvPr/>
        </p:nvSpPr>
        <p:spPr bwMode="auto">
          <a:xfrm>
            <a:off x="685800" y="1524000"/>
            <a:ext cx="7848600" cy="30924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35000"/>
              </a:lnSpc>
            </a:pPr>
            <a:r>
              <a:rPr lang="zh-CN" altLang="en-US" sz="1800">
                <a:solidFill>
                  <a:schemeClr val="tx1"/>
                </a:solidFill>
                <a:latin typeface="方正大黑简体" panose="02010601030101010101" pitchFamily="2" charset="-122"/>
                <a:ea typeface="方正大黑简体" panose="02010601030101010101" pitchFamily="2" charset="-122"/>
              </a:rPr>
              <a:t>脚手架搭设前准备工作</a:t>
            </a:r>
          </a:p>
          <a:p>
            <a:pPr eaLnBrk="1" hangingPunct="1">
              <a:lnSpc>
                <a:spcPct val="135000"/>
              </a:lnSpc>
            </a:pPr>
            <a:r>
              <a:rPr lang="en-US" altLang="zh-CN" sz="1800">
                <a:solidFill>
                  <a:schemeClr val="tx1"/>
                </a:solidFill>
                <a:latin typeface="方正大黑简体" panose="02010601030101010101" pitchFamily="2" charset="-122"/>
                <a:ea typeface="方正大黑简体" panose="02010601030101010101" pitchFamily="2" charset="-122"/>
              </a:rPr>
              <a:t>1</a:t>
            </a:r>
            <a:r>
              <a:rPr lang="zh-CN" altLang="en-US" sz="1800">
                <a:solidFill>
                  <a:schemeClr val="tx1"/>
                </a:solidFill>
                <a:latin typeface="方正大黑简体" panose="02010601030101010101" pitchFamily="2" charset="-122"/>
                <a:ea typeface="方正大黑简体" panose="02010601030101010101" pitchFamily="2" charset="-122"/>
              </a:rPr>
              <a:t>、落地架的设计制作等必须遵守国家的有关规范标准。</a:t>
            </a:r>
          </a:p>
          <a:p>
            <a:pPr eaLnBrk="1" hangingPunct="1">
              <a:lnSpc>
                <a:spcPct val="135000"/>
              </a:lnSpc>
            </a:pPr>
            <a:r>
              <a:rPr lang="en-US" altLang="zh-CN" sz="1800">
                <a:solidFill>
                  <a:schemeClr val="tx1"/>
                </a:solidFill>
                <a:latin typeface="方正大黑简体" panose="02010601030101010101" pitchFamily="2" charset="-122"/>
                <a:ea typeface="方正大黑简体" panose="02010601030101010101" pitchFamily="2" charset="-122"/>
              </a:rPr>
              <a:t>2</a:t>
            </a:r>
            <a:r>
              <a:rPr lang="zh-CN" altLang="en-US" sz="1800">
                <a:solidFill>
                  <a:schemeClr val="tx1"/>
                </a:solidFill>
                <a:latin typeface="方正大黑简体" panose="02010601030101010101" pitchFamily="2" charset="-122"/>
                <a:ea typeface="方正大黑简体" panose="02010601030101010101" pitchFamily="2" charset="-122"/>
              </a:rPr>
              <a:t>、落地架施工前应编制专项施工方案，必须有施工图和设计计算书，且符合安全技术条件，审批手续齐全，并在专职安全管理人员监督下实施。</a:t>
            </a:r>
          </a:p>
          <a:p>
            <a:pPr eaLnBrk="1" hangingPunct="1">
              <a:lnSpc>
                <a:spcPct val="135000"/>
              </a:lnSpc>
            </a:pPr>
            <a:r>
              <a:rPr lang="en-US" altLang="zh-CN" sz="1800">
                <a:solidFill>
                  <a:schemeClr val="tx1"/>
                </a:solidFill>
                <a:latin typeface="方正大黑简体" panose="02010601030101010101" pitchFamily="2" charset="-122"/>
                <a:ea typeface="方正大黑简体" panose="02010601030101010101" pitchFamily="2" charset="-122"/>
              </a:rPr>
              <a:t>3</a:t>
            </a:r>
            <a:r>
              <a:rPr lang="zh-CN" altLang="en-US" sz="1800">
                <a:solidFill>
                  <a:schemeClr val="tx1"/>
                </a:solidFill>
                <a:latin typeface="方正大黑简体" panose="02010601030101010101" pitchFamily="2" charset="-122"/>
                <a:ea typeface="方正大黑简体" panose="02010601030101010101" pitchFamily="2" charset="-122"/>
              </a:rPr>
              <a:t>、落地架搭设前必须按要求对作业人员进行安全技术交底、安全教育。</a:t>
            </a:r>
          </a:p>
          <a:p>
            <a:pPr eaLnBrk="1" hangingPunct="1">
              <a:lnSpc>
                <a:spcPct val="135000"/>
              </a:lnSpc>
            </a:pPr>
            <a:r>
              <a:rPr lang="en-US" altLang="zh-CN" sz="1800">
                <a:solidFill>
                  <a:schemeClr val="tx1"/>
                </a:solidFill>
                <a:latin typeface="方正大黑简体" panose="02010601030101010101" pitchFamily="2" charset="-122"/>
                <a:ea typeface="方正大黑简体" panose="02010601030101010101" pitchFamily="2" charset="-122"/>
              </a:rPr>
              <a:t>4</a:t>
            </a:r>
            <a:r>
              <a:rPr lang="zh-CN" altLang="en-US" sz="1800">
                <a:solidFill>
                  <a:schemeClr val="tx1"/>
                </a:solidFill>
                <a:latin typeface="方正大黑简体" panose="02010601030101010101" pitchFamily="2" charset="-122"/>
                <a:ea typeface="方正大黑简体" panose="02010601030101010101" pitchFamily="2" charset="-122"/>
              </a:rPr>
              <a:t>、检查作业人员的特种作业操作证是否齐全有效，无有效证件的不准上岗。</a:t>
            </a:r>
          </a:p>
          <a:p>
            <a:pPr eaLnBrk="1" hangingPunct="1">
              <a:lnSpc>
                <a:spcPct val="135000"/>
              </a:lnSpc>
            </a:pPr>
            <a:r>
              <a:rPr lang="en-US" altLang="zh-CN" sz="1800">
                <a:solidFill>
                  <a:schemeClr val="tx1"/>
                </a:solidFill>
                <a:latin typeface="方正大黑简体" panose="02010601030101010101" pitchFamily="2" charset="-122"/>
                <a:ea typeface="方正大黑简体" panose="02010601030101010101" pitchFamily="2" charset="-122"/>
              </a:rPr>
              <a:t>5</a:t>
            </a:r>
            <a:r>
              <a:rPr lang="zh-CN" altLang="en-US" sz="1800">
                <a:solidFill>
                  <a:schemeClr val="tx1"/>
                </a:solidFill>
                <a:latin typeface="方正大黑简体" panose="02010601030101010101" pitchFamily="2" charset="-122"/>
                <a:ea typeface="方正大黑简体" panose="02010601030101010101" pitchFamily="2" charset="-122"/>
              </a:rPr>
              <a:t>、严把材料质量关，对进场的脚手架材料必须检查验收，验收合格后方可使用。</a:t>
            </a:r>
          </a:p>
        </p:txBody>
      </p:sp>
      <p:sp>
        <p:nvSpPr>
          <p:cNvPr id="747526" name="标题 1"/>
          <p:cNvSpPr/>
          <p:nvPr/>
        </p:nvSpPr>
        <p:spPr bwMode="auto">
          <a:xfrm>
            <a:off x="914400" y="381000"/>
            <a:ext cx="76200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6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八、脚手架搭设与拆除作业安全技术措施</a:t>
            </a:r>
            <a:endParaRPr lang="zh-CN" altLang="en-US" sz="26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spTree>
  </p:cSld>
  <p:clrMapOvr>
    <a:masterClrMapping/>
  </p:clrMapOvr>
  <p:transition>
    <p:blinds dir="vert"/>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AA59A9EA-6D26-47FB-87DF-BAEE91469B8C}"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111</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263171" name="矩形 381955"/>
          <p:cNvSpPr>
            <a:spLocks noChangeArrowheads="1"/>
          </p:cNvSpPr>
          <p:nvPr/>
        </p:nvSpPr>
        <p:spPr bwMode="auto">
          <a:xfrm>
            <a:off x="609600" y="1371600"/>
            <a:ext cx="7924800" cy="4206875"/>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35000"/>
              </a:lnSpc>
            </a:pPr>
            <a:r>
              <a:rPr lang="zh-CN" altLang="en-US" sz="1800">
                <a:solidFill>
                  <a:schemeClr val="tx1"/>
                </a:solidFill>
                <a:latin typeface="方正大黑简体" panose="02010601030101010101" pitchFamily="2" charset="-122"/>
                <a:ea typeface="方正大黑简体" panose="02010601030101010101" pitchFamily="2" charset="-122"/>
              </a:rPr>
              <a:t>脚手架搭设</a:t>
            </a:r>
          </a:p>
          <a:p>
            <a:pPr eaLnBrk="1" hangingPunct="1">
              <a:lnSpc>
                <a:spcPct val="135000"/>
              </a:lnSpc>
            </a:pPr>
            <a:r>
              <a:rPr lang="zh-CN" altLang="en-US" sz="1800">
                <a:solidFill>
                  <a:schemeClr val="tx1"/>
                </a:solidFill>
                <a:latin typeface="方正大黑简体" panose="02010601030101010101" pitchFamily="2" charset="-122"/>
                <a:ea typeface="方正大黑简体" panose="02010601030101010101" pitchFamily="2" charset="-122"/>
              </a:rPr>
              <a:t>按以下顺序进行：混凝土预制块底座制作</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水平扫地杆</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立杆</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扫地小横杆</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第一、二步大横杆、小横杆</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接立杆</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剪刀撑</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绑扎架桥</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循环搭设。</a:t>
            </a:r>
          </a:p>
          <a:p>
            <a:pPr eaLnBrk="1" hangingPunct="1">
              <a:lnSpc>
                <a:spcPct val="135000"/>
              </a:lnSpc>
            </a:pPr>
            <a:r>
              <a:rPr lang="en-US" altLang="zh-CN" sz="1800">
                <a:solidFill>
                  <a:schemeClr val="tx1"/>
                </a:solidFill>
                <a:latin typeface="方正大黑简体" panose="02010601030101010101" pitchFamily="2" charset="-122"/>
                <a:ea typeface="方正大黑简体" panose="02010601030101010101" pitchFamily="2" charset="-122"/>
              </a:rPr>
              <a:t>1</a:t>
            </a:r>
            <a:r>
              <a:rPr lang="zh-CN" altLang="en-US" sz="1800">
                <a:solidFill>
                  <a:schemeClr val="tx1"/>
                </a:solidFill>
                <a:latin typeface="方正大黑简体" panose="02010601030101010101" pitchFamily="2" charset="-122"/>
                <a:ea typeface="方正大黑简体" panose="02010601030101010101" pitchFamily="2" charset="-122"/>
              </a:rPr>
              <a:t>、脚手架搭设必须符合规程规定。脚手架搭设应牢固</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跳板绑扎坚固</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脚手板对头铺设时，其两板端头应搭在各自的横杆上，两端横杆间距不宜大于</a:t>
            </a:r>
            <a:r>
              <a:rPr lang="en-US" altLang="zh-CN" sz="1800">
                <a:solidFill>
                  <a:schemeClr val="tx1"/>
                </a:solidFill>
                <a:latin typeface="方正大黑简体" panose="02010601030101010101" pitchFamily="2" charset="-122"/>
                <a:ea typeface="方正大黑简体" panose="02010601030101010101" pitchFamily="2" charset="-122"/>
              </a:rPr>
              <a:t>200mm</a:t>
            </a:r>
            <a:r>
              <a:rPr lang="zh-CN" altLang="en-US" sz="1800">
                <a:solidFill>
                  <a:schemeClr val="tx1"/>
                </a:solidFill>
                <a:latin typeface="方正大黑简体" panose="02010601030101010101" pitchFamily="2" charset="-122"/>
                <a:ea typeface="方正大黑简体" panose="02010601030101010101" pitchFamily="2" charset="-122"/>
              </a:rPr>
              <a:t>。脚手板之间不得留有空隙不能有探头板。搭设脚手架过程中，附近及下方不得有人作业。立杆、顺杆、横杆相交时，应先绑立、顺杆，在绑横杆时不得一扣绑三杆。靠近电线搭设和拆除脚手架时，必须切断电源或将电线迁移。</a:t>
            </a:r>
          </a:p>
          <a:p>
            <a:pPr eaLnBrk="1" hangingPunct="1">
              <a:lnSpc>
                <a:spcPct val="135000"/>
              </a:lnSpc>
            </a:pPr>
            <a:r>
              <a:rPr lang="en-US" altLang="zh-CN" sz="1800">
                <a:solidFill>
                  <a:schemeClr val="tx1"/>
                </a:solidFill>
                <a:latin typeface="方正大黑简体" panose="02010601030101010101" pitchFamily="2" charset="-122"/>
                <a:ea typeface="方正大黑简体" panose="02010601030101010101" pitchFamily="2" charset="-122"/>
              </a:rPr>
              <a:t>2</a:t>
            </a:r>
            <a:r>
              <a:rPr lang="zh-CN" altLang="en-US" sz="1800">
                <a:solidFill>
                  <a:schemeClr val="tx1"/>
                </a:solidFill>
                <a:latin typeface="方正大黑简体" panose="02010601030101010101" pitchFamily="2" charset="-122"/>
                <a:ea typeface="方正大黑简体" panose="02010601030101010101" pitchFamily="2" charset="-122"/>
              </a:rPr>
              <a:t>、钢制脚手杆应采用</a:t>
            </a:r>
            <a:r>
              <a:rPr lang="en-US" altLang="zh-CN" sz="1800">
                <a:solidFill>
                  <a:schemeClr val="tx1"/>
                </a:solidFill>
                <a:latin typeface="方正大黑简体" panose="02010601030101010101" pitchFamily="2" charset="-122"/>
                <a:ea typeface="方正大黑简体" panose="02010601030101010101" pitchFamily="2" charset="-122"/>
              </a:rPr>
              <a:t>φ48×3.5</a:t>
            </a:r>
            <a:r>
              <a:rPr lang="zh-CN" altLang="en-US" sz="1800">
                <a:solidFill>
                  <a:schemeClr val="tx1"/>
                </a:solidFill>
                <a:latin typeface="方正大黑简体" panose="02010601030101010101" pitchFamily="2" charset="-122"/>
                <a:ea typeface="方正大黑简体" panose="02010601030101010101" pitchFamily="2" charset="-122"/>
              </a:rPr>
              <a:t>的钢管，立杆的间距通过计算确定，水平杆以每</a:t>
            </a:r>
            <a:r>
              <a:rPr lang="en-US" altLang="zh-CN" sz="1800">
                <a:solidFill>
                  <a:schemeClr val="tx1"/>
                </a:solidFill>
                <a:latin typeface="方正大黑简体" panose="02010601030101010101" pitchFamily="2" charset="-122"/>
                <a:ea typeface="方正大黑简体" panose="02010601030101010101" pitchFamily="2" charset="-122"/>
              </a:rPr>
              <a:t>1.2m</a:t>
            </a:r>
            <a:r>
              <a:rPr lang="zh-CN" altLang="en-US" sz="1800">
                <a:solidFill>
                  <a:schemeClr val="tx1"/>
                </a:solidFill>
                <a:latin typeface="方正大黑简体" panose="02010601030101010101" pitchFamily="2" charset="-122"/>
                <a:ea typeface="方正大黑简体" panose="02010601030101010101" pitchFamily="2" charset="-122"/>
              </a:rPr>
              <a:t>间距双向分布为宜。</a:t>
            </a:r>
          </a:p>
        </p:txBody>
      </p:sp>
      <p:sp>
        <p:nvSpPr>
          <p:cNvPr id="747526" name="标题 1"/>
          <p:cNvSpPr/>
          <p:nvPr/>
        </p:nvSpPr>
        <p:spPr bwMode="auto">
          <a:xfrm>
            <a:off x="914400" y="381000"/>
            <a:ext cx="76200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6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八、脚手架搭设与拆除作业安全技术措施</a:t>
            </a:r>
            <a:endParaRPr lang="zh-CN" altLang="en-US" sz="26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spTree>
  </p:cSld>
  <p:clrMapOvr>
    <a:masterClrMapping/>
  </p:clrMapOvr>
  <p:transition>
    <p:blinds dir="vert"/>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98C49221-D2C8-4641-BC75-5F2D7A1282C8}"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112</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265219" name="矩形 382979"/>
          <p:cNvSpPr>
            <a:spLocks noChangeArrowheads="1"/>
          </p:cNvSpPr>
          <p:nvPr/>
        </p:nvSpPr>
        <p:spPr bwMode="auto">
          <a:xfrm>
            <a:off x="609600" y="1295400"/>
            <a:ext cx="7848600" cy="47434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3</a:t>
            </a:r>
            <a:r>
              <a:rPr lang="zh-CN" altLang="en-US" sz="1800">
                <a:solidFill>
                  <a:schemeClr val="tx1"/>
                </a:solidFill>
                <a:latin typeface="方正大黑简体" panose="02010601030101010101" pitchFamily="2" charset="-122"/>
                <a:ea typeface="方正大黑简体" panose="02010601030101010101" pitchFamily="2" charset="-122"/>
              </a:rPr>
              <a:t>、钢制脚手架不得使用铁线绑扎搭设，必须使用与钢制脚手杆相配套的钢卡扣连接固定。钢脚手杆与木脚手杆不得混用。</a:t>
            </a:r>
          </a:p>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4</a:t>
            </a:r>
            <a:r>
              <a:rPr lang="zh-CN" altLang="en-US" sz="1800">
                <a:solidFill>
                  <a:schemeClr val="tx1"/>
                </a:solidFill>
                <a:latin typeface="方正大黑简体" panose="02010601030101010101" pitchFamily="2" charset="-122"/>
                <a:ea typeface="方正大黑简体" panose="02010601030101010101" pitchFamily="2" charset="-122"/>
              </a:rPr>
              <a:t>、立杆的连接采用对接连接。接头应错开，不许设置在同一步架内。</a:t>
            </a:r>
          </a:p>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5</a:t>
            </a:r>
            <a:r>
              <a:rPr lang="zh-CN" altLang="en-US" sz="1800">
                <a:solidFill>
                  <a:schemeClr val="tx1"/>
                </a:solidFill>
                <a:latin typeface="方正大黑简体" panose="02010601030101010101" pitchFamily="2" charset="-122"/>
                <a:ea typeface="方正大黑简体" panose="02010601030101010101" pitchFamily="2" charset="-122"/>
              </a:rPr>
              <a:t>、纵向水平杆应水平设置；其长度不宜小于</a:t>
            </a:r>
            <a:r>
              <a:rPr lang="en-US" altLang="zh-CN" sz="1800">
                <a:solidFill>
                  <a:schemeClr val="tx1"/>
                </a:solidFill>
                <a:latin typeface="方正大黑简体" panose="02010601030101010101" pitchFamily="2" charset="-122"/>
                <a:ea typeface="方正大黑简体" panose="02010601030101010101" pitchFamily="2" charset="-122"/>
              </a:rPr>
              <a:t>2</a:t>
            </a:r>
            <a:r>
              <a:rPr lang="zh-CN" altLang="en-US" sz="1800">
                <a:solidFill>
                  <a:schemeClr val="tx1"/>
                </a:solidFill>
                <a:latin typeface="方正大黑简体" panose="02010601030101010101" pitchFamily="2" charset="-122"/>
                <a:ea typeface="方正大黑简体" panose="02010601030101010101" pitchFamily="2" charset="-122"/>
              </a:rPr>
              <a:t>跨，两根纵向水平杆的对接接头必须采用对接扣件连接。该扣件距立柱轴心线的距离不宜大于跨度的</a:t>
            </a:r>
            <a:r>
              <a:rPr lang="en-US" altLang="zh-CN" sz="1800">
                <a:solidFill>
                  <a:schemeClr val="tx1"/>
                </a:solidFill>
                <a:latin typeface="方正大黑简体" panose="02010601030101010101" pitchFamily="2" charset="-122"/>
                <a:ea typeface="方正大黑简体" panose="02010601030101010101" pitchFamily="2" charset="-122"/>
              </a:rPr>
              <a:t>1/3</a:t>
            </a:r>
            <a:r>
              <a:rPr lang="zh-CN" altLang="en-US" sz="1800">
                <a:solidFill>
                  <a:schemeClr val="tx1"/>
                </a:solidFill>
                <a:latin typeface="方正大黑简体" panose="02010601030101010101" pitchFamily="2" charset="-122"/>
                <a:ea typeface="方正大黑简体" panose="02010601030101010101" pitchFamily="2" charset="-122"/>
              </a:rPr>
              <a:t>；同一步架中，内外两根纵向水平杆的接头应错开一跨；上下两根相邻的纵向水平杆的对接接头也应错开一跨，错开的水平距离不应小于</a:t>
            </a:r>
            <a:r>
              <a:rPr lang="en-US" altLang="zh-CN" sz="1800">
                <a:solidFill>
                  <a:schemeClr val="tx1"/>
                </a:solidFill>
                <a:latin typeface="方正大黑简体" panose="02010601030101010101" pitchFamily="2" charset="-122"/>
                <a:ea typeface="方正大黑简体" panose="02010601030101010101" pitchFamily="2" charset="-122"/>
              </a:rPr>
              <a:t>500mm</a:t>
            </a:r>
            <a:r>
              <a:rPr lang="zh-CN" altLang="en-US" sz="1800">
                <a:solidFill>
                  <a:schemeClr val="tx1"/>
                </a:solidFill>
                <a:latin typeface="方正大黑简体" panose="02010601030101010101" pitchFamily="2" charset="-122"/>
                <a:ea typeface="方正大黑简体" panose="02010601030101010101" pitchFamily="2" charset="-122"/>
              </a:rPr>
              <a:t>；凡与立柱相交处均必须用直角扣件与立柱固定。凡立柱与纵向水平杆的相交处均必须设置一根横向水平杆，严禁任意拆除。</a:t>
            </a:r>
          </a:p>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6</a:t>
            </a:r>
            <a:r>
              <a:rPr lang="zh-CN" altLang="en-US" sz="1800">
                <a:solidFill>
                  <a:schemeClr val="tx1"/>
                </a:solidFill>
                <a:latin typeface="方正大黑简体" panose="02010601030101010101" pitchFamily="2" charset="-122"/>
                <a:ea typeface="方正大黑简体" panose="02010601030101010101" pitchFamily="2" charset="-122"/>
              </a:rPr>
              <a:t>、剪刀撑应设在脚手架的外侧，沿全高自上而下连续设置。剪刀撑杆件的两端应用旋转扣件与立杆和横杆扣牢，从两端转角处起由底至顶连续布置；每副剪刀撑跨越立柱的根数不应超过</a:t>
            </a:r>
            <a:r>
              <a:rPr lang="en-US" altLang="zh-CN" sz="1800">
                <a:solidFill>
                  <a:schemeClr val="tx1"/>
                </a:solidFill>
                <a:latin typeface="方正大黑简体" panose="02010601030101010101" pitchFamily="2" charset="-122"/>
                <a:ea typeface="方正大黑简体" panose="02010601030101010101" pitchFamily="2" charset="-122"/>
              </a:rPr>
              <a:t>7</a:t>
            </a:r>
            <a:r>
              <a:rPr lang="zh-CN" altLang="en-US" sz="1800">
                <a:solidFill>
                  <a:schemeClr val="tx1"/>
                </a:solidFill>
                <a:latin typeface="方正大黑简体" panose="02010601030101010101" pitchFamily="2" charset="-122"/>
                <a:ea typeface="方正大黑简体" panose="02010601030101010101" pitchFamily="2" charset="-122"/>
              </a:rPr>
              <a:t>根，与地面成</a:t>
            </a:r>
            <a:r>
              <a:rPr lang="en-US" altLang="zh-CN" sz="1800">
                <a:solidFill>
                  <a:schemeClr val="tx1"/>
                </a:solidFill>
                <a:latin typeface="方正大黑简体" panose="02010601030101010101" pitchFamily="2" charset="-122"/>
                <a:ea typeface="方正大黑简体" panose="02010601030101010101" pitchFamily="2" charset="-122"/>
              </a:rPr>
              <a:t>45</a:t>
            </a:r>
            <a:r>
              <a:rPr lang="zh-CN" altLang="en-US" sz="1800">
                <a:solidFill>
                  <a:schemeClr val="tx1"/>
                </a:solidFill>
                <a:latin typeface="方正大黑简体" panose="02010601030101010101" pitchFamily="2" charset="-122"/>
                <a:ea typeface="方正大黑简体" panose="02010601030101010101" pitchFamily="2" charset="-122"/>
              </a:rPr>
              <a:t>ｏ～</a:t>
            </a:r>
            <a:r>
              <a:rPr lang="en-US" altLang="zh-CN" sz="1800">
                <a:solidFill>
                  <a:schemeClr val="tx1"/>
                </a:solidFill>
                <a:latin typeface="方正大黑简体" panose="02010601030101010101" pitchFamily="2" charset="-122"/>
                <a:ea typeface="方正大黑简体" panose="02010601030101010101" pitchFamily="2" charset="-122"/>
              </a:rPr>
              <a:t>60</a:t>
            </a:r>
            <a:r>
              <a:rPr lang="zh-CN" altLang="en-US" sz="1800">
                <a:solidFill>
                  <a:schemeClr val="tx1"/>
                </a:solidFill>
                <a:latin typeface="方正大黑简体" panose="02010601030101010101" pitchFamily="2" charset="-122"/>
                <a:ea typeface="方正大黑简体" panose="02010601030101010101" pitchFamily="2" charset="-122"/>
              </a:rPr>
              <a:t>ｏ；顶层以下的剪刀撑中斜杆接长应采用对接扣件连接，采用旋转扣件固定在立柱上或横向水平杆的伸出端上，固定位置与中心节点的距离不大于</a:t>
            </a:r>
            <a:r>
              <a:rPr lang="en-US" altLang="zh-CN" sz="1800">
                <a:solidFill>
                  <a:schemeClr val="tx1"/>
                </a:solidFill>
                <a:latin typeface="方正大黑简体" panose="02010601030101010101" pitchFamily="2" charset="-122"/>
                <a:ea typeface="方正大黑简体" panose="02010601030101010101" pitchFamily="2" charset="-122"/>
              </a:rPr>
              <a:t>150mm</a:t>
            </a:r>
            <a:r>
              <a:rPr lang="zh-CN" altLang="en-US" sz="1800">
                <a:solidFill>
                  <a:schemeClr val="tx1"/>
                </a:solidFill>
                <a:latin typeface="方正大黑简体" panose="02010601030101010101" pitchFamily="2" charset="-122"/>
                <a:ea typeface="方正大黑简体" panose="02010601030101010101" pitchFamily="2" charset="-122"/>
              </a:rPr>
              <a:t>。</a:t>
            </a:r>
          </a:p>
        </p:txBody>
      </p:sp>
      <p:sp>
        <p:nvSpPr>
          <p:cNvPr id="747526" name="标题 1"/>
          <p:cNvSpPr/>
          <p:nvPr/>
        </p:nvSpPr>
        <p:spPr bwMode="auto">
          <a:xfrm>
            <a:off x="914400" y="381000"/>
            <a:ext cx="76200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6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八、脚手架搭设与拆除作业安全技术措施</a:t>
            </a:r>
            <a:endParaRPr lang="zh-CN" altLang="en-US" sz="26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spTree>
  </p:cSld>
  <p:clrMapOvr>
    <a:masterClrMapping/>
  </p:clrMapOvr>
  <p:transition>
    <p:blinds dir="vert"/>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63C20971-813B-4736-9F33-49192BCA11F9}"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113</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267267" name="矩形 385027"/>
          <p:cNvSpPr>
            <a:spLocks noChangeArrowheads="1"/>
          </p:cNvSpPr>
          <p:nvPr/>
        </p:nvSpPr>
        <p:spPr bwMode="auto">
          <a:xfrm>
            <a:off x="609600" y="1600200"/>
            <a:ext cx="7924800" cy="34226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脚手架的拆除</a:t>
            </a:r>
          </a:p>
          <a:p>
            <a:pP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拆除顺序：安全网</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侧挡板</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脚手板</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扶手</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栏杆</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剪刀撑</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随每步脚手架拆除</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搁栅</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大横杆</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小横杆</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立杆。</a:t>
            </a:r>
          </a:p>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1</a:t>
            </a:r>
            <a:r>
              <a:rPr lang="zh-CN" altLang="en-US" sz="1800">
                <a:solidFill>
                  <a:schemeClr val="tx1"/>
                </a:solidFill>
                <a:latin typeface="方正大黑简体" panose="02010601030101010101" pitchFamily="2" charset="-122"/>
                <a:ea typeface="方正大黑简体" panose="02010601030101010101" pitchFamily="2" charset="-122"/>
              </a:rPr>
              <a:t>、在拆除脚手架时，应先清除脚手板上的垃圾杂物，拆除时严禁高空向下抛掷，大块的装入容器内由垂直运输设备向下运送，能用扫帚集中的要集中装入容器运下。</a:t>
            </a:r>
          </a:p>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2</a:t>
            </a:r>
            <a:r>
              <a:rPr lang="zh-CN" altLang="en-US" sz="1800">
                <a:solidFill>
                  <a:schemeClr val="tx1"/>
                </a:solidFill>
                <a:latin typeface="方正大黑简体" panose="02010601030101010101" pitchFamily="2" charset="-122"/>
                <a:ea typeface="方正大黑简体" panose="02010601030101010101" pitchFamily="2" charset="-122"/>
              </a:rPr>
              <a:t>、拆除脚手架应一步步进行，由上而下，一步一清地进行拆除，不可两步或两步以上同时拆除。</a:t>
            </a:r>
          </a:p>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3</a:t>
            </a:r>
            <a:r>
              <a:rPr lang="zh-CN" altLang="en-US" sz="1800">
                <a:solidFill>
                  <a:schemeClr val="tx1"/>
                </a:solidFill>
                <a:latin typeface="方正大黑简体" panose="02010601030101010101" pitchFamily="2" charset="-122"/>
                <a:ea typeface="方正大黑简体" panose="02010601030101010101" pitchFamily="2" charset="-122"/>
              </a:rPr>
              <a:t>、从脚手架拆下的钢管、扣件及其他材料先向垂直运输设备集中，然后用垂直运输设备向下运送，禁止从高空向下抛掷，以免伤害地面工作人员。</a:t>
            </a:r>
          </a:p>
        </p:txBody>
      </p:sp>
      <p:sp>
        <p:nvSpPr>
          <p:cNvPr id="747526" name="标题 1"/>
          <p:cNvSpPr/>
          <p:nvPr/>
        </p:nvSpPr>
        <p:spPr bwMode="auto">
          <a:xfrm>
            <a:off x="914400" y="381000"/>
            <a:ext cx="76200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6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八、脚手架搭设与拆除作业安全技术措施</a:t>
            </a:r>
            <a:endParaRPr lang="zh-CN" altLang="en-US" sz="26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spTree>
  </p:cSld>
  <p:clrMapOvr>
    <a:masterClrMapping/>
  </p:clrMapOvr>
  <p:transition>
    <p:blinds dir="vert"/>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E8284F5F-BD5D-48EF-B792-FD185396AEBC}"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114</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269315" name="矩形 386051"/>
          <p:cNvSpPr>
            <a:spLocks noChangeArrowheads="1"/>
          </p:cNvSpPr>
          <p:nvPr/>
        </p:nvSpPr>
        <p:spPr bwMode="auto">
          <a:xfrm>
            <a:off x="609600" y="1447800"/>
            <a:ext cx="7924800" cy="37528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4</a:t>
            </a:r>
            <a:r>
              <a:rPr lang="zh-CN" altLang="en-US" sz="1800">
                <a:solidFill>
                  <a:schemeClr val="tx1"/>
                </a:solidFill>
                <a:latin typeface="方正大黑简体" panose="02010601030101010101" pitchFamily="2" charset="-122"/>
                <a:ea typeface="方正大黑简体" panose="02010601030101010101" pitchFamily="2" charset="-122"/>
              </a:rPr>
              <a:t>、在拆除脚手架与建筑物的连接和拆除脚手架的挑架等，需气割金属时，应严格遵照现场消防的有关规定，要有防止电焊火星、熔渣和切割下的金属物件下落的措施，要有切实可靠的监护组织和消防器材。</a:t>
            </a:r>
          </a:p>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5</a:t>
            </a:r>
            <a:r>
              <a:rPr lang="zh-CN" altLang="en-US" sz="1800">
                <a:solidFill>
                  <a:schemeClr val="tx1"/>
                </a:solidFill>
                <a:latin typeface="方正大黑简体" panose="02010601030101010101" pitchFamily="2" charset="-122"/>
                <a:ea typeface="方正大黑简体" panose="02010601030101010101" pitchFamily="2" charset="-122"/>
              </a:rPr>
              <a:t>、每日拆除脚手架告一段落时，都要对尚未拆除的脚手架的安全状况进行检查，还要对周围环境进行检查。</a:t>
            </a:r>
          </a:p>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6</a:t>
            </a:r>
            <a:r>
              <a:rPr lang="zh-CN" altLang="en-US" sz="1800">
                <a:solidFill>
                  <a:schemeClr val="tx1"/>
                </a:solidFill>
                <a:latin typeface="方正大黑简体" panose="02010601030101010101" pitchFamily="2" charset="-122"/>
                <a:ea typeface="方正大黑简体" panose="02010601030101010101" pitchFamily="2" charset="-122"/>
              </a:rPr>
              <a:t>、拆除脚手架时，地面应设围护栏杆和警告标志，并派专人看守，严禁一切非操作人员入内。</a:t>
            </a:r>
          </a:p>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7</a:t>
            </a:r>
            <a:r>
              <a:rPr lang="zh-CN" altLang="en-US" sz="1800">
                <a:solidFill>
                  <a:schemeClr val="tx1"/>
                </a:solidFill>
                <a:latin typeface="方正大黑简体" panose="02010601030101010101" pitchFamily="2" charset="-122"/>
                <a:ea typeface="方正大黑简体" panose="02010601030101010101" pitchFamily="2" charset="-122"/>
              </a:rPr>
              <a:t>、拆除脚手架时施工人员挂好安全带并设置好走道板，脚手架的拆除应由上而下，逐层向下的顺序进行。严禁上下同时作业，所有固定件应随脚手架逐层拆除。严禁先将固定件整层或数层拆除后再拆除脚手架。分段拆除时，高度差不应大于</a:t>
            </a:r>
            <a:r>
              <a:rPr lang="en-US" altLang="zh-CN" sz="1800">
                <a:solidFill>
                  <a:schemeClr val="tx1"/>
                </a:solidFill>
                <a:latin typeface="方正大黑简体" panose="02010601030101010101" pitchFamily="2" charset="-122"/>
                <a:ea typeface="方正大黑简体" panose="02010601030101010101" pitchFamily="2" charset="-122"/>
              </a:rPr>
              <a:t>2</a:t>
            </a:r>
            <a:r>
              <a:rPr lang="zh-CN" altLang="en-US" sz="1800">
                <a:solidFill>
                  <a:schemeClr val="tx1"/>
                </a:solidFill>
                <a:latin typeface="方正大黑简体" panose="02010601030101010101" pitchFamily="2" charset="-122"/>
                <a:ea typeface="方正大黑简体" panose="02010601030101010101" pitchFamily="2" charset="-122"/>
              </a:rPr>
              <a:t>步。</a:t>
            </a:r>
          </a:p>
        </p:txBody>
      </p:sp>
      <p:sp>
        <p:nvSpPr>
          <p:cNvPr id="747526" name="标题 1"/>
          <p:cNvSpPr/>
          <p:nvPr/>
        </p:nvSpPr>
        <p:spPr bwMode="auto">
          <a:xfrm>
            <a:off x="914400" y="381000"/>
            <a:ext cx="76200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6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八、脚手架搭设与拆除作业安全技术措施</a:t>
            </a:r>
            <a:endParaRPr lang="zh-CN" altLang="en-US" sz="26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spTree>
  </p:cSld>
  <p:clrMapOvr>
    <a:masterClrMapping/>
  </p:clrMapOvr>
  <p:transition>
    <p:blinds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18785"/>
          <p:cNvSpPr>
            <a:spLocks noRot="1" noChangeArrowheads="1"/>
          </p:cNvSpPr>
          <p:nvPr/>
        </p:nvSpPr>
        <p:spPr bwMode="auto">
          <a:xfrm>
            <a:off x="838200" y="1390650"/>
            <a:ext cx="4343400" cy="24193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1</a:t>
            </a:r>
            <a:r>
              <a:rPr lang="zh-CN" altLang="en-US" sz="1800">
                <a:solidFill>
                  <a:schemeClr val="tx1"/>
                </a:solidFill>
                <a:latin typeface="方正大黑简体" panose="02010601030101010101" pitchFamily="2" charset="-122"/>
                <a:ea typeface="方正大黑简体" panose="02010601030101010101" pitchFamily="2" charset="-122"/>
              </a:rPr>
              <a:t>、门需外开，并设有挡鼠板（</a:t>
            </a:r>
            <a:r>
              <a:rPr lang="en-US" altLang="zh-CN" sz="1800">
                <a:solidFill>
                  <a:schemeClr val="tx1"/>
                </a:solidFill>
                <a:latin typeface="方正大黑简体" panose="02010601030101010101" pitchFamily="2" charset="-122"/>
                <a:ea typeface="方正大黑简体" panose="02010601030101010101" pitchFamily="2" charset="-122"/>
              </a:rPr>
              <a:t>50</a:t>
            </a:r>
            <a:r>
              <a:rPr lang="zh-CN" altLang="en-US" sz="1800">
                <a:solidFill>
                  <a:schemeClr val="tx1"/>
                </a:solidFill>
                <a:latin typeface="方正大黑简体" panose="02010601030101010101" pitchFamily="2" charset="-122"/>
                <a:ea typeface="方正大黑简体" panose="02010601030101010101" pitchFamily="2" charset="-122"/>
              </a:rPr>
              <a:t>厘米）；</a:t>
            </a:r>
            <a:br>
              <a:rPr lang="zh-CN" altLang="en-US" sz="1800">
                <a:solidFill>
                  <a:schemeClr val="tx1"/>
                </a:solidFill>
                <a:latin typeface="方正大黑简体" panose="02010601030101010101" pitchFamily="2" charset="-122"/>
                <a:ea typeface="方正大黑简体" panose="02010601030101010101" pitchFamily="2" charset="-122"/>
              </a:rPr>
            </a:br>
            <a:r>
              <a:rPr lang="en-US" altLang="zh-CN" sz="1800">
                <a:solidFill>
                  <a:schemeClr val="tx1"/>
                </a:solidFill>
                <a:latin typeface="方正大黑简体" panose="02010601030101010101" pitchFamily="2" charset="-122"/>
                <a:ea typeface="方正大黑简体" panose="02010601030101010101" pitchFamily="2" charset="-122"/>
              </a:rPr>
              <a:t>2</a:t>
            </a:r>
            <a:r>
              <a:rPr lang="zh-CN" altLang="en-US" sz="1800">
                <a:solidFill>
                  <a:schemeClr val="tx1"/>
                </a:solidFill>
                <a:latin typeface="方正大黑简体" panose="02010601030101010101" pitchFamily="2" charset="-122"/>
                <a:ea typeface="方正大黑简体" panose="02010601030101010101" pitchFamily="2" charset="-122"/>
              </a:rPr>
              <a:t>、配备</a:t>
            </a:r>
            <a:r>
              <a:rPr lang="en-US" altLang="zh-CN" sz="1800">
                <a:solidFill>
                  <a:schemeClr val="tx1"/>
                </a:solidFill>
                <a:latin typeface="方正大黑简体" panose="02010601030101010101" pitchFamily="2" charset="-122"/>
                <a:ea typeface="方正大黑简体" panose="02010601030101010101" pitchFamily="2" charset="-122"/>
              </a:rPr>
              <a:t>2</a:t>
            </a:r>
            <a:r>
              <a:rPr lang="zh-CN" altLang="en-US" sz="1800">
                <a:solidFill>
                  <a:schemeClr val="tx1"/>
                </a:solidFill>
                <a:latin typeface="方正大黑简体" panose="02010601030101010101" pitchFamily="2" charset="-122"/>
                <a:ea typeface="方正大黑简体" panose="02010601030101010101" pitchFamily="2" charset="-122"/>
              </a:rPr>
              <a:t>只</a:t>
            </a:r>
            <a:r>
              <a:rPr lang="en-US" altLang="zh-CN" sz="1800">
                <a:solidFill>
                  <a:schemeClr val="tx1"/>
                </a:solidFill>
                <a:latin typeface="方正大黑简体" panose="02010601030101010101" pitchFamily="2" charset="-122"/>
                <a:ea typeface="方正大黑简体" panose="02010601030101010101" pitchFamily="2" charset="-122"/>
              </a:rPr>
              <a:t>2</a:t>
            </a:r>
            <a:r>
              <a:rPr lang="zh-CN" altLang="en-US" sz="1800">
                <a:solidFill>
                  <a:schemeClr val="tx1"/>
                </a:solidFill>
                <a:latin typeface="方正大黑简体" panose="02010601030101010101" pitchFamily="2" charset="-122"/>
                <a:ea typeface="方正大黑简体" panose="02010601030101010101" pitchFamily="2" charset="-122"/>
              </a:rPr>
              <a:t>公斤二氧化碳灭火器，放置于门口靠室内的一侧； </a:t>
            </a:r>
            <a:br>
              <a:rPr lang="zh-CN" altLang="en-US" sz="1800">
                <a:solidFill>
                  <a:schemeClr val="tx1"/>
                </a:solidFill>
                <a:latin typeface="方正大黑简体" panose="02010601030101010101" pitchFamily="2" charset="-122"/>
                <a:ea typeface="方正大黑简体" panose="02010601030101010101" pitchFamily="2" charset="-122"/>
              </a:rPr>
            </a:br>
            <a:r>
              <a:rPr lang="en-US" altLang="zh-CN" sz="1800">
                <a:solidFill>
                  <a:schemeClr val="tx1"/>
                </a:solidFill>
                <a:latin typeface="方正大黑简体" panose="02010601030101010101" pitchFamily="2" charset="-122"/>
                <a:ea typeface="方正大黑简体" panose="02010601030101010101" pitchFamily="2" charset="-122"/>
              </a:rPr>
              <a:t>3</a:t>
            </a:r>
            <a:r>
              <a:rPr lang="zh-CN" altLang="en-US" sz="1800">
                <a:solidFill>
                  <a:schemeClr val="tx1"/>
                </a:solidFill>
                <a:latin typeface="方正大黑简体" panose="02010601030101010101" pitchFamily="2" charset="-122"/>
                <a:ea typeface="方正大黑简体" panose="02010601030101010101" pitchFamily="2" charset="-122"/>
              </a:rPr>
              <a:t>、检查发电机各接头有无漏油，漏水现象；</a:t>
            </a:r>
            <a:br>
              <a:rPr lang="zh-CN" altLang="en-US" sz="1800">
                <a:solidFill>
                  <a:schemeClr val="tx1"/>
                </a:solidFill>
                <a:latin typeface="方正大黑简体" panose="02010601030101010101" pitchFamily="2" charset="-122"/>
                <a:ea typeface="方正大黑简体" panose="02010601030101010101" pitchFamily="2" charset="-122"/>
              </a:rPr>
            </a:br>
            <a:r>
              <a:rPr lang="en-US" altLang="zh-CN" sz="1800">
                <a:solidFill>
                  <a:schemeClr val="tx1"/>
                </a:solidFill>
                <a:latin typeface="方正大黑简体" panose="02010601030101010101" pitchFamily="2" charset="-122"/>
                <a:ea typeface="方正大黑简体" panose="02010601030101010101" pitchFamily="2" charset="-122"/>
              </a:rPr>
              <a:t>4</a:t>
            </a:r>
            <a:r>
              <a:rPr lang="zh-CN" altLang="en-US" sz="1800">
                <a:solidFill>
                  <a:schemeClr val="tx1"/>
                </a:solidFill>
                <a:latin typeface="方正大黑简体" panose="02010601030101010101" pitchFamily="2" charset="-122"/>
                <a:ea typeface="方正大黑简体" panose="02010601030101010101" pitchFamily="2" charset="-122"/>
              </a:rPr>
              <a:t>、传动皮带应松紧适度，无毛边和裂纹，传送带和风扇叶轮处加装防护网；</a:t>
            </a:r>
          </a:p>
        </p:txBody>
      </p:sp>
      <p:pic>
        <p:nvPicPr>
          <p:cNvPr id="37891" name="图片 118786" descr="发电机防烫伤"/>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343400"/>
            <a:ext cx="1541463" cy="2057400"/>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37892" name="Content Placeholder 118788" descr="发电机"/>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5638800" y="4343400"/>
            <a:ext cx="2667000" cy="2038350"/>
          </a:xfrm>
          <a:ln w="57150" cmpd="thinThick">
            <a:solidFill>
              <a:schemeClr val="bg2"/>
            </a:solidFill>
            <a:miter lim="800000"/>
            <a:headEnd/>
            <a:tailEnd/>
          </a:ln>
          <a:effectLst>
            <a:outerShdw dist="35921" dir="2700000" algn="ctr" rotWithShape="0">
              <a:srgbClr val="808080"/>
            </a:outerShdw>
          </a:effectLst>
        </p:spPr>
      </p:pic>
      <p:sp>
        <p:nvSpPr>
          <p:cNvPr id="37893" name="矩形 118795"/>
          <p:cNvSpPr>
            <a:spLocks noRot="1" noChangeArrowheads="1"/>
          </p:cNvSpPr>
          <p:nvPr/>
        </p:nvSpPr>
        <p:spPr bwMode="auto">
          <a:xfrm>
            <a:off x="1676400" y="4495800"/>
            <a:ext cx="381000" cy="13716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zh-CN" altLang="en-US" sz="1600" b="1">
                <a:solidFill>
                  <a:srgbClr val="000000"/>
                </a:solidFill>
                <a:ea typeface="幼圆" panose="02010509060101010101" pitchFamily="49" charset="-122"/>
              </a:rPr>
              <a:t>加缠石棉条</a:t>
            </a:r>
          </a:p>
        </p:txBody>
      </p:sp>
      <p:pic>
        <p:nvPicPr>
          <p:cNvPr id="37894" name="图片 118799" descr="发电机铭牌"/>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4343400"/>
            <a:ext cx="2590800" cy="2073275"/>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37895" name="矩形 118800"/>
          <p:cNvSpPr>
            <a:spLocks noRot="1" noChangeArrowheads="1"/>
          </p:cNvSpPr>
          <p:nvPr/>
        </p:nvSpPr>
        <p:spPr bwMode="auto">
          <a:xfrm>
            <a:off x="2971800" y="4343400"/>
            <a:ext cx="457200" cy="5334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zh-CN" altLang="en-US" sz="1600" b="1">
                <a:solidFill>
                  <a:srgbClr val="000000"/>
                </a:solidFill>
                <a:ea typeface="幼圆" panose="02010509060101010101" pitchFamily="49" charset="-122"/>
              </a:rPr>
              <a:t>铭牌</a:t>
            </a:r>
          </a:p>
        </p:txBody>
      </p:sp>
      <p:sp>
        <p:nvSpPr>
          <p:cNvPr id="118804" name="矩形 118803"/>
          <p:cNvSpPr/>
          <p:nvPr/>
        </p:nvSpPr>
        <p:spPr>
          <a:xfrm>
            <a:off x="2895600" y="381000"/>
            <a:ext cx="2286000" cy="457200"/>
          </a:xfrm>
          <a:prstGeom prst="rect">
            <a:avLst/>
          </a:prstGeom>
          <a:solidFill>
            <a:schemeClr val="bg2"/>
          </a:solidFill>
          <a:ln w="38100">
            <a:noFill/>
          </a:ln>
        </p:spPr>
        <p:txBody>
          <a:bodyPr>
            <a:spAutoFit/>
          </a:bodyPr>
          <a:lstStyle/>
          <a:p>
            <a:pPr algn="ctr" eaLnBrk="1" hangingPunct="1">
              <a:buFont typeface="Arial" panose="020B0604020202020204" pitchFamily="34" charset="0"/>
              <a:buNone/>
              <a:defRPr/>
            </a:pPr>
            <a:r>
              <a:rPr lang="zh-CN" altLang="en-US" sz="2400" b="1" noProof="1">
                <a:solidFill>
                  <a:srgbClr val="FFFF00"/>
                </a:solidFill>
                <a:effectLst>
                  <a:outerShdw blurRad="38100" dist="38100" dir="2700000">
                    <a:srgbClr val="000000"/>
                  </a:outerShdw>
                </a:effectLst>
                <a:latin typeface="Arial" charset="0"/>
                <a:ea typeface="宋体" charset="-122"/>
                <a:cs typeface="+mn-ea"/>
              </a:rPr>
              <a:t>配 发 电 房</a:t>
            </a:r>
            <a:endParaRPr lang="zh-CN" altLang="en-US" sz="2400" b="1" noProof="1">
              <a:solidFill>
                <a:srgbClr val="FFFF00"/>
              </a:solidFill>
              <a:effectLst>
                <a:outerShdw blurRad="38100" dist="38100" dir="2700000">
                  <a:srgbClr val="000000"/>
                </a:outerShdw>
              </a:effectLst>
              <a:latin typeface="Arial" charset="0"/>
              <a:ea typeface="宋体" charset="-122"/>
            </a:endParaRPr>
          </a:p>
        </p:txBody>
      </p:sp>
      <p:pic>
        <p:nvPicPr>
          <p:cNvPr id="37897" name="图片 118806" descr="配电室门外开"/>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1219200"/>
            <a:ext cx="2284413" cy="2663825"/>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37898" name="椭圆 118807"/>
          <p:cNvSpPr>
            <a:spLocks noChangeArrowheads="1"/>
          </p:cNvSpPr>
          <p:nvPr/>
        </p:nvSpPr>
        <p:spPr bwMode="auto">
          <a:xfrm>
            <a:off x="6096000" y="2895600"/>
            <a:ext cx="1219200" cy="8382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37899" name="矩形 118808"/>
          <p:cNvSpPr>
            <a:spLocks noRot="1" noChangeArrowheads="1"/>
          </p:cNvSpPr>
          <p:nvPr/>
        </p:nvSpPr>
        <p:spPr bwMode="auto">
          <a:xfrm>
            <a:off x="7010400" y="3581400"/>
            <a:ext cx="914400" cy="3048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zh-CN" altLang="en-US" sz="1600" b="1">
                <a:solidFill>
                  <a:srgbClr val="000000"/>
                </a:solidFill>
                <a:ea typeface="幼圆" panose="02010509060101010101" pitchFamily="49" charset="-122"/>
              </a:rPr>
              <a:t>挡鼠板</a:t>
            </a:r>
          </a:p>
        </p:txBody>
      </p:sp>
      <p:sp>
        <p:nvSpPr>
          <p:cNvPr id="37900" name="矩形 118809"/>
          <p:cNvSpPr>
            <a:spLocks noRot="1" noChangeArrowheads="1"/>
          </p:cNvSpPr>
          <p:nvPr/>
        </p:nvSpPr>
        <p:spPr bwMode="auto">
          <a:xfrm>
            <a:off x="7239000" y="1447800"/>
            <a:ext cx="914400" cy="3048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zh-CN" altLang="en-US" sz="1600" b="1">
                <a:solidFill>
                  <a:srgbClr val="000000"/>
                </a:solidFill>
                <a:ea typeface="幼圆" panose="02010509060101010101" pitchFamily="49" charset="-122"/>
              </a:rPr>
              <a:t>门外开</a:t>
            </a:r>
          </a:p>
        </p:txBody>
      </p:sp>
      <p:sp>
        <p:nvSpPr>
          <p:cNvPr id="37901" name="直接连接符 118810"/>
          <p:cNvSpPr>
            <a:spLocks noChangeShapeType="1"/>
          </p:cNvSpPr>
          <p:nvPr/>
        </p:nvSpPr>
        <p:spPr bwMode="auto">
          <a:xfrm>
            <a:off x="7543800" y="1828800"/>
            <a:ext cx="533400" cy="0"/>
          </a:xfrm>
          <a:prstGeom prst="line">
            <a:avLst/>
          </a:prstGeom>
          <a:noFill/>
          <a:ln w="34925">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p:blinds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图片 73758" descr="DSCN14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524000"/>
            <a:ext cx="2322513" cy="1371600"/>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39939" name="图片 73731" descr="应急灯"/>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1524000"/>
            <a:ext cx="1905000" cy="1376363"/>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39940" name="图片 73735" descr="发电机排气管阻隔防爆"/>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200400"/>
            <a:ext cx="4114800" cy="2743200"/>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39941" name="矩形 73752"/>
          <p:cNvSpPr>
            <a:spLocks noRot="1" noChangeArrowheads="1"/>
          </p:cNvSpPr>
          <p:nvPr/>
        </p:nvSpPr>
        <p:spPr bwMode="auto">
          <a:xfrm>
            <a:off x="5181600" y="5029200"/>
            <a:ext cx="1779588" cy="2968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zh-CN" altLang="en-US" sz="1600" b="1">
                <a:solidFill>
                  <a:srgbClr val="000000"/>
                </a:solidFill>
                <a:ea typeface="幼圆" panose="02010509060101010101" pitchFamily="49" charset="-122"/>
              </a:rPr>
              <a:t>排气管阻火帽</a:t>
            </a:r>
          </a:p>
        </p:txBody>
      </p:sp>
      <p:sp>
        <p:nvSpPr>
          <p:cNvPr id="39942" name="矩形 73755"/>
          <p:cNvSpPr>
            <a:spLocks noRot="1" noChangeArrowheads="1"/>
          </p:cNvSpPr>
          <p:nvPr/>
        </p:nvSpPr>
        <p:spPr bwMode="auto">
          <a:xfrm>
            <a:off x="8534400" y="1933575"/>
            <a:ext cx="457200" cy="9906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zh-CN" altLang="en-US" sz="1400" b="1">
                <a:solidFill>
                  <a:srgbClr val="000000"/>
                </a:solidFill>
                <a:ea typeface="幼圆" panose="02010509060101010101" pitchFamily="49" charset="-122"/>
              </a:rPr>
              <a:t>墙壁应急灯</a:t>
            </a:r>
          </a:p>
        </p:txBody>
      </p:sp>
      <p:sp>
        <p:nvSpPr>
          <p:cNvPr id="39943" name="矩形 73757"/>
          <p:cNvSpPr>
            <a:spLocks noRot="1" noChangeArrowheads="1"/>
          </p:cNvSpPr>
          <p:nvPr/>
        </p:nvSpPr>
        <p:spPr bwMode="auto">
          <a:xfrm>
            <a:off x="533400" y="2239963"/>
            <a:ext cx="3505200" cy="2752725"/>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5</a:t>
            </a:r>
            <a:r>
              <a:rPr lang="zh-CN" altLang="en-US" sz="1800">
                <a:solidFill>
                  <a:schemeClr val="tx1"/>
                </a:solidFill>
                <a:latin typeface="方正大黑简体" panose="02010601030101010101" pitchFamily="2" charset="-122"/>
                <a:ea typeface="方正大黑简体" panose="02010601030101010101" pitchFamily="2" charset="-122"/>
              </a:rPr>
              <a:t>、应急灯应安装在方便操作照明</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且不低于地面</a:t>
            </a:r>
            <a:r>
              <a:rPr lang="en-US" altLang="zh-CN" sz="1800">
                <a:solidFill>
                  <a:schemeClr val="tx1"/>
                </a:solidFill>
                <a:latin typeface="方正大黑简体" panose="02010601030101010101" pitchFamily="2" charset="-122"/>
                <a:ea typeface="方正大黑简体" panose="02010601030101010101" pitchFamily="2" charset="-122"/>
              </a:rPr>
              <a:t>1.5</a:t>
            </a:r>
            <a:r>
              <a:rPr lang="zh-CN" altLang="en-US" sz="1800">
                <a:solidFill>
                  <a:schemeClr val="tx1"/>
                </a:solidFill>
                <a:latin typeface="方正大黑简体" panose="02010601030101010101" pitchFamily="2" charset="-122"/>
                <a:ea typeface="方正大黑简体" panose="02010601030101010101" pitchFamily="2" charset="-122"/>
              </a:rPr>
              <a:t>米的墙体上；</a:t>
            </a:r>
            <a:br>
              <a:rPr lang="zh-CN" altLang="en-US" sz="1800">
                <a:solidFill>
                  <a:schemeClr val="tx1"/>
                </a:solidFill>
                <a:latin typeface="方正大黑简体" panose="02010601030101010101" pitchFamily="2" charset="-122"/>
                <a:ea typeface="方正大黑简体" panose="02010601030101010101" pitchFamily="2" charset="-122"/>
              </a:rPr>
            </a:br>
            <a:r>
              <a:rPr lang="en-US" altLang="zh-CN" sz="1800">
                <a:solidFill>
                  <a:schemeClr val="tx1"/>
                </a:solidFill>
                <a:latin typeface="方正大黑简体" panose="02010601030101010101" pitchFamily="2" charset="-122"/>
                <a:ea typeface="方正大黑简体" panose="02010601030101010101" pitchFamily="2" charset="-122"/>
              </a:rPr>
              <a:t>6</a:t>
            </a:r>
            <a:r>
              <a:rPr lang="zh-CN" altLang="en-US" sz="1800">
                <a:solidFill>
                  <a:schemeClr val="tx1"/>
                </a:solidFill>
                <a:latin typeface="方正大黑简体" panose="02010601030101010101" pitchFamily="2" charset="-122"/>
                <a:ea typeface="方正大黑简体" panose="02010601030101010101" pitchFamily="2" charset="-122"/>
              </a:rPr>
              <a:t>、排气管穿墙前应设防震管，末端安装阻火帽；</a:t>
            </a:r>
            <a:br>
              <a:rPr lang="zh-CN" altLang="en-US" sz="1800">
                <a:solidFill>
                  <a:schemeClr val="tx1"/>
                </a:solidFill>
                <a:latin typeface="方正大黑简体" panose="02010601030101010101" pitchFamily="2" charset="-122"/>
                <a:ea typeface="方正大黑简体" panose="02010601030101010101" pitchFamily="2" charset="-122"/>
              </a:rPr>
            </a:br>
            <a:r>
              <a:rPr lang="en-US" altLang="zh-CN" sz="1800">
                <a:solidFill>
                  <a:schemeClr val="tx1"/>
                </a:solidFill>
                <a:latin typeface="方正大黑简体" panose="02010601030101010101" pitchFamily="2" charset="-122"/>
                <a:ea typeface="方正大黑简体" panose="02010601030101010101" pitchFamily="2" charset="-122"/>
              </a:rPr>
              <a:t>7</a:t>
            </a:r>
            <a:r>
              <a:rPr lang="zh-CN" altLang="en-US" sz="1800">
                <a:solidFill>
                  <a:schemeClr val="tx1"/>
                </a:solidFill>
                <a:latin typeface="方正大黑简体" panose="02010601030101010101" pitchFamily="2" charset="-122"/>
                <a:ea typeface="方正大黑简体" panose="02010601030101010101" pitchFamily="2" charset="-122"/>
              </a:rPr>
              <a:t>、排气管的孔洞应用阻燃材料阻塞，门窗无小动物进入的孔隙；</a:t>
            </a:r>
            <a:br>
              <a:rPr lang="zh-CN" altLang="en-US" sz="1800">
                <a:solidFill>
                  <a:schemeClr val="tx1"/>
                </a:solidFill>
                <a:latin typeface="方正大黑简体" panose="02010601030101010101" pitchFamily="2" charset="-122"/>
                <a:ea typeface="方正大黑简体" panose="02010601030101010101" pitchFamily="2" charset="-122"/>
              </a:rPr>
            </a:br>
            <a:r>
              <a:rPr lang="en-US" altLang="zh-CN" sz="1800">
                <a:solidFill>
                  <a:schemeClr val="tx1"/>
                </a:solidFill>
                <a:latin typeface="方正大黑简体" panose="02010601030101010101" pitchFamily="2" charset="-122"/>
                <a:ea typeface="方正大黑简体" panose="02010601030101010101" pitchFamily="2" charset="-122"/>
              </a:rPr>
              <a:t>8</a:t>
            </a:r>
            <a:r>
              <a:rPr lang="zh-CN" altLang="en-US" sz="1800">
                <a:solidFill>
                  <a:schemeClr val="tx1"/>
                </a:solidFill>
                <a:latin typeface="方正大黑简体" panose="02010601030101010101" pitchFamily="2" charset="-122"/>
                <a:ea typeface="方正大黑简体" panose="02010601030101010101" pitchFamily="2" charset="-122"/>
              </a:rPr>
              <a:t>、不得堆放杂物，特别是易燃易爆物品。</a:t>
            </a:r>
          </a:p>
        </p:txBody>
      </p:sp>
      <p:sp>
        <p:nvSpPr>
          <p:cNvPr id="39944" name="矩形 73763"/>
          <p:cNvSpPr>
            <a:spLocks noRot="1" noChangeArrowheads="1"/>
          </p:cNvSpPr>
          <p:nvPr/>
        </p:nvSpPr>
        <p:spPr bwMode="auto">
          <a:xfrm>
            <a:off x="6248400" y="1928813"/>
            <a:ext cx="381000" cy="9906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zh-CN" altLang="en-US" sz="1400" b="1">
                <a:solidFill>
                  <a:srgbClr val="000000"/>
                </a:solidFill>
                <a:ea typeface="幼圆" panose="02010509060101010101" pitchFamily="49" charset="-122"/>
              </a:rPr>
              <a:t>绝缘手套</a:t>
            </a:r>
          </a:p>
        </p:txBody>
      </p:sp>
      <p:sp>
        <p:nvSpPr>
          <p:cNvPr id="73768" name="矩形 73767"/>
          <p:cNvSpPr/>
          <p:nvPr/>
        </p:nvSpPr>
        <p:spPr>
          <a:xfrm>
            <a:off x="2895600" y="381000"/>
            <a:ext cx="2286000" cy="457200"/>
          </a:xfrm>
          <a:prstGeom prst="rect">
            <a:avLst/>
          </a:prstGeom>
          <a:solidFill>
            <a:schemeClr val="bg2"/>
          </a:solidFill>
          <a:ln w="38100">
            <a:noFill/>
          </a:ln>
        </p:spPr>
        <p:txBody>
          <a:bodyPr>
            <a:spAutoFit/>
          </a:bodyPr>
          <a:lstStyle/>
          <a:p>
            <a:pPr algn="ctr" eaLnBrk="1" hangingPunct="1">
              <a:buFont typeface="Arial" panose="020B0604020202020204" pitchFamily="34" charset="0"/>
              <a:buNone/>
              <a:defRPr/>
            </a:pPr>
            <a:r>
              <a:rPr lang="zh-CN" altLang="en-US" sz="2400" b="1" noProof="1">
                <a:solidFill>
                  <a:srgbClr val="FFFF00"/>
                </a:solidFill>
                <a:effectLst>
                  <a:outerShdw blurRad="38100" dist="38100" dir="2700000">
                    <a:srgbClr val="000000"/>
                  </a:outerShdw>
                </a:effectLst>
                <a:latin typeface="Arial" charset="0"/>
                <a:ea typeface="宋体" charset="-122"/>
                <a:cs typeface="+mn-ea"/>
              </a:rPr>
              <a:t>配 发 电 房</a:t>
            </a:r>
            <a:endParaRPr lang="zh-CN" altLang="en-US" sz="2400" b="1" noProof="1">
              <a:solidFill>
                <a:srgbClr val="FFFF00"/>
              </a:solidFill>
              <a:effectLst>
                <a:outerShdw blurRad="38100" dist="38100" dir="2700000">
                  <a:srgbClr val="000000"/>
                </a:outerShdw>
              </a:effectLst>
              <a:latin typeface="Arial" charset="0"/>
              <a:ea typeface="宋体" charset="-122"/>
            </a:endParaRPr>
          </a:p>
        </p:txBody>
      </p:sp>
    </p:spTree>
  </p:cSld>
  <p:clrMapOvr>
    <a:masterClrMapping/>
  </p:clrMapOvr>
  <p:transition>
    <p:blinds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图片 72771" descr="QQ截图未命名"/>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810000"/>
            <a:ext cx="3200400" cy="2286000"/>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41987" name="图片 72773" descr="配电柜内标识"/>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219200"/>
            <a:ext cx="3200400" cy="2400300"/>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41988" name="矩形 72774"/>
          <p:cNvSpPr>
            <a:spLocks noRot="1" noChangeArrowheads="1"/>
          </p:cNvSpPr>
          <p:nvPr/>
        </p:nvSpPr>
        <p:spPr bwMode="auto">
          <a:xfrm>
            <a:off x="5181600" y="3429000"/>
            <a:ext cx="2667000" cy="3810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zh-CN" altLang="en-US" sz="1600" b="1">
                <a:solidFill>
                  <a:srgbClr val="000000"/>
                </a:solidFill>
                <a:ea typeface="幼圆" panose="02010509060101010101" pitchFamily="49" charset="-122"/>
              </a:rPr>
              <a:t>配电柜标识（一一对应）</a:t>
            </a:r>
          </a:p>
        </p:txBody>
      </p:sp>
      <p:sp>
        <p:nvSpPr>
          <p:cNvPr id="41989" name="椭圆 72775"/>
          <p:cNvSpPr>
            <a:spLocks noChangeArrowheads="1"/>
          </p:cNvSpPr>
          <p:nvPr/>
        </p:nvSpPr>
        <p:spPr bwMode="auto">
          <a:xfrm>
            <a:off x="5105400" y="1600200"/>
            <a:ext cx="2286000" cy="8382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41990" name="矩形 72776"/>
          <p:cNvSpPr>
            <a:spLocks noChangeArrowheads="1"/>
          </p:cNvSpPr>
          <p:nvPr/>
        </p:nvSpPr>
        <p:spPr bwMode="auto">
          <a:xfrm>
            <a:off x="914400" y="1844675"/>
            <a:ext cx="3276600" cy="341630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9</a:t>
            </a:r>
            <a:r>
              <a:rPr lang="zh-CN" altLang="en-US" sz="1800">
                <a:solidFill>
                  <a:schemeClr val="tx1"/>
                </a:solidFill>
                <a:latin typeface="方正大黑简体" panose="02010601030101010101" pitchFamily="2" charset="-122"/>
                <a:ea typeface="方正大黑简体" panose="02010601030101010101" pitchFamily="2" charset="-122"/>
              </a:rPr>
              <a:t>、配电室内在所有配电柜下方放置绝缘垫，绝缘垫上下无水渍，清洁干燥； </a:t>
            </a:r>
          </a:p>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10 </a:t>
            </a:r>
            <a:r>
              <a:rPr lang="zh-CN" altLang="en-US" sz="1800">
                <a:solidFill>
                  <a:schemeClr val="tx1"/>
                </a:solidFill>
                <a:latin typeface="方正大黑简体" panose="02010601030101010101" pitchFamily="2" charset="-122"/>
                <a:ea typeface="方正大黑简体" panose="02010601030101010101" pitchFamily="2" charset="-122"/>
              </a:rPr>
              <a:t>、配电柜门与柜体应做等电位跨接，各配电元件外观无损坏、变色、异味，无放电痕迹；</a:t>
            </a:r>
          </a:p>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11 </a:t>
            </a:r>
            <a:r>
              <a:rPr lang="zh-CN" altLang="en-US" sz="1800">
                <a:solidFill>
                  <a:schemeClr val="tx1"/>
                </a:solidFill>
                <a:latin typeface="方正大黑简体" panose="02010601030101010101" pitchFamily="2" charset="-122"/>
                <a:ea typeface="方正大黑简体" panose="02010601030101010101" pitchFamily="2" charset="-122"/>
              </a:rPr>
              <a:t>、未用（废弃）的电线和裸露的部位应用黑胶布包扎，标识清楚； </a:t>
            </a:r>
          </a:p>
          <a:p>
            <a:pPr eaLnBrk="1" hangingPunct="1">
              <a:lnSpc>
                <a:spcPct val="120000"/>
              </a:lnSpc>
            </a:pPr>
            <a:endParaRPr lang="zh-CN" altLang="en-US" sz="1800">
              <a:solidFill>
                <a:schemeClr val="tx1"/>
              </a:solidFill>
              <a:latin typeface="方正大黑简体" panose="02010601030101010101" pitchFamily="2" charset="-122"/>
              <a:ea typeface="方正大黑简体" panose="02010601030101010101" pitchFamily="2" charset="-122"/>
            </a:endParaRPr>
          </a:p>
        </p:txBody>
      </p:sp>
      <p:sp>
        <p:nvSpPr>
          <p:cNvPr id="72778" name="矩形 72777"/>
          <p:cNvSpPr/>
          <p:nvPr/>
        </p:nvSpPr>
        <p:spPr>
          <a:xfrm>
            <a:off x="2895600" y="381000"/>
            <a:ext cx="2286000" cy="457200"/>
          </a:xfrm>
          <a:prstGeom prst="rect">
            <a:avLst/>
          </a:prstGeom>
          <a:solidFill>
            <a:schemeClr val="bg2"/>
          </a:solidFill>
          <a:ln w="38100">
            <a:noFill/>
          </a:ln>
        </p:spPr>
        <p:txBody>
          <a:bodyPr>
            <a:spAutoFit/>
          </a:bodyPr>
          <a:lstStyle/>
          <a:p>
            <a:pPr algn="ctr" eaLnBrk="1" hangingPunct="1">
              <a:buFont typeface="Arial" panose="020B0604020202020204" pitchFamily="34" charset="0"/>
              <a:buNone/>
              <a:defRPr/>
            </a:pPr>
            <a:r>
              <a:rPr lang="zh-CN" altLang="en-US" sz="2400" b="1" noProof="1">
                <a:solidFill>
                  <a:srgbClr val="FFFF00"/>
                </a:solidFill>
                <a:effectLst>
                  <a:outerShdw blurRad="38100" dist="38100" dir="2700000">
                    <a:srgbClr val="000000"/>
                  </a:outerShdw>
                </a:effectLst>
                <a:latin typeface="Arial" charset="0"/>
                <a:ea typeface="宋体" charset="-122"/>
                <a:cs typeface="+mn-ea"/>
              </a:rPr>
              <a:t>配 发 电 房</a:t>
            </a:r>
            <a:endParaRPr lang="zh-CN" altLang="en-US" sz="2400" b="1" noProof="1">
              <a:solidFill>
                <a:srgbClr val="FFFF00"/>
              </a:solidFill>
              <a:effectLst>
                <a:outerShdw blurRad="38100" dist="38100" dir="2700000">
                  <a:srgbClr val="000000"/>
                </a:outerShdw>
              </a:effectLst>
              <a:latin typeface="Arial" charset="0"/>
              <a:ea typeface="宋体" charset="-122"/>
            </a:endParaRPr>
          </a:p>
        </p:txBody>
      </p:sp>
    </p:spTree>
  </p:cSld>
  <p:clrMapOvr>
    <a:masterClrMapping/>
  </p:clrMapOvr>
  <p:transition>
    <p:blinds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矩形 212993"/>
          <p:cNvSpPr/>
          <p:nvPr/>
        </p:nvSpPr>
        <p:spPr>
          <a:xfrm>
            <a:off x="1828800" y="2514600"/>
            <a:ext cx="6705600" cy="3200400"/>
          </a:xfrm>
          <a:prstGeom prst="rect">
            <a:avLst/>
          </a:prstGeom>
          <a:solidFill>
            <a:srgbClr val="DDDDDD"/>
          </a:solidFill>
          <a:ln w="38100">
            <a:noFill/>
          </a:ln>
        </p:spPr>
        <p:txBody>
          <a:bodyPr wrap="none" anchor="ctr"/>
          <a:lstStyle/>
          <a:p>
            <a:pPr eaLnBrk="1" hangingPunct="1">
              <a:buFont typeface="Arial" panose="020B0604020202020204" pitchFamily="34" charset="0"/>
              <a:buNone/>
              <a:defRPr/>
            </a:pPr>
            <a:r>
              <a:rPr lang="zh-CN" altLang="en-US" sz="2800" b="1" noProof="1">
                <a:latin typeface="Arial" charset="0"/>
                <a:ea typeface="宋体" charset="-122"/>
                <a:cs typeface="+mn-ea"/>
              </a:rPr>
              <a:t>第一部分：加油站现场安全管理</a:t>
            </a:r>
            <a:endParaRPr lang="zh-CN" altLang="en-US" sz="2800" b="1" noProof="1">
              <a:latin typeface="Arial" charset="0"/>
              <a:ea typeface="宋体" charset="-122"/>
            </a:endParaRPr>
          </a:p>
          <a:p>
            <a:pPr eaLnBrk="1" hangingPunct="1">
              <a:buFont typeface="Arial" panose="020B0604020202020204" pitchFamily="34" charset="0"/>
              <a:buNone/>
              <a:defRPr/>
            </a:pPr>
            <a:endParaRPr lang="zh-CN" altLang="en-US" sz="2800" b="1" noProof="1">
              <a:latin typeface="Arial" charset="0"/>
              <a:ea typeface="宋体" charset="-122"/>
            </a:endParaRPr>
          </a:p>
          <a:p>
            <a:pPr eaLnBrk="1" hangingPunct="1">
              <a:buFont typeface="Arial" panose="020B0604020202020204" pitchFamily="34" charset="0"/>
              <a:buNone/>
              <a:defRPr/>
            </a:pPr>
            <a:r>
              <a:rPr lang="zh-CN" altLang="en-US" sz="2800" b="1" u="sng" noProof="1">
                <a:solidFill>
                  <a:srgbClr val="FFFF00"/>
                </a:solidFill>
                <a:effectLst>
                  <a:outerShdw blurRad="38100" dist="38100" dir="2700000">
                    <a:srgbClr val="000000"/>
                  </a:outerShdw>
                </a:effectLst>
                <a:latin typeface="Arial" charset="0"/>
                <a:ea typeface="宋体" charset="-122"/>
                <a:cs typeface="+mn-ea"/>
              </a:rPr>
              <a:t>第二部分：常规作业关键点控制</a:t>
            </a:r>
            <a:endParaRPr lang="zh-CN" altLang="en-US" sz="2800" b="1" u="sng" noProof="1">
              <a:solidFill>
                <a:srgbClr val="FFFF00"/>
              </a:solidFill>
              <a:effectLst>
                <a:outerShdw blurRad="38100" dist="38100" dir="2700000">
                  <a:srgbClr val="000000"/>
                </a:outerShdw>
              </a:effectLst>
              <a:latin typeface="Arial" charset="0"/>
              <a:ea typeface="宋体" charset="-122"/>
            </a:endParaRPr>
          </a:p>
          <a:p>
            <a:pPr eaLnBrk="1" hangingPunct="1">
              <a:buFont typeface="Arial" panose="020B0604020202020204" pitchFamily="34" charset="0"/>
              <a:buNone/>
              <a:defRPr/>
            </a:pPr>
            <a:endParaRPr lang="zh-CN" altLang="en-US" sz="2800" b="1" u="sng" noProof="1">
              <a:solidFill>
                <a:srgbClr val="FFFF00"/>
              </a:solidFill>
              <a:effectLst>
                <a:outerShdw blurRad="38100" dist="38100" dir="2700000">
                  <a:srgbClr val="000000"/>
                </a:outerShdw>
              </a:effectLst>
              <a:latin typeface="Arial" charset="0"/>
              <a:ea typeface="宋体" charset="-122"/>
            </a:endParaRPr>
          </a:p>
          <a:p>
            <a:pPr eaLnBrk="1" hangingPunct="1">
              <a:buFont typeface="Arial" panose="020B0604020202020204" pitchFamily="34" charset="0"/>
              <a:buNone/>
              <a:defRPr/>
            </a:pPr>
            <a:r>
              <a:rPr lang="zh-CN" altLang="en-US" sz="2800" b="1" noProof="1">
                <a:latin typeface="Arial" charset="0"/>
                <a:ea typeface="宋体" charset="-122"/>
                <a:cs typeface="+mn-ea"/>
              </a:rPr>
              <a:t>第三部分：非常规作业管理</a:t>
            </a:r>
            <a:endParaRPr lang="zh-CN" altLang="en-US" sz="2800" b="1" noProof="1">
              <a:latin typeface="Arial" charset="0"/>
              <a:ea typeface="宋体" charset="-122"/>
            </a:endParaRPr>
          </a:p>
          <a:p>
            <a:pPr eaLnBrk="1" hangingPunct="1">
              <a:buFont typeface="Arial" panose="020B0604020202020204" pitchFamily="34" charset="0"/>
              <a:buNone/>
              <a:defRPr/>
            </a:pPr>
            <a:endParaRPr lang="zh-CN" altLang="en-US" sz="2800" b="1" noProof="1">
              <a:latin typeface="Arial" charset="0"/>
              <a:ea typeface="宋体" charset="-122"/>
            </a:endParaRPr>
          </a:p>
        </p:txBody>
      </p:sp>
      <p:sp>
        <p:nvSpPr>
          <p:cNvPr id="212995" name="矩形 212994"/>
          <p:cNvSpPr/>
          <p:nvPr/>
        </p:nvSpPr>
        <p:spPr>
          <a:xfrm>
            <a:off x="3124200" y="990600"/>
            <a:ext cx="3733800" cy="685800"/>
          </a:xfrm>
          <a:prstGeom prst="rect">
            <a:avLst/>
          </a:prstGeom>
          <a:noFill/>
          <a:ln w="38100">
            <a:noFill/>
          </a:ln>
        </p:spPr>
        <p:txBody>
          <a:bodyPr wrap="none" anchor="ctr"/>
          <a:lstStyle/>
          <a:p>
            <a:pPr algn="ctr" eaLnBrk="1" hangingPunct="1">
              <a:buFont typeface="Arial" panose="020B0604020202020204" pitchFamily="34" charset="0"/>
              <a:buNone/>
              <a:defRPr/>
            </a:pPr>
            <a:r>
              <a:rPr lang="zh-CN" altLang="en-US" sz="3200" b="1" noProof="1">
                <a:solidFill>
                  <a:schemeClr val="hlink"/>
                </a:solidFill>
                <a:effectLst>
                  <a:outerShdw blurRad="38100" dist="38100" dir="2700000">
                    <a:srgbClr val="000000"/>
                  </a:outerShdw>
                </a:effectLst>
                <a:latin typeface="微软雅黑" panose="020B0503020204020204" pitchFamily="34" charset="-122"/>
                <a:ea typeface="微软雅黑" panose="020B0503020204020204" pitchFamily="34" charset="-122"/>
                <a:cs typeface="+mn-ea"/>
              </a:rPr>
              <a:t>课  件  目  录</a:t>
            </a:r>
          </a:p>
        </p:txBody>
      </p:sp>
      <p:pic>
        <p:nvPicPr>
          <p:cNvPr id="44036" name="图片 212995" descr="gtyj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143000"/>
            <a:ext cx="1941513"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矩形 221185"/>
          <p:cNvSpPr>
            <a:spLocks noRot="1" noChangeArrowheads="1"/>
          </p:cNvSpPr>
          <p:nvPr/>
        </p:nvSpPr>
        <p:spPr bwMode="auto">
          <a:xfrm>
            <a:off x="1066800" y="1905000"/>
            <a:ext cx="7540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90000"/>
              </a:lnSpc>
            </a:pPr>
            <a:r>
              <a:rPr lang="zh-CN" altLang="en-US" sz="3200" b="1"/>
              <a:t>常</a:t>
            </a:r>
            <a:br>
              <a:rPr lang="zh-CN" altLang="en-US" sz="3200" b="1"/>
            </a:br>
            <a:r>
              <a:rPr lang="zh-CN" altLang="en-US" sz="3200" b="1"/>
              <a:t>规</a:t>
            </a:r>
            <a:br>
              <a:rPr lang="zh-CN" altLang="en-US" sz="3200" b="1"/>
            </a:br>
            <a:r>
              <a:rPr lang="zh-CN" altLang="en-US" sz="3200" b="1"/>
              <a:t>作</a:t>
            </a:r>
            <a:br>
              <a:rPr lang="zh-CN" altLang="en-US" sz="3200" b="1"/>
            </a:br>
            <a:r>
              <a:rPr lang="zh-CN" altLang="en-US" sz="3200" b="1"/>
              <a:t>业</a:t>
            </a:r>
            <a:br>
              <a:rPr lang="zh-CN" altLang="en-US" sz="3200" b="1"/>
            </a:br>
            <a:r>
              <a:rPr lang="zh-CN" altLang="en-US" sz="3200" b="1"/>
              <a:t>关</a:t>
            </a:r>
            <a:br>
              <a:rPr lang="zh-CN" altLang="en-US" sz="3200" b="1"/>
            </a:br>
            <a:r>
              <a:rPr lang="zh-CN" altLang="en-US" sz="3200" b="1"/>
              <a:t>键</a:t>
            </a:r>
            <a:br>
              <a:rPr lang="zh-CN" altLang="en-US" sz="3200" b="1"/>
            </a:br>
            <a:r>
              <a:rPr lang="zh-CN" altLang="en-US" sz="3200" b="1"/>
              <a:t>点</a:t>
            </a:r>
            <a:br>
              <a:rPr lang="zh-CN" altLang="en-US" sz="3200" b="1"/>
            </a:br>
            <a:r>
              <a:rPr lang="zh-CN" altLang="en-US" sz="3200" b="1"/>
              <a:t>控</a:t>
            </a:r>
            <a:br>
              <a:rPr lang="zh-CN" altLang="en-US" sz="3200" b="1"/>
            </a:br>
            <a:r>
              <a:rPr lang="zh-CN" altLang="en-US" sz="3200" b="1"/>
              <a:t>制</a:t>
            </a:r>
          </a:p>
        </p:txBody>
      </p:sp>
      <p:sp>
        <p:nvSpPr>
          <p:cNvPr id="46083" name="DRAWING2STR_FREEFORM 221285"/>
          <p:cNvSpPr>
            <a:spLocks noChangeArrowheads="1"/>
          </p:cNvSpPr>
          <p:nvPr/>
        </p:nvSpPr>
        <p:spPr bwMode="auto">
          <a:xfrm rot="5400000" flipH="1">
            <a:off x="-1525587" y="1830387"/>
            <a:ext cx="4514850" cy="4356101"/>
          </a:xfrm>
          <a:custGeom>
            <a:avLst/>
            <a:gdLst>
              <a:gd name="T0" fmla="*/ 2245720 w 21600"/>
              <a:gd name="T1" fmla="*/ 2178051 h 21600"/>
              <a:gd name="T2" fmla="*/ 2257425 w 21600"/>
              <a:gd name="T3" fmla="*/ 2166757 h 21600"/>
              <a:gd name="T4" fmla="*/ 2269130 w 21600"/>
              <a:gd name="T5" fmla="*/ 2178051 h 21600"/>
              <a:gd name="T6" fmla="*/ 4514850 w 21600"/>
              <a:gd name="T7" fmla="*/ 2178051 h 21600"/>
              <a:gd name="T8" fmla="*/ 2257425 w 21600"/>
              <a:gd name="T9" fmla="*/ 0 h 21600"/>
              <a:gd name="T10" fmla="*/ 0 w 21600"/>
              <a:gd name="T11" fmla="*/ 2178051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0744" y="10800"/>
                </a:moveTo>
                <a:cubicBezTo>
                  <a:pt x="10744" y="10769"/>
                  <a:pt x="10769" y="10744"/>
                  <a:pt x="10800" y="10744"/>
                </a:cubicBezTo>
                <a:cubicBezTo>
                  <a:pt x="10831" y="10744"/>
                  <a:pt x="10856" y="10769"/>
                  <a:pt x="10856" y="10800"/>
                </a:cubicBezTo>
                <a:lnTo>
                  <a:pt x="21600" y="10800"/>
                </a:lnTo>
                <a:cubicBezTo>
                  <a:pt x="21600" y="4835"/>
                  <a:pt x="16765" y="0"/>
                  <a:pt x="10800" y="0"/>
                </a:cubicBezTo>
                <a:cubicBezTo>
                  <a:pt x="4835" y="0"/>
                  <a:pt x="0" y="4835"/>
                  <a:pt x="0" y="10800"/>
                </a:cubicBezTo>
                <a:lnTo>
                  <a:pt x="10744" y="10800"/>
                </a:lnTo>
                <a:close/>
              </a:path>
            </a:pathLst>
          </a:custGeom>
          <a:solidFill>
            <a:srgbClr val="33CCFF">
              <a:alpha val="23921"/>
            </a:srgbClr>
          </a:solidFill>
          <a:ln w="38100">
            <a:solidFill>
              <a:srgbClr val="003300"/>
            </a:solidFill>
            <a:miter lim="800000"/>
            <a:headEnd/>
            <a:tailEnd/>
          </a:ln>
        </p:spPr>
        <p:txBody>
          <a:bodyPr/>
          <a:lstStyle/>
          <a:p>
            <a:endParaRPr lang="zh-CN" altLang="en-US"/>
          </a:p>
        </p:txBody>
      </p:sp>
      <p:grpSp>
        <p:nvGrpSpPr>
          <p:cNvPr id="46084" name="组合 221286"/>
          <p:cNvGrpSpPr>
            <a:grpSpLocks/>
          </p:cNvGrpSpPr>
          <p:nvPr/>
        </p:nvGrpSpPr>
        <p:grpSpPr bwMode="auto">
          <a:xfrm>
            <a:off x="1524000" y="1447800"/>
            <a:ext cx="5791200" cy="568325"/>
            <a:chOff x="912" y="1243"/>
            <a:chExt cx="2984" cy="320"/>
          </a:xfrm>
        </p:grpSpPr>
        <p:sp>
          <p:nvSpPr>
            <p:cNvPr id="46140" name="圆角矩形 221287"/>
            <p:cNvSpPr>
              <a:spLocks noChangeArrowheads="1"/>
            </p:cNvSpPr>
            <p:nvPr/>
          </p:nvSpPr>
          <p:spPr bwMode="auto">
            <a:xfrm>
              <a:off x="1112" y="1243"/>
              <a:ext cx="2784" cy="320"/>
            </a:xfrm>
            <a:prstGeom prst="roundRect">
              <a:avLst>
                <a:gd name="adj" fmla="val 50000"/>
              </a:avLst>
            </a:prstGeom>
            <a:solidFill>
              <a:srgbClr val="99CCFF"/>
            </a:solidFill>
            <a:ln w="28575">
              <a:solidFill>
                <a:schemeClr val="bg2"/>
              </a:solidFill>
              <a:round/>
              <a:headEnd/>
              <a:tailEnd/>
            </a:ln>
          </p:spPr>
          <p:txBody>
            <a:bodyPr wrap="none"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r>
                <a:rPr lang="en-US" altLang="zh-CN" sz="2200" b="1">
                  <a:solidFill>
                    <a:schemeClr val="tx1"/>
                  </a:solidFill>
                  <a:latin typeface="黑体" panose="02010609060101010101" pitchFamily="49" charset="-122"/>
                  <a:ea typeface="黑体" panose="02010609060101010101" pitchFamily="49" charset="-122"/>
                </a:rPr>
                <a:t>1</a:t>
              </a:r>
              <a:r>
                <a:rPr lang="zh-CN" altLang="en-US" sz="2200" b="1">
                  <a:solidFill>
                    <a:schemeClr val="tx1"/>
                  </a:solidFill>
                  <a:latin typeface="黑体" panose="02010609060101010101" pitchFamily="49" charset="-122"/>
                  <a:ea typeface="黑体" panose="02010609060101010101" pitchFamily="49" charset="-122"/>
                </a:rPr>
                <a:t>、隐患挂牌管理</a:t>
              </a:r>
              <a:endParaRPr lang="zh-CN" altLang="en-US" sz="2200" b="1">
                <a:solidFill>
                  <a:schemeClr val="tx1"/>
                </a:solidFill>
                <a:latin typeface="黑体" panose="02010609060101010101" pitchFamily="49" charset="-122"/>
                <a:ea typeface="微软雅黑" panose="020B0503020204020204" pitchFamily="34" charset="-122"/>
              </a:endParaRPr>
            </a:p>
          </p:txBody>
        </p:sp>
        <p:grpSp>
          <p:nvGrpSpPr>
            <p:cNvPr id="46141" name="组合 221288"/>
            <p:cNvGrpSpPr>
              <a:grpSpLocks/>
            </p:cNvGrpSpPr>
            <p:nvPr/>
          </p:nvGrpSpPr>
          <p:grpSpPr bwMode="auto">
            <a:xfrm>
              <a:off x="912" y="1299"/>
              <a:ext cx="240" cy="240"/>
              <a:chOff x="2078" y="1680"/>
              <a:chExt cx="1615" cy="1615"/>
            </a:xfrm>
          </p:grpSpPr>
          <p:sp>
            <p:nvSpPr>
              <p:cNvPr id="46142" name="椭圆 221289"/>
              <p:cNvSpPr>
                <a:spLocks noChangeArrowheads="1"/>
              </p:cNvSpPr>
              <p:nvPr/>
            </p:nvSpPr>
            <p:spPr bwMode="auto">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46143" name="椭圆 221290"/>
              <p:cNvSpPr>
                <a:spLocks noChangeArrowheads="1"/>
              </p:cNvSpPr>
              <p:nvPr/>
            </p:nvSpPr>
            <p:spPr bwMode="auto">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21512" name="椭圆 221291"/>
              <p:cNvSpPr>
                <a:spLocks noChangeArrowheads="1"/>
              </p:cNvSpPr>
              <p:nvPr/>
            </p:nvSpPr>
            <p:spPr bwMode="auto">
              <a:xfrm>
                <a:off x="2254" y="1857"/>
                <a:ext cx="1260" cy="1263"/>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a:lstStyle/>
              <a:p>
                <a:pPr algn="ctr" eaLnBrk="1" hangingPunct="1">
                  <a:buFont typeface="Arial" panose="020B0604020202020204" pitchFamily="34" charset="0"/>
                  <a:buNone/>
                  <a:defRPr/>
                </a:pPr>
                <a:endParaRPr lang="zh-CN" altLang="en-US"/>
              </a:p>
            </p:txBody>
          </p:sp>
          <p:sp>
            <p:nvSpPr>
              <p:cNvPr id="46145" name="椭圆 221292"/>
              <p:cNvSpPr>
                <a:spLocks noChangeArrowheads="1"/>
              </p:cNvSpPr>
              <p:nvPr/>
            </p:nvSpPr>
            <p:spPr bwMode="auto">
              <a:xfrm>
                <a:off x="2254" y="1856"/>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21514" name="椭圆 221293"/>
              <p:cNvSpPr>
                <a:spLocks noChangeArrowheads="1"/>
              </p:cNvSpPr>
              <p:nvPr/>
            </p:nvSpPr>
            <p:spPr bwMode="auto">
              <a:xfrm>
                <a:off x="2337" y="1941"/>
                <a:ext cx="1095" cy="1095"/>
              </a:xfrm>
              <a:prstGeom prst="ellipse">
                <a:avLst/>
              </a:prstGeom>
              <a:gradFill rotWithShape="1">
                <a:gsLst>
                  <a:gs pos="0">
                    <a:srgbClr val="005353"/>
                  </a:gs>
                  <a:gs pos="50000">
                    <a:schemeClr val="hlink"/>
                  </a:gs>
                  <a:gs pos="100000">
                    <a:srgbClr val="005353"/>
                  </a:gs>
                </a:gsLst>
                <a:lin ang="18900000" scaled="1"/>
              </a:gradFill>
              <a:ln>
                <a:noFill/>
              </a:ln>
              <a:extLst>
                <a:ext uri="{91240B29-F687-4F45-9708-019B960494DF}">
                  <a14:hiddenLine xmlns:a14="http://schemas.microsoft.com/office/drawing/2010/main" w="38100">
                    <a:solidFill>
                      <a:srgbClr val="000000"/>
                    </a:solidFill>
                    <a:round/>
                    <a:headEnd/>
                    <a:tailEnd/>
                  </a14:hiddenLine>
                </a:ext>
              </a:extLst>
            </p:spPr>
            <p:txBody>
              <a:bodyPr/>
              <a:lstStyle/>
              <a:p>
                <a:pPr algn="ctr" eaLnBrk="1" hangingPunct="1">
                  <a:buFont typeface="Arial" panose="020B0604020202020204" pitchFamily="34" charset="0"/>
                  <a:buNone/>
                  <a:defRPr/>
                </a:pPr>
                <a:endParaRPr lang="zh-CN" altLang="en-US"/>
              </a:p>
            </p:txBody>
          </p:sp>
          <p:sp>
            <p:nvSpPr>
              <p:cNvPr id="46147" name="椭圆 221294"/>
              <p:cNvSpPr>
                <a:spLocks noChangeArrowheads="1"/>
              </p:cNvSpPr>
              <p:nvPr/>
            </p:nvSpPr>
            <p:spPr bwMode="auto">
              <a:xfrm>
                <a:off x="2337" y="1939"/>
                <a:ext cx="1096" cy="1098"/>
              </a:xfrm>
              <a:prstGeom prst="ellipse">
                <a:avLst/>
              </a:prstGeom>
              <a:solidFill>
                <a:srgbClr val="FF0000"/>
              </a:solidFill>
              <a:ln>
                <a:noFill/>
              </a:ln>
              <a:extLst>
                <a:ext uri="{91240B29-F687-4F45-9708-019B960494DF}">
                  <a14:hiddenLine xmlns:a14="http://schemas.microsoft.com/office/drawing/2010/main" w="38100">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grpSp>
      </p:grpSp>
      <p:grpSp>
        <p:nvGrpSpPr>
          <p:cNvPr id="46085" name="组合 221295"/>
          <p:cNvGrpSpPr>
            <a:grpSpLocks/>
          </p:cNvGrpSpPr>
          <p:nvPr/>
        </p:nvGrpSpPr>
        <p:grpSpPr bwMode="auto">
          <a:xfrm>
            <a:off x="2286000" y="2133600"/>
            <a:ext cx="5638800" cy="568325"/>
            <a:chOff x="1248" y="1728"/>
            <a:chExt cx="2976" cy="320"/>
          </a:xfrm>
        </p:grpSpPr>
        <p:sp>
          <p:nvSpPr>
            <p:cNvPr id="46132" name="圆角矩形 221296"/>
            <p:cNvSpPr>
              <a:spLocks noChangeArrowheads="1"/>
            </p:cNvSpPr>
            <p:nvPr/>
          </p:nvSpPr>
          <p:spPr bwMode="auto">
            <a:xfrm>
              <a:off x="1440" y="1728"/>
              <a:ext cx="2784" cy="320"/>
            </a:xfrm>
            <a:prstGeom prst="roundRect">
              <a:avLst>
                <a:gd name="adj" fmla="val 50000"/>
              </a:avLst>
            </a:prstGeom>
            <a:solidFill>
              <a:srgbClr val="9999FF"/>
            </a:solidFill>
            <a:ln w="28575">
              <a:solidFill>
                <a:schemeClr val="bg2"/>
              </a:solidFill>
              <a:round/>
              <a:headEnd/>
              <a:tailEnd/>
            </a:ln>
          </p:spPr>
          <p:txBody>
            <a:bodyPr wrap="none"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r>
                <a:rPr lang="en-US" altLang="zh-CN" sz="2200" b="1">
                  <a:solidFill>
                    <a:schemeClr val="tx2"/>
                  </a:solidFill>
                  <a:latin typeface="黑体" panose="02010609060101010101" pitchFamily="49" charset="-122"/>
                  <a:ea typeface="黑体" panose="02010609060101010101" pitchFamily="49" charset="-122"/>
                </a:rPr>
                <a:t>2</a:t>
              </a:r>
              <a:r>
                <a:rPr lang="zh-CN" altLang="en-US" sz="2200" b="1">
                  <a:solidFill>
                    <a:schemeClr val="tx2"/>
                  </a:solidFill>
                  <a:latin typeface="黑体" panose="02010609060101010101" pitchFamily="49" charset="-122"/>
                  <a:ea typeface="黑体" panose="02010609060101010101" pitchFamily="49" charset="-122"/>
                </a:rPr>
                <a:t>、安全技术交底</a:t>
              </a:r>
              <a:endParaRPr lang="zh-CN" altLang="en-US" sz="2200" b="1">
                <a:solidFill>
                  <a:schemeClr val="accent1"/>
                </a:solidFill>
                <a:latin typeface="黑体" panose="02010609060101010101" pitchFamily="49" charset="-122"/>
                <a:ea typeface="黑体" panose="02010609060101010101" pitchFamily="49" charset="-122"/>
              </a:endParaRPr>
            </a:p>
          </p:txBody>
        </p:sp>
        <p:grpSp>
          <p:nvGrpSpPr>
            <p:cNvPr id="46133" name="组合 221297"/>
            <p:cNvGrpSpPr>
              <a:grpSpLocks/>
            </p:cNvGrpSpPr>
            <p:nvPr/>
          </p:nvGrpSpPr>
          <p:grpSpPr bwMode="auto">
            <a:xfrm>
              <a:off x="1248" y="1795"/>
              <a:ext cx="240" cy="240"/>
              <a:chOff x="2078" y="1680"/>
              <a:chExt cx="1615" cy="1615"/>
            </a:xfrm>
          </p:grpSpPr>
          <p:sp>
            <p:nvSpPr>
              <p:cNvPr id="46134" name="椭圆 221298"/>
              <p:cNvSpPr>
                <a:spLocks noChangeArrowheads="1"/>
              </p:cNvSpPr>
              <p:nvPr/>
            </p:nvSpPr>
            <p:spPr bwMode="auto">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46135" name="椭圆 221299"/>
              <p:cNvSpPr>
                <a:spLocks noChangeArrowheads="1"/>
              </p:cNvSpPr>
              <p:nvPr/>
            </p:nvSpPr>
            <p:spPr bwMode="auto">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21521" name="椭圆 221300"/>
              <p:cNvSpPr>
                <a:spLocks noChangeArrowheads="1"/>
              </p:cNvSpPr>
              <p:nvPr/>
            </p:nvSpPr>
            <p:spPr bwMode="auto">
              <a:xfrm>
                <a:off x="2253" y="1855"/>
                <a:ext cx="1263" cy="1263"/>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a:lstStyle/>
              <a:p>
                <a:pPr algn="ctr" eaLnBrk="1" hangingPunct="1">
                  <a:buFont typeface="Arial" panose="020B0604020202020204" pitchFamily="34" charset="0"/>
                  <a:buNone/>
                  <a:defRPr/>
                </a:pPr>
                <a:endParaRPr lang="zh-CN" altLang="en-US"/>
              </a:p>
            </p:txBody>
          </p:sp>
          <p:sp>
            <p:nvSpPr>
              <p:cNvPr id="46137" name="椭圆 221301"/>
              <p:cNvSpPr>
                <a:spLocks noChangeArrowheads="1"/>
              </p:cNvSpPr>
              <p:nvPr/>
            </p:nvSpPr>
            <p:spPr bwMode="auto">
              <a:xfrm>
                <a:off x="2254" y="1856"/>
                <a:ext cx="1262" cy="1264"/>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21523" name="椭圆 221302"/>
              <p:cNvSpPr>
                <a:spLocks noChangeArrowheads="1"/>
              </p:cNvSpPr>
              <p:nvPr/>
            </p:nvSpPr>
            <p:spPr bwMode="auto">
              <a:xfrm>
                <a:off x="2337" y="1939"/>
                <a:ext cx="1094" cy="1095"/>
              </a:xfrm>
              <a:prstGeom prst="ellipse">
                <a:avLst/>
              </a:prstGeom>
              <a:gradFill rotWithShape="1">
                <a:gsLst>
                  <a:gs pos="0">
                    <a:srgbClr val="005353"/>
                  </a:gs>
                  <a:gs pos="50000">
                    <a:schemeClr val="hlink"/>
                  </a:gs>
                  <a:gs pos="100000">
                    <a:srgbClr val="005353"/>
                  </a:gs>
                </a:gsLst>
                <a:lin ang="18900000" scaled="1"/>
              </a:gradFill>
              <a:ln>
                <a:noFill/>
              </a:ln>
              <a:extLst>
                <a:ext uri="{91240B29-F687-4F45-9708-019B960494DF}">
                  <a14:hiddenLine xmlns:a14="http://schemas.microsoft.com/office/drawing/2010/main" w="38100">
                    <a:solidFill>
                      <a:srgbClr val="000000"/>
                    </a:solidFill>
                    <a:round/>
                    <a:headEnd/>
                    <a:tailEnd/>
                  </a14:hiddenLine>
                </a:ext>
              </a:extLst>
            </p:spPr>
            <p:txBody>
              <a:bodyPr/>
              <a:lstStyle/>
              <a:p>
                <a:pPr algn="ctr" eaLnBrk="1" hangingPunct="1">
                  <a:buFont typeface="Arial" panose="020B0604020202020204" pitchFamily="34" charset="0"/>
                  <a:buNone/>
                  <a:defRPr/>
                </a:pPr>
                <a:endParaRPr lang="zh-CN" altLang="en-US"/>
              </a:p>
            </p:txBody>
          </p:sp>
          <p:sp>
            <p:nvSpPr>
              <p:cNvPr id="46139" name="椭圆 221303"/>
              <p:cNvSpPr>
                <a:spLocks noChangeArrowheads="1"/>
              </p:cNvSpPr>
              <p:nvPr/>
            </p:nvSpPr>
            <p:spPr bwMode="auto">
              <a:xfrm>
                <a:off x="2337" y="1939"/>
                <a:ext cx="1096" cy="1098"/>
              </a:xfrm>
              <a:prstGeom prst="ellipse">
                <a:avLst/>
              </a:prstGeom>
              <a:solidFill>
                <a:srgbClr val="FF6600"/>
              </a:solidFill>
              <a:ln>
                <a:noFill/>
              </a:ln>
              <a:extLst>
                <a:ext uri="{91240B29-F687-4F45-9708-019B960494DF}">
                  <a14:hiddenLine xmlns:a14="http://schemas.microsoft.com/office/drawing/2010/main" w="38100">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grpSp>
      </p:grpSp>
      <p:grpSp>
        <p:nvGrpSpPr>
          <p:cNvPr id="46086" name="组合 221304"/>
          <p:cNvGrpSpPr>
            <a:grpSpLocks/>
          </p:cNvGrpSpPr>
          <p:nvPr/>
        </p:nvGrpSpPr>
        <p:grpSpPr bwMode="auto">
          <a:xfrm>
            <a:off x="2895600" y="3505200"/>
            <a:ext cx="5334000" cy="569913"/>
            <a:chOff x="1344" y="2275"/>
            <a:chExt cx="2976" cy="320"/>
          </a:xfrm>
        </p:grpSpPr>
        <p:sp>
          <p:nvSpPr>
            <p:cNvPr id="46124" name="圆角矩形 221305"/>
            <p:cNvSpPr>
              <a:spLocks noChangeArrowheads="1"/>
            </p:cNvSpPr>
            <p:nvPr/>
          </p:nvSpPr>
          <p:spPr bwMode="auto">
            <a:xfrm>
              <a:off x="1536" y="2275"/>
              <a:ext cx="2784" cy="320"/>
            </a:xfrm>
            <a:prstGeom prst="roundRect">
              <a:avLst>
                <a:gd name="adj" fmla="val 50000"/>
              </a:avLst>
            </a:prstGeom>
            <a:solidFill>
              <a:srgbClr val="FFCCCC"/>
            </a:solidFill>
            <a:ln w="28575">
              <a:solidFill>
                <a:schemeClr val="bg2"/>
              </a:solidFill>
              <a:round/>
              <a:headEnd/>
              <a:tailEnd/>
            </a:ln>
          </p:spPr>
          <p:txBody>
            <a:bodyPr wrap="none"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r>
                <a:rPr lang="en-US" altLang="zh-CN" sz="2200" b="1">
                  <a:solidFill>
                    <a:schemeClr val="tx2"/>
                  </a:solidFill>
                  <a:latin typeface="黑体" panose="02010609060101010101" pitchFamily="49" charset="-122"/>
                  <a:ea typeface="黑体" panose="02010609060101010101" pitchFamily="49" charset="-122"/>
                </a:rPr>
                <a:t>4</a:t>
              </a:r>
              <a:r>
                <a:rPr lang="zh-CN" altLang="en-US" sz="2200" b="1">
                  <a:solidFill>
                    <a:schemeClr val="tx2"/>
                  </a:solidFill>
                  <a:latin typeface="黑体" panose="02010609060101010101" pitchFamily="49" charset="-122"/>
                  <a:ea typeface="黑体" panose="02010609060101010101" pitchFamily="49" charset="-122"/>
                </a:rPr>
                <a:t>、接卸油操作确认</a:t>
              </a:r>
            </a:p>
          </p:txBody>
        </p:sp>
        <p:grpSp>
          <p:nvGrpSpPr>
            <p:cNvPr id="46125" name="组合 221306"/>
            <p:cNvGrpSpPr>
              <a:grpSpLocks/>
            </p:cNvGrpSpPr>
            <p:nvPr/>
          </p:nvGrpSpPr>
          <p:grpSpPr bwMode="auto">
            <a:xfrm>
              <a:off x="1344" y="2323"/>
              <a:ext cx="240" cy="240"/>
              <a:chOff x="2078" y="1680"/>
              <a:chExt cx="1615" cy="1615"/>
            </a:xfrm>
          </p:grpSpPr>
          <p:sp>
            <p:nvSpPr>
              <p:cNvPr id="46126" name="椭圆 221307"/>
              <p:cNvSpPr>
                <a:spLocks noChangeArrowheads="1"/>
              </p:cNvSpPr>
              <p:nvPr/>
            </p:nvSpPr>
            <p:spPr bwMode="auto">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46127" name="椭圆 221308"/>
              <p:cNvSpPr>
                <a:spLocks noChangeArrowheads="1"/>
              </p:cNvSpPr>
              <p:nvPr/>
            </p:nvSpPr>
            <p:spPr bwMode="auto">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21530" name="椭圆 221309"/>
              <p:cNvSpPr>
                <a:spLocks noChangeArrowheads="1"/>
              </p:cNvSpPr>
              <p:nvPr/>
            </p:nvSpPr>
            <p:spPr bwMode="auto">
              <a:xfrm>
                <a:off x="2257" y="1855"/>
                <a:ext cx="1258" cy="1266"/>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a:lstStyle/>
              <a:p>
                <a:pPr algn="ctr" eaLnBrk="1" hangingPunct="1">
                  <a:buFont typeface="Arial" panose="020B0604020202020204" pitchFamily="34" charset="0"/>
                  <a:buNone/>
                  <a:defRPr/>
                </a:pPr>
                <a:endParaRPr lang="zh-CN" altLang="en-US"/>
              </a:p>
            </p:txBody>
          </p:sp>
          <p:sp>
            <p:nvSpPr>
              <p:cNvPr id="46129" name="椭圆 221310"/>
              <p:cNvSpPr>
                <a:spLocks noChangeArrowheads="1"/>
              </p:cNvSpPr>
              <p:nvPr/>
            </p:nvSpPr>
            <p:spPr bwMode="auto">
              <a:xfrm>
                <a:off x="2254" y="1856"/>
                <a:ext cx="1262" cy="1264"/>
              </a:xfrm>
              <a:prstGeom prst="ellipse">
                <a:avLst/>
              </a:prstGeom>
              <a:gradFill rotWithShape="1">
                <a:gsLst>
                  <a:gs pos="0">
                    <a:srgbClr val="21B3E1"/>
                  </a:gs>
                  <a:gs pos="100000">
                    <a:srgbClr val="0F5368"/>
                  </a:gs>
                </a:gsLst>
                <a:lin ang="5400000" scaled="1"/>
              </a:gradFill>
              <a:ln>
                <a:noFill/>
              </a:ln>
              <a:extLst>
                <a:ext uri="{91240B29-F687-4F45-9708-019B960494DF}">
                  <a14:hiddenLine xmlns:a14="http://schemas.microsoft.com/office/drawing/2010/main" w="38100">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21532" name="椭圆 221311"/>
              <p:cNvSpPr>
                <a:spLocks noChangeArrowheads="1"/>
              </p:cNvSpPr>
              <p:nvPr/>
            </p:nvSpPr>
            <p:spPr bwMode="auto">
              <a:xfrm>
                <a:off x="2334" y="1939"/>
                <a:ext cx="1097" cy="1098"/>
              </a:xfrm>
              <a:prstGeom prst="ellipse">
                <a:avLst/>
              </a:prstGeom>
              <a:gradFill rotWithShape="1">
                <a:gsLst>
                  <a:gs pos="0">
                    <a:srgbClr val="005353"/>
                  </a:gs>
                  <a:gs pos="50000">
                    <a:schemeClr val="hlink"/>
                  </a:gs>
                  <a:gs pos="100000">
                    <a:srgbClr val="005353"/>
                  </a:gs>
                </a:gsLst>
                <a:lin ang="18900000" scaled="1"/>
              </a:gradFill>
              <a:ln>
                <a:noFill/>
              </a:ln>
              <a:extLst>
                <a:ext uri="{91240B29-F687-4F45-9708-019B960494DF}">
                  <a14:hiddenLine xmlns:a14="http://schemas.microsoft.com/office/drawing/2010/main" w="38100">
                    <a:solidFill>
                      <a:srgbClr val="000000"/>
                    </a:solidFill>
                    <a:round/>
                    <a:headEnd/>
                    <a:tailEnd/>
                  </a14:hiddenLine>
                </a:ext>
              </a:extLst>
            </p:spPr>
            <p:txBody>
              <a:bodyPr/>
              <a:lstStyle/>
              <a:p>
                <a:pPr algn="ctr" eaLnBrk="1" hangingPunct="1">
                  <a:buFont typeface="Arial" panose="020B0604020202020204" pitchFamily="34" charset="0"/>
                  <a:buNone/>
                  <a:defRPr/>
                </a:pPr>
                <a:endParaRPr lang="zh-CN" altLang="en-US"/>
              </a:p>
            </p:txBody>
          </p:sp>
          <p:sp>
            <p:nvSpPr>
              <p:cNvPr id="46131" name="椭圆 221312"/>
              <p:cNvSpPr>
                <a:spLocks noChangeArrowheads="1"/>
              </p:cNvSpPr>
              <p:nvPr/>
            </p:nvSpPr>
            <p:spPr bwMode="auto">
              <a:xfrm>
                <a:off x="2337" y="1939"/>
                <a:ext cx="1096" cy="1098"/>
              </a:xfrm>
              <a:prstGeom prst="ellipse">
                <a:avLst/>
              </a:prstGeom>
              <a:solidFill>
                <a:srgbClr val="00FF00"/>
              </a:solidFill>
              <a:ln>
                <a:noFill/>
              </a:ln>
              <a:extLst>
                <a:ext uri="{91240B29-F687-4F45-9708-019B960494DF}">
                  <a14:hiddenLine xmlns:a14="http://schemas.microsoft.com/office/drawing/2010/main" w="38100">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grpSp>
      </p:grpSp>
      <p:grpSp>
        <p:nvGrpSpPr>
          <p:cNvPr id="46087" name="组合 221313"/>
          <p:cNvGrpSpPr>
            <a:grpSpLocks/>
          </p:cNvGrpSpPr>
          <p:nvPr/>
        </p:nvGrpSpPr>
        <p:grpSpPr bwMode="auto">
          <a:xfrm>
            <a:off x="2514600" y="4876800"/>
            <a:ext cx="5257800" cy="569913"/>
            <a:chOff x="1248" y="2787"/>
            <a:chExt cx="2996" cy="320"/>
          </a:xfrm>
        </p:grpSpPr>
        <p:sp>
          <p:nvSpPr>
            <p:cNvPr id="46116" name="圆角矩形 221314"/>
            <p:cNvSpPr>
              <a:spLocks noChangeArrowheads="1"/>
            </p:cNvSpPr>
            <p:nvPr/>
          </p:nvSpPr>
          <p:spPr bwMode="auto">
            <a:xfrm>
              <a:off x="1460" y="2787"/>
              <a:ext cx="2784" cy="320"/>
            </a:xfrm>
            <a:prstGeom prst="roundRect">
              <a:avLst>
                <a:gd name="adj" fmla="val 50000"/>
              </a:avLst>
            </a:prstGeom>
            <a:solidFill>
              <a:srgbClr val="FFFF99"/>
            </a:solidFill>
            <a:ln w="28575">
              <a:solidFill>
                <a:schemeClr val="bg2"/>
              </a:solidFill>
              <a:round/>
              <a:headEnd/>
              <a:tailEnd/>
            </a:ln>
          </p:spPr>
          <p:txBody>
            <a:bodyPr wrap="none"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r>
                <a:rPr lang="en-US" altLang="zh-CN" sz="2200" b="1">
                  <a:solidFill>
                    <a:schemeClr val="tx2"/>
                  </a:solidFill>
                  <a:latin typeface="黑体" panose="02010609060101010101" pitchFamily="49" charset="-122"/>
                  <a:ea typeface="黑体" panose="02010609060101010101" pitchFamily="49" charset="-122"/>
                </a:rPr>
                <a:t>6</a:t>
              </a:r>
              <a:r>
                <a:rPr lang="zh-CN" altLang="en-US" sz="2200" b="1">
                  <a:solidFill>
                    <a:schemeClr val="tx2"/>
                  </a:solidFill>
                  <a:latin typeface="黑体" panose="02010609060101010101" pitchFamily="49" charset="-122"/>
                  <a:ea typeface="黑体" panose="02010609060101010101" pitchFamily="49" charset="-122"/>
                </a:rPr>
                <a:t>、防雷防静电措施</a:t>
              </a:r>
            </a:p>
          </p:txBody>
        </p:sp>
        <p:grpSp>
          <p:nvGrpSpPr>
            <p:cNvPr id="46117" name="组合 221315"/>
            <p:cNvGrpSpPr>
              <a:grpSpLocks/>
            </p:cNvGrpSpPr>
            <p:nvPr/>
          </p:nvGrpSpPr>
          <p:grpSpPr bwMode="auto">
            <a:xfrm>
              <a:off x="1248" y="2851"/>
              <a:ext cx="240" cy="240"/>
              <a:chOff x="2078" y="1680"/>
              <a:chExt cx="1615" cy="1615"/>
            </a:xfrm>
          </p:grpSpPr>
          <p:sp>
            <p:nvSpPr>
              <p:cNvPr id="46118" name="椭圆 221316"/>
              <p:cNvSpPr>
                <a:spLocks noChangeArrowheads="1"/>
              </p:cNvSpPr>
              <p:nvPr/>
            </p:nvSpPr>
            <p:spPr bwMode="auto">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46119" name="椭圆 221317"/>
              <p:cNvSpPr>
                <a:spLocks noChangeArrowheads="1"/>
              </p:cNvSpPr>
              <p:nvPr/>
            </p:nvSpPr>
            <p:spPr bwMode="auto">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21539" name="椭圆 221318"/>
              <p:cNvSpPr>
                <a:spLocks noChangeArrowheads="1"/>
              </p:cNvSpPr>
              <p:nvPr/>
            </p:nvSpPr>
            <p:spPr bwMode="auto">
              <a:xfrm>
                <a:off x="2255" y="1855"/>
                <a:ext cx="1260" cy="1266"/>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a:lstStyle/>
              <a:p>
                <a:pPr algn="ctr" eaLnBrk="1" hangingPunct="1">
                  <a:buFont typeface="Arial" panose="020B0604020202020204" pitchFamily="34" charset="0"/>
                  <a:buNone/>
                  <a:defRPr/>
                </a:pPr>
                <a:endParaRPr lang="zh-CN" altLang="en-US"/>
              </a:p>
            </p:txBody>
          </p:sp>
          <p:sp>
            <p:nvSpPr>
              <p:cNvPr id="46121" name="椭圆 221319"/>
              <p:cNvSpPr>
                <a:spLocks noChangeArrowheads="1"/>
              </p:cNvSpPr>
              <p:nvPr/>
            </p:nvSpPr>
            <p:spPr bwMode="auto">
              <a:xfrm>
                <a:off x="2254" y="1856"/>
                <a:ext cx="1262" cy="1264"/>
              </a:xfrm>
              <a:prstGeom prst="ellipse">
                <a:avLst/>
              </a:prstGeom>
              <a:gradFill rotWithShape="1">
                <a:gsLst>
                  <a:gs pos="0">
                    <a:srgbClr val="000000"/>
                  </a:gs>
                  <a:gs pos="100000">
                    <a:srgbClr val="8D67E1"/>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21541" name="椭圆 221320"/>
              <p:cNvSpPr>
                <a:spLocks noChangeArrowheads="1"/>
              </p:cNvSpPr>
              <p:nvPr/>
            </p:nvSpPr>
            <p:spPr bwMode="auto">
              <a:xfrm>
                <a:off x="2334" y="1939"/>
                <a:ext cx="1096" cy="1098"/>
              </a:xfrm>
              <a:prstGeom prst="ellipse">
                <a:avLst/>
              </a:prstGeom>
              <a:gradFill rotWithShape="1">
                <a:gsLst>
                  <a:gs pos="0">
                    <a:srgbClr val="005353"/>
                  </a:gs>
                  <a:gs pos="50000">
                    <a:schemeClr val="hlink"/>
                  </a:gs>
                  <a:gs pos="100000">
                    <a:srgbClr val="005353"/>
                  </a:gs>
                </a:gsLst>
                <a:lin ang="18900000" scaled="1"/>
              </a:gradFill>
              <a:ln>
                <a:noFill/>
              </a:ln>
              <a:extLst>
                <a:ext uri="{91240B29-F687-4F45-9708-019B960494DF}">
                  <a14:hiddenLine xmlns:a14="http://schemas.microsoft.com/office/drawing/2010/main" w="38100">
                    <a:solidFill>
                      <a:srgbClr val="000000"/>
                    </a:solidFill>
                    <a:round/>
                    <a:headEnd/>
                    <a:tailEnd/>
                  </a14:hiddenLine>
                </a:ext>
              </a:extLst>
            </p:spPr>
            <p:txBody>
              <a:bodyPr/>
              <a:lstStyle/>
              <a:p>
                <a:pPr algn="ctr" eaLnBrk="1" hangingPunct="1">
                  <a:buFont typeface="Arial" panose="020B0604020202020204" pitchFamily="34" charset="0"/>
                  <a:buNone/>
                  <a:defRPr/>
                </a:pPr>
                <a:endParaRPr lang="zh-CN" altLang="en-US"/>
              </a:p>
            </p:txBody>
          </p:sp>
          <p:sp>
            <p:nvSpPr>
              <p:cNvPr id="46123" name="椭圆 221321"/>
              <p:cNvSpPr>
                <a:spLocks noChangeArrowheads="1"/>
              </p:cNvSpPr>
              <p:nvPr/>
            </p:nvSpPr>
            <p:spPr bwMode="auto">
              <a:xfrm>
                <a:off x="2337" y="1939"/>
                <a:ext cx="1096" cy="1098"/>
              </a:xfrm>
              <a:prstGeom prst="ellipse">
                <a:avLst/>
              </a:prstGeom>
              <a:gradFill rotWithShape="1">
                <a:gsLst>
                  <a:gs pos="0">
                    <a:srgbClr val="8D67E1"/>
                  </a:gs>
                  <a:gs pos="100000">
                    <a:srgbClr val="45326D"/>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grpSp>
      </p:grpSp>
      <p:grpSp>
        <p:nvGrpSpPr>
          <p:cNvPr id="46088" name="组合 221323"/>
          <p:cNvGrpSpPr>
            <a:grpSpLocks/>
          </p:cNvGrpSpPr>
          <p:nvPr/>
        </p:nvGrpSpPr>
        <p:grpSpPr bwMode="auto">
          <a:xfrm>
            <a:off x="2590800" y="2819400"/>
            <a:ext cx="5486400" cy="568325"/>
            <a:chOff x="1248" y="1728"/>
            <a:chExt cx="2976" cy="320"/>
          </a:xfrm>
        </p:grpSpPr>
        <p:sp>
          <p:nvSpPr>
            <p:cNvPr id="46108" name="圆角矩形 221324"/>
            <p:cNvSpPr>
              <a:spLocks noChangeArrowheads="1"/>
            </p:cNvSpPr>
            <p:nvPr/>
          </p:nvSpPr>
          <p:spPr bwMode="auto">
            <a:xfrm>
              <a:off x="1440" y="1728"/>
              <a:ext cx="2784" cy="320"/>
            </a:xfrm>
            <a:prstGeom prst="roundRect">
              <a:avLst>
                <a:gd name="adj" fmla="val 50000"/>
              </a:avLst>
            </a:prstGeom>
            <a:solidFill>
              <a:srgbClr val="CCFF99"/>
            </a:solidFill>
            <a:ln w="28575">
              <a:solidFill>
                <a:schemeClr val="bg2"/>
              </a:solidFill>
              <a:round/>
              <a:headEnd/>
              <a:tailEnd/>
            </a:ln>
          </p:spPr>
          <p:txBody>
            <a:bodyPr wrap="none"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r>
                <a:rPr lang="en-US" altLang="zh-CN" sz="2200" b="1">
                  <a:solidFill>
                    <a:schemeClr val="tx2"/>
                  </a:solidFill>
                  <a:latin typeface="黑体" panose="02010609060101010101" pitchFamily="49" charset="-122"/>
                  <a:ea typeface="黑体" panose="02010609060101010101" pitchFamily="49" charset="-122"/>
                </a:rPr>
                <a:t>3</a:t>
              </a:r>
              <a:r>
                <a:rPr lang="zh-CN" altLang="en-US" sz="2200" b="1">
                  <a:solidFill>
                    <a:schemeClr val="tx2"/>
                  </a:solidFill>
                  <a:latin typeface="黑体" panose="02010609060101010101" pitchFamily="49" charset="-122"/>
                  <a:ea typeface="黑体" panose="02010609060101010101" pitchFamily="49" charset="-122"/>
                </a:rPr>
                <a:t>、反违章罚分制度</a:t>
              </a:r>
              <a:r>
                <a:rPr lang="zh-CN" altLang="en-US" sz="2200" b="1">
                  <a:solidFill>
                    <a:schemeClr val="accent1"/>
                  </a:solidFill>
                  <a:latin typeface="黑体" panose="02010609060101010101" pitchFamily="49" charset="-122"/>
                  <a:ea typeface="黑体" panose="02010609060101010101" pitchFamily="49" charset="-122"/>
                </a:rPr>
                <a:t> </a:t>
              </a:r>
            </a:p>
          </p:txBody>
        </p:sp>
        <p:grpSp>
          <p:nvGrpSpPr>
            <p:cNvPr id="46109" name="组合 221325"/>
            <p:cNvGrpSpPr>
              <a:grpSpLocks/>
            </p:cNvGrpSpPr>
            <p:nvPr/>
          </p:nvGrpSpPr>
          <p:grpSpPr bwMode="auto">
            <a:xfrm>
              <a:off x="1248" y="1795"/>
              <a:ext cx="240" cy="240"/>
              <a:chOff x="2078" y="1680"/>
              <a:chExt cx="1615" cy="1615"/>
            </a:xfrm>
          </p:grpSpPr>
          <p:sp>
            <p:nvSpPr>
              <p:cNvPr id="46110" name="椭圆 221326"/>
              <p:cNvSpPr>
                <a:spLocks noChangeArrowheads="1"/>
              </p:cNvSpPr>
              <p:nvPr/>
            </p:nvSpPr>
            <p:spPr bwMode="auto">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46111" name="椭圆 221327"/>
              <p:cNvSpPr>
                <a:spLocks noChangeArrowheads="1"/>
              </p:cNvSpPr>
              <p:nvPr/>
            </p:nvSpPr>
            <p:spPr bwMode="auto">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21548" name="椭圆 221328"/>
              <p:cNvSpPr>
                <a:spLocks noChangeArrowheads="1"/>
              </p:cNvSpPr>
              <p:nvPr/>
            </p:nvSpPr>
            <p:spPr bwMode="auto">
              <a:xfrm>
                <a:off x="2252" y="1855"/>
                <a:ext cx="1263" cy="1263"/>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a:lstStyle/>
              <a:p>
                <a:pPr algn="ctr" eaLnBrk="1" hangingPunct="1">
                  <a:buFont typeface="Arial" panose="020B0604020202020204" pitchFamily="34" charset="0"/>
                  <a:buNone/>
                  <a:defRPr/>
                </a:pPr>
                <a:endParaRPr lang="zh-CN" altLang="en-US"/>
              </a:p>
            </p:txBody>
          </p:sp>
          <p:sp>
            <p:nvSpPr>
              <p:cNvPr id="46113" name="椭圆 221329"/>
              <p:cNvSpPr>
                <a:spLocks noChangeArrowheads="1"/>
              </p:cNvSpPr>
              <p:nvPr/>
            </p:nvSpPr>
            <p:spPr bwMode="auto">
              <a:xfrm>
                <a:off x="2254" y="1856"/>
                <a:ext cx="1262" cy="1264"/>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21550" name="椭圆 221330"/>
              <p:cNvSpPr>
                <a:spLocks noChangeArrowheads="1"/>
              </p:cNvSpPr>
              <p:nvPr/>
            </p:nvSpPr>
            <p:spPr bwMode="auto">
              <a:xfrm>
                <a:off x="2339" y="1939"/>
                <a:ext cx="1095" cy="1095"/>
              </a:xfrm>
              <a:prstGeom prst="ellipse">
                <a:avLst/>
              </a:prstGeom>
              <a:gradFill rotWithShape="1">
                <a:gsLst>
                  <a:gs pos="0">
                    <a:srgbClr val="005353"/>
                  </a:gs>
                  <a:gs pos="50000">
                    <a:schemeClr val="hlink"/>
                  </a:gs>
                  <a:gs pos="100000">
                    <a:srgbClr val="005353"/>
                  </a:gs>
                </a:gsLst>
                <a:lin ang="18900000" scaled="1"/>
              </a:gradFill>
              <a:ln>
                <a:noFill/>
              </a:ln>
              <a:extLst>
                <a:ext uri="{91240B29-F687-4F45-9708-019B960494DF}">
                  <a14:hiddenLine xmlns:a14="http://schemas.microsoft.com/office/drawing/2010/main" w="38100">
                    <a:solidFill>
                      <a:srgbClr val="000000"/>
                    </a:solidFill>
                    <a:round/>
                    <a:headEnd/>
                    <a:tailEnd/>
                  </a14:hiddenLine>
                </a:ext>
              </a:extLst>
            </p:spPr>
            <p:txBody>
              <a:bodyPr/>
              <a:lstStyle/>
              <a:p>
                <a:pPr algn="ctr" eaLnBrk="1" hangingPunct="1">
                  <a:buFont typeface="Arial" panose="020B0604020202020204" pitchFamily="34" charset="0"/>
                  <a:buNone/>
                  <a:defRPr/>
                </a:pPr>
                <a:endParaRPr lang="zh-CN" altLang="en-US"/>
              </a:p>
            </p:txBody>
          </p:sp>
          <p:sp>
            <p:nvSpPr>
              <p:cNvPr id="46115" name="椭圆 221331"/>
              <p:cNvSpPr>
                <a:spLocks noChangeArrowheads="1"/>
              </p:cNvSpPr>
              <p:nvPr/>
            </p:nvSpPr>
            <p:spPr bwMode="auto">
              <a:xfrm>
                <a:off x="2337" y="1939"/>
                <a:ext cx="1096" cy="1098"/>
              </a:xfrm>
              <a:prstGeom prst="ellipse">
                <a:avLst/>
              </a:prstGeom>
              <a:solidFill>
                <a:srgbClr val="FFFF00"/>
              </a:solidFill>
              <a:ln>
                <a:noFill/>
              </a:ln>
              <a:extLst>
                <a:ext uri="{91240B29-F687-4F45-9708-019B960494DF}">
                  <a14:hiddenLine xmlns:a14="http://schemas.microsoft.com/office/drawing/2010/main" w="38100">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grpSp>
      </p:grpSp>
      <p:grpSp>
        <p:nvGrpSpPr>
          <p:cNvPr id="46089" name="组合 221332"/>
          <p:cNvGrpSpPr>
            <a:grpSpLocks/>
          </p:cNvGrpSpPr>
          <p:nvPr/>
        </p:nvGrpSpPr>
        <p:grpSpPr bwMode="auto">
          <a:xfrm>
            <a:off x="2819400" y="4191000"/>
            <a:ext cx="5334000" cy="569913"/>
            <a:chOff x="1344" y="2275"/>
            <a:chExt cx="2976" cy="320"/>
          </a:xfrm>
        </p:grpSpPr>
        <p:sp>
          <p:nvSpPr>
            <p:cNvPr id="46100" name="圆角矩形 221333"/>
            <p:cNvSpPr>
              <a:spLocks noChangeArrowheads="1"/>
            </p:cNvSpPr>
            <p:nvPr/>
          </p:nvSpPr>
          <p:spPr bwMode="auto">
            <a:xfrm>
              <a:off x="1536" y="2275"/>
              <a:ext cx="2784" cy="320"/>
            </a:xfrm>
            <a:prstGeom prst="roundRect">
              <a:avLst>
                <a:gd name="adj" fmla="val 50000"/>
              </a:avLst>
            </a:prstGeom>
            <a:solidFill>
              <a:srgbClr val="66FFFF"/>
            </a:solidFill>
            <a:ln w="28575">
              <a:solidFill>
                <a:schemeClr val="bg2"/>
              </a:solidFill>
              <a:round/>
              <a:headEnd/>
              <a:tailEnd/>
            </a:ln>
          </p:spPr>
          <p:txBody>
            <a:bodyPr wrap="none"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r>
                <a:rPr lang="en-US" altLang="zh-CN" sz="2200" b="1">
                  <a:solidFill>
                    <a:schemeClr val="tx2"/>
                  </a:solidFill>
                  <a:latin typeface="黑体" panose="02010609060101010101" pitchFamily="49" charset="-122"/>
                  <a:ea typeface="黑体" panose="02010609060101010101" pitchFamily="49" charset="-122"/>
                </a:rPr>
                <a:t>5</a:t>
              </a:r>
              <a:r>
                <a:rPr lang="zh-CN" altLang="en-US" sz="2200" b="1">
                  <a:solidFill>
                    <a:schemeClr val="tx2"/>
                  </a:solidFill>
                  <a:latin typeface="黑体" panose="02010609060101010101" pitchFamily="49" charset="-122"/>
                  <a:ea typeface="黑体" panose="02010609060101010101" pitchFamily="49" charset="-122"/>
                </a:rPr>
                <a:t>、交通平安卡使用</a:t>
              </a:r>
            </a:p>
          </p:txBody>
        </p:sp>
        <p:grpSp>
          <p:nvGrpSpPr>
            <p:cNvPr id="46101" name="组合 221334"/>
            <p:cNvGrpSpPr>
              <a:grpSpLocks/>
            </p:cNvGrpSpPr>
            <p:nvPr/>
          </p:nvGrpSpPr>
          <p:grpSpPr bwMode="auto">
            <a:xfrm>
              <a:off x="1344" y="2323"/>
              <a:ext cx="240" cy="240"/>
              <a:chOff x="2078" y="1680"/>
              <a:chExt cx="1615" cy="1615"/>
            </a:xfrm>
          </p:grpSpPr>
          <p:sp>
            <p:nvSpPr>
              <p:cNvPr id="46102" name="椭圆 221335"/>
              <p:cNvSpPr>
                <a:spLocks noChangeArrowheads="1"/>
              </p:cNvSpPr>
              <p:nvPr/>
            </p:nvSpPr>
            <p:spPr bwMode="auto">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46103" name="椭圆 221336"/>
              <p:cNvSpPr>
                <a:spLocks noChangeArrowheads="1"/>
              </p:cNvSpPr>
              <p:nvPr/>
            </p:nvSpPr>
            <p:spPr bwMode="auto">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21557" name="椭圆 221337"/>
              <p:cNvSpPr>
                <a:spLocks noChangeArrowheads="1"/>
              </p:cNvSpPr>
              <p:nvPr/>
            </p:nvSpPr>
            <p:spPr bwMode="auto">
              <a:xfrm>
                <a:off x="2257" y="1855"/>
                <a:ext cx="1258" cy="1266"/>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a:lstStyle/>
              <a:p>
                <a:pPr algn="ctr" eaLnBrk="1" hangingPunct="1">
                  <a:buFont typeface="Arial" panose="020B0604020202020204" pitchFamily="34" charset="0"/>
                  <a:buNone/>
                  <a:defRPr/>
                </a:pPr>
                <a:endParaRPr lang="zh-CN" altLang="en-US"/>
              </a:p>
            </p:txBody>
          </p:sp>
          <p:sp>
            <p:nvSpPr>
              <p:cNvPr id="46105" name="椭圆 221338"/>
              <p:cNvSpPr>
                <a:spLocks noChangeArrowheads="1"/>
              </p:cNvSpPr>
              <p:nvPr/>
            </p:nvSpPr>
            <p:spPr bwMode="auto">
              <a:xfrm>
                <a:off x="2254" y="1856"/>
                <a:ext cx="1262" cy="1264"/>
              </a:xfrm>
              <a:prstGeom prst="ellipse">
                <a:avLst/>
              </a:prstGeom>
              <a:gradFill rotWithShape="1">
                <a:gsLst>
                  <a:gs pos="0">
                    <a:srgbClr val="21B3E1"/>
                  </a:gs>
                  <a:gs pos="100000">
                    <a:srgbClr val="0F5368"/>
                  </a:gs>
                </a:gsLst>
                <a:lin ang="5400000" scaled="1"/>
              </a:gradFill>
              <a:ln>
                <a:noFill/>
              </a:ln>
              <a:extLst>
                <a:ext uri="{91240B29-F687-4F45-9708-019B960494DF}">
                  <a14:hiddenLine xmlns:a14="http://schemas.microsoft.com/office/drawing/2010/main" w="38100">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21559" name="椭圆 221339"/>
              <p:cNvSpPr>
                <a:spLocks noChangeArrowheads="1"/>
              </p:cNvSpPr>
              <p:nvPr/>
            </p:nvSpPr>
            <p:spPr bwMode="auto">
              <a:xfrm>
                <a:off x="2334" y="1939"/>
                <a:ext cx="1097" cy="1098"/>
              </a:xfrm>
              <a:prstGeom prst="ellipse">
                <a:avLst/>
              </a:prstGeom>
              <a:gradFill rotWithShape="1">
                <a:gsLst>
                  <a:gs pos="0">
                    <a:srgbClr val="005353"/>
                  </a:gs>
                  <a:gs pos="50000">
                    <a:schemeClr val="hlink"/>
                  </a:gs>
                  <a:gs pos="100000">
                    <a:srgbClr val="005353"/>
                  </a:gs>
                </a:gsLst>
                <a:lin ang="18900000" scaled="1"/>
              </a:gradFill>
              <a:ln>
                <a:noFill/>
              </a:ln>
              <a:extLst>
                <a:ext uri="{91240B29-F687-4F45-9708-019B960494DF}">
                  <a14:hiddenLine xmlns:a14="http://schemas.microsoft.com/office/drawing/2010/main" w="38100">
                    <a:solidFill>
                      <a:srgbClr val="000000"/>
                    </a:solidFill>
                    <a:round/>
                    <a:headEnd/>
                    <a:tailEnd/>
                  </a14:hiddenLine>
                </a:ext>
              </a:extLst>
            </p:spPr>
            <p:txBody>
              <a:bodyPr/>
              <a:lstStyle/>
              <a:p>
                <a:pPr algn="ctr" eaLnBrk="1" hangingPunct="1">
                  <a:buFont typeface="Arial" panose="020B0604020202020204" pitchFamily="34" charset="0"/>
                  <a:buNone/>
                  <a:defRPr/>
                </a:pPr>
                <a:endParaRPr lang="zh-CN" altLang="en-US"/>
              </a:p>
            </p:txBody>
          </p:sp>
          <p:sp>
            <p:nvSpPr>
              <p:cNvPr id="46107" name="椭圆 221340"/>
              <p:cNvSpPr>
                <a:spLocks noChangeArrowheads="1"/>
              </p:cNvSpPr>
              <p:nvPr/>
            </p:nvSpPr>
            <p:spPr bwMode="auto">
              <a:xfrm>
                <a:off x="2337" y="1939"/>
                <a:ext cx="1096" cy="1098"/>
              </a:xfrm>
              <a:prstGeom prst="ellipse">
                <a:avLst/>
              </a:prstGeom>
              <a:gradFill rotWithShape="1">
                <a:gsLst>
                  <a:gs pos="0">
                    <a:srgbClr val="21B3E1"/>
                  </a:gs>
                  <a:gs pos="100000">
                    <a:srgbClr val="10576D"/>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grpSp>
      </p:grpSp>
      <p:sp>
        <p:nvSpPr>
          <p:cNvPr id="221342" name="矩形 221341"/>
          <p:cNvSpPr/>
          <p:nvPr/>
        </p:nvSpPr>
        <p:spPr>
          <a:xfrm>
            <a:off x="1193800" y="276225"/>
            <a:ext cx="5184775" cy="519113"/>
          </a:xfrm>
          <a:prstGeom prst="rect">
            <a:avLst/>
          </a:prstGeom>
          <a:noFill/>
          <a:ln w="38100">
            <a:noFill/>
          </a:ln>
        </p:spPr>
        <p:txBody>
          <a:bodyPr wrap="none">
            <a:spAutoFit/>
          </a:bodyPr>
          <a:lstStyle/>
          <a:p>
            <a:pPr algn="ctr" eaLnBrk="1" hangingPunct="1">
              <a:buFont typeface="Arial" panose="020B0604020202020204" pitchFamily="34" charset="0"/>
              <a:buNone/>
              <a:defRPr/>
            </a:pPr>
            <a:r>
              <a:rPr lang="zh-CN" altLang="en-US" sz="2800" b="1" noProof="1">
                <a:effectLst>
                  <a:outerShdw blurRad="38100" dist="38100" dir="2700000">
                    <a:srgbClr val="000000"/>
                  </a:outerShdw>
                </a:effectLst>
                <a:latin typeface="Arial" charset="0"/>
                <a:ea typeface="宋体" charset="-122"/>
                <a:cs typeface="+mn-ea"/>
              </a:rPr>
              <a:t>第二部分：常规作业关键点控制</a:t>
            </a:r>
            <a:endParaRPr lang="zh-CN" altLang="en-US" sz="2800" b="1" noProof="1">
              <a:effectLst>
                <a:outerShdw blurRad="38100" dist="38100" dir="2700000">
                  <a:srgbClr val="000000"/>
                </a:outerShdw>
              </a:effectLst>
              <a:latin typeface="Arial" charset="0"/>
              <a:ea typeface="宋体" charset="-122"/>
            </a:endParaRPr>
          </a:p>
        </p:txBody>
      </p:sp>
      <p:grpSp>
        <p:nvGrpSpPr>
          <p:cNvPr id="46091" name="组合 221342"/>
          <p:cNvGrpSpPr>
            <a:grpSpLocks/>
          </p:cNvGrpSpPr>
          <p:nvPr/>
        </p:nvGrpSpPr>
        <p:grpSpPr bwMode="auto">
          <a:xfrm>
            <a:off x="1905000" y="5638800"/>
            <a:ext cx="5257800" cy="569913"/>
            <a:chOff x="1248" y="2787"/>
            <a:chExt cx="2996" cy="320"/>
          </a:xfrm>
        </p:grpSpPr>
        <p:sp>
          <p:nvSpPr>
            <p:cNvPr id="46092" name="圆角矩形 221343"/>
            <p:cNvSpPr>
              <a:spLocks noChangeArrowheads="1"/>
            </p:cNvSpPr>
            <p:nvPr/>
          </p:nvSpPr>
          <p:spPr bwMode="auto">
            <a:xfrm>
              <a:off x="1460" y="2787"/>
              <a:ext cx="2784" cy="320"/>
            </a:xfrm>
            <a:prstGeom prst="roundRect">
              <a:avLst>
                <a:gd name="adj" fmla="val 50000"/>
              </a:avLst>
            </a:prstGeom>
            <a:solidFill>
              <a:srgbClr val="FFFF99"/>
            </a:solidFill>
            <a:ln w="28575">
              <a:solidFill>
                <a:schemeClr val="bg2"/>
              </a:solidFill>
              <a:round/>
              <a:headEnd/>
              <a:tailEnd/>
            </a:ln>
          </p:spPr>
          <p:txBody>
            <a:bodyPr wrap="none"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r>
                <a:rPr lang="en-US" altLang="zh-CN" sz="2200" b="1">
                  <a:solidFill>
                    <a:schemeClr val="tx2"/>
                  </a:solidFill>
                  <a:latin typeface="黑体" panose="02010609060101010101" pitchFamily="49" charset="-122"/>
                  <a:ea typeface="黑体" panose="02010609060101010101" pitchFamily="49" charset="-122"/>
                </a:rPr>
                <a:t>7</a:t>
              </a:r>
              <a:r>
                <a:rPr lang="zh-CN" altLang="en-US" sz="2200" b="1">
                  <a:solidFill>
                    <a:schemeClr val="tx2"/>
                  </a:solidFill>
                  <a:latin typeface="黑体" panose="02010609060101010101" pitchFamily="49" charset="-122"/>
                  <a:ea typeface="黑体" panose="02010609060101010101" pitchFamily="49" charset="-122"/>
                </a:rPr>
                <a:t>、几种违规现象剖析</a:t>
              </a:r>
            </a:p>
          </p:txBody>
        </p:sp>
        <p:grpSp>
          <p:nvGrpSpPr>
            <p:cNvPr id="46093" name="组合 221344"/>
            <p:cNvGrpSpPr>
              <a:grpSpLocks/>
            </p:cNvGrpSpPr>
            <p:nvPr/>
          </p:nvGrpSpPr>
          <p:grpSpPr bwMode="auto">
            <a:xfrm>
              <a:off x="1248" y="2851"/>
              <a:ext cx="240" cy="240"/>
              <a:chOff x="2078" y="1680"/>
              <a:chExt cx="1615" cy="1615"/>
            </a:xfrm>
          </p:grpSpPr>
          <p:sp>
            <p:nvSpPr>
              <p:cNvPr id="46094" name="椭圆 221345"/>
              <p:cNvSpPr>
                <a:spLocks noChangeArrowheads="1"/>
              </p:cNvSpPr>
              <p:nvPr/>
            </p:nvSpPr>
            <p:spPr bwMode="auto">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46095" name="椭圆 221346"/>
              <p:cNvSpPr>
                <a:spLocks noChangeArrowheads="1"/>
              </p:cNvSpPr>
              <p:nvPr/>
            </p:nvSpPr>
            <p:spPr bwMode="auto">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21567" name="椭圆 221347"/>
              <p:cNvSpPr>
                <a:spLocks noChangeArrowheads="1"/>
              </p:cNvSpPr>
              <p:nvPr/>
            </p:nvSpPr>
            <p:spPr bwMode="auto">
              <a:xfrm>
                <a:off x="2255" y="1855"/>
                <a:ext cx="1260" cy="1266"/>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a:lstStyle/>
              <a:p>
                <a:pPr algn="ctr" eaLnBrk="1" hangingPunct="1">
                  <a:buFont typeface="Arial" panose="020B0604020202020204" pitchFamily="34" charset="0"/>
                  <a:buNone/>
                  <a:defRPr/>
                </a:pPr>
                <a:endParaRPr lang="zh-CN" altLang="en-US"/>
              </a:p>
            </p:txBody>
          </p:sp>
          <p:sp>
            <p:nvSpPr>
              <p:cNvPr id="46097" name="椭圆 221348"/>
              <p:cNvSpPr>
                <a:spLocks noChangeArrowheads="1"/>
              </p:cNvSpPr>
              <p:nvPr/>
            </p:nvSpPr>
            <p:spPr bwMode="auto">
              <a:xfrm>
                <a:off x="2254" y="1856"/>
                <a:ext cx="1262" cy="1264"/>
              </a:xfrm>
              <a:prstGeom prst="ellipse">
                <a:avLst/>
              </a:prstGeom>
              <a:gradFill rotWithShape="1">
                <a:gsLst>
                  <a:gs pos="0">
                    <a:srgbClr val="000000"/>
                  </a:gs>
                  <a:gs pos="100000">
                    <a:srgbClr val="8D67E1"/>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21569" name="椭圆 221349"/>
              <p:cNvSpPr>
                <a:spLocks noChangeArrowheads="1"/>
              </p:cNvSpPr>
              <p:nvPr/>
            </p:nvSpPr>
            <p:spPr bwMode="auto">
              <a:xfrm>
                <a:off x="2334" y="1939"/>
                <a:ext cx="1096" cy="1098"/>
              </a:xfrm>
              <a:prstGeom prst="ellipse">
                <a:avLst/>
              </a:prstGeom>
              <a:gradFill rotWithShape="1">
                <a:gsLst>
                  <a:gs pos="0">
                    <a:srgbClr val="005353"/>
                  </a:gs>
                  <a:gs pos="50000">
                    <a:schemeClr val="hlink"/>
                  </a:gs>
                  <a:gs pos="100000">
                    <a:srgbClr val="005353"/>
                  </a:gs>
                </a:gsLst>
                <a:lin ang="18900000" scaled="1"/>
              </a:gradFill>
              <a:ln>
                <a:noFill/>
              </a:ln>
              <a:extLst>
                <a:ext uri="{91240B29-F687-4F45-9708-019B960494DF}">
                  <a14:hiddenLine xmlns:a14="http://schemas.microsoft.com/office/drawing/2010/main" w="38100">
                    <a:solidFill>
                      <a:srgbClr val="000000"/>
                    </a:solidFill>
                    <a:round/>
                    <a:headEnd/>
                    <a:tailEnd/>
                  </a14:hiddenLine>
                </a:ext>
              </a:extLst>
            </p:spPr>
            <p:txBody>
              <a:bodyPr/>
              <a:lstStyle/>
              <a:p>
                <a:pPr algn="ctr" eaLnBrk="1" hangingPunct="1">
                  <a:buFont typeface="Arial" panose="020B0604020202020204" pitchFamily="34" charset="0"/>
                  <a:buNone/>
                  <a:defRPr/>
                </a:pPr>
                <a:endParaRPr lang="zh-CN" altLang="en-US"/>
              </a:p>
            </p:txBody>
          </p:sp>
          <p:sp>
            <p:nvSpPr>
              <p:cNvPr id="46099" name="椭圆 221350"/>
              <p:cNvSpPr>
                <a:spLocks noChangeArrowheads="1"/>
              </p:cNvSpPr>
              <p:nvPr/>
            </p:nvSpPr>
            <p:spPr bwMode="auto">
              <a:xfrm>
                <a:off x="2337" y="1939"/>
                <a:ext cx="1096" cy="1098"/>
              </a:xfrm>
              <a:prstGeom prst="ellipse">
                <a:avLst/>
              </a:prstGeom>
              <a:solidFill>
                <a:srgbClr val="800080"/>
              </a:solidFill>
              <a:ln>
                <a:noFill/>
              </a:ln>
              <a:extLst>
                <a:ext uri="{91240B29-F687-4F45-9708-019B960494DF}">
                  <a14:hiddenLine xmlns:a14="http://schemas.microsoft.com/office/drawing/2010/main" w="38100">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grpSp>
      </p:grpSp>
    </p:spTree>
  </p:cSld>
  <p:clrMapOvr>
    <a:masterClrMapping/>
  </p:clrMapOvr>
  <p:transition>
    <p:blinds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矩形 222209"/>
          <p:cNvSpPr>
            <a:spLocks noRot="1" noChangeArrowheads="1"/>
          </p:cNvSpPr>
          <p:nvPr/>
        </p:nvSpPr>
        <p:spPr bwMode="auto">
          <a:xfrm>
            <a:off x="1752600" y="2133600"/>
            <a:ext cx="6096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endParaRPr lang="zh-CN" altLang="zh-CN" sz="1800" b="1">
              <a:solidFill>
                <a:srgbClr val="000000"/>
              </a:solidFill>
              <a:latin typeface="楷体_GB2312" pitchFamily="49" charset="-122"/>
              <a:ea typeface="楷体_GB2312" pitchFamily="49" charset="-122"/>
            </a:endParaRPr>
          </a:p>
        </p:txBody>
      </p:sp>
      <p:sp>
        <p:nvSpPr>
          <p:cNvPr id="48131" name="矩形 222210"/>
          <p:cNvSpPr>
            <a:spLocks noChangeArrowheads="1"/>
          </p:cNvSpPr>
          <p:nvPr/>
        </p:nvSpPr>
        <p:spPr bwMode="auto">
          <a:xfrm>
            <a:off x="1981200" y="381000"/>
            <a:ext cx="3962400" cy="457200"/>
          </a:xfrm>
          <a:prstGeom prst="rect">
            <a:avLst/>
          </a:prstGeom>
          <a:solidFill>
            <a:schemeClr val="bg2"/>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en-US" altLang="zh-CN" sz="2400" b="1">
                <a:solidFill>
                  <a:srgbClr val="FFFF00"/>
                </a:solidFill>
              </a:rPr>
              <a:t>1</a:t>
            </a:r>
            <a:r>
              <a:rPr lang="zh-CN" altLang="en-US" sz="2400" b="1">
                <a:solidFill>
                  <a:srgbClr val="FFFF00"/>
                </a:solidFill>
              </a:rPr>
              <a:t>、隐患挂牌管理</a:t>
            </a:r>
            <a:endParaRPr lang="zh-CN" altLang="en-US" b="1">
              <a:solidFill>
                <a:schemeClr val="bg1"/>
              </a:solidFill>
            </a:endParaRPr>
          </a:p>
        </p:txBody>
      </p:sp>
      <p:grpSp>
        <p:nvGrpSpPr>
          <p:cNvPr id="48132" name="组合 222211"/>
          <p:cNvGrpSpPr>
            <a:grpSpLocks/>
          </p:cNvGrpSpPr>
          <p:nvPr/>
        </p:nvGrpSpPr>
        <p:grpSpPr bwMode="auto">
          <a:xfrm>
            <a:off x="1143000" y="1371600"/>
            <a:ext cx="7364413" cy="5368925"/>
            <a:chOff x="113" y="73"/>
            <a:chExt cx="5534" cy="4173"/>
          </a:xfrm>
        </p:grpSpPr>
        <p:pic>
          <p:nvPicPr>
            <p:cNvPr id="48133" name="图片 222212" descr="多款时尚男性人物剪影矢量素材_lanrentuk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 y="1492"/>
              <a:ext cx="428" cy="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图片 222213" descr="未标题-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4" y="981"/>
              <a:ext cx="483" cy="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图片 222214" descr="未标题-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0" y="2523"/>
              <a:ext cx="1203" cy="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36" name="组合 222215"/>
            <p:cNvGrpSpPr>
              <a:grpSpLocks/>
            </p:cNvGrpSpPr>
            <p:nvPr/>
          </p:nvGrpSpPr>
          <p:grpSpPr bwMode="auto">
            <a:xfrm>
              <a:off x="1740" y="1038"/>
              <a:ext cx="2412" cy="2949"/>
              <a:chOff x="1083" y="1756"/>
              <a:chExt cx="1767" cy="2160"/>
            </a:xfrm>
          </p:grpSpPr>
          <p:grpSp>
            <p:nvGrpSpPr>
              <p:cNvPr id="48155" name="组合 649"/>
              <p:cNvGrpSpPr>
                <a:grpSpLocks/>
              </p:cNvGrpSpPr>
              <p:nvPr/>
            </p:nvGrpSpPr>
            <p:grpSpPr bwMode="auto">
              <a:xfrm>
                <a:off x="1083" y="1756"/>
                <a:ext cx="1767" cy="2160"/>
                <a:chOff x="1412838" y="1857364"/>
                <a:chExt cx="3349625" cy="4343401"/>
              </a:xfrm>
            </p:grpSpPr>
            <p:sp>
              <p:nvSpPr>
                <p:cNvPr id="634" name="Freeform 22"/>
                <p:cNvSpPr/>
                <p:nvPr/>
              </p:nvSpPr>
              <p:spPr bwMode="gray">
                <a:xfrm>
                  <a:off x="2295488" y="4838689"/>
                  <a:ext cx="2466975" cy="771525"/>
                </a:xfrm>
                <a:custGeom>
                  <a:avLst/>
                  <a:gdLst/>
                  <a:ahLst/>
                  <a:cxnLst>
                    <a:cxn ang="0">
                      <a:pos x="1405" y="102"/>
                    </a:cxn>
                    <a:cxn ang="0">
                      <a:pos x="1540" y="395"/>
                    </a:cxn>
                    <a:cxn ang="0">
                      <a:pos x="1472" y="369"/>
                    </a:cxn>
                    <a:cxn ang="0">
                      <a:pos x="1373" y="403"/>
                    </a:cxn>
                    <a:cxn ang="0">
                      <a:pos x="1274" y="433"/>
                    </a:cxn>
                    <a:cxn ang="0">
                      <a:pos x="1160" y="458"/>
                    </a:cxn>
                    <a:cxn ang="0">
                      <a:pos x="1062" y="472"/>
                    </a:cxn>
                    <a:cxn ang="0">
                      <a:pos x="968" y="479"/>
                    </a:cxn>
                    <a:cxn ang="0">
                      <a:pos x="872" y="479"/>
                    </a:cxn>
                    <a:cxn ang="0">
                      <a:pos x="766" y="468"/>
                    </a:cxn>
                    <a:cxn ang="0">
                      <a:pos x="634" y="439"/>
                    </a:cxn>
                    <a:cxn ang="0">
                      <a:pos x="524" y="407"/>
                    </a:cxn>
                    <a:cxn ang="0">
                      <a:pos x="435" y="373"/>
                    </a:cxn>
                    <a:cxn ang="0">
                      <a:pos x="344" y="326"/>
                    </a:cxn>
                    <a:cxn ang="0">
                      <a:pos x="242" y="256"/>
                    </a:cxn>
                    <a:cxn ang="0">
                      <a:pos x="157" y="186"/>
                    </a:cxn>
                    <a:cxn ang="0">
                      <a:pos x="102" y="132"/>
                    </a:cxn>
                    <a:cxn ang="0">
                      <a:pos x="0" y="0"/>
                    </a:cxn>
                    <a:cxn ang="0">
                      <a:pos x="135" y="124"/>
                    </a:cxn>
                    <a:cxn ang="0">
                      <a:pos x="219" y="186"/>
                    </a:cxn>
                    <a:cxn ang="0">
                      <a:pos x="307" y="231"/>
                    </a:cxn>
                    <a:cxn ang="0">
                      <a:pos x="395" y="267"/>
                    </a:cxn>
                    <a:cxn ang="0">
                      <a:pos x="487" y="293"/>
                    </a:cxn>
                    <a:cxn ang="0">
                      <a:pos x="571" y="309"/>
                    </a:cxn>
                    <a:cxn ang="0">
                      <a:pos x="673" y="318"/>
                    </a:cxn>
                    <a:cxn ang="0">
                      <a:pos x="766" y="318"/>
                    </a:cxn>
                    <a:cxn ang="0">
                      <a:pos x="890" y="311"/>
                    </a:cxn>
                    <a:cxn ang="0">
                      <a:pos x="1000" y="296"/>
                    </a:cxn>
                    <a:cxn ang="0">
                      <a:pos x="1106" y="274"/>
                    </a:cxn>
                    <a:cxn ang="0">
                      <a:pos x="1212" y="245"/>
                    </a:cxn>
                    <a:cxn ang="0">
                      <a:pos x="1318" y="209"/>
                    </a:cxn>
                    <a:cxn ang="0">
                      <a:pos x="1427" y="15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D2CD00"/>
                </a:solidFill>
                <a:ln w="12700" cap="rnd" cmpd="sng">
                  <a:noFill/>
                  <a:prstDash val="solid"/>
                  <a:round/>
                  <a:headEnd type="none" w="med" len="med"/>
                  <a:tailEnd type="none" w="med" len="med"/>
                </a:ln>
                <a:effectLst/>
                <a:scene3d>
                  <a:camera prst="perspectiveAbove"/>
                  <a:lightRig rig="threePt" dir="t"/>
                </a:scene3d>
                <a:sp3d extrusionH="50800"/>
              </p:spPr>
              <p:txBody>
                <a:bodyPr/>
                <a:lstStyle/>
                <a:p>
                  <a:pPr eaLnBrk="1" hangingPunct="1">
                    <a:defRPr/>
                  </a:pPr>
                  <a:endParaRPr lang="zh-CN" altLang="en-US" sz="2400" b="1">
                    <a:solidFill>
                      <a:schemeClr val="tx1"/>
                    </a:solidFill>
                    <a:latin typeface="Times New Roman" pitchFamily="18" charset="0"/>
                    <a:ea typeface="宋体" charset="-122"/>
                  </a:endParaRPr>
                </a:p>
              </p:txBody>
            </p:sp>
            <p:sp>
              <p:nvSpPr>
                <p:cNvPr id="635" name="Freeform 23"/>
                <p:cNvSpPr/>
                <p:nvPr/>
              </p:nvSpPr>
              <p:spPr bwMode="gray">
                <a:xfrm rot="3600000">
                  <a:off x="1117563" y="4583102"/>
                  <a:ext cx="2465388" cy="769938"/>
                </a:xfrm>
                <a:custGeom>
                  <a:avLst/>
                  <a:gdLst/>
                  <a:ahLst/>
                  <a:cxnLst>
                    <a:cxn ang="0">
                      <a:pos x="1405" y="102"/>
                    </a:cxn>
                    <a:cxn ang="0">
                      <a:pos x="1540" y="395"/>
                    </a:cxn>
                    <a:cxn ang="0">
                      <a:pos x="1472" y="369"/>
                    </a:cxn>
                    <a:cxn ang="0">
                      <a:pos x="1373" y="403"/>
                    </a:cxn>
                    <a:cxn ang="0">
                      <a:pos x="1274" y="433"/>
                    </a:cxn>
                    <a:cxn ang="0">
                      <a:pos x="1160" y="458"/>
                    </a:cxn>
                    <a:cxn ang="0">
                      <a:pos x="1062" y="472"/>
                    </a:cxn>
                    <a:cxn ang="0">
                      <a:pos x="968" y="479"/>
                    </a:cxn>
                    <a:cxn ang="0">
                      <a:pos x="872" y="479"/>
                    </a:cxn>
                    <a:cxn ang="0">
                      <a:pos x="766" y="468"/>
                    </a:cxn>
                    <a:cxn ang="0">
                      <a:pos x="634" y="439"/>
                    </a:cxn>
                    <a:cxn ang="0">
                      <a:pos x="524" y="407"/>
                    </a:cxn>
                    <a:cxn ang="0">
                      <a:pos x="435" y="373"/>
                    </a:cxn>
                    <a:cxn ang="0">
                      <a:pos x="344" y="326"/>
                    </a:cxn>
                    <a:cxn ang="0">
                      <a:pos x="242" y="256"/>
                    </a:cxn>
                    <a:cxn ang="0">
                      <a:pos x="157" y="186"/>
                    </a:cxn>
                    <a:cxn ang="0">
                      <a:pos x="102" y="132"/>
                    </a:cxn>
                    <a:cxn ang="0">
                      <a:pos x="0" y="0"/>
                    </a:cxn>
                    <a:cxn ang="0">
                      <a:pos x="135" y="124"/>
                    </a:cxn>
                    <a:cxn ang="0">
                      <a:pos x="219" y="186"/>
                    </a:cxn>
                    <a:cxn ang="0">
                      <a:pos x="307" y="231"/>
                    </a:cxn>
                    <a:cxn ang="0">
                      <a:pos x="395" y="267"/>
                    </a:cxn>
                    <a:cxn ang="0">
                      <a:pos x="487" y="293"/>
                    </a:cxn>
                    <a:cxn ang="0">
                      <a:pos x="571" y="309"/>
                    </a:cxn>
                    <a:cxn ang="0">
                      <a:pos x="673" y="318"/>
                    </a:cxn>
                    <a:cxn ang="0">
                      <a:pos x="766" y="318"/>
                    </a:cxn>
                    <a:cxn ang="0">
                      <a:pos x="890" y="311"/>
                    </a:cxn>
                    <a:cxn ang="0">
                      <a:pos x="1000" y="296"/>
                    </a:cxn>
                    <a:cxn ang="0">
                      <a:pos x="1106" y="274"/>
                    </a:cxn>
                    <a:cxn ang="0">
                      <a:pos x="1212" y="245"/>
                    </a:cxn>
                    <a:cxn ang="0">
                      <a:pos x="1318" y="209"/>
                    </a:cxn>
                    <a:cxn ang="0">
                      <a:pos x="1427" y="15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99CC00"/>
                </a:solidFill>
                <a:ln w="12700" cap="rnd" cmpd="sng">
                  <a:noFill/>
                  <a:prstDash val="solid"/>
                  <a:round/>
                  <a:headEnd type="none" w="med" len="med"/>
                  <a:tailEnd type="none" w="med" len="med"/>
                </a:ln>
                <a:effectLst/>
                <a:scene3d>
                  <a:camera prst="perspectiveAbove"/>
                  <a:lightRig rig="threePt" dir="t"/>
                </a:scene3d>
                <a:sp3d extrusionH="50800"/>
              </p:spPr>
              <p:txBody>
                <a:bodyPr/>
                <a:lstStyle/>
                <a:p>
                  <a:pPr eaLnBrk="1" hangingPunct="1">
                    <a:defRPr/>
                  </a:pPr>
                  <a:endParaRPr lang="zh-CN" altLang="en-US" sz="2400" b="1">
                    <a:solidFill>
                      <a:schemeClr val="tx1"/>
                    </a:solidFill>
                    <a:latin typeface="Times New Roman" pitchFamily="18" charset="0"/>
                    <a:ea typeface="宋体" charset="-122"/>
                  </a:endParaRPr>
                </a:p>
              </p:txBody>
            </p:sp>
            <p:sp>
              <p:nvSpPr>
                <p:cNvPr id="636" name="Freeform 24"/>
                <p:cNvSpPr/>
                <p:nvPr/>
              </p:nvSpPr>
              <p:spPr bwMode="gray">
                <a:xfrm rot="7200000">
                  <a:off x="788950" y="3282939"/>
                  <a:ext cx="2465388" cy="769938"/>
                </a:xfrm>
                <a:custGeom>
                  <a:avLst/>
                  <a:gdLst/>
                  <a:ahLst/>
                  <a:cxnLst>
                    <a:cxn ang="0">
                      <a:pos x="1405" y="102"/>
                    </a:cxn>
                    <a:cxn ang="0">
                      <a:pos x="1540" y="395"/>
                    </a:cxn>
                    <a:cxn ang="0">
                      <a:pos x="1472" y="369"/>
                    </a:cxn>
                    <a:cxn ang="0">
                      <a:pos x="1373" y="403"/>
                    </a:cxn>
                    <a:cxn ang="0">
                      <a:pos x="1274" y="433"/>
                    </a:cxn>
                    <a:cxn ang="0">
                      <a:pos x="1160" y="458"/>
                    </a:cxn>
                    <a:cxn ang="0">
                      <a:pos x="1062" y="472"/>
                    </a:cxn>
                    <a:cxn ang="0">
                      <a:pos x="968" y="479"/>
                    </a:cxn>
                    <a:cxn ang="0">
                      <a:pos x="872" y="479"/>
                    </a:cxn>
                    <a:cxn ang="0">
                      <a:pos x="766" y="468"/>
                    </a:cxn>
                    <a:cxn ang="0">
                      <a:pos x="634" y="439"/>
                    </a:cxn>
                    <a:cxn ang="0">
                      <a:pos x="524" y="407"/>
                    </a:cxn>
                    <a:cxn ang="0">
                      <a:pos x="435" y="373"/>
                    </a:cxn>
                    <a:cxn ang="0">
                      <a:pos x="344" y="326"/>
                    </a:cxn>
                    <a:cxn ang="0">
                      <a:pos x="242" y="256"/>
                    </a:cxn>
                    <a:cxn ang="0">
                      <a:pos x="157" y="186"/>
                    </a:cxn>
                    <a:cxn ang="0">
                      <a:pos x="102" y="132"/>
                    </a:cxn>
                    <a:cxn ang="0">
                      <a:pos x="0" y="0"/>
                    </a:cxn>
                    <a:cxn ang="0">
                      <a:pos x="135" y="124"/>
                    </a:cxn>
                    <a:cxn ang="0">
                      <a:pos x="219" y="186"/>
                    </a:cxn>
                    <a:cxn ang="0">
                      <a:pos x="307" y="231"/>
                    </a:cxn>
                    <a:cxn ang="0">
                      <a:pos x="395" y="267"/>
                    </a:cxn>
                    <a:cxn ang="0">
                      <a:pos x="487" y="293"/>
                    </a:cxn>
                    <a:cxn ang="0">
                      <a:pos x="571" y="309"/>
                    </a:cxn>
                    <a:cxn ang="0">
                      <a:pos x="673" y="318"/>
                    </a:cxn>
                    <a:cxn ang="0">
                      <a:pos x="766" y="318"/>
                    </a:cxn>
                    <a:cxn ang="0">
                      <a:pos x="890" y="311"/>
                    </a:cxn>
                    <a:cxn ang="0">
                      <a:pos x="1000" y="296"/>
                    </a:cxn>
                    <a:cxn ang="0">
                      <a:pos x="1106" y="274"/>
                    </a:cxn>
                    <a:cxn ang="0">
                      <a:pos x="1212" y="245"/>
                    </a:cxn>
                    <a:cxn ang="0">
                      <a:pos x="1318" y="209"/>
                    </a:cxn>
                    <a:cxn ang="0">
                      <a:pos x="1427" y="15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61A13D"/>
                </a:solidFill>
                <a:ln w="12700" cap="rnd" cmpd="sng">
                  <a:noFill/>
                  <a:prstDash val="solid"/>
                  <a:round/>
                  <a:headEnd type="none" w="med" len="med"/>
                  <a:tailEnd type="none" w="med" len="med"/>
                </a:ln>
                <a:effectLst/>
                <a:scene3d>
                  <a:camera prst="perspectiveAbove"/>
                  <a:lightRig rig="threePt" dir="t"/>
                </a:scene3d>
                <a:sp3d extrusionH="50800"/>
              </p:spPr>
              <p:txBody>
                <a:bodyPr/>
                <a:lstStyle/>
                <a:p>
                  <a:pPr eaLnBrk="1" hangingPunct="1">
                    <a:defRPr/>
                  </a:pPr>
                  <a:endParaRPr lang="zh-CN" altLang="en-US" sz="2400" b="1">
                    <a:solidFill>
                      <a:schemeClr val="tx1"/>
                    </a:solidFill>
                    <a:latin typeface="Times New Roman" pitchFamily="18" charset="0"/>
                    <a:ea typeface="宋体" charset="-122"/>
                  </a:endParaRPr>
                </a:p>
              </p:txBody>
            </p:sp>
            <p:sp>
              <p:nvSpPr>
                <p:cNvPr id="637" name="Freeform 25"/>
                <p:cNvSpPr/>
                <p:nvPr/>
              </p:nvSpPr>
              <p:spPr bwMode="gray">
                <a:xfrm rot="10800000">
                  <a:off x="1412838" y="2409814"/>
                  <a:ext cx="2466975" cy="769938"/>
                </a:xfrm>
                <a:custGeom>
                  <a:avLst/>
                  <a:gdLst/>
                  <a:ahLst/>
                  <a:cxnLst>
                    <a:cxn ang="0">
                      <a:pos x="1405" y="102"/>
                    </a:cxn>
                    <a:cxn ang="0">
                      <a:pos x="1540" y="395"/>
                    </a:cxn>
                    <a:cxn ang="0">
                      <a:pos x="1472" y="369"/>
                    </a:cxn>
                    <a:cxn ang="0">
                      <a:pos x="1373" y="403"/>
                    </a:cxn>
                    <a:cxn ang="0">
                      <a:pos x="1274" y="433"/>
                    </a:cxn>
                    <a:cxn ang="0">
                      <a:pos x="1160" y="458"/>
                    </a:cxn>
                    <a:cxn ang="0">
                      <a:pos x="1062" y="472"/>
                    </a:cxn>
                    <a:cxn ang="0">
                      <a:pos x="968" y="479"/>
                    </a:cxn>
                    <a:cxn ang="0">
                      <a:pos x="872" y="479"/>
                    </a:cxn>
                    <a:cxn ang="0">
                      <a:pos x="766" y="468"/>
                    </a:cxn>
                    <a:cxn ang="0">
                      <a:pos x="634" y="439"/>
                    </a:cxn>
                    <a:cxn ang="0">
                      <a:pos x="524" y="407"/>
                    </a:cxn>
                    <a:cxn ang="0">
                      <a:pos x="435" y="373"/>
                    </a:cxn>
                    <a:cxn ang="0">
                      <a:pos x="344" y="326"/>
                    </a:cxn>
                    <a:cxn ang="0">
                      <a:pos x="242" y="256"/>
                    </a:cxn>
                    <a:cxn ang="0">
                      <a:pos x="157" y="186"/>
                    </a:cxn>
                    <a:cxn ang="0">
                      <a:pos x="102" y="132"/>
                    </a:cxn>
                    <a:cxn ang="0">
                      <a:pos x="0" y="0"/>
                    </a:cxn>
                    <a:cxn ang="0">
                      <a:pos x="135" y="124"/>
                    </a:cxn>
                    <a:cxn ang="0">
                      <a:pos x="219" y="186"/>
                    </a:cxn>
                    <a:cxn ang="0">
                      <a:pos x="307" y="231"/>
                    </a:cxn>
                    <a:cxn ang="0">
                      <a:pos x="395" y="267"/>
                    </a:cxn>
                    <a:cxn ang="0">
                      <a:pos x="487" y="293"/>
                    </a:cxn>
                    <a:cxn ang="0">
                      <a:pos x="571" y="309"/>
                    </a:cxn>
                    <a:cxn ang="0">
                      <a:pos x="673" y="318"/>
                    </a:cxn>
                    <a:cxn ang="0">
                      <a:pos x="766" y="318"/>
                    </a:cxn>
                    <a:cxn ang="0">
                      <a:pos x="890" y="311"/>
                    </a:cxn>
                    <a:cxn ang="0">
                      <a:pos x="1000" y="296"/>
                    </a:cxn>
                    <a:cxn ang="0">
                      <a:pos x="1106" y="274"/>
                    </a:cxn>
                    <a:cxn ang="0">
                      <a:pos x="1212" y="245"/>
                    </a:cxn>
                    <a:cxn ang="0">
                      <a:pos x="1318" y="209"/>
                    </a:cxn>
                    <a:cxn ang="0">
                      <a:pos x="1427" y="15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808000"/>
                </a:solidFill>
                <a:ln w="12700" cap="rnd" cmpd="sng">
                  <a:noFill/>
                  <a:prstDash val="solid"/>
                  <a:round/>
                  <a:headEnd type="none" w="med" len="med"/>
                  <a:tailEnd type="none" w="med" len="med"/>
                </a:ln>
                <a:effectLst/>
                <a:scene3d>
                  <a:camera prst="perspectiveAbove"/>
                  <a:lightRig rig="threePt" dir="t"/>
                </a:scene3d>
                <a:sp3d extrusionH="50800"/>
              </p:spPr>
              <p:txBody>
                <a:bodyPr/>
                <a:lstStyle/>
                <a:p>
                  <a:pPr eaLnBrk="1" hangingPunct="1">
                    <a:defRPr/>
                  </a:pPr>
                  <a:endParaRPr lang="zh-CN" altLang="en-US" sz="2400" b="1">
                    <a:solidFill>
                      <a:schemeClr val="tx1"/>
                    </a:solidFill>
                    <a:latin typeface="Times New Roman" pitchFamily="18" charset="0"/>
                    <a:ea typeface="宋体" charset="-122"/>
                  </a:endParaRPr>
                </a:p>
              </p:txBody>
            </p:sp>
            <p:sp>
              <p:nvSpPr>
                <p:cNvPr id="638" name="Freeform 26"/>
                <p:cNvSpPr/>
                <p:nvPr/>
              </p:nvSpPr>
              <p:spPr bwMode="gray">
                <a:xfrm rot="14400000">
                  <a:off x="2663788" y="2705089"/>
                  <a:ext cx="2465388" cy="769938"/>
                </a:xfrm>
                <a:custGeom>
                  <a:avLst/>
                  <a:gdLst/>
                  <a:ahLst/>
                  <a:cxnLst>
                    <a:cxn ang="0">
                      <a:pos x="1405" y="102"/>
                    </a:cxn>
                    <a:cxn ang="0">
                      <a:pos x="1540" y="395"/>
                    </a:cxn>
                    <a:cxn ang="0">
                      <a:pos x="1472" y="369"/>
                    </a:cxn>
                    <a:cxn ang="0">
                      <a:pos x="1373" y="403"/>
                    </a:cxn>
                    <a:cxn ang="0">
                      <a:pos x="1274" y="433"/>
                    </a:cxn>
                    <a:cxn ang="0">
                      <a:pos x="1160" y="458"/>
                    </a:cxn>
                    <a:cxn ang="0">
                      <a:pos x="1062" y="472"/>
                    </a:cxn>
                    <a:cxn ang="0">
                      <a:pos x="968" y="479"/>
                    </a:cxn>
                    <a:cxn ang="0">
                      <a:pos x="872" y="479"/>
                    </a:cxn>
                    <a:cxn ang="0">
                      <a:pos x="766" y="468"/>
                    </a:cxn>
                    <a:cxn ang="0">
                      <a:pos x="634" y="439"/>
                    </a:cxn>
                    <a:cxn ang="0">
                      <a:pos x="524" y="407"/>
                    </a:cxn>
                    <a:cxn ang="0">
                      <a:pos x="435" y="373"/>
                    </a:cxn>
                    <a:cxn ang="0">
                      <a:pos x="344" y="326"/>
                    </a:cxn>
                    <a:cxn ang="0">
                      <a:pos x="242" y="256"/>
                    </a:cxn>
                    <a:cxn ang="0">
                      <a:pos x="157" y="186"/>
                    </a:cxn>
                    <a:cxn ang="0">
                      <a:pos x="102" y="132"/>
                    </a:cxn>
                    <a:cxn ang="0">
                      <a:pos x="0" y="0"/>
                    </a:cxn>
                    <a:cxn ang="0">
                      <a:pos x="135" y="124"/>
                    </a:cxn>
                    <a:cxn ang="0">
                      <a:pos x="219" y="186"/>
                    </a:cxn>
                    <a:cxn ang="0">
                      <a:pos x="307" y="231"/>
                    </a:cxn>
                    <a:cxn ang="0">
                      <a:pos x="395" y="267"/>
                    </a:cxn>
                    <a:cxn ang="0">
                      <a:pos x="487" y="293"/>
                    </a:cxn>
                    <a:cxn ang="0">
                      <a:pos x="571" y="309"/>
                    </a:cxn>
                    <a:cxn ang="0">
                      <a:pos x="673" y="318"/>
                    </a:cxn>
                    <a:cxn ang="0">
                      <a:pos x="766" y="318"/>
                    </a:cxn>
                    <a:cxn ang="0">
                      <a:pos x="890" y="311"/>
                    </a:cxn>
                    <a:cxn ang="0">
                      <a:pos x="1000" y="296"/>
                    </a:cxn>
                    <a:cxn ang="0">
                      <a:pos x="1106" y="274"/>
                    </a:cxn>
                    <a:cxn ang="0">
                      <a:pos x="1212" y="245"/>
                    </a:cxn>
                    <a:cxn ang="0">
                      <a:pos x="1318" y="209"/>
                    </a:cxn>
                    <a:cxn ang="0">
                      <a:pos x="1427" y="15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gradFill>
                  <a:gsLst>
                    <a:gs pos="0">
                      <a:srgbClr val="C89800"/>
                    </a:gs>
                    <a:gs pos="54000">
                      <a:srgbClr val="C89800"/>
                    </a:gs>
                    <a:gs pos="100000">
                      <a:srgbClr val="C89800"/>
                    </a:gs>
                  </a:gsLst>
                  <a:lin ang="0" scaled="1"/>
                </a:gradFill>
                <a:ln w="12700" cap="rnd" cmpd="sng">
                  <a:noFill/>
                  <a:prstDash val="solid"/>
                  <a:round/>
                  <a:headEnd type="none" w="med" len="med"/>
                  <a:tailEnd type="none" w="med" len="med"/>
                </a:ln>
                <a:effectLst/>
                <a:scene3d>
                  <a:camera prst="perspectiveAbove"/>
                  <a:lightRig rig="threePt" dir="t"/>
                </a:scene3d>
                <a:sp3d extrusionH="50800"/>
              </p:spPr>
              <p:txBody>
                <a:bodyPr/>
                <a:lstStyle/>
                <a:p>
                  <a:pPr eaLnBrk="1" hangingPunct="1">
                    <a:defRPr/>
                  </a:pPr>
                  <a:endParaRPr lang="zh-CN" altLang="en-US" sz="2400" b="1">
                    <a:solidFill>
                      <a:schemeClr val="tx1"/>
                    </a:solidFill>
                    <a:latin typeface="Times New Roman" pitchFamily="18" charset="0"/>
                    <a:ea typeface="宋体" charset="-122"/>
                  </a:endParaRPr>
                </a:p>
              </p:txBody>
            </p:sp>
            <p:sp>
              <p:nvSpPr>
                <p:cNvPr id="639" name="Freeform 27"/>
                <p:cNvSpPr/>
                <p:nvPr/>
              </p:nvSpPr>
              <p:spPr bwMode="gray">
                <a:xfrm rot="18000000">
                  <a:off x="2993988" y="3919527"/>
                  <a:ext cx="2466975" cy="771525"/>
                </a:xfrm>
                <a:custGeom>
                  <a:avLst/>
                  <a:gdLst/>
                  <a:ahLst/>
                  <a:cxnLst>
                    <a:cxn ang="0">
                      <a:pos x="1405" y="102"/>
                    </a:cxn>
                    <a:cxn ang="0">
                      <a:pos x="1540" y="395"/>
                    </a:cxn>
                    <a:cxn ang="0">
                      <a:pos x="1472" y="369"/>
                    </a:cxn>
                    <a:cxn ang="0">
                      <a:pos x="1373" y="403"/>
                    </a:cxn>
                    <a:cxn ang="0">
                      <a:pos x="1274" y="433"/>
                    </a:cxn>
                    <a:cxn ang="0">
                      <a:pos x="1160" y="458"/>
                    </a:cxn>
                    <a:cxn ang="0">
                      <a:pos x="1062" y="472"/>
                    </a:cxn>
                    <a:cxn ang="0">
                      <a:pos x="968" y="479"/>
                    </a:cxn>
                    <a:cxn ang="0">
                      <a:pos x="872" y="479"/>
                    </a:cxn>
                    <a:cxn ang="0">
                      <a:pos x="766" y="468"/>
                    </a:cxn>
                    <a:cxn ang="0">
                      <a:pos x="634" y="439"/>
                    </a:cxn>
                    <a:cxn ang="0">
                      <a:pos x="524" y="407"/>
                    </a:cxn>
                    <a:cxn ang="0">
                      <a:pos x="435" y="373"/>
                    </a:cxn>
                    <a:cxn ang="0">
                      <a:pos x="344" y="326"/>
                    </a:cxn>
                    <a:cxn ang="0">
                      <a:pos x="242" y="256"/>
                    </a:cxn>
                    <a:cxn ang="0">
                      <a:pos x="157" y="186"/>
                    </a:cxn>
                    <a:cxn ang="0">
                      <a:pos x="102" y="132"/>
                    </a:cxn>
                    <a:cxn ang="0">
                      <a:pos x="0" y="0"/>
                    </a:cxn>
                    <a:cxn ang="0">
                      <a:pos x="135" y="124"/>
                    </a:cxn>
                    <a:cxn ang="0">
                      <a:pos x="219" y="186"/>
                    </a:cxn>
                    <a:cxn ang="0">
                      <a:pos x="307" y="231"/>
                    </a:cxn>
                    <a:cxn ang="0">
                      <a:pos x="395" y="267"/>
                    </a:cxn>
                    <a:cxn ang="0">
                      <a:pos x="487" y="293"/>
                    </a:cxn>
                    <a:cxn ang="0">
                      <a:pos x="571" y="309"/>
                    </a:cxn>
                    <a:cxn ang="0">
                      <a:pos x="673" y="318"/>
                    </a:cxn>
                    <a:cxn ang="0">
                      <a:pos x="766" y="318"/>
                    </a:cxn>
                    <a:cxn ang="0">
                      <a:pos x="890" y="311"/>
                    </a:cxn>
                    <a:cxn ang="0">
                      <a:pos x="1000" y="296"/>
                    </a:cxn>
                    <a:cxn ang="0">
                      <a:pos x="1106" y="274"/>
                    </a:cxn>
                    <a:cxn ang="0">
                      <a:pos x="1212" y="245"/>
                    </a:cxn>
                    <a:cxn ang="0">
                      <a:pos x="1318" y="209"/>
                    </a:cxn>
                    <a:cxn ang="0">
                      <a:pos x="1427" y="15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FFC000"/>
                </a:solidFill>
                <a:ln w="12700" cap="rnd" cmpd="sng">
                  <a:noFill/>
                  <a:prstDash val="solid"/>
                  <a:round/>
                  <a:headEnd type="none" w="med" len="med"/>
                  <a:tailEnd type="none" w="med" len="med"/>
                </a:ln>
                <a:effectLst/>
                <a:scene3d>
                  <a:camera prst="perspectiveAbove"/>
                  <a:lightRig rig="threePt" dir="t"/>
                </a:scene3d>
                <a:sp3d extrusionH="50800"/>
              </p:spPr>
              <p:txBody>
                <a:bodyPr/>
                <a:lstStyle/>
                <a:p>
                  <a:pPr eaLnBrk="1" hangingPunct="1">
                    <a:defRPr/>
                  </a:pPr>
                  <a:endParaRPr lang="zh-CN" altLang="en-US" sz="2400" b="1">
                    <a:solidFill>
                      <a:schemeClr val="tx1"/>
                    </a:solidFill>
                    <a:latin typeface="Times New Roman" pitchFamily="18" charset="0"/>
                    <a:ea typeface="宋体" charset="-122"/>
                  </a:endParaRPr>
                </a:p>
              </p:txBody>
            </p:sp>
          </p:grpSp>
          <p:grpSp>
            <p:nvGrpSpPr>
              <p:cNvPr id="48156" name="组合 613"/>
              <p:cNvGrpSpPr>
                <a:grpSpLocks/>
              </p:cNvGrpSpPr>
              <p:nvPr/>
            </p:nvGrpSpPr>
            <p:grpSpPr bwMode="auto">
              <a:xfrm>
                <a:off x="1443" y="2341"/>
                <a:ext cx="1035" cy="1125"/>
                <a:chOff x="2146280" y="1719245"/>
                <a:chExt cx="1146175" cy="1361680"/>
              </a:xfrm>
            </p:grpSpPr>
            <p:sp>
              <p:nvSpPr>
                <p:cNvPr id="48158" name="Oval 70"/>
                <p:cNvSpPr>
                  <a:spLocks noChangeArrowheads="1"/>
                </p:cNvSpPr>
                <p:nvPr/>
              </p:nvSpPr>
              <p:spPr bwMode="auto">
                <a:xfrm>
                  <a:off x="2146280" y="1719245"/>
                  <a:ext cx="1146175" cy="1154113"/>
                </a:xfrm>
                <a:prstGeom prst="ellipse">
                  <a:avLst/>
                </a:prstGeom>
                <a:solidFill>
                  <a:srgbClr val="EAEAEA">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endParaRPr lang="zh-CN" altLang="zh-CN" sz="2400" b="1">
                    <a:solidFill>
                      <a:schemeClr val="tx1"/>
                    </a:solidFill>
                    <a:latin typeface="Times New Roman" panose="02020603050405020304" pitchFamily="18" charset="0"/>
                  </a:endParaRPr>
                </a:p>
              </p:txBody>
            </p:sp>
            <p:pic>
              <p:nvPicPr>
                <p:cNvPr id="48159" name="Picture 72" descr="circuler_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1205" y="1749408"/>
                  <a:ext cx="1072543" cy="107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60" name="Oval 73"/>
                <p:cNvSpPr>
                  <a:spLocks noChangeArrowheads="1"/>
                </p:cNvSpPr>
                <p:nvPr/>
              </p:nvSpPr>
              <p:spPr bwMode="auto">
                <a:xfrm>
                  <a:off x="2181205" y="1749408"/>
                  <a:ext cx="1079500" cy="1081458"/>
                </a:xfrm>
                <a:prstGeom prst="ellipse">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endParaRPr lang="zh-CN" altLang="zh-CN" sz="2400" b="1">
                    <a:solidFill>
                      <a:schemeClr val="tx1"/>
                    </a:solidFill>
                    <a:latin typeface="Times New Roman" panose="02020603050405020304" pitchFamily="18" charset="0"/>
                  </a:endParaRPr>
                </a:p>
              </p:txBody>
            </p:sp>
            <p:pic>
              <p:nvPicPr>
                <p:cNvPr id="48161" name="Picture 74" descr="light_shadow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1641" y="1794421"/>
                  <a:ext cx="790783" cy="675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62" name="Group 75"/>
                <p:cNvGrpSpPr>
                  <a:grpSpLocks/>
                </p:cNvGrpSpPr>
                <p:nvPr/>
              </p:nvGrpSpPr>
              <p:grpSpPr bwMode="auto">
                <a:xfrm rot="-3733502" flipH="1" flipV="1">
                  <a:off x="2502010" y="2493304"/>
                  <a:ext cx="954022" cy="221466"/>
                  <a:chOff x="2521" y="1060"/>
                  <a:chExt cx="901" cy="236"/>
                </a:xfrm>
              </p:grpSpPr>
              <p:grpSp>
                <p:nvGrpSpPr>
                  <p:cNvPr id="48174" name="Group 76"/>
                  <p:cNvGrpSpPr>
                    <a:grpSpLocks/>
                  </p:cNvGrpSpPr>
                  <p:nvPr/>
                </p:nvGrpSpPr>
                <p:grpSpPr bwMode="auto">
                  <a:xfrm>
                    <a:off x="2521" y="1060"/>
                    <a:ext cx="742" cy="186"/>
                    <a:chOff x="1565" y="2568"/>
                    <a:chExt cx="1118" cy="279"/>
                  </a:xfrm>
                </p:grpSpPr>
                <p:sp>
                  <p:nvSpPr>
                    <p:cNvPr id="48180" name="AutoShape 77"/>
                    <p:cNvSpPr>
                      <a:spLocks noChangeArrowheads="1"/>
                    </p:cNvSpPr>
                    <p:nvPr/>
                  </p:nvSpPr>
                  <p:spPr bwMode="auto">
                    <a:xfrm rot="5263133">
                      <a:off x="1855" y="2270"/>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endParaRPr lang="zh-CN" altLang="zh-CN" sz="2400" b="1">
                        <a:solidFill>
                          <a:schemeClr val="tx1"/>
                        </a:solidFill>
                        <a:latin typeface="Times New Roman" panose="02020603050405020304" pitchFamily="18" charset="0"/>
                      </a:endParaRPr>
                    </a:p>
                  </p:txBody>
                </p:sp>
                <p:sp>
                  <p:nvSpPr>
                    <p:cNvPr id="48181" name="AutoShape 78"/>
                    <p:cNvSpPr>
                      <a:spLocks noChangeArrowheads="1"/>
                    </p:cNvSpPr>
                    <p:nvPr/>
                  </p:nvSpPr>
                  <p:spPr bwMode="auto">
                    <a:xfrm rot="6078281">
                      <a:off x="1991" y="2270"/>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endParaRPr lang="zh-CN" altLang="zh-CN" sz="2400" b="1">
                        <a:solidFill>
                          <a:schemeClr val="tx1"/>
                        </a:solidFill>
                        <a:latin typeface="Times New Roman" panose="02020603050405020304" pitchFamily="18" charset="0"/>
                      </a:endParaRPr>
                    </a:p>
                  </p:txBody>
                </p:sp>
                <p:sp>
                  <p:nvSpPr>
                    <p:cNvPr id="48182" name="AutoShape 79"/>
                    <p:cNvSpPr>
                      <a:spLocks noChangeArrowheads="1"/>
                    </p:cNvSpPr>
                    <p:nvPr/>
                  </p:nvSpPr>
                  <p:spPr bwMode="auto">
                    <a:xfrm rot="6373927">
                      <a:off x="2067" y="229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endParaRPr lang="zh-CN" altLang="zh-CN" sz="2400" b="1">
                        <a:solidFill>
                          <a:schemeClr val="tx1"/>
                        </a:solidFill>
                        <a:latin typeface="Times New Roman" panose="02020603050405020304" pitchFamily="18" charset="0"/>
                      </a:endParaRPr>
                    </a:p>
                  </p:txBody>
                </p:sp>
                <p:sp>
                  <p:nvSpPr>
                    <p:cNvPr id="48183" name="AutoShape 80"/>
                    <p:cNvSpPr>
                      <a:spLocks noChangeArrowheads="1"/>
                    </p:cNvSpPr>
                    <p:nvPr/>
                  </p:nvSpPr>
                  <p:spPr bwMode="auto">
                    <a:xfrm rot="6906315">
                      <a:off x="2157" y="232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endParaRPr lang="zh-CN" altLang="zh-CN" sz="2400" b="1">
                        <a:solidFill>
                          <a:schemeClr val="tx1"/>
                        </a:solidFill>
                        <a:latin typeface="Times New Roman" panose="02020603050405020304" pitchFamily="18" charset="0"/>
                      </a:endParaRPr>
                    </a:p>
                  </p:txBody>
                </p:sp>
              </p:grpSp>
              <p:grpSp>
                <p:nvGrpSpPr>
                  <p:cNvPr id="48175" name="Group 81"/>
                  <p:cNvGrpSpPr>
                    <a:grpSpLocks/>
                  </p:cNvGrpSpPr>
                  <p:nvPr/>
                </p:nvGrpSpPr>
                <p:grpSpPr bwMode="auto">
                  <a:xfrm rot="1353540">
                    <a:off x="2680" y="1110"/>
                    <a:ext cx="742" cy="186"/>
                    <a:chOff x="1565" y="2568"/>
                    <a:chExt cx="1118" cy="279"/>
                  </a:xfrm>
                </p:grpSpPr>
                <p:sp>
                  <p:nvSpPr>
                    <p:cNvPr id="48176" name="AutoShape 82"/>
                    <p:cNvSpPr>
                      <a:spLocks noChangeArrowheads="1"/>
                    </p:cNvSpPr>
                    <p:nvPr/>
                  </p:nvSpPr>
                  <p:spPr bwMode="auto">
                    <a:xfrm rot="5263133">
                      <a:off x="1855" y="2270"/>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endParaRPr lang="zh-CN" altLang="zh-CN" sz="2400" b="1">
                        <a:solidFill>
                          <a:schemeClr val="tx1"/>
                        </a:solidFill>
                        <a:latin typeface="Times New Roman" panose="02020603050405020304" pitchFamily="18" charset="0"/>
                      </a:endParaRPr>
                    </a:p>
                  </p:txBody>
                </p:sp>
                <p:sp>
                  <p:nvSpPr>
                    <p:cNvPr id="48177" name="AutoShape 83"/>
                    <p:cNvSpPr>
                      <a:spLocks noChangeArrowheads="1"/>
                    </p:cNvSpPr>
                    <p:nvPr/>
                  </p:nvSpPr>
                  <p:spPr bwMode="auto">
                    <a:xfrm rot="6078281">
                      <a:off x="1991" y="2270"/>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endParaRPr lang="zh-CN" altLang="zh-CN" sz="2400" b="1">
                        <a:solidFill>
                          <a:schemeClr val="tx1"/>
                        </a:solidFill>
                        <a:latin typeface="Times New Roman" panose="02020603050405020304" pitchFamily="18" charset="0"/>
                      </a:endParaRPr>
                    </a:p>
                  </p:txBody>
                </p:sp>
                <p:sp>
                  <p:nvSpPr>
                    <p:cNvPr id="48178" name="AutoShape 84"/>
                    <p:cNvSpPr>
                      <a:spLocks noChangeArrowheads="1"/>
                    </p:cNvSpPr>
                    <p:nvPr/>
                  </p:nvSpPr>
                  <p:spPr bwMode="auto">
                    <a:xfrm rot="6373927">
                      <a:off x="2067" y="229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endParaRPr lang="zh-CN" altLang="zh-CN" sz="2400" b="1">
                        <a:solidFill>
                          <a:schemeClr val="tx1"/>
                        </a:solidFill>
                        <a:latin typeface="Times New Roman" panose="02020603050405020304" pitchFamily="18" charset="0"/>
                      </a:endParaRPr>
                    </a:p>
                  </p:txBody>
                </p:sp>
                <p:sp>
                  <p:nvSpPr>
                    <p:cNvPr id="48179" name="AutoShape 85"/>
                    <p:cNvSpPr>
                      <a:spLocks noChangeArrowheads="1"/>
                    </p:cNvSpPr>
                    <p:nvPr/>
                  </p:nvSpPr>
                  <p:spPr bwMode="auto">
                    <a:xfrm rot="6906315">
                      <a:off x="2157" y="232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endParaRPr lang="zh-CN" altLang="zh-CN" sz="2400" b="1">
                        <a:solidFill>
                          <a:schemeClr val="tx1"/>
                        </a:solidFill>
                        <a:latin typeface="Times New Roman" panose="02020603050405020304" pitchFamily="18" charset="0"/>
                      </a:endParaRPr>
                    </a:p>
                  </p:txBody>
                </p:sp>
              </p:grpSp>
            </p:grpSp>
            <p:grpSp>
              <p:nvGrpSpPr>
                <p:cNvPr id="48163" name="Group 86"/>
                <p:cNvGrpSpPr>
                  <a:grpSpLocks/>
                </p:cNvGrpSpPr>
                <p:nvPr/>
              </p:nvGrpSpPr>
              <p:grpSpPr bwMode="auto">
                <a:xfrm rot="-3733502" flipH="1" flipV="1">
                  <a:off x="2618117" y="2507738"/>
                  <a:ext cx="844470" cy="193673"/>
                  <a:chOff x="2521" y="1060"/>
                  <a:chExt cx="901" cy="236"/>
                </a:xfrm>
              </p:grpSpPr>
              <p:grpSp>
                <p:nvGrpSpPr>
                  <p:cNvPr id="48164" name="Group 87"/>
                  <p:cNvGrpSpPr>
                    <a:grpSpLocks/>
                  </p:cNvGrpSpPr>
                  <p:nvPr/>
                </p:nvGrpSpPr>
                <p:grpSpPr bwMode="auto">
                  <a:xfrm>
                    <a:off x="2521" y="1060"/>
                    <a:ext cx="742" cy="186"/>
                    <a:chOff x="1565" y="2568"/>
                    <a:chExt cx="1118" cy="279"/>
                  </a:xfrm>
                </p:grpSpPr>
                <p:sp>
                  <p:nvSpPr>
                    <p:cNvPr id="48170" name="AutoShape 88"/>
                    <p:cNvSpPr>
                      <a:spLocks noChangeArrowheads="1"/>
                    </p:cNvSpPr>
                    <p:nvPr/>
                  </p:nvSpPr>
                  <p:spPr bwMode="auto">
                    <a:xfrm rot="5263133">
                      <a:off x="1855" y="2270"/>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endParaRPr lang="zh-CN" altLang="zh-CN" sz="2400" b="1">
                        <a:solidFill>
                          <a:schemeClr val="tx1"/>
                        </a:solidFill>
                        <a:latin typeface="Times New Roman" panose="02020603050405020304" pitchFamily="18" charset="0"/>
                      </a:endParaRPr>
                    </a:p>
                  </p:txBody>
                </p:sp>
                <p:sp>
                  <p:nvSpPr>
                    <p:cNvPr id="48171" name="AutoShape 89"/>
                    <p:cNvSpPr>
                      <a:spLocks noChangeArrowheads="1"/>
                    </p:cNvSpPr>
                    <p:nvPr/>
                  </p:nvSpPr>
                  <p:spPr bwMode="auto">
                    <a:xfrm rot="6078281">
                      <a:off x="1991" y="2270"/>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endParaRPr lang="zh-CN" altLang="zh-CN" sz="2400" b="1">
                        <a:solidFill>
                          <a:schemeClr val="tx1"/>
                        </a:solidFill>
                        <a:latin typeface="Times New Roman" panose="02020603050405020304" pitchFamily="18" charset="0"/>
                      </a:endParaRPr>
                    </a:p>
                  </p:txBody>
                </p:sp>
                <p:sp>
                  <p:nvSpPr>
                    <p:cNvPr id="48172" name="AutoShape 90"/>
                    <p:cNvSpPr>
                      <a:spLocks noChangeArrowheads="1"/>
                    </p:cNvSpPr>
                    <p:nvPr/>
                  </p:nvSpPr>
                  <p:spPr bwMode="auto">
                    <a:xfrm rot="6373927">
                      <a:off x="2067" y="229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endParaRPr lang="zh-CN" altLang="zh-CN" sz="2400" b="1">
                        <a:solidFill>
                          <a:schemeClr val="tx1"/>
                        </a:solidFill>
                        <a:latin typeface="Times New Roman" panose="02020603050405020304" pitchFamily="18" charset="0"/>
                      </a:endParaRPr>
                    </a:p>
                  </p:txBody>
                </p:sp>
                <p:sp>
                  <p:nvSpPr>
                    <p:cNvPr id="48173" name="AutoShape 91"/>
                    <p:cNvSpPr>
                      <a:spLocks noChangeArrowheads="1"/>
                    </p:cNvSpPr>
                    <p:nvPr/>
                  </p:nvSpPr>
                  <p:spPr bwMode="auto">
                    <a:xfrm rot="6906315">
                      <a:off x="2157" y="232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endParaRPr lang="zh-CN" altLang="zh-CN" sz="2400" b="1">
                        <a:solidFill>
                          <a:schemeClr val="tx1"/>
                        </a:solidFill>
                        <a:latin typeface="Times New Roman" panose="02020603050405020304" pitchFamily="18" charset="0"/>
                      </a:endParaRPr>
                    </a:p>
                  </p:txBody>
                </p:sp>
              </p:grpSp>
              <p:grpSp>
                <p:nvGrpSpPr>
                  <p:cNvPr id="48165" name="Group 92"/>
                  <p:cNvGrpSpPr>
                    <a:grpSpLocks/>
                  </p:cNvGrpSpPr>
                  <p:nvPr/>
                </p:nvGrpSpPr>
                <p:grpSpPr bwMode="auto">
                  <a:xfrm rot="1353540">
                    <a:off x="2680" y="1110"/>
                    <a:ext cx="742" cy="186"/>
                    <a:chOff x="1565" y="2568"/>
                    <a:chExt cx="1118" cy="279"/>
                  </a:xfrm>
                </p:grpSpPr>
                <p:sp>
                  <p:nvSpPr>
                    <p:cNvPr id="48166" name="AutoShape 93"/>
                    <p:cNvSpPr>
                      <a:spLocks noChangeArrowheads="1"/>
                    </p:cNvSpPr>
                    <p:nvPr/>
                  </p:nvSpPr>
                  <p:spPr bwMode="auto">
                    <a:xfrm rot="5263133">
                      <a:off x="1855" y="2270"/>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endParaRPr lang="zh-CN" altLang="zh-CN" sz="2400" b="1">
                        <a:solidFill>
                          <a:schemeClr val="tx1"/>
                        </a:solidFill>
                        <a:latin typeface="Times New Roman" panose="02020603050405020304" pitchFamily="18" charset="0"/>
                      </a:endParaRPr>
                    </a:p>
                  </p:txBody>
                </p:sp>
                <p:sp>
                  <p:nvSpPr>
                    <p:cNvPr id="48167" name="AutoShape 94"/>
                    <p:cNvSpPr>
                      <a:spLocks noChangeArrowheads="1"/>
                    </p:cNvSpPr>
                    <p:nvPr/>
                  </p:nvSpPr>
                  <p:spPr bwMode="auto">
                    <a:xfrm rot="6078281">
                      <a:off x="1991" y="2270"/>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endParaRPr lang="zh-CN" altLang="zh-CN" sz="2400" b="1">
                        <a:solidFill>
                          <a:schemeClr val="tx1"/>
                        </a:solidFill>
                        <a:latin typeface="Times New Roman" panose="02020603050405020304" pitchFamily="18" charset="0"/>
                      </a:endParaRPr>
                    </a:p>
                  </p:txBody>
                </p:sp>
                <p:sp>
                  <p:nvSpPr>
                    <p:cNvPr id="48168" name="AutoShape 95"/>
                    <p:cNvSpPr>
                      <a:spLocks noChangeArrowheads="1"/>
                    </p:cNvSpPr>
                    <p:nvPr/>
                  </p:nvSpPr>
                  <p:spPr bwMode="auto">
                    <a:xfrm rot="6373927">
                      <a:off x="2067" y="229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endParaRPr lang="zh-CN" altLang="zh-CN" sz="2400" b="1">
                        <a:solidFill>
                          <a:schemeClr val="tx1"/>
                        </a:solidFill>
                        <a:latin typeface="Times New Roman" panose="02020603050405020304" pitchFamily="18" charset="0"/>
                      </a:endParaRPr>
                    </a:p>
                  </p:txBody>
                </p:sp>
                <p:sp>
                  <p:nvSpPr>
                    <p:cNvPr id="48169" name="AutoShape 96"/>
                    <p:cNvSpPr>
                      <a:spLocks noChangeArrowheads="1"/>
                    </p:cNvSpPr>
                    <p:nvPr/>
                  </p:nvSpPr>
                  <p:spPr bwMode="auto">
                    <a:xfrm rot="6906315">
                      <a:off x="2157" y="2322"/>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endParaRPr lang="zh-CN" altLang="zh-CN" sz="2400" b="1">
                        <a:solidFill>
                          <a:schemeClr val="tx1"/>
                        </a:solidFill>
                        <a:latin typeface="Times New Roman" panose="02020603050405020304" pitchFamily="18" charset="0"/>
                      </a:endParaRPr>
                    </a:p>
                  </p:txBody>
                </p:sp>
              </p:grpSp>
            </p:grpSp>
          </p:grpSp>
          <p:sp>
            <p:nvSpPr>
              <p:cNvPr id="48157" name="矩形 222250"/>
              <p:cNvSpPr>
                <a:spLocks noChangeArrowheads="1" noChangeShapeType="1" noTextEdit="1"/>
              </p:cNvSpPr>
              <p:nvPr/>
            </p:nvSpPr>
            <p:spPr bwMode="auto">
              <a:xfrm>
                <a:off x="1699" y="2644"/>
                <a:ext cx="546" cy="3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CN" altLang="en-US" sz="3600" kern="10">
                    <a:gradFill rotWithShape="1">
                      <a:gsLst>
                        <a:gs pos="0">
                          <a:srgbClr val="339966"/>
                        </a:gs>
                        <a:gs pos="100000">
                          <a:srgbClr val="18472F"/>
                        </a:gs>
                      </a:gsLst>
                      <a:lin ang="5400000" scaled="1"/>
                    </a:gradFill>
                    <a:latin typeface="黑体" panose="02010609060101010101" pitchFamily="49" charset="-122"/>
                    <a:ea typeface="黑体" panose="02010609060101010101" pitchFamily="49" charset="-122"/>
                  </a:rPr>
                  <a:t>隐患挂</a:t>
                </a:r>
              </a:p>
              <a:p>
                <a:pPr algn="ctr"/>
                <a:r>
                  <a:rPr lang="zh-CN" altLang="en-US" sz="3600" kern="10">
                    <a:gradFill rotWithShape="1">
                      <a:gsLst>
                        <a:gs pos="0">
                          <a:srgbClr val="339966"/>
                        </a:gs>
                        <a:gs pos="100000">
                          <a:srgbClr val="18472F"/>
                        </a:gs>
                      </a:gsLst>
                      <a:lin ang="5400000" scaled="1"/>
                    </a:gradFill>
                    <a:latin typeface="黑体" panose="02010609060101010101" pitchFamily="49" charset="-122"/>
                    <a:ea typeface="黑体" panose="02010609060101010101" pitchFamily="49" charset="-122"/>
                  </a:rPr>
                  <a:t>牌管理</a:t>
                </a:r>
              </a:p>
            </p:txBody>
          </p:sp>
        </p:grpSp>
        <p:sp>
          <p:nvSpPr>
            <p:cNvPr id="48137" name="矩形 222251"/>
            <p:cNvSpPr>
              <a:spLocks noChangeArrowheads="1" noChangeShapeType="1" noTextEdit="1"/>
            </p:cNvSpPr>
            <p:nvPr/>
          </p:nvSpPr>
          <p:spPr bwMode="auto">
            <a:xfrm>
              <a:off x="3849" y="1707"/>
              <a:ext cx="1361" cy="16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CN" altLang="en-US" sz="3600" kern="10">
                  <a:gradFill rotWithShape="1">
                    <a:gsLst>
                      <a:gs pos="0">
                        <a:srgbClr val="CC0000"/>
                      </a:gs>
                      <a:gs pos="100000">
                        <a:srgbClr val="6E0000"/>
                      </a:gs>
                    </a:gsLst>
                    <a:path path="rect">
                      <a:fillToRect l="50000" t="50000" r="50000" b="50000"/>
                    </a:path>
                  </a:gradFill>
                  <a:latin typeface="宋体" panose="02010600030101010101" pitchFamily="2" charset="-122"/>
                </a:rPr>
                <a:t>规范库、站隐患管理</a:t>
              </a:r>
            </a:p>
          </p:txBody>
        </p:sp>
        <p:sp>
          <p:nvSpPr>
            <p:cNvPr id="48138" name="矩形 222252"/>
            <p:cNvSpPr>
              <a:spLocks noChangeArrowheads="1" noChangeShapeType="1" noTextEdit="1"/>
            </p:cNvSpPr>
            <p:nvPr/>
          </p:nvSpPr>
          <p:spPr bwMode="auto">
            <a:xfrm>
              <a:off x="4029" y="2971"/>
              <a:ext cx="1021" cy="16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CN" altLang="en-US" sz="3600" kern="10">
                  <a:gradFill rotWithShape="1">
                    <a:gsLst>
                      <a:gs pos="0">
                        <a:srgbClr val="CC0000"/>
                      </a:gs>
                      <a:gs pos="100000">
                        <a:srgbClr val="6E0000"/>
                      </a:gs>
                    </a:gsLst>
                    <a:path path="rect">
                      <a:fillToRect l="50000" t="50000" r="50000" b="50000"/>
                    </a:path>
                  </a:gradFill>
                  <a:latin typeface="宋体" panose="02010600030101010101" pitchFamily="2" charset="-122"/>
                </a:rPr>
                <a:t>便于全局管理</a:t>
              </a:r>
            </a:p>
          </p:txBody>
        </p:sp>
        <p:sp>
          <p:nvSpPr>
            <p:cNvPr id="48139" name="矩形 222253"/>
            <p:cNvSpPr>
              <a:spLocks noChangeArrowheads="1" noChangeShapeType="1" noTextEdit="1"/>
            </p:cNvSpPr>
            <p:nvPr/>
          </p:nvSpPr>
          <p:spPr bwMode="auto">
            <a:xfrm>
              <a:off x="3007" y="3775"/>
              <a:ext cx="1021" cy="16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CN" altLang="en-US" sz="3600" kern="10">
                  <a:gradFill rotWithShape="1">
                    <a:gsLst>
                      <a:gs pos="0">
                        <a:srgbClr val="CC0000"/>
                      </a:gs>
                      <a:gs pos="100000">
                        <a:srgbClr val="6E0000"/>
                      </a:gs>
                    </a:gsLst>
                    <a:path path="rect">
                      <a:fillToRect l="50000" t="50000" r="50000" b="50000"/>
                    </a:path>
                  </a:gradFill>
                  <a:latin typeface="宋体" panose="02010600030101010101" pitchFamily="2" charset="-122"/>
                </a:rPr>
                <a:t>方便领导决策</a:t>
              </a:r>
            </a:p>
          </p:txBody>
        </p:sp>
        <p:sp>
          <p:nvSpPr>
            <p:cNvPr id="48140" name="矩形 222254"/>
            <p:cNvSpPr>
              <a:spLocks noChangeArrowheads="1" noChangeShapeType="1" noTextEdit="1"/>
            </p:cNvSpPr>
            <p:nvPr/>
          </p:nvSpPr>
          <p:spPr bwMode="auto">
            <a:xfrm>
              <a:off x="436" y="3094"/>
              <a:ext cx="1578" cy="16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CN" altLang="en-US" sz="3600" kern="10">
                  <a:gradFill rotWithShape="1">
                    <a:gsLst>
                      <a:gs pos="0">
                        <a:srgbClr val="CC0000"/>
                      </a:gs>
                      <a:gs pos="100000">
                        <a:srgbClr val="6E0000"/>
                      </a:gs>
                    </a:gsLst>
                    <a:path path="rect">
                      <a:fillToRect l="50000" t="50000" r="50000" b="50000"/>
                    </a:path>
                  </a:gradFill>
                  <a:latin typeface="宋体" panose="02010600030101010101" pitchFamily="2" charset="-122"/>
                </a:rPr>
                <a:t>保障隐患科学、有效治理</a:t>
              </a:r>
            </a:p>
          </p:txBody>
        </p:sp>
        <p:sp>
          <p:nvSpPr>
            <p:cNvPr id="48141" name="矩形 222255"/>
            <p:cNvSpPr>
              <a:spLocks noChangeArrowheads="1" noChangeShapeType="1" noTextEdit="1"/>
            </p:cNvSpPr>
            <p:nvPr/>
          </p:nvSpPr>
          <p:spPr bwMode="auto">
            <a:xfrm>
              <a:off x="684" y="1831"/>
              <a:ext cx="1239" cy="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CN" altLang="en-US" sz="3600" kern="10">
                  <a:gradFill rotWithShape="1">
                    <a:gsLst>
                      <a:gs pos="0">
                        <a:srgbClr val="CC0000"/>
                      </a:gs>
                      <a:gs pos="100000">
                        <a:srgbClr val="6E0000"/>
                      </a:gs>
                    </a:gsLst>
                    <a:path path="rect">
                      <a:fillToRect l="50000" t="50000" r="50000" b="50000"/>
                    </a:path>
                  </a:gradFill>
                  <a:latin typeface="宋体" panose="02010600030101010101" pitchFamily="2" charset="-122"/>
                </a:rPr>
                <a:t>增强人员责任意识</a:t>
              </a:r>
            </a:p>
          </p:txBody>
        </p:sp>
        <p:sp>
          <p:nvSpPr>
            <p:cNvPr id="48142" name="矩形 222256"/>
            <p:cNvSpPr>
              <a:spLocks noChangeArrowheads="1" noChangeShapeType="1" noTextEdit="1"/>
            </p:cNvSpPr>
            <p:nvPr/>
          </p:nvSpPr>
          <p:spPr bwMode="auto">
            <a:xfrm>
              <a:off x="1737" y="1026"/>
              <a:ext cx="1300" cy="16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CN" altLang="en-US" sz="3600" kern="10">
                  <a:gradFill rotWithShape="1">
                    <a:gsLst>
                      <a:gs pos="0">
                        <a:srgbClr val="CC0000"/>
                      </a:gs>
                      <a:gs pos="100000">
                        <a:srgbClr val="6E0000"/>
                      </a:gs>
                    </a:gsLst>
                    <a:path path="rect">
                      <a:fillToRect l="50000" t="50000" r="50000" b="50000"/>
                    </a:path>
                  </a:gradFill>
                  <a:latin typeface="宋体" panose="02010600030101010101" pitchFamily="2" charset="-122"/>
                </a:rPr>
                <a:t>提高隐患整改效率</a:t>
              </a:r>
            </a:p>
          </p:txBody>
        </p:sp>
        <p:pic>
          <p:nvPicPr>
            <p:cNvPr id="48143" name="图片 222257" descr="多款时尚男性人物剪影矢量素材_lanrentuku"/>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76" y="3447"/>
              <a:ext cx="385" cy="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4" name="图片 222258" descr="未标题-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 y="2523"/>
              <a:ext cx="326" cy="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5" name="图片 222259" descr="未标题-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63" y="754"/>
              <a:ext cx="436" cy="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46" name="组合 222260"/>
            <p:cNvGrpSpPr>
              <a:grpSpLocks/>
            </p:cNvGrpSpPr>
            <p:nvPr/>
          </p:nvGrpSpPr>
          <p:grpSpPr bwMode="auto">
            <a:xfrm>
              <a:off x="158" y="73"/>
              <a:ext cx="3493" cy="583"/>
              <a:chOff x="1066" y="1888"/>
              <a:chExt cx="3493" cy="583"/>
            </a:xfrm>
          </p:grpSpPr>
          <p:grpSp>
            <p:nvGrpSpPr>
              <p:cNvPr id="48147" name="组合 222261"/>
              <p:cNvGrpSpPr>
                <a:grpSpLocks/>
              </p:cNvGrpSpPr>
              <p:nvPr/>
            </p:nvGrpSpPr>
            <p:grpSpPr bwMode="auto">
              <a:xfrm>
                <a:off x="1193" y="2054"/>
                <a:ext cx="3366" cy="414"/>
                <a:chOff x="612" y="1056"/>
                <a:chExt cx="4652" cy="414"/>
              </a:xfrm>
            </p:grpSpPr>
            <p:sp>
              <p:nvSpPr>
                <p:cNvPr id="48152" name="矩形 222262"/>
                <p:cNvSpPr>
                  <a:spLocks noChangeArrowheads="1"/>
                </p:cNvSpPr>
                <p:nvPr/>
              </p:nvSpPr>
              <p:spPr bwMode="auto">
                <a:xfrm>
                  <a:off x="612" y="1298"/>
                  <a:ext cx="4627" cy="172"/>
                </a:xfrm>
                <a:prstGeom prst="rect">
                  <a:avLst/>
                </a:prstGeom>
                <a:gradFill rotWithShape="1">
                  <a:gsLst>
                    <a:gs pos="0">
                      <a:srgbClr val="080808">
                        <a:alpha val="79999"/>
                      </a:srgb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zh-CN" sz="1800" b="1">
                    <a:solidFill>
                      <a:schemeClr val="tx1"/>
                    </a:solidFill>
                    <a:ea typeface="华文细黑" panose="02010600040101010101" pitchFamily="2" charset="-122"/>
                  </a:endParaRPr>
                </a:p>
              </p:txBody>
            </p:sp>
            <p:sp>
              <p:nvSpPr>
                <p:cNvPr id="222264" name="圆角矩形 222263"/>
                <p:cNvSpPr/>
                <p:nvPr/>
              </p:nvSpPr>
              <p:spPr>
                <a:xfrm>
                  <a:off x="749" y="1054"/>
                  <a:ext cx="4517" cy="333"/>
                </a:xfrm>
                <a:prstGeom prst="roundRect">
                  <a:avLst>
                    <a:gd name="adj" fmla="val 5444"/>
                  </a:avLst>
                </a:prstGeom>
                <a:gradFill rotWithShape="1">
                  <a:gsLst>
                    <a:gs pos="0">
                      <a:srgbClr val="FFFFFF"/>
                    </a:gs>
                    <a:gs pos="100000">
                      <a:srgbClr val="FFFFFF">
                        <a:gamma/>
                        <a:shade val="84706"/>
                        <a:invGamma/>
                      </a:srgbClr>
                    </a:gs>
                  </a:gsLst>
                  <a:lin ang="0" scaled="1"/>
                  <a:tileRect/>
                </a:gradFill>
                <a:ln w="6350" cap="flat" cmpd="sng">
                  <a:solidFill>
                    <a:srgbClr val="808080"/>
                  </a:solidFill>
                  <a:prstDash val="solid"/>
                  <a:headEnd type="none" w="med" len="med"/>
                  <a:tailEnd type="none" w="med" len="med"/>
                </a:ln>
              </p:spPr>
              <p:txBody>
                <a:bodyPr wrap="none" anchor="ctr"/>
                <a:lstStyle/>
                <a:p>
                  <a:pPr marL="92075" algn="ctr" eaLnBrk="1" hangingPunct="1">
                    <a:spcBef>
                      <a:spcPct val="20000"/>
                    </a:spcBef>
                    <a:buClr>
                      <a:srgbClr val="E1B40C"/>
                    </a:buClr>
                    <a:buFont typeface="Arial" panose="020B0604020202020204" pitchFamily="34" charset="0"/>
                    <a:buNone/>
                    <a:defRPr/>
                  </a:pPr>
                  <a:r>
                    <a:rPr lang="en-US" altLang="zh-CN" sz="1800" b="1" noProof="1">
                      <a:solidFill>
                        <a:srgbClr val="000000"/>
                      </a:solidFill>
                      <a:latin typeface="微软雅黑" pitchFamily="34" charset="-122"/>
                      <a:ea typeface="华文细黑" pitchFamily="2" charset="-122"/>
                      <a:cs typeface="+mn-ea"/>
                    </a:rPr>
                    <a:t>        </a:t>
                  </a:r>
                  <a:r>
                    <a:rPr lang="zh-CN" altLang="en-US" sz="1800" b="1" noProof="1">
                      <a:solidFill>
                        <a:srgbClr val="000000"/>
                      </a:solidFill>
                      <a:latin typeface="微软雅黑" pitchFamily="34" charset="-122"/>
                      <a:ea typeface="华文细黑" pitchFamily="2" charset="-122"/>
                      <a:cs typeface="+mn-ea"/>
                    </a:rPr>
                    <a:t>为什么要推广和使用安全隐患挂牌管理？    </a:t>
                  </a:r>
                  <a:endParaRPr lang="zh-CN" altLang="en-US" sz="1800" b="1" noProof="1">
                    <a:solidFill>
                      <a:srgbClr val="000000"/>
                    </a:solidFill>
                    <a:effectLst>
                      <a:outerShdw blurRad="38100" dist="38100" dir="2700000">
                        <a:srgbClr val="FFFFFF"/>
                      </a:outerShdw>
                    </a:effectLst>
                    <a:latin typeface="宋体" charset="-122"/>
                    <a:ea typeface="华文细黑" pitchFamily="2" charset="-122"/>
                  </a:endParaRPr>
                </a:p>
              </p:txBody>
            </p:sp>
            <p:sp>
              <p:nvSpPr>
                <p:cNvPr id="48154" name="圆角矩形 222264"/>
                <p:cNvSpPr>
                  <a:spLocks noChangeArrowheads="1"/>
                </p:cNvSpPr>
                <p:nvPr/>
              </p:nvSpPr>
              <p:spPr bwMode="auto">
                <a:xfrm>
                  <a:off x="983" y="1071"/>
                  <a:ext cx="4262" cy="204"/>
                </a:xfrm>
                <a:prstGeom prst="roundRect">
                  <a:avLst>
                    <a:gd name="adj" fmla="val 11273"/>
                  </a:avLst>
                </a:prstGeom>
                <a:gradFill rotWithShape="1">
                  <a:gsLst>
                    <a:gs pos="0">
                      <a:schemeClr val="bg1">
                        <a:alpha val="75000"/>
                      </a:scheme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grpSp>
          <p:grpSp>
            <p:nvGrpSpPr>
              <p:cNvPr id="48148" name="组合 222265"/>
              <p:cNvGrpSpPr>
                <a:grpSpLocks/>
              </p:cNvGrpSpPr>
              <p:nvPr/>
            </p:nvGrpSpPr>
            <p:grpSpPr bwMode="auto">
              <a:xfrm>
                <a:off x="1066" y="1888"/>
                <a:ext cx="564" cy="583"/>
                <a:chOff x="1065" y="935"/>
                <a:chExt cx="564" cy="583"/>
              </a:xfrm>
            </p:grpSpPr>
            <p:sp>
              <p:nvSpPr>
                <p:cNvPr id="48149" name="DRAWING2STR_FREEFORM 222266"/>
                <p:cNvSpPr>
                  <a:spLocks noChangeArrowheads="1"/>
                </p:cNvSpPr>
                <p:nvPr/>
              </p:nvSpPr>
              <p:spPr bwMode="auto">
                <a:xfrm>
                  <a:off x="1065" y="935"/>
                  <a:ext cx="564" cy="583"/>
                </a:xfrm>
                <a:custGeom>
                  <a:avLst/>
                  <a:gdLst>
                    <a:gd name="T0" fmla="*/ 406 w 1752"/>
                    <a:gd name="T1" fmla="*/ 583 h 1812"/>
                    <a:gd name="T2" fmla="*/ 0 w 1752"/>
                    <a:gd name="T3" fmla="*/ 436 h 1812"/>
                    <a:gd name="T4" fmla="*/ 158 w 1752"/>
                    <a:gd name="T5" fmla="*/ 0 h 1812"/>
                    <a:gd name="T6" fmla="*/ 564 w 1752"/>
                    <a:gd name="T7" fmla="*/ 147 h 1812"/>
                    <a:gd name="T8" fmla="*/ 406 w 1752"/>
                    <a:gd name="T9" fmla="*/ 583 h 18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2" h="1812">
                      <a:moveTo>
                        <a:pt x="1262" y="1812"/>
                      </a:moveTo>
                      <a:lnTo>
                        <a:pt x="0" y="1356"/>
                      </a:lnTo>
                      <a:lnTo>
                        <a:pt x="491" y="0"/>
                      </a:lnTo>
                      <a:lnTo>
                        <a:pt x="1752" y="458"/>
                      </a:lnTo>
                      <a:lnTo>
                        <a:pt x="1262" y="1812"/>
                      </a:lnTo>
                      <a:close/>
                    </a:path>
                  </a:pathLst>
                </a:custGeom>
                <a:gradFill rotWithShape="1">
                  <a:gsLst>
                    <a:gs pos="0">
                      <a:srgbClr val="F8F8F8"/>
                    </a:gs>
                    <a:gs pos="100000">
                      <a:srgbClr val="DDDDDD"/>
                    </a:gs>
                  </a:gsLst>
                  <a:lin ang="2700000" scaled="1"/>
                </a:gradFill>
                <a:ln w="9525">
                  <a:solidFill>
                    <a:srgbClr val="C0C0C0"/>
                  </a:solidFill>
                  <a:round/>
                  <a:headEnd/>
                  <a:tailEnd/>
                </a:ln>
              </p:spPr>
              <p:txBody>
                <a:bodyPr/>
                <a:lstStyle/>
                <a:p>
                  <a:endParaRPr lang="zh-CN" altLang="en-US"/>
                </a:p>
              </p:txBody>
            </p:sp>
            <p:sp>
              <p:nvSpPr>
                <p:cNvPr id="48150" name="DRAWING2STR_FREEFORM 222267"/>
                <p:cNvSpPr>
                  <a:spLocks noChangeArrowheads="1"/>
                </p:cNvSpPr>
                <p:nvPr/>
              </p:nvSpPr>
              <p:spPr bwMode="auto">
                <a:xfrm>
                  <a:off x="1105" y="956"/>
                  <a:ext cx="503" cy="489"/>
                </a:xfrm>
                <a:custGeom>
                  <a:avLst/>
                  <a:gdLst>
                    <a:gd name="T0" fmla="*/ 375 w 1562"/>
                    <a:gd name="T1" fmla="*/ 489 h 1518"/>
                    <a:gd name="T2" fmla="*/ 0 w 1562"/>
                    <a:gd name="T3" fmla="*/ 353 h 1518"/>
                    <a:gd name="T4" fmla="*/ 128 w 1562"/>
                    <a:gd name="T5" fmla="*/ 0 h 1518"/>
                    <a:gd name="T6" fmla="*/ 503 w 1562"/>
                    <a:gd name="T7" fmla="*/ 136 h 1518"/>
                    <a:gd name="T8" fmla="*/ 375 w 1562"/>
                    <a:gd name="T9" fmla="*/ 489 h 15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2" h="1518">
                      <a:moveTo>
                        <a:pt x="1166" y="1518"/>
                      </a:moveTo>
                      <a:lnTo>
                        <a:pt x="0" y="1095"/>
                      </a:lnTo>
                      <a:lnTo>
                        <a:pt x="397" y="0"/>
                      </a:lnTo>
                      <a:lnTo>
                        <a:pt x="1562" y="422"/>
                      </a:lnTo>
                      <a:lnTo>
                        <a:pt x="1166" y="1518"/>
                      </a:lnTo>
                      <a:close/>
                    </a:path>
                  </a:pathLst>
                </a:custGeom>
                <a:gradFill rotWithShape="1">
                  <a:gsLst>
                    <a:gs pos="0">
                      <a:srgbClr val="339966"/>
                    </a:gs>
                    <a:gs pos="100000">
                      <a:srgbClr val="18472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8151" name="矩形 222268"/>
                <p:cNvSpPr>
                  <a:spLocks noChangeArrowheads="1" noChangeShapeType="1" noTextEdit="1"/>
                </p:cNvSpPr>
                <p:nvPr/>
              </p:nvSpPr>
              <p:spPr bwMode="auto">
                <a:xfrm>
                  <a:off x="1270" y="1082"/>
                  <a:ext cx="135" cy="22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
                    </a:rPr>
                    <a:t>1</a:t>
                  </a:r>
                  <a:endParaRPr lang="zh-CN" altLang="en-US" sz="1400" kern="10" spc="-70">
                    <a:solidFill>
                      <a:schemeClr val="bg1"/>
                    </a:solidFill>
                    <a:latin typeface=""/>
                  </a:endParaRPr>
                </a:p>
              </p:txBody>
            </p:sp>
          </p:grpSp>
        </p:grpSp>
      </p:grpSp>
    </p:spTree>
  </p:cSld>
  <p:clrMapOvr>
    <a:masterClrMapping/>
  </p:clrMapOvr>
  <p:transition>
    <p:blinds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Placeholder 223233"/>
          <p:cNvSpPr>
            <a:spLocks noGrp="1" noChangeArrowheads="1"/>
          </p:cNvSpPr>
          <p:nvPr>
            <p:ph idx="1"/>
          </p:nvPr>
        </p:nvSpPr>
        <p:spPr>
          <a:xfrm>
            <a:off x="609600" y="1295400"/>
            <a:ext cx="7848600" cy="5073650"/>
          </a:xfrm>
          <a:solidFill>
            <a:srgbClr val="DDDDDD"/>
          </a:solidFill>
          <a:ln w="28575">
            <a:solidFill>
              <a:srgbClr val="006600"/>
            </a:solidFill>
            <a:miter lim="800000"/>
            <a:headEnd/>
            <a:tailEnd/>
          </a:ln>
        </p:spPr>
        <p:txBody>
          <a:bodyPr anchor="ctr">
            <a:spAutoFit/>
          </a:bodyPr>
          <a:lstStyle/>
          <a:p>
            <a:pPr marL="0" indent="0" eaLnBrk="1" hangingPunct="1">
              <a:lnSpc>
                <a:spcPct val="120000"/>
              </a:lnSpc>
              <a:spcBef>
                <a:spcPct val="0"/>
              </a:spcBef>
              <a:buFontTx/>
              <a:buNone/>
            </a:pPr>
            <a:r>
              <a:rPr lang="zh-CN" altLang="en-US" sz="1800">
                <a:latin typeface="方正大黑简体" panose="02010601030101010101" pitchFamily="2" charset="-122"/>
                <a:ea typeface="方正大黑简体" panose="02010601030101010101" pitchFamily="2" charset="-122"/>
              </a:rPr>
              <a:t>　　根据集团公司</a:t>
            </a:r>
            <a:r>
              <a:rPr lang="en-US" altLang="zh-CN" sz="1800">
                <a:latin typeface="方正大黑简体" panose="02010601030101010101" pitchFamily="2" charset="-122"/>
                <a:ea typeface="方正大黑简体" panose="02010601030101010101" pitchFamily="2" charset="-122"/>
              </a:rPr>
              <a:t>《</a:t>
            </a:r>
            <a:r>
              <a:rPr lang="zh-CN" altLang="en-US" sz="1800">
                <a:latin typeface="方正大黑简体" panose="02010601030101010101" pitchFamily="2" charset="-122"/>
                <a:ea typeface="方正大黑简体" panose="02010601030101010101" pitchFamily="2" charset="-122"/>
              </a:rPr>
              <a:t>安全生产事故隐患管理办法</a:t>
            </a:r>
            <a:r>
              <a:rPr lang="en-US" altLang="zh-CN" sz="1800">
                <a:latin typeface="方正大黑简体" panose="02010601030101010101" pitchFamily="2" charset="-122"/>
                <a:ea typeface="方正大黑简体" panose="02010601030101010101" pitchFamily="2" charset="-122"/>
              </a:rPr>
              <a:t>》</a:t>
            </a:r>
            <a:r>
              <a:rPr lang="zh-CN" altLang="en-US" sz="1800">
                <a:latin typeface="方正大黑简体" panose="02010601030101010101" pitchFamily="2" charset="-122"/>
                <a:ea typeface="方正大黑简体" panose="02010601030101010101" pitchFamily="2" charset="-122"/>
              </a:rPr>
              <a:t>，结合江苏公司加油站运行的实际情况，制订了</a:t>
            </a:r>
            <a:r>
              <a:rPr lang="en-US" altLang="zh-CN" sz="1800">
                <a:latin typeface="方正大黑简体" panose="02010601030101010101" pitchFamily="2" charset="-122"/>
                <a:ea typeface="方正大黑简体" panose="02010601030101010101" pitchFamily="2" charset="-122"/>
              </a:rPr>
              <a:t>《</a:t>
            </a:r>
            <a:r>
              <a:rPr lang="zh-CN" altLang="en-US" sz="1800">
                <a:latin typeface="方正大黑简体" panose="02010601030101010101" pitchFamily="2" charset="-122"/>
                <a:ea typeface="方正大黑简体" panose="02010601030101010101" pitchFamily="2" charset="-122"/>
              </a:rPr>
              <a:t>江苏公司安全生产事故隐患分级管理、挂牌督办管理办法（试行）</a:t>
            </a:r>
            <a:r>
              <a:rPr lang="en-US" altLang="zh-CN" sz="1800">
                <a:latin typeface="方正大黑简体" panose="02010601030101010101" pitchFamily="2" charset="-122"/>
                <a:ea typeface="方正大黑简体" panose="02010601030101010101" pitchFamily="2" charset="-122"/>
              </a:rPr>
              <a:t>》</a:t>
            </a:r>
            <a:r>
              <a:rPr lang="zh-CN" altLang="en-US" sz="1800">
                <a:latin typeface="方正大黑简体" panose="02010601030101010101" pitchFamily="2" charset="-122"/>
                <a:ea typeface="方正大黑简体" panose="02010601030101010101" pitchFamily="2" charset="-122"/>
              </a:rPr>
              <a:t>，采取对事故隐患进行“库站级”、“分公司级”和“省公司级”三级管理模式，以</a:t>
            </a:r>
            <a:r>
              <a:rPr lang="en-US" altLang="zh-CN" sz="1800">
                <a:latin typeface="方正大黑简体" panose="02010601030101010101" pitchFamily="2" charset="-122"/>
                <a:ea typeface="方正大黑简体" panose="02010601030101010101" pitchFamily="2" charset="-122"/>
              </a:rPr>
              <a:t>《</a:t>
            </a:r>
            <a:r>
              <a:rPr lang="zh-CN" altLang="en-US" sz="1800">
                <a:latin typeface="方正大黑简体" panose="02010601030101010101" pitchFamily="2" charset="-122"/>
                <a:ea typeface="方正大黑简体" panose="02010601030101010101" pitchFamily="2" charset="-122"/>
              </a:rPr>
              <a:t>安全隐患分级管理示意图</a:t>
            </a:r>
            <a:r>
              <a:rPr lang="en-US" altLang="zh-CN" sz="1800">
                <a:latin typeface="方正大黑简体" panose="02010601030101010101" pitchFamily="2" charset="-122"/>
                <a:ea typeface="方正大黑简体" panose="02010601030101010101" pitchFamily="2" charset="-122"/>
              </a:rPr>
              <a:t>》</a:t>
            </a:r>
            <a:r>
              <a:rPr lang="zh-CN" altLang="en-US" sz="1800">
                <a:latin typeface="方正大黑简体" panose="02010601030101010101" pitchFamily="2" charset="-122"/>
                <a:ea typeface="方正大黑简体" panose="02010601030101010101" pitchFamily="2" charset="-122"/>
              </a:rPr>
              <a:t>的形式进行“挂牌督办”，落实隐患整改、监控责任人，确保安全隐患能整改的定期整改，不能立即整改的要处于“受控”状态。</a:t>
            </a:r>
          </a:p>
          <a:p>
            <a:pPr marL="0" indent="0" eaLnBrk="1" hangingPunct="1">
              <a:lnSpc>
                <a:spcPct val="120000"/>
              </a:lnSpc>
              <a:spcBef>
                <a:spcPct val="0"/>
              </a:spcBef>
              <a:buFontTx/>
              <a:buNone/>
            </a:pPr>
            <a:r>
              <a:rPr lang="zh-CN" altLang="en-US" sz="1800">
                <a:latin typeface="方正大黑简体" panose="02010601030101010101" pitchFamily="2" charset="-122"/>
                <a:ea typeface="方正大黑简体" panose="02010601030101010101" pitchFamily="2" charset="-122"/>
              </a:rPr>
              <a:t>    </a:t>
            </a:r>
            <a:r>
              <a:rPr lang="en-US" altLang="zh-CN" sz="1800">
                <a:latin typeface="方正大黑简体" panose="02010601030101010101" pitchFamily="2" charset="-122"/>
                <a:ea typeface="方正大黑简体" panose="02010601030101010101" pitchFamily="2" charset="-122"/>
              </a:rPr>
              <a:t>1</a:t>
            </a:r>
            <a:r>
              <a:rPr lang="zh-CN" altLang="en-US" sz="1800">
                <a:latin typeface="方正大黑简体" panose="02010601030101010101" pitchFamily="2" charset="-122"/>
                <a:ea typeface="方正大黑简体" panose="02010601030101010101" pitchFamily="2" charset="-122"/>
              </a:rPr>
              <a:t>、规范库站隐患管理</a:t>
            </a:r>
          </a:p>
          <a:p>
            <a:pPr marL="0" indent="0" eaLnBrk="1" hangingPunct="1">
              <a:lnSpc>
                <a:spcPct val="120000"/>
              </a:lnSpc>
              <a:spcBef>
                <a:spcPct val="0"/>
              </a:spcBef>
              <a:buFontTx/>
              <a:buNone/>
            </a:pPr>
            <a:r>
              <a:rPr lang="zh-CN" altLang="en-US" sz="1800">
                <a:latin typeface="方正大黑简体" panose="02010601030101010101" pitchFamily="2" charset="-122"/>
                <a:ea typeface="方正大黑简体" panose="02010601030101010101" pitchFamily="2" charset="-122"/>
              </a:rPr>
              <a:t>　　库、站安全隐患挂牌管理为库、站提供了合理而完善的隐患管理模式，从隐患的排查、立项、分类、监控、整改、验收、消项等环节制定了严格的操作流程和规范的台帐，使每个责任人员职责分明，整个隐患管理工作井然有序。</a:t>
            </a:r>
          </a:p>
          <a:p>
            <a:pPr marL="0" indent="0" eaLnBrk="1" hangingPunct="1">
              <a:lnSpc>
                <a:spcPct val="120000"/>
              </a:lnSpc>
              <a:spcBef>
                <a:spcPct val="0"/>
              </a:spcBef>
              <a:buFontTx/>
              <a:buNone/>
            </a:pPr>
            <a:r>
              <a:rPr lang="zh-CN" altLang="en-US" sz="1800">
                <a:latin typeface="方正大黑简体" panose="02010601030101010101" pitchFamily="2" charset="-122"/>
                <a:ea typeface="方正大黑简体" panose="02010601030101010101" pitchFamily="2" charset="-122"/>
              </a:rPr>
              <a:t>　　２、提高隐患整改效率</a:t>
            </a:r>
          </a:p>
          <a:p>
            <a:pPr marL="0" indent="0" eaLnBrk="1" hangingPunct="1">
              <a:lnSpc>
                <a:spcPct val="120000"/>
              </a:lnSpc>
              <a:spcBef>
                <a:spcPct val="0"/>
              </a:spcBef>
              <a:buFontTx/>
              <a:buNone/>
            </a:pPr>
            <a:r>
              <a:rPr lang="zh-CN" altLang="en-US" sz="1800">
                <a:latin typeface="方正大黑简体" panose="02010601030101010101" pitchFamily="2" charset="-122"/>
                <a:ea typeface="方正大黑简体" panose="02010601030101010101" pitchFamily="2" charset="-122"/>
              </a:rPr>
              <a:t>　　库、站安全隐患挂牌管理在隐患挂牌之初就明确了整改责任部门、整改计划及时间，从而优化了工作流程，为库、站节省了时间和人力，提高了库、站隐患整改的效率。</a:t>
            </a:r>
          </a:p>
        </p:txBody>
      </p:sp>
      <p:sp>
        <p:nvSpPr>
          <p:cNvPr id="52227" name="矩形 223234"/>
          <p:cNvSpPr>
            <a:spLocks noChangeArrowheads="1"/>
          </p:cNvSpPr>
          <p:nvPr/>
        </p:nvSpPr>
        <p:spPr bwMode="auto">
          <a:xfrm>
            <a:off x="1981200" y="381000"/>
            <a:ext cx="3962400" cy="457200"/>
          </a:xfrm>
          <a:prstGeom prst="rect">
            <a:avLst/>
          </a:prstGeom>
          <a:solidFill>
            <a:schemeClr val="bg2"/>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en-US" altLang="zh-CN" sz="2400" b="1">
                <a:solidFill>
                  <a:srgbClr val="FFFF00"/>
                </a:solidFill>
              </a:rPr>
              <a:t>1</a:t>
            </a:r>
            <a:r>
              <a:rPr lang="zh-CN" altLang="en-US" sz="2400" b="1">
                <a:solidFill>
                  <a:srgbClr val="FFFF00"/>
                </a:solidFill>
              </a:rPr>
              <a:t>、隐患挂牌管理</a:t>
            </a:r>
            <a:endParaRPr lang="zh-CN" altLang="en-US" b="1">
              <a:solidFill>
                <a:schemeClr val="bg1"/>
              </a:solidFill>
            </a:endParaRPr>
          </a:p>
        </p:txBody>
      </p:sp>
    </p:spTree>
  </p:cSld>
  <p:clrMapOvr>
    <a:masterClrMapping/>
  </p:clrMapOvr>
  <p:transition>
    <p:blinds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Placeholder 224257"/>
          <p:cNvSpPr>
            <a:spLocks noGrp="1" noChangeArrowheads="1"/>
          </p:cNvSpPr>
          <p:nvPr>
            <p:ph idx="1"/>
          </p:nvPr>
        </p:nvSpPr>
        <p:spPr>
          <a:xfrm>
            <a:off x="685800" y="1295400"/>
            <a:ext cx="7696200" cy="4743450"/>
          </a:xfrm>
          <a:solidFill>
            <a:srgbClr val="DDDDDD"/>
          </a:solidFill>
          <a:ln w="28575">
            <a:solidFill>
              <a:srgbClr val="006600"/>
            </a:solidFill>
            <a:miter lim="800000"/>
            <a:headEnd/>
            <a:tailEnd/>
          </a:ln>
        </p:spPr>
        <p:txBody>
          <a:bodyPr anchor="ctr">
            <a:spAutoFit/>
          </a:bodyPr>
          <a:lstStyle/>
          <a:p>
            <a:pPr marL="0" indent="0" eaLnBrk="1" hangingPunct="1">
              <a:lnSpc>
                <a:spcPct val="120000"/>
              </a:lnSpc>
              <a:spcBef>
                <a:spcPct val="0"/>
              </a:spcBef>
              <a:buFontTx/>
              <a:buNone/>
            </a:pPr>
            <a:r>
              <a:rPr lang="zh-CN" altLang="en-US" sz="1800">
                <a:latin typeface="方正大黑简体" panose="02010601030101010101" pitchFamily="2" charset="-122"/>
                <a:ea typeface="方正大黑简体" panose="02010601030101010101" pitchFamily="2" charset="-122"/>
              </a:rPr>
              <a:t>　　３、增强人员责任意识</a:t>
            </a:r>
          </a:p>
          <a:p>
            <a:pPr marL="0" indent="0" eaLnBrk="1" hangingPunct="1">
              <a:lnSpc>
                <a:spcPct val="120000"/>
              </a:lnSpc>
              <a:spcBef>
                <a:spcPct val="0"/>
              </a:spcBef>
              <a:buFontTx/>
              <a:buNone/>
            </a:pPr>
            <a:r>
              <a:rPr lang="zh-CN" altLang="en-US" sz="1800">
                <a:latin typeface="方正大黑简体" panose="02010601030101010101" pitchFamily="2" charset="-122"/>
                <a:ea typeface="方正大黑简体" panose="02010601030101010101" pitchFamily="2" charset="-122"/>
              </a:rPr>
              <a:t>　　由于库、站安全隐患挂牌管理采取的是隐患“立、消项”制度，因此，挂牌隐患的管理人员其责任随之被放大，随着时间的推移，相关人员的责任意识将越来越强。</a:t>
            </a:r>
          </a:p>
          <a:p>
            <a:pPr marL="0" indent="0" eaLnBrk="1" hangingPunct="1">
              <a:lnSpc>
                <a:spcPct val="120000"/>
              </a:lnSpc>
              <a:spcBef>
                <a:spcPct val="0"/>
              </a:spcBef>
              <a:buFontTx/>
              <a:buNone/>
            </a:pPr>
            <a:r>
              <a:rPr lang="zh-CN" altLang="en-US" sz="1800">
                <a:latin typeface="方正大黑简体" panose="02010601030101010101" pitchFamily="2" charset="-122"/>
                <a:ea typeface="方正大黑简体" panose="02010601030101010101" pitchFamily="2" charset="-122"/>
              </a:rPr>
              <a:t>　　４、保障隐患科学、有效的治理</a:t>
            </a:r>
          </a:p>
          <a:p>
            <a:pPr marL="0" indent="0" eaLnBrk="1" hangingPunct="1">
              <a:lnSpc>
                <a:spcPct val="120000"/>
              </a:lnSpc>
              <a:spcBef>
                <a:spcPct val="0"/>
              </a:spcBef>
              <a:buFontTx/>
              <a:buNone/>
            </a:pPr>
            <a:r>
              <a:rPr lang="zh-CN" altLang="en-US" sz="1800">
                <a:latin typeface="方正大黑简体" panose="02010601030101010101" pitchFamily="2" charset="-122"/>
                <a:ea typeface="方正大黑简体" panose="02010601030101010101" pitchFamily="2" charset="-122"/>
              </a:rPr>
              <a:t>　　库、站管理的各职能部门在安全隐患挂牌管理的规则下，为库、站隐患治理服务，对治理过程中出现的人员、物资、资金及时间安排等给予保证，并责任到人。</a:t>
            </a:r>
          </a:p>
          <a:p>
            <a:pPr marL="0" indent="0" eaLnBrk="1" hangingPunct="1">
              <a:lnSpc>
                <a:spcPct val="120000"/>
              </a:lnSpc>
              <a:spcBef>
                <a:spcPct val="0"/>
              </a:spcBef>
              <a:buFontTx/>
              <a:buNone/>
            </a:pPr>
            <a:r>
              <a:rPr lang="zh-CN" altLang="en-US" sz="1800">
                <a:latin typeface="方正大黑简体" panose="02010601030101010101" pitchFamily="2" charset="-122"/>
                <a:ea typeface="方正大黑简体" panose="02010601030101010101" pitchFamily="2" charset="-122"/>
              </a:rPr>
              <a:t>　　５、方便领导决策</a:t>
            </a:r>
          </a:p>
          <a:p>
            <a:pPr marL="0" indent="0" eaLnBrk="1" hangingPunct="1">
              <a:lnSpc>
                <a:spcPct val="120000"/>
              </a:lnSpc>
              <a:spcBef>
                <a:spcPct val="0"/>
              </a:spcBef>
              <a:buFontTx/>
              <a:buNone/>
            </a:pPr>
            <a:r>
              <a:rPr lang="zh-CN" altLang="en-US" sz="1800">
                <a:latin typeface="方正大黑简体" panose="02010601030101010101" pitchFamily="2" charset="-122"/>
                <a:ea typeface="方正大黑简体" panose="02010601030101010101" pitchFamily="2" charset="-122"/>
              </a:rPr>
              <a:t>　　库、站安全隐患挂牌管理所提供的隐患分级管理功能，便于领导及时和全面地掌握库、站隐患的具体情况，便于决策。</a:t>
            </a:r>
          </a:p>
          <a:p>
            <a:pPr marL="0" indent="0" eaLnBrk="1" hangingPunct="1">
              <a:lnSpc>
                <a:spcPct val="120000"/>
              </a:lnSpc>
              <a:spcBef>
                <a:spcPct val="0"/>
              </a:spcBef>
              <a:buFontTx/>
              <a:buNone/>
            </a:pPr>
            <a:r>
              <a:rPr lang="zh-CN" altLang="en-US" sz="1800">
                <a:latin typeface="方正大黑简体" panose="02010601030101010101" pitchFamily="2" charset="-122"/>
                <a:ea typeface="方正大黑简体" panose="02010601030101010101" pitchFamily="2" charset="-122"/>
              </a:rPr>
              <a:t>　　６、便于全局管理</a:t>
            </a:r>
          </a:p>
          <a:p>
            <a:pPr marL="0" indent="0" eaLnBrk="1" hangingPunct="1">
              <a:lnSpc>
                <a:spcPct val="120000"/>
              </a:lnSpc>
              <a:spcBef>
                <a:spcPct val="0"/>
              </a:spcBef>
              <a:buFontTx/>
              <a:buNone/>
            </a:pPr>
            <a:r>
              <a:rPr lang="zh-CN" altLang="en-US" sz="1800">
                <a:latin typeface="方正大黑简体" panose="02010601030101010101" pitchFamily="2" charset="-122"/>
                <a:ea typeface="方正大黑简体" panose="02010601030101010101" pitchFamily="2" charset="-122"/>
              </a:rPr>
              <a:t>　　库、站可通过填写安全隐患挂牌管理提供的台帐，向公司安委会递交隐患“立、消项”等具体情况，便于公司对库、站隐患治理进行全局管理。</a:t>
            </a:r>
          </a:p>
        </p:txBody>
      </p:sp>
      <p:sp>
        <p:nvSpPr>
          <p:cNvPr id="54275" name="矩形 224258"/>
          <p:cNvSpPr>
            <a:spLocks noChangeArrowheads="1"/>
          </p:cNvSpPr>
          <p:nvPr/>
        </p:nvSpPr>
        <p:spPr bwMode="auto">
          <a:xfrm>
            <a:off x="1981200" y="381000"/>
            <a:ext cx="3962400" cy="457200"/>
          </a:xfrm>
          <a:prstGeom prst="rect">
            <a:avLst/>
          </a:prstGeom>
          <a:solidFill>
            <a:schemeClr val="bg2"/>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en-US" altLang="zh-CN" sz="2400" b="1">
                <a:solidFill>
                  <a:srgbClr val="FFFF00"/>
                </a:solidFill>
              </a:rPr>
              <a:t>1</a:t>
            </a:r>
            <a:r>
              <a:rPr lang="zh-CN" altLang="en-US" sz="2400" b="1">
                <a:solidFill>
                  <a:srgbClr val="FFFF00"/>
                </a:solidFill>
              </a:rPr>
              <a:t>、隐患挂牌管理</a:t>
            </a:r>
            <a:endParaRPr lang="zh-CN" altLang="en-US" b="1">
              <a:solidFill>
                <a:schemeClr val="bg1"/>
              </a:solidFill>
            </a:endParaRPr>
          </a:p>
        </p:txBody>
      </p:sp>
    </p:spTree>
  </p:cSld>
  <p:clrMapOvr>
    <a:masterClrMapping/>
  </p:clrMapOvr>
  <p:transition>
    <p:blinds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729" name="矩形 156728"/>
          <p:cNvSpPr/>
          <p:nvPr/>
        </p:nvSpPr>
        <p:spPr>
          <a:xfrm>
            <a:off x="2667000" y="685800"/>
            <a:ext cx="4114800" cy="685800"/>
          </a:xfrm>
          <a:prstGeom prst="rect">
            <a:avLst/>
          </a:prstGeom>
          <a:noFill/>
          <a:ln w="38100">
            <a:noFill/>
          </a:ln>
        </p:spPr>
        <p:txBody>
          <a:bodyPr wrap="none" anchor="ctr"/>
          <a:lstStyle/>
          <a:p>
            <a:pPr algn="ctr" eaLnBrk="1" hangingPunct="1">
              <a:buFont typeface="Arial" panose="020B0604020202020204" pitchFamily="34" charset="0"/>
              <a:buNone/>
              <a:defRPr/>
            </a:pPr>
            <a:r>
              <a:rPr lang="en-US" altLang="zh-CN" sz="3200" b="1" noProof="1">
                <a:solidFill>
                  <a:schemeClr val="hlink"/>
                </a:solidFill>
                <a:effectLst>
                  <a:outerShdw blurRad="38100" dist="38100" dir="2700000">
                    <a:srgbClr val="000000"/>
                  </a:outerShdw>
                </a:effectLst>
                <a:latin typeface="微软雅黑" panose="020B0503020204020204" pitchFamily="34" charset="-122"/>
                <a:ea typeface="微软雅黑" panose="020B0503020204020204" pitchFamily="34" charset="-122"/>
                <a:cs typeface="+mn-ea"/>
              </a:rPr>
              <a:t>HSE </a:t>
            </a:r>
            <a:r>
              <a:rPr lang="zh-CN" altLang="en-US" sz="3200" b="1" noProof="1">
                <a:solidFill>
                  <a:schemeClr val="hlink"/>
                </a:solidFill>
                <a:effectLst>
                  <a:outerShdw blurRad="38100" dist="38100" dir="2700000">
                    <a:srgbClr val="000000"/>
                  </a:outerShdw>
                </a:effectLst>
                <a:latin typeface="微软雅黑" panose="020B0503020204020204" pitchFamily="34" charset="-122"/>
                <a:ea typeface="微软雅黑" panose="020B0503020204020204" pitchFamily="34" charset="-122"/>
                <a:cs typeface="+mn-ea"/>
              </a:rPr>
              <a:t>九 项 原 则</a:t>
            </a:r>
            <a:endParaRPr lang="zh-CN" altLang="en-US" sz="3200" b="1" noProof="1">
              <a:solidFill>
                <a:schemeClr val="hlink"/>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3315" name="矩形 156730"/>
          <p:cNvSpPr>
            <a:spLocks noChangeArrowheads="1"/>
          </p:cNvSpPr>
          <p:nvPr/>
        </p:nvSpPr>
        <p:spPr bwMode="auto">
          <a:xfrm>
            <a:off x="723900" y="1420813"/>
            <a:ext cx="7696200" cy="4672012"/>
          </a:xfrm>
          <a:prstGeom prst="rect">
            <a:avLst/>
          </a:prstGeom>
          <a:solidFill>
            <a:srgbClr val="DDDDDD"/>
          </a:solidFill>
          <a:ln w="28575">
            <a:solidFill>
              <a:srgbClr val="006600"/>
            </a:solidFill>
            <a:miter lim="800000"/>
            <a:headEnd/>
            <a:tailEnd/>
          </a:ln>
        </p:spPr>
        <p:txBody>
          <a:bodyPr anchor="ctr">
            <a:spAutoFit/>
          </a:bodyPr>
          <a:lstStyle>
            <a:lvl1pPr marL="1588" indent="-1588">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0000"/>
              </a:lnSpc>
              <a:spcBef>
                <a:spcPct val="20000"/>
              </a:spcBef>
              <a:buFont typeface="Arial" panose="020B0604020202020204" pitchFamily="34" charset="0"/>
              <a:buChar char="•"/>
            </a:pPr>
            <a:r>
              <a:rPr lang="en-US" altLang="zh-CN" sz="2400">
                <a:solidFill>
                  <a:schemeClr val="tx1"/>
                </a:solidFill>
                <a:latin typeface="方正大黑简体" panose="02010601030101010101" pitchFamily="2" charset="-122"/>
                <a:ea typeface="方正大黑简体" panose="02010601030101010101" pitchFamily="2" charset="-122"/>
              </a:rPr>
              <a:t>1</a:t>
            </a:r>
            <a:r>
              <a:rPr lang="zh-CN" altLang="en-US" sz="2400">
                <a:solidFill>
                  <a:schemeClr val="tx1"/>
                </a:solidFill>
                <a:latin typeface="方正大黑简体" panose="02010601030101010101" pitchFamily="2" charset="-122"/>
                <a:ea typeface="方正大黑简体" panose="02010601030101010101" pitchFamily="2" charset="-122"/>
              </a:rPr>
              <a:t>、任何决策必须优先考虑健康安全环境；</a:t>
            </a:r>
          </a:p>
          <a:p>
            <a:pPr eaLnBrk="1" hangingPunct="1">
              <a:lnSpc>
                <a:spcPct val="120000"/>
              </a:lnSpc>
              <a:spcBef>
                <a:spcPct val="20000"/>
              </a:spcBef>
              <a:buFont typeface="Arial" panose="020B0604020202020204" pitchFamily="34" charset="0"/>
              <a:buChar char="•"/>
            </a:pPr>
            <a:r>
              <a:rPr lang="en-US" altLang="zh-CN" sz="2400">
                <a:solidFill>
                  <a:schemeClr val="tx1"/>
                </a:solidFill>
                <a:latin typeface="方正大黑简体" panose="02010601030101010101" pitchFamily="2" charset="-122"/>
                <a:ea typeface="方正大黑简体" panose="02010601030101010101" pitchFamily="2" charset="-122"/>
              </a:rPr>
              <a:t>2</a:t>
            </a:r>
            <a:r>
              <a:rPr lang="zh-CN" altLang="en-US" sz="2400">
                <a:solidFill>
                  <a:schemeClr val="tx1"/>
                </a:solidFill>
                <a:latin typeface="方正大黑简体" panose="02010601030101010101" pitchFamily="2" charset="-122"/>
                <a:ea typeface="方正大黑简体" panose="02010601030101010101" pitchFamily="2" charset="-122"/>
              </a:rPr>
              <a:t>、安全是聘用的必要条件；</a:t>
            </a:r>
          </a:p>
          <a:p>
            <a:pPr eaLnBrk="1" hangingPunct="1">
              <a:lnSpc>
                <a:spcPct val="120000"/>
              </a:lnSpc>
              <a:spcBef>
                <a:spcPct val="20000"/>
              </a:spcBef>
              <a:buFont typeface="Arial" panose="020B0604020202020204" pitchFamily="34" charset="0"/>
              <a:buChar char="•"/>
            </a:pPr>
            <a:r>
              <a:rPr lang="en-US" altLang="zh-CN" sz="2400">
                <a:solidFill>
                  <a:schemeClr val="tx1"/>
                </a:solidFill>
                <a:latin typeface="方正大黑简体" panose="02010601030101010101" pitchFamily="2" charset="-122"/>
                <a:ea typeface="方正大黑简体" panose="02010601030101010101" pitchFamily="2" charset="-122"/>
              </a:rPr>
              <a:t>3</a:t>
            </a:r>
            <a:r>
              <a:rPr lang="zh-CN" altLang="en-US" sz="2400">
                <a:solidFill>
                  <a:schemeClr val="tx1"/>
                </a:solidFill>
                <a:latin typeface="方正大黑简体" panose="02010601030101010101" pitchFamily="2" charset="-122"/>
                <a:ea typeface="方正大黑简体" panose="02010601030101010101" pitchFamily="2" charset="-122"/>
              </a:rPr>
              <a:t>、企业必须对员工进行健康安全环境培训；</a:t>
            </a:r>
          </a:p>
          <a:p>
            <a:pPr eaLnBrk="1" hangingPunct="1">
              <a:lnSpc>
                <a:spcPct val="120000"/>
              </a:lnSpc>
              <a:spcBef>
                <a:spcPct val="20000"/>
              </a:spcBef>
              <a:buFont typeface="Arial" panose="020B0604020202020204" pitchFamily="34" charset="0"/>
              <a:buChar char="•"/>
            </a:pPr>
            <a:r>
              <a:rPr lang="en-US" altLang="zh-CN" sz="2400">
                <a:solidFill>
                  <a:schemeClr val="tx1"/>
                </a:solidFill>
                <a:latin typeface="方正大黑简体" panose="02010601030101010101" pitchFamily="2" charset="-122"/>
                <a:ea typeface="方正大黑简体" panose="02010601030101010101" pitchFamily="2" charset="-122"/>
              </a:rPr>
              <a:t>4</a:t>
            </a:r>
            <a:r>
              <a:rPr lang="zh-CN" altLang="en-US" sz="2400">
                <a:solidFill>
                  <a:schemeClr val="tx1"/>
                </a:solidFill>
                <a:latin typeface="方正大黑简体" panose="02010601030101010101" pitchFamily="2" charset="-122"/>
                <a:ea typeface="方正大黑简体" panose="02010601030101010101" pitchFamily="2" charset="-122"/>
              </a:rPr>
              <a:t>、各级管理者对业务范围内的健康安全环境工作负责；</a:t>
            </a:r>
          </a:p>
          <a:p>
            <a:pPr eaLnBrk="1" hangingPunct="1">
              <a:lnSpc>
                <a:spcPct val="120000"/>
              </a:lnSpc>
              <a:spcBef>
                <a:spcPct val="20000"/>
              </a:spcBef>
              <a:buFont typeface="Arial" panose="020B0604020202020204" pitchFamily="34" charset="0"/>
              <a:buChar char="•"/>
            </a:pPr>
            <a:r>
              <a:rPr lang="en-US" altLang="zh-CN" sz="2400">
                <a:solidFill>
                  <a:schemeClr val="tx1"/>
                </a:solidFill>
                <a:latin typeface="方正大黑简体" panose="02010601030101010101" pitchFamily="2" charset="-122"/>
                <a:ea typeface="方正大黑简体" panose="02010601030101010101" pitchFamily="2" charset="-122"/>
              </a:rPr>
              <a:t>5</a:t>
            </a:r>
            <a:r>
              <a:rPr lang="zh-CN" altLang="en-US" sz="2400">
                <a:solidFill>
                  <a:schemeClr val="tx1"/>
                </a:solidFill>
                <a:latin typeface="方正大黑简体" panose="02010601030101010101" pitchFamily="2" charset="-122"/>
                <a:ea typeface="方正大黑简体" panose="02010601030101010101" pitchFamily="2" charset="-122"/>
              </a:rPr>
              <a:t>、各级管理者必须亲自参加健康安全环境审核；</a:t>
            </a:r>
          </a:p>
          <a:p>
            <a:pPr eaLnBrk="1" hangingPunct="1">
              <a:lnSpc>
                <a:spcPct val="120000"/>
              </a:lnSpc>
              <a:spcBef>
                <a:spcPct val="20000"/>
              </a:spcBef>
              <a:buFont typeface="Arial" panose="020B0604020202020204" pitchFamily="34" charset="0"/>
              <a:buChar char="•"/>
            </a:pPr>
            <a:r>
              <a:rPr lang="en-US" altLang="zh-CN" sz="2400">
                <a:solidFill>
                  <a:schemeClr val="tx1"/>
                </a:solidFill>
                <a:latin typeface="方正大黑简体" panose="02010601030101010101" pitchFamily="2" charset="-122"/>
                <a:ea typeface="方正大黑简体" panose="02010601030101010101" pitchFamily="2" charset="-122"/>
              </a:rPr>
              <a:t>6</a:t>
            </a:r>
            <a:r>
              <a:rPr lang="zh-CN" altLang="en-US" sz="2400">
                <a:solidFill>
                  <a:schemeClr val="tx1"/>
                </a:solidFill>
                <a:latin typeface="方正大黑简体" panose="02010601030101010101" pitchFamily="2" charset="-122"/>
                <a:ea typeface="方正大黑简体" panose="02010601030101010101" pitchFamily="2" charset="-122"/>
              </a:rPr>
              <a:t>、员工必须参与岗位危害识别及风险控制；</a:t>
            </a:r>
          </a:p>
          <a:p>
            <a:pPr eaLnBrk="1" hangingPunct="1">
              <a:lnSpc>
                <a:spcPct val="120000"/>
              </a:lnSpc>
              <a:spcBef>
                <a:spcPct val="20000"/>
              </a:spcBef>
              <a:buFont typeface="Arial" panose="020B0604020202020204" pitchFamily="34" charset="0"/>
              <a:buChar char="•"/>
            </a:pPr>
            <a:r>
              <a:rPr lang="en-US" altLang="zh-CN" sz="2400">
                <a:solidFill>
                  <a:schemeClr val="tx1"/>
                </a:solidFill>
                <a:latin typeface="方正大黑简体" panose="02010601030101010101" pitchFamily="2" charset="-122"/>
                <a:ea typeface="方正大黑简体" panose="02010601030101010101" pitchFamily="2" charset="-122"/>
              </a:rPr>
              <a:t>7</a:t>
            </a:r>
            <a:r>
              <a:rPr lang="zh-CN" altLang="en-US" sz="2400">
                <a:solidFill>
                  <a:schemeClr val="tx1"/>
                </a:solidFill>
                <a:latin typeface="方正大黑简体" panose="02010601030101010101" pitchFamily="2" charset="-122"/>
                <a:ea typeface="方正大黑简体" panose="02010601030101010101" pitchFamily="2" charset="-122"/>
              </a:rPr>
              <a:t>、事故隐患必须及时整改；</a:t>
            </a:r>
          </a:p>
          <a:p>
            <a:pPr eaLnBrk="1" hangingPunct="1">
              <a:lnSpc>
                <a:spcPct val="120000"/>
              </a:lnSpc>
              <a:spcBef>
                <a:spcPct val="20000"/>
              </a:spcBef>
              <a:buFont typeface="Arial" panose="020B0604020202020204" pitchFamily="34" charset="0"/>
              <a:buChar char="•"/>
            </a:pPr>
            <a:r>
              <a:rPr lang="en-US" altLang="zh-CN" sz="2400">
                <a:solidFill>
                  <a:schemeClr val="tx1"/>
                </a:solidFill>
                <a:latin typeface="方正大黑简体" panose="02010601030101010101" pitchFamily="2" charset="-122"/>
                <a:ea typeface="方正大黑简体" panose="02010601030101010101" pitchFamily="2" charset="-122"/>
              </a:rPr>
              <a:t>8</a:t>
            </a:r>
            <a:r>
              <a:rPr lang="zh-CN" altLang="en-US" sz="2400">
                <a:solidFill>
                  <a:schemeClr val="tx1"/>
                </a:solidFill>
                <a:latin typeface="方正大黑简体" panose="02010601030101010101" pitchFamily="2" charset="-122"/>
                <a:ea typeface="方正大黑简体" panose="02010601030101010101" pitchFamily="2" charset="-122"/>
              </a:rPr>
              <a:t>、所有事故事件必须及时报告、分析和处理；</a:t>
            </a:r>
          </a:p>
          <a:p>
            <a:pPr eaLnBrk="1" hangingPunct="1">
              <a:lnSpc>
                <a:spcPct val="120000"/>
              </a:lnSpc>
              <a:spcBef>
                <a:spcPct val="20000"/>
              </a:spcBef>
              <a:buFont typeface="Arial" panose="020B0604020202020204" pitchFamily="34" charset="0"/>
              <a:buChar char="•"/>
            </a:pPr>
            <a:r>
              <a:rPr lang="en-US" altLang="zh-CN" sz="2400">
                <a:solidFill>
                  <a:schemeClr val="tx1"/>
                </a:solidFill>
                <a:latin typeface="方正大黑简体" panose="02010601030101010101" pitchFamily="2" charset="-122"/>
                <a:ea typeface="方正大黑简体" panose="02010601030101010101" pitchFamily="2" charset="-122"/>
              </a:rPr>
              <a:t>9</a:t>
            </a:r>
            <a:r>
              <a:rPr lang="zh-CN" altLang="en-US" sz="2400">
                <a:solidFill>
                  <a:schemeClr val="tx1"/>
                </a:solidFill>
                <a:latin typeface="方正大黑简体" panose="02010601030101010101" pitchFamily="2" charset="-122"/>
                <a:ea typeface="方正大黑简体" panose="02010601030101010101" pitchFamily="2" charset="-122"/>
              </a:rPr>
              <a:t>、承包商管理执行统一的健康安全环境标准。</a:t>
            </a:r>
          </a:p>
        </p:txBody>
      </p:sp>
    </p:spTree>
  </p:cSld>
  <p:clrMapOvr>
    <a:masterClrMapping/>
  </p:clrMapOvr>
  <p:transition>
    <p:blinds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矩形 225281"/>
          <p:cNvSpPr>
            <a:spLocks noRot="1" noChangeArrowheads="1"/>
          </p:cNvSpPr>
          <p:nvPr/>
        </p:nvSpPr>
        <p:spPr bwMode="auto">
          <a:xfrm>
            <a:off x="1752600" y="2133600"/>
            <a:ext cx="6096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endParaRPr lang="zh-CN" altLang="zh-CN" sz="1800" b="1">
              <a:solidFill>
                <a:srgbClr val="000000"/>
              </a:solidFill>
              <a:latin typeface="楷体_GB2312" pitchFamily="49" charset="-122"/>
              <a:ea typeface="楷体_GB2312" pitchFamily="49" charset="-122"/>
            </a:endParaRPr>
          </a:p>
        </p:txBody>
      </p:sp>
      <p:sp>
        <p:nvSpPr>
          <p:cNvPr id="56323" name="矩形 225282"/>
          <p:cNvSpPr>
            <a:spLocks noChangeArrowheads="1"/>
          </p:cNvSpPr>
          <p:nvPr/>
        </p:nvSpPr>
        <p:spPr bwMode="auto">
          <a:xfrm>
            <a:off x="838200" y="1847850"/>
            <a:ext cx="7227888" cy="2041525"/>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40000"/>
              </a:lnSpc>
            </a:pPr>
            <a:r>
              <a:rPr lang="zh-CN" altLang="en-US" sz="1800">
                <a:solidFill>
                  <a:schemeClr val="tx1"/>
                </a:solidFill>
                <a:latin typeface="方正大黑简体" panose="02010601030101010101" pitchFamily="2" charset="-122"/>
                <a:ea typeface="方正大黑简体" panose="02010601030101010101" pitchFamily="2" charset="-122"/>
              </a:rPr>
              <a:t>　　库、站安全隐患挂牌管理是为规范库、站隐患管理工作，提供面向库、站现场隐患信息管理的方式。它能为各级管理者提供全面、准确的隐患信息，便于管理者及时发现问题并进行决策，保证隐患的及时排查和迅速处理，为安全考核提供依据，促进安全工作的提高与改善，增强安全意识，立足防范，达到安全生产的目的。</a:t>
            </a:r>
          </a:p>
        </p:txBody>
      </p:sp>
      <p:grpSp>
        <p:nvGrpSpPr>
          <p:cNvPr id="56324" name="组合 225283"/>
          <p:cNvGrpSpPr>
            <a:grpSpLocks/>
          </p:cNvGrpSpPr>
          <p:nvPr/>
        </p:nvGrpSpPr>
        <p:grpSpPr bwMode="auto">
          <a:xfrm>
            <a:off x="539750" y="1196975"/>
            <a:ext cx="4870450" cy="555625"/>
            <a:chOff x="975" y="1526"/>
            <a:chExt cx="3493" cy="583"/>
          </a:xfrm>
        </p:grpSpPr>
        <p:grpSp>
          <p:nvGrpSpPr>
            <p:cNvPr id="56349" name="组合 225284"/>
            <p:cNvGrpSpPr>
              <a:grpSpLocks/>
            </p:cNvGrpSpPr>
            <p:nvPr/>
          </p:nvGrpSpPr>
          <p:grpSpPr bwMode="auto">
            <a:xfrm>
              <a:off x="1102" y="1692"/>
              <a:ext cx="3366" cy="413"/>
              <a:chOff x="612" y="1647"/>
              <a:chExt cx="4652" cy="413"/>
            </a:xfrm>
          </p:grpSpPr>
          <p:sp>
            <p:nvSpPr>
              <p:cNvPr id="56354" name="矩形 225285"/>
              <p:cNvSpPr>
                <a:spLocks noChangeArrowheads="1"/>
              </p:cNvSpPr>
              <p:nvPr/>
            </p:nvSpPr>
            <p:spPr bwMode="auto">
              <a:xfrm>
                <a:off x="612" y="1888"/>
                <a:ext cx="4627" cy="172"/>
              </a:xfrm>
              <a:prstGeom prst="rect">
                <a:avLst/>
              </a:prstGeom>
              <a:gradFill rotWithShape="1">
                <a:gsLst>
                  <a:gs pos="0">
                    <a:srgbClr val="080808">
                      <a:alpha val="79999"/>
                    </a:srgb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zh-CN" sz="1800" b="1">
                  <a:solidFill>
                    <a:schemeClr val="tx1"/>
                  </a:solidFill>
                  <a:ea typeface="华文细黑" panose="02010600040101010101" pitchFamily="2" charset="-122"/>
                </a:endParaRPr>
              </a:p>
            </p:txBody>
          </p:sp>
          <p:sp>
            <p:nvSpPr>
              <p:cNvPr id="225287" name="圆角矩形 225286"/>
              <p:cNvSpPr/>
              <p:nvPr/>
            </p:nvSpPr>
            <p:spPr>
              <a:xfrm>
                <a:off x="748" y="1649"/>
                <a:ext cx="4516" cy="333"/>
              </a:xfrm>
              <a:prstGeom prst="roundRect">
                <a:avLst>
                  <a:gd name="adj" fmla="val 5444"/>
                </a:avLst>
              </a:prstGeom>
              <a:gradFill rotWithShape="1">
                <a:gsLst>
                  <a:gs pos="0">
                    <a:srgbClr val="FFFFFF"/>
                  </a:gs>
                  <a:gs pos="100000">
                    <a:srgbClr val="FFFFFF">
                      <a:gamma/>
                      <a:shade val="84706"/>
                      <a:invGamma/>
                    </a:srgbClr>
                  </a:gs>
                </a:gsLst>
                <a:lin ang="0" scaled="1"/>
                <a:tileRect/>
              </a:gradFill>
              <a:ln w="6350" cap="flat" cmpd="sng">
                <a:solidFill>
                  <a:srgbClr val="808080"/>
                </a:solidFill>
                <a:prstDash val="solid"/>
                <a:headEnd type="none" w="med" len="med"/>
                <a:tailEnd type="none" w="med" len="med"/>
              </a:ln>
            </p:spPr>
            <p:txBody>
              <a:bodyPr wrap="none" anchor="ctr"/>
              <a:lstStyle/>
              <a:p>
                <a:pPr marL="92075" algn="ctr" eaLnBrk="1" hangingPunct="1">
                  <a:spcBef>
                    <a:spcPct val="20000"/>
                  </a:spcBef>
                  <a:buClr>
                    <a:srgbClr val="E1B40C"/>
                  </a:buClr>
                  <a:buFont typeface="Arial" panose="020B0604020202020204" pitchFamily="34" charset="0"/>
                  <a:buNone/>
                  <a:defRPr/>
                </a:pPr>
                <a:r>
                  <a:rPr lang="en-US" altLang="zh-CN" sz="1800" b="1" noProof="1">
                    <a:solidFill>
                      <a:srgbClr val="000000"/>
                    </a:solidFill>
                    <a:latin typeface="微软雅黑" pitchFamily="34" charset="-122"/>
                    <a:ea typeface="华文细黑" pitchFamily="2" charset="-122"/>
                    <a:cs typeface="+mn-ea"/>
                  </a:rPr>
                  <a:t>    </a:t>
                </a:r>
                <a:r>
                  <a:rPr lang="zh-CN" altLang="en-US" sz="1800" b="1" noProof="1">
                    <a:solidFill>
                      <a:srgbClr val="000000"/>
                    </a:solidFill>
                    <a:latin typeface="微软雅黑" pitchFamily="34" charset="-122"/>
                    <a:ea typeface="华文细黑" pitchFamily="2" charset="-122"/>
                    <a:cs typeface="+mn-ea"/>
                  </a:rPr>
                  <a:t>库、站安全隐患挂牌管理的功能    </a:t>
                </a:r>
                <a:endParaRPr lang="zh-CN" altLang="en-US" sz="1800" b="1" noProof="1">
                  <a:solidFill>
                    <a:srgbClr val="000000"/>
                  </a:solidFill>
                  <a:effectLst>
                    <a:outerShdw blurRad="38100" dist="38100" dir="2700000">
                      <a:srgbClr val="FFFFFF"/>
                    </a:outerShdw>
                  </a:effectLst>
                  <a:latin typeface="宋体" charset="-122"/>
                  <a:ea typeface="华文细黑" pitchFamily="2" charset="-122"/>
                </a:endParaRPr>
              </a:p>
            </p:txBody>
          </p:sp>
          <p:sp>
            <p:nvSpPr>
              <p:cNvPr id="56356" name="圆角矩形 225287"/>
              <p:cNvSpPr>
                <a:spLocks noChangeArrowheads="1"/>
              </p:cNvSpPr>
              <p:nvPr/>
            </p:nvSpPr>
            <p:spPr bwMode="auto">
              <a:xfrm>
                <a:off x="983" y="1661"/>
                <a:ext cx="4262" cy="204"/>
              </a:xfrm>
              <a:prstGeom prst="roundRect">
                <a:avLst>
                  <a:gd name="adj" fmla="val 11273"/>
                </a:avLst>
              </a:prstGeom>
              <a:gradFill rotWithShape="1">
                <a:gsLst>
                  <a:gs pos="0">
                    <a:schemeClr val="bg1">
                      <a:alpha val="75000"/>
                    </a:scheme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grpSp>
        <p:grpSp>
          <p:nvGrpSpPr>
            <p:cNvPr id="56350" name="组合 225288"/>
            <p:cNvGrpSpPr>
              <a:grpSpLocks/>
            </p:cNvGrpSpPr>
            <p:nvPr/>
          </p:nvGrpSpPr>
          <p:grpSpPr bwMode="auto">
            <a:xfrm>
              <a:off x="975" y="1526"/>
              <a:ext cx="564" cy="583"/>
              <a:chOff x="1065" y="1526"/>
              <a:chExt cx="564" cy="583"/>
            </a:xfrm>
          </p:grpSpPr>
          <p:sp>
            <p:nvSpPr>
              <p:cNvPr id="56351" name="DRAWING2STR_FREEFORM 225289"/>
              <p:cNvSpPr>
                <a:spLocks noChangeArrowheads="1"/>
              </p:cNvSpPr>
              <p:nvPr/>
            </p:nvSpPr>
            <p:spPr bwMode="auto">
              <a:xfrm>
                <a:off x="1065" y="1526"/>
                <a:ext cx="564" cy="583"/>
              </a:xfrm>
              <a:custGeom>
                <a:avLst/>
                <a:gdLst>
                  <a:gd name="T0" fmla="*/ 406 w 1752"/>
                  <a:gd name="T1" fmla="*/ 583 h 1812"/>
                  <a:gd name="T2" fmla="*/ 0 w 1752"/>
                  <a:gd name="T3" fmla="*/ 436 h 1812"/>
                  <a:gd name="T4" fmla="*/ 158 w 1752"/>
                  <a:gd name="T5" fmla="*/ 0 h 1812"/>
                  <a:gd name="T6" fmla="*/ 564 w 1752"/>
                  <a:gd name="T7" fmla="*/ 147 h 1812"/>
                  <a:gd name="T8" fmla="*/ 406 w 1752"/>
                  <a:gd name="T9" fmla="*/ 583 h 18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2" h="1812">
                    <a:moveTo>
                      <a:pt x="1262" y="1812"/>
                    </a:moveTo>
                    <a:lnTo>
                      <a:pt x="0" y="1356"/>
                    </a:lnTo>
                    <a:lnTo>
                      <a:pt x="491" y="0"/>
                    </a:lnTo>
                    <a:lnTo>
                      <a:pt x="1752" y="458"/>
                    </a:lnTo>
                    <a:lnTo>
                      <a:pt x="1262" y="1812"/>
                    </a:lnTo>
                    <a:close/>
                  </a:path>
                </a:pathLst>
              </a:custGeom>
              <a:gradFill rotWithShape="1">
                <a:gsLst>
                  <a:gs pos="0">
                    <a:srgbClr val="F8F8F8"/>
                  </a:gs>
                  <a:gs pos="100000">
                    <a:srgbClr val="DDDDDD"/>
                  </a:gs>
                </a:gsLst>
                <a:lin ang="2700000" scaled="1"/>
              </a:gradFill>
              <a:ln w="9525">
                <a:solidFill>
                  <a:srgbClr val="C0C0C0"/>
                </a:solidFill>
                <a:round/>
                <a:headEnd/>
                <a:tailEnd/>
              </a:ln>
            </p:spPr>
            <p:txBody>
              <a:bodyPr/>
              <a:lstStyle/>
              <a:p>
                <a:endParaRPr lang="zh-CN" altLang="en-US"/>
              </a:p>
            </p:txBody>
          </p:sp>
          <p:sp>
            <p:nvSpPr>
              <p:cNvPr id="56352" name="DRAWING2STR_FREEFORM 225290"/>
              <p:cNvSpPr>
                <a:spLocks noChangeArrowheads="1"/>
              </p:cNvSpPr>
              <p:nvPr/>
            </p:nvSpPr>
            <p:spPr bwMode="auto">
              <a:xfrm>
                <a:off x="1105" y="1547"/>
                <a:ext cx="503" cy="489"/>
              </a:xfrm>
              <a:custGeom>
                <a:avLst/>
                <a:gdLst>
                  <a:gd name="T0" fmla="*/ 375 w 1562"/>
                  <a:gd name="T1" fmla="*/ 489 h 1518"/>
                  <a:gd name="T2" fmla="*/ 0 w 1562"/>
                  <a:gd name="T3" fmla="*/ 353 h 1518"/>
                  <a:gd name="T4" fmla="*/ 128 w 1562"/>
                  <a:gd name="T5" fmla="*/ 0 h 1518"/>
                  <a:gd name="T6" fmla="*/ 503 w 1562"/>
                  <a:gd name="T7" fmla="*/ 136 h 1518"/>
                  <a:gd name="T8" fmla="*/ 375 w 1562"/>
                  <a:gd name="T9" fmla="*/ 489 h 15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2" h="1518">
                    <a:moveTo>
                      <a:pt x="1166" y="1518"/>
                    </a:moveTo>
                    <a:lnTo>
                      <a:pt x="0" y="1095"/>
                    </a:lnTo>
                    <a:lnTo>
                      <a:pt x="397" y="0"/>
                    </a:lnTo>
                    <a:lnTo>
                      <a:pt x="1562" y="422"/>
                    </a:lnTo>
                    <a:lnTo>
                      <a:pt x="1166" y="1518"/>
                    </a:lnTo>
                    <a:close/>
                  </a:path>
                </a:pathLst>
              </a:custGeom>
              <a:gradFill rotWithShape="1">
                <a:gsLst>
                  <a:gs pos="0">
                    <a:srgbClr val="339966"/>
                  </a:gs>
                  <a:gs pos="100000">
                    <a:srgbClr val="18472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353" name="矩形 225291"/>
              <p:cNvSpPr>
                <a:spLocks noChangeArrowheads="1" noChangeShapeType="1" noTextEdit="1"/>
              </p:cNvSpPr>
              <p:nvPr/>
            </p:nvSpPr>
            <p:spPr bwMode="auto">
              <a:xfrm>
                <a:off x="1270" y="1673"/>
                <a:ext cx="180" cy="22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
                  </a:rPr>
                  <a:t>2</a:t>
                </a:r>
                <a:endParaRPr lang="zh-CN" altLang="en-US" sz="1400" kern="10" spc="-70">
                  <a:solidFill>
                    <a:schemeClr val="bg1"/>
                  </a:solidFill>
                  <a:latin typeface=""/>
                </a:endParaRPr>
              </a:p>
            </p:txBody>
          </p:sp>
        </p:grpSp>
      </p:grpSp>
      <p:grpSp>
        <p:nvGrpSpPr>
          <p:cNvPr id="56325" name="组合 225292"/>
          <p:cNvGrpSpPr>
            <a:grpSpLocks/>
          </p:cNvGrpSpPr>
          <p:nvPr/>
        </p:nvGrpSpPr>
        <p:grpSpPr bwMode="auto">
          <a:xfrm>
            <a:off x="3048000" y="3886200"/>
            <a:ext cx="4648200" cy="2781300"/>
            <a:chOff x="1837" y="2341"/>
            <a:chExt cx="3504" cy="1870"/>
          </a:xfrm>
        </p:grpSpPr>
        <p:grpSp>
          <p:nvGrpSpPr>
            <p:cNvPr id="56327" name="组合 225293"/>
            <p:cNvGrpSpPr>
              <a:grpSpLocks/>
            </p:cNvGrpSpPr>
            <p:nvPr/>
          </p:nvGrpSpPr>
          <p:grpSpPr bwMode="auto">
            <a:xfrm>
              <a:off x="1837" y="2341"/>
              <a:ext cx="3504" cy="1870"/>
              <a:chOff x="2256" y="2690"/>
              <a:chExt cx="3504" cy="1870"/>
            </a:xfrm>
          </p:grpSpPr>
          <p:grpSp>
            <p:nvGrpSpPr>
              <p:cNvPr id="56332" name="组合 225294"/>
              <p:cNvGrpSpPr>
                <a:grpSpLocks/>
              </p:cNvGrpSpPr>
              <p:nvPr/>
            </p:nvGrpSpPr>
            <p:grpSpPr bwMode="auto">
              <a:xfrm>
                <a:off x="2256" y="2690"/>
                <a:ext cx="3442" cy="1783"/>
                <a:chOff x="2256" y="2024"/>
                <a:chExt cx="3442" cy="2509"/>
              </a:xfrm>
            </p:grpSpPr>
            <p:grpSp>
              <p:nvGrpSpPr>
                <p:cNvPr id="56337" name="组合 225295"/>
                <p:cNvGrpSpPr>
                  <a:grpSpLocks/>
                </p:cNvGrpSpPr>
                <p:nvPr/>
              </p:nvGrpSpPr>
              <p:grpSpPr bwMode="auto">
                <a:xfrm>
                  <a:off x="2256" y="2648"/>
                  <a:ext cx="950" cy="1265"/>
                  <a:chOff x="2082" y="1665"/>
                  <a:chExt cx="950" cy="1265"/>
                </a:xfrm>
              </p:grpSpPr>
              <p:sp>
                <p:nvSpPr>
                  <p:cNvPr id="56347" name="DRAWING2STR_FREEFORM 225296"/>
                  <p:cNvSpPr>
                    <a:spLocks noChangeArrowheads="1"/>
                  </p:cNvSpPr>
                  <p:nvPr/>
                </p:nvSpPr>
                <p:spPr bwMode="auto">
                  <a:xfrm rot="5400000">
                    <a:off x="1857" y="1882"/>
                    <a:ext cx="1265" cy="824"/>
                  </a:xfrm>
                  <a:custGeom>
                    <a:avLst/>
                    <a:gdLst>
                      <a:gd name="T0" fmla="*/ 0 w 21600"/>
                      <a:gd name="T1" fmla="*/ 0 h 21600"/>
                      <a:gd name="T2" fmla="*/ 128 w 21600"/>
                      <a:gd name="T3" fmla="*/ 824 h 21600"/>
                      <a:gd name="T4" fmla="*/ 1137 w 21600"/>
                      <a:gd name="T5" fmla="*/ 824 h 21600"/>
                      <a:gd name="T6" fmla="*/ 1265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78" y="21600"/>
                        </a:lnTo>
                        <a:lnTo>
                          <a:pt x="19422" y="21600"/>
                        </a:lnTo>
                        <a:lnTo>
                          <a:pt x="21600" y="0"/>
                        </a:lnTo>
                        <a:lnTo>
                          <a:pt x="0" y="0"/>
                        </a:lnTo>
                        <a:close/>
                      </a:path>
                    </a:pathLst>
                  </a:custGeom>
                  <a:gradFill rotWithShape="1">
                    <a:gsLst>
                      <a:gs pos="0">
                        <a:srgbClr val="FF9900"/>
                      </a:gs>
                      <a:gs pos="100000">
                        <a:srgbClr val="800000"/>
                      </a:gs>
                    </a:gsLst>
                    <a:lin ang="2700000" scaled="1"/>
                  </a:gradFill>
                  <a:ln w="28575">
                    <a:solidFill>
                      <a:srgbClr val="C0C0C0"/>
                    </a:solidFill>
                    <a:miter lim="800000"/>
                    <a:headEnd/>
                    <a:tailEnd/>
                  </a:ln>
                </p:spPr>
                <p:txBody>
                  <a:bodyPr/>
                  <a:lstStyle/>
                  <a:p>
                    <a:endParaRPr lang="zh-CN" altLang="en-US"/>
                  </a:p>
                </p:txBody>
              </p:sp>
              <p:sp>
                <p:nvSpPr>
                  <p:cNvPr id="56348" name="DRAWING2STR_FREEFORM 225297"/>
                  <p:cNvSpPr>
                    <a:spLocks noChangeArrowheads="1"/>
                  </p:cNvSpPr>
                  <p:nvPr/>
                </p:nvSpPr>
                <p:spPr bwMode="auto">
                  <a:xfrm rot="-5400000">
                    <a:off x="2346" y="2236"/>
                    <a:ext cx="1258" cy="107"/>
                  </a:xfrm>
                  <a:custGeom>
                    <a:avLst/>
                    <a:gdLst>
                      <a:gd name="T0" fmla="*/ 0 w 21600"/>
                      <a:gd name="T1" fmla="*/ 0 h 21600"/>
                      <a:gd name="T2" fmla="*/ 101 w 21600"/>
                      <a:gd name="T3" fmla="*/ 107 h 21600"/>
                      <a:gd name="T4" fmla="*/ 1157 w 21600"/>
                      <a:gd name="T5" fmla="*/ 107 h 21600"/>
                      <a:gd name="T6" fmla="*/ 1258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1730" y="21600"/>
                        </a:lnTo>
                        <a:lnTo>
                          <a:pt x="19870" y="21600"/>
                        </a:lnTo>
                        <a:lnTo>
                          <a:pt x="21600" y="0"/>
                        </a:lnTo>
                        <a:lnTo>
                          <a:pt x="0" y="0"/>
                        </a:lnTo>
                        <a:close/>
                      </a:path>
                    </a:pathLst>
                  </a:custGeom>
                  <a:gradFill rotWithShape="1">
                    <a:gsLst>
                      <a:gs pos="0">
                        <a:srgbClr val="FF9900">
                          <a:alpha val="25000"/>
                        </a:srgbClr>
                      </a:gs>
                      <a:gs pos="100000">
                        <a:srgbClr val="5F5F5F">
                          <a:alpha val="0"/>
                        </a:srgbClr>
                      </a:gs>
                    </a:gsLst>
                    <a:lin ang="5400000" scaled="1"/>
                  </a:gradFill>
                  <a:ln>
                    <a:noFill/>
                  </a:ln>
                  <a:extLst>
                    <a:ext uri="{91240B29-F687-4F45-9708-019B960494DF}">
                      <a14:hiddenLine xmlns:a14="http://schemas.microsoft.com/office/drawing/2010/main" w="28575">
                        <a:solidFill>
                          <a:srgbClr val="000000"/>
                        </a:solidFill>
                        <a:round/>
                        <a:headEnd/>
                        <a:tailEnd/>
                      </a14:hiddenLine>
                    </a:ext>
                  </a:extLst>
                </p:spPr>
                <p:txBody>
                  <a:bodyPr/>
                  <a:lstStyle/>
                  <a:p>
                    <a:endParaRPr lang="zh-CN" altLang="en-US"/>
                  </a:p>
                </p:txBody>
              </p:sp>
            </p:grpSp>
            <p:grpSp>
              <p:nvGrpSpPr>
                <p:cNvPr id="56338" name="组合 225298"/>
                <p:cNvGrpSpPr>
                  <a:grpSpLocks/>
                </p:cNvGrpSpPr>
                <p:nvPr/>
              </p:nvGrpSpPr>
              <p:grpSpPr bwMode="auto">
                <a:xfrm>
                  <a:off x="3089" y="2483"/>
                  <a:ext cx="950" cy="1592"/>
                  <a:chOff x="650" y="2113"/>
                  <a:chExt cx="1304" cy="1539"/>
                </a:xfrm>
              </p:grpSpPr>
              <p:sp>
                <p:nvSpPr>
                  <p:cNvPr id="56345" name="DRAWING2STR_FREEFORM 225299"/>
                  <p:cNvSpPr>
                    <a:spLocks noChangeArrowheads="1"/>
                  </p:cNvSpPr>
                  <p:nvPr/>
                </p:nvSpPr>
                <p:spPr bwMode="auto">
                  <a:xfrm rot="5400000">
                    <a:off x="444" y="2314"/>
                    <a:ext cx="1536" cy="1131"/>
                  </a:xfrm>
                  <a:custGeom>
                    <a:avLst/>
                    <a:gdLst>
                      <a:gd name="T0" fmla="*/ 0 w 21600"/>
                      <a:gd name="T1" fmla="*/ 0 h 21600"/>
                      <a:gd name="T2" fmla="*/ 155 w 21600"/>
                      <a:gd name="T3" fmla="*/ 1131 h 21600"/>
                      <a:gd name="T4" fmla="*/ 1381 w 21600"/>
                      <a:gd name="T5" fmla="*/ 1131 h 21600"/>
                      <a:gd name="T6" fmla="*/ 1536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78" y="21600"/>
                        </a:lnTo>
                        <a:lnTo>
                          <a:pt x="19422" y="21600"/>
                        </a:lnTo>
                        <a:lnTo>
                          <a:pt x="21600" y="0"/>
                        </a:lnTo>
                        <a:lnTo>
                          <a:pt x="0" y="0"/>
                        </a:lnTo>
                        <a:close/>
                      </a:path>
                    </a:pathLst>
                  </a:custGeom>
                  <a:gradFill rotWithShape="1">
                    <a:gsLst>
                      <a:gs pos="0">
                        <a:schemeClr val="folHlink"/>
                      </a:gs>
                      <a:gs pos="100000">
                        <a:srgbClr val="006600"/>
                      </a:gs>
                    </a:gsLst>
                    <a:lin ang="2700000" scaled="1"/>
                  </a:gradFill>
                  <a:ln w="28575">
                    <a:solidFill>
                      <a:srgbClr val="C0C0C0"/>
                    </a:solidFill>
                    <a:miter lim="800000"/>
                    <a:headEnd/>
                    <a:tailEnd/>
                  </a:ln>
                </p:spPr>
                <p:txBody>
                  <a:bodyPr/>
                  <a:lstStyle/>
                  <a:p>
                    <a:endParaRPr lang="zh-CN" altLang="en-US"/>
                  </a:p>
                </p:txBody>
              </p:sp>
              <p:sp>
                <p:nvSpPr>
                  <p:cNvPr id="56346" name="DRAWING2STR_FREEFORM 225300"/>
                  <p:cNvSpPr>
                    <a:spLocks noChangeArrowheads="1"/>
                  </p:cNvSpPr>
                  <p:nvPr/>
                </p:nvSpPr>
                <p:spPr bwMode="auto">
                  <a:xfrm rot="-5400000">
                    <a:off x="1112" y="2800"/>
                    <a:ext cx="1530" cy="147"/>
                  </a:xfrm>
                  <a:custGeom>
                    <a:avLst/>
                    <a:gdLst>
                      <a:gd name="T0" fmla="*/ 0 w 21600"/>
                      <a:gd name="T1" fmla="*/ 0 h 21600"/>
                      <a:gd name="T2" fmla="*/ 123 w 21600"/>
                      <a:gd name="T3" fmla="*/ 147 h 21600"/>
                      <a:gd name="T4" fmla="*/ 1407 w 21600"/>
                      <a:gd name="T5" fmla="*/ 147 h 21600"/>
                      <a:gd name="T6" fmla="*/ 153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1730" y="21600"/>
                        </a:lnTo>
                        <a:lnTo>
                          <a:pt x="19870" y="21600"/>
                        </a:lnTo>
                        <a:lnTo>
                          <a:pt x="21600" y="0"/>
                        </a:lnTo>
                        <a:lnTo>
                          <a:pt x="0" y="0"/>
                        </a:lnTo>
                        <a:close/>
                      </a:path>
                    </a:pathLst>
                  </a:custGeom>
                  <a:gradFill rotWithShape="1">
                    <a:gsLst>
                      <a:gs pos="0">
                        <a:schemeClr val="folHlink">
                          <a:alpha val="25000"/>
                        </a:schemeClr>
                      </a:gs>
                      <a:gs pos="100000">
                        <a:srgbClr val="5F5F5F">
                          <a:alpha val="0"/>
                        </a:srgbClr>
                      </a:gs>
                    </a:gsLst>
                    <a:lin ang="5400000" scaled="1"/>
                  </a:gradFill>
                  <a:ln>
                    <a:noFill/>
                  </a:ln>
                  <a:extLst>
                    <a:ext uri="{91240B29-F687-4F45-9708-019B960494DF}">
                      <a14:hiddenLine xmlns:a14="http://schemas.microsoft.com/office/drawing/2010/main" w="28575">
                        <a:solidFill>
                          <a:srgbClr val="000000"/>
                        </a:solidFill>
                        <a:round/>
                        <a:headEnd/>
                        <a:tailEnd/>
                      </a14:hiddenLine>
                    </a:ext>
                  </a:extLst>
                </p:spPr>
                <p:txBody>
                  <a:bodyPr/>
                  <a:lstStyle/>
                  <a:p>
                    <a:endParaRPr lang="zh-CN" altLang="en-US"/>
                  </a:p>
                </p:txBody>
              </p:sp>
            </p:grpSp>
            <p:grpSp>
              <p:nvGrpSpPr>
                <p:cNvPr id="56339" name="组合 225301"/>
                <p:cNvGrpSpPr>
                  <a:grpSpLocks/>
                </p:cNvGrpSpPr>
                <p:nvPr/>
              </p:nvGrpSpPr>
              <p:grpSpPr bwMode="auto">
                <a:xfrm>
                  <a:off x="3922" y="2280"/>
                  <a:ext cx="950" cy="1998"/>
                  <a:chOff x="650" y="2113"/>
                  <a:chExt cx="1304" cy="1539"/>
                </a:xfrm>
              </p:grpSpPr>
              <p:sp>
                <p:nvSpPr>
                  <p:cNvPr id="56343" name="DRAWING2STR_FREEFORM 225302"/>
                  <p:cNvSpPr>
                    <a:spLocks noChangeArrowheads="1"/>
                  </p:cNvSpPr>
                  <p:nvPr/>
                </p:nvSpPr>
                <p:spPr bwMode="auto">
                  <a:xfrm rot="5400000">
                    <a:off x="444" y="2314"/>
                    <a:ext cx="1536" cy="1131"/>
                  </a:xfrm>
                  <a:custGeom>
                    <a:avLst/>
                    <a:gdLst>
                      <a:gd name="T0" fmla="*/ 0 w 21600"/>
                      <a:gd name="T1" fmla="*/ 0 h 21600"/>
                      <a:gd name="T2" fmla="*/ 155 w 21600"/>
                      <a:gd name="T3" fmla="*/ 1131 h 21600"/>
                      <a:gd name="T4" fmla="*/ 1381 w 21600"/>
                      <a:gd name="T5" fmla="*/ 1131 h 21600"/>
                      <a:gd name="T6" fmla="*/ 1536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78" y="21600"/>
                        </a:lnTo>
                        <a:lnTo>
                          <a:pt x="19422" y="21600"/>
                        </a:lnTo>
                        <a:lnTo>
                          <a:pt x="21600" y="0"/>
                        </a:lnTo>
                        <a:lnTo>
                          <a:pt x="0" y="0"/>
                        </a:lnTo>
                        <a:close/>
                      </a:path>
                    </a:pathLst>
                  </a:custGeom>
                  <a:gradFill rotWithShape="1">
                    <a:gsLst>
                      <a:gs pos="0">
                        <a:srgbClr val="FF9900"/>
                      </a:gs>
                      <a:gs pos="100000">
                        <a:srgbClr val="800000"/>
                      </a:gs>
                    </a:gsLst>
                    <a:lin ang="2700000" scaled="1"/>
                  </a:gradFill>
                  <a:ln w="28575">
                    <a:solidFill>
                      <a:srgbClr val="C0C0C0"/>
                    </a:solidFill>
                    <a:miter lim="800000"/>
                    <a:headEnd/>
                    <a:tailEnd/>
                  </a:ln>
                </p:spPr>
                <p:txBody>
                  <a:bodyPr/>
                  <a:lstStyle/>
                  <a:p>
                    <a:endParaRPr lang="zh-CN" altLang="en-US"/>
                  </a:p>
                </p:txBody>
              </p:sp>
              <p:sp>
                <p:nvSpPr>
                  <p:cNvPr id="56344" name="DRAWING2STR_FREEFORM 225303"/>
                  <p:cNvSpPr>
                    <a:spLocks noChangeArrowheads="1"/>
                  </p:cNvSpPr>
                  <p:nvPr/>
                </p:nvSpPr>
                <p:spPr bwMode="auto">
                  <a:xfrm rot="-5400000">
                    <a:off x="1112" y="2800"/>
                    <a:ext cx="1530" cy="147"/>
                  </a:xfrm>
                  <a:custGeom>
                    <a:avLst/>
                    <a:gdLst>
                      <a:gd name="T0" fmla="*/ 0 w 21600"/>
                      <a:gd name="T1" fmla="*/ 0 h 21600"/>
                      <a:gd name="T2" fmla="*/ 123 w 21600"/>
                      <a:gd name="T3" fmla="*/ 147 h 21600"/>
                      <a:gd name="T4" fmla="*/ 1407 w 21600"/>
                      <a:gd name="T5" fmla="*/ 147 h 21600"/>
                      <a:gd name="T6" fmla="*/ 153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1730" y="21600"/>
                        </a:lnTo>
                        <a:lnTo>
                          <a:pt x="19870" y="21600"/>
                        </a:lnTo>
                        <a:lnTo>
                          <a:pt x="21600" y="0"/>
                        </a:lnTo>
                        <a:lnTo>
                          <a:pt x="0" y="0"/>
                        </a:lnTo>
                        <a:close/>
                      </a:path>
                    </a:pathLst>
                  </a:custGeom>
                  <a:gradFill rotWithShape="1">
                    <a:gsLst>
                      <a:gs pos="0">
                        <a:srgbClr val="FF9900">
                          <a:alpha val="25000"/>
                        </a:srgbClr>
                      </a:gs>
                      <a:gs pos="100000">
                        <a:srgbClr val="5F5F5F">
                          <a:alpha val="0"/>
                        </a:srgbClr>
                      </a:gs>
                    </a:gsLst>
                    <a:lin ang="5400000" scaled="1"/>
                  </a:gradFill>
                  <a:ln>
                    <a:noFill/>
                  </a:ln>
                  <a:extLst>
                    <a:ext uri="{91240B29-F687-4F45-9708-019B960494DF}">
                      <a14:hiddenLine xmlns:a14="http://schemas.microsoft.com/office/drawing/2010/main" w="28575">
                        <a:solidFill>
                          <a:srgbClr val="000000"/>
                        </a:solidFill>
                        <a:round/>
                        <a:headEnd/>
                        <a:tailEnd/>
                      </a14:hiddenLine>
                    </a:ext>
                  </a:extLst>
                </p:spPr>
                <p:txBody>
                  <a:bodyPr/>
                  <a:lstStyle/>
                  <a:p>
                    <a:endParaRPr lang="zh-CN" altLang="en-US"/>
                  </a:p>
                </p:txBody>
              </p:sp>
            </p:grpSp>
            <p:grpSp>
              <p:nvGrpSpPr>
                <p:cNvPr id="56340" name="组合 225304"/>
                <p:cNvGrpSpPr>
                  <a:grpSpLocks/>
                </p:cNvGrpSpPr>
                <p:nvPr/>
              </p:nvGrpSpPr>
              <p:grpSpPr bwMode="auto">
                <a:xfrm>
                  <a:off x="4748" y="2024"/>
                  <a:ext cx="950" cy="2509"/>
                  <a:chOff x="4574" y="1041"/>
                  <a:chExt cx="950" cy="2509"/>
                </a:xfrm>
              </p:grpSpPr>
              <p:sp>
                <p:nvSpPr>
                  <p:cNvPr id="56341" name="DRAWING2STR_FREEFORM 225305"/>
                  <p:cNvSpPr>
                    <a:spLocks noChangeArrowheads="1"/>
                  </p:cNvSpPr>
                  <p:nvPr/>
                </p:nvSpPr>
                <p:spPr bwMode="auto">
                  <a:xfrm rot="5400000">
                    <a:off x="3734" y="1886"/>
                    <a:ext cx="2504" cy="824"/>
                  </a:xfrm>
                  <a:custGeom>
                    <a:avLst/>
                    <a:gdLst>
                      <a:gd name="T0" fmla="*/ 0 w 21600"/>
                      <a:gd name="T1" fmla="*/ 0 h 21600"/>
                      <a:gd name="T2" fmla="*/ 255 w 21600"/>
                      <a:gd name="T3" fmla="*/ 824 h 21600"/>
                      <a:gd name="T4" fmla="*/ 2249 w 21600"/>
                      <a:gd name="T5" fmla="*/ 824 h 21600"/>
                      <a:gd name="T6" fmla="*/ 2504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99" y="21600"/>
                        </a:lnTo>
                        <a:lnTo>
                          <a:pt x="19401" y="21600"/>
                        </a:lnTo>
                        <a:lnTo>
                          <a:pt x="21600" y="0"/>
                        </a:lnTo>
                        <a:lnTo>
                          <a:pt x="0" y="0"/>
                        </a:lnTo>
                        <a:close/>
                      </a:path>
                    </a:pathLst>
                  </a:custGeom>
                  <a:gradFill rotWithShape="1">
                    <a:gsLst>
                      <a:gs pos="0">
                        <a:srgbClr val="FF9900"/>
                      </a:gs>
                      <a:gs pos="100000">
                        <a:srgbClr val="800000"/>
                      </a:gs>
                    </a:gsLst>
                    <a:lin ang="2700000" scaled="1"/>
                  </a:gradFill>
                  <a:ln w="28575">
                    <a:solidFill>
                      <a:srgbClr val="C0C0C0"/>
                    </a:solidFill>
                    <a:miter lim="800000"/>
                    <a:headEnd/>
                    <a:tailEnd/>
                  </a:ln>
                </p:spPr>
                <p:txBody>
                  <a:bodyPr/>
                  <a:lstStyle/>
                  <a:p>
                    <a:endParaRPr lang="zh-CN" altLang="en-US"/>
                  </a:p>
                </p:txBody>
              </p:sp>
              <p:sp>
                <p:nvSpPr>
                  <p:cNvPr id="56342" name="DRAWING2STR_FREEFORM 225306"/>
                  <p:cNvSpPr>
                    <a:spLocks noChangeArrowheads="1"/>
                  </p:cNvSpPr>
                  <p:nvPr/>
                </p:nvSpPr>
                <p:spPr bwMode="auto">
                  <a:xfrm rot="-5400000">
                    <a:off x="4220" y="2230"/>
                    <a:ext cx="2494" cy="107"/>
                  </a:xfrm>
                  <a:custGeom>
                    <a:avLst/>
                    <a:gdLst>
                      <a:gd name="T0" fmla="*/ 0 w 21600"/>
                      <a:gd name="T1" fmla="*/ 0 h 21600"/>
                      <a:gd name="T2" fmla="*/ 200 w 21600"/>
                      <a:gd name="T3" fmla="*/ 107 h 21600"/>
                      <a:gd name="T4" fmla="*/ 2294 w 21600"/>
                      <a:gd name="T5" fmla="*/ 107 h 21600"/>
                      <a:gd name="T6" fmla="*/ 2494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1730" y="21600"/>
                        </a:lnTo>
                        <a:lnTo>
                          <a:pt x="19870" y="21600"/>
                        </a:lnTo>
                        <a:lnTo>
                          <a:pt x="21600" y="0"/>
                        </a:lnTo>
                        <a:lnTo>
                          <a:pt x="0" y="0"/>
                        </a:lnTo>
                        <a:close/>
                      </a:path>
                    </a:pathLst>
                  </a:custGeom>
                  <a:gradFill rotWithShape="1">
                    <a:gsLst>
                      <a:gs pos="0">
                        <a:srgbClr val="FF9900">
                          <a:alpha val="25000"/>
                        </a:srgbClr>
                      </a:gs>
                      <a:gs pos="100000">
                        <a:srgbClr val="5F5F5F">
                          <a:alpha val="0"/>
                        </a:srgbClr>
                      </a:gs>
                    </a:gsLst>
                    <a:lin ang="5400000" scaled="1"/>
                  </a:gradFill>
                  <a:ln>
                    <a:noFill/>
                  </a:ln>
                  <a:extLst>
                    <a:ext uri="{91240B29-F687-4F45-9708-019B960494DF}">
                      <a14:hiddenLine xmlns:a14="http://schemas.microsoft.com/office/drawing/2010/main" w="28575">
                        <a:solidFill>
                          <a:srgbClr val="000000"/>
                        </a:solidFill>
                        <a:round/>
                        <a:headEnd/>
                        <a:tailEnd/>
                      </a14:hiddenLine>
                    </a:ext>
                  </a:extLst>
                </p:spPr>
                <p:txBody>
                  <a:bodyPr/>
                  <a:lstStyle/>
                  <a:p>
                    <a:endParaRPr lang="zh-CN" altLang="en-US"/>
                  </a:p>
                </p:txBody>
              </p:sp>
            </p:grpSp>
          </p:grpSp>
          <p:sp>
            <p:nvSpPr>
              <p:cNvPr id="56333" name="文本框 225307"/>
              <p:cNvSpPr txBox="1">
                <a:spLocks noChangeArrowheads="1"/>
              </p:cNvSpPr>
              <p:nvPr/>
            </p:nvSpPr>
            <p:spPr bwMode="auto">
              <a:xfrm>
                <a:off x="2689" y="3406"/>
                <a:ext cx="634"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4600">
                    <a:solidFill>
                      <a:schemeClr val="bg1"/>
                    </a:solidFill>
                    <a:ea typeface="黑体" panose="02010609060101010101" pitchFamily="49" charset="-122"/>
                  </a:rPr>
                  <a:t>1</a:t>
                </a:r>
              </a:p>
            </p:txBody>
          </p:sp>
          <p:sp>
            <p:nvSpPr>
              <p:cNvPr id="56334" name="文本框 225308"/>
              <p:cNvSpPr txBox="1">
                <a:spLocks noChangeArrowheads="1"/>
              </p:cNvSpPr>
              <p:nvPr/>
            </p:nvSpPr>
            <p:spPr bwMode="auto">
              <a:xfrm>
                <a:off x="3536" y="3471"/>
                <a:ext cx="635"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5600">
                    <a:solidFill>
                      <a:schemeClr val="bg1"/>
                    </a:solidFill>
                    <a:ea typeface="黑体" panose="02010609060101010101" pitchFamily="49" charset="-122"/>
                  </a:rPr>
                  <a:t>2</a:t>
                </a:r>
              </a:p>
            </p:txBody>
          </p:sp>
          <p:sp>
            <p:nvSpPr>
              <p:cNvPr id="56335" name="文本框 225309"/>
              <p:cNvSpPr txBox="1">
                <a:spLocks noChangeArrowheads="1"/>
              </p:cNvSpPr>
              <p:nvPr/>
            </p:nvSpPr>
            <p:spPr bwMode="auto">
              <a:xfrm>
                <a:off x="4343" y="3574"/>
                <a:ext cx="636" cy="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6500">
                    <a:solidFill>
                      <a:schemeClr val="bg1"/>
                    </a:solidFill>
                    <a:ea typeface="黑体" panose="02010609060101010101" pitchFamily="49" charset="-122"/>
                  </a:rPr>
                  <a:t>3</a:t>
                </a:r>
              </a:p>
            </p:txBody>
          </p:sp>
          <p:sp>
            <p:nvSpPr>
              <p:cNvPr id="56336" name="文本框 225310"/>
              <p:cNvSpPr txBox="1">
                <a:spLocks noChangeArrowheads="1"/>
              </p:cNvSpPr>
              <p:nvPr/>
            </p:nvSpPr>
            <p:spPr bwMode="auto">
              <a:xfrm>
                <a:off x="5125" y="3781"/>
                <a:ext cx="635" cy="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7000">
                    <a:solidFill>
                      <a:schemeClr val="bg1"/>
                    </a:solidFill>
                    <a:ea typeface="黑体" panose="02010609060101010101" pitchFamily="49" charset="-122"/>
                  </a:rPr>
                  <a:t>4</a:t>
                </a:r>
              </a:p>
            </p:txBody>
          </p:sp>
        </p:grpSp>
        <p:sp>
          <p:nvSpPr>
            <p:cNvPr id="56328" name="矩形 225311"/>
            <p:cNvSpPr>
              <a:spLocks noChangeArrowheads="1" noChangeShapeType="1" noTextEdit="1"/>
            </p:cNvSpPr>
            <p:nvPr/>
          </p:nvSpPr>
          <p:spPr bwMode="auto">
            <a:xfrm>
              <a:off x="4378" y="3249"/>
              <a:ext cx="726" cy="18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CN" altLang="en-US" sz="3600" b="1" kern="10">
                  <a:solidFill>
                    <a:schemeClr val="bg1"/>
                  </a:solidFill>
                  <a:latin typeface="宋体" panose="02010600030101010101" pitchFamily="2" charset="-122"/>
                </a:rPr>
                <a:t>验收消项</a:t>
              </a:r>
            </a:p>
          </p:txBody>
        </p:sp>
        <p:sp>
          <p:nvSpPr>
            <p:cNvPr id="56329" name="矩形 225312"/>
            <p:cNvSpPr>
              <a:spLocks noChangeArrowheads="1" noChangeShapeType="1" noTextEdit="1"/>
            </p:cNvSpPr>
            <p:nvPr/>
          </p:nvSpPr>
          <p:spPr bwMode="auto">
            <a:xfrm>
              <a:off x="3606" y="3167"/>
              <a:ext cx="636" cy="16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CN" altLang="en-US" sz="3600" b="1" kern="10">
                  <a:solidFill>
                    <a:schemeClr val="bg1"/>
                  </a:solidFill>
                  <a:latin typeface="宋体" panose="02010600030101010101" pitchFamily="2" charset="-122"/>
                </a:rPr>
                <a:t>监控整改</a:t>
              </a:r>
            </a:p>
          </p:txBody>
        </p:sp>
        <p:sp>
          <p:nvSpPr>
            <p:cNvPr id="56330" name="矩形 225313"/>
            <p:cNvSpPr>
              <a:spLocks noChangeArrowheads="1" noChangeShapeType="1" noTextEdit="1"/>
            </p:cNvSpPr>
            <p:nvPr/>
          </p:nvSpPr>
          <p:spPr bwMode="auto">
            <a:xfrm>
              <a:off x="2790" y="3082"/>
              <a:ext cx="594" cy="14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CN" altLang="en-US" sz="3600" b="1" kern="10">
                  <a:solidFill>
                    <a:schemeClr val="bg1"/>
                  </a:solidFill>
                  <a:latin typeface="宋体" panose="02010600030101010101" pitchFamily="2" charset="-122"/>
                </a:rPr>
                <a:t>分类挂牌</a:t>
              </a:r>
            </a:p>
          </p:txBody>
        </p:sp>
        <p:sp>
          <p:nvSpPr>
            <p:cNvPr id="56331" name="矩形 225314"/>
            <p:cNvSpPr>
              <a:spLocks noChangeArrowheads="1" noChangeShapeType="1" noTextEdit="1"/>
            </p:cNvSpPr>
            <p:nvPr/>
          </p:nvSpPr>
          <p:spPr bwMode="auto">
            <a:xfrm>
              <a:off x="2015" y="3008"/>
              <a:ext cx="462" cy="11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CN" altLang="en-US" sz="3600" b="1" kern="10">
                  <a:solidFill>
                    <a:schemeClr val="bg1"/>
                  </a:solidFill>
                  <a:latin typeface="宋体" panose="02010600030101010101" pitchFamily="2" charset="-122"/>
                </a:rPr>
                <a:t>排查立项</a:t>
              </a:r>
            </a:p>
          </p:txBody>
        </p:sp>
      </p:grpSp>
      <p:sp>
        <p:nvSpPr>
          <p:cNvPr id="56326" name="矩形 225315"/>
          <p:cNvSpPr>
            <a:spLocks noChangeArrowheads="1"/>
          </p:cNvSpPr>
          <p:nvPr/>
        </p:nvSpPr>
        <p:spPr bwMode="auto">
          <a:xfrm>
            <a:off x="1981200" y="381000"/>
            <a:ext cx="3962400" cy="457200"/>
          </a:xfrm>
          <a:prstGeom prst="rect">
            <a:avLst/>
          </a:prstGeom>
          <a:solidFill>
            <a:schemeClr val="bg2"/>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en-US" altLang="zh-CN" sz="2400" b="1">
                <a:solidFill>
                  <a:srgbClr val="FFFF00"/>
                </a:solidFill>
              </a:rPr>
              <a:t>1</a:t>
            </a:r>
            <a:r>
              <a:rPr lang="zh-CN" altLang="en-US" sz="2400" b="1">
                <a:solidFill>
                  <a:srgbClr val="FFFF00"/>
                </a:solidFill>
              </a:rPr>
              <a:t>、隐患挂牌管理</a:t>
            </a:r>
            <a:endParaRPr lang="zh-CN" altLang="en-US" b="1">
              <a:solidFill>
                <a:schemeClr val="bg1"/>
              </a:solidFill>
            </a:endParaRPr>
          </a:p>
        </p:txBody>
      </p:sp>
    </p:spTree>
  </p:cSld>
  <p:clrMapOvr>
    <a:masterClrMapping/>
  </p:clrMapOvr>
  <p:transition>
    <p:blinds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Placeholder 226305"/>
          <p:cNvSpPr>
            <a:spLocks noGrp="1" noChangeArrowheads="1"/>
          </p:cNvSpPr>
          <p:nvPr>
            <p:ph idx="1"/>
          </p:nvPr>
        </p:nvSpPr>
        <p:spPr>
          <a:xfrm>
            <a:off x="990600" y="2057400"/>
            <a:ext cx="6324600" cy="3835400"/>
          </a:xfrm>
          <a:solidFill>
            <a:srgbClr val="DDDDDD"/>
          </a:solidFill>
          <a:ln w="28575">
            <a:solidFill>
              <a:srgbClr val="006600"/>
            </a:solidFill>
            <a:miter lim="800000"/>
            <a:headEnd/>
            <a:tailEnd/>
          </a:ln>
        </p:spPr>
        <p:txBody>
          <a:bodyPr anchor="ctr">
            <a:spAutoFit/>
          </a:bodyPr>
          <a:lstStyle/>
          <a:p>
            <a:pPr marL="0" indent="0" eaLnBrk="1" hangingPunct="1">
              <a:lnSpc>
                <a:spcPct val="150000"/>
              </a:lnSpc>
              <a:spcBef>
                <a:spcPct val="0"/>
              </a:spcBef>
              <a:buFontTx/>
              <a:buNone/>
            </a:pPr>
            <a:r>
              <a:rPr lang="en-US" altLang="zh-CN" sz="1800">
                <a:latin typeface="方正大黑简体" panose="02010601030101010101" pitchFamily="2" charset="-122"/>
                <a:ea typeface="方正大黑简体" panose="02010601030101010101" pitchFamily="2" charset="-122"/>
              </a:rPr>
              <a:t>    </a:t>
            </a:r>
            <a:r>
              <a:rPr lang="zh-CN" altLang="en-US" sz="1800">
                <a:latin typeface="方正大黑简体" panose="02010601030101010101" pitchFamily="2" charset="-122"/>
                <a:ea typeface="方正大黑简体" panose="02010601030101010101" pitchFamily="2" charset="-122"/>
              </a:rPr>
              <a:t>一、充分明确了权责，将隐患的“查找、防范、监督、控制、管理、排除”等工作变被动为主动，将安全检查变“被动应付”为“我要安全”；</a:t>
            </a:r>
          </a:p>
          <a:p>
            <a:pPr marL="0" indent="0" eaLnBrk="1" hangingPunct="1">
              <a:lnSpc>
                <a:spcPct val="150000"/>
              </a:lnSpc>
              <a:spcBef>
                <a:spcPct val="0"/>
              </a:spcBef>
              <a:buFontTx/>
              <a:buNone/>
            </a:pPr>
            <a:r>
              <a:rPr lang="zh-CN" altLang="en-US" sz="1800">
                <a:latin typeface="方正大黑简体" panose="02010601030101010101" pitchFamily="2" charset="-122"/>
                <a:ea typeface="方正大黑简体" panose="02010601030101010101" pitchFamily="2" charset="-122"/>
              </a:rPr>
              <a:t>　　二、将诸如盲区、死角、走梯、护栏等容易疏忽、遗漏部位也列入检查范围；</a:t>
            </a:r>
          </a:p>
          <a:p>
            <a:pPr marL="0" indent="0" eaLnBrk="1" hangingPunct="1">
              <a:lnSpc>
                <a:spcPct val="150000"/>
              </a:lnSpc>
              <a:spcBef>
                <a:spcPct val="0"/>
              </a:spcBef>
              <a:buFontTx/>
              <a:buNone/>
            </a:pPr>
            <a:r>
              <a:rPr lang="zh-CN" altLang="en-US" sz="1800">
                <a:latin typeface="方正大黑简体" panose="02010601030101010101" pitchFamily="2" charset="-122"/>
                <a:ea typeface="方正大黑简体" panose="02010601030101010101" pitchFamily="2" charset="-122"/>
              </a:rPr>
              <a:t>　　三、通过对查出的安全隐患和不安全因素汇总梳理后，将其整改监控分别落实到具体岗位和人员，实施分级整改，并挂牌督办的做法，促进隐患的整改。</a:t>
            </a:r>
          </a:p>
          <a:p>
            <a:pPr marL="0" indent="0" eaLnBrk="1" hangingPunct="1">
              <a:lnSpc>
                <a:spcPct val="150000"/>
              </a:lnSpc>
              <a:spcBef>
                <a:spcPct val="0"/>
              </a:spcBef>
              <a:buFontTx/>
              <a:buNone/>
            </a:pPr>
            <a:endParaRPr lang="zh-CN" altLang="en-US" sz="1800">
              <a:latin typeface="方正大黑简体" panose="02010601030101010101" pitchFamily="2" charset="-122"/>
              <a:ea typeface="方正大黑简体" panose="02010601030101010101" pitchFamily="2" charset="-122"/>
            </a:endParaRPr>
          </a:p>
        </p:txBody>
      </p:sp>
      <p:grpSp>
        <p:nvGrpSpPr>
          <p:cNvPr id="58371" name="组合 226306"/>
          <p:cNvGrpSpPr>
            <a:grpSpLocks/>
          </p:cNvGrpSpPr>
          <p:nvPr/>
        </p:nvGrpSpPr>
        <p:grpSpPr bwMode="auto">
          <a:xfrm>
            <a:off x="304800" y="990600"/>
            <a:ext cx="5545138" cy="925513"/>
            <a:chOff x="975" y="2117"/>
            <a:chExt cx="3493" cy="583"/>
          </a:xfrm>
        </p:grpSpPr>
        <p:grpSp>
          <p:nvGrpSpPr>
            <p:cNvPr id="58374" name="组合 226307"/>
            <p:cNvGrpSpPr>
              <a:grpSpLocks/>
            </p:cNvGrpSpPr>
            <p:nvPr/>
          </p:nvGrpSpPr>
          <p:grpSpPr bwMode="auto">
            <a:xfrm>
              <a:off x="1102" y="2283"/>
              <a:ext cx="3366" cy="412"/>
              <a:chOff x="612" y="2238"/>
              <a:chExt cx="4652" cy="412"/>
            </a:xfrm>
          </p:grpSpPr>
          <p:sp>
            <p:nvSpPr>
              <p:cNvPr id="58379" name="矩形 226308"/>
              <p:cNvSpPr>
                <a:spLocks noChangeArrowheads="1"/>
              </p:cNvSpPr>
              <p:nvPr/>
            </p:nvSpPr>
            <p:spPr bwMode="auto">
              <a:xfrm>
                <a:off x="612" y="2478"/>
                <a:ext cx="4627" cy="172"/>
              </a:xfrm>
              <a:prstGeom prst="rect">
                <a:avLst/>
              </a:prstGeom>
              <a:gradFill rotWithShape="1">
                <a:gsLst>
                  <a:gs pos="0">
                    <a:srgbClr val="080808">
                      <a:alpha val="79999"/>
                    </a:srgb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zh-CN" sz="1800" b="1">
                  <a:solidFill>
                    <a:schemeClr val="tx1"/>
                  </a:solidFill>
                  <a:ea typeface="华文细黑" panose="02010600040101010101" pitchFamily="2" charset="-122"/>
                </a:endParaRPr>
              </a:p>
            </p:txBody>
          </p:sp>
          <p:sp>
            <p:nvSpPr>
              <p:cNvPr id="226310" name="圆角矩形 226309"/>
              <p:cNvSpPr/>
              <p:nvPr/>
            </p:nvSpPr>
            <p:spPr>
              <a:xfrm>
                <a:off x="747" y="2238"/>
                <a:ext cx="4517" cy="333"/>
              </a:xfrm>
              <a:prstGeom prst="roundRect">
                <a:avLst>
                  <a:gd name="adj" fmla="val 5444"/>
                </a:avLst>
              </a:prstGeom>
              <a:gradFill rotWithShape="1">
                <a:gsLst>
                  <a:gs pos="0">
                    <a:srgbClr val="FFFFFF"/>
                  </a:gs>
                  <a:gs pos="100000">
                    <a:srgbClr val="FFFFFF">
                      <a:gamma/>
                      <a:shade val="84706"/>
                      <a:invGamma/>
                    </a:srgbClr>
                  </a:gs>
                </a:gsLst>
                <a:lin ang="0" scaled="1"/>
                <a:tileRect/>
              </a:gradFill>
              <a:ln w="6350" cap="flat" cmpd="sng">
                <a:solidFill>
                  <a:srgbClr val="808080"/>
                </a:solidFill>
                <a:prstDash val="solid"/>
                <a:headEnd type="none" w="med" len="med"/>
                <a:tailEnd type="none" w="med" len="med"/>
              </a:ln>
            </p:spPr>
            <p:txBody>
              <a:bodyPr wrap="none" anchor="ctr"/>
              <a:lstStyle/>
              <a:p>
                <a:pPr marL="92075" algn="ctr" eaLnBrk="1" hangingPunct="1">
                  <a:spcBef>
                    <a:spcPct val="20000"/>
                  </a:spcBef>
                  <a:buClr>
                    <a:srgbClr val="E1B40C"/>
                  </a:buClr>
                  <a:buFont typeface="Arial" panose="020B0604020202020204" pitchFamily="34" charset="0"/>
                  <a:buNone/>
                  <a:defRPr/>
                </a:pPr>
                <a:r>
                  <a:rPr lang="en-US" altLang="zh-CN" sz="1800" b="1" noProof="1">
                    <a:solidFill>
                      <a:srgbClr val="000000"/>
                    </a:solidFill>
                    <a:latin typeface="微软雅黑" pitchFamily="34" charset="-122"/>
                    <a:ea typeface="华文细黑" pitchFamily="2" charset="-122"/>
                    <a:cs typeface="+mn-ea"/>
                  </a:rPr>
                  <a:t>    </a:t>
                </a:r>
                <a:r>
                  <a:rPr lang="zh-CN" altLang="en-US" sz="1800" b="1" noProof="1">
                    <a:solidFill>
                      <a:srgbClr val="000000"/>
                    </a:solidFill>
                    <a:latin typeface="微软雅黑" pitchFamily="34" charset="-122"/>
                    <a:ea typeface="华文细黑" pitchFamily="2" charset="-122"/>
                    <a:cs typeface="+mn-ea"/>
                  </a:rPr>
                  <a:t>先期试行加油站的成效    </a:t>
                </a:r>
                <a:endParaRPr lang="zh-CN" altLang="en-US" sz="1800" b="1" noProof="1">
                  <a:solidFill>
                    <a:srgbClr val="000000"/>
                  </a:solidFill>
                  <a:effectLst>
                    <a:outerShdw blurRad="38100" dist="38100" dir="2700000">
                      <a:srgbClr val="FFFFFF"/>
                    </a:outerShdw>
                  </a:effectLst>
                  <a:latin typeface="宋体" charset="-122"/>
                  <a:ea typeface="华文细黑" pitchFamily="2" charset="-122"/>
                </a:endParaRPr>
              </a:p>
            </p:txBody>
          </p:sp>
          <p:sp>
            <p:nvSpPr>
              <p:cNvPr id="58381" name="圆角矩形 226310"/>
              <p:cNvSpPr>
                <a:spLocks noChangeArrowheads="1"/>
              </p:cNvSpPr>
              <p:nvPr/>
            </p:nvSpPr>
            <p:spPr bwMode="auto">
              <a:xfrm>
                <a:off x="983" y="2251"/>
                <a:ext cx="4262" cy="204"/>
              </a:xfrm>
              <a:prstGeom prst="roundRect">
                <a:avLst>
                  <a:gd name="adj" fmla="val 11273"/>
                </a:avLst>
              </a:prstGeom>
              <a:gradFill rotWithShape="1">
                <a:gsLst>
                  <a:gs pos="0">
                    <a:schemeClr val="bg1">
                      <a:alpha val="75000"/>
                    </a:scheme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grpSp>
        <p:grpSp>
          <p:nvGrpSpPr>
            <p:cNvPr id="58375" name="组合 226311"/>
            <p:cNvGrpSpPr>
              <a:grpSpLocks/>
            </p:cNvGrpSpPr>
            <p:nvPr/>
          </p:nvGrpSpPr>
          <p:grpSpPr bwMode="auto">
            <a:xfrm>
              <a:off x="975" y="2117"/>
              <a:ext cx="564" cy="583"/>
              <a:chOff x="1065" y="2117"/>
              <a:chExt cx="564" cy="583"/>
            </a:xfrm>
          </p:grpSpPr>
          <p:sp>
            <p:nvSpPr>
              <p:cNvPr id="58376" name="DRAWING2STR_FREEFORM 226312"/>
              <p:cNvSpPr>
                <a:spLocks noChangeArrowheads="1"/>
              </p:cNvSpPr>
              <p:nvPr/>
            </p:nvSpPr>
            <p:spPr bwMode="auto">
              <a:xfrm>
                <a:off x="1065" y="2117"/>
                <a:ext cx="564" cy="583"/>
              </a:xfrm>
              <a:custGeom>
                <a:avLst/>
                <a:gdLst>
                  <a:gd name="T0" fmla="*/ 406 w 1752"/>
                  <a:gd name="T1" fmla="*/ 583 h 1812"/>
                  <a:gd name="T2" fmla="*/ 0 w 1752"/>
                  <a:gd name="T3" fmla="*/ 436 h 1812"/>
                  <a:gd name="T4" fmla="*/ 158 w 1752"/>
                  <a:gd name="T5" fmla="*/ 0 h 1812"/>
                  <a:gd name="T6" fmla="*/ 564 w 1752"/>
                  <a:gd name="T7" fmla="*/ 147 h 1812"/>
                  <a:gd name="T8" fmla="*/ 406 w 1752"/>
                  <a:gd name="T9" fmla="*/ 583 h 18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2" h="1812">
                    <a:moveTo>
                      <a:pt x="1262" y="1812"/>
                    </a:moveTo>
                    <a:lnTo>
                      <a:pt x="0" y="1356"/>
                    </a:lnTo>
                    <a:lnTo>
                      <a:pt x="491" y="0"/>
                    </a:lnTo>
                    <a:lnTo>
                      <a:pt x="1752" y="458"/>
                    </a:lnTo>
                    <a:lnTo>
                      <a:pt x="1262" y="1812"/>
                    </a:lnTo>
                    <a:close/>
                  </a:path>
                </a:pathLst>
              </a:custGeom>
              <a:gradFill rotWithShape="1">
                <a:gsLst>
                  <a:gs pos="0">
                    <a:srgbClr val="F8F8F8"/>
                  </a:gs>
                  <a:gs pos="100000">
                    <a:srgbClr val="DDDDDD"/>
                  </a:gs>
                </a:gsLst>
                <a:lin ang="2700000" scaled="1"/>
              </a:gradFill>
              <a:ln w="9525">
                <a:solidFill>
                  <a:srgbClr val="C0C0C0"/>
                </a:solidFill>
                <a:round/>
                <a:headEnd/>
                <a:tailEnd/>
              </a:ln>
            </p:spPr>
            <p:txBody>
              <a:bodyPr/>
              <a:lstStyle/>
              <a:p>
                <a:endParaRPr lang="zh-CN" altLang="en-US"/>
              </a:p>
            </p:txBody>
          </p:sp>
          <p:sp>
            <p:nvSpPr>
              <p:cNvPr id="58377" name="DRAWING2STR_FREEFORM 226313"/>
              <p:cNvSpPr>
                <a:spLocks noChangeArrowheads="1"/>
              </p:cNvSpPr>
              <p:nvPr/>
            </p:nvSpPr>
            <p:spPr bwMode="auto">
              <a:xfrm>
                <a:off x="1105" y="2138"/>
                <a:ext cx="503" cy="489"/>
              </a:xfrm>
              <a:custGeom>
                <a:avLst/>
                <a:gdLst>
                  <a:gd name="T0" fmla="*/ 375 w 1562"/>
                  <a:gd name="T1" fmla="*/ 489 h 1518"/>
                  <a:gd name="T2" fmla="*/ 0 w 1562"/>
                  <a:gd name="T3" fmla="*/ 353 h 1518"/>
                  <a:gd name="T4" fmla="*/ 128 w 1562"/>
                  <a:gd name="T5" fmla="*/ 0 h 1518"/>
                  <a:gd name="T6" fmla="*/ 503 w 1562"/>
                  <a:gd name="T7" fmla="*/ 136 h 1518"/>
                  <a:gd name="T8" fmla="*/ 375 w 1562"/>
                  <a:gd name="T9" fmla="*/ 489 h 15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2" h="1518">
                    <a:moveTo>
                      <a:pt x="1166" y="1518"/>
                    </a:moveTo>
                    <a:lnTo>
                      <a:pt x="0" y="1095"/>
                    </a:lnTo>
                    <a:lnTo>
                      <a:pt x="397" y="0"/>
                    </a:lnTo>
                    <a:lnTo>
                      <a:pt x="1562" y="422"/>
                    </a:lnTo>
                    <a:lnTo>
                      <a:pt x="1166" y="1518"/>
                    </a:lnTo>
                    <a:close/>
                  </a:path>
                </a:pathLst>
              </a:custGeom>
              <a:gradFill rotWithShape="1">
                <a:gsLst>
                  <a:gs pos="0">
                    <a:srgbClr val="339966"/>
                  </a:gs>
                  <a:gs pos="100000">
                    <a:srgbClr val="18472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378" name="矩形 226314"/>
              <p:cNvSpPr>
                <a:spLocks noChangeArrowheads="1" noChangeShapeType="1" noTextEdit="1"/>
              </p:cNvSpPr>
              <p:nvPr/>
            </p:nvSpPr>
            <p:spPr bwMode="auto">
              <a:xfrm>
                <a:off x="1270" y="2264"/>
                <a:ext cx="180" cy="22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
                  </a:rPr>
                  <a:t>3</a:t>
                </a:r>
                <a:endParaRPr lang="zh-CN" altLang="en-US" sz="1400" kern="10" spc="-70">
                  <a:solidFill>
                    <a:schemeClr val="bg1"/>
                  </a:solidFill>
                  <a:latin typeface=""/>
                </a:endParaRPr>
              </a:p>
            </p:txBody>
          </p:sp>
        </p:grpSp>
      </p:grpSp>
      <p:sp>
        <p:nvSpPr>
          <p:cNvPr id="58372" name="矩形 226315"/>
          <p:cNvSpPr>
            <a:spLocks noChangeArrowheads="1"/>
          </p:cNvSpPr>
          <p:nvPr/>
        </p:nvSpPr>
        <p:spPr bwMode="auto">
          <a:xfrm>
            <a:off x="1981200" y="381000"/>
            <a:ext cx="3962400" cy="457200"/>
          </a:xfrm>
          <a:prstGeom prst="rect">
            <a:avLst/>
          </a:prstGeom>
          <a:solidFill>
            <a:schemeClr val="bg2"/>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en-US" altLang="zh-CN" sz="2400" b="1">
                <a:solidFill>
                  <a:srgbClr val="FFFF00"/>
                </a:solidFill>
              </a:rPr>
              <a:t>1</a:t>
            </a:r>
            <a:r>
              <a:rPr lang="zh-CN" altLang="en-US" sz="2400" b="1">
                <a:solidFill>
                  <a:srgbClr val="FFFF00"/>
                </a:solidFill>
              </a:rPr>
              <a:t>、隐患挂牌管理</a:t>
            </a:r>
            <a:endParaRPr lang="zh-CN" altLang="en-US" b="1">
              <a:solidFill>
                <a:schemeClr val="bg1"/>
              </a:solidFill>
            </a:endParaRPr>
          </a:p>
        </p:txBody>
      </p:sp>
      <p:pic>
        <p:nvPicPr>
          <p:cNvPr id="58373" name="图片 226316" descr="图片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5029200"/>
            <a:ext cx="1790700"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8" name="组合 227329"/>
          <p:cNvGrpSpPr>
            <a:grpSpLocks/>
          </p:cNvGrpSpPr>
          <p:nvPr/>
        </p:nvGrpSpPr>
        <p:grpSpPr bwMode="auto">
          <a:xfrm>
            <a:off x="152400" y="990600"/>
            <a:ext cx="5545138" cy="925513"/>
            <a:chOff x="975" y="2117"/>
            <a:chExt cx="3493" cy="583"/>
          </a:xfrm>
        </p:grpSpPr>
        <p:grpSp>
          <p:nvGrpSpPr>
            <p:cNvPr id="60639" name="组合 227330"/>
            <p:cNvGrpSpPr>
              <a:grpSpLocks/>
            </p:cNvGrpSpPr>
            <p:nvPr/>
          </p:nvGrpSpPr>
          <p:grpSpPr bwMode="auto">
            <a:xfrm>
              <a:off x="1102" y="2283"/>
              <a:ext cx="3366" cy="412"/>
              <a:chOff x="612" y="2238"/>
              <a:chExt cx="4652" cy="412"/>
            </a:xfrm>
          </p:grpSpPr>
          <p:sp>
            <p:nvSpPr>
              <p:cNvPr id="60644" name="矩形 227331"/>
              <p:cNvSpPr>
                <a:spLocks noChangeArrowheads="1"/>
              </p:cNvSpPr>
              <p:nvPr/>
            </p:nvSpPr>
            <p:spPr bwMode="auto">
              <a:xfrm>
                <a:off x="612" y="2478"/>
                <a:ext cx="4627" cy="172"/>
              </a:xfrm>
              <a:prstGeom prst="rect">
                <a:avLst/>
              </a:prstGeom>
              <a:gradFill rotWithShape="1">
                <a:gsLst>
                  <a:gs pos="0">
                    <a:srgbClr val="080808">
                      <a:alpha val="79999"/>
                    </a:srgb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zh-CN" sz="1800" b="1">
                  <a:solidFill>
                    <a:schemeClr val="tx1"/>
                  </a:solidFill>
                  <a:ea typeface="华文细黑" panose="02010600040101010101" pitchFamily="2" charset="-122"/>
                </a:endParaRPr>
              </a:p>
            </p:txBody>
          </p:sp>
          <p:sp>
            <p:nvSpPr>
              <p:cNvPr id="227333" name="圆角矩形 227332"/>
              <p:cNvSpPr/>
              <p:nvPr/>
            </p:nvSpPr>
            <p:spPr>
              <a:xfrm>
                <a:off x="747" y="2238"/>
                <a:ext cx="4517" cy="333"/>
              </a:xfrm>
              <a:prstGeom prst="roundRect">
                <a:avLst>
                  <a:gd name="adj" fmla="val 5444"/>
                </a:avLst>
              </a:prstGeom>
              <a:gradFill rotWithShape="1">
                <a:gsLst>
                  <a:gs pos="0">
                    <a:srgbClr val="FFFFFF"/>
                  </a:gs>
                  <a:gs pos="100000">
                    <a:srgbClr val="FFFFFF">
                      <a:gamma/>
                      <a:shade val="84706"/>
                      <a:invGamma/>
                    </a:srgbClr>
                  </a:gs>
                </a:gsLst>
                <a:lin ang="0" scaled="1"/>
                <a:tileRect/>
              </a:gradFill>
              <a:ln w="6350" cap="flat" cmpd="sng">
                <a:solidFill>
                  <a:srgbClr val="808080"/>
                </a:solidFill>
                <a:prstDash val="solid"/>
                <a:headEnd type="none" w="med" len="med"/>
                <a:tailEnd type="none" w="med" len="med"/>
              </a:ln>
            </p:spPr>
            <p:txBody>
              <a:bodyPr wrap="none" anchor="ctr"/>
              <a:lstStyle/>
              <a:p>
                <a:pPr marL="92075" algn="ctr" eaLnBrk="1" hangingPunct="1">
                  <a:spcBef>
                    <a:spcPct val="20000"/>
                  </a:spcBef>
                  <a:buClr>
                    <a:srgbClr val="E1B40C"/>
                  </a:buClr>
                  <a:buFont typeface="Arial" panose="020B0604020202020204" pitchFamily="34" charset="0"/>
                  <a:buNone/>
                  <a:defRPr/>
                </a:pPr>
                <a:r>
                  <a:rPr lang="en-US" altLang="zh-CN" sz="1800" b="1" noProof="1">
                    <a:solidFill>
                      <a:srgbClr val="000000"/>
                    </a:solidFill>
                    <a:latin typeface="微软雅黑" pitchFamily="34" charset="-122"/>
                    <a:ea typeface="华文细黑" pitchFamily="2" charset="-122"/>
                    <a:cs typeface="+mn-ea"/>
                  </a:rPr>
                  <a:t>    </a:t>
                </a:r>
                <a:r>
                  <a:rPr lang="zh-CN" altLang="en-US" sz="1800" b="1" noProof="1">
                    <a:solidFill>
                      <a:srgbClr val="000000"/>
                    </a:solidFill>
                    <a:latin typeface="微软雅黑" pitchFamily="34" charset="-122"/>
                    <a:ea typeface="华文细黑" pitchFamily="2" charset="-122"/>
                    <a:cs typeface="+mn-ea"/>
                  </a:rPr>
                  <a:t>先期试行加油站的成效    </a:t>
                </a:r>
                <a:endParaRPr lang="zh-CN" altLang="en-US" sz="1800" b="1" noProof="1">
                  <a:solidFill>
                    <a:srgbClr val="000000"/>
                  </a:solidFill>
                  <a:effectLst>
                    <a:outerShdw blurRad="38100" dist="38100" dir="2700000">
                      <a:srgbClr val="FFFFFF"/>
                    </a:outerShdw>
                  </a:effectLst>
                  <a:latin typeface="宋体" charset="-122"/>
                  <a:ea typeface="华文细黑" pitchFamily="2" charset="-122"/>
                </a:endParaRPr>
              </a:p>
            </p:txBody>
          </p:sp>
          <p:sp>
            <p:nvSpPr>
              <p:cNvPr id="60646" name="圆角矩形 227333"/>
              <p:cNvSpPr>
                <a:spLocks noChangeArrowheads="1"/>
              </p:cNvSpPr>
              <p:nvPr/>
            </p:nvSpPr>
            <p:spPr bwMode="auto">
              <a:xfrm>
                <a:off x="983" y="2251"/>
                <a:ext cx="4262" cy="204"/>
              </a:xfrm>
              <a:prstGeom prst="roundRect">
                <a:avLst>
                  <a:gd name="adj" fmla="val 11273"/>
                </a:avLst>
              </a:prstGeom>
              <a:gradFill rotWithShape="1">
                <a:gsLst>
                  <a:gs pos="0">
                    <a:schemeClr val="bg1">
                      <a:alpha val="75000"/>
                    </a:scheme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grpSp>
        <p:grpSp>
          <p:nvGrpSpPr>
            <p:cNvPr id="60640" name="组合 227334"/>
            <p:cNvGrpSpPr>
              <a:grpSpLocks/>
            </p:cNvGrpSpPr>
            <p:nvPr/>
          </p:nvGrpSpPr>
          <p:grpSpPr bwMode="auto">
            <a:xfrm>
              <a:off x="975" y="2117"/>
              <a:ext cx="564" cy="583"/>
              <a:chOff x="1065" y="2117"/>
              <a:chExt cx="564" cy="583"/>
            </a:xfrm>
          </p:grpSpPr>
          <p:sp>
            <p:nvSpPr>
              <p:cNvPr id="60641" name="DRAWING2STR_FREEFORM 227335"/>
              <p:cNvSpPr>
                <a:spLocks noChangeArrowheads="1"/>
              </p:cNvSpPr>
              <p:nvPr/>
            </p:nvSpPr>
            <p:spPr bwMode="auto">
              <a:xfrm>
                <a:off x="1065" y="2117"/>
                <a:ext cx="564" cy="583"/>
              </a:xfrm>
              <a:custGeom>
                <a:avLst/>
                <a:gdLst>
                  <a:gd name="T0" fmla="*/ 406 w 1752"/>
                  <a:gd name="T1" fmla="*/ 583 h 1812"/>
                  <a:gd name="T2" fmla="*/ 0 w 1752"/>
                  <a:gd name="T3" fmla="*/ 436 h 1812"/>
                  <a:gd name="T4" fmla="*/ 158 w 1752"/>
                  <a:gd name="T5" fmla="*/ 0 h 1812"/>
                  <a:gd name="T6" fmla="*/ 564 w 1752"/>
                  <a:gd name="T7" fmla="*/ 147 h 1812"/>
                  <a:gd name="T8" fmla="*/ 406 w 1752"/>
                  <a:gd name="T9" fmla="*/ 583 h 18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2" h="1812">
                    <a:moveTo>
                      <a:pt x="1262" y="1812"/>
                    </a:moveTo>
                    <a:lnTo>
                      <a:pt x="0" y="1356"/>
                    </a:lnTo>
                    <a:lnTo>
                      <a:pt x="491" y="0"/>
                    </a:lnTo>
                    <a:lnTo>
                      <a:pt x="1752" y="458"/>
                    </a:lnTo>
                    <a:lnTo>
                      <a:pt x="1262" y="1812"/>
                    </a:lnTo>
                    <a:close/>
                  </a:path>
                </a:pathLst>
              </a:custGeom>
              <a:gradFill rotWithShape="1">
                <a:gsLst>
                  <a:gs pos="0">
                    <a:srgbClr val="F8F8F8"/>
                  </a:gs>
                  <a:gs pos="100000">
                    <a:srgbClr val="DDDDDD"/>
                  </a:gs>
                </a:gsLst>
                <a:lin ang="2700000" scaled="1"/>
              </a:gradFill>
              <a:ln w="9525">
                <a:solidFill>
                  <a:srgbClr val="C0C0C0"/>
                </a:solidFill>
                <a:round/>
                <a:headEnd/>
                <a:tailEnd/>
              </a:ln>
            </p:spPr>
            <p:txBody>
              <a:bodyPr/>
              <a:lstStyle/>
              <a:p>
                <a:endParaRPr lang="zh-CN" altLang="en-US"/>
              </a:p>
            </p:txBody>
          </p:sp>
          <p:sp>
            <p:nvSpPr>
              <p:cNvPr id="60642" name="DRAWING2STR_FREEFORM 227336"/>
              <p:cNvSpPr>
                <a:spLocks noChangeArrowheads="1"/>
              </p:cNvSpPr>
              <p:nvPr/>
            </p:nvSpPr>
            <p:spPr bwMode="auto">
              <a:xfrm>
                <a:off x="1105" y="2138"/>
                <a:ext cx="503" cy="489"/>
              </a:xfrm>
              <a:custGeom>
                <a:avLst/>
                <a:gdLst>
                  <a:gd name="T0" fmla="*/ 375 w 1562"/>
                  <a:gd name="T1" fmla="*/ 489 h 1518"/>
                  <a:gd name="T2" fmla="*/ 0 w 1562"/>
                  <a:gd name="T3" fmla="*/ 353 h 1518"/>
                  <a:gd name="T4" fmla="*/ 128 w 1562"/>
                  <a:gd name="T5" fmla="*/ 0 h 1518"/>
                  <a:gd name="T6" fmla="*/ 503 w 1562"/>
                  <a:gd name="T7" fmla="*/ 136 h 1518"/>
                  <a:gd name="T8" fmla="*/ 375 w 1562"/>
                  <a:gd name="T9" fmla="*/ 489 h 15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2" h="1518">
                    <a:moveTo>
                      <a:pt x="1166" y="1518"/>
                    </a:moveTo>
                    <a:lnTo>
                      <a:pt x="0" y="1095"/>
                    </a:lnTo>
                    <a:lnTo>
                      <a:pt x="397" y="0"/>
                    </a:lnTo>
                    <a:lnTo>
                      <a:pt x="1562" y="422"/>
                    </a:lnTo>
                    <a:lnTo>
                      <a:pt x="1166" y="1518"/>
                    </a:lnTo>
                    <a:close/>
                  </a:path>
                </a:pathLst>
              </a:custGeom>
              <a:gradFill rotWithShape="1">
                <a:gsLst>
                  <a:gs pos="0">
                    <a:srgbClr val="339966"/>
                  </a:gs>
                  <a:gs pos="100000">
                    <a:srgbClr val="18472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643" name="矩形 227337"/>
              <p:cNvSpPr>
                <a:spLocks noChangeArrowheads="1" noChangeShapeType="1" noTextEdit="1"/>
              </p:cNvSpPr>
              <p:nvPr/>
            </p:nvSpPr>
            <p:spPr bwMode="auto">
              <a:xfrm>
                <a:off x="1270" y="2264"/>
                <a:ext cx="180" cy="22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
                  </a:rPr>
                  <a:t>3</a:t>
                </a:r>
                <a:endParaRPr lang="zh-CN" altLang="en-US" sz="1400" kern="10" spc="-70">
                  <a:solidFill>
                    <a:schemeClr val="bg1"/>
                  </a:solidFill>
                  <a:latin typeface=""/>
                </a:endParaRPr>
              </a:p>
            </p:txBody>
          </p:sp>
        </p:grpSp>
      </p:grpSp>
      <p:sp>
        <p:nvSpPr>
          <p:cNvPr id="60419" name="矩形 227338"/>
          <p:cNvSpPr>
            <a:spLocks noChangeArrowheads="1" noChangeShapeType="1" noTextEdit="1"/>
          </p:cNvSpPr>
          <p:nvPr/>
        </p:nvSpPr>
        <p:spPr bwMode="auto">
          <a:xfrm>
            <a:off x="755650" y="6092825"/>
            <a:ext cx="2779713" cy="3095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CN" altLang="en-US" sz="3600" kern="10">
                <a:solidFill>
                  <a:srgbClr val="0000FF"/>
                </a:solidFill>
                <a:latin typeface="宋体" panose="02010600030101010101" pitchFamily="2" charset="-122"/>
              </a:rPr>
              <a:t>实施隐患挂牌管理前</a:t>
            </a:r>
          </a:p>
        </p:txBody>
      </p:sp>
      <p:sp>
        <p:nvSpPr>
          <p:cNvPr id="60420" name="等腰三角形 227339"/>
          <p:cNvSpPr>
            <a:spLocks noChangeArrowheads="1"/>
          </p:cNvSpPr>
          <p:nvPr/>
        </p:nvSpPr>
        <p:spPr bwMode="auto">
          <a:xfrm rot="5400000">
            <a:off x="2522538" y="3713163"/>
            <a:ext cx="3495675" cy="1000125"/>
          </a:xfrm>
          <a:prstGeom prst="triangle">
            <a:avLst>
              <a:gd name="adj" fmla="val 50000"/>
            </a:avLst>
          </a:prstGeom>
          <a:gradFill rotWithShape="0">
            <a:gsLst>
              <a:gs pos="0">
                <a:schemeClr val="bg1"/>
              </a:gs>
              <a:gs pos="100000">
                <a:srgbClr val="5F5F5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grpSp>
        <p:nvGrpSpPr>
          <p:cNvPr id="60421" name="组合 227340"/>
          <p:cNvGrpSpPr>
            <a:grpSpLocks/>
          </p:cNvGrpSpPr>
          <p:nvPr/>
        </p:nvGrpSpPr>
        <p:grpSpPr bwMode="auto">
          <a:xfrm>
            <a:off x="1066800" y="1752600"/>
            <a:ext cx="7773988" cy="3930650"/>
            <a:chOff x="265" y="754"/>
            <a:chExt cx="5229" cy="2781"/>
          </a:xfrm>
        </p:grpSpPr>
        <p:sp>
          <p:nvSpPr>
            <p:cNvPr id="60424" name="圆角矩形 227341"/>
            <p:cNvSpPr>
              <a:spLocks noChangeArrowheads="1"/>
            </p:cNvSpPr>
            <p:nvPr/>
          </p:nvSpPr>
          <p:spPr bwMode="auto">
            <a:xfrm>
              <a:off x="2969" y="1346"/>
              <a:ext cx="2525" cy="2189"/>
            </a:xfrm>
            <a:prstGeom prst="roundRect">
              <a:avLst>
                <a:gd name="adj" fmla="val 6620"/>
              </a:avLst>
            </a:prstGeom>
            <a:gradFill rotWithShape="0">
              <a:gsLst>
                <a:gs pos="0">
                  <a:srgbClr val="FFFFFF"/>
                </a:gs>
                <a:gs pos="100000">
                  <a:srgbClr val="FFFF99"/>
                </a:gs>
              </a:gsLst>
              <a:path path="shape">
                <a:fillToRect l="50000" t="50000" r="50000" b="50000"/>
              </a:path>
            </a:gradFill>
            <a:ln w="9525">
              <a:solidFill>
                <a:schemeClr val="tx1"/>
              </a:solidFill>
              <a:round/>
              <a:headEnd/>
              <a:tailEnd/>
            </a:ln>
          </p:spPr>
          <p:txBody>
            <a:bodyPr wrap="none"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zh-CN" sz="1800">
                <a:solidFill>
                  <a:schemeClr val="tx1"/>
                </a:solidFill>
              </a:endParaRPr>
            </a:p>
          </p:txBody>
        </p:sp>
        <p:graphicFrame>
          <p:nvGraphicFramePr>
            <p:cNvPr id="60425" name="对象 227342"/>
            <p:cNvGraphicFramePr>
              <a:graphicFrameLocks/>
            </p:cNvGraphicFramePr>
            <p:nvPr/>
          </p:nvGraphicFramePr>
          <p:xfrm>
            <a:off x="3367" y="2671"/>
            <a:ext cx="1934" cy="811"/>
          </p:xfrm>
          <a:graphic>
            <a:graphicData uri="http://schemas.openxmlformats.org/presentationml/2006/ole">
              <mc:AlternateContent xmlns:mc="http://schemas.openxmlformats.org/markup-compatibility/2006">
                <mc:Choice xmlns:v="urn:schemas-microsoft-com:vml" Requires="v">
                  <p:oleObj spid="_x0000_s60651" r:id="rId4" imgW="27622500" imgH="15220950" progId="MS_ClipArt_Gallery.2">
                    <p:embed/>
                  </p:oleObj>
                </mc:Choice>
                <mc:Fallback>
                  <p:oleObj r:id="rId4" imgW="27622500" imgH="15220950" progId="MS_ClipArt_Gallery.2">
                    <p:embed/>
                    <p:pic>
                      <p:nvPicPr>
                        <p:cNvPr id="0" name="对象 22734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7" y="2671"/>
                          <a:ext cx="1934"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oleObj>
                </mc:Fallback>
              </mc:AlternateContent>
            </a:graphicData>
          </a:graphic>
        </p:graphicFrame>
        <p:graphicFrame>
          <p:nvGraphicFramePr>
            <p:cNvPr id="60426" name="对象 227343"/>
            <p:cNvGraphicFramePr>
              <a:graphicFrameLocks/>
            </p:cNvGraphicFramePr>
            <p:nvPr/>
          </p:nvGraphicFramePr>
          <p:xfrm>
            <a:off x="3832" y="2467"/>
            <a:ext cx="1048" cy="417"/>
          </p:xfrm>
          <a:graphic>
            <a:graphicData uri="http://schemas.openxmlformats.org/presentationml/2006/ole">
              <mc:AlternateContent xmlns:mc="http://schemas.openxmlformats.org/markup-compatibility/2006">
                <mc:Choice xmlns:v="urn:schemas-microsoft-com:vml" Requires="v">
                  <p:oleObj spid="_x0000_s60652" r:id="rId6" imgW="24193500" imgH="15182850" progId="MS_ClipArt_Gallery.2">
                    <p:embed/>
                  </p:oleObj>
                </mc:Choice>
                <mc:Fallback>
                  <p:oleObj r:id="rId6" imgW="24193500" imgH="15182850" progId="MS_ClipArt_Gallery.2">
                    <p:embed/>
                    <p:pic>
                      <p:nvPicPr>
                        <p:cNvPr id="0" name="对象 22734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2" y="2467"/>
                          <a:ext cx="1048"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oleObj>
                </mc:Fallback>
              </mc:AlternateContent>
            </a:graphicData>
          </a:graphic>
        </p:graphicFrame>
        <p:graphicFrame>
          <p:nvGraphicFramePr>
            <p:cNvPr id="60427" name="对象 227344"/>
            <p:cNvGraphicFramePr>
              <a:graphicFrameLocks/>
            </p:cNvGraphicFramePr>
            <p:nvPr/>
          </p:nvGraphicFramePr>
          <p:xfrm>
            <a:off x="3780" y="2365"/>
            <a:ext cx="1048" cy="417"/>
          </p:xfrm>
          <a:graphic>
            <a:graphicData uri="http://schemas.openxmlformats.org/presentationml/2006/ole">
              <mc:AlternateContent xmlns:mc="http://schemas.openxmlformats.org/markup-compatibility/2006">
                <mc:Choice xmlns:v="urn:schemas-microsoft-com:vml" Requires="v">
                  <p:oleObj spid="_x0000_s60653" r:id="rId8" imgW="24193500" imgH="15182850" progId="MS_ClipArt_Gallery.2">
                    <p:embed/>
                  </p:oleObj>
                </mc:Choice>
                <mc:Fallback>
                  <p:oleObj r:id="rId8" imgW="24193500" imgH="15182850" progId="MS_ClipArt_Gallery.2">
                    <p:embed/>
                    <p:pic>
                      <p:nvPicPr>
                        <p:cNvPr id="0" name="对象 22734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0" y="2365"/>
                          <a:ext cx="1048"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oleObj>
                </mc:Fallback>
              </mc:AlternateContent>
            </a:graphicData>
          </a:graphic>
        </p:graphicFrame>
        <p:sp>
          <p:nvSpPr>
            <p:cNvPr id="60428" name="直接连接符 227345"/>
            <p:cNvSpPr>
              <a:spLocks noChangeShapeType="1"/>
            </p:cNvSpPr>
            <p:nvPr/>
          </p:nvSpPr>
          <p:spPr bwMode="auto">
            <a:xfrm>
              <a:off x="819" y="2494"/>
              <a:ext cx="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0429" name="直接连接符 227346"/>
            <p:cNvSpPr>
              <a:spLocks noChangeShapeType="1"/>
            </p:cNvSpPr>
            <p:nvPr/>
          </p:nvSpPr>
          <p:spPr bwMode="auto">
            <a:xfrm flipH="1" flipV="1">
              <a:off x="578" y="2187"/>
              <a:ext cx="39" cy="20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0430" name="直接连接符 227347"/>
            <p:cNvSpPr>
              <a:spLocks noChangeShapeType="1"/>
            </p:cNvSpPr>
            <p:nvPr/>
          </p:nvSpPr>
          <p:spPr bwMode="auto">
            <a:xfrm flipV="1">
              <a:off x="1309" y="2433"/>
              <a:ext cx="310" cy="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0431" name="直接连接符 227348"/>
            <p:cNvSpPr>
              <a:spLocks noChangeShapeType="1"/>
            </p:cNvSpPr>
            <p:nvPr/>
          </p:nvSpPr>
          <p:spPr bwMode="auto">
            <a:xfrm flipV="1">
              <a:off x="1370" y="2132"/>
              <a:ext cx="259" cy="27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0432" name="DRAWING2STR_FREEFORM 227349"/>
            <p:cNvSpPr>
              <a:spLocks noChangeArrowheads="1"/>
            </p:cNvSpPr>
            <p:nvPr/>
          </p:nvSpPr>
          <p:spPr bwMode="auto">
            <a:xfrm>
              <a:off x="323" y="2375"/>
              <a:ext cx="577" cy="276"/>
            </a:xfrm>
            <a:custGeom>
              <a:avLst/>
              <a:gdLst>
                <a:gd name="T0" fmla="*/ 102 w 1732"/>
                <a:gd name="T1" fmla="*/ 0 h 768"/>
                <a:gd name="T2" fmla="*/ 98 w 1732"/>
                <a:gd name="T3" fmla="*/ 17 h 768"/>
                <a:gd name="T4" fmla="*/ 106 w 1732"/>
                <a:gd name="T5" fmla="*/ 35 h 768"/>
                <a:gd name="T6" fmla="*/ 115 w 1732"/>
                <a:gd name="T7" fmla="*/ 50 h 768"/>
                <a:gd name="T8" fmla="*/ 120 w 1732"/>
                <a:gd name="T9" fmla="*/ 68 h 768"/>
                <a:gd name="T10" fmla="*/ 119 w 1732"/>
                <a:gd name="T11" fmla="*/ 83 h 768"/>
                <a:gd name="T12" fmla="*/ 113 w 1732"/>
                <a:gd name="T13" fmla="*/ 97 h 768"/>
                <a:gd name="T14" fmla="*/ 98 w 1732"/>
                <a:gd name="T15" fmla="*/ 105 h 768"/>
                <a:gd name="T16" fmla="*/ 79 w 1732"/>
                <a:gd name="T17" fmla="*/ 99 h 768"/>
                <a:gd name="T18" fmla="*/ 62 w 1732"/>
                <a:gd name="T19" fmla="*/ 88 h 768"/>
                <a:gd name="T20" fmla="*/ 48 w 1732"/>
                <a:gd name="T21" fmla="*/ 79 h 768"/>
                <a:gd name="T22" fmla="*/ 31 w 1732"/>
                <a:gd name="T23" fmla="*/ 78 h 768"/>
                <a:gd name="T24" fmla="*/ 16 w 1732"/>
                <a:gd name="T25" fmla="*/ 87 h 768"/>
                <a:gd name="T26" fmla="*/ 3 w 1732"/>
                <a:gd name="T27" fmla="*/ 106 h 768"/>
                <a:gd name="T28" fmla="*/ 0 w 1732"/>
                <a:gd name="T29" fmla="*/ 127 h 768"/>
                <a:gd name="T30" fmla="*/ 5 w 1732"/>
                <a:gd name="T31" fmla="*/ 148 h 768"/>
                <a:gd name="T32" fmla="*/ 17 w 1732"/>
                <a:gd name="T33" fmla="*/ 165 h 768"/>
                <a:gd name="T34" fmla="*/ 38 w 1732"/>
                <a:gd name="T35" fmla="*/ 177 h 768"/>
                <a:gd name="T36" fmla="*/ 68 w 1732"/>
                <a:gd name="T37" fmla="*/ 180 h 768"/>
                <a:gd name="T38" fmla="*/ 93 w 1732"/>
                <a:gd name="T39" fmla="*/ 180 h 768"/>
                <a:gd name="T40" fmla="*/ 106 w 1732"/>
                <a:gd name="T41" fmla="*/ 196 h 768"/>
                <a:gd name="T42" fmla="*/ 104 w 1732"/>
                <a:gd name="T43" fmla="*/ 215 h 768"/>
                <a:gd name="T44" fmla="*/ 94 w 1732"/>
                <a:gd name="T45" fmla="*/ 238 h 768"/>
                <a:gd name="T46" fmla="*/ 90 w 1732"/>
                <a:gd name="T47" fmla="*/ 258 h 768"/>
                <a:gd name="T48" fmla="*/ 117 w 1732"/>
                <a:gd name="T49" fmla="*/ 261 h 768"/>
                <a:gd name="T50" fmla="*/ 149 w 1732"/>
                <a:gd name="T51" fmla="*/ 265 h 768"/>
                <a:gd name="T52" fmla="*/ 193 w 1732"/>
                <a:gd name="T53" fmla="*/ 265 h 768"/>
                <a:gd name="T54" fmla="*/ 218 w 1732"/>
                <a:gd name="T55" fmla="*/ 260 h 768"/>
                <a:gd name="T56" fmla="*/ 232 w 1732"/>
                <a:gd name="T57" fmla="*/ 250 h 768"/>
                <a:gd name="T58" fmla="*/ 232 w 1732"/>
                <a:gd name="T59" fmla="*/ 232 h 768"/>
                <a:gd name="T60" fmla="*/ 227 w 1732"/>
                <a:gd name="T61" fmla="*/ 212 h 768"/>
                <a:gd name="T62" fmla="*/ 241 w 1732"/>
                <a:gd name="T63" fmla="*/ 196 h 768"/>
                <a:gd name="T64" fmla="*/ 265 w 1732"/>
                <a:gd name="T65" fmla="*/ 189 h 768"/>
                <a:gd name="T66" fmla="*/ 292 w 1732"/>
                <a:gd name="T67" fmla="*/ 187 h 768"/>
                <a:gd name="T68" fmla="*/ 316 w 1732"/>
                <a:gd name="T69" fmla="*/ 192 h 768"/>
                <a:gd name="T70" fmla="*/ 334 w 1732"/>
                <a:gd name="T71" fmla="*/ 205 h 768"/>
                <a:gd name="T72" fmla="*/ 336 w 1732"/>
                <a:gd name="T73" fmla="*/ 221 h 768"/>
                <a:gd name="T74" fmla="*/ 326 w 1732"/>
                <a:gd name="T75" fmla="*/ 242 h 768"/>
                <a:gd name="T76" fmla="*/ 326 w 1732"/>
                <a:gd name="T77" fmla="*/ 262 h 768"/>
                <a:gd name="T78" fmla="*/ 342 w 1732"/>
                <a:gd name="T79" fmla="*/ 272 h 768"/>
                <a:gd name="T80" fmla="*/ 369 w 1732"/>
                <a:gd name="T81" fmla="*/ 276 h 768"/>
                <a:gd name="T82" fmla="*/ 403 w 1732"/>
                <a:gd name="T83" fmla="*/ 273 h 768"/>
                <a:gd name="T84" fmla="*/ 440 w 1732"/>
                <a:gd name="T85" fmla="*/ 267 h 768"/>
                <a:gd name="T86" fmla="*/ 492 w 1732"/>
                <a:gd name="T87" fmla="*/ 256 h 768"/>
                <a:gd name="T88" fmla="*/ 483 w 1732"/>
                <a:gd name="T89" fmla="*/ 237 h 768"/>
                <a:gd name="T90" fmla="*/ 477 w 1732"/>
                <a:gd name="T91" fmla="*/ 212 h 768"/>
                <a:gd name="T92" fmla="*/ 483 w 1732"/>
                <a:gd name="T93" fmla="*/ 185 h 768"/>
                <a:gd name="T94" fmla="*/ 500 w 1732"/>
                <a:gd name="T95" fmla="*/ 160 h 768"/>
                <a:gd name="T96" fmla="*/ 523 w 1732"/>
                <a:gd name="T97" fmla="*/ 147 h 768"/>
                <a:gd name="T98" fmla="*/ 548 w 1732"/>
                <a:gd name="T99" fmla="*/ 134 h 768"/>
                <a:gd name="T100" fmla="*/ 565 w 1732"/>
                <a:gd name="T101" fmla="*/ 121 h 768"/>
                <a:gd name="T102" fmla="*/ 576 w 1732"/>
                <a:gd name="T103" fmla="*/ 102 h 768"/>
                <a:gd name="T104" fmla="*/ 572 w 1732"/>
                <a:gd name="T105" fmla="*/ 77 h 768"/>
                <a:gd name="T106" fmla="*/ 554 w 1732"/>
                <a:gd name="T107" fmla="*/ 63 h 768"/>
                <a:gd name="T108" fmla="*/ 533 w 1732"/>
                <a:gd name="T109" fmla="*/ 71 h 768"/>
                <a:gd name="T110" fmla="*/ 518 w 1732"/>
                <a:gd name="T111" fmla="*/ 88 h 768"/>
                <a:gd name="T112" fmla="*/ 497 w 1732"/>
                <a:gd name="T113" fmla="*/ 94 h 768"/>
                <a:gd name="T114" fmla="*/ 480 w 1732"/>
                <a:gd name="T115" fmla="*/ 83 h 768"/>
                <a:gd name="T116" fmla="*/ 472 w 1732"/>
                <a:gd name="T117" fmla="*/ 63 h 768"/>
                <a:gd name="T118" fmla="*/ 473 w 1732"/>
                <a:gd name="T119" fmla="*/ 39 h 768"/>
                <a:gd name="T120" fmla="*/ 480 w 1732"/>
                <a:gd name="T121" fmla="*/ 14 h 7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2" h="768">
                  <a:moveTo>
                    <a:pt x="1451" y="20"/>
                  </a:moveTo>
                  <a:lnTo>
                    <a:pt x="1465" y="0"/>
                  </a:lnTo>
                  <a:lnTo>
                    <a:pt x="307" y="0"/>
                  </a:lnTo>
                  <a:lnTo>
                    <a:pt x="299" y="12"/>
                  </a:lnTo>
                  <a:lnTo>
                    <a:pt x="294" y="29"/>
                  </a:lnTo>
                  <a:lnTo>
                    <a:pt x="294" y="48"/>
                  </a:lnTo>
                  <a:lnTo>
                    <a:pt x="299" y="64"/>
                  </a:lnTo>
                  <a:lnTo>
                    <a:pt x="309" y="82"/>
                  </a:lnTo>
                  <a:lnTo>
                    <a:pt x="319" y="98"/>
                  </a:lnTo>
                  <a:lnTo>
                    <a:pt x="328" y="111"/>
                  </a:lnTo>
                  <a:lnTo>
                    <a:pt x="338" y="125"/>
                  </a:lnTo>
                  <a:lnTo>
                    <a:pt x="345" y="140"/>
                  </a:lnTo>
                  <a:lnTo>
                    <a:pt x="354" y="157"/>
                  </a:lnTo>
                  <a:lnTo>
                    <a:pt x="358" y="173"/>
                  </a:lnTo>
                  <a:lnTo>
                    <a:pt x="361" y="189"/>
                  </a:lnTo>
                  <a:lnTo>
                    <a:pt x="361" y="204"/>
                  </a:lnTo>
                  <a:lnTo>
                    <a:pt x="360" y="220"/>
                  </a:lnTo>
                  <a:lnTo>
                    <a:pt x="357" y="230"/>
                  </a:lnTo>
                  <a:lnTo>
                    <a:pt x="352" y="246"/>
                  </a:lnTo>
                  <a:lnTo>
                    <a:pt x="347" y="259"/>
                  </a:lnTo>
                  <a:lnTo>
                    <a:pt x="338" y="270"/>
                  </a:lnTo>
                  <a:lnTo>
                    <a:pt x="328" y="280"/>
                  </a:lnTo>
                  <a:lnTo>
                    <a:pt x="315" y="287"/>
                  </a:lnTo>
                  <a:lnTo>
                    <a:pt x="293" y="291"/>
                  </a:lnTo>
                  <a:lnTo>
                    <a:pt x="275" y="290"/>
                  </a:lnTo>
                  <a:lnTo>
                    <a:pt x="258" y="284"/>
                  </a:lnTo>
                  <a:lnTo>
                    <a:pt x="237" y="275"/>
                  </a:lnTo>
                  <a:lnTo>
                    <a:pt x="215" y="265"/>
                  </a:lnTo>
                  <a:lnTo>
                    <a:pt x="201" y="255"/>
                  </a:lnTo>
                  <a:lnTo>
                    <a:pt x="185" y="245"/>
                  </a:lnTo>
                  <a:lnTo>
                    <a:pt x="170" y="236"/>
                  </a:lnTo>
                  <a:lnTo>
                    <a:pt x="157" y="227"/>
                  </a:lnTo>
                  <a:lnTo>
                    <a:pt x="143" y="220"/>
                  </a:lnTo>
                  <a:lnTo>
                    <a:pt x="127" y="216"/>
                  </a:lnTo>
                  <a:lnTo>
                    <a:pt x="109" y="214"/>
                  </a:lnTo>
                  <a:lnTo>
                    <a:pt x="93" y="217"/>
                  </a:lnTo>
                  <a:lnTo>
                    <a:pt x="76" y="223"/>
                  </a:lnTo>
                  <a:lnTo>
                    <a:pt x="63" y="232"/>
                  </a:lnTo>
                  <a:lnTo>
                    <a:pt x="48" y="242"/>
                  </a:lnTo>
                  <a:lnTo>
                    <a:pt x="33" y="256"/>
                  </a:lnTo>
                  <a:lnTo>
                    <a:pt x="22" y="272"/>
                  </a:lnTo>
                  <a:lnTo>
                    <a:pt x="10" y="294"/>
                  </a:lnTo>
                  <a:lnTo>
                    <a:pt x="4" y="313"/>
                  </a:lnTo>
                  <a:lnTo>
                    <a:pt x="0" y="332"/>
                  </a:lnTo>
                  <a:lnTo>
                    <a:pt x="1" y="354"/>
                  </a:lnTo>
                  <a:lnTo>
                    <a:pt x="3" y="373"/>
                  </a:lnTo>
                  <a:lnTo>
                    <a:pt x="9" y="395"/>
                  </a:lnTo>
                  <a:lnTo>
                    <a:pt x="16" y="412"/>
                  </a:lnTo>
                  <a:lnTo>
                    <a:pt x="26" y="431"/>
                  </a:lnTo>
                  <a:lnTo>
                    <a:pt x="38" y="446"/>
                  </a:lnTo>
                  <a:lnTo>
                    <a:pt x="52" y="459"/>
                  </a:lnTo>
                  <a:lnTo>
                    <a:pt x="68" y="472"/>
                  </a:lnTo>
                  <a:lnTo>
                    <a:pt x="92" y="484"/>
                  </a:lnTo>
                  <a:lnTo>
                    <a:pt x="115" y="492"/>
                  </a:lnTo>
                  <a:lnTo>
                    <a:pt x="141" y="498"/>
                  </a:lnTo>
                  <a:lnTo>
                    <a:pt x="170" y="501"/>
                  </a:lnTo>
                  <a:lnTo>
                    <a:pt x="205" y="500"/>
                  </a:lnTo>
                  <a:lnTo>
                    <a:pt x="230" y="498"/>
                  </a:lnTo>
                  <a:lnTo>
                    <a:pt x="255" y="497"/>
                  </a:lnTo>
                  <a:lnTo>
                    <a:pt x="278" y="501"/>
                  </a:lnTo>
                  <a:lnTo>
                    <a:pt x="294" y="510"/>
                  </a:lnTo>
                  <a:lnTo>
                    <a:pt x="309" y="526"/>
                  </a:lnTo>
                  <a:lnTo>
                    <a:pt x="317" y="545"/>
                  </a:lnTo>
                  <a:lnTo>
                    <a:pt x="319" y="564"/>
                  </a:lnTo>
                  <a:lnTo>
                    <a:pt x="317" y="580"/>
                  </a:lnTo>
                  <a:lnTo>
                    <a:pt x="312" y="599"/>
                  </a:lnTo>
                  <a:lnTo>
                    <a:pt x="301" y="622"/>
                  </a:lnTo>
                  <a:lnTo>
                    <a:pt x="293" y="641"/>
                  </a:lnTo>
                  <a:lnTo>
                    <a:pt x="281" y="663"/>
                  </a:lnTo>
                  <a:lnTo>
                    <a:pt x="269" y="685"/>
                  </a:lnTo>
                  <a:lnTo>
                    <a:pt x="253" y="714"/>
                  </a:lnTo>
                  <a:lnTo>
                    <a:pt x="271" y="717"/>
                  </a:lnTo>
                  <a:lnTo>
                    <a:pt x="296" y="720"/>
                  </a:lnTo>
                  <a:lnTo>
                    <a:pt x="322" y="723"/>
                  </a:lnTo>
                  <a:lnTo>
                    <a:pt x="351" y="727"/>
                  </a:lnTo>
                  <a:lnTo>
                    <a:pt x="380" y="730"/>
                  </a:lnTo>
                  <a:lnTo>
                    <a:pt x="412" y="734"/>
                  </a:lnTo>
                  <a:lnTo>
                    <a:pt x="446" y="737"/>
                  </a:lnTo>
                  <a:lnTo>
                    <a:pt x="482" y="739"/>
                  </a:lnTo>
                  <a:lnTo>
                    <a:pt x="553" y="739"/>
                  </a:lnTo>
                  <a:lnTo>
                    <a:pt x="578" y="737"/>
                  </a:lnTo>
                  <a:lnTo>
                    <a:pt x="603" y="736"/>
                  </a:lnTo>
                  <a:lnTo>
                    <a:pt x="631" y="731"/>
                  </a:lnTo>
                  <a:lnTo>
                    <a:pt x="654" y="724"/>
                  </a:lnTo>
                  <a:lnTo>
                    <a:pt x="671" y="715"/>
                  </a:lnTo>
                  <a:lnTo>
                    <a:pt x="686" y="705"/>
                  </a:lnTo>
                  <a:lnTo>
                    <a:pt x="696" y="695"/>
                  </a:lnTo>
                  <a:lnTo>
                    <a:pt x="701" y="683"/>
                  </a:lnTo>
                  <a:lnTo>
                    <a:pt x="701" y="666"/>
                  </a:lnTo>
                  <a:lnTo>
                    <a:pt x="696" y="645"/>
                  </a:lnTo>
                  <a:lnTo>
                    <a:pt x="689" y="625"/>
                  </a:lnTo>
                  <a:lnTo>
                    <a:pt x="682" y="606"/>
                  </a:lnTo>
                  <a:lnTo>
                    <a:pt x="682" y="589"/>
                  </a:lnTo>
                  <a:lnTo>
                    <a:pt x="690" y="573"/>
                  </a:lnTo>
                  <a:lnTo>
                    <a:pt x="703" y="558"/>
                  </a:lnTo>
                  <a:lnTo>
                    <a:pt x="722" y="546"/>
                  </a:lnTo>
                  <a:lnTo>
                    <a:pt x="744" y="538"/>
                  </a:lnTo>
                  <a:lnTo>
                    <a:pt x="769" y="530"/>
                  </a:lnTo>
                  <a:lnTo>
                    <a:pt x="794" y="526"/>
                  </a:lnTo>
                  <a:lnTo>
                    <a:pt x="824" y="522"/>
                  </a:lnTo>
                  <a:lnTo>
                    <a:pt x="849" y="519"/>
                  </a:lnTo>
                  <a:lnTo>
                    <a:pt x="877" y="519"/>
                  </a:lnTo>
                  <a:lnTo>
                    <a:pt x="900" y="520"/>
                  </a:lnTo>
                  <a:lnTo>
                    <a:pt x="925" y="526"/>
                  </a:lnTo>
                  <a:lnTo>
                    <a:pt x="948" y="533"/>
                  </a:lnTo>
                  <a:lnTo>
                    <a:pt x="970" y="543"/>
                  </a:lnTo>
                  <a:lnTo>
                    <a:pt x="987" y="555"/>
                  </a:lnTo>
                  <a:lnTo>
                    <a:pt x="1003" y="570"/>
                  </a:lnTo>
                  <a:lnTo>
                    <a:pt x="1011" y="584"/>
                  </a:lnTo>
                  <a:lnTo>
                    <a:pt x="1014" y="599"/>
                  </a:lnTo>
                  <a:lnTo>
                    <a:pt x="1009" y="616"/>
                  </a:lnTo>
                  <a:lnTo>
                    <a:pt x="1002" y="631"/>
                  </a:lnTo>
                  <a:lnTo>
                    <a:pt x="989" y="654"/>
                  </a:lnTo>
                  <a:lnTo>
                    <a:pt x="980" y="673"/>
                  </a:lnTo>
                  <a:lnTo>
                    <a:pt x="973" y="693"/>
                  </a:lnTo>
                  <a:lnTo>
                    <a:pt x="973" y="711"/>
                  </a:lnTo>
                  <a:lnTo>
                    <a:pt x="980" y="728"/>
                  </a:lnTo>
                  <a:lnTo>
                    <a:pt x="995" y="742"/>
                  </a:lnTo>
                  <a:lnTo>
                    <a:pt x="1008" y="749"/>
                  </a:lnTo>
                  <a:lnTo>
                    <a:pt x="1028" y="756"/>
                  </a:lnTo>
                  <a:lnTo>
                    <a:pt x="1053" y="762"/>
                  </a:lnTo>
                  <a:lnTo>
                    <a:pt x="1076" y="765"/>
                  </a:lnTo>
                  <a:lnTo>
                    <a:pt x="1107" y="768"/>
                  </a:lnTo>
                  <a:lnTo>
                    <a:pt x="1140" y="768"/>
                  </a:lnTo>
                  <a:lnTo>
                    <a:pt x="1168" y="763"/>
                  </a:lnTo>
                  <a:lnTo>
                    <a:pt x="1209" y="760"/>
                  </a:lnTo>
                  <a:lnTo>
                    <a:pt x="1250" y="755"/>
                  </a:lnTo>
                  <a:lnTo>
                    <a:pt x="1285" y="749"/>
                  </a:lnTo>
                  <a:lnTo>
                    <a:pt x="1320" y="743"/>
                  </a:lnTo>
                  <a:lnTo>
                    <a:pt x="1360" y="734"/>
                  </a:lnTo>
                  <a:lnTo>
                    <a:pt x="1408" y="724"/>
                  </a:lnTo>
                  <a:lnTo>
                    <a:pt x="1477" y="711"/>
                  </a:lnTo>
                  <a:lnTo>
                    <a:pt x="1468" y="695"/>
                  </a:lnTo>
                  <a:lnTo>
                    <a:pt x="1459" y="677"/>
                  </a:lnTo>
                  <a:lnTo>
                    <a:pt x="1451" y="659"/>
                  </a:lnTo>
                  <a:lnTo>
                    <a:pt x="1443" y="640"/>
                  </a:lnTo>
                  <a:lnTo>
                    <a:pt x="1438" y="616"/>
                  </a:lnTo>
                  <a:lnTo>
                    <a:pt x="1433" y="590"/>
                  </a:lnTo>
                  <a:lnTo>
                    <a:pt x="1435" y="565"/>
                  </a:lnTo>
                  <a:lnTo>
                    <a:pt x="1439" y="541"/>
                  </a:lnTo>
                  <a:lnTo>
                    <a:pt x="1449" y="514"/>
                  </a:lnTo>
                  <a:lnTo>
                    <a:pt x="1464" y="488"/>
                  </a:lnTo>
                  <a:lnTo>
                    <a:pt x="1480" y="465"/>
                  </a:lnTo>
                  <a:lnTo>
                    <a:pt x="1500" y="446"/>
                  </a:lnTo>
                  <a:lnTo>
                    <a:pt x="1522" y="431"/>
                  </a:lnTo>
                  <a:lnTo>
                    <a:pt x="1545" y="420"/>
                  </a:lnTo>
                  <a:lnTo>
                    <a:pt x="1569" y="408"/>
                  </a:lnTo>
                  <a:lnTo>
                    <a:pt x="1592" y="399"/>
                  </a:lnTo>
                  <a:lnTo>
                    <a:pt x="1615" y="389"/>
                  </a:lnTo>
                  <a:lnTo>
                    <a:pt x="1644" y="374"/>
                  </a:lnTo>
                  <a:lnTo>
                    <a:pt x="1663" y="366"/>
                  </a:lnTo>
                  <a:lnTo>
                    <a:pt x="1681" y="353"/>
                  </a:lnTo>
                  <a:lnTo>
                    <a:pt x="1697" y="338"/>
                  </a:lnTo>
                  <a:lnTo>
                    <a:pt x="1711" y="322"/>
                  </a:lnTo>
                  <a:lnTo>
                    <a:pt x="1722" y="303"/>
                  </a:lnTo>
                  <a:lnTo>
                    <a:pt x="1729" y="283"/>
                  </a:lnTo>
                  <a:lnTo>
                    <a:pt x="1732" y="259"/>
                  </a:lnTo>
                  <a:lnTo>
                    <a:pt x="1727" y="237"/>
                  </a:lnTo>
                  <a:lnTo>
                    <a:pt x="1717" y="214"/>
                  </a:lnTo>
                  <a:lnTo>
                    <a:pt x="1703" y="197"/>
                  </a:lnTo>
                  <a:lnTo>
                    <a:pt x="1684" y="184"/>
                  </a:lnTo>
                  <a:lnTo>
                    <a:pt x="1662" y="176"/>
                  </a:lnTo>
                  <a:lnTo>
                    <a:pt x="1641" y="176"/>
                  </a:lnTo>
                  <a:lnTo>
                    <a:pt x="1621" y="184"/>
                  </a:lnTo>
                  <a:lnTo>
                    <a:pt x="1601" y="197"/>
                  </a:lnTo>
                  <a:lnTo>
                    <a:pt x="1586" y="213"/>
                  </a:lnTo>
                  <a:lnTo>
                    <a:pt x="1570" y="230"/>
                  </a:lnTo>
                  <a:lnTo>
                    <a:pt x="1556" y="246"/>
                  </a:lnTo>
                  <a:lnTo>
                    <a:pt x="1539" y="256"/>
                  </a:lnTo>
                  <a:lnTo>
                    <a:pt x="1519" y="261"/>
                  </a:lnTo>
                  <a:lnTo>
                    <a:pt x="1493" y="261"/>
                  </a:lnTo>
                  <a:lnTo>
                    <a:pt x="1471" y="256"/>
                  </a:lnTo>
                  <a:lnTo>
                    <a:pt x="1455" y="243"/>
                  </a:lnTo>
                  <a:lnTo>
                    <a:pt x="1440" y="230"/>
                  </a:lnTo>
                  <a:lnTo>
                    <a:pt x="1429" y="214"/>
                  </a:lnTo>
                  <a:lnTo>
                    <a:pt x="1420" y="194"/>
                  </a:lnTo>
                  <a:lnTo>
                    <a:pt x="1416" y="175"/>
                  </a:lnTo>
                  <a:lnTo>
                    <a:pt x="1414" y="153"/>
                  </a:lnTo>
                  <a:lnTo>
                    <a:pt x="1416" y="130"/>
                  </a:lnTo>
                  <a:lnTo>
                    <a:pt x="1420" y="108"/>
                  </a:lnTo>
                  <a:lnTo>
                    <a:pt x="1427" y="79"/>
                  </a:lnTo>
                  <a:lnTo>
                    <a:pt x="1436" y="54"/>
                  </a:lnTo>
                  <a:lnTo>
                    <a:pt x="1442" y="38"/>
                  </a:lnTo>
                  <a:lnTo>
                    <a:pt x="1451" y="20"/>
                  </a:lnTo>
                  <a:close/>
                </a:path>
              </a:pathLst>
            </a:custGeom>
            <a:solidFill>
              <a:srgbClr val="5F009F"/>
            </a:solidFill>
            <a:ln w="6350">
              <a:solidFill>
                <a:srgbClr val="000000"/>
              </a:solidFill>
              <a:round/>
              <a:headEnd/>
              <a:tailEnd/>
            </a:ln>
          </p:spPr>
          <p:txBody>
            <a:bodyPr/>
            <a:lstStyle/>
            <a:p>
              <a:endParaRPr lang="zh-CN" altLang="en-US"/>
            </a:p>
          </p:txBody>
        </p:sp>
        <p:sp>
          <p:nvSpPr>
            <p:cNvPr id="60433" name="DRAWING2STR_FREEFORM 227350"/>
            <p:cNvSpPr>
              <a:spLocks noChangeArrowheads="1"/>
            </p:cNvSpPr>
            <p:nvPr/>
          </p:nvSpPr>
          <p:spPr bwMode="auto">
            <a:xfrm>
              <a:off x="308" y="2776"/>
              <a:ext cx="460" cy="356"/>
            </a:xfrm>
            <a:custGeom>
              <a:avLst/>
              <a:gdLst>
                <a:gd name="T0" fmla="*/ 38 w 1385"/>
                <a:gd name="T1" fmla="*/ 288 h 982"/>
                <a:gd name="T2" fmla="*/ 66 w 1385"/>
                <a:gd name="T3" fmla="*/ 294 h 982"/>
                <a:gd name="T4" fmla="*/ 93 w 1385"/>
                <a:gd name="T5" fmla="*/ 293 h 982"/>
                <a:gd name="T6" fmla="*/ 120 w 1385"/>
                <a:gd name="T7" fmla="*/ 282 h 982"/>
                <a:gd name="T8" fmla="*/ 147 w 1385"/>
                <a:gd name="T9" fmla="*/ 274 h 982"/>
                <a:gd name="T10" fmla="*/ 171 w 1385"/>
                <a:gd name="T11" fmla="*/ 285 h 982"/>
                <a:gd name="T12" fmla="*/ 167 w 1385"/>
                <a:gd name="T13" fmla="*/ 317 h 982"/>
                <a:gd name="T14" fmla="*/ 173 w 1385"/>
                <a:gd name="T15" fmla="*/ 345 h 982"/>
                <a:gd name="T16" fmla="*/ 202 w 1385"/>
                <a:gd name="T17" fmla="*/ 354 h 982"/>
                <a:gd name="T18" fmla="*/ 239 w 1385"/>
                <a:gd name="T19" fmla="*/ 353 h 982"/>
                <a:gd name="T20" fmla="*/ 269 w 1385"/>
                <a:gd name="T21" fmla="*/ 340 h 982"/>
                <a:gd name="T22" fmla="*/ 282 w 1385"/>
                <a:gd name="T23" fmla="*/ 310 h 982"/>
                <a:gd name="T24" fmla="*/ 290 w 1385"/>
                <a:gd name="T25" fmla="*/ 282 h 982"/>
                <a:gd name="T26" fmla="*/ 316 w 1385"/>
                <a:gd name="T27" fmla="*/ 267 h 982"/>
                <a:gd name="T28" fmla="*/ 352 w 1385"/>
                <a:gd name="T29" fmla="*/ 264 h 982"/>
                <a:gd name="T30" fmla="*/ 386 w 1385"/>
                <a:gd name="T31" fmla="*/ 267 h 982"/>
                <a:gd name="T32" fmla="*/ 401 w 1385"/>
                <a:gd name="T33" fmla="*/ 21 h 982"/>
                <a:gd name="T34" fmla="*/ 372 w 1385"/>
                <a:gd name="T35" fmla="*/ 6 h 982"/>
                <a:gd name="T36" fmla="*/ 333 w 1385"/>
                <a:gd name="T37" fmla="*/ 0 h 982"/>
                <a:gd name="T38" fmla="*/ 287 w 1385"/>
                <a:gd name="T39" fmla="*/ 1 h 982"/>
                <a:gd name="T40" fmla="*/ 251 w 1385"/>
                <a:gd name="T41" fmla="*/ 7 h 982"/>
                <a:gd name="T42" fmla="*/ 235 w 1385"/>
                <a:gd name="T43" fmla="*/ 21 h 982"/>
                <a:gd name="T44" fmla="*/ 243 w 1385"/>
                <a:gd name="T45" fmla="*/ 39 h 982"/>
                <a:gd name="T46" fmla="*/ 230 w 1385"/>
                <a:gd name="T47" fmla="*/ 61 h 982"/>
                <a:gd name="T48" fmla="*/ 207 w 1385"/>
                <a:gd name="T49" fmla="*/ 75 h 982"/>
                <a:gd name="T50" fmla="*/ 180 w 1385"/>
                <a:gd name="T51" fmla="*/ 81 h 982"/>
                <a:gd name="T52" fmla="*/ 154 w 1385"/>
                <a:gd name="T53" fmla="*/ 76 h 982"/>
                <a:gd name="T54" fmla="*/ 138 w 1385"/>
                <a:gd name="T55" fmla="*/ 63 h 982"/>
                <a:gd name="T56" fmla="*/ 142 w 1385"/>
                <a:gd name="T57" fmla="*/ 43 h 982"/>
                <a:gd name="T58" fmla="*/ 154 w 1385"/>
                <a:gd name="T59" fmla="*/ 22 h 982"/>
                <a:gd name="T60" fmla="*/ 146 w 1385"/>
                <a:gd name="T61" fmla="*/ 4 h 982"/>
                <a:gd name="T62" fmla="*/ 110 w 1385"/>
                <a:gd name="T63" fmla="*/ 0 h 982"/>
                <a:gd name="T64" fmla="*/ 59 w 1385"/>
                <a:gd name="T65" fmla="*/ 7 h 982"/>
                <a:gd name="T66" fmla="*/ 22 w 1385"/>
                <a:gd name="T67" fmla="*/ 16 h 982"/>
                <a:gd name="T68" fmla="*/ 27 w 1385"/>
                <a:gd name="T69" fmla="*/ 42 h 982"/>
                <a:gd name="T70" fmla="*/ 21 w 1385"/>
                <a:gd name="T71" fmla="*/ 66 h 982"/>
                <a:gd name="T72" fmla="*/ 9 w 1385"/>
                <a:gd name="T73" fmla="*/ 98 h 982"/>
                <a:gd name="T74" fmla="*/ 0 w 1385"/>
                <a:gd name="T75" fmla="*/ 128 h 982"/>
                <a:gd name="T76" fmla="*/ 6 w 1385"/>
                <a:gd name="T77" fmla="*/ 154 h 982"/>
                <a:gd name="T78" fmla="*/ 31 w 1385"/>
                <a:gd name="T79" fmla="*/ 159 h 982"/>
                <a:gd name="T80" fmla="*/ 53 w 1385"/>
                <a:gd name="T81" fmla="*/ 136 h 982"/>
                <a:gd name="T82" fmla="*/ 65 w 1385"/>
                <a:gd name="T83" fmla="*/ 111 h 982"/>
                <a:gd name="T84" fmla="*/ 88 w 1385"/>
                <a:gd name="T85" fmla="*/ 105 h 982"/>
                <a:gd name="T86" fmla="*/ 112 w 1385"/>
                <a:gd name="T87" fmla="*/ 117 h 982"/>
                <a:gd name="T88" fmla="*/ 120 w 1385"/>
                <a:gd name="T89" fmla="*/ 145 h 982"/>
                <a:gd name="T90" fmla="*/ 106 w 1385"/>
                <a:gd name="T91" fmla="*/ 175 h 982"/>
                <a:gd name="T92" fmla="*/ 84 w 1385"/>
                <a:gd name="T93" fmla="*/ 196 h 982"/>
                <a:gd name="T94" fmla="*/ 58 w 1385"/>
                <a:gd name="T95" fmla="*/ 203 h 982"/>
                <a:gd name="T96" fmla="*/ 34 w 1385"/>
                <a:gd name="T97" fmla="*/ 218 h 982"/>
                <a:gd name="T98" fmla="*/ 18 w 1385"/>
                <a:gd name="T99" fmla="*/ 242 h 982"/>
                <a:gd name="T100" fmla="*/ 15 w 1385"/>
                <a:gd name="T101" fmla="*/ 272 h 9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85" h="982">
                  <a:moveTo>
                    <a:pt x="55" y="800"/>
                  </a:moveTo>
                  <a:lnTo>
                    <a:pt x="73" y="795"/>
                  </a:lnTo>
                  <a:lnTo>
                    <a:pt x="96" y="791"/>
                  </a:lnTo>
                  <a:lnTo>
                    <a:pt x="115" y="794"/>
                  </a:lnTo>
                  <a:lnTo>
                    <a:pt x="135" y="797"/>
                  </a:lnTo>
                  <a:lnTo>
                    <a:pt x="154" y="801"/>
                  </a:lnTo>
                  <a:lnTo>
                    <a:pt x="175" y="805"/>
                  </a:lnTo>
                  <a:lnTo>
                    <a:pt x="198" y="810"/>
                  </a:lnTo>
                  <a:lnTo>
                    <a:pt x="215" y="813"/>
                  </a:lnTo>
                  <a:lnTo>
                    <a:pt x="239" y="814"/>
                  </a:lnTo>
                  <a:lnTo>
                    <a:pt x="261" y="813"/>
                  </a:lnTo>
                  <a:lnTo>
                    <a:pt x="280" y="808"/>
                  </a:lnTo>
                  <a:lnTo>
                    <a:pt x="301" y="803"/>
                  </a:lnTo>
                  <a:lnTo>
                    <a:pt x="322" y="795"/>
                  </a:lnTo>
                  <a:lnTo>
                    <a:pt x="341" y="786"/>
                  </a:lnTo>
                  <a:lnTo>
                    <a:pt x="361" y="778"/>
                  </a:lnTo>
                  <a:lnTo>
                    <a:pt x="380" y="769"/>
                  </a:lnTo>
                  <a:lnTo>
                    <a:pt x="403" y="762"/>
                  </a:lnTo>
                  <a:lnTo>
                    <a:pt x="422" y="757"/>
                  </a:lnTo>
                  <a:lnTo>
                    <a:pt x="444" y="756"/>
                  </a:lnTo>
                  <a:lnTo>
                    <a:pt x="464" y="759"/>
                  </a:lnTo>
                  <a:lnTo>
                    <a:pt x="483" y="765"/>
                  </a:lnTo>
                  <a:lnTo>
                    <a:pt x="502" y="776"/>
                  </a:lnTo>
                  <a:lnTo>
                    <a:pt x="514" y="786"/>
                  </a:lnTo>
                  <a:lnTo>
                    <a:pt x="520" y="805"/>
                  </a:lnTo>
                  <a:lnTo>
                    <a:pt x="517" y="826"/>
                  </a:lnTo>
                  <a:lnTo>
                    <a:pt x="511" y="849"/>
                  </a:lnTo>
                  <a:lnTo>
                    <a:pt x="502" y="874"/>
                  </a:lnTo>
                  <a:lnTo>
                    <a:pt x="495" y="894"/>
                  </a:lnTo>
                  <a:lnTo>
                    <a:pt x="497" y="915"/>
                  </a:lnTo>
                  <a:lnTo>
                    <a:pt x="505" y="935"/>
                  </a:lnTo>
                  <a:lnTo>
                    <a:pt x="520" y="951"/>
                  </a:lnTo>
                  <a:lnTo>
                    <a:pt x="534" y="961"/>
                  </a:lnTo>
                  <a:lnTo>
                    <a:pt x="555" y="967"/>
                  </a:lnTo>
                  <a:lnTo>
                    <a:pt x="577" y="973"/>
                  </a:lnTo>
                  <a:lnTo>
                    <a:pt x="607" y="977"/>
                  </a:lnTo>
                  <a:lnTo>
                    <a:pt x="633" y="980"/>
                  </a:lnTo>
                  <a:lnTo>
                    <a:pt x="666" y="982"/>
                  </a:lnTo>
                  <a:lnTo>
                    <a:pt x="695" y="979"/>
                  </a:lnTo>
                  <a:lnTo>
                    <a:pt x="721" y="974"/>
                  </a:lnTo>
                  <a:lnTo>
                    <a:pt x="749" y="967"/>
                  </a:lnTo>
                  <a:lnTo>
                    <a:pt x="773" y="958"/>
                  </a:lnTo>
                  <a:lnTo>
                    <a:pt x="792" y="948"/>
                  </a:lnTo>
                  <a:lnTo>
                    <a:pt x="811" y="937"/>
                  </a:lnTo>
                  <a:lnTo>
                    <a:pt x="826" y="923"/>
                  </a:lnTo>
                  <a:lnTo>
                    <a:pt x="839" y="907"/>
                  </a:lnTo>
                  <a:lnTo>
                    <a:pt x="846" y="887"/>
                  </a:lnTo>
                  <a:lnTo>
                    <a:pt x="848" y="855"/>
                  </a:lnTo>
                  <a:lnTo>
                    <a:pt x="848" y="830"/>
                  </a:lnTo>
                  <a:lnTo>
                    <a:pt x="852" y="808"/>
                  </a:lnTo>
                  <a:lnTo>
                    <a:pt x="861" y="792"/>
                  </a:lnTo>
                  <a:lnTo>
                    <a:pt x="874" y="778"/>
                  </a:lnTo>
                  <a:lnTo>
                    <a:pt x="888" y="765"/>
                  </a:lnTo>
                  <a:lnTo>
                    <a:pt x="907" y="753"/>
                  </a:lnTo>
                  <a:lnTo>
                    <a:pt x="926" y="744"/>
                  </a:lnTo>
                  <a:lnTo>
                    <a:pt x="952" y="737"/>
                  </a:lnTo>
                  <a:lnTo>
                    <a:pt x="977" y="734"/>
                  </a:lnTo>
                  <a:lnTo>
                    <a:pt x="1003" y="731"/>
                  </a:lnTo>
                  <a:lnTo>
                    <a:pt x="1031" y="730"/>
                  </a:lnTo>
                  <a:lnTo>
                    <a:pt x="1060" y="728"/>
                  </a:lnTo>
                  <a:lnTo>
                    <a:pt x="1092" y="730"/>
                  </a:lnTo>
                  <a:lnTo>
                    <a:pt x="1117" y="731"/>
                  </a:lnTo>
                  <a:lnTo>
                    <a:pt x="1139" y="734"/>
                  </a:lnTo>
                  <a:lnTo>
                    <a:pt x="1162" y="737"/>
                  </a:lnTo>
                  <a:lnTo>
                    <a:pt x="1184" y="740"/>
                  </a:lnTo>
                  <a:lnTo>
                    <a:pt x="1207" y="741"/>
                  </a:lnTo>
                  <a:lnTo>
                    <a:pt x="1385" y="746"/>
                  </a:lnTo>
                  <a:lnTo>
                    <a:pt x="1207" y="58"/>
                  </a:lnTo>
                  <a:lnTo>
                    <a:pt x="1183" y="45"/>
                  </a:lnTo>
                  <a:lnTo>
                    <a:pt x="1165" y="35"/>
                  </a:lnTo>
                  <a:lnTo>
                    <a:pt x="1145" y="26"/>
                  </a:lnTo>
                  <a:lnTo>
                    <a:pt x="1120" y="17"/>
                  </a:lnTo>
                  <a:lnTo>
                    <a:pt x="1094" y="11"/>
                  </a:lnTo>
                  <a:lnTo>
                    <a:pt x="1066" y="7"/>
                  </a:lnTo>
                  <a:lnTo>
                    <a:pt x="1033" y="3"/>
                  </a:lnTo>
                  <a:lnTo>
                    <a:pt x="1002" y="1"/>
                  </a:lnTo>
                  <a:lnTo>
                    <a:pt x="971" y="0"/>
                  </a:lnTo>
                  <a:lnTo>
                    <a:pt x="936" y="0"/>
                  </a:lnTo>
                  <a:lnTo>
                    <a:pt x="896" y="0"/>
                  </a:lnTo>
                  <a:lnTo>
                    <a:pt x="864" y="3"/>
                  </a:lnTo>
                  <a:lnTo>
                    <a:pt x="832" y="6"/>
                  </a:lnTo>
                  <a:lnTo>
                    <a:pt x="804" y="9"/>
                  </a:lnTo>
                  <a:lnTo>
                    <a:pt x="778" y="14"/>
                  </a:lnTo>
                  <a:lnTo>
                    <a:pt x="757" y="20"/>
                  </a:lnTo>
                  <a:lnTo>
                    <a:pt x="740" y="27"/>
                  </a:lnTo>
                  <a:lnTo>
                    <a:pt x="725" y="36"/>
                  </a:lnTo>
                  <a:lnTo>
                    <a:pt x="715" y="45"/>
                  </a:lnTo>
                  <a:lnTo>
                    <a:pt x="709" y="58"/>
                  </a:lnTo>
                  <a:lnTo>
                    <a:pt x="709" y="71"/>
                  </a:lnTo>
                  <a:lnTo>
                    <a:pt x="716" y="84"/>
                  </a:lnTo>
                  <a:lnTo>
                    <a:pt x="725" y="96"/>
                  </a:lnTo>
                  <a:lnTo>
                    <a:pt x="731" y="108"/>
                  </a:lnTo>
                  <a:lnTo>
                    <a:pt x="731" y="125"/>
                  </a:lnTo>
                  <a:lnTo>
                    <a:pt x="722" y="140"/>
                  </a:lnTo>
                  <a:lnTo>
                    <a:pt x="711" y="154"/>
                  </a:lnTo>
                  <a:lnTo>
                    <a:pt x="693" y="169"/>
                  </a:lnTo>
                  <a:lnTo>
                    <a:pt x="676" y="182"/>
                  </a:lnTo>
                  <a:lnTo>
                    <a:pt x="658" y="191"/>
                  </a:lnTo>
                  <a:lnTo>
                    <a:pt x="641" y="198"/>
                  </a:lnTo>
                  <a:lnTo>
                    <a:pt x="622" y="207"/>
                  </a:lnTo>
                  <a:lnTo>
                    <a:pt x="601" y="212"/>
                  </a:lnTo>
                  <a:lnTo>
                    <a:pt x="581" y="217"/>
                  </a:lnTo>
                  <a:lnTo>
                    <a:pt x="561" y="220"/>
                  </a:lnTo>
                  <a:lnTo>
                    <a:pt x="543" y="223"/>
                  </a:lnTo>
                  <a:lnTo>
                    <a:pt x="520" y="223"/>
                  </a:lnTo>
                  <a:lnTo>
                    <a:pt x="499" y="220"/>
                  </a:lnTo>
                  <a:lnTo>
                    <a:pt x="481" y="217"/>
                  </a:lnTo>
                  <a:lnTo>
                    <a:pt x="463" y="211"/>
                  </a:lnTo>
                  <a:lnTo>
                    <a:pt x="444" y="204"/>
                  </a:lnTo>
                  <a:lnTo>
                    <a:pt x="428" y="195"/>
                  </a:lnTo>
                  <a:lnTo>
                    <a:pt x="418" y="185"/>
                  </a:lnTo>
                  <a:lnTo>
                    <a:pt x="414" y="175"/>
                  </a:lnTo>
                  <a:lnTo>
                    <a:pt x="412" y="164"/>
                  </a:lnTo>
                  <a:lnTo>
                    <a:pt x="414" y="150"/>
                  </a:lnTo>
                  <a:lnTo>
                    <a:pt x="418" y="135"/>
                  </a:lnTo>
                  <a:lnTo>
                    <a:pt x="428" y="118"/>
                  </a:lnTo>
                  <a:lnTo>
                    <a:pt x="441" y="102"/>
                  </a:lnTo>
                  <a:lnTo>
                    <a:pt x="451" y="89"/>
                  </a:lnTo>
                  <a:lnTo>
                    <a:pt x="459" y="78"/>
                  </a:lnTo>
                  <a:lnTo>
                    <a:pt x="464" y="62"/>
                  </a:lnTo>
                  <a:lnTo>
                    <a:pt x="469" y="46"/>
                  </a:lnTo>
                  <a:lnTo>
                    <a:pt x="464" y="33"/>
                  </a:lnTo>
                  <a:lnTo>
                    <a:pt x="456" y="22"/>
                  </a:lnTo>
                  <a:lnTo>
                    <a:pt x="440" y="11"/>
                  </a:lnTo>
                  <a:lnTo>
                    <a:pt x="422" y="7"/>
                  </a:lnTo>
                  <a:lnTo>
                    <a:pt x="405" y="3"/>
                  </a:lnTo>
                  <a:lnTo>
                    <a:pt x="380" y="0"/>
                  </a:lnTo>
                  <a:lnTo>
                    <a:pt x="330" y="0"/>
                  </a:lnTo>
                  <a:lnTo>
                    <a:pt x="294" y="3"/>
                  </a:lnTo>
                  <a:lnTo>
                    <a:pt x="261" y="7"/>
                  </a:lnTo>
                  <a:lnTo>
                    <a:pt x="217" y="13"/>
                  </a:lnTo>
                  <a:lnTo>
                    <a:pt x="178" y="20"/>
                  </a:lnTo>
                  <a:lnTo>
                    <a:pt x="134" y="27"/>
                  </a:lnTo>
                  <a:lnTo>
                    <a:pt x="105" y="33"/>
                  </a:lnTo>
                  <a:lnTo>
                    <a:pt x="80" y="39"/>
                  </a:lnTo>
                  <a:lnTo>
                    <a:pt x="67" y="45"/>
                  </a:lnTo>
                  <a:lnTo>
                    <a:pt x="71" y="58"/>
                  </a:lnTo>
                  <a:lnTo>
                    <a:pt x="77" y="80"/>
                  </a:lnTo>
                  <a:lnTo>
                    <a:pt x="80" y="100"/>
                  </a:lnTo>
                  <a:lnTo>
                    <a:pt x="81" y="116"/>
                  </a:lnTo>
                  <a:lnTo>
                    <a:pt x="79" y="135"/>
                  </a:lnTo>
                  <a:lnTo>
                    <a:pt x="74" y="151"/>
                  </a:lnTo>
                  <a:lnTo>
                    <a:pt x="68" y="169"/>
                  </a:lnTo>
                  <a:lnTo>
                    <a:pt x="62" y="183"/>
                  </a:lnTo>
                  <a:lnTo>
                    <a:pt x="55" y="205"/>
                  </a:lnTo>
                  <a:lnTo>
                    <a:pt x="46" y="227"/>
                  </a:lnTo>
                  <a:lnTo>
                    <a:pt x="38" y="249"/>
                  </a:lnTo>
                  <a:lnTo>
                    <a:pt x="26" y="271"/>
                  </a:lnTo>
                  <a:lnTo>
                    <a:pt x="19" y="291"/>
                  </a:lnTo>
                  <a:lnTo>
                    <a:pt x="13" y="309"/>
                  </a:lnTo>
                  <a:lnTo>
                    <a:pt x="7" y="328"/>
                  </a:lnTo>
                  <a:lnTo>
                    <a:pt x="1" y="352"/>
                  </a:lnTo>
                  <a:lnTo>
                    <a:pt x="0" y="374"/>
                  </a:lnTo>
                  <a:lnTo>
                    <a:pt x="3" y="393"/>
                  </a:lnTo>
                  <a:lnTo>
                    <a:pt x="9" y="412"/>
                  </a:lnTo>
                  <a:lnTo>
                    <a:pt x="19" y="425"/>
                  </a:lnTo>
                  <a:lnTo>
                    <a:pt x="32" y="437"/>
                  </a:lnTo>
                  <a:lnTo>
                    <a:pt x="49" y="443"/>
                  </a:lnTo>
                  <a:lnTo>
                    <a:pt x="68" y="443"/>
                  </a:lnTo>
                  <a:lnTo>
                    <a:pt x="93" y="438"/>
                  </a:lnTo>
                  <a:lnTo>
                    <a:pt x="115" y="428"/>
                  </a:lnTo>
                  <a:lnTo>
                    <a:pt x="134" y="416"/>
                  </a:lnTo>
                  <a:lnTo>
                    <a:pt x="148" y="398"/>
                  </a:lnTo>
                  <a:lnTo>
                    <a:pt x="159" y="376"/>
                  </a:lnTo>
                  <a:lnTo>
                    <a:pt x="162" y="354"/>
                  </a:lnTo>
                  <a:lnTo>
                    <a:pt x="169" y="336"/>
                  </a:lnTo>
                  <a:lnTo>
                    <a:pt x="180" y="320"/>
                  </a:lnTo>
                  <a:lnTo>
                    <a:pt x="195" y="307"/>
                  </a:lnTo>
                  <a:lnTo>
                    <a:pt x="213" y="297"/>
                  </a:lnTo>
                  <a:lnTo>
                    <a:pt x="231" y="293"/>
                  </a:lnTo>
                  <a:lnTo>
                    <a:pt x="247" y="291"/>
                  </a:lnTo>
                  <a:lnTo>
                    <a:pt x="266" y="291"/>
                  </a:lnTo>
                  <a:lnTo>
                    <a:pt x="288" y="294"/>
                  </a:lnTo>
                  <a:lnTo>
                    <a:pt x="306" y="300"/>
                  </a:lnTo>
                  <a:lnTo>
                    <a:pt x="322" y="309"/>
                  </a:lnTo>
                  <a:lnTo>
                    <a:pt x="338" y="323"/>
                  </a:lnTo>
                  <a:lnTo>
                    <a:pt x="349" y="338"/>
                  </a:lnTo>
                  <a:lnTo>
                    <a:pt x="360" y="360"/>
                  </a:lnTo>
                  <a:lnTo>
                    <a:pt x="363" y="380"/>
                  </a:lnTo>
                  <a:lnTo>
                    <a:pt x="361" y="399"/>
                  </a:lnTo>
                  <a:lnTo>
                    <a:pt x="355" y="421"/>
                  </a:lnTo>
                  <a:lnTo>
                    <a:pt x="347" y="443"/>
                  </a:lnTo>
                  <a:lnTo>
                    <a:pt x="335" y="462"/>
                  </a:lnTo>
                  <a:lnTo>
                    <a:pt x="319" y="482"/>
                  </a:lnTo>
                  <a:lnTo>
                    <a:pt x="304" y="498"/>
                  </a:lnTo>
                  <a:lnTo>
                    <a:pt x="285" y="516"/>
                  </a:lnTo>
                  <a:lnTo>
                    <a:pt x="269" y="529"/>
                  </a:lnTo>
                  <a:lnTo>
                    <a:pt x="252" y="540"/>
                  </a:lnTo>
                  <a:lnTo>
                    <a:pt x="236" y="546"/>
                  </a:lnTo>
                  <a:lnTo>
                    <a:pt x="213" y="552"/>
                  </a:lnTo>
                  <a:lnTo>
                    <a:pt x="195" y="555"/>
                  </a:lnTo>
                  <a:lnTo>
                    <a:pt x="175" y="559"/>
                  </a:lnTo>
                  <a:lnTo>
                    <a:pt x="157" y="565"/>
                  </a:lnTo>
                  <a:lnTo>
                    <a:pt x="135" y="575"/>
                  </a:lnTo>
                  <a:lnTo>
                    <a:pt x="116" y="587"/>
                  </a:lnTo>
                  <a:lnTo>
                    <a:pt x="102" y="600"/>
                  </a:lnTo>
                  <a:lnTo>
                    <a:pt x="86" y="616"/>
                  </a:lnTo>
                  <a:lnTo>
                    <a:pt x="74" y="631"/>
                  </a:lnTo>
                  <a:lnTo>
                    <a:pt x="61" y="651"/>
                  </a:lnTo>
                  <a:lnTo>
                    <a:pt x="54" y="668"/>
                  </a:lnTo>
                  <a:lnTo>
                    <a:pt x="46" y="689"/>
                  </a:lnTo>
                  <a:lnTo>
                    <a:pt x="44" y="709"/>
                  </a:lnTo>
                  <a:lnTo>
                    <a:pt x="44" y="727"/>
                  </a:lnTo>
                  <a:lnTo>
                    <a:pt x="46" y="749"/>
                  </a:lnTo>
                  <a:lnTo>
                    <a:pt x="51" y="775"/>
                  </a:lnTo>
                  <a:lnTo>
                    <a:pt x="55" y="800"/>
                  </a:lnTo>
                  <a:close/>
                </a:path>
              </a:pathLst>
            </a:custGeom>
            <a:solidFill>
              <a:srgbClr val="00FFFF"/>
            </a:solidFill>
            <a:ln w="6350">
              <a:solidFill>
                <a:srgbClr val="000000"/>
              </a:solidFill>
              <a:round/>
              <a:headEnd/>
              <a:tailEnd/>
            </a:ln>
          </p:spPr>
          <p:txBody>
            <a:bodyPr/>
            <a:lstStyle/>
            <a:p>
              <a:endParaRPr lang="zh-CN" altLang="en-US"/>
            </a:p>
          </p:txBody>
        </p:sp>
        <p:sp>
          <p:nvSpPr>
            <p:cNvPr id="60434" name="DRAWING2STR_FREEFORM 227351"/>
            <p:cNvSpPr>
              <a:spLocks noChangeArrowheads="1"/>
            </p:cNvSpPr>
            <p:nvPr/>
          </p:nvSpPr>
          <p:spPr bwMode="auto">
            <a:xfrm>
              <a:off x="1523" y="1844"/>
              <a:ext cx="552" cy="380"/>
            </a:xfrm>
            <a:custGeom>
              <a:avLst/>
              <a:gdLst>
                <a:gd name="T0" fmla="*/ 456 w 1655"/>
                <a:gd name="T1" fmla="*/ 104 h 1044"/>
                <a:gd name="T2" fmla="*/ 441 w 1655"/>
                <a:gd name="T3" fmla="*/ 149 h 1044"/>
                <a:gd name="T4" fmla="*/ 430 w 1655"/>
                <a:gd name="T5" fmla="*/ 189 h 1044"/>
                <a:gd name="T6" fmla="*/ 451 w 1655"/>
                <a:gd name="T7" fmla="*/ 216 h 1044"/>
                <a:gd name="T8" fmla="*/ 481 w 1655"/>
                <a:gd name="T9" fmla="*/ 198 h 1044"/>
                <a:gd name="T10" fmla="*/ 499 w 1655"/>
                <a:gd name="T11" fmla="*/ 164 h 1044"/>
                <a:gd name="T12" fmla="*/ 531 w 1655"/>
                <a:gd name="T13" fmla="*/ 163 h 1044"/>
                <a:gd name="T14" fmla="*/ 551 w 1655"/>
                <a:gd name="T15" fmla="*/ 188 h 1044"/>
                <a:gd name="T16" fmla="*/ 545 w 1655"/>
                <a:gd name="T17" fmla="*/ 218 h 1044"/>
                <a:gd name="T18" fmla="*/ 516 w 1655"/>
                <a:gd name="T19" fmla="*/ 250 h 1044"/>
                <a:gd name="T20" fmla="*/ 482 w 1655"/>
                <a:gd name="T21" fmla="*/ 260 h 1044"/>
                <a:gd name="T22" fmla="*/ 457 w 1655"/>
                <a:gd name="T23" fmla="*/ 281 h 1044"/>
                <a:gd name="T24" fmla="*/ 445 w 1655"/>
                <a:gd name="T25" fmla="*/ 320 h 1044"/>
                <a:gd name="T26" fmla="*/ 440 w 1655"/>
                <a:gd name="T27" fmla="*/ 339 h 1044"/>
                <a:gd name="T28" fmla="*/ 407 w 1655"/>
                <a:gd name="T29" fmla="*/ 337 h 1044"/>
                <a:gd name="T30" fmla="*/ 362 w 1655"/>
                <a:gd name="T31" fmla="*/ 352 h 1044"/>
                <a:gd name="T32" fmla="*/ 317 w 1655"/>
                <a:gd name="T33" fmla="*/ 371 h 1044"/>
                <a:gd name="T34" fmla="*/ 266 w 1655"/>
                <a:gd name="T35" fmla="*/ 379 h 1044"/>
                <a:gd name="T36" fmla="*/ 238 w 1655"/>
                <a:gd name="T37" fmla="*/ 359 h 1044"/>
                <a:gd name="T38" fmla="*/ 253 w 1655"/>
                <a:gd name="T39" fmla="*/ 329 h 1044"/>
                <a:gd name="T40" fmla="*/ 293 w 1655"/>
                <a:gd name="T41" fmla="*/ 311 h 1044"/>
                <a:gd name="T42" fmla="*/ 321 w 1655"/>
                <a:gd name="T43" fmla="*/ 291 h 1044"/>
                <a:gd name="T44" fmla="*/ 302 w 1655"/>
                <a:gd name="T45" fmla="*/ 272 h 1044"/>
                <a:gd name="T46" fmla="*/ 258 w 1655"/>
                <a:gd name="T47" fmla="*/ 274 h 1044"/>
                <a:gd name="T48" fmla="*/ 218 w 1655"/>
                <a:gd name="T49" fmla="*/ 290 h 1044"/>
                <a:gd name="T50" fmla="*/ 173 w 1655"/>
                <a:gd name="T51" fmla="*/ 320 h 1044"/>
                <a:gd name="T52" fmla="*/ 119 w 1655"/>
                <a:gd name="T53" fmla="*/ 337 h 1044"/>
                <a:gd name="T54" fmla="*/ 66 w 1655"/>
                <a:gd name="T55" fmla="*/ 341 h 1044"/>
                <a:gd name="T56" fmla="*/ 92 w 1655"/>
                <a:gd name="T57" fmla="*/ 306 h 1044"/>
                <a:gd name="T58" fmla="*/ 112 w 1655"/>
                <a:gd name="T59" fmla="*/ 270 h 1044"/>
                <a:gd name="T60" fmla="*/ 103 w 1655"/>
                <a:gd name="T61" fmla="*/ 238 h 1044"/>
                <a:gd name="T62" fmla="*/ 78 w 1655"/>
                <a:gd name="T63" fmla="*/ 240 h 1044"/>
                <a:gd name="T64" fmla="*/ 57 w 1655"/>
                <a:gd name="T65" fmla="*/ 267 h 1044"/>
                <a:gd name="T66" fmla="*/ 26 w 1655"/>
                <a:gd name="T67" fmla="*/ 278 h 1044"/>
                <a:gd name="T68" fmla="*/ 2 w 1655"/>
                <a:gd name="T69" fmla="*/ 253 h 1044"/>
                <a:gd name="T70" fmla="*/ 8 w 1655"/>
                <a:gd name="T71" fmla="*/ 220 h 1044"/>
                <a:gd name="T72" fmla="*/ 41 w 1655"/>
                <a:gd name="T73" fmla="*/ 198 h 1044"/>
                <a:gd name="T74" fmla="*/ 62 w 1655"/>
                <a:gd name="T75" fmla="*/ 162 h 1044"/>
                <a:gd name="T76" fmla="*/ 49 w 1655"/>
                <a:gd name="T77" fmla="*/ 115 h 1044"/>
                <a:gd name="T78" fmla="*/ 44 w 1655"/>
                <a:gd name="T79" fmla="*/ 71 h 1044"/>
                <a:gd name="T80" fmla="*/ 86 w 1655"/>
                <a:gd name="T81" fmla="*/ 77 h 1044"/>
                <a:gd name="T82" fmla="*/ 152 w 1655"/>
                <a:gd name="T83" fmla="*/ 79 h 1044"/>
                <a:gd name="T84" fmla="*/ 188 w 1655"/>
                <a:gd name="T85" fmla="*/ 68 h 1044"/>
                <a:gd name="T86" fmla="*/ 189 w 1655"/>
                <a:gd name="T87" fmla="*/ 39 h 1044"/>
                <a:gd name="T88" fmla="*/ 200 w 1655"/>
                <a:gd name="T89" fmla="*/ 10 h 1044"/>
                <a:gd name="T90" fmla="*/ 243 w 1655"/>
                <a:gd name="T91" fmla="*/ 0 h 1044"/>
                <a:gd name="T92" fmla="*/ 283 w 1655"/>
                <a:gd name="T93" fmla="*/ 9 h 1044"/>
                <a:gd name="T94" fmla="*/ 296 w 1655"/>
                <a:gd name="T95" fmla="*/ 35 h 1044"/>
                <a:gd name="T96" fmla="*/ 284 w 1655"/>
                <a:gd name="T97" fmla="*/ 70 h 1044"/>
                <a:gd name="T98" fmla="*/ 311 w 1655"/>
                <a:gd name="T99" fmla="*/ 88 h 1044"/>
                <a:gd name="T100" fmla="*/ 363 w 1655"/>
                <a:gd name="T101" fmla="*/ 88 h 1044"/>
                <a:gd name="T102" fmla="*/ 429 w 1655"/>
                <a:gd name="T103" fmla="*/ 75 h 10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655" h="1044">
                  <a:moveTo>
                    <a:pt x="1360" y="207"/>
                  </a:moveTo>
                  <a:lnTo>
                    <a:pt x="1366" y="233"/>
                  </a:lnTo>
                  <a:lnTo>
                    <a:pt x="1371" y="253"/>
                  </a:lnTo>
                  <a:lnTo>
                    <a:pt x="1372" y="269"/>
                  </a:lnTo>
                  <a:lnTo>
                    <a:pt x="1368" y="287"/>
                  </a:lnTo>
                  <a:lnTo>
                    <a:pt x="1360" y="311"/>
                  </a:lnTo>
                  <a:lnTo>
                    <a:pt x="1352" y="336"/>
                  </a:lnTo>
                  <a:lnTo>
                    <a:pt x="1343" y="360"/>
                  </a:lnTo>
                  <a:lnTo>
                    <a:pt x="1334" y="381"/>
                  </a:lnTo>
                  <a:lnTo>
                    <a:pt x="1322" y="409"/>
                  </a:lnTo>
                  <a:lnTo>
                    <a:pt x="1312" y="431"/>
                  </a:lnTo>
                  <a:lnTo>
                    <a:pt x="1305" y="450"/>
                  </a:lnTo>
                  <a:lnTo>
                    <a:pt x="1298" y="476"/>
                  </a:lnTo>
                  <a:lnTo>
                    <a:pt x="1290" y="498"/>
                  </a:lnTo>
                  <a:lnTo>
                    <a:pt x="1289" y="520"/>
                  </a:lnTo>
                  <a:lnTo>
                    <a:pt x="1293" y="543"/>
                  </a:lnTo>
                  <a:lnTo>
                    <a:pt x="1301" y="564"/>
                  </a:lnTo>
                  <a:lnTo>
                    <a:pt x="1315" y="581"/>
                  </a:lnTo>
                  <a:lnTo>
                    <a:pt x="1330" y="591"/>
                  </a:lnTo>
                  <a:lnTo>
                    <a:pt x="1352" y="593"/>
                  </a:lnTo>
                  <a:lnTo>
                    <a:pt x="1376" y="591"/>
                  </a:lnTo>
                  <a:lnTo>
                    <a:pt x="1394" y="584"/>
                  </a:lnTo>
                  <a:lnTo>
                    <a:pt x="1414" y="575"/>
                  </a:lnTo>
                  <a:lnTo>
                    <a:pt x="1430" y="562"/>
                  </a:lnTo>
                  <a:lnTo>
                    <a:pt x="1443" y="545"/>
                  </a:lnTo>
                  <a:lnTo>
                    <a:pt x="1451" y="524"/>
                  </a:lnTo>
                  <a:lnTo>
                    <a:pt x="1454" y="502"/>
                  </a:lnTo>
                  <a:lnTo>
                    <a:pt x="1464" y="482"/>
                  </a:lnTo>
                  <a:lnTo>
                    <a:pt x="1477" y="464"/>
                  </a:lnTo>
                  <a:lnTo>
                    <a:pt x="1496" y="451"/>
                  </a:lnTo>
                  <a:lnTo>
                    <a:pt x="1515" y="444"/>
                  </a:lnTo>
                  <a:lnTo>
                    <a:pt x="1535" y="441"/>
                  </a:lnTo>
                  <a:lnTo>
                    <a:pt x="1551" y="440"/>
                  </a:lnTo>
                  <a:lnTo>
                    <a:pt x="1572" y="443"/>
                  </a:lnTo>
                  <a:lnTo>
                    <a:pt x="1592" y="448"/>
                  </a:lnTo>
                  <a:lnTo>
                    <a:pt x="1611" y="456"/>
                  </a:lnTo>
                  <a:lnTo>
                    <a:pt x="1624" y="470"/>
                  </a:lnTo>
                  <a:lnTo>
                    <a:pt x="1636" y="485"/>
                  </a:lnTo>
                  <a:lnTo>
                    <a:pt x="1647" y="498"/>
                  </a:lnTo>
                  <a:lnTo>
                    <a:pt x="1653" y="517"/>
                  </a:lnTo>
                  <a:lnTo>
                    <a:pt x="1655" y="534"/>
                  </a:lnTo>
                  <a:lnTo>
                    <a:pt x="1652" y="553"/>
                  </a:lnTo>
                  <a:lnTo>
                    <a:pt x="1646" y="569"/>
                  </a:lnTo>
                  <a:lnTo>
                    <a:pt x="1641" y="582"/>
                  </a:lnTo>
                  <a:lnTo>
                    <a:pt x="1634" y="600"/>
                  </a:lnTo>
                  <a:lnTo>
                    <a:pt x="1618" y="622"/>
                  </a:lnTo>
                  <a:lnTo>
                    <a:pt x="1604" y="639"/>
                  </a:lnTo>
                  <a:lnTo>
                    <a:pt x="1586" y="657"/>
                  </a:lnTo>
                  <a:lnTo>
                    <a:pt x="1567" y="673"/>
                  </a:lnTo>
                  <a:lnTo>
                    <a:pt x="1547" y="687"/>
                  </a:lnTo>
                  <a:lnTo>
                    <a:pt x="1529" y="695"/>
                  </a:lnTo>
                  <a:lnTo>
                    <a:pt x="1510" y="699"/>
                  </a:lnTo>
                  <a:lnTo>
                    <a:pt x="1486" y="703"/>
                  </a:lnTo>
                  <a:lnTo>
                    <a:pt x="1468" y="708"/>
                  </a:lnTo>
                  <a:lnTo>
                    <a:pt x="1446" y="715"/>
                  </a:lnTo>
                  <a:lnTo>
                    <a:pt x="1427" y="724"/>
                  </a:lnTo>
                  <a:lnTo>
                    <a:pt x="1410" y="734"/>
                  </a:lnTo>
                  <a:lnTo>
                    <a:pt x="1397" y="747"/>
                  </a:lnTo>
                  <a:lnTo>
                    <a:pt x="1382" y="759"/>
                  </a:lnTo>
                  <a:lnTo>
                    <a:pt x="1369" y="773"/>
                  </a:lnTo>
                  <a:lnTo>
                    <a:pt x="1356" y="792"/>
                  </a:lnTo>
                  <a:lnTo>
                    <a:pt x="1346" y="813"/>
                  </a:lnTo>
                  <a:lnTo>
                    <a:pt x="1338" y="834"/>
                  </a:lnTo>
                  <a:lnTo>
                    <a:pt x="1334" y="858"/>
                  </a:lnTo>
                  <a:lnTo>
                    <a:pt x="1334" y="878"/>
                  </a:lnTo>
                  <a:lnTo>
                    <a:pt x="1338" y="902"/>
                  </a:lnTo>
                  <a:lnTo>
                    <a:pt x="1343" y="922"/>
                  </a:lnTo>
                  <a:lnTo>
                    <a:pt x="1346" y="944"/>
                  </a:lnTo>
                  <a:lnTo>
                    <a:pt x="1336" y="939"/>
                  </a:lnTo>
                  <a:lnTo>
                    <a:pt x="1320" y="932"/>
                  </a:lnTo>
                  <a:lnTo>
                    <a:pt x="1304" y="926"/>
                  </a:lnTo>
                  <a:lnTo>
                    <a:pt x="1286" y="923"/>
                  </a:lnTo>
                  <a:lnTo>
                    <a:pt x="1267" y="920"/>
                  </a:lnTo>
                  <a:lnTo>
                    <a:pt x="1245" y="922"/>
                  </a:lnTo>
                  <a:lnTo>
                    <a:pt x="1220" y="926"/>
                  </a:lnTo>
                  <a:lnTo>
                    <a:pt x="1199" y="931"/>
                  </a:lnTo>
                  <a:lnTo>
                    <a:pt x="1170" y="938"/>
                  </a:lnTo>
                  <a:lnTo>
                    <a:pt x="1140" y="947"/>
                  </a:lnTo>
                  <a:lnTo>
                    <a:pt x="1113" y="955"/>
                  </a:lnTo>
                  <a:lnTo>
                    <a:pt x="1085" y="966"/>
                  </a:lnTo>
                  <a:lnTo>
                    <a:pt x="1062" y="976"/>
                  </a:lnTo>
                  <a:lnTo>
                    <a:pt x="1037" y="987"/>
                  </a:lnTo>
                  <a:lnTo>
                    <a:pt x="1009" y="998"/>
                  </a:lnTo>
                  <a:lnTo>
                    <a:pt x="983" y="1006"/>
                  </a:lnTo>
                  <a:lnTo>
                    <a:pt x="950" y="1018"/>
                  </a:lnTo>
                  <a:lnTo>
                    <a:pt x="916" y="1030"/>
                  </a:lnTo>
                  <a:lnTo>
                    <a:pt x="891" y="1037"/>
                  </a:lnTo>
                  <a:lnTo>
                    <a:pt x="859" y="1041"/>
                  </a:lnTo>
                  <a:lnTo>
                    <a:pt x="832" y="1044"/>
                  </a:lnTo>
                  <a:lnTo>
                    <a:pt x="798" y="1041"/>
                  </a:lnTo>
                  <a:lnTo>
                    <a:pt x="773" y="1037"/>
                  </a:lnTo>
                  <a:lnTo>
                    <a:pt x="750" y="1030"/>
                  </a:lnTo>
                  <a:lnTo>
                    <a:pt x="734" y="1020"/>
                  </a:lnTo>
                  <a:lnTo>
                    <a:pt x="722" y="1005"/>
                  </a:lnTo>
                  <a:lnTo>
                    <a:pt x="715" y="985"/>
                  </a:lnTo>
                  <a:lnTo>
                    <a:pt x="715" y="967"/>
                  </a:lnTo>
                  <a:lnTo>
                    <a:pt x="721" y="951"/>
                  </a:lnTo>
                  <a:lnTo>
                    <a:pt x="730" y="935"/>
                  </a:lnTo>
                  <a:lnTo>
                    <a:pt x="743" y="919"/>
                  </a:lnTo>
                  <a:lnTo>
                    <a:pt x="760" y="903"/>
                  </a:lnTo>
                  <a:lnTo>
                    <a:pt x="782" y="887"/>
                  </a:lnTo>
                  <a:lnTo>
                    <a:pt x="805" y="877"/>
                  </a:lnTo>
                  <a:lnTo>
                    <a:pt x="833" y="868"/>
                  </a:lnTo>
                  <a:lnTo>
                    <a:pt x="855" y="862"/>
                  </a:lnTo>
                  <a:lnTo>
                    <a:pt x="877" y="855"/>
                  </a:lnTo>
                  <a:lnTo>
                    <a:pt x="902" y="846"/>
                  </a:lnTo>
                  <a:lnTo>
                    <a:pt x="925" y="834"/>
                  </a:lnTo>
                  <a:lnTo>
                    <a:pt x="944" y="824"/>
                  </a:lnTo>
                  <a:lnTo>
                    <a:pt x="957" y="813"/>
                  </a:lnTo>
                  <a:lnTo>
                    <a:pt x="961" y="800"/>
                  </a:lnTo>
                  <a:lnTo>
                    <a:pt x="958" y="785"/>
                  </a:lnTo>
                  <a:lnTo>
                    <a:pt x="948" y="770"/>
                  </a:lnTo>
                  <a:lnTo>
                    <a:pt x="932" y="759"/>
                  </a:lnTo>
                  <a:lnTo>
                    <a:pt x="919" y="751"/>
                  </a:lnTo>
                  <a:lnTo>
                    <a:pt x="904" y="747"/>
                  </a:lnTo>
                  <a:lnTo>
                    <a:pt x="881" y="744"/>
                  </a:lnTo>
                  <a:lnTo>
                    <a:pt x="853" y="744"/>
                  </a:lnTo>
                  <a:lnTo>
                    <a:pt x="826" y="746"/>
                  </a:lnTo>
                  <a:lnTo>
                    <a:pt x="800" y="749"/>
                  </a:lnTo>
                  <a:lnTo>
                    <a:pt x="775" y="753"/>
                  </a:lnTo>
                  <a:lnTo>
                    <a:pt x="753" y="759"/>
                  </a:lnTo>
                  <a:lnTo>
                    <a:pt x="730" y="766"/>
                  </a:lnTo>
                  <a:lnTo>
                    <a:pt x="702" y="776"/>
                  </a:lnTo>
                  <a:lnTo>
                    <a:pt x="677" y="788"/>
                  </a:lnTo>
                  <a:lnTo>
                    <a:pt x="655" y="798"/>
                  </a:lnTo>
                  <a:lnTo>
                    <a:pt x="626" y="814"/>
                  </a:lnTo>
                  <a:lnTo>
                    <a:pt x="599" y="832"/>
                  </a:lnTo>
                  <a:lnTo>
                    <a:pt x="572" y="846"/>
                  </a:lnTo>
                  <a:lnTo>
                    <a:pt x="548" y="862"/>
                  </a:lnTo>
                  <a:lnTo>
                    <a:pt x="518" y="878"/>
                  </a:lnTo>
                  <a:lnTo>
                    <a:pt x="491" y="891"/>
                  </a:lnTo>
                  <a:lnTo>
                    <a:pt x="460" y="903"/>
                  </a:lnTo>
                  <a:lnTo>
                    <a:pt x="428" y="913"/>
                  </a:lnTo>
                  <a:lnTo>
                    <a:pt x="396" y="920"/>
                  </a:lnTo>
                  <a:lnTo>
                    <a:pt x="358" y="926"/>
                  </a:lnTo>
                  <a:lnTo>
                    <a:pt x="328" y="931"/>
                  </a:lnTo>
                  <a:lnTo>
                    <a:pt x="284" y="935"/>
                  </a:lnTo>
                  <a:lnTo>
                    <a:pt x="252" y="938"/>
                  </a:lnTo>
                  <a:lnTo>
                    <a:pt x="220" y="936"/>
                  </a:lnTo>
                  <a:lnTo>
                    <a:pt x="199" y="936"/>
                  </a:lnTo>
                  <a:lnTo>
                    <a:pt x="207" y="920"/>
                  </a:lnTo>
                  <a:lnTo>
                    <a:pt x="220" y="902"/>
                  </a:lnTo>
                  <a:lnTo>
                    <a:pt x="237" y="884"/>
                  </a:lnTo>
                  <a:lnTo>
                    <a:pt x="255" y="865"/>
                  </a:lnTo>
                  <a:lnTo>
                    <a:pt x="277" y="842"/>
                  </a:lnTo>
                  <a:lnTo>
                    <a:pt x="294" y="826"/>
                  </a:lnTo>
                  <a:lnTo>
                    <a:pt x="309" y="808"/>
                  </a:lnTo>
                  <a:lnTo>
                    <a:pt x="322" y="786"/>
                  </a:lnTo>
                  <a:lnTo>
                    <a:pt x="331" y="765"/>
                  </a:lnTo>
                  <a:lnTo>
                    <a:pt x="336" y="741"/>
                  </a:lnTo>
                  <a:lnTo>
                    <a:pt x="341" y="719"/>
                  </a:lnTo>
                  <a:lnTo>
                    <a:pt x="338" y="695"/>
                  </a:lnTo>
                  <a:lnTo>
                    <a:pt x="332" y="679"/>
                  </a:lnTo>
                  <a:lnTo>
                    <a:pt x="320" y="664"/>
                  </a:lnTo>
                  <a:lnTo>
                    <a:pt x="310" y="655"/>
                  </a:lnTo>
                  <a:lnTo>
                    <a:pt x="297" y="648"/>
                  </a:lnTo>
                  <a:lnTo>
                    <a:pt x="282" y="645"/>
                  </a:lnTo>
                  <a:lnTo>
                    <a:pt x="266" y="644"/>
                  </a:lnTo>
                  <a:lnTo>
                    <a:pt x="250" y="648"/>
                  </a:lnTo>
                  <a:lnTo>
                    <a:pt x="234" y="658"/>
                  </a:lnTo>
                  <a:lnTo>
                    <a:pt x="221" y="671"/>
                  </a:lnTo>
                  <a:lnTo>
                    <a:pt x="208" y="687"/>
                  </a:lnTo>
                  <a:lnTo>
                    <a:pt x="197" y="705"/>
                  </a:lnTo>
                  <a:lnTo>
                    <a:pt x="185" y="719"/>
                  </a:lnTo>
                  <a:lnTo>
                    <a:pt x="172" y="734"/>
                  </a:lnTo>
                  <a:lnTo>
                    <a:pt x="157" y="749"/>
                  </a:lnTo>
                  <a:lnTo>
                    <a:pt x="138" y="759"/>
                  </a:lnTo>
                  <a:lnTo>
                    <a:pt x="119" y="763"/>
                  </a:lnTo>
                  <a:lnTo>
                    <a:pt x="99" y="766"/>
                  </a:lnTo>
                  <a:lnTo>
                    <a:pt x="79" y="763"/>
                  </a:lnTo>
                  <a:lnTo>
                    <a:pt x="58" y="757"/>
                  </a:lnTo>
                  <a:lnTo>
                    <a:pt x="39" y="746"/>
                  </a:lnTo>
                  <a:lnTo>
                    <a:pt x="25" y="734"/>
                  </a:lnTo>
                  <a:lnTo>
                    <a:pt x="13" y="716"/>
                  </a:lnTo>
                  <a:lnTo>
                    <a:pt x="6" y="696"/>
                  </a:lnTo>
                  <a:lnTo>
                    <a:pt x="1" y="677"/>
                  </a:lnTo>
                  <a:lnTo>
                    <a:pt x="0" y="657"/>
                  </a:lnTo>
                  <a:lnTo>
                    <a:pt x="3" y="639"/>
                  </a:lnTo>
                  <a:lnTo>
                    <a:pt x="10" y="623"/>
                  </a:lnTo>
                  <a:lnTo>
                    <a:pt x="23" y="604"/>
                  </a:lnTo>
                  <a:lnTo>
                    <a:pt x="41" y="588"/>
                  </a:lnTo>
                  <a:lnTo>
                    <a:pt x="61" y="575"/>
                  </a:lnTo>
                  <a:lnTo>
                    <a:pt x="79" y="566"/>
                  </a:lnTo>
                  <a:lnTo>
                    <a:pt x="102" y="555"/>
                  </a:lnTo>
                  <a:lnTo>
                    <a:pt x="122" y="543"/>
                  </a:lnTo>
                  <a:lnTo>
                    <a:pt x="143" y="529"/>
                  </a:lnTo>
                  <a:lnTo>
                    <a:pt x="162" y="511"/>
                  </a:lnTo>
                  <a:lnTo>
                    <a:pt x="176" y="492"/>
                  </a:lnTo>
                  <a:lnTo>
                    <a:pt x="183" y="467"/>
                  </a:lnTo>
                  <a:lnTo>
                    <a:pt x="186" y="444"/>
                  </a:lnTo>
                  <a:lnTo>
                    <a:pt x="185" y="422"/>
                  </a:lnTo>
                  <a:lnTo>
                    <a:pt x="181" y="397"/>
                  </a:lnTo>
                  <a:lnTo>
                    <a:pt x="172" y="373"/>
                  </a:lnTo>
                  <a:lnTo>
                    <a:pt x="159" y="344"/>
                  </a:lnTo>
                  <a:lnTo>
                    <a:pt x="147" y="317"/>
                  </a:lnTo>
                  <a:lnTo>
                    <a:pt x="134" y="290"/>
                  </a:lnTo>
                  <a:lnTo>
                    <a:pt x="128" y="259"/>
                  </a:lnTo>
                  <a:lnTo>
                    <a:pt x="128" y="237"/>
                  </a:lnTo>
                  <a:lnTo>
                    <a:pt x="131" y="212"/>
                  </a:lnTo>
                  <a:lnTo>
                    <a:pt x="132" y="195"/>
                  </a:lnTo>
                  <a:lnTo>
                    <a:pt x="150" y="198"/>
                  </a:lnTo>
                  <a:lnTo>
                    <a:pt x="175" y="201"/>
                  </a:lnTo>
                  <a:lnTo>
                    <a:pt x="201" y="204"/>
                  </a:lnTo>
                  <a:lnTo>
                    <a:pt x="230" y="208"/>
                  </a:lnTo>
                  <a:lnTo>
                    <a:pt x="259" y="211"/>
                  </a:lnTo>
                  <a:lnTo>
                    <a:pt x="291" y="215"/>
                  </a:lnTo>
                  <a:lnTo>
                    <a:pt x="325" y="218"/>
                  </a:lnTo>
                  <a:lnTo>
                    <a:pt x="361" y="220"/>
                  </a:lnTo>
                  <a:lnTo>
                    <a:pt x="432" y="220"/>
                  </a:lnTo>
                  <a:lnTo>
                    <a:pt x="457" y="218"/>
                  </a:lnTo>
                  <a:lnTo>
                    <a:pt x="482" y="217"/>
                  </a:lnTo>
                  <a:lnTo>
                    <a:pt x="510" y="212"/>
                  </a:lnTo>
                  <a:lnTo>
                    <a:pt x="533" y="205"/>
                  </a:lnTo>
                  <a:lnTo>
                    <a:pt x="550" y="196"/>
                  </a:lnTo>
                  <a:lnTo>
                    <a:pt x="565" y="186"/>
                  </a:lnTo>
                  <a:lnTo>
                    <a:pt x="575" y="176"/>
                  </a:lnTo>
                  <a:lnTo>
                    <a:pt x="580" y="164"/>
                  </a:lnTo>
                  <a:lnTo>
                    <a:pt x="580" y="147"/>
                  </a:lnTo>
                  <a:lnTo>
                    <a:pt x="575" y="126"/>
                  </a:lnTo>
                  <a:lnTo>
                    <a:pt x="568" y="106"/>
                  </a:lnTo>
                  <a:lnTo>
                    <a:pt x="561" y="87"/>
                  </a:lnTo>
                  <a:lnTo>
                    <a:pt x="561" y="70"/>
                  </a:lnTo>
                  <a:lnTo>
                    <a:pt x="569" y="54"/>
                  </a:lnTo>
                  <a:lnTo>
                    <a:pt x="583" y="39"/>
                  </a:lnTo>
                  <a:lnTo>
                    <a:pt x="601" y="27"/>
                  </a:lnTo>
                  <a:lnTo>
                    <a:pt x="623" y="19"/>
                  </a:lnTo>
                  <a:lnTo>
                    <a:pt x="648" y="11"/>
                  </a:lnTo>
                  <a:lnTo>
                    <a:pt x="673" y="7"/>
                  </a:lnTo>
                  <a:lnTo>
                    <a:pt x="703" y="3"/>
                  </a:lnTo>
                  <a:lnTo>
                    <a:pt x="728" y="0"/>
                  </a:lnTo>
                  <a:lnTo>
                    <a:pt x="756" y="0"/>
                  </a:lnTo>
                  <a:lnTo>
                    <a:pt x="779" y="1"/>
                  </a:lnTo>
                  <a:lnTo>
                    <a:pt x="804" y="7"/>
                  </a:lnTo>
                  <a:lnTo>
                    <a:pt x="827" y="14"/>
                  </a:lnTo>
                  <a:lnTo>
                    <a:pt x="849" y="25"/>
                  </a:lnTo>
                  <a:lnTo>
                    <a:pt x="867" y="36"/>
                  </a:lnTo>
                  <a:lnTo>
                    <a:pt x="883" y="51"/>
                  </a:lnTo>
                  <a:lnTo>
                    <a:pt x="890" y="65"/>
                  </a:lnTo>
                  <a:lnTo>
                    <a:pt x="893" y="80"/>
                  </a:lnTo>
                  <a:lnTo>
                    <a:pt x="888" y="97"/>
                  </a:lnTo>
                  <a:lnTo>
                    <a:pt x="881" y="112"/>
                  </a:lnTo>
                  <a:lnTo>
                    <a:pt x="868" y="135"/>
                  </a:lnTo>
                  <a:lnTo>
                    <a:pt x="859" y="154"/>
                  </a:lnTo>
                  <a:lnTo>
                    <a:pt x="852" y="175"/>
                  </a:lnTo>
                  <a:lnTo>
                    <a:pt x="852" y="192"/>
                  </a:lnTo>
                  <a:lnTo>
                    <a:pt x="859" y="210"/>
                  </a:lnTo>
                  <a:lnTo>
                    <a:pt x="874" y="223"/>
                  </a:lnTo>
                  <a:lnTo>
                    <a:pt x="887" y="230"/>
                  </a:lnTo>
                  <a:lnTo>
                    <a:pt x="907" y="237"/>
                  </a:lnTo>
                  <a:lnTo>
                    <a:pt x="932" y="243"/>
                  </a:lnTo>
                  <a:lnTo>
                    <a:pt x="955" y="246"/>
                  </a:lnTo>
                  <a:lnTo>
                    <a:pt x="986" y="249"/>
                  </a:lnTo>
                  <a:lnTo>
                    <a:pt x="1019" y="249"/>
                  </a:lnTo>
                  <a:lnTo>
                    <a:pt x="1047" y="244"/>
                  </a:lnTo>
                  <a:lnTo>
                    <a:pt x="1088" y="242"/>
                  </a:lnTo>
                  <a:lnTo>
                    <a:pt x="1129" y="236"/>
                  </a:lnTo>
                  <a:lnTo>
                    <a:pt x="1164" y="230"/>
                  </a:lnTo>
                  <a:lnTo>
                    <a:pt x="1199" y="224"/>
                  </a:lnTo>
                  <a:lnTo>
                    <a:pt x="1239" y="215"/>
                  </a:lnTo>
                  <a:lnTo>
                    <a:pt x="1287" y="205"/>
                  </a:lnTo>
                  <a:lnTo>
                    <a:pt x="1356" y="192"/>
                  </a:lnTo>
                  <a:lnTo>
                    <a:pt x="1360" y="207"/>
                  </a:lnTo>
                  <a:close/>
                </a:path>
              </a:pathLst>
            </a:custGeom>
            <a:solidFill>
              <a:srgbClr val="008000"/>
            </a:solidFill>
            <a:ln w="6350">
              <a:solidFill>
                <a:srgbClr val="000000"/>
              </a:solidFill>
              <a:round/>
              <a:headEnd/>
              <a:tailEnd/>
            </a:ln>
          </p:spPr>
          <p:txBody>
            <a:bodyPr/>
            <a:lstStyle/>
            <a:p>
              <a:endParaRPr lang="zh-CN" altLang="en-US"/>
            </a:p>
          </p:txBody>
        </p:sp>
        <p:sp>
          <p:nvSpPr>
            <p:cNvPr id="60435" name="DRAWING2STR_FREEFORM 227352"/>
            <p:cNvSpPr>
              <a:spLocks noChangeArrowheads="1"/>
            </p:cNvSpPr>
            <p:nvPr/>
          </p:nvSpPr>
          <p:spPr bwMode="auto">
            <a:xfrm>
              <a:off x="1574" y="2382"/>
              <a:ext cx="403" cy="321"/>
            </a:xfrm>
            <a:custGeom>
              <a:avLst/>
              <a:gdLst>
                <a:gd name="T0" fmla="*/ 17 w 1203"/>
                <a:gd name="T1" fmla="*/ 0 h 889"/>
                <a:gd name="T2" fmla="*/ 403 w 1203"/>
                <a:gd name="T3" fmla="*/ 261 h 889"/>
                <a:gd name="T4" fmla="*/ 389 w 1203"/>
                <a:gd name="T5" fmla="*/ 253 h 889"/>
                <a:gd name="T6" fmla="*/ 374 w 1203"/>
                <a:gd name="T7" fmla="*/ 247 h 889"/>
                <a:gd name="T8" fmla="*/ 356 w 1203"/>
                <a:gd name="T9" fmla="*/ 243 h 889"/>
                <a:gd name="T10" fmla="*/ 334 w 1203"/>
                <a:gd name="T11" fmla="*/ 241 h 889"/>
                <a:gd name="T12" fmla="*/ 312 w 1203"/>
                <a:gd name="T13" fmla="*/ 240 h 889"/>
                <a:gd name="T14" fmla="*/ 288 w 1203"/>
                <a:gd name="T15" fmla="*/ 242 h 889"/>
                <a:gd name="T16" fmla="*/ 268 w 1203"/>
                <a:gd name="T17" fmla="*/ 244 h 889"/>
                <a:gd name="T18" fmla="*/ 252 w 1203"/>
                <a:gd name="T19" fmla="*/ 248 h 889"/>
                <a:gd name="T20" fmla="*/ 242 w 1203"/>
                <a:gd name="T21" fmla="*/ 253 h 889"/>
                <a:gd name="T22" fmla="*/ 236 w 1203"/>
                <a:gd name="T23" fmla="*/ 261 h 889"/>
                <a:gd name="T24" fmla="*/ 239 w 1203"/>
                <a:gd name="T25" fmla="*/ 271 h 889"/>
                <a:gd name="T26" fmla="*/ 244 w 1203"/>
                <a:gd name="T27" fmla="*/ 279 h 889"/>
                <a:gd name="T28" fmla="*/ 241 w 1203"/>
                <a:gd name="T29" fmla="*/ 291 h 889"/>
                <a:gd name="T30" fmla="*/ 231 w 1203"/>
                <a:gd name="T31" fmla="*/ 302 h 889"/>
                <a:gd name="T32" fmla="*/ 219 w 1203"/>
                <a:gd name="T33" fmla="*/ 309 h 889"/>
                <a:gd name="T34" fmla="*/ 207 w 1203"/>
                <a:gd name="T35" fmla="*/ 315 h 889"/>
                <a:gd name="T36" fmla="*/ 193 w 1203"/>
                <a:gd name="T37" fmla="*/ 319 h 889"/>
                <a:gd name="T38" fmla="*/ 181 w 1203"/>
                <a:gd name="T39" fmla="*/ 321 h 889"/>
                <a:gd name="T40" fmla="*/ 166 w 1203"/>
                <a:gd name="T41" fmla="*/ 320 h 889"/>
                <a:gd name="T42" fmla="*/ 154 w 1203"/>
                <a:gd name="T43" fmla="*/ 317 h 889"/>
                <a:gd name="T44" fmla="*/ 142 w 1203"/>
                <a:gd name="T45" fmla="*/ 311 h 889"/>
                <a:gd name="T46" fmla="*/ 137 w 1203"/>
                <a:gd name="T47" fmla="*/ 304 h 889"/>
                <a:gd name="T48" fmla="*/ 137 w 1203"/>
                <a:gd name="T49" fmla="*/ 295 h 889"/>
                <a:gd name="T50" fmla="*/ 142 w 1203"/>
                <a:gd name="T51" fmla="*/ 283 h 889"/>
                <a:gd name="T52" fmla="*/ 150 w 1203"/>
                <a:gd name="T53" fmla="*/ 273 h 889"/>
                <a:gd name="T54" fmla="*/ 154 w 1203"/>
                <a:gd name="T55" fmla="*/ 263 h 889"/>
                <a:gd name="T56" fmla="*/ 154 w 1203"/>
                <a:gd name="T57" fmla="*/ 252 h 889"/>
                <a:gd name="T58" fmla="*/ 146 w 1203"/>
                <a:gd name="T59" fmla="*/ 244 h 889"/>
                <a:gd name="T60" fmla="*/ 134 w 1203"/>
                <a:gd name="T61" fmla="*/ 242 h 889"/>
                <a:gd name="T62" fmla="*/ 109 w 1203"/>
                <a:gd name="T63" fmla="*/ 240 h 889"/>
                <a:gd name="T64" fmla="*/ 86 w 1203"/>
                <a:gd name="T65" fmla="*/ 243 h 889"/>
                <a:gd name="T66" fmla="*/ 58 w 1203"/>
                <a:gd name="T67" fmla="*/ 248 h 889"/>
                <a:gd name="T68" fmla="*/ 33 w 1203"/>
                <a:gd name="T69" fmla="*/ 252 h 889"/>
                <a:gd name="T70" fmla="*/ 21 w 1203"/>
                <a:gd name="T71" fmla="*/ 257 h 889"/>
                <a:gd name="T72" fmla="*/ 15 w 1203"/>
                <a:gd name="T73" fmla="*/ 244 h 889"/>
                <a:gd name="T74" fmla="*/ 10 w 1203"/>
                <a:gd name="T75" fmla="*/ 231 h 889"/>
                <a:gd name="T76" fmla="*/ 6 w 1203"/>
                <a:gd name="T77" fmla="*/ 213 h 889"/>
                <a:gd name="T78" fmla="*/ 8 w 1203"/>
                <a:gd name="T79" fmla="*/ 195 h 889"/>
                <a:gd name="T80" fmla="*/ 17 w 1203"/>
                <a:gd name="T81" fmla="*/ 176 h 889"/>
                <a:gd name="T82" fmla="*/ 29 w 1203"/>
                <a:gd name="T83" fmla="*/ 161 h 889"/>
                <a:gd name="T84" fmla="*/ 44 w 1203"/>
                <a:gd name="T85" fmla="*/ 152 h 889"/>
                <a:gd name="T86" fmla="*/ 60 w 1203"/>
                <a:gd name="T87" fmla="*/ 144 h 889"/>
                <a:gd name="T88" fmla="*/ 77 w 1203"/>
                <a:gd name="T89" fmla="*/ 135 h 889"/>
                <a:gd name="T90" fmla="*/ 89 w 1203"/>
                <a:gd name="T91" fmla="*/ 127 h 889"/>
                <a:gd name="T92" fmla="*/ 99 w 1203"/>
                <a:gd name="T93" fmla="*/ 116 h 889"/>
                <a:gd name="T94" fmla="*/ 106 w 1203"/>
                <a:gd name="T95" fmla="*/ 102 h 889"/>
                <a:gd name="T96" fmla="*/ 105 w 1203"/>
                <a:gd name="T97" fmla="*/ 86 h 889"/>
                <a:gd name="T98" fmla="*/ 97 w 1203"/>
                <a:gd name="T99" fmla="*/ 71 h 889"/>
                <a:gd name="T100" fmla="*/ 83 w 1203"/>
                <a:gd name="T101" fmla="*/ 64 h 889"/>
                <a:gd name="T102" fmla="*/ 69 w 1203"/>
                <a:gd name="T103" fmla="*/ 66 h 889"/>
                <a:gd name="T104" fmla="*/ 58 w 1203"/>
                <a:gd name="T105" fmla="*/ 77 h 889"/>
                <a:gd name="T106" fmla="*/ 48 w 1203"/>
                <a:gd name="T107" fmla="*/ 89 h 889"/>
                <a:gd name="T108" fmla="*/ 35 w 1203"/>
                <a:gd name="T109" fmla="*/ 94 h 889"/>
                <a:gd name="T110" fmla="*/ 19 w 1203"/>
                <a:gd name="T111" fmla="*/ 92 h 889"/>
                <a:gd name="T112" fmla="*/ 9 w 1203"/>
                <a:gd name="T113" fmla="*/ 83 h 889"/>
                <a:gd name="T114" fmla="*/ 2 w 1203"/>
                <a:gd name="T115" fmla="*/ 70 h 889"/>
                <a:gd name="T116" fmla="*/ 0 w 1203"/>
                <a:gd name="T117" fmla="*/ 55 h 889"/>
                <a:gd name="T118" fmla="*/ 2 w 1203"/>
                <a:gd name="T119" fmla="*/ 39 h 889"/>
                <a:gd name="T120" fmla="*/ 7 w 1203"/>
                <a:gd name="T121" fmla="*/ 19 h 889"/>
                <a:gd name="T122" fmla="*/ 12 w 1203"/>
                <a:gd name="T123" fmla="*/ 7 h 8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03" h="889">
                  <a:moveTo>
                    <a:pt x="37" y="20"/>
                  </a:moveTo>
                  <a:lnTo>
                    <a:pt x="51" y="0"/>
                  </a:lnTo>
                  <a:lnTo>
                    <a:pt x="1004" y="0"/>
                  </a:lnTo>
                  <a:lnTo>
                    <a:pt x="1203" y="724"/>
                  </a:lnTo>
                  <a:lnTo>
                    <a:pt x="1179" y="711"/>
                  </a:lnTo>
                  <a:lnTo>
                    <a:pt x="1161" y="701"/>
                  </a:lnTo>
                  <a:lnTo>
                    <a:pt x="1141" y="692"/>
                  </a:lnTo>
                  <a:lnTo>
                    <a:pt x="1116" y="683"/>
                  </a:lnTo>
                  <a:lnTo>
                    <a:pt x="1090" y="677"/>
                  </a:lnTo>
                  <a:lnTo>
                    <a:pt x="1062" y="673"/>
                  </a:lnTo>
                  <a:lnTo>
                    <a:pt x="1029" y="669"/>
                  </a:lnTo>
                  <a:lnTo>
                    <a:pt x="998" y="667"/>
                  </a:lnTo>
                  <a:lnTo>
                    <a:pt x="967" y="666"/>
                  </a:lnTo>
                  <a:lnTo>
                    <a:pt x="932" y="666"/>
                  </a:lnTo>
                  <a:lnTo>
                    <a:pt x="892" y="666"/>
                  </a:lnTo>
                  <a:lnTo>
                    <a:pt x="860" y="669"/>
                  </a:lnTo>
                  <a:lnTo>
                    <a:pt x="828" y="672"/>
                  </a:lnTo>
                  <a:lnTo>
                    <a:pt x="800" y="675"/>
                  </a:lnTo>
                  <a:lnTo>
                    <a:pt x="774" y="680"/>
                  </a:lnTo>
                  <a:lnTo>
                    <a:pt x="753" y="686"/>
                  </a:lnTo>
                  <a:lnTo>
                    <a:pt x="736" y="693"/>
                  </a:lnTo>
                  <a:lnTo>
                    <a:pt x="721" y="702"/>
                  </a:lnTo>
                  <a:lnTo>
                    <a:pt x="711" y="711"/>
                  </a:lnTo>
                  <a:lnTo>
                    <a:pt x="705" y="724"/>
                  </a:lnTo>
                  <a:lnTo>
                    <a:pt x="705" y="737"/>
                  </a:lnTo>
                  <a:lnTo>
                    <a:pt x="712" y="750"/>
                  </a:lnTo>
                  <a:lnTo>
                    <a:pt x="721" y="762"/>
                  </a:lnTo>
                  <a:lnTo>
                    <a:pt x="727" y="774"/>
                  </a:lnTo>
                  <a:lnTo>
                    <a:pt x="727" y="791"/>
                  </a:lnTo>
                  <a:lnTo>
                    <a:pt x="718" y="806"/>
                  </a:lnTo>
                  <a:lnTo>
                    <a:pt x="707" y="820"/>
                  </a:lnTo>
                  <a:lnTo>
                    <a:pt x="689" y="835"/>
                  </a:lnTo>
                  <a:lnTo>
                    <a:pt x="672" y="848"/>
                  </a:lnTo>
                  <a:lnTo>
                    <a:pt x="654" y="857"/>
                  </a:lnTo>
                  <a:lnTo>
                    <a:pt x="637" y="864"/>
                  </a:lnTo>
                  <a:lnTo>
                    <a:pt x="618" y="873"/>
                  </a:lnTo>
                  <a:lnTo>
                    <a:pt x="597" y="878"/>
                  </a:lnTo>
                  <a:lnTo>
                    <a:pt x="577" y="883"/>
                  </a:lnTo>
                  <a:lnTo>
                    <a:pt x="557" y="886"/>
                  </a:lnTo>
                  <a:lnTo>
                    <a:pt x="539" y="889"/>
                  </a:lnTo>
                  <a:lnTo>
                    <a:pt x="516" y="889"/>
                  </a:lnTo>
                  <a:lnTo>
                    <a:pt x="495" y="886"/>
                  </a:lnTo>
                  <a:lnTo>
                    <a:pt x="477" y="883"/>
                  </a:lnTo>
                  <a:lnTo>
                    <a:pt x="459" y="877"/>
                  </a:lnTo>
                  <a:lnTo>
                    <a:pt x="440" y="870"/>
                  </a:lnTo>
                  <a:lnTo>
                    <a:pt x="424" y="861"/>
                  </a:lnTo>
                  <a:lnTo>
                    <a:pt x="414" y="851"/>
                  </a:lnTo>
                  <a:lnTo>
                    <a:pt x="410" y="841"/>
                  </a:lnTo>
                  <a:lnTo>
                    <a:pt x="408" y="830"/>
                  </a:lnTo>
                  <a:lnTo>
                    <a:pt x="410" y="816"/>
                  </a:lnTo>
                  <a:lnTo>
                    <a:pt x="414" y="801"/>
                  </a:lnTo>
                  <a:lnTo>
                    <a:pt x="424" y="784"/>
                  </a:lnTo>
                  <a:lnTo>
                    <a:pt x="437" y="768"/>
                  </a:lnTo>
                  <a:lnTo>
                    <a:pt x="447" y="755"/>
                  </a:lnTo>
                  <a:lnTo>
                    <a:pt x="455" y="744"/>
                  </a:lnTo>
                  <a:lnTo>
                    <a:pt x="460" y="728"/>
                  </a:lnTo>
                  <a:lnTo>
                    <a:pt x="465" y="712"/>
                  </a:lnTo>
                  <a:lnTo>
                    <a:pt x="460" y="699"/>
                  </a:lnTo>
                  <a:lnTo>
                    <a:pt x="452" y="688"/>
                  </a:lnTo>
                  <a:lnTo>
                    <a:pt x="436" y="677"/>
                  </a:lnTo>
                  <a:lnTo>
                    <a:pt x="418" y="673"/>
                  </a:lnTo>
                  <a:lnTo>
                    <a:pt x="401" y="669"/>
                  </a:lnTo>
                  <a:lnTo>
                    <a:pt x="376" y="666"/>
                  </a:lnTo>
                  <a:lnTo>
                    <a:pt x="326" y="666"/>
                  </a:lnTo>
                  <a:lnTo>
                    <a:pt x="290" y="669"/>
                  </a:lnTo>
                  <a:lnTo>
                    <a:pt x="257" y="673"/>
                  </a:lnTo>
                  <a:lnTo>
                    <a:pt x="213" y="679"/>
                  </a:lnTo>
                  <a:lnTo>
                    <a:pt x="174" y="686"/>
                  </a:lnTo>
                  <a:lnTo>
                    <a:pt x="130" y="693"/>
                  </a:lnTo>
                  <a:lnTo>
                    <a:pt x="98" y="699"/>
                  </a:lnTo>
                  <a:lnTo>
                    <a:pt x="76" y="704"/>
                  </a:lnTo>
                  <a:lnTo>
                    <a:pt x="63" y="711"/>
                  </a:lnTo>
                  <a:lnTo>
                    <a:pt x="54" y="695"/>
                  </a:lnTo>
                  <a:lnTo>
                    <a:pt x="45" y="677"/>
                  </a:lnTo>
                  <a:lnTo>
                    <a:pt x="37" y="659"/>
                  </a:lnTo>
                  <a:lnTo>
                    <a:pt x="29" y="640"/>
                  </a:lnTo>
                  <a:lnTo>
                    <a:pt x="24" y="616"/>
                  </a:lnTo>
                  <a:lnTo>
                    <a:pt x="19" y="590"/>
                  </a:lnTo>
                  <a:lnTo>
                    <a:pt x="21" y="565"/>
                  </a:lnTo>
                  <a:lnTo>
                    <a:pt x="25" y="541"/>
                  </a:lnTo>
                  <a:lnTo>
                    <a:pt x="35" y="514"/>
                  </a:lnTo>
                  <a:lnTo>
                    <a:pt x="50" y="488"/>
                  </a:lnTo>
                  <a:lnTo>
                    <a:pt x="66" y="465"/>
                  </a:lnTo>
                  <a:lnTo>
                    <a:pt x="86" y="446"/>
                  </a:lnTo>
                  <a:lnTo>
                    <a:pt x="108" y="431"/>
                  </a:lnTo>
                  <a:lnTo>
                    <a:pt x="131" y="420"/>
                  </a:lnTo>
                  <a:lnTo>
                    <a:pt x="155" y="408"/>
                  </a:lnTo>
                  <a:lnTo>
                    <a:pt x="178" y="399"/>
                  </a:lnTo>
                  <a:lnTo>
                    <a:pt x="201" y="389"/>
                  </a:lnTo>
                  <a:lnTo>
                    <a:pt x="230" y="374"/>
                  </a:lnTo>
                  <a:lnTo>
                    <a:pt x="249" y="366"/>
                  </a:lnTo>
                  <a:lnTo>
                    <a:pt x="267" y="353"/>
                  </a:lnTo>
                  <a:lnTo>
                    <a:pt x="283" y="338"/>
                  </a:lnTo>
                  <a:lnTo>
                    <a:pt x="297" y="322"/>
                  </a:lnTo>
                  <a:lnTo>
                    <a:pt x="308" y="303"/>
                  </a:lnTo>
                  <a:lnTo>
                    <a:pt x="315" y="283"/>
                  </a:lnTo>
                  <a:lnTo>
                    <a:pt x="318" y="259"/>
                  </a:lnTo>
                  <a:lnTo>
                    <a:pt x="313" y="237"/>
                  </a:lnTo>
                  <a:lnTo>
                    <a:pt x="303" y="214"/>
                  </a:lnTo>
                  <a:lnTo>
                    <a:pt x="289" y="197"/>
                  </a:lnTo>
                  <a:lnTo>
                    <a:pt x="270" y="184"/>
                  </a:lnTo>
                  <a:lnTo>
                    <a:pt x="248" y="176"/>
                  </a:lnTo>
                  <a:lnTo>
                    <a:pt x="227" y="176"/>
                  </a:lnTo>
                  <a:lnTo>
                    <a:pt x="207" y="184"/>
                  </a:lnTo>
                  <a:lnTo>
                    <a:pt x="187" y="197"/>
                  </a:lnTo>
                  <a:lnTo>
                    <a:pt x="172" y="213"/>
                  </a:lnTo>
                  <a:lnTo>
                    <a:pt x="156" y="230"/>
                  </a:lnTo>
                  <a:lnTo>
                    <a:pt x="142" y="246"/>
                  </a:lnTo>
                  <a:lnTo>
                    <a:pt x="125" y="256"/>
                  </a:lnTo>
                  <a:lnTo>
                    <a:pt x="105" y="261"/>
                  </a:lnTo>
                  <a:lnTo>
                    <a:pt x="79" y="261"/>
                  </a:lnTo>
                  <a:lnTo>
                    <a:pt x="57" y="256"/>
                  </a:lnTo>
                  <a:lnTo>
                    <a:pt x="41" y="243"/>
                  </a:lnTo>
                  <a:lnTo>
                    <a:pt x="26" y="230"/>
                  </a:lnTo>
                  <a:lnTo>
                    <a:pt x="15" y="214"/>
                  </a:lnTo>
                  <a:lnTo>
                    <a:pt x="6" y="194"/>
                  </a:lnTo>
                  <a:lnTo>
                    <a:pt x="2" y="175"/>
                  </a:lnTo>
                  <a:lnTo>
                    <a:pt x="0" y="153"/>
                  </a:lnTo>
                  <a:lnTo>
                    <a:pt x="2" y="130"/>
                  </a:lnTo>
                  <a:lnTo>
                    <a:pt x="6" y="108"/>
                  </a:lnTo>
                  <a:lnTo>
                    <a:pt x="13" y="79"/>
                  </a:lnTo>
                  <a:lnTo>
                    <a:pt x="22" y="54"/>
                  </a:lnTo>
                  <a:lnTo>
                    <a:pt x="28" y="38"/>
                  </a:lnTo>
                  <a:lnTo>
                    <a:pt x="37" y="20"/>
                  </a:lnTo>
                  <a:close/>
                </a:path>
              </a:pathLst>
            </a:custGeom>
            <a:solidFill>
              <a:srgbClr val="FF5F00"/>
            </a:solidFill>
            <a:ln w="6350">
              <a:solidFill>
                <a:srgbClr val="000000"/>
              </a:solidFill>
              <a:round/>
              <a:headEnd/>
              <a:tailEnd/>
            </a:ln>
          </p:spPr>
          <p:txBody>
            <a:bodyPr/>
            <a:lstStyle/>
            <a:p>
              <a:endParaRPr lang="zh-CN" altLang="en-US"/>
            </a:p>
          </p:txBody>
        </p:sp>
        <p:sp>
          <p:nvSpPr>
            <p:cNvPr id="60436" name="DRAWING2STR_FREEFORM 227353"/>
            <p:cNvSpPr>
              <a:spLocks noChangeArrowheads="1"/>
            </p:cNvSpPr>
            <p:nvPr/>
          </p:nvSpPr>
          <p:spPr bwMode="auto">
            <a:xfrm>
              <a:off x="962" y="2333"/>
              <a:ext cx="495" cy="364"/>
            </a:xfrm>
            <a:custGeom>
              <a:avLst/>
              <a:gdLst>
                <a:gd name="T0" fmla="*/ 7 w 1490"/>
                <a:gd name="T1" fmla="*/ 296 h 1008"/>
                <a:gd name="T2" fmla="*/ 42 w 1490"/>
                <a:gd name="T3" fmla="*/ 290 h 1008"/>
                <a:gd name="T4" fmla="*/ 85 w 1490"/>
                <a:gd name="T5" fmla="*/ 278 h 1008"/>
                <a:gd name="T6" fmla="*/ 125 w 1490"/>
                <a:gd name="T7" fmla="*/ 264 h 1008"/>
                <a:gd name="T8" fmla="*/ 149 w 1490"/>
                <a:gd name="T9" fmla="*/ 262 h 1008"/>
                <a:gd name="T10" fmla="*/ 174 w 1490"/>
                <a:gd name="T11" fmla="*/ 268 h 1008"/>
                <a:gd name="T12" fmla="*/ 186 w 1490"/>
                <a:gd name="T13" fmla="*/ 280 h 1008"/>
                <a:gd name="T14" fmla="*/ 185 w 1490"/>
                <a:gd name="T15" fmla="*/ 296 h 1008"/>
                <a:gd name="T16" fmla="*/ 172 w 1490"/>
                <a:gd name="T17" fmla="*/ 320 h 1008"/>
                <a:gd name="T18" fmla="*/ 171 w 1490"/>
                <a:gd name="T19" fmla="*/ 337 h 1008"/>
                <a:gd name="T20" fmla="*/ 183 w 1490"/>
                <a:gd name="T21" fmla="*/ 355 h 1008"/>
                <a:gd name="T22" fmla="*/ 205 w 1490"/>
                <a:gd name="T23" fmla="*/ 363 h 1008"/>
                <a:gd name="T24" fmla="*/ 225 w 1490"/>
                <a:gd name="T25" fmla="*/ 361 h 1008"/>
                <a:gd name="T26" fmla="*/ 247 w 1490"/>
                <a:gd name="T27" fmla="*/ 350 h 1008"/>
                <a:gd name="T28" fmla="*/ 263 w 1490"/>
                <a:gd name="T29" fmla="*/ 335 h 1008"/>
                <a:gd name="T30" fmla="*/ 269 w 1490"/>
                <a:gd name="T31" fmla="*/ 312 h 1008"/>
                <a:gd name="T32" fmla="*/ 278 w 1490"/>
                <a:gd name="T33" fmla="*/ 298 h 1008"/>
                <a:gd name="T34" fmla="*/ 305 w 1490"/>
                <a:gd name="T35" fmla="*/ 288 h 1008"/>
                <a:gd name="T36" fmla="*/ 338 w 1490"/>
                <a:gd name="T37" fmla="*/ 279 h 1008"/>
                <a:gd name="T38" fmla="*/ 403 w 1490"/>
                <a:gd name="T39" fmla="*/ 273 h 1008"/>
                <a:gd name="T40" fmla="*/ 450 w 1490"/>
                <a:gd name="T41" fmla="*/ 271 h 1008"/>
                <a:gd name="T42" fmla="*/ 462 w 1490"/>
                <a:gd name="T43" fmla="*/ 256 h 1008"/>
                <a:gd name="T44" fmla="*/ 476 w 1490"/>
                <a:gd name="T45" fmla="*/ 239 h 1008"/>
                <a:gd name="T46" fmla="*/ 489 w 1490"/>
                <a:gd name="T47" fmla="*/ 221 h 1008"/>
                <a:gd name="T48" fmla="*/ 494 w 1490"/>
                <a:gd name="T49" fmla="*/ 202 h 1008"/>
                <a:gd name="T50" fmla="*/ 490 w 1490"/>
                <a:gd name="T51" fmla="*/ 180 h 1008"/>
                <a:gd name="T52" fmla="*/ 477 w 1490"/>
                <a:gd name="T53" fmla="*/ 171 h 1008"/>
                <a:gd name="T54" fmla="*/ 460 w 1490"/>
                <a:gd name="T55" fmla="*/ 175 h 1008"/>
                <a:gd name="T56" fmla="*/ 445 w 1490"/>
                <a:gd name="T57" fmla="*/ 196 h 1008"/>
                <a:gd name="T58" fmla="*/ 426 w 1490"/>
                <a:gd name="T59" fmla="*/ 212 h 1008"/>
                <a:gd name="T60" fmla="*/ 406 w 1490"/>
                <a:gd name="T61" fmla="*/ 213 h 1008"/>
                <a:gd name="T62" fmla="*/ 391 w 1490"/>
                <a:gd name="T63" fmla="*/ 204 h 1008"/>
                <a:gd name="T64" fmla="*/ 384 w 1490"/>
                <a:gd name="T65" fmla="*/ 190 h 1008"/>
                <a:gd name="T66" fmla="*/ 383 w 1490"/>
                <a:gd name="T67" fmla="*/ 168 h 1008"/>
                <a:gd name="T68" fmla="*/ 394 w 1490"/>
                <a:gd name="T69" fmla="*/ 150 h 1008"/>
                <a:gd name="T70" fmla="*/ 416 w 1490"/>
                <a:gd name="T71" fmla="*/ 138 h 1008"/>
                <a:gd name="T72" fmla="*/ 435 w 1490"/>
                <a:gd name="T73" fmla="*/ 124 h 1008"/>
                <a:gd name="T74" fmla="*/ 443 w 1490"/>
                <a:gd name="T75" fmla="*/ 99 h 1008"/>
                <a:gd name="T76" fmla="*/ 439 w 1490"/>
                <a:gd name="T77" fmla="*/ 75 h 1008"/>
                <a:gd name="T78" fmla="*/ 429 w 1490"/>
                <a:gd name="T79" fmla="*/ 48 h 1008"/>
                <a:gd name="T80" fmla="*/ 424 w 1490"/>
                <a:gd name="T81" fmla="*/ 24 h 1008"/>
                <a:gd name="T82" fmla="*/ 411 w 1490"/>
                <a:gd name="T83" fmla="*/ 7 h 1008"/>
                <a:gd name="T84" fmla="*/ 363 w 1490"/>
                <a:gd name="T85" fmla="*/ 4 h 1008"/>
                <a:gd name="T86" fmla="*/ 321 w 1490"/>
                <a:gd name="T87" fmla="*/ 0 h 1008"/>
                <a:gd name="T88" fmla="*/ 297 w 1490"/>
                <a:gd name="T89" fmla="*/ 4 h 1008"/>
                <a:gd name="T90" fmla="*/ 288 w 1490"/>
                <a:gd name="T91" fmla="*/ 16 h 1008"/>
                <a:gd name="T92" fmla="*/ 295 w 1490"/>
                <a:gd name="T93" fmla="*/ 33 h 1008"/>
                <a:gd name="T94" fmla="*/ 299 w 1490"/>
                <a:gd name="T95" fmla="*/ 51 h 1008"/>
                <a:gd name="T96" fmla="*/ 290 w 1490"/>
                <a:gd name="T97" fmla="*/ 68 h 1008"/>
                <a:gd name="T98" fmla="*/ 272 w 1490"/>
                <a:gd name="T99" fmla="*/ 81 h 1008"/>
                <a:gd name="T100" fmla="*/ 250 w 1490"/>
                <a:gd name="T101" fmla="*/ 85 h 1008"/>
                <a:gd name="T102" fmla="*/ 231 w 1490"/>
                <a:gd name="T103" fmla="*/ 85 h 1008"/>
                <a:gd name="T104" fmla="*/ 216 w 1490"/>
                <a:gd name="T105" fmla="*/ 81 h 1008"/>
                <a:gd name="T106" fmla="*/ 204 w 1490"/>
                <a:gd name="T107" fmla="*/ 70 h 1008"/>
                <a:gd name="T108" fmla="*/ 192 w 1490"/>
                <a:gd name="T109" fmla="*/ 55 h 1008"/>
                <a:gd name="T110" fmla="*/ 180 w 1490"/>
                <a:gd name="T111" fmla="*/ 37 h 1008"/>
                <a:gd name="T112" fmla="*/ 163 w 1490"/>
                <a:gd name="T113" fmla="*/ 23 h 1008"/>
                <a:gd name="T114" fmla="*/ 142 w 1490"/>
                <a:gd name="T115" fmla="*/ 17 h 1008"/>
                <a:gd name="T116" fmla="*/ 116 w 1490"/>
                <a:gd name="T117" fmla="*/ 16 h 1008"/>
                <a:gd name="T118" fmla="*/ 90 w 1490"/>
                <a:gd name="T119" fmla="*/ 20 h 1008"/>
                <a:gd name="T120" fmla="*/ 58 w 1490"/>
                <a:gd name="T121" fmla="*/ 26 h 10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90" h="1008">
                  <a:moveTo>
                    <a:pt x="174" y="72"/>
                  </a:moveTo>
                  <a:lnTo>
                    <a:pt x="0" y="823"/>
                  </a:lnTo>
                  <a:lnTo>
                    <a:pt x="22" y="821"/>
                  </a:lnTo>
                  <a:lnTo>
                    <a:pt x="46" y="818"/>
                  </a:lnTo>
                  <a:lnTo>
                    <a:pt x="91" y="810"/>
                  </a:lnTo>
                  <a:lnTo>
                    <a:pt x="125" y="802"/>
                  </a:lnTo>
                  <a:lnTo>
                    <a:pt x="167" y="794"/>
                  </a:lnTo>
                  <a:lnTo>
                    <a:pt x="214" y="782"/>
                  </a:lnTo>
                  <a:lnTo>
                    <a:pt x="257" y="769"/>
                  </a:lnTo>
                  <a:lnTo>
                    <a:pt x="298" y="754"/>
                  </a:lnTo>
                  <a:lnTo>
                    <a:pt x="345" y="738"/>
                  </a:lnTo>
                  <a:lnTo>
                    <a:pt x="375" y="731"/>
                  </a:lnTo>
                  <a:lnTo>
                    <a:pt x="402" y="727"/>
                  </a:lnTo>
                  <a:lnTo>
                    <a:pt x="425" y="725"/>
                  </a:lnTo>
                  <a:lnTo>
                    <a:pt x="447" y="725"/>
                  </a:lnTo>
                  <a:lnTo>
                    <a:pt x="479" y="730"/>
                  </a:lnTo>
                  <a:lnTo>
                    <a:pt x="501" y="734"/>
                  </a:lnTo>
                  <a:lnTo>
                    <a:pt x="524" y="741"/>
                  </a:lnTo>
                  <a:lnTo>
                    <a:pt x="540" y="750"/>
                  </a:lnTo>
                  <a:lnTo>
                    <a:pt x="552" y="760"/>
                  </a:lnTo>
                  <a:lnTo>
                    <a:pt x="560" y="776"/>
                  </a:lnTo>
                  <a:lnTo>
                    <a:pt x="563" y="788"/>
                  </a:lnTo>
                  <a:lnTo>
                    <a:pt x="562" y="804"/>
                  </a:lnTo>
                  <a:lnTo>
                    <a:pt x="556" y="820"/>
                  </a:lnTo>
                  <a:lnTo>
                    <a:pt x="542" y="840"/>
                  </a:lnTo>
                  <a:lnTo>
                    <a:pt x="527" y="864"/>
                  </a:lnTo>
                  <a:lnTo>
                    <a:pt x="518" y="885"/>
                  </a:lnTo>
                  <a:lnTo>
                    <a:pt x="514" y="901"/>
                  </a:lnTo>
                  <a:lnTo>
                    <a:pt x="512" y="919"/>
                  </a:lnTo>
                  <a:lnTo>
                    <a:pt x="514" y="932"/>
                  </a:lnTo>
                  <a:lnTo>
                    <a:pt x="521" y="949"/>
                  </a:lnTo>
                  <a:lnTo>
                    <a:pt x="534" y="967"/>
                  </a:lnTo>
                  <a:lnTo>
                    <a:pt x="552" y="982"/>
                  </a:lnTo>
                  <a:lnTo>
                    <a:pt x="569" y="992"/>
                  </a:lnTo>
                  <a:lnTo>
                    <a:pt x="591" y="999"/>
                  </a:lnTo>
                  <a:lnTo>
                    <a:pt x="616" y="1005"/>
                  </a:lnTo>
                  <a:lnTo>
                    <a:pt x="635" y="1008"/>
                  </a:lnTo>
                  <a:lnTo>
                    <a:pt x="655" y="1005"/>
                  </a:lnTo>
                  <a:lnTo>
                    <a:pt x="677" y="1000"/>
                  </a:lnTo>
                  <a:lnTo>
                    <a:pt x="697" y="993"/>
                  </a:lnTo>
                  <a:lnTo>
                    <a:pt x="719" y="983"/>
                  </a:lnTo>
                  <a:lnTo>
                    <a:pt x="743" y="970"/>
                  </a:lnTo>
                  <a:lnTo>
                    <a:pt x="761" y="957"/>
                  </a:lnTo>
                  <a:lnTo>
                    <a:pt x="777" y="944"/>
                  </a:lnTo>
                  <a:lnTo>
                    <a:pt x="791" y="928"/>
                  </a:lnTo>
                  <a:lnTo>
                    <a:pt x="801" y="909"/>
                  </a:lnTo>
                  <a:lnTo>
                    <a:pt x="807" y="888"/>
                  </a:lnTo>
                  <a:lnTo>
                    <a:pt x="810" y="864"/>
                  </a:lnTo>
                  <a:lnTo>
                    <a:pt x="817" y="845"/>
                  </a:lnTo>
                  <a:lnTo>
                    <a:pt x="823" y="836"/>
                  </a:lnTo>
                  <a:lnTo>
                    <a:pt x="836" y="826"/>
                  </a:lnTo>
                  <a:lnTo>
                    <a:pt x="858" y="815"/>
                  </a:lnTo>
                  <a:lnTo>
                    <a:pt x="887" y="805"/>
                  </a:lnTo>
                  <a:lnTo>
                    <a:pt x="917" y="797"/>
                  </a:lnTo>
                  <a:lnTo>
                    <a:pt x="945" y="788"/>
                  </a:lnTo>
                  <a:lnTo>
                    <a:pt x="974" y="781"/>
                  </a:lnTo>
                  <a:lnTo>
                    <a:pt x="1016" y="773"/>
                  </a:lnTo>
                  <a:lnTo>
                    <a:pt x="1075" y="763"/>
                  </a:lnTo>
                  <a:lnTo>
                    <a:pt x="1140" y="757"/>
                  </a:lnTo>
                  <a:lnTo>
                    <a:pt x="1212" y="757"/>
                  </a:lnTo>
                  <a:lnTo>
                    <a:pt x="1281" y="757"/>
                  </a:lnTo>
                  <a:lnTo>
                    <a:pt x="1346" y="764"/>
                  </a:lnTo>
                  <a:lnTo>
                    <a:pt x="1354" y="751"/>
                  </a:lnTo>
                  <a:lnTo>
                    <a:pt x="1363" y="737"/>
                  </a:lnTo>
                  <a:lnTo>
                    <a:pt x="1375" y="724"/>
                  </a:lnTo>
                  <a:lnTo>
                    <a:pt x="1391" y="708"/>
                  </a:lnTo>
                  <a:lnTo>
                    <a:pt x="1402" y="696"/>
                  </a:lnTo>
                  <a:lnTo>
                    <a:pt x="1420" y="677"/>
                  </a:lnTo>
                  <a:lnTo>
                    <a:pt x="1434" y="661"/>
                  </a:lnTo>
                  <a:lnTo>
                    <a:pt x="1447" y="648"/>
                  </a:lnTo>
                  <a:lnTo>
                    <a:pt x="1461" y="632"/>
                  </a:lnTo>
                  <a:lnTo>
                    <a:pt x="1472" y="612"/>
                  </a:lnTo>
                  <a:lnTo>
                    <a:pt x="1477" y="598"/>
                  </a:lnTo>
                  <a:lnTo>
                    <a:pt x="1482" y="577"/>
                  </a:lnTo>
                  <a:lnTo>
                    <a:pt x="1488" y="559"/>
                  </a:lnTo>
                  <a:lnTo>
                    <a:pt x="1490" y="536"/>
                  </a:lnTo>
                  <a:lnTo>
                    <a:pt x="1484" y="517"/>
                  </a:lnTo>
                  <a:lnTo>
                    <a:pt x="1475" y="498"/>
                  </a:lnTo>
                  <a:lnTo>
                    <a:pt x="1465" y="486"/>
                  </a:lnTo>
                  <a:lnTo>
                    <a:pt x="1450" y="479"/>
                  </a:lnTo>
                  <a:lnTo>
                    <a:pt x="1436" y="473"/>
                  </a:lnTo>
                  <a:lnTo>
                    <a:pt x="1420" y="473"/>
                  </a:lnTo>
                  <a:lnTo>
                    <a:pt x="1404" y="473"/>
                  </a:lnTo>
                  <a:lnTo>
                    <a:pt x="1385" y="485"/>
                  </a:lnTo>
                  <a:lnTo>
                    <a:pt x="1370" y="501"/>
                  </a:lnTo>
                  <a:lnTo>
                    <a:pt x="1356" y="520"/>
                  </a:lnTo>
                  <a:lnTo>
                    <a:pt x="1340" y="543"/>
                  </a:lnTo>
                  <a:lnTo>
                    <a:pt x="1322" y="562"/>
                  </a:lnTo>
                  <a:lnTo>
                    <a:pt x="1305" y="577"/>
                  </a:lnTo>
                  <a:lnTo>
                    <a:pt x="1283" y="587"/>
                  </a:lnTo>
                  <a:lnTo>
                    <a:pt x="1258" y="594"/>
                  </a:lnTo>
                  <a:lnTo>
                    <a:pt x="1242" y="594"/>
                  </a:lnTo>
                  <a:lnTo>
                    <a:pt x="1223" y="590"/>
                  </a:lnTo>
                  <a:lnTo>
                    <a:pt x="1209" y="585"/>
                  </a:lnTo>
                  <a:lnTo>
                    <a:pt x="1194" y="579"/>
                  </a:lnTo>
                  <a:lnTo>
                    <a:pt x="1178" y="566"/>
                  </a:lnTo>
                  <a:lnTo>
                    <a:pt x="1168" y="555"/>
                  </a:lnTo>
                  <a:lnTo>
                    <a:pt x="1159" y="540"/>
                  </a:lnTo>
                  <a:lnTo>
                    <a:pt x="1155" y="526"/>
                  </a:lnTo>
                  <a:lnTo>
                    <a:pt x="1149" y="502"/>
                  </a:lnTo>
                  <a:lnTo>
                    <a:pt x="1147" y="482"/>
                  </a:lnTo>
                  <a:lnTo>
                    <a:pt x="1152" y="466"/>
                  </a:lnTo>
                  <a:lnTo>
                    <a:pt x="1162" y="448"/>
                  </a:lnTo>
                  <a:lnTo>
                    <a:pt x="1171" y="434"/>
                  </a:lnTo>
                  <a:lnTo>
                    <a:pt x="1187" y="416"/>
                  </a:lnTo>
                  <a:lnTo>
                    <a:pt x="1209" y="405"/>
                  </a:lnTo>
                  <a:lnTo>
                    <a:pt x="1225" y="396"/>
                  </a:lnTo>
                  <a:lnTo>
                    <a:pt x="1252" y="381"/>
                  </a:lnTo>
                  <a:lnTo>
                    <a:pt x="1279" y="367"/>
                  </a:lnTo>
                  <a:lnTo>
                    <a:pt x="1295" y="354"/>
                  </a:lnTo>
                  <a:lnTo>
                    <a:pt x="1309" y="342"/>
                  </a:lnTo>
                  <a:lnTo>
                    <a:pt x="1325" y="320"/>
                  </a:lnTo>
                  <a:lnTo>
                    <a:pt x="1331" y="297"/>
                  </a:lnTo>
                  <a:lnTo>
                    <a:pt x="1334" y="274"/>
                  </a:lnTo>
                  <a:lnTo>
                    <a:pt x="1335" y="255"/>
                  </a:lnTo>
                  <a:lnTo>
                    <a:pt x="1330" y="227"/>
                  </a:lnTo>
                  <a:lnTo>
                    <a:pt x="1322" y="207"/>
                  </a:lnTo>
                  <a:lnTo>
                    <a:pt x="1312" y="183"/>
                  </a:lnTo>
                  <a:lnTo>
                    <a:pt x="1302" y="161"/>
                  </a:lnTo>
                  <a:lnTo>
                    <a:pt x="1290" y="134"/>
                  </a:lnTo>
                  <a:lnTo>
                    <a:pt x="1280" y="110"/>
                  </a:lnTo>
                  <a:lnTo>
                    <a:pt x="1277" y="89"/>
                  </a:lnTo>
                  <a:lnTo>
                    <a:pt x="1276" y="67"/>
                  </a:lnTo>
                  <a:lnTo>
                    <a:pt x="1279" y="45"/>
                  </a:lnTo>
                  <a:lnTo>
                    <a:pt x="1279" y="21"/>
                  </a:lnTo>
                  <a:lnTo>
                    <a:pt x="1238" y="19"/>
                  </a:lnTo>
                  <a:lnTo>
                    <a:pt x="1182" y="19"/>
                  </a:lnTo>
                  <a:lnTo>
                    <a:pt x="1131" y="14"/>
                  </a:lnTo>
                  <a:lnTo>
                    <a:pt x="1092" y="11"/>
                  </a:lnTo>
                  <a:lnTo>
                    <a:pt x="1051" y="7"/>
                  </a:lnTo>
                  <a:lnTo>
                    <a:pt x="1003" y="3"/>
                  </a:lnTo>
                  <a:lnTo>
                    <a:pt x="965" y="0"/>
                  </a:lnTo>
                  <a:lnTo>
                    <a:pt x="938" y="1"/>
                  </a:lnTo>
                  <a:lnTo>
                    <a:pt x="911" y="5"/>
                  </a:lnTo>
                  <a:lnTo>
                    <a:pt x="895" y="11"/>
                  </a:lnTo>
                  <a:lnTo>
                    <a:pt x="882" y="20"/>
                  </a:lnTo>
                  <a:lnTo>
                    <a:pt x="872" y="32"/>
                  </a:lnTo>
                  <a:lnTo>
                    <a:pt x="868" y="45"/>
                  </a:lnTo>
                  <a:lnTo>
                    <a:pt x="871" y="58"/>
                  </a:lnTo>
                  <a:lnTo>
                    <a:pt x="877" y="72"/>
                  </a:lnTo>
                  <a:lnTo>
                    <a:pt x="887" y="90"/>
                  </a:lnTo>
                  <a:lnTo>
                    <a:pt x="895" y="106"/>
                  </a:lnTo>
                  <a:lnTo>
                    <a:pt x="900" y="123"/>
                  </a:lnTo>
                  <a:lnTo>
                    <a:pt x="900" y="141"/>
                  </a:lnTo>
                  <a:lnTo>
                    <a:pt x="895" y="158"/>
                  </a:lnTo>
                  <a:lnTo>
                    <a:pt x="885" y="174"/>
                  </a:lnTo>
                  <a:lnTo>
                    <a:pt x="874" y="189"/>
                  </a:lnTo>
                  <a:lnTo>
                    <a:pt x="858" y="202"/>
                  </a:lnTo>
                  <a:lnTo>
                    <a:pt x="839" y="214"/>
                  </a:lnTo>
                  <a:lnTo>
                    <a:pt x="818" y="223"/>
                  </a:lnTo>
                  <a:lnTo>
                    <a:pt x="796" y="228"/>
                  </a:lnTo>
                  <a:lnTo>
                    <a:pt x="776" y="233"/>
                  </a:lnTo>
                  <a:lnTo>
                    <a:pt x="754" y="236"/>
                  </a:lnTo>
                  <a:lnTo>
                    <a:pt x="734" y="239"/>
                  </a:lnTo>
                  <a:lnTo>
                    <a:pt x="715" y="239"/>
                  </a:lnTo>
                  <a:lnTo>
                    <a:pt x="696" y="236"/>
                  </a:lnTo>
                  <a:lnTo>
                    <a:pt x="678" y="233"/>
                  </a:lnTo>
                  <a:lnTo>
                    <a:pt x="662" y="228"/>
                  </a:lnTo>
                  <a:lnTo>
                    <a:pt x="649" y="224"/>
                  </a:lnTo>
                  <a:lnTo>
                    <a:pt x="635" y="215"/>
                  </a:lnTo>
                  <a:lnTo>
                    <a:pt x="623" y="207"/>
                  </a:lnTo>
                  <a:lnTo>
                    <a:pt x="613" y="193"/>
                  </a:lnTo>
                  <a:lnTo>
                    <a:pt x="600" y="179"/>
                  </a:lnTo>
                  <a:lnTo>
                    <a:pt x="590" y="164"/>
                  </a:lnTo>
                  <a:lnTo>
                    <a:pt x="579" y="151"/>
                  </a:lnTo>
                  <a:lnTo>
                    <a:pt x="568" y="134"/>
                  </a:lnTo>
                  <a:lnTo>
                    <a:pt x="556" y="118"/>
                  </a:lnTo>
                  <a:lnTo>
                    <a:pt x="542" y="102"/>
                  </a:lnTo>
                  <a:lnTo>
                    <a:pt x="525" y="86"/>
                  </a:lnTo>
                  <a:lnTo>
                    <a:pt x="509" y="74"/>
                  </a:lnTo>
                  <a:lnTo>
                    <a:pt x="492" y="64"/>
                  </a:lnTo>
                  <a:lnTo>
                    <a:pt x="473" y="56"/>
                  </a:lnTo>
                  <a:lnTo>
                    <a:pt x="453" y="51"/>
                  </a:lnTo>
                  <a:lnTo>
                    <a:pt x="426" y="46"/>
                  </a:lnTo>
                  <a:lnTo>
                    <a:pt x="397" y="45"/>
                  </a:lnTo>
                  <a:lnTo>
                    <a:pt x="373" y="43"/>
                  </a:lnTo>
                  <a:lnTo>
                    <a:pt x="349" y="43"/>
                  </a:lnTo>
                  <a:lnTo>
                    <a:pt x="322" y="45"/>
                  </a:lnTo>
                  <a:lnTo>
                    <a:pt x="297" y="49"/>
                  </a:lnTo>
                  <a:lnTo>
                    <a:pt x="271" y="54"/>
                  </a:lnTo>
                  <a:lnTo>
                    <a:pt x="241" y="59"/>
                  </a:lnTo>
                  <a:lnTo>
                    <a:pt x="212" y="65"/>
                  </a:lnTo>
                  <a:lnTo>
                    <a:pt x="174" y="72"/>
                  </a:lnTo>
                  <a:close/>
                </a:path>
              </a:pathLst>
            </a:custGeom>
            <a:solidFill>
              <a:srgbClr val="FF00FF"/>
            </a:solidFill>
            <a:ln w="6350">
              <a:solidFill>
                <a:srgbClr val="000000"/>
              </a:solidFill>
              <a:round/>
              <a:headEnd/>
              <a:tailEnd/>
            </a:ln>
          </p:spPr>
          <p:txBody>
            <a:bodyPr/>
            <a:lstStyle/>
            <a:p>
              <a:endParaRPr lang="zh-CN" altLang="en-US"/>
            </a:p>
          </p:txBody>
        </p:sp>
        <p:grpSp>
          <p:nvGrpSpPr>
            <p:cNvPr id="60437" name="组合 227354"/>
            <p:cNvGrpSpPr>
              <a:grpSpLocks/>
            </p:cNvGrpSpPr>
            <p:nvPr/>
          </p:nvGrpSpPr>
          <p:grpSpPr bwMode="auto">
            <a:xfrm>
              <a:off x="963" y="1843"/>
              <a:ext cx="478" cy="378"/>
              <a:chOff x="1406" y="3060"/>
              <a:chExt cx="478" cy="348"/>
            </a:xfrm>
          </p:grpSpPr>
          <p:sp>
            <p:nvSpPr>
              <p:cNvPr id="60637" name="矩形 227355"/>
              <p:cNvSpPr>
                <a:spLocks noChangeArrowheads="1"/>
              </p:cNvSpPr>
              <p:nvPr/>
            </p:nvSpPr>
            <p:spPr bwMode="auto">
              <a:xfrm>
                <a:off x="1453" y="3363"/>
                <a:ext cx="391" cy="45"/>
              </a:xfrm>
              <a:prstGeom prst="rect">
                <a:avLst/>
              </a:prstGeom>
              <a:solidFill>
                <a:srgbClr val="808000"/>
              </a:solidFill>
              <a:ln w="6350">
                <a:solidFill>
                  <a:srgbClr val="000000"/>
                </a:solidFill>
                <a:miter lim="800000"/>
                <a:headEnd/>
                <a:tailEnd/>
              </a:ln>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60638" name="DRAWING2STR_FREEFORM 227356"/>
              <p:cNvSpPr>
                <a:spLocks noChangeArrowheads="1"/>
              </p:cNvSpPr>
              <p:nvPr/>
            </p:nvSpPr>
            <p:spPr bwMode="auto">
              <a:xfrm>
                <a:off x="1406" y="3060"/>
                <a:ext cx="478" cy="301"/>
              </a:xfrm>
              <a:custGeom>
                <a:avLst/>
                <a:gdLst>
                  <a:gd name="T0" fmla="*/ 425 w 1433"/>
                  <a:gd name="T1" fmla="*/ 59 h 903"/>
                  <a:gd name="T2" fmla="*/ 391 w 1433"/>
                  <a:gd name="T3" fmla="*/ 65 h 903"/>
                  <a:gd name="T4" fmla="*/ 353 w 1433"/>
                  <a:gd name="T5" fmla="*/ 78 h 903"/>
                  <a:gd name="T6" fmla="*/ 310 w 1433"/>
                  <a:gd name="T7" fmla="*/ 94 h 903"/>
                  <a:gd name="T8" fmla="*/ 273 w 1433"/>
                  <a:gd name="T9" fmla="*/ 100 h 903"/>
                  <a:gd name="T10" fmla="*/ 246 w 1433"/>
                  <a:gd name="T11" fmla="*/ 92 h 903"/>
                  <a:gd name="T12" fmla="*/ 239 w 1433"/>
                  <a:gd name="T13" fmla="*/ 76 h 903"/>
                  <a:gd name="T14" fmla="*/ 251 w 1433"/>
                  <a:gd name="T15" fmla="*/ 56 h 903"/>
                  <a:gd name="T16" fmla="*/ 278 w 1433"/>
                  <a:gd name="T17" fmla="*/ 41 h 903"/>
                  <a:gd name="T18" fmla="*/ 308 w 1433"/>
                  <a:gd name="T19" fmla="*/ 31 h 903"/>
                  <a:gd name="T20" fmla="*/ 320 w 1433"/>
                  <a:gd name="T21" fmla="*/ 13 h 903"/>
                  <a:gd name="T22" fmla="*/ 303 w 1433"/>
                  <a:gd name="T23" fmla="*/ 1 h 903"/>
                  <a:gd name="T24" fmla="*/ 265 w 1433"/>
                  <a:gd name="T25" fmla="*/ 2 h 903"/>
                  <a:gd name="T26" fmla="*/ 228 w 1433"/>
                  <a:gd name="T27" fmla="*/ 14 h 903"/>
                  <a:gd name="T28" fmla="*/ 187 w 1433"/>
                  <a:gd name="T29" fmla="*/ 37 h 903"/>
                  <a:gd name="T30" fmla="*/ 147 w 1433"/>
                  <a:gd name="T31" fmla="*/ 55 h 903"/>
                  <a:gd name="T32" fmla="*/ 103 w 1433"/>
                  <a:gd name="T33" fmla="*/ 63 h 903"/>
                  <a:gd name="T34" fmla="*/ 66 w 1433"/>
                  <a:gd name="T35" fmla="*/ 64 h 903"/>
                  <a:gd name="T36" fmla="*/ 77 w 1433"/>
                  <a:gd name="T37" fmla="*/ 104 h 903"/>
                  <a:gd name="T38" fmla="*/ 87 w 1433"/>
                  <a:gd name="T39" fmla="*/ 138 h 903"/>
                  <a:gd name="T40" fmla="*/ 79 w 1433"/>
                  <a:gd name="T41" fmla="*/ 158 h 903"/>
                  <a:gd name="T42" fmla="*/ 61 w 1433"/>
                  <a:gd name="T43" fmla="*/ 163 h 903"/>
                  <a:gd name="T44" fmla="*/ 41 w 1433"/>
                  <a:gd name="T45" fmla="*/ 155 h 903"/>
                  <a:gd name="T46" fmla="*/ 18 w 1433"/>
                  <a:gd name="T47" fmla="*/ 149 h 903"/>
                  <a:gd name="T48" fmla="*/ 3 w 1433"/>
                  <a:gd name="T49" fmla="*/ 164 h 903"/>
                  <a:gd name="T50" fmla="*/ 1 w 1433"/>
                  <a:gd name="T51" fmla="*/ 188 h 903"/>
                  <a:gd name="T52" fmla="*/ 14 w 1433"/>
                  <a:gd name="T53" fmla="*/ 214 h 903"/>
                  <a:gd name="T54" fmla="*/ 40 w 1433"/>
                  <a:gd name="T55" fmla="*/ 227 h 903"/>
                  <a:gd name="T56" fmla="*/ 73 w 1433"/>
                  <a:gd name="T57" fmla="*/ 227 h 903"/>
                  <a:gd name="T58" fmla="*/ 85 w 1433"/>
                  <a:gd name="T59" fmla="*/ 240 h 903"/>
                  <a:gd name="T60" fmla="*/ 74 w 1433"/>
                  <a:gd name="T61" fmla="*/ 269 h 903"/>
                  <a:gd name="T62" fmla="*/ 56 w 1433"/>
                  <a:gd name="T63" fmla="*/ 295 h 903"/>
                  <a:gd name="T64" fmla="*/ 444 w 1433"/>
                  <a:gd name="T65" fmla="*/ 289 h 903"/>
                  <a:gd name="T66" fmla="*/ 454 w 1433"/>
                  <a:gd name="T67" fmla="*/ 269 h 903"/>
                  <a:gd name="T68" fmla="*/ 471 w 1433"/>
                  <a:gd name="T69" fmla="*/ 251 h 903"/>
                  <a:gd name="T70" fmla="*/ 478 w 1433"/>
                  <a:gd name="T71" fmla="*/ 227 h 903"/>
                  <a:gd name="T72" fmla="*/ 466 w 1433"/>
                  <a:gd name="T73" fmla="*/ 211 h 903"/>
                  <a:gd name="T74" fmla="*/ 441 w 1433"/>
                  <a:gd name="T75" fmla="*/ 208 h 903"/>
                  <a:gd name="T76" fmla="*/ 411 w 1433"/>
                  <a:gd name="T77" fmla="*/ 215 h 903"/>
                  <a:gd name="T78" fmla="*/ 380 w 1433"/>
                  <a:gd name="T79" fmla="*/ 216 h 903"/>
                  <a:gd name="T80" fmla="*/ 360 w 1433"/>
                  <a:gd name="T81" fmla="*/ 201 h 903"/>
                  <a:gd name="T82" fmla="*/ 364 w 1433"/>
                  <a:gd name="T83" fmla="*/ 177 h 903"/>
                  <a:gd name="T84" fmla="*/ 384 w 1433"/>
                  <a:gd name="T85" fmla="*/ 162 h 903"/>
                  <a:gd name="T86" fmla="*/ 412 w 1433"/>
                  <a:gd name="T87" fmla="*/ 156 h 903"/>
                  <a:gd name="T88" fmla="*/ 440 w 1433"/>
                  <a:gd name="T89" fmla="*/ 147 h 903"/>
                  <a:gd name="T90" fmla="*/ 451 w 1433"/>
                  <a:gd name="T91" fmla="*/ 127 h 903"/>
                  <a:gd name="T92" fmla="*/ 449 w 1433"/>
                  <a:gd name="T93" fmla="*/ 95 h 903"/>
                  <a:gd name="T94" fmla="*/ 444 w 1433"/>
                  <a:gd name="T95" fmla="*/ 64 h 9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433" h="903">
                    <a:moveTo>
                      <a:pt x="1331" y="191"/>
                    </a:moveTo>
                    <a:lnTo>
                      <a:pt x="1320" y="185"/>
                    </a:lnTo>
                    <a:lnTo>
                      <a:pt x="1296" y="179"/>
                    </a:lnTo>
                    <a:lnTo>
                      <a:pt x="1274" y="176"/>
                    </a:lnTo>
                    <a:lnTo>
                      <a:pt x="1251" y="179"/>
                    </a:lnTo>
                    <a:lnTo>
                      <a:pt x="1222" y="184"/>
                    </a:lnTo>
                    <a:lnTo>
                      <a:pt x="1200" y="187"/>
                    </a:lnTo>
                    <a:lnTo>
                      <a:pt x="1173" y="194"/>
                    </a:lnTo>
                    <a:lnTo>
                      <a:pt x="1148" y="201"/>
                    </a:lnTo>
                    <a:lnTo>
                      <a:pt x="1116" y="211"/>
                    </a:lnTo>
                    <a:lnTo>
                      <a:pt x="1087" y="222"/>
                    </a:lnTo>
                    <a:lnTo>
                      <a:pt x="1059" y="235"/>
                    </a:lnTo>
                    <a:lnTo>
                      <a:pt x="1031" y="246"/>
                    </a:lnTo>
                    <a:lnTo>
                      <a:pt x="998" y="259"/>
                    </a:lnTo>
                    <a:lnTo>
                      <a:pt x="966" y="270"/>
                    </a:lnTo>
                    <a:lnTo>
                      <a:pt x="929" y="281"/>
                    </a:lnTo>
                    <a:lnTo>
                      <a:pt x="893" y="292"/>
                    </a:lnTo>
                    <a:lnTo>
                      <a:pt x="870" y="297"/>
                    </a:lnTo>
                    <a:lnTo>
                      <a:pt x="845" y="300"/>
                    </a:lnTo>
                    <a:lnTo>
                      <a:pt x="817" y="300"/>
                    </a:lnTo>
                    <a:lnTo>
                      <a:pt x="788" y="296"/>
                    </a:lnTo>
                    <a:lnTo>
                      <a:pt x="769" y="292"/>
                    </a:lnTo>
                    <a:lnTo>
                      <a:pt x="753" y="284"/>
                    </a:lnTo>
                    <a:lnTo>
                      <a:pt x="738" y="276"/>
                    </a:lnTo>
                    <a:lnTo>
                      <a:pt x="728" y="267"/>
                    </a:lnTo>
                    <a:lnTo>
                      <a:pt x="722" y="255"/>
                    </a:lnTo>
                    <a:lnTo>
                      <a:pt x="717" y="242"/>
                    </a:lnTo>
                    <a:lnTo>
                      <a:pt x="717" y="229"/>
                    </a:lnTo>
                    <a:lnTo>
                      <a:pt x="721" y="213"/>
                    </a:lnTo>
                    <a:lnTo>
                      <a:pt x="728" y="197"/>
                    </a:lnTo>
                    <a:lnTo>
                      <a:pt x="738" y="184"/>
                    </a:lnTo>
                    <a:lnTo>
                      <a:pt x="752" y="168"/>
                    </a:lnTo>
                    <a:lnTo>
                      <a:pt x="765" y="159"/>
                    </a:lnTo>
                    <a:lnTo>
                      <a:pt x="782" y="146"/>
                    </a:lnTo>
                    <a:lnTo>
                      <a:pt x="807" y="133"/>
                    </a:lnTo>
                    <a:lnTo>
                      <a:pt x="832" y="124"/>
                    </a:lnTo>
                    <a:lnTo>
                      <a:pt x="856" y="118"/>
                    </a:lnTo>
                    <a:lnTo>
                      <a:pt x="878" y="111"/>
                    </a:lnTo>
                    <a:lnTo>
                      <a:pt x="903" y="102"/>
                    </a:lnTo>
                    <a:lnTo>
                      <a:pt x="923" y="92"/>
                    </a:lnTo>
                    <a:lnTo>
                      <a:pt x="942" y="82"/>
                    </a:lnTo>
                    <a:lnTo>
                      <a:pt x="957" y="70"/>
                    </a:lnTo>
                    <a:lnTo>
                      <a:pt x="963" y="56"/>
                    </a:lnTo>
                    <a:lnTo>
                      <a:pt x="960" y="40"/>
                    </a:lnTo>
                    <a:lnTo>
                      <a:pt x="950" y="25"/>
                    </a:lnTo>
                    <a:lnTo>
                      <a:pt x="939" y="15"/>
                    </a:lnTo>
                    <a:lnTo>
                      <a:pt x="925" y="7"/>
                    </a:lnTo>
                    <a:lnTo>
                      <a:pt x="907" y="2"/>
                    </a:lnTo>
                    <a:lnTo>
                      <a:pt x="884" y="0"/>
                    </a:lnTo>
                    <a:lnTo>
                      <a:pt x="861" y="0"/>
                    </a:lnTo>
                    <a:lnTo>
                      <a:pt x="827" y="2"/>
                    </a:lnTo>
                    <a:lnTo>
                      <a:pt x="794" y="5"/>
                    </a:lnTo>
                    <a:lnTo>
                      <a:pt x="772" y="10"/>
                    </a:lnTo>
                    <a:lnTo>
                      <a:pt x="740" y="19"/>
                    </a:lnTo>
                    <a:lnTo>
                      <a:pt x="706" y="31"/>
                    </a:lnTo>
                    <a:lnTo>
                      <a:pt x="683" y="42"/>
                    </a:lnTo>
                    <a:lnTo>
                      <a:pt x="655" y="57"/>
                    </a:lnTo>
                    <a:lnTo>
                      <a:pt x="629" y="70"/>
                    </a:lnTo>
                    <a:lnTo>
                      <a:pt x="602" y="88"/>
                    </a:lnTo>
                    <a:lnTo>
                      <a:pt x="561" y="111"/>
                    </a:lnTo>
                    <a:lnTo>
                      <a:pt x="533" y="128"/>
                    </a:lnTo>
                    <a:lnTo>
                      <a:pt x="508" y="143"/>
                    </a:lnTo>
                    <a:lnTo>
                      <a:pt x="473" y="156"/>
                    </a:lnTo>
                    <a:lnTo>
                      <a:pt x="441" y="166"/>
                    </a:lnTo>
                    <a:lnTo>
                      <a:pt x="408" y="175"/>
                    </a:lnTo>
                    <a:lnTo>
                      <a:pt x="373" y="181"/>
                    </a:lnTo>
                    <a:lnTo>
                      <a:pt x="338" y="187"/>
                    </a:lnTo>
                    <a:lnTo>
                      <a:pt x="310" y="190"/>
                    </a:lnTo>
                    <a:lnTo>
                      <a:pt x="280" y="192"/>
                    </a:lnTo>
                    <a:lnTo>
                      <a:pt x="251" y="192"/>
                    </a:lnTo>
                    <a:lnTo>
                      <a:pt x="221" y="194"/>
                    </a:lnTo>
                    <a:lnTo>
                      <a:pt x="198" y="192"/>
                    </a:lnTo>
                    <a:lnTo>
                      <a:pt x="201" y="216"/>
                    </a:lnTo>
                    <a:lnTo>
                      <a:pt x="208" y="246"/>
                    </a:lnTo>
                    <a:lnTo>
                      <a:pt x="217" y="277"/>
                    </a:lnTo>
                    <a:lnTo>
                      <a:pt x="230" y="313"/>
                    </a:lnTo>
                    <a:lnTo>
                      <a:pt x="240" y="343"/>
                    </a:lnTo>
                    <a:lnTo>
                      <a:pt x="253" y="367"/>
                    </a:lnTo>
                    <a:lnTo>
                      <a:pt x="261" y="391"/>
                    </a:lnTo>
                    <a:lnTo>
                      <a:pt x="262" y="414"/>
                    </a:lnTo>
                    <a:lnTo>
                      <a:pt x="261" y="434"/>
                    </a:lnTo>
                    <a:lnTo>
                      <a:pt x="253" y="450"/>
                    </a:lnTo>
                    <a:lnTo>
                      <a:pt x="245" y="463"/>
                    </a:lnTo>
                    <a:lnTo>
                      <a:pt x="236" y="475"/>
                    </a:lnTo>
                    <a:lnTo>
                      <a:pt x="223" y="484"/>
                    </a:lnTo>
                    <a:lnTo>
                      <a:pt x="211" y="488"/>
                    </a:lnTo>
                    <a:lnTo>
                      <a:pt x="200" y="491"/>
                    </a:lnTo>
                    <a:lnTo>
                      <a:pt x="182" y="490"/>
                    </a:lnTo>
                    <a:lnTo>
                      <a:pt x="169" y="485"/>
                    </a:lnTo>
                    <a:lnTo>
                      <a:pt x="153" y="481"/>
                    </a:lnTo>
                    <a:lnTo>
                      <a:pt x="141" y="475"/>
                    </a:lnTo>
                    <a:lnTo>
                      <a:pt x="124" y="466"/>
                    </a:lnTo>
                    <a:lnTo>
                      <a:pt x="111" y="459"/>
                    </a:lnTo>
                    <a:lnTo>
                      <a:pt x="98" y="453"/>
                    </a:lnTo>
                    <a:lnTo>
                      <a:pt x="83" y="447"/>
                    </a:lnTo>
                    <a:lnTo>
                      <a:pt x="55" y="447"/>
                    </a:lnTo>
                    <a:lnTo>
                      <a:pt x="41" y="453"/>
                    </a:lnTo>
                    <a:lnTo>
                      <a:pt x="28" y="462"/>
                    </a:lnTo>
                    <a:lnTo>
                      <a:pt x="19" y="475"/>
                    </a:lnTo>
                    <a:lnTo>
                      <a:pt x="10" y="491"/>
                    </a:lnTo>
                    <a:lnTo>
                      <a:pt x="4" y="507"/>
                    </a:lnTo>
                    <a:lnTo>
                      <a:pt x="0" y="525"/>
                    </a:lnTo>
                    <a:lnTo>
                      <a:pt x="0" y="545"/>
                    </a:lnTo>
                    <a:lnTo>
                      <a:pt x="3" y="563"/>
                    </a:lnTo>
                    <a:lnTo>
                      <a:pt x="7" y="583"/>
                    </a:lnTo>
                    <a:lnTo>
                      <a:pt x="17" y="602"/>
                    </a:lnTo>
                    <a:lnTo>
                      <a:pt x="28" y="622"/>
                    </a:lnTo>
                    <a:lnTo>
                      <a:pt x="42" y="643"/>
                    </a:lnTo>
                    <a:lnTo>
                      <a:pt x="58" y="654"/>
                    </a:lnTo>
                    <a:lnTo>
                      <a:pt x="79" y="667"/>
                    </a:lnTo>
                    <a:lnTo>
                      <a:pt x="98" y="676"/>
                    </a:lnTo>
                    <a:lnTo>
                      <a:pt x="119" y="681"/>
                    </a:lnTo>
                    <a:lnTo>
                      <a:pt x="138" y="685"/>
                    </a:lnTo>
                    <a:lnTo>
                      <a:pt x="167" y="685"/>
                    </a:lnTo>
                    <a:lnTo>
                      <a:pt x="191" y="682"/>
                    </a:lnTo>
                    <a:lnTo>
                      <a:pt x="218" y="681"/>
                    </a:lnTo>
                    <a:lnTo>
                      <a:pt x="239" y="681"/>
                    </a:lnTo>
                    <a:lnTo>
                      <a:pt x="252" y="689"/>
                    </a:lnTo>
                    <a:lnTo>
                      <a:pt x="256" y="704"/>
                    </a:lnTo>
                    <a:lnTo>
                      <a:pt x="256" y="720"/>
                    </a:lnTo>
                    <a:lnTo>
                      <a:pt x="249" y="742"/>
                    </a:lnTo>
                    <a:lnTo>
                      <a:pt x="242" y="764"/>
                    </a:lnTo>
                    <a:lnTo>
                      <a:pt x="233" y="782"/>
                    </a:lnTo>
                    <a:lnTo>
                      <a:pt x="221" y="807"/>
                    </a:lnTo>
                    <a:lnTo>
                      <a:pt x="208" y="829"/>
                    </a:lnTo>
                    <a:lnTo>
                      <a:pt x="195" y="850"/>
                    </a:lnTo>
                    <a:lnTo>
                      <a:pt x="179" y="870"/>
                    </a:lnTo>
                    <a:lnTo>
                      <a:pt x="167" y="886"/>
                    </a:lnTo>
                    <a:lnTo>
                      <a:pt x="143" y="903"/>
                    </a:lnTo>
                    <a:lnTo>
                      <a:pt x="1324" y="902"/>
                    </a:lnTo>
                    <a:lnTo>
                      <a:pt x="1325" y="883"/>
                    </a:lnTo>
                    <a:lnTo>
                      <a:pt x="1330" y="866"/>
                    </a:lnTo>
                    <a:lnTo>
                      <a:pt x="1336" y="850"/>
                    </a:lnTo>
                    <a:lnTo>
                      <a:pt x="1341" y="836"/>
                    </a:lnTo>
                    <a:lnTo>
                      <a:pt x="1350" y="822"/>
                    </a:lnTo>
                    <a:lnTo>
                      <a:pt x="1362" y="806"/>
                    </a:lnTo>
                    <a:lnTo>
                      <a:pt x="1375" y="791"/>
                    </a:lnTo>
                    <a:lnTo>
                      <a:pt x="1387" y="780"/>
                    </a:lnTo>
                    <a:lnTo>
                      <a:pt x="1401" y="765"/>
                    </a:lnTo>
                    <a:lnTo>
                      <a:pt x="1413" y="753"/>
                    </a:lnTo>
                    <a:lnTo>
                      <a:pt x="1422" y="739"/>
                    </a:lnTo>
                    <a:lnTo>
                      <a:pt x="1429" y="724"/>
                    </a:lnTo>
                    <a:lnTo>
                      <a:pt x="1433" y="702"/>
                    </a:lnTo>
                    <a:lnTo>
                      <a:pt x="1432" y="682"/>
                    </a:lnTo>
                    <a:lnTo>
                      <a:pt x="1427" y="669"/>
                    </a:lnTo>
                    <a:lnTo>
                      <a:pt x="1420" y="656"/>
                    </a:lnTo>
                    <a:lnTo>
                      <a:pt x="1410" y="644"/>
                    </a:lnTo>
                    <a:lnTo>
                      <a:pt x="1397" y="634"/>
                    </a:lnTo>
                    <a:lnTo>
                      <a:pt x="1382" y="628"/>
                    </a:lnTo>
                    <a:lnTo>
                      <a:pt x="1363" y="624"/>
                    </a:lnTo>
                    <a:lnTo>
                      <a:pt x="1343" y="622"/>
                    </a:lnTo>
                    <a:lnTo>
                      <a:pt x="1321" y="624"/>
                    </a:lnTo>
                    <a:lnTo>
                      <a:pt x="1301" y="627"/>
                    </a:lnTo>
                    <a:lnTo>
                      <a:pt x="1280" y="631"/>
                    </a:lnTo>
                    <a:lnTo>
                      <a:pt x="1254" y="638"/>
                    </a:lnTo>
                    <a:lnTo>
                      <a:pt x="1232" y="644"/>
                    </a:lnTo>
                    <a:lnTo>
                      <a:pt x="1209" y="648"/>
                    </a:lnTo>
                    <a:lnTo>
                      <a:pt x="1181" y="651"/>
                    </a:lnTo>
                    <a:lnTo>
                      <a:pt x="1159" y="651"/>
                    </a:lnTo>
                    <a:lnTo>
                      <a:pt x="1140" y="647"/>
                    </a:lnTo>
                    <a:lnTo>
                      <a:pt x="1120" y="641"/>
                    </a:lnTo>
                    <a:lnTo>
                      <a:pt x="1104" y="632"/>
                    </a:lnTo>
                    <a:lnTo>
                      <a:pt x="1089" y="621"/>
                    </a:lnTo>
                    <a:lnTo>
                      <a:pt x="1079" y="603"/>
                    </a:lnTo>
                    <a:lnTo>
                      <a:pt x="1075" y="584"/>
                    </a:lnTo>
                    <a:lnTo>
                      <a:pt x="1078" y="565"/>
                    </a:lnTo>
                    <a:lnTo>
                      <a:pt x="1085" y="546"/>
                    </a:lnTo>
                    <a:lnTo>
                      <a:pt x="1092" y="532"/>
                    </a:lnTo>
                    <a:lnTo>
                      <a:pt x="1106" y="517"/>
                    </a:lnTo>
                    <a:lnTo>
                      <a:pt x="1120" y="504"/>
                    </a:lnTo>
                    <a:lnTo>
                      <a:pt x="1135" y="495"/>
                    </a:lnTo>
                    <a:lnTo>
                      <a:pt x="1152" y="485"/>
                    </a:lnTo>
                    <a:lnTo>
                      <a:pt x="1170" y="479"/>
                    </a:lnTo>
                    <a:lnTo>
                      <a:pt x="1189" y="475"/>
                    </a:lnTo>
                    <a:lnTo>
                      <a:pt x="1209" y="472"/>
                    </a:lnTo>
                    <a:lnTo>
                      <a:pt x="1234" y="468"/>
                    </a:lnTo>
                    <a:lnTo>
                      <a:pt x="1260" y="465"/>
                    </a:lnTo>
                    <a:lnTo>
                      <a:pt x="1282" y="461"/>
                    </a:lnTo>
                    <a:lnTo>
                      <a:pt x="1304" y="452"/>
                    </a:lnTo>
                    <a:lnTo>
                      <a:pt x="1318" y="442"/>
                    </a:lnTo>
                    <a:lnTo>
                      <a:pt x="1331" y="428"/>
                    </a:lnTo>
                    <a:lnTo>
                      <a:pt x="1341" y="414"/>
                    </a:lnTo>
                    <a:lnTo>
                      <a:pt x="1347" y="399"/>
                    </a:lnTo>
                    <a:lnTo>
                      <a:pt x="1352" y="380"/>
                    </a:lnTo>
                    <a:lnTo>
                      <a:pt x="1353" y="356"/>
                    </a:lnTo>
                    <a:lnTo>
                      <a:pt x="1350" y="337"/>
                    </a:lnTo>
                    <a:lnTo>
                      <a:pt x="1349" y="313"/>
                    </a:lnTo>
                    <a:lnTo>
                      <a:pt x="1347" y="286"/>
                    </a:lnTo>
                    <a:lnTo>
                      <a:pt x="1346" y="252"/>
                    </a:lnTo>
                    <a:lnTo>
                      <a:pt x="1346" y="220"/>
                    </a:lnTo>
                    <a:lnTo>
                      <a:pt x="1347" y="201"/>
                    </a:lnTo>
                    <a:lnTo>
                      <a:pt x="1331" y="191"/>
                    </a:lnTo>
                    <a:close/>
                  </a:path>
                </a:pathLst>
              </a:custGeom>
              <a:solidFill>
                <a:srgbClr val="FFFF00"/>
              </a:solidFill>
              <a:ln w="6350">
                <a:solidFill>
                  <a:srgbClr val="000000"/>
                </a:solidFill>
                <a:round/>
                <a:headEnd/>
                <a:tailEnd/>
              </a:ln>
            </p:spPr>
            <p:txBody>
              <a:bodyPr/>
              <a:lstStyle/>
              <a:p>
                <a:endParaRPr lang="zh-CN" altLang="en-US"/>
              </a:p>
            </p:txBody>
          </p:sp>
        </p:grpSp>
        <p:grpSp>
          <p:nvGrpSpPr>
            <p:cNvPr id="60438" name="组合 227357"/>
            <p:cNvGrpSpPr>
              <a:grpSpLocks/>
            </p:cNvGrpSpPr>
            <p:nvPr/>
          </p:nvGrpSpPr>
          <p:grpSpPr bwMode="auto">
            <a:xfrm>
              <a:off x="920" y="2785"/>
              <a:ext cx="515" cy="325"/>
              <a:chOff x="975" y="3111"/>
              <a:chExt cx="517" cy="297"/>
            </a:xfrm>
          </p:grpSpPr>
          <p:sp>
            <p:nvSpPr>
              <p:cNvPr id="60635" name="DRAWING2STR_FREEFORM 227358"/>
              <p:cNvSpPr>
                <a:spLocks noChangeArrowheads="1"/>
              </p:cNvSpPr>
              <p:nvPr/>
            </p:nvSpPr>
            <p:spPr bwMode="auto">
              <a:xfrm>
                <a:off x="975" y="3111"/>
                <a:ext cx="517" cy="252"/>
              </a:xfrm>
              <a:custGeom>
                <a:avLst/>
                <a:gdLst>
                  <a:gd name="T0" fmla="*/ 47 w 1550"/>
                  <a:gd name="T1" fmla="*/ 33 h 755"/>
                  <a:gd name="T2" fmla="*/ 62 w 1550"/>
                  <a:gd name="T3" fmla="*/ 31 h 755"/>
                  <a:gd name="T4" fmla="*/ 88 w 1550"/>
                  <a:gd name="T5" fmla="*/ 26 h 755"/>
                  <a:gd name="T6" fmla="*/ 118 w 1550"/>
                  <a:gd name="T7" fmla="*/ 19 h 755"/>
                  <a:gd name="T8" fmla="*/ 147 w 1550"/>
                  <a:gd name="T9" fmla="*/ 10 h 755"/>
                  <a:gd name="T10" fmla="*/ 172 w 1550"/>
                  <a:gd name="T11" fmla="*/ 2 h 755"/>
                  <a:gd name="T12" fmla="*/ 189 w 1550"/>
                  <a:gd name="T13" fmla="*/ 0 h 755"/>
                  <a:gd name="T14" fmla="*/ 207 w 1550"/>
                  <a:gd name="T15" fmla="*/ 2 h 755"/>
                  <a:gd name="T16" fmla="*/ 222 w 1550"/>
                  <a:gd name="T17" fmla="*/ 5 h 755"/>
                  <a:gd name="T18" fmla="*/ 231 w 1550"/>
                  <a:gd name="T19" fmla="*/ 12 h 755"/>
                  <a:gd name="T20" fmla="*/ 235 w 1550"/>
                  <a:gd name="T21" fmla="*/ 21 h 755"/>
                  <a:gd name="T22" fmla="*/ 233 w 1550"/>
                  <a:gd name="T23" fmla="*/ 32 h 755"/>
                  <a:gd name="T24" fmla="*/ 223 w 1550"/>
                  <a:gd name="T25" fmla="*/ 47 h 755"/>
                  <a:gd name="T26" fmla="*/ 218 w 1550"/>
                  <a:gd name="T27" fmla="*/ 59 h 755"/>
                  <a:gd name="T28" fmla="*/ 218 w 1550"/>
                  <a:gd name="T29" fmla="*/ 69 h 755"/>
                  <a:gd name="T30" fmla="*/ 225 w 1550"/>
                  <a:gd name="T31" fmla="*/ 81 h 755"/>
                  <a:gd name="T32" fmla="*/ 237 w 1550"/>
                  <a:gd name="T33" fmla="*/ 90 h 755"/>
                  <a:gd name="T34" fmla="*/ 252 w 1550"/>
                  <a:gd name="T35" fmla="*/ 94 h 755"/>
                  <a:gd name="T36" fmla="*/ 266 w 1550"/>
                  <a:gd name="T37" fmla="*/ 94 h 755"/>
                  <a:gd name="T38" fmla="*/ 280 w 1550"/>
                  <a:gd name="T39" fmla="*/ 90 h 755"/>
                  <a:gd name="T40" fmla="*/ 296 w 1550"/>
                  <a:gd name="T41" fmla="*/ 82 h 755"/>
                  <a:gd name="T42" fmla="*/ 307 w 1550"/>
                  <a:gd name="T43" fmla="*/ 73 h 755"/>
                  <a:gd name="T44" fmla="*/ 315 w 1550"/>
                  <a:gd name="T45" fmla="*/ 62 h 755"/>
                  <a:gd name="T46" fmla="*/ 318 w 1550"/>
                  <a:gd name="T47" fmla="*/ 47 h 755"/>
                  <a:gd name="T48" fmla="*/ 322 w 1550"/>
                  <a:gd name="T49" fmla="*/ 37 h 755"/>
                  <a:gd name="T50" fmla="*/ 334 w 1550"/>
                  <a:gd name="T51" fmla="*/ 30 h 755"/>
                  <a:gd name="T52" fmla="*/ 354 w 1550"/>
                  <a:gd name="T53" fmla="*/ 24 h 755"/>
                  <a:gd name="T54" fmla="*/ 373 w 1550"/>
                  <a:gd name="T55" fmla="*/ 19 h 755"/>
                  <a:gd name="T56" fmla="*/ 407 w 1550"/>
                  <a:gd name="T57" fmla="*/ 13 h 755"/>
                  <a:gd name="T58" fmla="*/ 452 w 1550"/>
                  <a:gd name="T59" fmla="*/ 11 h 755"/>
                  <a:gd name="T60" fmla="*/ 497 w 1550"/>
                  <a:gd name="T61" fmla="*/ 13 h 755"/>
                  <a:gd name="T62" fmla="*/ 499 w 1550"/>
                  <a:gd name="T63" fmla="*/ 27 h 755"/>
                  <a:gd name="T64" fmla="*/ 507 w 1550"/>
                  <a:gd name="T65" fmla="*/ 50 h 755"/>
                  <a:gd name="T66" fmla="*/ 514 w 1550"/>
                  <a:gd name="T67" fmla="*/ 71 h 755"/>
                  <a:gd name="T68" fmla="*/ 517 w 1550"/>
                  <a:gd name="T69" fmla="*/ 86 h 755"/>
                  <a:gd name="T70" fmla="*/ 515 w 1550"/>
                  <a:gd name="T71" fmla="*/ 98 h 755"/>
                  <a:gd name="T72" fmla="*/ 509 w 1550"/>
                  <a:gd name="T73" fmla="*/ 105 h 755"/>
                  <a:gd name="T74" fmla="*/ 501 w 1550"/>
                  <a:gd name="T75" fmla="*/ 110 h 755"/>
                  <a:gd name="T76" fmla="*/ 488 w 1550"/>
                  <a:gd name="T77" fmla="*/ 109 h 755"/>
                  <a:gd name="T78" fmla="*/ 476 w 1550"/>
                  <a:gd name="T79" fmla="*/ 104 h 755"/>
                  <a:gd name="T80" fmla="*/ 465 w 1550"/>
                  <a:gd name="T81" fmla="*/ 99 h 755"/>
                  <a:gd name="T82" fmla="*/ 453 w 1550"/>
                  <a:gd name="T83" fmla="*/ 96 h 755"/>
                  <a:gd name="T84" fmla="*/ 443 w 1550"/>
                  <a:gd name="T85" fmla="*/ 99 h 755"/>
                  <a:gd name="T86" fmla="*/ 435 w 1550"/>
                  <a:gd name="T87" fmla="*/ 108 h 755"/>
                  <a:gd name="T88" fmla="*/ 431 w 1550"/>
                  <a:gd name="T89" fmla="*/ 119 h 755"/>
                  <a:gd name="T90" fmla="*/ 430 w 1550"/>
                  <a:gd name="T91" fmla="*/ 131 h 755"/>
                  <a:gd name="T92" fmla="*/ 433 w 1550"/>
                  <a:gd name="T93" fmla="*/ 147 h 755"/>
                  <a:gd name="T94" fmla="*/ 441 w 1550"/>
                  <a:gd name="T95" fmla="*/ 160 h 755"/>
                  <a:gd name="T96" fmla="*/ 449 w 1550"/>
                  <a:gd name="T97" fmla="*/ 168 h 755"/>
                  <a:gd name="T98" fmla="*/ 462 w 1550"/>
                  <a:gd name="T99" fmla="*/ 176 h 755"/>
                  <a:gd name="T100" fmla="*/ 478 w 1550"/>
                  <a:gd name="T101" fmla="*/ 180 h 755"/>
                  <a:gd name="T102" fmla="*/ 495 w 1550"/>
                  <a:gd name="T103" fmla="*/ 179 h 755"/>
                  <a:gd name="T104" fmla="*/ 509 w 1550"/>
                  <a:gd name="T105" fmla="*/ 178 h 755"/>
                  <a:gd name="T106" fmla="*/ 515 w 1550"/>
                  <a:gd name="T107" fmla="*/ 183 h 755"/>
                  <a:gd name="T108" fmla="*/ 515 w 1550"/>
                  <a:gd name="T109" fmla="*/ 190 h 755"/>
                  <a:gd name="T110" fmla="*/ 510 w 1550"/>
                  <a:gd name="T111" fmla="*/ 203 h 755"/>
                  <a:gd name="T112" fmla="*/ 503 w 1550"/>
                  <a:gd name="T113" fmla="*/ 218 h 755"/>
                  <a:gd name="T114" fmla="*/ 493 w 1550"/>
                  <a:gd name="T115" fmla="*/ 234 h 755"/>
                  <a:gd name="T116" fmla="*/ 482 w 1550"/>
                  <a:gd name="T117" fmla="*/ 248 h 755"/>
                  <a:gd name="T118" fmla="*/ 0 w 1550"/>
                  <a:gd name="T119" fmla="*/ 251 h 7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50" h="755">
                    <a:moveTo>
                      <a:pt x="0" y="753"/>
                    </a:moveTo>
                    <a:lnTo>
                      <a:pt x="140" y="98"/>
                    </a:lnTo>
                    <a:lnTo>
                      <a:pt x="162" y="96"/>
                    </a:lnTo>
                    <a:lnTo>
                      <a:pt x="186" y="93"/>
                    </a:lnTo>
                    <a:lnTo>
                      <a:pt x="232" y="85"/>
                    </a:lnTo>
                    <a:lnTo>
                      <a:pt x="265" y="77"/>
                    </a:lnTo>
                    <a:lnTo>
                      <a:pt x="307" y="69"/>
                    </a:lnTo>
                    <a:lnTo>
                      <a:pt x="354" y="57"/>
                    </a:lnTo>
                    <a:lnTo>
                      <a:pt x="399" y="44"/>
                    </a:lnTo>
                    <a:lnTo>
                      <a:pt x="440" y="29"/>
                    </a:lnTo>
                    <a:lnTo>
                      <a:pt x="487" y="13"/>
                    </a:lnTo>
                    <a:lnTo>
                      <a:pt x="517" y="6"/>
                    </a:lnTo>
                    <a:lnTo>
                      <a:pt x="543" y="2"/>
                    </a:lnTo>
                    <a:lnTo>
                      <a:pt x="567" y="0"/>
                    </a:lnTo>
                    <a:lnTo>
                      <a:pt x="588" y="0"/>
                    </a:lnTo>
                    <a:lnTo>
                      <a:pt x="621" y="5"/>
                    </a:lnTo>
                    <a:lnTo>
                      <a:pt x="642" y="9"/>
                    </a:lnTo>
                    <a:lnTo>
                      <a:pt x="666" y="16"/>
                    </a:lnTo>
                    <a:lnTo>
                      <a:pt x="682" y="25"/>
                    </a:lnTo>
                    <a:lnTo>
                      <a:pt x="693" y="35"/>
                    </a:lnTo>
                    <a:lnTo>
                      <a:pt x="702" y="51"/>
                    </a:lnTo>
                    <a:lnTo>
                      <a:pt x="705" y="63"/>
                    </a:lnTo>
                    <a:lnTo>
                      <a:pt x="704" y="79"/>
                    </a:lnTo>
                    <a:lnTo>
                      <a:pt x="698" y="95"/>
                    </a:lnTo>
                    <a:lnTo>
                      <a:pt x="683" y="115"/>
                    </a:lnTo>
                    <a:lnTo>
                      <a:pt x="669" y="140"/>
                    </a:lnTo>
                    <a:lnTo>
                      <a:pt x="660" y="162"/>
                    </a:lnTo>
                    <a:lnTo>
                      <a:pt x="655" y="178"/>
                    </a:lnTo>
                    <a:lnTo>
                      <a:pt x="654" y="195"/>
                    </a:lnTo>
                    <a:lnTo>
                      <a:pt x="655" y="208"/>
                    </a:lnTo>
                    <a:lnTo>
                      <a:pt x="663" y="226"/>
                    </a:lnTo>
                    <a:lnTo>
                      <a:pt x="676" y="243"/>
                    </a:lnTo>
                    <a:lnTo>
                      <a:pt x="693" y="259"/>
                    </a:lnTo>
                    <a:lnTo>
                      <a:pt x="711" y="270"/>
                    </a:lnTo>
                    <a:lnTo>
                      <a:pt x="733" y="277"/>
                    </a:lnTo>
                    <a:lnTo>
                      <a:pt x="757" y="283"/>
                    </a:lnTo>
                    <a:lnTo>
                      <a:pt x="776" y="286"/>
                    </a:lnTo>
                    <a:lnTo>
                      <a:pt x="798" y="283"/>
                    </a:lnTo>
                    <a:lnTo>
                      <a:pt x="820" y="278"/>
                    </a:lnTo>
                    <a:lnTo>
                      <a:pt x="840" y="271"/>
                    </a:lnTo>
                    <a:lnTo>
                      <a:pt x="862" y="261"/>
                    </a:lnTo>
                    <a:lnTo>
                      <a:pt x="886" y="246"/>
                    </a:lnTo>
                    <a:lnTo>
                      <a:pt x="905" y="233"/>
                    </a:lnTo>
                    <a:lnTo>
                      <a:pt x="921" y="220"/>
                    </a:lnTo>
                    <a:lnTo>
                      <a:pt x="934" y="204"/>
                    </a:lnTo>
                    <a:lnTo>
                      <a:pt x="944" y="185"/>
                    </a:lnTo>
                    <a:lnTo>
                      <a:pt x="950" y="165"/>
                    </a:lnTo>
                    <a:lnTo>
                      <a:pt x="953" y="140"/>
                    </a:lnTo>
                    <a:lnTo>
                      <a:pt x="960" y="120"/>
                    </a:lnTo>
                    <a:lnTo>
                      <a:pt x="966" y="111"/>
                    </a:lnTo>
                    <a:lnTo>
                      <a:pt x="979" y="101"/>
                    </a:lnTo>
                    <a:lnTo>
                      <a:pt x="1001" y="90"/>
                    </a:lnTo>
                    <a:lnTo>
                      <a:pt x="1030" y="80"/>
                    </a:lnTo>
                    <a:lnTo>
                      <a:pt x="1060" y="72"/>
                    </a:lnTo>
                    <a:lnTo>
                      <a:pt x="1088" y="63"/>
                    </a:lnTo>
                    <a:lnTo>
                      <a:pt x="1117" y="56"/>
                    </a:lnTo>
                    <a:lnTo>
                      <a:pt x="1159" y="48"/>
                    </a:lnTo>
                    <a:lnTo>
                      <a:pt x="1219" y="38"/>
                    </a:lnTo>
                    <a:lnTo>
                      <a:pt x="1285" y="32"/>
                    </a:lnTo>
                    <a:lnTo>
                      <a:pt x="1356" y="32"/>
                    </a:lnTo>
                    <a:lnTo>
                      <a:pt x="1426" y="32"/>
                    </a:lnTo>
                    <a:lnTo>
                      <a:pt x="1490" y="39"/>
                    </a:lnTo>
                    <a:lnTo>
                      <a:pt x="1493" y="58"/>
                    </a:lnTo>
                    <a:lnTo>
                      <a:pt x="1497" y="82"/>
                    </a:lnTo>
                    <a:lnTo>
                      <a:pt x="1506" y="114"/>
                    </a:lnTo>
                    <a:lnTo>
                      <a:pt x="1519" y="150"/>
                    </a:lnTo>
                    <a:lnTo>
                      <a:pt x="1532" y="187"/>
                    </a:lnTo>
                    <a:lnTo>
                      <a:pt x="1541" y="213"/>
                    </a:lnTo>
                    <a:lnTo>
                      <a:pt x="1547" y="238"/>
                    </a:lnTo>
                    <a:lnTo>
                      <a:pt x="1550" y="259"/>
                    </a:lnTo>
                    <a:lnTo>
                      <a:pt x="1548" y="275"/>
                    </a:lnTo>
                    <a:lnTo>
                      <a:pt x="1543" y="293"/>
                    </a:lnTo>
                    <a:lnTo>
                      <a:pt x="1534" y="308"/>
                    </a:lnTo>
                    <a:lnTo>
                      <a:pt x="1526" y="316"/>
                    </a:lnTo>
                    <a:lnTo>
                      <a:pt x="1516" y="324"/>
                    </a:lnTo>
                    <a:lnTo>
                      <a:pt x="1502" y="331"/>
                    </a:lnTo>
                    <a:lnTo>
                      <a:pt x="1483" y="332"/>
                    </a:lnTo>
                    <a:lnTo>
                      <a:pt x="1464" y="328"/>
                    </a:lnTo>
                    <a:lnTo>
                      <a:pt x="1446" y="322"/>
                    </a:lnTo>
                    <a:lnTo>
                      <a:pt x="1426" y="313"/>
                    </a:lnTo>
                    <a:lnTo>
                      <a:pt x="1410" y="303"/>
                    </a:lnTo>
                    <a:lnTo>
                      <a:pt x="1395" y="297"/>
                    </a:lnTo>
                    <a:lnTo>
                      <a:pt x="1378" y="292"/>
                    </a:lnTo>
                    <a:lnTo>
                      <a:pt x="1359" y="289"/>
                    </a:lnTo>
                    <a:lnTo>
                      <a:pt x="1344" y="290"/>
                    </a:lnTo>
                    <a:lnTo>
                      <a:pt x="1328" y="297"/>
                    </a:lnTo>
                    <a:lnTo>
                      <a:pt x="1315" y="309"/>
                    </a:lnTo>
                    <a:lnTo>
                      <a:pt x="1305" y="324"/>
                    </a:lnTo>
                    <a:lnTo>
                      <a:pt x="1296" y="342"/>
                    </a:lnTo>
                    <a:lnTo>
                      <a:pt x="1292" y="357"/>
                    </a:lnTo>
                    <a:lnTo>
                      <a:pt x="1289" y="372"/>
                    </a:lnTo>
                    <a:lnTo>
                      <a:pt x="1288" y="392"/>
                    </a:lnTo>
                    <a:lnTo>
                      <a:pt x="1291" y="415"/>
                    </a:lnTo>
                    <a:lnTo>
                      <a:pt x="1298" y="439"/>
                    </a:lnTo>
                    <a:lnTo>
                      <a:pt x="1309" y="459"/>
                    </a:lnTo>
                    <a:lnTo>
                      <a:pt x="1323" y="478"/>
                    </a:lnTo>
                    <a:lnTo>
                      <a:pt x="1330" y="488"/>
                    </a:lnTo>
                    <a:lnTo>
                      <a:pt x="1346" y="503"/>
                    </a:lnTo>
                    <a:lnTo>
                      <a:pt x="1363" y="517"/>
                    </a:lnTo>
                    <a:lnTo>
                      <a:pt x="1385" y="528"/>
                    </a:lnTo>
                    <a:lnTo>
                      <a:pt x="1410" y="535"/>
                    </a:lnTo>
                    <a:lnTo>
                      <a:pt x="1432" y="538"/>
                    </a:lnTo>
                    <a:lnTo>
                      <a:pt x="1458" y="539"/>
                    </a:lnTo>
                    <a:lnTo>
                      <a:pt x="1484" y="536"/>
                    </a:lnTo>
                    <a:lnTo>
                      <a:pt x="1506" y="535"/>
                    </a:lnTo>
                    <a:lnTo>
                      <a:pt x="1526" y="533"/>
                    </a:lnTo>
                    <a:lnTo>
                      <a:pt x="1538" y="539"/>
                    </a:lnTo>
                    <a:lnTo>
                      <a:pt x="1543" y="549"/>
                    </a:lnTo>
                    <a:lnTo>
                      <a:pt x="1544" y="560"/>
                    </a:lnTo>
                    <a:lnTo>
                      <a:pt x="1543" y="570"/>
                    </a:lnTo>
                    <a:lnTo>
                      <a:pt x="1537" y="590"/>
                    </a:lnTo>
                    <a:lnTo>
                      <a:pt x="1529" y="608"/>
                    </a:lnTo>
                    <a:lnTo>
                      <a:pt x="1521" y="629"/>
                    </a:lnTo>
                    <a:lnTo>
                      <a:pt x="1508" y="654"/>
                    </a:lnTo>
                    <a:lnTo>
                      <a:pt x="1493" y="679"/>
                    </a:lnTo>
                    <a:lnTo>
                      <a:pt x="1478" y="701"/>
                    </a:lnTo>
                    <a:lnTo>
                      <a:pt x="1461" y="726"/>
                    </a:lnTo>
                    <a:lnTo>
                      <a:pt x="1446" y="743"/>
                    </a:lnTo>
                    <a:lnTo>
                      <a:pt x="1430" y="755"/>
                    </a:lnTo>
                    <a:lnTo>
                      <a:pt x="0" y="753"/>
                    </a:lnTo>
                    <a:close/>
                  </a:path>
                </a:pathLst>
              </a:custGeom>
              <a:solidFill>
                <a:srgbClr val="9F3FDF"/>
              </a:solidFill>
              <a:ln w="6350">
                <a:solidFill>
                  <a:srgbClr val="000000"/>
                </a:solidFill>
                <a:round/>
                <a:headEnd/>
                <a:tailEnd/>
              </a:ln>
            </p:spPr>
            <p:txBody>
              <a:bodyPr/>
              <a:lstStyle/>
              <a:p>
                <a:endParaRPr lang="zh-CN" altLang="en-US"/>
              </a:p>
            </p:txBody>
          </p:sp>
          <p:sp>
            <p:nvSpPr>
              <p:cNvPr id="60636" name="矩形 227359"/>
              <p:cNvSpPr>
                <a:spLocks noChangeArrowheads="1"/>
              </p:cNvSpPr>
              <p:nvPr/>
            </p:nvSpPr>
            <p:spPr bwMode="auto">
              <a:xfrm>
                <a:off x="975" y="3363"/>
                <a:ext cx="478" cy="45"/>
              </a:xfrm>
              <a:prstGeom prst="rect">
                <a:avLst/>
              </a:prstGeom>
              <a:solidFill>
                <a:srgbClr val="5F009F"/>
              </a:solidFill>
              <a:ln w="6350">
                <a:solidFill>
                  <a:srgbClr val="000000"/>
                </a:solidFill>
                <a:miter lim="800000"/>
                <a:headEnd/>
                <a:tailEnd/>
              </a:ln>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grpSp>
        <p:grpSp>
          <p:nvGrpSpPr>
            <p:cNvPr id="60439" name="组合 227360"/>
            <p:cNvGrpSpPr>
              <a:grpSpLocks/>
            </p:cNvGrpSpPr>
            <p:nvPr/>
          </p:nvGrpSpPr>
          <p:grpSpPr bwMode="auto">
            <a:xfrm>
              <a:off x="265" y="1925"/>
              <a:ext cx="605" cy="329"/>
              <a:chOff x="1764" y="3105"/>
              <a:chExt cx="605" cy="303"/>
            </a:xfrm>
          </p:grpSpPr>
          <p:sp>
            <p:nvSpPr>
              <p:cNvPr id="60633" name="DRAWING2STR_FREEFORM 227361"/>
              <p:cNvSpPr>
                <a:spLocks noChangeArrowheads="1"/>
              </p:cNvSpPr>
              <p:nvPr/>
            </p:nvSpPr>
            <p:spPr bwMode="auto">
              <a:xfrm>
                <a:off x="1764" y="3105"/>
                <a:ext cx="605" cy="257"/>
              </a:xfrm>
              <a:custGeom>
                <a:avLst/>
                <a:gdLst>
                  <a:gd name="T0" fmla="*/ 105 w 1815"/>
                  <a:gd name="T1" fmla="*/ 21 h 771"/>
                  <a:gd name="T2" fmla="*/ 125 w 1815"/>
                  <a:gd name="T3" fmla="*/ 24 h 771"/>
                  <a:gd name="T4" fmla="*/ 145 w 1815"/>
                  <a:gd name="T5" fmla="*/ 28 h 771"/>
                  <a:gd name="T6" fmla="*/ 167 w 1815"/>
                  <a:gd name="T7" fmla="*/ 27 h 771"/>
                  <a:gd name="T8" fmla="*/ 187 w 1815"/>
                  <a:gd name="T9" fmla="*/ 19 h 771"/>
                  <a:gd name="T10" fmla="*/ 208 w 1815"/>
                  <a:gd name="T11" fmla="*/ 11 h 771"/>
                  <a:gd name="T12" fmla="*/ 228 w 1815"/>
                  <a:gd name="T13" fmla="*/ 10 h 771"/>
                  <a:gd name="T14" fmla="*/ 245 w 1815"/>
                  <a:gd name="T15" fmla="*/ 19 h 771"/>
                  <a:gd name="T16" fmla="*/ 244 w 1815"/>
                  <a:gd name="T17" fmla="*/ 40 h 771"/>
                  <a:gd name="T18" fmla="*/ 239 w 1815"/>
                  <a:gd name="T19" fmla="*/ 62 h 771"/>
                  <a:gd name="T20" fmla="*/ 251 w 1815"/>
                  <a:gd name="T21" fmla="*/ 78 h 771"/>
                  <a:gd name="T22" fmla="*/ 276 w 1815"/>
                  <a:gd name="T23" fmla="*/ 83 h 771"/>
                  <a:gd name="T24" fmla="*/ 305 w 1815"/>
                  <a:gd name="T25" fmla="*/ 84 h 771"/>
                  <a:gd name="T26" fmla="*/ 331 w 1815"/>
                  <a:gd name="T27" fmla="*/ 77 h 771"/>
                  <a:gd name="T28" fmla="*/ 349 w 1815"/>
                  <a:gd name="T29" fmla="*/ 65 h 771"/>
                  <a:gd name="T30" fmla="*/ 356 w 1815"/>
                  <a:gd name="T31" fmla="*/ 42 h 771"/>
                  <a:gd name="T32" fmla="*/ 360 w 1815"/>
                  <a:gd name="T33" fmla="*/ 21 h 771"/>
                  <a:gd name="T34" fmla="*/ 376 w 1815"/>
                  <a:gd name="T35" fmla="*/ 8 h 771"/>
                  <a:gd name="T36" fmla="*/ 399 w 1815"/>
                  <a:gd name="T37" fmla="*/ 2 h 771"/>
                  <a:gd name="T38" fmla="*/ 427 w 1815"/>
                  <a:gd name="T39" fmla="*/ 0 h 771"/>
                  <a:gd name="T40" fmla="*/ 453 w 1815"/>
                  <a:gd name="T41" fmla="*/ 2 h 771"/>
                  <a:gd name="T42" fmla="*/ 476 w 1815"/>
                  <a:gd name="T43" fmla="*/ 4 h 771"/>
                  <a:gd name="T44" fmla="*/ 83 w 1815"/>
                  <a:gd name="T45" fmla="*/ 256 h 771"/>
                  <a:gd name="T46" fmla="*/ 87 w 1815"/>
                  <a:gd name="T47" fmla="*/ 239 h 771"/>
                  <a:gd name="T48" fmla="*/ 96 w 1815"/>
                  <a:gd name="T49" fmla="*/ 224 h 771"/>
                  <a:gd name="T50" fmla="*/ 109 w 1815"/>
                  <a:gd name="T51" fmla="*/ 210 h 771"/>
                  <a:gd name="T52" fmla="*/ 118 w 1815"/>
                  <a:gd name="T53" fmla="*/ 197 h 771"/>
                  <a:gd name="T54" fmla="*/ 117 w 1815"/>
                  <a:gd name="T55" fmla="*/ 178 h 771"/>
                  <a:gd name="T56" fmla="*/ 107 w 1815"/>
                  <a:gd name="T57" fmla="*/ 167 h 771"/>
                  <a:gd name="T58" fmla="*/ 89 w 1815"/>
                  <a:gd name="T59" fmla="*/ 163 h 771"/>
                  <a:gd name="T60" fmla="*/ 68 w 1815"/>
                  <a:gd name="T61" fmla="*/ 166 h 771"/>
                  <a:gd name="T62" fmla="*/ 45 w 1815"/>
                  <a:gd name="T63" fmla="*/ 171 h 771"/>
                  <a:gd name="T64" fmla="*/ 22 w 1815"/>
                  <a:gd name="T65" fmla="*/ 171 h 771"/>
                  <a:gd name="T66" fmla="*/ 5 w 1815"/>
                  <a:gd name="T67" fmla="*/ 162 h 771"/>
                  <a:gd name="T68" fmla="*/ 1 w 1815"/>
                  <a:gd name="T69" fmla="*/ 144 h 771"/>
                  <a:gd name="T70" fmla="*/ 10 w 1815"/>
                  <a:gd name="T71" fmla="*/ 128 h 771"/>
                  <a:gd name="T72" fmla="*/ 26 w 1815"/>
                  <a:gd name="T73" fmla="*/ 117 h 771"/>
                  <a:gd name="T74" fmla="*/ 45 w 1815"/>
                  <a:gd name="T75" fmla="*/ 113 h 771"/>
                  <a:gd name="T76" fmla="*/ 69 w 1815"/>
                  <a:gd name="T77" fmla="*/ 109 h 771"/>
                  <a:gd name="T78" fmla="*/ 85 w 1815"/>
                  <a:gd name="T79" fmla="*/ 98 h 771"/>
                  <a:gd name="T80" fmla="*/ 92 w 1815"/>
                  <a:gd name="T81" fmla="*/ 82 h 771"/>
                  <a:gd name="T82" fmla="*/ 92 w 1815"/>
                  <a:gd name="T83" fmla="*/ 59 h 771"/>
                  <a:gd name="T84" fmla="*/ 90 w 1815"/>
                  <a:gd name="T85" fmla="*/ 33 h 7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15" h="771">
                    <a:moveTo>
                      <a:pt x="275" y="72"/>
                    </a:moveTo>
                    <a:lnTo>
                      <a:pt x="293" y="67"/>
                    </a:lnTo>
                    <a:lnTo>
                      <a:pt x="316" y="63"/>
                    </a:lnTo>
                    <a:lnTo>
                      <a:pt x="336" y="64"/>
                    </a:lnTo>
                    <a:lnTo>
                      <a:pt x="355" y="69"/>
                    </a:lnTo>
                    <a:lnTo>
                      <a:pt x="374" y="73"/>
                    </a:lnTo>
                    <a:lnTo>
                      <a:pt x="395" y="77"/>
                    </a:lnTo>
                    <a:lnTo>
                      <a:pt x="418" y="82"/>
                    </a:lnTo>
                    <a:lnTo>
                      <a:pt x="435" y="85"/>
                    </a:lnTo>
                    <a:lnTo>
                      <a:pt x="459" y="86"/>
                    </a:lnTo>
                    <a:lnTo>
                      <a:pt x="481" y="85"/>
                    </a:lnTo>
                    <a:lnTo>
                      <a:pt x="500" y="80"/>
                    </a:lnTo>
                    <a:lnTo>
                      <a:pt x="521" y="75"/>
                    </a:lnTo>
                    <a:lnTo>
                      <a:pt x="542" y="67"/>
                    </a:lnTo>
                    <a:lnTo>
                      <a:pt x="561" y="58"/>
                    </a:lnTo>
                    <a:lnTo>
                      <a:pt x="581" y="50"/>
                    </a:lnTo>
                    <a:lnTo>
                      <a:pt x="600" y="41"/>
                    </a:lnTo>
                    <a:lnTo>
                      <a:pt x="623" y="34"/>
                    </a:lnTo>
                    <a:lnTo>
                      <a:pt x="642" y="29"/>
                    </a:lnTo>
                    <a:lnTo>
                      <a:pt x="664" y="28"/>
                    </a:lnTo>
                    <a:lnTo>
                      <a:pt x="684" y="31"/>
                    </a:lnTo>
                    <a:lnTo>
                      <a:pt x="703" y="37"/>
                    </a:lnTo>
                    <a:lnTo>
                      <a:pt x="722" y="48"/>
                    </a:lnTo>
                    <a:lnTo>
                      <a:pt x="734" y="58"/>
                    </a:lnTo>
                    <a:lnTo>
                      <a:pt x="740" y="77"/>
                    </a:lnTo>
                    <a:lnTo>
                      <a:pt x="737" y="98"/>
                    </a:lnTo>
                    <a:lnTo>
                      <a:pt x="731" y="121"/>
                    </a:lnTo>
                    <a:lnTo>
                      <a:pt x="722" y="146"/>
                    </a:lnTo>
                    <a:lnTo>
                      <a:pt x="715" y="166"/>
                    </a:lnTo>
                    <a:lnTo>
                      <a:pt x="717" y="187"/>
                    </a:lnTo>
                    <a:lnTo>
                      <a:pt x="725" y="207"/>
                    </a:lnTo>
                    <a:lnTo>
                      <a:pt x="740" y="223"/>
                    </a:lnTo>
                    <a:lnTo>
                      <a:pt x="754" y="233"/>
                    </a:lnTo>
                    <a:lnTo>
                      <a:pt x="775" y="239"/>
                    </a:lnTo>
                    <a:lnTo>
                      <a:pt x="797" y="245"/>
                    </a:lnTo>
                    <a:lnTo>
                      <a:pt x="827" y="249"/>
                    </a:lnTo>
                    <a:lnTo>
                      <a:pt x="853" y="252"/>
                    </a:lnTo>
                    <a:lnTo>
                      <a:pt x="886" y="254"/>
                    </a:lnTo>
                    <a:lnTo>
                      <a:pt x="915" y="251"/>
                    </a:lnTo>
                    <a:lnTo>
                      <a:pt x="941" y="246"/>
                    </a:lnTo>
                    <a:lnTo>
                      <a:pt x="969" y="239"/>
                    </a:lnTo>
                    <a:lnTo>
                      <a:pt x="993" y="230"/>
                    </a:lnTo>
                    <a:lnTo>
                      <a:pt x="1012" y="220"/>
                    </a:lnTo>
                    <a:lnTo>
                      <a:pt x="1031" y="209"/>
                    </a:lnTo>
                    <a:lnTo>
                      <a:pt x="1046" y="195"/>
                    </a:lnTo>
                    <a:lnTo>
                      <a:pt x="1059" y="179"/>
                    </a:lnTo>
                    <a:lnTo>
                      <a:pt x="1066" y="159"/>
                    </a:lnTo>
                    <a:lnTo>
                      <a:pt x="1068" y="127"/>
                    </a:lnTo>
                    <a:lnTo>
                      <a:pt x="1068" y="102"/>
                    </a:lnTo>
                    <a:lnTo>
                      <a:pt x="1072" y="80"/>
                    </a:lnTo>
                    <a:lnTo>
                      <a:pt x="1081" y="64"/>
                    </a:lnTo>
                    <a:lnTo>
                      <a:pt x="1094" y="50"/>
                    </a:lnTo>
                    <a:lnTo>
                      <a:pt x="1108" y="37"/>
                    </a:lnTo>
                    <a:lnTo>
                      <a:pt x="1127" y="25"/>
                    </a:lnTo>
                    <a:lnTo>
                      <a:pt x="1146" y="16"/>
                    </a:lnTo>
                    <a:lnTo>
                      <a:pt x="1172" y="9"/>
                    </a:lnTo>
                    <a:lnTo>
                      <a:pt x="1197" y="6"/>
                    </a:lnTo>
                    <a:lnTo>
                      <a:pt x="1223" y="3"/>
                    </a:lnTo>
                    <a:lnTo>
                      <a:pt x="1251" y="2"/>
                    </a:lnTo>
                    <a:lnTo>
                      <a:pt x="1280" y="0"/>
                    </a:lnTo>
                    <a:lnTo>
                      <a:pt x="1312" y="2"/>
                    </a:lnTo>
                    <a:lnTo>
                      <a:pt x="1337" y="3"/>
                    </a:lnTo>
                    <a:lnTo>
                      <a:pt x="1359" y="6"/>
                    </a:lnTo>
                    <a:lnTo>
                      <a:pt x="1382" y="9"/>
                    </a:lnTo>
                    <a:lnTo>
                      <a:pt x="1404" y="12"/>
                    </a:lnTo>
                    <a:lnTo>
                      <a:pt x="1427" y="13"/>
                    </a:lnTo>
                    <a:lnTo>
                      <a:pt x="1605" y="18"/>
                    </a:lnTo>
                    <a:lnTo>
                      <a:pt x="1815" y="771"/>
                    </a:lnTo>
                    <a:lnTo>
                      <a:pt x="249" y="769"/>
                    </a:lnTo>
                    <a:lnTo>
                      <a:pt x="250" y="749"/>
                    </a:lnTo>
                    <a:lnTo>
                      <a:pt x="255" y="732"/>
                    </a:lnTo>
                    <a:lnTo>
                      <a:pt x="261" y="716"/>
                    </a:lnTo>
                    <a:lnTo>
                      <a:pt x="266" y="702"/>
                    </a:lnTo>
                    <a:lnTo>
                      <a:pt x="275" y="688"/>
                    </a:lnTo>
                    <a:lnTo>
                      <a:pt x="287" y="672"/>
                    </a:lnTo>
                    <a:lnTo>
                      <a:pt x="300" y="657"/>
                    </a:lnTo>
                    <a:lnTo>
                      <a:pt x="312" y="646"/>
                    </a:lnTo>
                    <a:lnTo>
                      <a:pt x="326" y="631"/>
                    </a:lnTo>
                    <a:lnTo>
                      <a:pt x="338" y="619"/>
                    </a:lnTo>
                    <a:lnTo>
                      <a:pt x="347" y="605"/>
                    </a:lnTo>
                    <a:lnTo>
                      <a:pt x="354" y="590"/>
                    </a:lnTo>
                    <a:lnTo>
                      <a:pt x="358" y="568"/>
                    </a:lnTo>
                    <a:lnTo>
                      <a:pt x="357" y="548"/>
                    </a:lnTo>
                    <a:lnTo>
                      <a:pt x="352" y="535"/>
                    </a:lnTo>
                    <a:lnTo>
                      <a:pt x="345" y="522"/>
                    </a:lnTo>
                    <a:lnTo>
                      <a:pt x="335" y="510"/>
                    </a:lnTo>
                    <a:lnTo>
                      <a:pt x="322" y="500"/>
                    </a:lnTo>
                    <a:lnTo>
                      <a:pt x="307" y="494"/>
                    </a:lnTo>
                    <a:lnTo>
                      <a:pt x="288" y="490"/>
                    </a:lnTo>
                    <a:lnTo>
                      <a:pt x="268" y="488"/>
                    </a:lnTo>
                    <a:lnTo>
                      <a:pt x="246" y="490"/>
                    </a:lnTo>
                    <a:lnTo>
                      <a:pt x="226" y="493"/>
                    </a:lnTo>
                    <a:lnTo>
                      <a:pt x="205" y="497"/>
                    </a:lnTo>
                    <a:lnTo>
                      <a:pt x="179" y="504"/>
                    </a:lnTo>
                    <a:lnTo>
                      <a:pt x="157" y="510"/>
                    </a:lnTo>
                    <a:lnTo>
                      <a:pt x="134" y="514"/>
                    </a:lnTo>
                    <a:lnTo>
                      <a:pt x="106" y="517"/>
                    </a:lnTo>
                    <a:lnTo>
                      <a:pt x="84" y="517"/>
                    </a:lnTo>
                    <a:lnTo>
                      <a:pt x="65" y="513"/>
                    </a:lnTo>
                    <a:lnTo>
                      <a:pt x="45" y="507"/>
                    </a:lnTo>
                    <a:lnTo>
                      <a:pt x="29" y="498"/>
                    </a:lnTo>
                    <a:lnTo>
                      <a:pt x="14" y="487"/>
                    </a:lnTo>
                    <a:lnTo>
                      <a:pt x="4" y="469"/>
                    </a:lnTo>
                    <a:lnTo>
                      <a:pt x="0" y="450"/>
                    </a:lnTo>
                    <a:lnTo>
                      <a:pt x="3" y="431"/>
                    </a:lnTo>
                    <a:lnTo>
                      <a:pt x="10" y="412"/>
                    </a:lnTo>
                    <a:lnTo>
                      <a:pt x="17" y="398"/>
                    </a:lnTo>
                    <a:lnTo>
                      <a:pt x="31" y="383"/>
                    </a:lnTo>
                    <a:lnTo>
                      <a:pt x="45" y="370"/>
                    </a:lnTo>
                    <a:lnTo>
                      <a:pt x="60" y="361"/>
                    </a:lnTo>
                    <a:lnTo>
                      <a:pt x="77" y="351"/>
                    </a:lnTo>
                    <a:lnTo>
                      <a:pt x="95" y="345"/>
                    </a:lnTo>
                    <a:lnTo>
                      <a:pt x="114" y="341"/>
                    </a:lnTo>
                    <a:lnTo>
                      <a:pt x="134" y="338"/>
                    </a:lnTo>
                    <a:lnTo>
                      <a:pt x="159" y="334"/>
                    </a:lnTo>
                    <a:lnTo>
                      <a:pt x="185" y="331"/>
                    </a:lnTo>
                    <a:lnTo>
                      <a:pt x="207" y="327"/>
                    </a:lnTo>
                    <a:lnTo>
                      <a:pt x="229" y="318"/>
                    </a:lnTo>
                    <a:lnTo>
                      <a:pt x="243" y="308"/>
                    </a:lnTo>
                    <a:lnTo>
                      <a:pt x="256" y="294"/>
                    </a:lnTo>
                    <a:lnTo>
                      <a:pt x="266" y="280"/>
                    </a:lnTo>
                    <a:lnTo>
                      <a:pt x="272" y="265"/>
                    </a:lnTo>
                    <a:lnTo>
                      <a:pt x="277" y="246"/>
                    </a:lnTo>
                    <a:lnTo>
                      <a:pt x="278" y="222"/>
                    </a:lnTo>
                    <a:lnTo>
                      <a:pt x="277" y="200"/>
                    </a:lnTo>
                    <a:lnTo>
                      <a:pt x="275" y="176"/>
                    </a:lnTo>
                    <a:lnTo>
                      <a:pt x="274" y="152"/>
                    </a:lnTo>
                    <a:lnTo>
                      <a:pt x="272" y="123"/>
                    </a:lnTo>
                    <a:lnTo>
                      <a:pt x="271" y="98"/>
                    </a:lnTo>
                    <a:lnTo>
                      <a:pt x="272" y="82"/>
                    </a:lnTo>
                    <a:lnTo>
                      <a:pt x="275" y="72"/>
                    </a:lnTo>
                    <a:close/>
                  </a:path>
                </a:pathLst>
              </a:custGeom>
              <a:solidFill>
                <a:srgbClr val="0000FF"/>
              </a:solidFill>
              <a:ln w="6350">
                <a:solidFill>
                  <a:srgbClr val="000000"/>
                </a:solidFill>
                <a:round/>
                <a:headEnd/>
                <a:tailEnd/>
              </a:ln>
            </p:spPr>
            <p:txBody>
              <a:bodyPr/>
              <a:lstStyle/>
              <a:p>
                <a:endParaRPr lang="zh-CN" altLang="en-US"/>
              </a:p>
            </p:txBody>
          </p:sp>
          <p:sp>
            <p:nvSpPr>
              <p:cNvPr id="60634" name="矩形 227362"/>
              <p:cNvSpPr>
                <a:spLocks noChangeArrowheads="1"/>
              </p:cNvSpPr>
              <p:nvPr/>
            </p:nvSpPr>
            <p:spPr bwMode="auto">
              <a:xfrm>
                <a:off x="1845" y="3362"/>
                <a:ext cx="524" cy="46"/>
              </a:xfrm>
              <a:prstGeom prst="rect">
                <a:avLst/>
              </a:prstGeom>
              <a:solidFill>
                <a:srgbClr val="000080"/>
              </a:solidFill>
              <a:ln w="6350">
                <a:solidFill>
                  <a:srgbClr val="000000"/>
                </a:solidFill>
                <a:miter lim="800000"/>
                <a:headEnd/>
                <a:tailEnd/>
              </a:ln>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grpSp>
        <p:sp>
          <p:nvSpPr>
            <p:cNvPr id="60440" name="直接连接符 227363"/>
            <p:cNvSpPr>
              <a:spLocks noChangeShapeType="1"/>
            </p:cNvSpPr>
            <p:nvPr/>
          </p:nvSpPr>
          <p:spPr bwMode="auto">
            <a:xfrm flipV="1">
              <a:off x="717" y="2594"/>
              <a:ext cx="248" cy="2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0441" name="DRAWING2STR_FREEFORM 227364"/>
            <p:cNvSpPr>
              <a:spLocks noChangeArrowheads="1"/>
            </p:cNvSpPr>
            <p:nvPr/>
          </p:nvSpPr>
          <p:spPr bwMode="auto">
            <a:xfrm>
              <a:off x="1532" y="2821"/>
              <a:ext cx="370" cy="303"/>
            </a:xfrm>
            <a:custGeom>
              <a:avLst/>
              <a:gdLst>
                <a:gd name="T0" fmla="*/ 354 w 1218"/>
                <a:gd name="T1" fmla="*/ 0 h 927"/>
                <a:gd name="T2" fmla="*/ 350 w 1218"/>
                <a:gd name="T3" fmla="*/ 16 h 927"/>
                <a:gd name="T4" fmla="*/ 357 w 1218"/>
                <a:gd name="T5" fmla="*/ 32 h 927"/>
                <a:gd name="T6" fmla="*/ 365 w 1218"/>
                <a:gd name="T7" fmla="*/ 46 h 927"/>
                <a:gd name="T8" fmla="*/ 370 w 1218"/>
                <a:gd name="T9" fmla="*/ 62 h 927"/>
                <a:gd name="T10" fmla="*/ 369 w 1218"/>
                <a:gd name="T11" fmla="*/ 75 h 927"/>
                <a:gd name="T12" fmla="*/ 363 w 1218"/>
                <a:gd name="T13" fmla="*/ 88 h 927"/>
                <a:gd name="T14" fmla="*/ 349 w 1218"/>
                <a:gd name="T15" fmla="*/ 95 h 927"/>
                <a:gd name="T16" fmla="*/ 332 w 1218"/>
                <a:gd name="T17" fmla="*/ 90 h 927"/>
                <a:gd name="T18" fmla="*/ 317 w 1218"/>
                <a:gd name="T19" fmla="*/ 80 h 927"/>
                <a:gd name="T20" fmla="*/ 304 w 1218"/>
                <a:gd name="T21" fmla="*/ 72 h 927"/>
                <a:gd name="T22" fmla="*/ 289 w 1218"/>
                <a:gd name="T23" fmla="*/ 71 h 927"/>
                <a:gd name="T24" fmla="*/ 275 w 1218"/>
                <a:gd name="T25" fmla="*/ 79 h 927"/>
                <a:gd name="T26" fmla="*/ 263 w 1218"/>
                <a:gd name="T27" fmla="*/ 96 h 927"/>
                <a:gd name="T28" fmla="*/ 261 w 1218"/>
                <a:gd name="T29" fmla="*/ 116 h 927"/>
                <a:gd name="T30" fmla="*/ 265 w 1218"/>
                <a:gd name="T31" fmla="*/ 135 h 927"/>
                <a:gd name="T32" fmla="*/ 276 w 1218"/>
                <a:gd name="T33" fmla="*/ 150 h 927"/>
                <a:gd name="T34" fmla="*/ 295 w 1218"/>
                <a:gd name="T35" fmla="*/ 161 h 927"/>
                <a:gd name="T36" fmla="*/ 323 w 1218"/>
                <a:gd name="T37" fmla="*/ 163 h 927"/>
                <a:gd name="T38" fmla="*/ 345 w 1218"/>
                <a:gd name="T39" fmla="*/ 164 h 927"/>
                <a:gd name="T40" fmla="*/ 357 w 1218"/>
                <a:gd name="T41" fmla="*/ 178 h 927"/>
                <a:gd name="T42" fmla="*/ 355 w 1218"/>
                <a:gd name="T43" fmla="*/ 196 h 927"/>
                <a:gd name="T44" fmla="*/ 346 w 1218"/>
                <a:gd name="T45" fmla="*/ 217 h 927"/>
                <a:gd name="T46" fmla="*/ 311 w 1218"/>
                <a:gd name="T47" fmla="*/ 231 h 927"/>
                <a:gd name="T48" fmla="*/ 279 w 1218"/>
                <a:gd name="T49" fmla="*/ 228 h 927"/>
                <a:gd name="T50" fmla="*/ 240 w 1218"/>
                <a:gd name="T51" fmla="*/ 225 h 927"/>
                <a:gd name="T52" fmla="*/ 219 w 1218"/>
                <a:gd name="T53" fmla="*/ 228 h 927"/>
                <a:gd name="T54" fmla="*/ 211 w 1218"/>
                <a:gd name="T55" fmla="*/ 240 h 927"/>
                <a:gd name="T56" fmla="*/ 217 w 1218"/>
                <a:gd name="T57" fmla="*/ 254 h 927"/>
                <a:gd name="T58" fmla="*/ 221 w 1218"/>
                <a:gd name="T59" fmla="*/ 271 h 927"/>
                <a:gd name="T60" fmla="*/ 213 w 1218"/>
                <a:gd name="T61" fmla="*/ 287 h 927"/>
                <a:gd name="T62" fmla="*/ 196 w 1218"/>
                <a:gd name="T63" fmla="*/ 298 h 927"/>
                <a:gd name="T64" fmla="*/ 176 w 1218"/>
                <a:gd name="T65" fmla="*/ 302 h 927"/>
                <a:gd name="T66" fmla="*/ 159 w 1218"/>
                <a:gd name="T67" fmla="*/ 302 h 927"/>
                <a:gd name="T68" fmla="*/ 144 w 1218"/>
                <a:gd name="T69" fmla="*/ 298 h 927"/>
                <a:gd name="T70" fmla="*/ 133 w 1218"/>
                <a:gd name="T71" fmla="*/ 288 h 927"/>
                <a:gd name="T72" fmla="*/ 123 w 1218"/>
                <a:gd name="T73" fmla="*/ 274 h 927"/>
                <a:gd name="T74" fmla="*/ 112 w 1218"/>
                <a:gd name="T75" fmla="*/ 258 h 927"/>
                <a:gd name="T76" fmla="*/ 97 w 1218"/>
                <a:gd name="T77" fmla="*/ 246 h 927"/>
                <a:gd name="T78" fmla="*/ 77 w 1218"/>
                <a:gd name="T79" fmla="*/ 240 h 927"/>
                <a:gd name="T80" fmla="*/ 53 w 1218"/>
                <a:gd name="T81" fmla="*/ 239 h 927"/>
                <a:gd name="T82" fmla="*/ 29 w 1218"/>
                <a:gd name="T83" fmla="*/ 243 h 927"/>
                <a:gd name="T84" fmla="*/ 0 w 1218"/>
                <a:gd name="T85" fmla="*/ 248 h 9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18" h="927">
                  <a:moveTo>
                    <a:pt x="0" y="760"/>
                  </a:moveTo>
                  <a:lnTo>
                    <a:pt x="161" y="0"/>
                  </a:lnTo>
                  <a:lnTo>
                    <a:pt x="1164" y="0"/>
                  </a:lnTo>
                  <a:lnTo>
                    <a:pt x="1156" y="12"/>
                  </a:lnTo>
                  <a:lnTo>
                    <a:pt x="1151" y="29"/>
                  </a:lnTo>
                  <a:lnTo>
                    <a:pt x="1151" y="48"/>
                  </a:lnTo>
                  <a:lnTo>
                    <a:pt x="1156" y="64"/>
                  </a:lnTo>
                  <a:lnTo>
                    <a:pt x="1166" y="82"/>
                  </a:lnTo>
                  <a:lnTo>
                    <a:pt x="1176" y="98"/>
                  </a:lnTo>
                  <a:lnTo>
                    <a:pt x="1185" y="111"/>
                  </a:lnTo>
                  <a:lnTo>
                    <a:pt x="1195" y="125"/>
                  </a:lnTo>
                  <a:lnTo>
                    <a:pt x="1202" y="140"/>
                  </a:lnTo>
                  <a:lnTo>
                    <a:pt x="1211" y="157"/>
                  </a:lnTo>
                  <a:lnTo>
                    <a:pt x="1215" y="173"/>
                  </a:lnTo>
                  <a:lnTo>
                    <a:pt x="1218" y="189"/>
                  </a:lnTo>
                  <a:lnTo>
                    <a:pt x="1218" y="204"/>
                  </a:lnTo>
                  <a:lnTo>
                    <a:pt x="1217" y="220"/>
                  </a:lnTo>
                  <a:lnTo>
                    <a:pt x="1214" y="230"/>
                  </a:lnTo>
                  <a:lnTo>
                    <a:pt x="1209" y="246"/>
                  </a:lnTo>
                  <a:lnTo>
                    <a:pt x="1204" y="259"/>
                  </a:lnTo>
                  <a:lnTo>
                    <a:pt x="1195" y="270"/>
                  </a:lnTo>
                  <a:lnTo>
                    <a:pt x="1185" y="280"/>
                  </a:lnTo>
                  <a:lnTo>
                    <a:pt x="1172" y="287"/>
                  </a:lnTo>
                  <a:lnTo>
                    <a:pt x="1150" y="291"/>
                  </a:lnTo>
                  <a:lnTo>
                    <a:pt x="1132" y="290"/>
                  </a:lnTo>
                  <a:lnTo>
                    <a:pt x="1115" y="284"/>
                  </a:lnTo>
                  <a:lnTo>
                    <a:pt x="1094" y="275"/>
                  </a:lnTo>
                  <a:lnTo>
                    <a:pt x="1072" y="265"/>
                  </a:lnTo>
                  <a:lnTo>
                    <a:pt x="1058" y="255"/>
                  </a:lnTo>
                  <a:lnTo>
                    <a:pt x="1042" y="245"/>
                  </a:lnTo>
                  <a:lnTo>
                    <a:pt x="1027" y="236"/>
                  </a:lnTo>
                  <a:lnTo>
                    <a:pt x="1014" y="227"/>
                  </a:lnTo>
                  <a:lnTo>
                    <a:pt x="1000" y="220"/>
                  </a:lnTo>
                  <a:lnTo>
                    <a:pt x="984" y="216"/>
                  </a:lnTo>
                  <a:lnTo>
                    <a:pt x="966" y="214"/>
                  </a:lnTo>
                  <a:lnTo>
                    <a:pt x="950" y="217"/>
                  </a:lnTo>
                  <a:lnTo>
                    <a:pt x="933" y="223"/>
                  </a:lnTo>
                  <a:lnTo>
                    <a:pt x="920" y="232"/>
                  </a:lnTo>
                  <a:lnTo>
                    <a:pt x="905" y="242"/>
                  </a:lnTo>
                  <a:lnTo>
                    <a:pt x="890" y="256"/>
                  </a:lnTo>
                  <a:lnTo>
                    <a:pt x="879" y="272"/>
                  </a:lnTo>
                  <a:lnTo>
                    <a:pt x="867" y="294"/>
                  </a:lnTo>
                  <a:lnTo>
                    <a:pt x="861" y="313"/>
                  </a:lnTo>
                  <a:lnTo>
                    <a:pt x="857" y="332"/>
                  </a:lnTo>
                  <a:lnTo>
                    <a:pt x="858" y="354"/>
                  </a:lnTo>
                  <a:lnTo>
                    <a:pt x="860" y="373"/>
                  </a:lnTo>
                  <a:lnTo>
                    <a:pt x="866" y="395"/>
                  </a:lnTo>
                  <a:lnTo>
                    <a:pt x="873" y="412"/>
                  </a:lnTo>
                  <a:lnTo>
                    <a:pt x="883" y="431"/>
                  </a:lnTo>
                  <a:lnTo>
                    <a:pt x="895" y="446"/>
                  </a:lnTo>
                  <a:lnTo>
                    <a:pt x="909" y="459"/>
                  </a:lnTo>
                  <a:lnTo>
                    <a:pt x="925" y="472"/>
                  </a:lnTo>
                  <a:lnTo>
                    <a:pt x="949" y="484"/>
                  </a:lnTo>
                  <a:lnTo>
                    <a:pt x="972" y="492"/>
                  </a:lnTo>
                  <a:lnTo>
                    <a:pt x="998" y="498"/>
                  </a:lnTo>
                  <a:lnTo>
                    <a:pt x="1027" y="501"/>
                  </a:lnTo>
                  <a:lnTo>
                    <a:pt x="1062" y="500"/>
                  </a:lnTo>
                  <a:lnTo>
                    <a:pt x="1087" y="498"/>
                  </a:lnTo>
                  <a:lnTo>
                    <a:pt x="1112" y="497"/>
                  </a:lnTo>
                  <a:lnTo>
                    <a:pt x="1135" y="501"/>
                  </a:lnTo>
                  <a:lnTo>
                    <a:pt x="1151" y="510"/>
                  </a:lnTo>
                  <a:lnTo>
                    <a:pt x="1166" y="526"/>
                  </a:lnTo>
                  <a:lnTo>
                    <a:pt x="1174" y="545"/>
                  </a:lnTo>
                  <a:lnTo>
                    <a:pt x="1176" y="564"/>
                  </a:lnTo>
                  <a:lnTo>
                    <a:pt x="1174" y="580"/>
                  </a:lnTo>
                  <a:lnTo>
                    <a:pt x="1169" y="599"/>
                  </a:lnTo>
                  <a:lnTo>
                    <a:pt x="1158" y="622"/>
                  </a:lnTo>
                  <a:lnTo>
                    <a:pt x="1150" y="641"/>
                  </a:lnTo>
                  <a:lnTo>
                    <a:pt x="1138" y="663"/>
                  </a:lnTo>
                  <a:lnTo>
                    <a:pt x="1126" y="685"/>
                  </a:lnTo>
                  <a:lnTo>
                    <a:pt x="1113" y="708"/>
                  </a:lnTo>
                  <a:lnTo>
                    <a:pt x="1024" y="708"/>
                  </a:lnTo>
                  <a:lnTo>
                    <a:pt x="991" y="705"/>
                  </a:lnTo>
                  <a:lnTo>
                    <a:pt x="957" y="702"/>
                  </a:lnTo>
                  <a:lnTo>
                    <a:pt x="918" y="699"/>
                  </a:lnTo>
                  <a:lnTo>
                    <a:pt x="877" y="695"/>
                  </a:lnTo>
                  <a:lnTo>
                    <a:pt x="829" y="691"/>
                  </a:lnTo>
                  <a:lnTo>
                    <a:pt x="791" y="688"/>
                  </a:lnTo>
                  <a:lnTo>
                    <a:pt x="764" y="689"/>
                  </a:lnTo>
                  <a:lnTo>
                    <a:pt x="737" y="693"/>
                  </a:lnTo>
                  <a:lnTo>
                    <a:pt x="721" y="699"/>
                  </a:lnTo>
                  <a:lnTo>
                    <a:pt x="708" y="708"/>
                  </a:lnTo>
                  <a:lnTo>
                    <a:pt x="698" y="720"/>
                  </a:lnTo>
                  <a:lnTo>
                    <a:pt x="694" y="733"/>
                  </a:lnTo>
                  <a:lnTo>
                    <a:pt x="697" y="746"/>
                  </a:lnTo>
                  <a:lnTo>
                    <a:pt x="703" y="760"/>
                  </a:lnTo>
                  <a:lnTo>
                    <a:pt x="713" y="778"/>
                  </a:lnTo>
                  <a:lnTo>
                    <a:pt x="721" y="794"/>
                  </a:lnTo>
                  <a:lnTo>
                    <a:pt x="726" y="811"/>
                  </a:lnTo>
                  <a:lnTo>
                    <a:pt x="726" y="829"/>
                  </a:lnTo>
                  <a:lnTo>
                    <a:pt x="721" y="846"/>
                  </a:lnTo>
                  <a:lnTo>
                    <a:pt x="711" y="862"/>
                  </a:lnTo>
                  <a:lnTo>
                    <a:pt x="700" y="877"/>
                  </a:lnTo>
                  <a:lnTo>
                    <a:pt x="684" y="890"/>
                  </a:lnTo>
                  <a:lnTo>
                    <a:pt x="665" y="902"/>
                  </a:lnTo>
                  <a:lnTo>
                    <a:pt x="644" y="911"/>
                  </a:lnTo>
                  <a:lnTo>
                    <a:pt x="622" y="916"/>
                  </a:lnTo>
                  <a:lnTo>
                    <a:pt x="602" y="921"/>
                  </a:lnTo>
                  <a:lnTo>
                    <a:pt x="580" y="924"/>
                  </a:lnTo>
                  <a:lnTo>
                    <a:pt x="560" y="927"/>
                  </a:lnTo>
                  <a:lnTo>
                    <a:pt x="541" y="927"/>
                  </a:lnTo>
                  <a:lnTo>
                    <a:pt x="522" y="924"/>
                  </a:lnTo>
                  <a:lnTo>
                    <a:pt x="504" y="921"/>
                  </a:lnTo>
                  <a:lnTo>
                    <a:pt x="488" y="916"/>
                  </a:lnTo>
                  <a:lnTo>
                    <a:pt x="475" y="912"/>
                  </a:lnTo>
                  <a:lnTo>
                    <a:pt x="461" y="903"/>
                  </a:lnTo>
                  <a:lnTo>
                    <a:pt x="449" y="895"/>
                  </a:lnTo>
                  <a:lnTo>
                    <a:pt x="439" y="881"/>
                  </a:lnTo>
                  <a:lnTo>
                    <a:pt x="426" y="867"/>
                  </a:lnTo>
                  <a:lnTo>
                    <a:pt x="416" y="852"/>
                  </a:lnTo>
                  <a:lnTo>
                    <a:pt x="405" y="839"/>
                  </a:lnTo>
                  <a:lnTo>
                    <a:pt x="394" y="822"/>
                  </a:lnTo>
                  <a:lnTo>
                    <a:pt x="382" y="806"/>
                  </a:lnTo>
                  <a:lnTo>
                    <a:pt x="368" y="790"/>
                  </a:lnTo>
                  <a:lnTo>
                    <a:pt x="351" y="774"/>
                  </a:lnTo>
                  <a:lnTo>
                    <a:pt x="335" y="762"/>
                  </a:lnTo>
                  <a:lnTo>
                    <a:pt x="318" y="752"/>
                  </a:lnTo>
                  <a:lnTo>
                    <a:pt x="299" y="744"/>
                  </a:lnTo>
                  <a:lnTo>
                    <a:pt x="279" y="739"/>
                  </a:lnTo>
                  <a:lnTo>
                    <a:pt x="252" y="734"/>
                  </a:lnTo>
                  <a:lnTo>
                    <a:pt x="223" y="733"/>
                  </a:lnTo>
                  <a:lnTo>
                    <a:pt x="199" y="731"/>
                  </a:lnTo>
                  <a:lnTo>
                    <a:pt x="175" y="731"/>
                  </a:lnTo>
                  <a:lnTo>
                    <a:pt x="148" y="733"/>
                  </a:lnTo>
                  <a:lnTo>
                    <a:pt x="123" y="737"/>
                  </a:lnTo>
                  <a:lnTo>
                    <a:pt x="97" y="742"/>
                  </a:lnTo>
                  <a:lnTo>
                    <a:pt x="67" y="747"/>
                  </a:lnTo>
                  <a:lnTo>
                    <a:pt x="38" y="753"/>
                  </a:lnTo>
                  <a:lnTo>
                    <a:pt x="0" y="760"/>
                  </a:lnTo>
                  <a:close/>
                </a:path>
              </a:pathLst>
            </a:custGeom>
            <a:solidFill>
              <a:srgbClr val="00BF9F"/>
            </a:solidFill>
            <a:ln w="6350">
              <a:solidFill>
                <a:srgbClr val="000000"/>
              </a:solidFill>
              <a:round/>
              <a:headEnd/>
              <a:tailEnd/>
            </a:ln>
          </p:spPr>
          <p:txBody>
            <a:bodyPr/>
            <a:lstStyle/>
            <a:p>
              <a:endParaRPr lang="zh-CN" altLang="en-US"/>
            </a:p>
          </p:txBody>
        </p:sp>
        <p:grpSp>
          <p:nvGrpSpPr>
            <p:cNvPr id="60442" name="组合 227365"/>
            <p:cNvGrpSpPr>
              <a:grpSpLocks/>
            </p:cNvGrpSpPr>
            <p:nvPr/>
          </p:nvGrpSpPr>
          <p:grpSpPr bwMode="auto">
            <a:xfrm flipH="1">
              <a:off x="500" y="2382"/>
              <a:ext cx="174" cy="599"/>
              <a:chOff x="3458" y="1339"/>
              <a:chExt cx="233" cy="740"/>
            </a:xfrm>
          </p:grpSpPr>
          <p:grpSp>
            <p:nvGrpSpPr>
              <p:cNvPr id="60618" name="组合 227366"/>
              <p:cNvGrpSpPr>
                <a:grpSpLocks/>
              </p:cNvGrpSpPr>
              <p:nvPr/>
            </p:nvGrpSpPr>
            <p:grpSpPr bwMode="auto">
              <a:xfrm>
                <a:off x="3458" y="1447"/>
                <a:ext cx="233" cy="208"/>
                <a:chOff x="3458" y="1447"/>
                <a:chExt cx="233" cy="208"/>
              </a:xfrm>
            </p:grpSpPr>
            <p:sp>
              <p:nvSpPr>
                <p:cNvPr id="60626" name="DRAWING2STR_FREEFORM 227367"/>
                <p:cNvSpPr>
                  <a:spLocks noChangeArrowheads="1"/>
                </p:cNvSpPr>
                <p:nvPr/>
              </p:nvSpPr>
              <p:spPr bwMode="auto">
                <a:xfrm>
                  <a:off x="3458" y="1447"/>
                  <a:ext cx="233" cy="208"/>
                </a:xfrm>
                <a:custGeom>
                  <a:avLst/>
                  <a:gdLst>
                    <a:gd name="T0" fmla="*/ 88 w 467"/>
                    <a:gd name="T1" fmla="*/ 0 h 417"/>
                    <a:gd name="T2" fmla="*/ 60 w 467"/>
                    <a:gd name="T3" fmla="*/ 17 h 417"/>
                    <a:gd name="T4" fmla="*/ 32 w 467"/>
                    <a:gd name="T5" fmla="*/ 31 h 417"/>
                    <a:gd name="T6" fmla="*/ 14 w 467"/>
                    <a:gd name="T7" fmla="*/ 91 h 417"/>
                    <a:gd name="T8" fmla="*/ 0 w 467"/>
                    <a:gd name="T9" fmla="*/ 137 h 417"/>
                    <a:gd name="T10" fmla="*/ 0 w 467"/>
                    <a:gd name="T11" fmla="*/ 146 h 417"/>
                    <a:gd name="T12" fmla="*/ 12 w 467"/>
                    <a:gd name="T13" fmla="*/ 169 h 417"/>
                    <a:gd name="T14" fmla="*/ 21 w 467"/>
                    <a:gd name="T15" fmla="*/ 177 h 417"/>
                    <a:gd name="T16" fmla="*/ 28 w 467"/>
                    <a:gd name="T17" fmla="*/ 178 h 417"/>
                    <a:gd name="T18" fmla="*/ 29 w 467"/>
                    <a:gd name="T19" fmla="*/ 185 h 417"/>
                    <a:gd name="T20" fmla="*/ 42 w 467"/>
                    <a:gd name="T21" fmla="*/ 175 h 417"/>
                    <a:gd name="T22" fmla="*/ 44 w 467"/>
                    <a:gd name="T23" fmla="*/ 200 h 417"/>
                    <a:gd name="T24" fmla="*/ 52 w 467"/>
                    <a:gd name="T25" fmla="*/ 208 h 417"/>
                    <a:gd name="T26" fmla="*/ 188 w 467"/>
                    <a:gd name="T27" fmla="*/ 208 h 417"/>
                    <a:gd name="T28" fmla="*/ 200 w 467"/>
                    <a:gd name="T29" fmla="*/ 197 h 417"/>
                    <a:gd name="T30" fmla="*/ 197 w 467"/>
                    <a:gd name="T31" fmla="*/ 175 h 417"/>
                    <a:gd name="T32" fmla="*/ 213 w 467"/>
                    <a:gd name="T33" fmla="*/ 189 h 417"/>
                    <a:gd name="T34" fmla="*/ 233 w 467"/>
                    <a:gd name="T35" fmla="*/ 150 h 417"/>
                    <a:gd name="T36" fmla="*/ 191 w 467"/>
                    <a:gd name="T37" fmla="*/ 27 h 417"/>
                    <a:gd name="T38" fmla="*/ 146 w 467"/>
                    <a:gd name="T39" fmla="*/ 11 h 417"/>
                    <a:gd name="T40" fmla="*/ 133 w 467"/>
                    <a:gd name="T41" fmla="*/ 4 h 417"/>
                    <a:gd name="T42" fmla="*/ 112 w 467"/>
                    <a:gd name="T43" fmla="*/ 24 h 417"/>
                    <a:gd name="T44" fmla="*/ 88 w 467"/>
                    <a:gd name="T45" fmla="*/ 0 h 4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7" h="417">
                      <a:moveTo>
                        <a:pt x="177" y="0"/>
                      </a:moveTo>
                      <a:lnTo>
                        <a:pt x="121" y="35"/>
                      </a:lnTo>
                      <a:lnTo>
                        <a:pt x="64" y="63"/>
                      </a:lnTo>
                      <a:lnTo>
                        <a:pt x="29" y="183"/>
                      </a:lnTo>
                      <a:lnTo>
                        <a:pt x="1" y="274"/>
                      </a:lnTo>
                      <a:lnTo>
                        <a:pt x="0" y="293"/>
                      </a:lnTo>
                      <a:lnTo>
                        <a:pt x="25" y="338"/>
                      </a:lnTo>
                      <a:lnTo>
                        <a:pt x="42" y="354"/>
                      </a:lnTo>
                      <a:lnTo>
                        <a:pt x="57" y="357"/>
                      </a:lnTo>
                      <a:lnTo>
                        <a:pt x="58" y="370"/>
                      </a:lnTo>
                      <a:lnTo>
                        <a:pt x="85" y="351"/>
                      </a:lnTo>
                      <a:lnTo>
                        <a:pt x="88" y="400"/>
                      </a:lnTo>
                      <a:lnTo>
                        <a:pt x="104" y="417"/>
                      </a:lnTo>
                      <a:lnTo>
                        <a:pt x="376" y="417"/>
                      </a:lnTo>
                      <a:lnTo>
                        <a:pt x="401" y="394"/>
                      </a:lnTo>
                      <a:lnTo>
                        <a:pt x="395" y="351"/>
                      </a:lnTo>
                      <a:lnTo>
                        <a:pt x="426" y="378"/>
                      </a:lnTo>
                      <a:lnTo>
                        <a:pt x="467" y="300"/>
                      </a:lnTo>
                      <a:lnTo>
                        <a:pt x="383" y="55"/>
                      </a:lnTo>
                      <a:lnTo>
                        <a:pt x="293" y="23"/>
                      </a:lnTo>
                      <a:lnTo>
                        <a:pt x="266" y="8"/>
                      </a:lnTo>
                      <a:lnTo>
                        <a:pt x="224" y="48"/>
                      </a:lnTo>
                      <a:lnTo>
                        <a:pt x="177" y="0"/>
                      </a:lnTo>
                      <a:close/>
                    </a:path>
                  </a:pathLst>
                </a:custGeom>
                <a:blipFill dpi="0" rotWithShape="0">
                  <a:blip r:embed="rId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60627" name="组合 227368"/>
                <p:cNvGrpSpPr>
                  <a:grpSpLocks/>
                </p:cNvGrpSpPr>
                <p:nvPr/>
              </p:nvGrpSpPr>
              <p:grpSpPr bwMode="auto">
                <a:xfrm>
                  <a:off x="3504" y="1468"/>
                  <a:ext cx="162" cy="187"/>
                  <a:chOff x="3504" y="1468"/>
                  <a:chExt cx="162" cy="187"/>
                </a:xfrm>
              </p:grpSpPr>
              <p:sp>
                <p:nvSpPr>
                  <p:cNvPr id="60628" name="DRAWING2STR_FREEFORM 227369"/>
                  <p:cNvSpPr>
                    <a:spLocks noChangeArrowheads="1"/>
                  </p:cNvSpPr>
                  <p:nvPr/>
                </p:nvSpPr>
                <p:spPr bwMode="auto">
                  <a:xfrm>
                    <a:off x="3555" y="1468"/>
                    <a:ext cx="34" cy="187"/>
                  </a:xfrm>
                  <a:custGeom>
                    <a:avLst/>
                    <a:gdLst>
                      <a:gd name="T0" fmla="*/ 9 w 69"/>
                      <a:gd name="T1" fmla="*/ 0 h 373"/>
                      <a:gd name="T2" fmla="*/ 3 w 69"/>
                      <a:gd name="T3" fmla="*/ 13 h 373"/>
                      <a:gd name="T4" fmla="*/ 9 w 69"/>
                      <a:gd name="T5" fmla="*/ 19 h 373"/>
                      <a:gd name="T6" fmla="*/ 0 w 69"/>
                      <a:gd name="T7" fmla="*/ 150 h 373"/>
                      <a:gd name="T8" fmla="*/ 1 w 69"/>
                      <a:gd name="T9" fmla="*/ 173 h 373"/>
                      <a:gd name="T10" fmla="*/ 18 w 69"/>
                      <a:gd name="T11" fmla="*/ 187 h 373"/>
                      <a:gd name="T12" fmla="*/ 34 w 69"/>
                      <a:gd name="T13" fmla="*/ 171 h 373"/>
                      <a:gd name="T14" fmla="*/ 34 w 69"/>
                      <a:gd name="T15" fmla="*/ 144 h 373"/>
                      <a:gd name="T16" fmla="*/ 20 w 69"/>
                      <a:gd name="T17" fmla="*/ 20 h 373"/>
                      <a:gd name="T18" fmla="*/ 26 w 69"/>
                      <a:gd name="T19" fmla="*/ 13 h 373"/>
                      <a:gd name="T20" fmla="*/ 20 w 69"/>
                      <a:gd name="T21" fmla="*/ 1 h 373"/>
                      <a:gd name="T22" fmla="*/ 15 w 69"/>
                      <a:gd name="T23" fmla="*/ 5 h 373"/>
                      <a:gd name="T24" fmla="*/ 9 w 69"/>
                      <a:gd name="T25" fmla="*/ 0 h 3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373">
                        <a:moveTo>
                          <a:pt x="19" y="0"/>
                        </a:moveTo>
                        <a:lnTo>
                          <a:pt x="7" y="26"/>
                        </a:lnTo>
                        <a:lnTo>
                          <a:pt x="19" y="38"/>
                        </a:lnTo>
                        <a:lnTo>
                          <a:pt x="0" y="299"/>
                        </a:lnTo>
                        <a:lnTo>
                          <a:pt x="3" y="345"/>
                        </a:lnTo>
                        <a:lnTo>
                          <a:pt x="37" y="373"/>
                        </a:lnTo>
                        <a:lnTo>
                          <a:pt x="69" y="342"/>
                        </a:lnTo>
                        <a:lnTo>
                          <a:pt x="69" y="288"/>
                        </a:lnTo>
                        <a:lnTo>
                          <a:pt x="40" y="40"/>
                        </a:lnTo>
                        <a:lnTo>
                          <a:pt x="53" y="26"/>
                        </a:lnTo>
                        <a:lnTo>
                          <a:pt x="41" y="1"/>
                        </a:lnTo>
                        <a:lnTo>
                          <a:pt x="31" y="10"/>
                        </a:lnTo>
                        <a:lnTo>
                          <a:pt x="19" y="0"/>
                        </a:lnTo>
                        <a:close/>
                      </a:path>
                    </a:pathLst>
                  </a:custGeom>
                  <a:blipFill dpi="0" rotWithShape="0">
                    <a:blip r:embed="rId10"/>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60629" name="组合 227370"/>
                  <p:cNvGrpSpPr>
                    <a:grpSpLocks/>
                  </p:cNvGrpSpPr>
                  <p:nvPr/>
                </p:nvGrpSpPr>
                <p:grpSpPr bwMode="auto">
                  <a:xfrm>
                    <a:off x="3504" y="1547"/>
                    <a:ext cx="162" cy="64"/>
                    <a:chOff x="3504" y="1547"/>
                    <a:chExt cx="162" cy="64"/>
                  </a:xfrm>
                </p:grpSpPr>
                <p:sp>
                  <p:nvSpPr>
                    <p:cNvPr id="60630" name="DRAWING2STR_FREEFORM 227371"/>
                    <p:cNvSpPr>
                      <a:spLocks noChangeArrowheads="1"/>
                    </p:cNvSpPr>
                    <p:nvPr/>
                  </p:nvSpPr>
                  <p:spPr bwMode="auto">
                    <a:xfrm>
                      <a:off x="3538" y="1561"/>
                      <a:ext cx="127" cy="40"/>
                    </a:xfrm>
                    <a:custGeom>
                      <a:avLst/>
                      <a:gdLst>
                        <a:gd name="T0" fmla="*/ 11 w 253"/>
                        <a:gd name="T1" fmla="*/ 25 h 81"/>
                        <a:gd name="T2" fmla="*/ 97 w 253"/>
                        <a:gd name="T3" fmla="*/ 0 h 81"/>
                        <a:gd name="T4" fmla="*/ 127 w 253"/>
                        <a:gd name="T5" fmla="*/ 3 h 81"/>
                        <a:gd name="T6" fmla="*/ 21 w 253"/>
                        <a:gd name="T7" fmla="*/ 40 h 81"/>
                        <a:gd name="T8" fmla="*/ 0 w 253"/>
                        <a:gd name="T9" fmla="*/ 29 h 81"/>
                        <a:gd name="T10" fmla="*/ 11 w 253"/>
                        <a:gd name="T11" fmla="*/ 25 h 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 h="81">
                          <a:moveTo>
                            <a:pt x="22" y="51"/>
                          </a:moveTo>
                          <a:lnTo>
                            <a:pt x="193" y="0"/>
                          </a:lnTo>
                          <a:lnTo>
                            <a:pt x="253" y="6"/>
                          </a:lnTo>
                          <a:lnTo>
                            <a:pt x="42" y="81"/>
                          </a:lnTo>
                          <a:lnTo>
                            <a:pt x="0" y="59"/>
                          </a:lnTo>
                          <a:lnTo>
                            <a:pt x="22"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631" name="DRAWING2STR_FREEFORM 227372"/>
                    <p:cNvSpPr>
                      <a:spLocks noChangeArrowheads="1"/>
                    </p:cNvSpPr>
                    <p:nvPr/>
                  </p:nvSpPr>
                  <p:spPr bwMode="auto">
                    <a:xfrm>
                      <a:off x="3595" y="1562"/>
                      <a:ext cx="71" cy="47"/>
                    </a:xfrm>
                    <a:custGeom>
                      <a:avLst/>
                      <a:gdLst>
                        <a:gd name="T0" fmla="*/ 37 w 142"/>
                        <a:gd name="T1" fmla="*/ 0 h 94"/>
                        <a:gd name="T2" fmla="*/ 9 w 142"/>
                        <a:gd name="T3" fmla="*/ 8 h 94"/>
                        <a:gd name="T4" fmla="*/ 7 w 142"/>
                        <a:gd name="T5" fmla="*/ 17 h 94"/>
                        <a:gd name="T6" fmla="*/ 0 w 142"/>
                        <a:gd name="T7" fmla="*/ 25 h 94"/>
                        <a:gd name="T8" fmla="*/ 12 w 142"/>
                        <a:gd name="T9" fmla="*/ 38 h 94"/>
                        <a:gd name="T10" fmla="*/ 28 w 142"/>
                        <a:gd name="T11" fmla="*/ 46 h 94"/>
                        <a:gd name="T12" fmla="*/ 51 w 142"/>
                        <a:gd name="T13" fmla="*/ 47 h 94"/>
                        <a:gd name="T14" fmla="*/ 71 w 142"/>
                        <a:gd name="T15" fmla="*/ 27 h 94"/>
                        <a:gd name="T16" fmla="*/ 69 w 142"/>
                        <a:gd name="T17" fmla="*/ 2 h 94"/>
                        <a:gd name="T18" fmla="*/ 51 w 142"/>
                        <a:gd name="T19" fmla="*/ 14 h 94"/>
                        <a:gd name="T20" fmla="*/ 37 w 142"/>
                        <a:gd name="T21" fmla="*/ 0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2" h="94">
                          <a:moveTo>
                            <a:pt x="74" y="0"/>
                          </a:moveTo>
                          <a:lnTo>
                            <a:pt x="17" y="15"/>
                          </a:lnTo>
                          <a:lnTo>
                            <a:pt x="14" y="34"/>
                          </a:lnTo>
                          <a:lnTo>
                            <a:pt x="0" y="50"/>
                          </a:lnTo>
                          <a:lnTo>
                            <a:pt x="24" y="75"/>
                          </a:lnTo>
                          <a:lnTo>
                            <a:pt x="55" y="91"/>
                          </a:lnTo>
                          <a:lnTo>
                            <a:pt x="101" y="94"/>
                          </a:lnTo>
                          <a:lnTo>
                            <a:pt x="142" y="53"/>
                          </a:lnTo>
                          <a:lnTo>
                            <a:pt x="137" y="3"/>
                          </a:lnTo>
                          <a:lnTo>
                            <a:pt x="101" y="28"/>
                          </a:lnTo>
                          <a:lnTo>
                            <a:pt x="74" y="0"/>
                          </a:lnTo>
                          <a:close/>
                        </a:path>
                      </a:pathLst>
                    </a:cu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632" name="DRAWING2STR_FREEFORM 227373"/>
                    <p:cNvSpPr>
                      <a:spLocks noChangeArrowheads="1"/>
                    </p:cNvSpPr>
                    <p:nvPr/>
                  </p:nvSpPr>
                  <p:spPr bwMode="auto">
                    <a:xfrm>
                      <a:off x="3504" y="1547"/>
                      <a:ext cx="57" cy="64"/>
                    </a:xfrm>
                    <a:custGeom>
                      <a:avLst/>
                      <a:gdLst>
                        <a:gd name="T0" fmla="*/ 0 w 114"/>
                        <a:gd name="T1" fmla="*/ 40 h 127"/>
                        <a:gd name="T2" fmla="*/ 7 w 114"/>
                        <a:gd name="T3" fmla="*/ 29 h 127"/>
                        <a:gd name="T4" fmla="*/ 13 w 114"/>
                        <a:gd name="T5" fmla="*/ 16 h 127"/>
                        <a:gd name="T6" fmla="*/ 16 w 114"/>
                        <a:gd name="T7" fmla="*/ 5 h 127"/>
                        <a:gd name="T8" fmla="*/ 33 w 114"/>
                        <a:gd name="T9" fmla="*/ 0 h 127"/>
                        <a:gd name="T10" fmla="*/ 46 w 114"/>
                        <a:gd name="T11" fmla="*/ 0 h 127"/>
                        <a:gd name="T12" fmla="*/ 57 w 114"/>
                        <a:gd name="T13" fmla="*/ 32 h 127"/>
                        <a:gd name="T14" fmla="*/ 54 w 114"/>
                        <a:gd name="T15" fmla="*/ 40 h 127"/>
                        <a:gd name="T16" fmla="*/ 46 w 114"/>
                        <a:gd name="T17" fmla="*/ 47 h 127"/>
                        <a:gd name="T18" fmla="*/ 35 w 114"/>
                        <a:gd name="T19" fmla="*/ 51 h 127"/>
                        <a:gd name="T20" fmla="*/ 26 w 114"/>
                        <a:gd name="T21" fmla="*/ 52 h 127"/>
                        <a:gd name="T22" fmla="*/ 22 w 114"/>
                        <a:gd name="T23" fmla="*/ 54 h 127"/>
                        <a:gd name="T24" fmla="*/ 16 w 114"/>
                        <a:gd name="T25" fmla="*/ 61 h 127"/>
                        <a:gd name="T26" fmla="*/ 7 w 114"/>
                        <a:gd name="T27" fmla="*/ 64 h 127"/>
                        <a:gd name="T28" fmla="*/ 2 w 114"/>
                        <a:gd name="T29" fmla="*/ 64 h 127"/>
                        <a:gd name="T30" fmla="*/ 0 w 114"/>
                        <a:gd name="T31" fmla="*/ 40 h 1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4" h="127">
                          <a:moveTo>
                            <a:pt x="0" y="79"/>
                          </a:moveTo>
                          <a:lnTo>
                            <a:pt x="13" y="57"/>
                          </a:lnTo>
                          <a:lnTo>
                            <a:pt x="25" y="32"/>
                          </a:lnTo>
                          <a:lnTo>
                            <a:pt x="31" y="9"/>
                          </a:lnTo>
                          <a:lnTo>
                            <a:pt x="66" y="0"/>
                          </a:lnTo>
                          <a:lnTo>
                            <a:pt x="92" y="0"/>
                          </a:lnTo>
                          <a:lnTo>
                            <a:pt x="114" y="64"/>
                          </a:lnTo>
                          <a:lnTo>
                            <a:pt x="107" y="79"/>
                          </a:lnTo>
                          <a:lnTo>
                            <a:pt x="92" y="94"/>
                          </a:lnTo>
                          <a:lnTo>
                            <a:pt x="69" y="102"/>
                          </a:lnTo>
                          <a:lnTo>
                            <a:pt x="51" y="104"/>
                          </a:lnTo>
                          <a:lnTo>
                            <a:pt x="44" y="108"/>
                          </a:lnTo>
                          <a:lnTo>
                            <a:pt x="32" y="121"/>
                          </a:lnTo>
                          <a:lnTo>
                            <a:pt x="13" y="127"/>
                          </a:lnTo>
                          <a:lnTo>
                            <a:pt x="4" y="127"/>
                          </a:lnTo>
                          <a:lnTo>
                            <a:pt x="0" y="79"/>
                          </a:lnTo>
                          <a:close/>
                        </a:path>
                      </a:pathLst>
                    </a:cu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grpSp>
            <p:nvGrpSpPr>
              <p:cNvPr id="60619" name="组合 227374"/>
              <p:cNvGrpSpPr>
                <a:grpSpLocks/>
              </p:cNvGrpSpPr>
              <p:nvPr/>
            </p:nvGrpSpPr>
            <p:grpSpPr bwMode="auto">
              <a:xfrm>
                <a:off x="3531" y="1339"/>
                <a:ext cx="81" cy="134"/>
                <a:chOff x="3531" y="1339"/>
                <a:chExt cx="81" cy="134"/>
              </a:xfrm>
            </p:grpSpPr>
            <p:sp>
              <p:nvSpPr>
                <p:cNvPr id="60624" name="DRAWING2STR_FREEFORM 227375"/>
                <p:cNvSpPr>
                  <a:spLocks noChangeArrowheads="1"/>
                </p:cNvSpPr>
                <p:nvPr/>
              </p:nvSpPr>
              <p:spPr bwMode="auto">
                <a:xfrm>
                  <a:off x="3533" y="1346"/>
                  <a:ext cx="74" cy="127"/>
                </a:xfrm>
                <a:custGeom>
                  <a:avLst/>
                  <a:gdLst>
                    <a:gd name="T0" fmla="*/ 0 w 150"/>
                    <a:gd name="T1" fmla="*/ 54 h 253"/>
                    <a:gd name="T2" fmla="*/ 3 w 150"/>
                    <a:gd name="T3" fmla="*/ 65 h 253"/>
                    <a:gd name="T4" fmla="*/ 6 w 150"/>
                    <a:gd name="T5" fmla="*/ 71 h 253"/>
                    <a:gd name="T6" fmla="*/ 8 w 150"/>
                    <a:gd name="T7" fmla="*/ 76 h 253"/>
                    <a:gd name="T8" fmla="*/ 13 w 150"/>
                    <a:gd name="T9" fmla="*/ 76 h 253"/>
                    <a:gd name="T10" fmla="*/ 14 w 150"/>
                    <a:gd name="T11" fmla="*/ 76 h 253"/>
                    <a:gd name="T12" fmla="*/ 14 w 150"/>
                    <a:gd name="T13" fmla="*/ 101 h 253"/>
                    <a:gd name="T14" fmla="*/ 37 w 150"/>
                    <a:gd name="T15" fmla="*/ 127 h 253"/>
                    <a:gd name="T16" fmla="*/ 58 w 150"/>
                    <a:gd name="T17" fmla="*/ 107 h 253"/>
                    <a:gd name="T18" fmla="*/ 59 w 150"/>
                    <a:gd name="T19" fmla="*/ 101 h 253"/>
                    <a:gd name="T20" fmla="*/ 61 w 150"/>
                    <a:gd name="T21" fmla="*/ 96 h 253"/>
                    <a:gd name="T22" fmla="*/ 65 w 150"/>
                    <a:gd name="T23" fmla="*/ 90 h 253"/>
                    <a:gd name="T24" fmla="*/ 67 w 150"/>
                    <a:gd name="T25" fmla="*/ 80 h 253"/>
                    <a:gd name="T26" fmla="*/ 72 w 150"/>
                    <a:gd name="T27" fmla="*/ 69 h 253"/>
                    <a:gd name="T28" fmla="*/ 73 w 150"/>
                    <a:gd name="T29" fmla="*/ 59 h 253"/>
                    <a:gd name="T30" fmla="*/ 74 w 150"/>
                    <a:gd name="T31" fmla="*/ 38 h 253"/>
                    <a:gd name="T32" fmla="*/ 74 w 150"/>
                    <a:gd name="T33" fmla="*/ 29 h 253"/>
                    <a:gd name="T34" fmla="*/ 72 w 150"/>
                    <a:gd name="T35" fmla="*/ 20 h 253"/>
                    <a:gd name="T36" fmla="*/ 68 w 150"/>
                    <a:gd name="T37" fmla="*/ 12 h 253"/>
                    <a:gd name="T38" fmla="*/ 59 w 150"/>
                    <a:gd name="T39" fmla="*/ 5 h 253"/>
                    <a:gd name="T40" fmla="*/ 50 w 150"/>
                    <a:gd name="T41" fmla="*/ 2 h 253"/>
                    <a:gd name="T42" fmla="*/ 39 w 150"/>
                    <a:gd name="T43" fmla="*/ 0 h 253"/>
                    <a:gd name="T44" fmla="*/ 29 w 150"/>
                    <a:gd name="T45" fmla="*/ 1 h 253"/>
                    <a:gd name="T46" fmla="*/ 21 w 150"/>
                    <a:gd name="T47" fmla="*/ 4 h 253"/>
                    <a:gd name="T48" fmla="*/ 14 w 150"/>
                    <a:gd name="T49" fmla="*/ 10 h 253"/>
                    <a:gd name="T50" fmla="*/ 9 w 150"/>
                    <a:gd name="T51" fmla="*/ 15 h 253"/>
                    <a:gd name="T52" fmla="*/ 6 w 150"/>
                    <a:gd name="T53" fmla="*/ 21 h 253"/>
                    <a:gd name="T54" fmla="*/ 3 w 150"/>
                    <a:gd name="T55" fmla="*/ 28 h 253"/>
                    <a:gd name="T56" fmla="*/ 1 w 150"/>
                    <a:gd name="T57" fmla="*/ 35 h 253"/>
                    <a:gd name="T58" fmla="*/ 1 w 150"/>
                    <a:gd name="T59" fmla="*/ 44 h 253"/>
                    <a:gd name="T60" fmla="*/ 2 w 150"/>
                    <a:gd name="T61" fmla="*/ 51 h 253"/>
                    <a:gd name="T62" fmla="*/ 0 w 150"/>
                    <a:gd name="T63" fmla="*/ 54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0" h="253">
                      <a:moveTo>
                        <a:pt x="0" y="108"/>
                      </a:moveTo>
                      <a:lnTo>
                        <a:pt x="7" y="129"/>
                      </a:lnTo>
                      <a:lnTo>
                        <a:pt x="12" y="141"/>
                      </a:lnTo>
                      <a:lnTo>
                        <a:pt x="17" y="152"/>
                      </a:lnTo>
                      <a:lnTo>
                        <a:pt x="26" y="151"/>
                      </a:lnTo>
                      <a:lnTo>
                        <a:pt x="28" y="151"/>
                      </a:lnTo>
                      <a:lnTo>
                        <a:pt x="28" y="201"/>
                      </a:lnTo>
                      <a:lnTo>
                        <a:pt x="75" y="253"/>
                      </a:lnTo>
                      <a:lnTo>
                        <a:pt x="117" y="214"/>
                      </a:lnTo>
                      <a:lnTo>
                        <a:pt x="119" y="201"/>
                      </a:lnTo>
                      <a:lnTo>
                        <a:pt x="124" y="191"/>
                      </a:lnTo>
                      <a:lnTo>
                        <a:pt x="131" y="180"/>
                      </a:lnTo>
                      <a:lnTo>
                        <a:pt x="136" y="159"/>
                      </a:lnTo>
                      <a:lnTo>
                        <a:pt x="145" y="137"/>
                      </a:lnTo>
                      <a:lnTo>
                        <a:pt x="147" y="118"/>
                      </a:lnTo>
                      <a:lnTo>
                        <a:pt x="149" y="75"/>
                      </a:lnTo>
                      <a:lnTo>
                        <a:pt x="150" y="57"/>
                      </a:lnTo>
                      <a:lnTo>
                        <a:pt x="146" y="39"/>
                      </a:lnTo>
                      <a:lnTo>
                        <a:pt x="137" y="23"/>
                      </a:lnTo>
                      <a:lnTo>
                        <a:pt x="120" y="9"/>
                      </a:lnTo>
                      <a:lnTo>
                        <a:pt x="101" y="3"/>
                      </a:lnTo>
                      <a:lnTo>
                        <a:pt x="80" y="0"/>
                      </a:lnTo>
                      <a:lnTo>
                        <a:pt x="59" y="2"/>
                      </a:lnTo>
                      <a:lnTo>
                        <a:pt x="43" y="8"/>
                      </a:lnTo>
                      <a:lnTo>
                        <a:pt x="29" y="19"/>
                      </a:lnTo>
                      <a:lnTo>
                        <a:pt x="18" y="30"/>
                      </a:lnTo>
                      <a:lnTo>
                        <a:pt x="12" y="42"/>
                      </a:lnTo>
                      <a:lnTo>
                        <a:pt x="6" y="56"/>
                      </a:lnTo>
                      <a:lnTo>
                        <a:pt x="3" y="70"/>
                      </a:lnTo>
                      <a:lnTo>
                        <a:pt x="2" y="88"/>
                      </a:lnTo>
                      <a:lnTo>
                        <a:pt x="5" y="101"/>
                      </a:lnTo>
                      <a:lnTo>
                        <a:pt x="0" y="108"/>
                      </a:lnTo>
                      <a:close/>
                    </a:path>
                  </a:pathLst>
                </a:custGeom>
                <a:blipFill dpi="0" rotWithShape="0">
                  <a:blip r:embed="rId1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625" name="DRAWING2STR_FREEFORM 227376"/>
                <p:cNvSpPr>
                  <a:spLocks noChangeArrowheads="1"/>
                </p:cNvSpPr>
                <p:nvPr/>
              </p:nvSpPr>
              <p:spPr bwMode="auto">
                <a:xfrm>
                  <a:off x="3531" y="1339"/>
                  <a:ext cx="81" cy="69"/>
                </a:xfrm>
                <a:custGeom>
                  <a:avLst/>
                  <a:gdLst>
                    <a:gd name="T0" fmla="*/ 1 w 161"/>
                    <a:gd name="T1" fmla="*/ 57 h 138"/>
                    <a:gd name="T2" fmla="*/ 0 w 161"/>
                    <a:gd name="T3" fmla="*/ 48 h 138"/>
                    <a:gd name="T4" fmla="*/ 2 w 161"/>
                    <a:gd name="T5" fmla="*/ 36 h 138"/>
                    <a:gd name="T6" fmla="*/ 3 w 161"/>
                    <a:gd name="T7" fmla="*/ 27 h 138"/>
                    <a:gd name="T8" fmla="*/ 7 w 161"/>
                    <a:gd name="T9" fmla="*/ 19 h 138"/>
                    <a:gd name="T10" fmla="*/ 11 w 161"/>
                    <a:gd name="T11" fmla="*/ 12 h 138"/>
                    <a:gd name="T12" fmla="*/ 18 w 161"/>
                    <a:gd name="T13" fmla="*/ 10 h 138"/>
                    <a:gd name="T14" fmla="*/ 21 w 161"/>
                    <a:gd name="T15" fmla="*/ 7 h 138"/>
                    <a:gd name="T16" fmla="*/ 29 w 161"/>
                    <a:gd name="T17" fmla="*/ 3 h 138"/>
                    <a:gd name="T18" fmla="*/ 37 w 161"/>
                    <a:gd name="T19" fmla="*/ 0 h 138"/>
                    <a:gd name="T20" fmla="*/ 46 w 161"/>
                    <a:gd name="T21" fmla="*/ 0 h 138"/>
                    <a:gd name="T22" fmla="*/ 55 w 161"/>
                    <a:gd name="T23" fmla="*/ 2 h 138"/>
                    <a:gd name="T24" fmla="*/ 61 w 161"/>
                    <a:gd name="T25" fmla="*/ 5 h 138"/>
                    <a:gd name="T26" fmla="*/ 66 w 161"/>
                    <a:gd name="T27" fmla="*/ 9 h 138"/>
                    <a:gd name="T28" fmla="*/ 73 w 161"/>
                    <a:gd name="T29" fmla="*/ 14 h 138"/>
                    <a:gd name="T30" fmla="*/ 78 w 161"/>
                    <a:gd name="T31" fmla="*/ 20 h 138"/>
                    <a:gd name="T32" fmla="*/ 81 w 161"/>
                    <a:gd name="T33" fmla="*/ 22 h 138"/>
                    <a:gd name="T34" fmla="*/ 78 w 161"/>
                    <a:gd name="T35" fmla="*/ 23 h 138"/>
                    <a:gd name="T36" fmla="*/ 77 w 161"/>
                    <a:gd name="T37" fmla="*/ 25 h 138"/>
                    <a:gd name="T38" fmla="*/ 77 w 161"/>
                    <a:gd name="T39" fmla="*/ 29 h 138"/>
                    <a:gd name="T40" fmla="*/ 77 w 161"/>
                    <a:gd name="T41" fmla="*/ 34 h 138"/>
                    <a:gd name="T42" fmla="*/ 79 w 161"/>
                    <a:gd name="T43" fmla="*/ 41 h 138"/>
                    <a:gd name="T44" fmla="*/ 79 w 161"/>
                    <a:gd name="T45" fmla="*/ 50 h 138"/>
                    <a:gd name="T46" fmla="*/ 75 w 161"/>
                    <a:gd name="T47" fmla="*/ 59 h 138"/>
                    <a:gd name="T48" fmla="*/ 75 w 161"/>
                    <a:gd name="T49" fmla="*/ 46 h 138"/>
                    <a:gd name="T50" fmla="*/ 75 w 161"/>
                    <a:gd name="T51" fmla="*/ 37 h 138"/>
                    <a:gd name="T52" fmla="*/ 73 w 161"/>
                    <a:gd name="T53" fmla="*/ 33 h 138"/>
                    <a:gd name="T54" fmla="*/ 70 w 161"/>
                    <a:gd name="T55" fmla="*/ 31 h 138"/>
                    <a:gd name="T56" fmla="*/ 68 w 161"/>
                    <a:gd name="T57" fmla="*/ 28 h 138"/>
                    <a:gd name="T58" fmla="*/ 66 w 161"/>
                    <a:gd name="T59" fmla="*/ 29 h 138"/>
                    <a:gd name="T60" fmla="*/ 60 w 161"/>
                    <a:gd name="T61" fmla="*/ 31 h 138"/>
                    <a:gd name="T62" fmla="*/ 55 w 161"/>
                    <a:gd name="T63" fmla="*/ 31 h 138"/>
                    <a:gd name="T64" fmla="*/ 49 w 161"/>
                    <a:gd name="T65" fmla="*/ 31 h 138"/>
                    <a:gd name="T66" fmla="*/ 43 w 161"/>
                    <a:gd name="T67" fmla="*/ 30 h 138"/>
                    <a:gd name="T68" fmla="*/ 40 w 161"/>
                    <a:gd name="T69" fmla="*/ 30 h 138"/>
                    <a:gd name="T70" fmla="*/ 43 w 161"/>
                    <a:gd name="T71" fmla="*/ 32 h 138"/>
                    <a:gd name="T72" fmla="*/ 46 w 161"/>
                    <a:gd name="T73" fmla="*/ 33 h 138"/>
                    <a:gd name="T74" fmla="*/ 42 w 161"/>
                    <a:gd name="T75" fmla="*/ 33 h 138"/>
                    <a:gd name="T76" fmla="*/ 37 w 161"/>
                    <a:gd name="T77" fmla="*/ 33 h 138"/>
                    <a:gd name="T78" fmla="*/ 31 w 161"/>
                    <a:gd name="T79" fmla="*/ 32 h 138"/>
                    <a:gd name="T80" fmla="*/ 25 w 161"/>
                    <a:gd name="T81" fmla="*/ 32 h 138"/>
                    <a:gd name="T82" fmla="*/ 21 w 161"/>
                    <a:gd name="T83" fmla="*/ 32 h 138"/>
                    <a:gd name="T84" fmla="*/ 18 w 161"/>
                    <a:gd name="T85" fmla="*/ 32 h 138"/>
                    <a:gd name="T86" fmla="*/ 19 w 161"/>
                    <a:gd name="T87" fmla="*/ 33 h 138"/>
                    <a:gd name="T88" fmla="*/ 21 w 161"/>
                    <a:gd name="T89" fmla="*/ 35 h 138"/>
                    <a:gd name="T90" fmla="*/ 21 w 161"/>
                    <a:gd name="T91" fmla="*/ 40 h 138"/>
                    <a:gd name="T92" fmla="*/ 20 w 161"/>
                    <a:gd name="T93" fmla="*/ 44 h 138"/>
                    <a:gd name="T94" fmla="*/ 17 w 161"/>
                    <a:gd name="T95" fmla="*/ 49 h 138"/>
                    <a:gd name="T96" fmla="*/ 15 w 161"/>
                    <a:gd name="T97" fmla="*/ 54 h 138"/>
                    <a:gd name="T98" fmla="*/ 15 w 161"/>
                    <a:gd name="T99" fmla="*/ 60 h 138"/>
                    <a:gd name="T100" fmla="*/ 15 w 161"/>
                    <a:gd name="T101" fmla="*/ 66 h 138"/>
                    <a:gd name="T102" fmla="*/ 16 w 161"/>
                    <a:gd name="T103" fmla="*/ 69 h 138"/>
                    <a:gd name="T104" fmla="*/ 11 w 161"/>
                    <a:gd name="T105" fmla="*/ 64 h 138"/>
                    <a:gd name="T106" fmla="*/ 6 w 161"/>
                    <a:gd name="T107" fmla="*/ 59 h 138"/>
                    <a:gd name="T108" fmla="*/ 3 w 161"/>
                    <a:gd name="T109" fmla="*/ 60 h 138"/>
                    <a:gd name="T110" fmla="*/ 2 w 161"/>
                    <a:gd name="T111" fmla="*/ 64 h 138"/>
                    <a:gd name="T112" fmla="*/ 1 w 161"/>
                    <a:gd name="T113" fmla="*/ 57 h 1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61" h="138">
                      <a:moveTo>
                        <a:pt x="1" y="113"/>
                      </a:moveTo>
                      <a:lnTo>
                        <a:pt x="0" y="96"/>
                      </a:lnTo>
                      <a:lnTo>
                        <a:pt x="3" y="72"/>
                      </a:lnTo>
                      <a:lnTo>
                        <a:pt x="6" y="53"/>
                      </a:lnTo>
                      <a:lnTo>
                        <a:pt x="13" y="38"/>
                      </a:lnTo>
                      <a:lnTo>
                        <a:pt x="21" y="24"/>
                      </a:lnTo>
                      <a:lnTo>
                        <a:pt x="35" y="19"/>
                      </a:lnTo>
                      <a:lnTo>
                        <a:pt x="42" y="13"/>
                      </a:lnTo>
                      <a:lnTo>
                        <a:pt x="57" y="6"/>
                      </a:lnTo>
                      <a:lnTo>
                        <a:pt x="73" y="0"/>
                      </a:lnTo>
                      <a:lnTo>
                        <a:pt x="91" y="0"/>
                      </a:lnTo>
                      <a:lnTo>
                        <a:pt x="109" y="3"/>
                      </a:lnTo>
                      <a:lnTo>
                        <a:pt x="121" y="9"/>
                      </a:lnTo>
                      <a:lnTo>
                        <a:pt x="131" y="17"/>
                      </a:lnTo>
                      <a:lnTo>
                        <a:pt x="145" y="28"/>
                      </a:lnTo>
                      <a:lnTo>
                        <a:pt x="155" y="39"/>
                      </a:lnTo>
                      <a:lnTo>
                        <a:pt x="161" y="44"/>
                      </a:lnTo>
                      <a:lnTo>
                        <a:pt x="155" y="45"/>
                      </a:lnTo>
                      <a:lnTo>
                        <a:pt x="154" y="49"/>
                      </a:lnTo>
                      <a:lnTo>
                        <a:pt x="154" y="57"/>
                      </a:lnTo>
                      <a:lnTo>
                        <a:pt x="153" y="67"/>
                      </a:lnTo>
                      <a:lnTo>
                        <a:pt x="157" y="82"/>
                      </a:lnTo>
                      <a:lnTo>
                        <a:pt x="158" y="99"/>
                      </a:lnTo>
                      <a:lnTo>
                        <a:pt x="149" y="118"/>
                      </a:lnTo>
                      <a:lnTo>
                        <a:pt x="150" y="91"/>
                      </a:lnTo>
                      <a:lnTo>
                        <a:pt x="149" y="74"/>
                      </a:lnTo>
                      <a:lnTo>
                        <a:pt x="145" y="65"/>
                      </a:lnTo>
                      <a:lnTo>
                        <a:pt x="139" y="61"/>
                      </a:lnTo>
                      <a:lnTo>
                        <a:pt x="136" y="56"/>
                      </a:lnTo>
                      <a:lnTo>
                        <a:pt x="131" y="57"/>
                      </a:lnTo>
                      <a:lnTo>
                        <a:pt x="120" y="61"/>
                      </a:lnTo>
                      <a:lnTo>
                        <a:pt x="109" y="61"/>
                      </a:lnTo>
                      <a:lnTo>
                        <a:pt x="97" y="61"/>
                      </a:lnTo>
                      <a:lnTo>
                        <a:pt x="86" y="60"/>
                      </a:lnTo>
                      <a:lnTo>
                        <a:pt x="79" y="60"/>
                      </a:lnTo>
                      <a:lnTo>
                        <a:pt x="85" y="63"/>
                      </a:lnTo>
                      <a:lnTo>
                        <a:pt x="92" y="65"/>
                      </a:lnTo>
                      <a:lnTo>
                        <a:pt x="84" y="66"/>
                      </a:lnTo>
                      <a:lnTo>
                        <a:pt x="73" y="65"/>
                      </a:lnTo>
                      <a:lnTo>
                        <a:pt x="61" y="64"/>
                      </a:lnTo>
                      <a:lnTo>
                        <a:pt x="49" y="63"/>
                      </a:lnTo>
                      <a:lnTo>
                        <a:pt x="41" y="63"/>
                      </a:lnTo>
                      <a:lnTo>
                        <a:pt x="36" y="63"/>
                      </a:lnTo>
                      <a:lnTo>
                        <a:pt x="38" y="65"/>
                      </a:lnTo>
                      <a:lnTo>
                        <a:pt x="41" y="70"/>
                      </a:lnTo>
                      <a:lnTo>
                        <a:pt x="41" y="79"/>
                      </a:lnTo>
                      <a:lnTo>
                        <a:pt x="39" y="87"/>
                      </a:lnTo>
                      <a:lnTo>
                        <a:pt x="33" y="97"/>
                      </a:lnTo>
                      <a:lnTo>
                        <a:pt x="30" y="107"/>
                      </a:lnTo>
                      <a:lnTo>
                        <a:pt x="29" y="119"/>
                      </a:lnTo>
                      <a:lnTo>
                        <a:pt x="30" y="132"/>
                      </a:lnTo>
                      <a:lnTo>
                        <a:pt x="31" y="138"/>
                      </a:lnTo>
                      <a:lnTo>
                        <a:pt x="22" y="128"/>
                      </a:lnTo>
                      <a:lnTo>
                        <a:pt x="11" y="118"/>
                      </a:lnTo>
                      <a:lnTo>
                        <a:pt x="6" y="119"/>
                      </a:lnTo>
                      <a:lnTo>
                        <a:pt x="4" y="127"/>
                      </a:lnTo>
                      <a:lnTo>
                        <a:pt x="1"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60620" name="组合 227377"/>
              <p:cNvGrpSpPr>
                <a:grpSpLocks/>
              </p:cNvGrpSpPr>
              <p:nvPr/>
            </p:nvGrpSpPr>
            <p:grpSpPr bwMode="auto">
              <a:xfrm>
                <a:off x="3463" y="2023"/>
                <a:ext cx="219" cy="56"/>
                <a:chOff x="3463" y="2023"/>
                <a:chExt cx="219" cy="56"/>
              </a:xfrm>
            </p:grpSpPr>
            <p:sp>
              <p:nvSpPr>
                <p:cNvPr id="60622" name="DRAWING2STR_FREEFORM 227378"/>
                <p:cNvSpPr>
                  <a:spLocks noChangeArrowheads="1"/>
                </p:cNvSpPr>
                <p:nvPr/>
              </p:nvSpPr>
              <p:spPr bwMode="auto">
                <a:xfrm>
                  <a:off x="3463" y="2023"/>
                  <a:ext cx="96" cy="56"/>
                </a:xfrm>
                <a:custGeom>
                  <a:avLst/>
                  <a:gdLst>
                    <a:gd name="T0" fmla="*/ 46 w 192"/>
                    <a:gd name="T1" fmla="*/ 8 h 113"/>
                    <a:gd name="T2" fmla="*/ 34 w 192"/>
                    <a:gd name="T3" fmla="*/ 17 h 113"/>
                    <a:gd name="T4" fmla="*/ 19 w 192"/>
                    <a:gd name="T5" fmla="*/ 28 h 113"/>
                    <a:gd name="T6" fmla="*/ 8 w 192"/>
                    <a:gd name="T7" fmla="*/ 34 h 113"/>
                    <a:gd name="T8" fmla="*/ 1 w 192"/>
                    <a:gd name="T9" fmla="*/ 39 h 113"/>
                    <a:gd name="T10" fmla="*/ 0 w 192"/>
                    <a:gd name="T11" fmla="*/ 49 h 113"/>
                    <a:gd name="T12" fmla="*/ 6 w 192"/>
                    <a:gd name="T13" fmla="*/ 53 h 113"/>
                    <a:gd name="T14" fmla="*/ 20 w 192"/>
                    <a:gd name="T15" fmla="*/ 55 h 113"/>
                    <a:gd name="T16" fmla="*/ 33 w 192"/>
                    <a:gd name="T17" fmla="*/ 56 h 113"/>
                    <a:gd name="T18" fmla="*/ 46 w 192"/>
                    <a:gd name="T19" fmla="*/ 55 h 113"/>
                    <a:gd name="T20" fmla="*/ 55 w 192"/>
                    <a:gd name="T21" fmla="*/ 49 h 113"/>
                    <a:gd name="T22" fmla="*/ 70 w 192"/>
                    <a:gd name="T23" fmla="*/ 42 h 113"/>
                    <a:gd name="T24" fmla="*/ 95 w 192"/>
                    <a:gd name="T25" fmla="*/ 36 h 113"/>
                    <a:gd name="T26" fmla="*/ 96 w 192"/>
                    <a:gd name="T27" fmla="*/ 14 h 113"/>
                    <a:gd name="T28" fmla="*/ 93 w 192"/>
                    <a:gd name="T29" fmla="*/ 0 h 113"/>
                    <a:gd name="T30" fmla="*/ 46 w 192"/>
                    <a:gd name="T31" fmla="*/ 8 h 1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2" h="113">
                      <a:moveTo>
                        <a:pt x="91" y="16"/>
                      </a:moveTo>
                      <a:lnTo>
                        <a:pt x="68" y="34"/>
                      </a:lnTo>
                      <a:lnTo>
                        <a:pt x="37" y="56"/>
                      </a:lnTo>
                      <a:lnTo>
                        <a:pt x="15" y="69"/>
                      </a:lnTo>
                      <a:lnTo>
                        <a:pt x="2" y="78"/>
                      </a:lnTo>
                      <a:lnTo>
                        <a:pt x="0" y="98"/>
                      </a:lnTo>
                      <a:lnTo>
                        <a:pt x="12" y="106"/>
                      </a:lnTo>
                      <a:lnTo>
                        <a:pt x="40" y="111"/>
                      </a:lnTo>
                      <a:lnTo>
                        <a:pt x="66" y="113"/>
                      </a:lnTo>
                      <a:lnTo>
                        <a:pt x="91" y="111"/>
                      </a:lnTo>
                      <a:lnTo>
                        <a:pt x="109" y="98"/>
                      </a:lnTo>
                      <a:lnTo>
                        <a:pt x="140" y="84"/>
                      </a:lnTo>
                      <a:lnTo>
                        <a:pt x="189" y="72"/>
                      </a:lnTo>
                      <a:lnTo>
                        <a:pt x="192" y="29"/>
                      </a:lnTo>
                      <a:lnTo>
                        <a:pt x="186" y="0"/>
                      </a:lnTo>
                      <a:lnTo>
                        <a:pt x="91" y="16"/>
                      </a:lnTo>
                      <a:close/>
                    </a:path>
                  </a:pathLst>
                </a:custGeom>
                <a:blipFill dpi="0" rotWithShape="0">
                  <a:blip r:embed="rId1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623" name="DRAWING2STR_FREEFORM 227379"/>
                <p:cNvSpPr>
                  <a:spLocks noChangeArrowheads="1"/>
                </p:cNvSpPr>
                <p:nvPr/>
              </p:nvSpPr>
              <p:spPr bwMode="auto">
                <a:xfrm>
                  <a:off x="3583" y="2027"/>
                  <a:ext cx="99" cy="48"/>
                </a:xfrm>
                <a:custGeom>
                  <a:avLst/>
                  <a:gdLst>
                    <a:gd name="T0" fmla="*/ 2 w 200"/>
                    <a:gd name="T1" fmla="*/ 1 h 95"/>
                    <a:gd name="T2" fmla="*/ 0 w 200"/>
                    <a:gd name="T3" fmla="*/ 19 h 95"/>
                    <a:gd name="T4" fmla="*/ 2 w 200"/>
                    <a:gd name="T5" fmla="*/ 33 h 95"/>
                    <a:gd name="T6" fmla="*/ 25 w 200"/>
                    <a:gd name="T7" fmla="*/ 38 h 95"/>
                    <a:gd name="T8" fmla="*/ 37 w 200"/>
                    <a:gd name="T9" fmla="*/ 38 h 95"/>
                    <a:gd name="T10" fmla="*/ 53 w 200"/>
                    <a:gd name="T11" fmla="*/ 43 h 95"/>
                    <a:gd name="T12" fmla="*/ 72 w 200"/>
                    <a:gd name="T13" fmla="*/ 46 h 95"/>
                    <a:gd name="T14" fmla="*/ 99 w 200"/>
                    <a:gd name="T15" fmla="*/ 48 h 95"/>
                    <a:gd name="T16" fmla="*/ 99 w 200"/>
                    <a:gd name="T17" fmla="*/ 41 h 95"/>
                    <a:gd name="T18" fmla="*/ 99 w 200"/>
                    <a:gd name="T19" fmla="*/ 34 h 95"/>
                    <a:gd name="T20" fmla="*/ 79 w 200"/>
                    <a:gd name="T21" fmla="*/ 23 h 95"/>
                    <a:gd name="T22" fmla="*/ 56 w 200"/>
                    <a:gd name="T23" fmla="*/ 10 h 95"/>
                    <a:gd name="T24" fmla="*/ 43 w 200"/>
                    <a:gd name="T25" fmla="*/ 0 h 95"/>
                    <a:gd name="T26" fmla="*/ 2 w 200"/>
                    <a:gd name="T27" fmla="*/ 1 h 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0" h="95">
                      <a:moveTo>
                        <a:pt x="4" y="1"/>
                      </a:moveTo>
                      <a:lnTo>
                        <a:pt x="0" y="38"/>
                      </a:lnTo>
                      <a:lnTo>
                        <a:pt x="4" y="66"/>
                      </a:lnTo>
                      <a:lnTo>
                        <a:pt x="51" y="76"/>
                      </a:lnTo>
                      <a:lnTo>
                        <a:pt x="74" y="76"/>
                      </a:lnTo>
                      <a:lnTo>
                        <a:pt x="107" y="86"/>
                      </a:lnTo>
                      <a:lnTo>
                        <a:pt x="146" y="92"/>
                      </a:lnTo>
                      <a:lnTo>
                        <a:pt x="199" y="95"/>
                      </a:lnTo>
                      <a:lnTo>
                        <a:pt x="200" y="82"/>
                      </a:lnTo>
                      <a:lnTo>
                        <a:pt x="200" y="67"/>
                      </a:lnTo>
                      <a:lnTo>
                        <a:pt x="159" y="45"/>
                      </a:lnTo>
                      <a:lnTo>
                        <a:pt x="114" y="20"/>
                      </a:lnTo>
                      <a:lnTo>
                        <a:pt x="86" y="0"/>
                      </a:lnTo>
                      <a:lnTo>
                        <a:pt x="4" y="1"/>
                      </a:lnTo>
                      <a:close/>
                    </a:path>
                  </a:pathLst>
                </a:custGeom>
                <a:blipFill dpi="0" rotWithShape="0">
                  <a:blip r:embed="rId1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60621" name="DRAWING2STR_FREEFORM 227380"/>
              <p:cNvSpPr>
                <a:spLocks noChangeArrowheads="1"/>
              </p:cNvSpPr>
              <p:nvPr/>
            </p:nvSpPr>
            <p:spPr bwMode="auto">
              <a:xfrm>
                <a:off x="3502" y="1653"/>
                <a:ext cx="149" cy="390"/>
              </a:xfrm>
              <a:custGeom>
                <a:avLst/>
                <a:gdLst>
                  <a:gd name="T0" fmla="*/ 5 w 300"/>
                  <a:gd name="T1" fmla="*/ 0 h 779"/>
                  <a:gd name="T2" fmla="*/ 0 w 300"/>
                  <a:gd name="T3" fmla="*/ 34 h 779"/>
                  <a:gd name="T4" fmla="*/ 0 w 300"/>
                  <a:gd name="T5" fmla="*/ 88 h 779"/>
                  <a:gd name="T6" fmla="*/ 0 w 300"/>
                  <a:gd name="T7" fmla="*/ 151 h 779"/>
                  <a:gd name="T8" fmla="*/ 5 w 300"/>
                  <a:gd name="T9" fmla="*/ 188 h 779"/>
                  <a:gd name="T10" fmla="*/ 5 w 300"/>
                  <a:gd name="T11" fmla="*/ 204 h 779"/>
                  <a:gd name="T12" fmla="*/ 1 w 300"/>
                  <a:gd name="T13" fmla="*/ 264 h 779"/>
                  <a:gd name="T14" fmla="*/ 3 w 300"/>
                  <a:gd name="T15" fmla="*/ 306 h 779"/>
                  <a:gd name="T16" fmla="*/ 6 w 300"/>
                  <a:gd name="T17" fmla="*/ 365 h 779"/>
                  <a:gd name="T18" fmla="*/ 6 w 300"/>
                  <a:gd name="T19" fmla="*/ 380 h 779"/>
                  <a:gd name="T20" fmla="*/ 16 w 300"/>
                  <a:gd name="T21" fmla="*/ 388 h 779"/>
                  <a:gd name="T22" fmla="*/ 54 w 300"/>
                  <a:gd name="T23" fmla="*/ 379 h 779"/>
                  <a:gd name="T24" fmla="*/ 65 w 300"/>
                  <a:gd name="T25" fmla="*/ 254 h 779"/>
                  <a:gd name="T26" fmla="*/ 68 w 300"/>
                  <a:gd name="T27" fmla="*/ 176 h 779"/>
                  <a:gd name="T28" fmla="*/ 72 w 300"/>
                  <a:gd name="T29" fmla="*/ 107 h 779"/>
                  <a:gd name="T30" fmla="*/ 77 w 300"/>
                  <a:gd name="T31" fmla="*/ 217 h 779"/>
                  <a:gd name="T32" fmla="*/ 81 w 300"/>
                  <a:gd name="T33" fmla="*/ 377 h 779"/>
                  <a:gd name="T34" fmla="*/ 119 w 300"/>
                  <a:gd name="T35" fmla="*/ 390 h 779"/>
                  <a:gd name="T36" fmla="*/ 127 w 300"/>
                  <a:gd name="T37" fmla="*/ 380 h 779"/>
                  <a:gd name="T38" fmla="*/ 137 w 300"/>
                  <a:gd name="T39" fmla="*/ 239 h 779"/>
                  <a:gd name="T40" fmla="*/ 138 w 300"/>
                  <a:gd name="T41" fmla="*/ 170 h 779"/>
                  <a:gd name="T42" fmla="*/ 149 w 300"/>
                  <a:gd name="T43" fmla="*/ 19 h 779"/>
                  <a:gd name="T44" fmla="*/ 146 w 300"/>
                  <a:gd name="T45" fmla="*/ 2 h 779"/>
                  <a:gd name="T46" fmla="*/ 5 w 300"/>
                  <a:gd name="T47" fmla="*/ 0 h 77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00" h="779">
                    <a:moveTo>
                      <a:pt x="10" y="0"/>
                    </a:moveTo>
                    <a:lnTo>
                      <a:pt x="0" y="68"/>
                    </a:lnTo>
                    <a:lnTo>
                      <a:pt x="0" y="175"/>
                    </a:lnTo>
                    <a:lnTo>
                      <a:pt x="0" y="301"/>
                    </a:lnTo>
                    <a:lnTo>
                      <a:pt x="10" y="376"/>
                    </a:lnTo>
                    <a:lnTo>
                      <a:pt x="10" y="407"/>
                    </a:lnTo>
                    <a:lnTo>
                      <a:pt x="3" y="527"/>
                    </a:lnTo>
                    <a:lnTo>
                      <a:pt x="7" y="612"/>
                    </a:lnTo>
                    <a:lnTo>
                      <a:pt x="13" y="729"/>
                    </a:lnTo>
                    <a:lnTo>
                      <a:pt x="13" y="760"/>
                    </a:lnTo>
                    <a:lnTo>
                      <a:pt x="32" y="776"/>
                    </a:lnTo>
                    <a:lnTo>
                      <a:pt x="108" y="757"/>
                    </a:lnTo>
                    <a:lnTo>
                      <a:pt x="130" y="508"/>
                    </a:lnTo>
                    <a:lnTo>
                      <a:pt x="136" y="351"/>
                    </a:lnTo>
                    <a:lnTo>
                      <a:pt x="145" y="213"/>
                    </a:lnTo>
                    <a:lnTo>
                      <a:pt x="155" y="433"/>
                    </a:lnTo>
                    <a:lnTo>
                      <a:pt x="164" y="754"/>
                    </a:lnTo>
                    <a:lnTo>
                      <a:pt x="240" y="779"/>
                    </a:lnTo>
                    <a:lnTo>
                      <a:pt x="256" y="760"/>
                    </a:lnTo>
                    <a:lnTo>
                      <a:pt x="275" y="477"/>
                    </a:lnTo>
                    <a:lnTo>
                      <a:pt x="278" y="339"/>
                    </a:lnTo>
                    <a:lnTo>
                      <a:pt x="300" y="38"/>
                    </a:lnTo>
                    <a:lnTo>
                      <a:pt x="294" y="3"/>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60443" name="组合 227381"/>
            <p:cNvGrpSpPr>
              <a:grpSpLocks/>
            </p:cNvGrpSpPr>
            <p:nvPr/>
          </p:nvGrpSpPr>
          <p:grpSpPr bwMode="auto">
            <a:xfrm flipH="1">
              <a:off x="521" y="1656"/>
              <a:ext cx="186" cy="601"/>
              <a:chOff x="3302" y="1383"/>
              <a:chExt cx="250" cy="744"/>
            </a:xfrm>
          </p:grpSpPr>
          <p:grpSp>
            <p:nvGrpSpPr>
              <p:cNvPr id="60600" name="组合 227382"/>
              <p:cNvGrpSpPr>
                <a:grpSpLocks/>
              </p:cNvGrpSpPr>
              <p:nvPr/>
            </p:nvGrpSpPr>
            <p:grpSpPr bwMode="auto">
              <a:xfrm>
                <a:off x="3302" y="1478"/>
                <a:ext cx="250" cy="649"/>
                <a:chOff x="3302" y="1478"/>
                <a:chExt cx="250" cy="649"/>
              </a:xfrm>
            </p:grpSpPr>
            <p:grpSp>
              <p:nvGrpSpPr>
                <p:cNvPr id="60606" name="组合 227383"/>
                <p:cNvGrpSpPr>
                  <a:grpSpLocks/>
                </p:cNvGrpSpPr>
                <p:nvPr/>
              </p:nvGrpSpPr>
              <p:grpSpPr bwMode="auto">
                <a:xfrm>
                  <a:off x="3311" y="2060"/>
                  <a:ext cx="220" cy="67"/>
                  <a:chOff x="3311" y="2060"/>
                  <a:chExt cx="220" cy="67"/>
                </a:xfrm>
              </p:grpSpPr>
              <p:sp>
                <p:nvSpPr>
                  <p:cNvPr id="60616" name="DRAWING2STR_FREEFORM 227384"/>
                  <p:cNvSpPr>
                    <a:spLocks noChangeArrowheads="1"/>
                  </p:cNvSpPr>
                  <p:nvPr/>
                </p:nvSpPr>
                <p:spPr bwMode="auto">
                  <a:xfrm>
                    <a:off x="3311" y="2074"/>
                    <a:ext cx="69" cy="53"/>
                  </a:xfrm>
                  <a:custGeom>
                    <a:avLst/>
                    <a:gdLst>
                      <a:gd name="T0" fmla="*/ 26 w 138"/>
                      <a:gd name="T1" fmla="*/ 11 h 106"/>
                      <a:gd name="T2" fmla="*/ 11 w 138"/>
                      <a:gd name="T3" fmla="*/ 26 h 106"/>
                      <a:gd name="T4" fmla="*/ 0 w 138"/>
                      <a:gd name="T5" fmla="*/ 40 h 106"/>
                      <a:gd name="T6" fmla="*/ 1 w 138"/>
                      <a:gd name="T7" fmla="*/ 49 h 106"/>
                      <a:gd name="T8" fmla="*/ 9 w 138"/>
                      <a:gd name="T9" fmla="*/ 53 h 106"/>
                      <a:gd name="T10" fmla="*/ 31 w 138"/>
                      <a:gd name="T11" fmla="*/ 52 h 106"/>
                      <a:gd name="T12" fmla="*/ 44 w 138"/>
                      <a:gd name="T13" fmla="*/ 46 h 106"/>
                      <a:gd name="T14" fmla="*/ 50 w 138"/>
                      <a:gd name="T15" fmla="*/ 35 h 106"/>
                      <a:gd name="T16" fmla="*/ 69 w 138"/>
                      <a:gd name="T17" fmla="*/ 27 h 106"/>
                      <a:gd name="T18" fmla="*/ 69 w 138"/>
                      <a:gd name="T19" fmla="*/ 13 h 106"/>
                      <a:gd name="T20" fmla="*/ 66 w 138"/>
                      <a:gd name="T21" fmla="*/ 0 h 106"/>
                      <a:gd name="T22" fmla="*/ 47 w 138"/>
                      <a:gd name="T23" fmla="*/ 10 h 106"/>
                      <a:gd name="T24" fmla="*/ 26 w 138"/>
                      <a:gd name="T25" fmla="*/ 11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8" h="106">
                        <a:moveTo>
                          <a:pt x="52" y="22"/>
                        </a:moveTo>
                        <a:lnTo>
                          <a:pt x="22" y="52"/>
                        </a:lnTo>
                        <a:lnTo>
                          <a:pt x="0" y="79"/>
                        </a:lnTo>
                        <a:lnTo>
                          <a:pt x="2" y="98"/>
                        </a:lnTo>
                        <a:lnTo>
                          <a:pt x="18" y="106"/>
                        </a:lnTo>
                        <a:lnTo>
                          <a:pt x="62" y="103"/>
                        </a:lnTo>
                        <a:lnTo>
                          <a:pt x="87" y="91"/>
                        </a:lnTo>
                        <a:lnTo>
                          <a:pt x="100" y="70"/>
                        </a:lnTo>
                        <a:lnTo>
                          <a:pt x="137" y="54"/>
                        </a:lnTo>
                        <a:lnTo>
                          <a:pt x="138" y="25"/>
                        </a:lnTo>
                        <a:lnTo>
                          <a:pt x="132" y="0"/>
                        </a:lnTo>
                        <a:lnTo>
                          <a:pt x="94" y="19"/>
                        </a:lnTo>
                        <a:lnTo>
                          <a:pt x="5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617" name="DRAWING2STR_FREEFORM 227385"/>
                  <p:cNvSpPr>
                    <a:spLocks noChangeArrowheads="1"/>
                  </p:cNvSpPr>
                  <p:nvPr/>
                </p:nvSpPr>
                <p:spPr bwMode="auto">
                  <a:xfrm>
                    <a:off x="3454" y="2060"/>
                    <a:ext cx="77" cy="55"/>
                  </a:xfrm>
                  <a:custGeom>
                    <a:avLst/>
                    <a:gdLst>
                      <a:gd name="T0" fmla="*/ 1 w 154"/>
                      <a:gd name="T1" fmla="*/ 4 h 109"/>
                      <a:gd name="T2" fmla="*/ 0 w 154"/>
                      <a:gd name="T3" fmla="*/ 25 h 109"/>
                      <a:gd name="T4" fmla="*/ 11 w 154"/>
                      <a:gd name="T5" fmla="*/ 34 h 109"/>
                      <a:gd name="T6" fmla="*/ 22 w 154"/>
                      <a:gd name="T7" fmla="*/ 37 h 109"/>
                      <a:gd name="T8" fmla="*/ 28 w 154"/>
                      <a:gd name="T9" fmla="*/ 42 h 109"/>
                      <a:gd name="T10" fmla="*/ 41 w 154"/>
                      <a:gd name="T11" fmla="*/ 49 h 109"/>
                      <a:gd name="T12" fmla="*/ 63 w 154"/>
                      <a:gd name="T13" fmla="*/ 55 h 109"/>
                      <a:gd name="T14" fmla="*/ 71 w 154"/>
                      <a:gd name="T15" fmla="*/ 53 h 109"/>
                      <a:gd name="T16" fmla="*/ 77 w 154"/>
                      <a:gd name="T17" fmla="*/ 50 h 109"/>
                      <a:gd name="T18" fmla="*/ 77 w 154"/>
                      <a:gd name="T19" fmla="*/ 44 h 109"/>
                      <a:gd name="T20" fmla="*/ 69 w 154"/>
                      <a:gd name="T21" fmla="*/ 32 h 109"/>
                      <a:gd name="T22" fmla="*/ 52 w 154"/>
                      <a:gd name="T23" fmla="*/ 19 h 109"/>
                      <a:gd name="T24" fmla="*/ 38 w 154"/>
                      <a:gd name="T25" fmla="*/ 8 h 109"/>
                      <a:gd name="T26" fmla="*/ 33 w 154"/>
                      <a:gd name="T27" fmla="*/ 0 h 109"/>
                      <a:gd name="T28" fmla="*/ 1 w 154"/>
                      <a:gd name="T29" fmla="*/ 4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4" h="109">
                        <a:moveTo>
                          <a:pt x="2" y="7"/>
                        </a:moveTo>
                        <a:lnTo>
                          <a:pt x="0" y="50"/>
                        </a:lnTo>
                        <a:lnTo>
                          <a:pt x="21" y="67"/>
                        </a:lnTo>
                        <a:lnTo>
                          <a:pt x="43" y="73"/>
                        </a:lnTo>
                        <a:lnTo>
                          <a:pt x="56" y="83"/>
                        </a:lnTo>
                        <a:lnTo>
                          <a:pt x="82" y="98"/>
                        </a:lnTo>
                        <a:lnTo>
                          <a:pt x="126" y="109"/>
                        </a:lnTo>
                        <a:lnTo>
                          <a:pt x="142" y="106"/>
                        </a:lnTo>
                        <a:lnTo>
                          <a:pt x="154" y="100"/>
                        </a:lnTo>
                        <a:lnTo>
                          <a:pt x="154" y="88"/>
                        </a:lnTo>
                        <a:lnTo>
                          <a:pt x="138" y="63"/>
                        </a:lnTo>
                        <a:lnTo>
                          <a:pt x="103" y="38"/>
                        </a:lnTo>
                        <a:lnTo>
                          <a:pt x="75" y="16"/>
                        </a:lnTo>
                        <a:lnTo>
                          <a:pt x="66" y="0"/>
                        </a:lnTo>
                        <a:lnTo>
                          <a:pt x="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60607" name="组合 227386"/>
                <p:cNvGrpSpPr>
                  <a:grpSpLocks/>
                </p:cNvGrpSpPr>
                <p:nvPr/>
              </p:nvGrpSpPr>
              <p:grpSpPr bwMode="auto">
                <a:xfrm>
                  <a:off x="3302" y="1478"/>
                  <a:ext cx="250" cy="613"/>
                  <a:chOff x="3302" y="1478"/>
                  <a:chExt cx="250" cy="613"/>
                </a:xfrm>
              </p:grpSpPr>
              <p:grpSp>
                <p:nvGrpSpPr>
                  <p:cNvPr id="60608" name="组合 227387"/>
                  <p:cNvGrpSpPr>
                    <a:grpSpLocks/>
                  </p:cNvGrpSpPr>
                  <p:nvPr/>
                </p:nvGrpSpPr>
                <p:grpSpPr bwMode="auto">
                  <a:xfrm>
                    <a:off x="3335" y="1478"/>
                    <a:ext cx="157" cy="197"/>
                    <a:chOff x="3335" y="1478"/>
                    <a:chExt cx="157" cy="197"/>
                  </a:xfrm>
                </p:grpSpPr>
                <p:sp>
                  <p:nvSpPr>
                    <p:cNvPr id="60613" name="DRAWING2STR_FREEFORM 227388"/>
                    <p:cNvSpPr>
                      <a:spLocks noChangeArrowheads="1"/>
                    </p:cNvSpPr>
                    <p:nvPr/>
                  </p:nvSpPr>
                  <p:spPr bwMode="auto">
                    <a:xfrm>
                      <a:off x="3335" y="1489"/>
                      <a:ext cx="157" cy="186"/>
                    </a:xfrm>
                    <a:custGeom>
                      <a:avLst/>
                      <a:gdLst>
                        <a:gd name="T0" fmla="*/ 0 w 314"/>
                        <a:gd name="T1" fmla="*/ 36 h 372"/>
                        <a:gd name="T2" fmla="*/ 48 w 314"/>
                        <a:gd name="T3" fmla="*/ 0 h 372"/>
                        <a:gd name="T4" fmla="*/ 100 w 314"/>
                        <a:gd name="T5" fmla="*/ 82 h 372"/>
                        <a:gd name="T6" fmla="*/ 109 w 314"/>
                        <a:gd name="T7" fmla="*/ 5 h 372"/>
                        <a:gd name="T8" fmla="*/ 140 w 314"/>
                        <a:gd name="T9" fmla="*/ 15 h 372"/>
                        <a:gd name="T10" fmla="*/ 157 w 314"/>
                        <a:gd name="T11" fmla="*/ 43 h 372"/>
                        <a:gd name="T12" fmla="*/ 154 w 314"/>
                        <a:gd name="T13" fmla="*/ 186 h 372"/>
                        <a:gd name="T14" fmla="*/ 18 w 314"/>
                        <a:gd name="T15" fmla="*/ 186 h 372"/>
                        <a:gd name="T16" fmla="*/ 0 w 314"/>
                        <a:gd name="T17" fmla="*/ 36 h 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4" h="372">
                          <a:moveTo>
                            <a:pt x="0" y="72"/>
                          </a:moveTo>
                          <a:lnTo>
                            <a:pt x="95" y="0"/>
                          </a:lnTo>
                          <a:lnTo>
                            <a:pt x="199" y="163"/>
                          </a:lnTo>
                          <a:lnTo>
                            <a:pt x="217" y="9"/>
                          </a:lnTo>
                          <a:lnTo>
                            <a:pt x="280" y="29"/>
                          </a:lnTo>
                          <a:lnTo>
                            <a:pt x="314" y="85"/>
                          </a:lnTo>
                          <a:lnTo>
                            <a:pt x="308" y="372"/>
                          </a:lnTo>
                          <a:lnTo>
                            <a:pt x="35" y="372"/>
                          </a:lnTo>
                          <a:lnTo>
                            <a:pt x="0" y="72"/>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614" name="DRAWING2STR_FREEFORM 227389"/>
                    <p:cNvSpPr>
                      <a:spLocks noChangeArrowheads="1"/>
                    </p:cNvSpPr>
                    <p:nvPr/>
                  </p:nvSpPr>
                  <p:spPr bwMode="auto">
                    <a:xfrm>
                      <a:off x="3380" y="1478"/>
                      <a:ext cx="63" cy="109"/>
                    </a:xfrm>
                    <a:custGeom>
                      <a:avLst/>
                      <a:gdLst>
                        <a:gd name="T0" fmla="*/ 0 w 127"/>
                        <a:gd name="T1" fmla="*/ 11 h 218"/>
                        <a:gd name="T2" fmla="*/ 5 w 127"/>
                        <a:gd name="T3" fmla="*/ 0 h 218"/>
                        <a:gd name="T4" fmla="*/ 44 w 127"/>
                        <a:gd name="T5" fmla="*/ 19 h 218"/>
                        <a:gd name="T6" fmla="*/ 54 w 127"/>
                        <a:gd name="T7" fmla="*/ 7 h 218"/>
                        <a:gd name="T8" fmla="*/ 60 w 127"/>
                        <a:gd name="T9" fmla="*/ 11 h 218"/>
                        <a:gd name="T10" fmla="*/ 63 w 127"/>
                        <a:gd name="T11" fmla="*/ 75 h 218"/>
                        <a:gd name="T12" fmla="*/ 62 w 127"/>
                        <a:gd name="T13" fmla="*/ 109 h 218"/>
                        <a:gd name="T14" fmla="*/ 0 w 127"/>
                        <a:gd name="T15" fmla="*/ 11 h 2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7" h="218">
                          <a:moveTo>
                            <a:pt x="0" y="22"/>
                          </a:moveTo>
                          <a:lnTo>
                            <a:pt x="11" y="0"/>
                          </a:lnTo>
                          <a:lnTo>
                            <a:pt x="89" y="38"/>
                          </a:lnTo>
                          <a:lnTo>
                            <a:pt x="108" y="13"/>
                          </a:lnTo>
                          <a:lnTo>
                            <a:pt x="121" y="22"/>
                          </a:lnTo>
                          <a:lnTo>
                            <a:pt x="127" y="150"/>
                          </a:lnTo>
                          <a:lnTo>
                            <a:pt x="124" y="218"/>
                          </a:lnTo>
                          <a:lnTo>
                            <a:pt x="0" y="22"/>
                          </a:lnTo>
                          <a:close/>
                        </a:path>
                      </a:pathLst>
                    </a:custGeom>
                    <a:blipFill dpi="0" rotWithShape="0">
                      <a:blip r:embed="rId1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615" name="DRAWING2STR_FREEFORM 227390"/>
                    <p:cNvSpPr>
                      <a:spLocks noChangeArrowheads="1"/>
                    </p:cNvSpPr>
                    <p:nvPr/>
                  </p:nvSpPr>
                  <p:spPr bwMode="auto">
                    <a:xfrm>
                      <a:off x="3400" y="1500"/>
                      <a:ext cx="40" cy="22"/>
                    </a:xfrm>
                    <a:custGeom>
                      <a:avLst/>
                      <a:gdLst>
                        <a:gd name="T0" fmla="*/ 0 w 80"/>
                        <a:gd name="T1" fmla="*/ 22 h 43"/>
                        <a:gd name="T2" fmla="*/ 23 w 80"/>
                        <a:gd name="T3" fmla="*/ 0 h 43"/>
                        <a:gd name="T4" fmla="*/ 40 w 80"/>
                        <a:gd name="T5" fmla="*/ 18 h 43"/>
                        <a:gd name="T6" fmla="*/ 0 60000 65536"/>
                        <a:gd name="T7" fmla="*/ 0 60000 65536"/>
                        <a:gd name="T8" fmla="*/ 0 60000 65536"/>
                      </a:gdLst>
                      <a:ahLst/>
                      <a:cxnLst>
                        <a:cxn ang="T6">
                          <a:pos x="T0" y="T1"/>
                        </a:cxn>
                        <a:cxn ang="T7">
                          <a:pos x="T2" y="T3"/>
                        </a:cxn>
                        <a:cxn ang="T8">
                          <a:pos x="T4" y="T5"/>
                        </a:cxn>
                      </a:cxnLst>
                      <a:rect l="0" t="0" r="r" b="b"/>
                      <a:pathLst>
                        <a:path w="80" h="43">
                          <a:moveTo>
                            <a:pt x="0" y="43"/>
                          </a:moveTo>
                          <a:lnTo>
                            <a:pt x="46" y="0"/>
                          </a:lnTo>
                          <a:lnTo>
                            <a:pt x="80" y="35"/>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60609" name="组合 227391"/>
                  <p:cNvGrpSpPr>
                    <a:grpSpLocks/>
                  </p:cNvGrpSpPr>
                  <p:nvPr/>
                </p:nvGrpSpPr>
                <p:grpSpPr bwMode="auto">
                  <a:xfrm>
                    <a:off x="3302" y="1488"/>
                    <a:ext cx="250" cy="603"/>
                    <a:chOff x="3302" y="1488"/>
                    <a:chExt cx="250" cy="603"/>
                  </a:xfrm>
                </p:grpSpPr>
                <p:sp>
                  <p:nvSpPr>
                    <p:cNvPr id="60610" name="DRAWING2STR_FREEFORM 227392"/>
                    <p:cNvSpPr>
                      <a:spLocks noChangeArrowheads="1"/>
                    </p:cNvSpPr>
                    <p:nvPr/>
                  </p:nvSpPr>
                  <p:spPr bwMode="auto">
                    <a:xfrm>
                      <a:off x="3302" y="1488"/>
                      <a:ext cx="250" cy="603"/>
                    </a:xfrm>
                    <a:custGeom>
                      <a:avLst/>
                      <a:gdLst>
                        <a:gd name="T0" fmla="*/ 79 w 498"/>
                        <a:gd name="T1" fmla="*/ 0 h 1207"/>
                        <a:gd name="T2" fmla="*/ 19 w 498"/>
                        <a:gd name="T3" fmla="*/ 44 h 1207"/>
                        <a:gd name="T4" fmla="*/ 0 w 498"/>
                        <a:gd name="T5" fmla="*/ 187 h 1207"/>
                        <a:gd name="T6" fmla="*/ 47 w 498"/>
                        <a:gd name="T7" fmla="*/ 281 h 1207"/>
                        <a:gd name="T8" fmla="*/ 48 w 498"/>
                        <a:gd name="T9" fmla="*/ 299 h 1207"/>
                        <a:gd name="T10" fmla="*/ 51 w 498"/>
                        <a:gd name="T11" fmla="*/ 321 h 1207"/>
                        <a:gd name="T12" fmla="*/ 56 w 498"/>
                        <a:gd name="T13" fmla="*/ 335 h 1207"/>
                        <a:gd name="T14" fmla="*/ 49 w 498"/>
                        <a:gd name="T15" fmla="*/ 437 h 1207"/>
                        <a:gd name="T16" fmla="*/ 33 w 498"/>
                        <a:gd name="T17" fmla="*/ 601 h 1207"/>
                        <a:gd name="T18" fmla="*/ 50 w 498"/>
                        <a:gd name="T19" fmla="*/ 603 h 1207"/>
                        <a:gd name="T20" fmla="*/ 76 w 498"/>
                        <a:gd name="T21" fmla="*/ 594 h 1207"/>
                        <a:gd name="T22" fmla="*/ 95 w 498"/>
                        <a:gd name="T23" fmla="*/ 483 h 1207"/>
                        <a:gd name="T24" fmla="*/ 104 w 498"/>
                        <a:gd name="T25" fmla="*/ 443 h 1207"/>
                        <a:gd name="T26" fmla="*/ 133 w 498"/>
                        <a:gd name="T27" fmla="*/ 336 h 1207"/>
                        <a:gd name="T28" fmla="*/ 136 w 498"/>
                        <a:gd name="T29" fmla="*/ 449 h 1207"/>
                        <a:gd name="T30" fmla="*/ 151 w 498"/>
                        <a:gd name="T31" fmla="*/ 585 h 1207"/>
                        <a:gd name="T32" fmla="*/ 190 w 498"/>
                        <a:gd name="T33" fmla="*/ 586 h 1207"/>
                        <a:gd name="T34" fmla="*/ 195 w 498"/>
                        <a:gd name="T35" fmla="*/ 440 h 1207"/>
                        <a:gd name="T36" fmla="*/ 191 w 498"/>
                        <a:gd name="T37" fmla="*/ 294 h 1207"/>
                        <a:gd name="T38" fmla="*/ 193 w 498"/>
                        <a:gd name="T39" fmla="*/ 220 h 1207"/>
                        <a:gd name="T40" fmla="*/ 200 w 498"/>
                        <a:gd name="T41" fmla="*/ 197 h 1207"/>
                        <a:gd name="T42" fmla="*/ 205 w 498"/>
                        <a:gd name="T43" fmla="*/ 199 h 1207"/>
                        <a:gd name="T44" fmla="*/ 246 w 498"/>
                        <a:gd name="T45" fmla="*/ 174 h 1207"/>
                        <a:gd name="T46" fmla="*/ 250 w 498"/>
                        <a:gd name="T47" fmla="*/ 127 h 1207"/>
                        <a:gd name="T48" fmla="*/ 183 w 498"/>
                        <a:gd name="T49" fmla="*/ 16 h 1207"/>
                        <a:gd name="T50" fmla="*/ 136 w 498"/>
                        <a:gd name="T51" fmla="*/ 0 h 1207"/>
                        <a:gd name="T52" fmla="*/ 146 w 498"/>
                        <a:gd name="T53" fmla="*/ 75 h 1207"/>
                        <a:gd name="T54" fmla="*/ 135 w 498"/>
                        <a:gd name="T55" fmla="*/ 149 h 1207"/>
                        <a:gd name="T56" fmla="*/ 116 w 498"/>
                        <a:gd name="T57" fmla="*/ 80 h 1207"/>
                        <a:gd name="T58" fmla="*/ 79 w 498"/>
                        <a:gd name="T59" fmla="*/ 0 h 120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98" h="1207">
                          <a:moveTo>
                            <a:pt x="158" y="0"/>
                          </a:moveTo>
                          <a:lnTo>
                            <a:pt x="38" y="88"/>
                          </a:lnTo>
                          <a:lnTo>
                            <a:pt x="0" y="374"/>
                          </a:lnTo>
                          <a:lnTo>
                            <a:pt x="93" y="562"/>
                          </a:lnTo>
                          <a:lnTo>
                            <a:pt x="95" y="598"/>
                          </a:lnTo>
                          <a:lnTo>
                            <a:pt x="101" y="642"/>
                          </a:lnTo>
                          <a:lnTo>
                            <a:pt x="112" y="670"/>
                          </a:lnTo>
                          <a:lnTo>
                            <a:pt x="98" y="875"/>
                          </a:lnTo>
                          <a:lnTo>
                            <a:pt x="65" y="1203"/>
                          </a:lnTo>
                          <a:lnTo>
                            <a:pt x="99" y="1207"/>
                          </a:lnTo>
                          <a:lnTo>
                            <a:pt x="151" y="1189"/>
                          </a:lnTo>
                          <a:lnTo>
                            <a:pt x="189" y="967"/>
                          </a:lnTo>
                          <a:lnTo>
                            <a:pt x="208" y="887"/>
                          </a:lnTo>
                          <a:lnTo>
                            <a:pt x="264" y="673"/>
                          </a:lnTo>
                          <a:lnTo>
                            <a:pt x="271" y="898"/>
                          </a:lnTo>
                          <a:lnTo>
                            <a:pt x="301" y="1170"/>
                          </a:lnTo>
                          <a:lnTo>
                            <a:pt x="379" y="1173"/>
                          </a:lnTo>
                          <a:lnTo>
                            <a:pt x="388" y="880"/>
                          </a:lnTo>
                          <a:lnTo>
                            <a:pt x="380" y="588"/>
                          </a:lnTo>
                          <a:lnTo>
                            <a:pt x="384" y="440"/>
                          </a:lnTo>
                          <a:lnTo>
                            <a:pt x="399" y="394"/>
                          </a:lnTo>
                          <a:lnTo>
                            <a:pt x="408" y="398"/>
                          </a:lnTo>
                          <a:lnTo>
                            <a:pt x="491" y="349"/>
                          </a:lnTo>
                          <a:lnTo>
                            <a:pt x="498" y="255"/>
                          </a:lnTo>
                          <a:lnTo>
                            <a:pt x="365" y="32"/>
                          </a:lnTo>
                          <a:lnTo>
                            <a:pt x="271" y="0"/>
                          </a:lnTo>
                          <a:lnTo>
                            <a:pt x="291" y="150"/>
                          </a:lnTo>
                          <a:lnTo>
                            <a:pt x="268" y="298"/>
                          </a:lnTo>
                          <a:lnTo>
                            <a:pt x="231" y="160"/>
                          </a:lnTo>
                          <a:lnTo>
                            <a:pt x="158" y="0"/>
                          </a:lnTo>
                          <a:close/>
                        </a:path>
                      </a:pathLst>
                    </a:custGeom>
                    <a:blipFill dpi="0" rotWithShape="0">
                      <a:blip r:embed="rId16"/>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611" name="DRAWING2STR_FREEFORM 227393"/>
                    <p:cNvSpPr>
                      <a:spLocks noChangeArrowheads="1"/>
                    </p:cNvSpPr>
                    <p:nvPr/>
                  </p:nvSpPr>
                  <p:spPr bwMode="auto">
                    <a:xfrm>
                      <a:off x="3316" y="1553"/>
                      <a:ext cx="63" cy="157"/>
                    </a:xfrm>
                    <a:custGeom>
                      <a:avLst/>
                      <a:gdLst>
                        <a:gd name="T0" fmla="*/ 32 w 126"/>
                        <a:gd name="T1" fmla="*/ 0 h 314"/>
                        <a:gd name="T2" fmla="*/ 38 w 126"/>
                        <a:gd name="T3" fmla="*/ 38 h 314"/>
                        <a:gd name="T4" fmla="*/ 35 w 126"/>
                        <a:gd name="T5" fmla="*/ 95 h 314"/>
                        <a:gd name="T6" fmla="*/ 0 w 126"/>
                        <a:gd name="T7" fmla="*/ 104 h 314"/>
                        <a:gd name="T8" fmla="*/ 35 w 126"/>
                        <a:gd name="T9" fmla="*/ 108 h 314"/>
                        <a:gd name="T10" fmla="*/ 45 w 126"/>
                        <a:gd name="T11" fmla="*/ 142 h 314"/>
                        <a:gd name="T12" fmla="*/ 63 w 126"/>
                        <a:gd name="T13" fmla="*/ 157 h 314"/>
                        <a:gd name="T14" fmla="*/ 57 w 126"/>
                        <a:gd name="T15" fmla="*/ 130 h 314"/>
                        <a:gd name="T16" fmla="*/ 51 w 126"/>
                        <a:gd name="T17" fmla="*/ 114 h 314"/>
                        <a:gd name="T18" fmla="*/ 48 w 126"/>
                        <a:gd name="T19" fmla="*/ 76 h 314"/>
                        <a:gd name="T20" fmla="*/ 32 w 126"/>
                        <a:gd name="T21" fmla="*/ 0 h 3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6" h="314">
                          <a:moveTo>
                            <a:pt x="63" y="0"/>
                          </a:moveTo>
                          <a:lnTo>
                            <a:pt x="76" y="76"/>
                          </a:lnTo>
                          <a:lnTo>
                            <a:pt x="70" y="189"/>
                          </a:lnTo>
                          <a:lnTo>
                            <a:pt x="0" y="208"/>
                          </a:lnTo>
                          <a:lnTo>
                            <a:pt x="70" y="215"/>
                          </a:lnTo>
                          <a:lnTo>
                            <a:pt x="89" y="283"/>
                          </a:lnTo>
                          <a:lnTo>
                            <a:pt x="126" y="314"/>
                          </a:lnTo>
                          <a:lnTo>
                            <a:pt x="114" y="259"/>
                          </a:lnTo>
                          <a:lnTo>
                            <a:pt x="101" y="227"/>
                          </a:lnTo>
                          <a:lnTo>
                            <a:pt x="95" y="152"/>
                          </a:lnTo>
                          <a:lnTo>
                            <a:pt x="63" y="0"/>
                          </a:lnTo>
                          <a:close/>
                        </a:path>
                      </a:pathLst>
                    </a:custGeom>
                    <a:blipFill dpi="0" rotWithShape="0">
                      <a:blip r:embed="rId1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612" name="DRAWING2STR_FREEFORM 227394"/>
                    <p:cNvSpPr>
                      <a:spLocks noChangeArrowheads="1"/>
                    </p:cNvSpPr>
                    <p:nvPr/>
                  </p:nvSpPr>
                  <p:spPr bwMode="auto">
                    <a:xfrm>
                      <a:off x="3373" y="1562"/>
                      <a:ext cx="22" cy="21"/>
                    </a:xfrm>
                    <a:custGeom>
                      <a:avLst/>
                      <a:gdLst>
                        <a:gd name="T0" fmla="*/ 0 w 44"/>
                        <a:gd name="T1" fmla="*/ 21 h 43"/>
                        <a:gd name="T2" fmla="*/ 5 w 44"/>
                        <a:gd name="T3" fmla="*/ 0 h 43"/>
                        <a:gd name="T4" fmla="*/ 22 w 44"/>
                        <a:gd name="T5" fmla="*/ 18 h 43"/>
                        <a:gd name="T6" fmla="*/ 0 w 44"/>
                        <a:gd name="T7" fmla="*/ 21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43">
                          <a:moveTo>
                            <a:pt x="0" y="43"/>
                          </a:moveTo>
                          <a:lnTo>
                            <a:pt x="9" y="0"/>
                          </a:lnTo>
                          <a:lnTo>
                            <a:pt x="44" y="37"/>
                          </a:lnTo>
                          <a:lnTo>
                            <a:pt x="0" y="43"/>
                          </a:lnTo>
                          <a:close/>
                        </a:path>
                      </a:pathLst>
                    </a:custGeom>
                    <a:blipFill dpi="0" rotWithShape="0">
                      <a:blip r:embed="rId1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grpSp>
            <p:nvGrpSpPr>
              <p:cNvPr id="60601" name="组合 227395"/>
              <p:cNvGrpSpPr>
                <a:grpSpLocks/>
              </p:cNvGrpSpPr>
              <p:nvPr/>
            </p:nvGrpSpPr>
            <p:grpSpPr bwMode="auto">
              <a:xfrm>
                <a:off x="3372" y="1383"/>
                <a:ext cx="80" cy="117"/>
                <a:chOff x="3372" y="1383"/>
                <a:chExt cx="80" cy="117"/>
              </a:xfrm>
            </p:grpSpPr>
            <p:sp>
              <p:nvSpPr>
                <p:cNvPr id="60603" name="DRAWING2STR_FREEFORM 227396"/>
                <p:cNvSpPr>
                  <a:spLocks noChangeArrowheads="1"/>
                </p:cNvSpPr>
                <p:nvPr/>
              </p:nvSpPr>
              <p:spPr bwMode="auto">
                <a:xfrm>
                  <a:off x="3375" y="1384"/>
                  <a:ext cx="70" cy="116"/>
                </a:xfrm>
                <a:custGeom>
                  <a:avLst/>
                  <a:gdLst>
                    <a:gd name="T0" fmla="*/ 69 w 140"/>
                    <a:gd name="T1" fmla="*/ 20 h 232"/>
                    <a:gd name="T2" fmla="*/ 70 w 140"/>
                    <a:gd name="T3" fmla="*/ 38 h 232"/>
                    <a:gd name="T4" fmla="*/ 68 w 140"/>
                    <a:gd name="T5" fmla="*/ 45 h 232"/>
                    <a:gd name="T6" fmla="*/ 70 w 140"/>
                    <a:gd name="T7" fmla="*/ 51 h 232"/>
                    <a:gd name="T8" fmla="*/ 70 w 140"/>
                    <a:gd name="T9" fmla="*/ 58 h 232"/>
                    <a:gd name="T10" fmla="*/ 69 w 140"/>
                    <a:gd name="T11" fmla="*/ 68 h 232"/>
                    <a:gd name="T12" fmla="*/ 68 w 140"/>
                    <a:gd name="T13" fmla="*/ 77 h 232"/>
                    <a:gd name="T14" fmla="*/ 68 w 140"/>
                    <a:gd name="T15" fmla="*/ 87 h 232"/>
                    <a:gd name="T16" fmla="*/ 64 w 140"/>
                    <a:gd name="T17" fmla="*/ 93 h 232"/>
                    <a:gd name="T18" fmla="*/ 58 w 140"/>
                    <a:gd name="T19" fmla="*/ 98 h 232"/>
                    <a:gd name="T20" fmla="*/ 60 w 140"/>
                    <a:gd name="T21" fmla="*/ 103 h 232"/>
                    <a:gd name="T22" fmla="*/ 48 w 140"/>
                    <a:gd name="T23" fmla="*/ 116 h 232"/>
                    <a:gd name="T24" fmla="*/ 10 w 140"/>
                    <a:gd name="T25" fmla="*/ 97 h 232"/>
                    <a:gd name="T26" fmla="*/ 9 w 140"/>
                    <a:gd name="T27" fmla="*/ 71 h 232"/>
                    <a:gd name="T28" fmla="*/ 7 w 140"/>
                    <a:gd name="T29" fmla="*/ 68 h 232"/>
                    <a:gd name="T30" fmla="*/ 5 w 140"/>
                    <a:gd name="T31" fmla="*/ 64 h 232"/>
                    <a:gd name="T32" fmla="*/ 2 w 140"/>
                    <a:gd name="T33" fmla="*/ 57 h 232"/>
                    <a:gd name="T34" fmla="*/ 0 w 140"/>
                    <a:gd name="T35" fmla="*/ 43 h 232"/>
                    <a:gd name="T36" fmla="*/ 4 w 140"/>
                    <a:gd name="T37" fmla="*/ 41 h 232"/>
                    <a:gd name="T38" fmla="*/ 3 w 140"/>
                    <a:gd name="T39" fmla="*/ 37 h 232"/>
                    <a:gd name="T40" fmla="*/ 3 w 140"/>
                    <a:gd name="T41" fmla="*/ 28 h 232"/>
                    <a:gd name="T42" fmla="*/ 4 w 140"/>
                    <a:gd name="T43" fmla="*/ 21 h 232"/>
                    <a:gd name="T44" fmla="*/ 7 w 140"/>
                    <a:gd name="T45" fmla="*/ 14 h 232"/>
                    <a:gd name="T46" fmla="*/ 11 w 140"/>
                    <a:gd name="T47" fmla="*/ 9 h 232"/>
                    <a:gd name="T48" fmla="*/ 18 w 140"/>
                    <a:gd name="T49" fmla="*/ 4 h 232"/>
                    <a:gd name="T50" fmla="*/ 25 w 140"/>
                    <a:gd name="T51" fmla="*/ 1 h 232"/>
                    <a:gd name="T52" fmla="*/ 33 w 140"/>
                    <a:gd name="T53" fmla="*/ 0 h 232"/>
                    <a:gd name="T54" fmla="*/ 41 w 140"/>
                    <a:gd name="T55" fmla="*/ 0 h 232"/>
                    <a:gd name="T56" fmla="*/ 49 w 140"/>
                    <a:gd name="T57" fmla="*/ 1 h 232"/>
                    <a:gd name="T58" fmla="*/ 55 w 140"/>
                    <a:gd name="T59" fmla="*/ 2 h 232"/>
                    <a:gd name="T60" fmla="*/ 62 w 140"/>
                    <a:gd name="T61" fmla="*/ 5 h 232"/>
                    <a:gd name="T62" fmla="*/ 65 w 140"/>
                    <a:gd name="T63" fmla="*/ 9 h 232"/>
                    <a:gd name="T64" fmla="*/ 67 w 140"/>
                    <a:gd name="T65" fmla="*/ 13 h 232"/>
                    <a:gd name="T66" fmla="*/ 69 w 140"/>
                    <a:gd name="T67" fmla="*/ 20 h 2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0" h="232">
                      <a:moveTo>
                        <a:pt x="138" y="39"/>
                      </a:moveTo>
                      <a:lnTo>
                        <a:pt x="140" y="76"/>
                      </a:lnTo>
                      <a:lnTo>
                        <a:pt x="135" y="90"/>
                      </a:lnTo>
                      <a:lnTo>
                        <a:pt x="140" y="102"/>
                      </a:lnTo>
                      <a:lnTo>
                        <a:pt x="139" y="116"/>
                      </a:lnTo>
                      <a:lnTo>
                        <a:pt x="137" y="135"/>
                      </a:lnTo>
                      <a:lnTo>
                        <a:pt x="135" y="154"/>
                      </a:lnTo>
                      <a:lnTo>
                        <a:pt x="136" y="174"/>
                      </a:lnTo>
                      <a:lnTo>
                        <a:pt x="127" y="186"/>
                      </a:lnTo>
                      <a:lnTo>
                        <a:pt x="115" y="195"/>
                      </a:lnTo>
                      <a:lnTo>
                        <a:pt x="119" y="206"/>
                      </a:lnTo>
                      <a:lnTo>
                        <a:pt x="96" y="232"/>
                      </a:lnTo>
                      <a:lnTo>
                        <a:pt x="20" y="194"/>
                      </a:lnTo>
                      <a:lnTo>
                        <a:pt x="17" y="142"/>
                      </a:lnTo>
                      <a:lnTo>
                        <a:pt x="14" y="136"/>
                      </a:lnTo>
                      <a:lnTo>
                        <a:pt x="10" y="127"/>
                      </a:lnTo>
                      <a:lnTo>
                        <a:pt x="4" y="114"/>
                      </a:lnTo>
                      <a:lnTo>
                        <a:pt x="0" y="86"/>
                      </a:lnTo>
                      <a:lnTo>
                        <a:pt x="8" y="82"/>
                      </a:lnTo>
                      <a:lnTo>
                        <a:pt x="6" y="73"/>
                      </a:lnTo>
                      <a:lnTo>
                        <a:pt x="6" y="55"/>
                      </a:lnTo>
                      <a:lnTo>
                        <a:pt x="7" y="42"/>
                      </a:lnTo>
                      <a:lnTo>
                        <a:pt x="14" y="28"/>
                      </a:lnTo>
                      <a:lnTo>
                        <a:pt x="21" y="17"/>
                      </a:lnTo>
                      <a:lnTo>
                        <a:pt x="35" y="7"/>
                      </a:lnTo>
                      <a:lnTo>
                        <a:pt x="49" y="2"/>
                      </a:lnTo>
                      <a:lnTo>
                        <a:pt x="65" y="0"/>
                      </a:lnTo>
                      <a:lnTo>
                        <a:pt x="81" y="0"/>
                      </a:lnTo>
                      <a:lnTo>
                        <a:pt x="97" y="1"/>
                      </a:lnTo>
                      <a:lnTo>
                        <a:pt x="109" y="3"/>
                      </a:lnTo>
                      <a:lnTo>
                        <a:pt x="123" y="10"/>
                      </a:lnTo>
                      <a:lnTo>
                        <a:pt x="130" y="18"/>
                      </a:lnTo>
                      <a:lnTo>
                        <a:pt x="133" y="26"/>
                      </a:lnTo>
                      <a:lnTo>
                        <a:pt x="138" y="39"/>
                      </a:lnTo>
                      <a:close/>
                    </a:path>
                  </a:pathLst>
                </a:cu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604" name="DRAWING2STR_FREEFORM 227397"/>
                <p:cNvSpPr>
                  <a:spLocks noChangeArrowheads="1"/>
                </p:cNvSpPr>
                <p:nvPr/>
              </p:nvSpPr>
              <p:spPr bwMode="auto">
                <a:xfrm>
                  <a:off x="3382" y="1450"/>
                  <a:ext cx="39" cy="30"/>
                </a:xfrm>
                <a:custGeom>
                  <a:avLst/>
                  <a:gdLst>
                    <a:gd name="T0" fmla="*/ 3 w 76"/>
                    <a:gd name="T1" fmla="*/ 3 h 58"/>
                    <a:gd name="T2" fmla="*/ 7 w 76"/>
                    <a:gd name="T3" fmla="*/ 3 h 58"/>
                    <a:gd name="T4" fmla="*/ 16 w 76"/>
                    <a:gd name="T5" fmla="*/ 19 h 58"/>
                    <a:gd name="T6" fmla="*/ 39 w 76"/>
                    <a:gd name="T7" fmla="*/ 30 h 58"/>
                    <a:gd name="T8" fmla="*/ 16 w 76"/>
                    <a:gd name="T9" fmla="*/ 23 h 58"/>
                    <a:gd name="T10" fmla="*/ 7 w 76"/>
                    <a:gd name="T11" fmla="*/ 13 h 58"/>
                    <a:gd name="T12" fmla="*/ 2 w 76"/>
                    <a:gd name="T13" fmla="*/ 17 h 58"/>
                    <a:gd name="T14" fmla="*/ 0 w 76"/>
                    <a:gd name="T15" fmla="*/ 0 h 58"/>
                    <a:gd name="T16" fmla="*/ 3 w 76"/>
                    <a:gd name="T17" fmla="*/ 3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 h="58">
                      <a:moveTo>
                        <a:pt x="6" y="6"/>
                      </a:moveTo>
                      <a:lnTo>
                        <a:pt x="14" y="5"/>
                      </a:lnTo>
                      <a:lnTo>
                        <a:pt x="32" y="37"/>
                      </a:lnTo>
                      <a:lnTo>
                        <a:pt x="76" y="58"/>
                      </a:lnTo>
                      <a:lnTo>
                        <a:pt x="31" y="44"/>
                      </a:lnTo>
                      <a:lnTo>
                        <a:pt x="13" y="26"/>
                      </a:lnTo>
                      <a:lnTo>
                        <a:pt x="4" y="33"/>
                      </a:lnTo>
                      <a:lnTo>
                        <a:pt x="0" y="0"/>
                      </a:lnTo>
                      <a:lnTo>
                        <a:pt x="6" y="6"/>
                      </a:lnTo>
                      <a:close/>
                    </a:path>
                  </a:pathLst>
                </a:custGeom>
                <a:blipFill dpi="0" rotWithShape="0">
                  <a:blip r:embed="rId1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605" name="DRAWING2STR_FREEFORM 227398"/>
                <p:cNvSpPr>
                  <a:spLocks noChangeArrowheads="1"/>
                </p:cNvSpPr>
                <p:nvPr/>
              </p:nvSpPr>
              <p:spPr bwMode="auto">
                <a:xfrm>
                  <a:off x="3372" y="1383"/>
                  <a:ext cx="80" cy="74"/>
                </a:xfrm>
                <a:custGeom>
                  <a:avLst/>
                  <a:gdLst>
                    <a:gd name="T0" fmla="*/ 12 w 158"/>
                    <a:gd name="T1" fmla="*/ 74 h 149"/>
                    <a:gd name="T2" fmla="*/ 5 w 158"/>
                    <a:gd name="T3" fmla="*/ 66 h 149"/>
                    <a:gd name="T4" fmla="*/ 2 w 158"/>
                    <a:gd name="T5" fmla="*/ 55 h 149"/>
                    <a:gd name="T6" fmla="*/ 0 w 158"/>
                    <a:gd name="T7" fmla="*/ 39 h 149"/>
                    <a:gd name="T8" fmla="*/ 0 w 158"/>
                    <a:gd name="T9" fmla="*/ 25 h 149"/>
                    <a:gd name="T10" fmla="*/ 3 w 158"/>
                    <a:gd name="T11" fmla="*/ 13 h 149"/>
                    <a:gd name="T12" fmla="*/ 11 w 158"/>
                    <a:gd name="T13" fmla="*/ 5 h 149"/>
                    <a:gd name="T14" fmla="*/ 19 w 158"/>
                    <a:gd name="T15" fmla="*/ 1 h 149"/>
                    <a:gd name="T16" fmla="*/ 35 w 158"/>
                    <a:gd name="T17" fmla="*/ 0 h 149"/>
                    <a:gd name="T18" fmla="*/ 56 w 158"/>
                    <a:gd name="T19" fmla="*/ 1 h 149"/>
                    <a:gd name="T20" fmla="*/ 68 w 158"/>
                    <a:gd name="T21" fmla="*/ 5 h 149"/>
                    <a:gd name="T22" fmla="*/ 76 w 158"/>
                    <a:gd name="T23" fmla="*/ 7 h 149"/>
                    <a:gd name="T24" fmla="*/ 80 w 158"/>
                    <a:gd name="T25" fmla="*/ 7 h 149"/>
                    <a:gd name="T26" fmla="*/ 75 w 158"/>
                    <a:gd name="T27" fmla="*/ 11 h 149"/>
                    <a:gd name="T28" fmla="*/ 72 w 158"/>
                    <a:gd name="T29" fmla="*/ 19 h 149"/>
                    <a:gd name="T30" fmla="*/ 72 w 158"/>
                    <a:gd name="T31" fmla="*/ 22 h 149"/>
                    <a:gd name="T32" fmla="*/ 65 w 158"/>
                    <a:gd name="T33" fmla="*/ 18 h 149"/>
                    <a:gd name="T34" fmla="*/ 56 w 158"/>
                    <a:gd name="T35" fmla="*/ 17 h 149"/>
                    <a:gd name="T36" fmla="*/ 44 w 158"/>
                    <a:gd name="T37" fmla="*/ 16 h 149"/>
                    <a:gd name="T38" fmla="*/ 36 w 158"/>
                    <a:gd name="T39" fmla="*/ 16 h 149"/>
                    <a:gd name="T40" fmla="*/ 27 w 158"/>
                    <a:gd name="T41" fmla="*/ 16 h 149"/>
                    <a:gd name="T42" fmla="*/ 31 w 158"/>
                    <a:gd name="T43" fmla="*/ 18 h 149"/>
                    <a:gd name="T44" fmla="*/ 31 w 158"/>
                    <a:gd name="T45" fmla="*/ 23 h 149"/>
                    <a:gd name="T46" fmla="*/ 28 w 158"/>
                    <a:gd name="T47" fmla="*/ 28 h 149"/>
                    <a:gd name="T48" fmla="*/ 24 w 158"/>
                    <a:gd name="T49" fmla="*/ 36 h 149"/>
                    <a:gd name="T50" fmla="*/ 21 w 158"/>
                    <a:gd name="T51" fmla="*/ 44 h 149"/>
                    <a:gd name="T52" fmla="*/ 21 w 158"/>
                    <a:gd name="T53" fmla="*/ 55 h 149"/>
                    <a:gd name="T54" fmla="*/ 14 w 158"/>
                    <a:gd name="T55" fmla="*/ 49 h 149"/>
                    <a:gd name="T56" fmla="*/ 14 w 158"/>
                    <a:gd name="T57" fmla="*/ 44 h 149"/>
                    <a:gd name="T58" fmla="*/ 10 w 158"/>
                    <a:gd name="T59" fmla="*/ 42 h 149"/>
                    <a:gd name="T60" fmla="*/ 5 w 158"/>
                    <a:gd name="T61" fmla="*/ 43 h 149"/>
                    <a:gd name="T62" fmla="*/ 4 w 158"/>
                    <a:gd name="T63" fmla="*/ 46 h 149"/>
                    <a:gd name="T64" fmla="*/ 5 w 158"/>
                    <a:gd name="T65" fmla="*/ 60 h 149"/>
                    <a:gd name="T66" fmla="*/ 9 w 158"/>
                    <a:gd name="T67" fmla="*/ 66 h 149"/>
                    <a:gd name="T68" fmla="*/ 12 w 158"/>
                    <a:gd name="T69" fmla="*/ 74 h 1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8" h="149">
                      <a:moveTo>
                        <a:pt x="23" y="149"/>
                      </a:moveTo>
                      <a:lnTo>
                        <a:pt x="10" y="132"/>
                      </a:lnTo>
                      <a:lnTo>
                        <a:pt x="4" y="110"/>
                      </a:lnTo>
                      <a:lnTo>
                        <a:pt x="0" y="79"/>
                      </a:lnTo>
                      <a:lnTo>
                        <a:pt x="0" y="50"/>
                      </a:lnTo>
                      <a:lnTo>
                        <a:pt x="5" y="26"/>
                      </a:lnTo>
                      <a:lnTo>
                        <a:pt x="21" y="11"/>
                      </a:lnTo>
                      <a:lnTo>
                        <a:pt x="38" y="3"/>
                      </a:lnTo>
                      <a:lnTo>
                        <a:pt x="69" y="0"/>
                      </a:lnTo>
                      <a:lnTo>
                        <a:pt x="110" y="2"/>
                      </a:lnTo>
                      <a:lnTo>
                        <a:pt x="135" y="11"/>
                      </a:lnTo>
                      <a:lnTo>
                        <a:pt x="151" y="14"/>
                      </a:lnTo>
                      <a:lnTo>
                        <a:pt x="158" y="14"/>
                      </a:lnTo>
                      <a:lnTo>
                        <a:pt x="149" y="23"/>
                      </a:lnTo>
                      <a:lnTo>
                        <a:pt x="143" y="39"/>
                      </a:lnTo>
                      <a:lnTo>
                        <a:pt x="143" y="45"/>
                      </a:lnTo>
                      <a:lnTo>
                        <a:pt x="129" y="36"/>
                      </a:lnTo>
                      <a:lnTo>
                        <a:pt x="110" y="35"/>
                      </a:lnTo>
                      <a:lnTo>
                        <a:pt x="87" y="33"/>
                      </a:lnTo>
                      <a:lnTo>
                        <a:pt x="71" y="33"/>
                      </a:lnTo>
                      <a:lnTo>
                        <a:pt x="53" y="33"/>
                      </a:lnTo>
                      <a:lnTo>
                        <a:pt x="62" y="37"/>
                      </a:lnTo>
                      <a:lnTo>
                        <a:pt x="62" y="46"/>
                      </a:lnTo>
                      <a:lnTo>
                        <a:pt x="56" y="57"/>
                      </a:lnTo>
                      <a:lnTo>
                        <a:pt x="47" y="72"/>
                      </a:lnTo>
                      <a:lnTo>
                        <a:pt x="42" y="89"/>
                      </a:lnTo>
                      <a:lnTo>
                        <a:pt x="42" y="110"/>
                      </a:lnTo>
                      <a:lnTo>
                        <a:pt x="28" y="98"/>
                      </a:lnTo>
                      <a:lnTo>
                        <a:pt x="27" y="88"/>
                      </a:lnTo>
                      <a:lnTo>
                        <a:pt x="19" y="85"/>
                      </a:lnTo>
                      <a:lnTo>
                        <a:pt x="9" y="86"/>
                      </a:lnTo>
                      <a:lnTo>
                        <a:pt x="7" y="92"/>
                      </a:lnTo>
                      <a:lnTo>
                        <a:pt x="10" y="120"/>
                      </a:lnTo>
                      <a:lnTo>
                        <a:pt x="18" y="132"/>
                      </a:lnTo>
                      <a:lnTo>
                        <a:pt x="23" y="149"/>
                      </a:lnTo>
                      <a:close/>
                    </a:path>
                  </a:pathLst>
                </a:custGeom>
                <a:blipFill dpi="0" rotWithShape="0">
                  <a:blip r:embed="rId1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60602" name="DRAWING2STR_FREEFORM 227399"/>
              <p:cNvSpPr>
                <a:spLocks noChangeArrowheads="1"/>
              </p:cNvSpPr>
              <p:nvPr/>
            </p:nvSpPr>
            <p:spPr bwMode="auto">
              <a:xfrm>
                <a:off x="3438" y="1648"/>
                <a:ext cx="68" cy="38"/>
              </a:xfrm>
              <a:custGeom>
                <a:avLst/>
                <a:gdLst>
                  <a:gd name="T0" fmla="*/ 68 w 136"/>
                  <a:gd name="T1" fmla="*/ 34 h 75"/>
                  <a:gd name="T2" fmla="*/ 52 w 136"/>
                  <a:gd name="T3" fmla="*/ 38 h 75"/>
                  <a:gd name="T4" fmla="*/ 30 w 136"/>
                  <a:gd name="T5" fmla="*/ 35 h 75"/>
                  <a:gd name="T6" fmla="*/ 11 w 136"/>
                  <a:gd name="T7" fmla="*/ 29 h 75"/>
                  <a:gd name="T8" fmla="*/ 0 w 136"/>
                  <a:gd name="T9" fmla="*/ 7 h 75"/>
                  <a:gd name="T10" fmla="*/ 31 w 136"/>
                  <a:gd name="T11" fmla="*/ 9 h 75"/>
                  <a:gd name="T12" fmla="*/ 29 w 136"/>
                  <a:gd name="T13" fmla="*/ 0 h 75"/>
                  <a:gd name="T14" fmla="*/ 43 w 136"/>
                  <a:gd name="T15" fmla="*/ 2 h 75"/>
                  <a:gd name="T16" fmla="*/ 57 w 136"/>
                  <a:gd name="T17" fmla="*/ 9 h 75"/>
                  <a:gd name="T18" fmla="*/ 63 w 136"/>
                  <a:gd name="T19" fmla="*/ 13 h 75"/>
                  <a:gd name="T20" fmla="*/ 68 w 136"/>
                  <a:gd name="T21" fmla="*/ 34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6" h="75">
                    <a:moveTo>
                      <a:pt x="136" y="67"/>
                    </a:moveTo>
                    <a:lnTo>
                      <a:pt x="104" y="75"/>
                    </a:lnTo>
                    <a:lnTo>
                      <a:pt x="59" y="69"/>
                    </a:lnTo>
                    <a:lnTo>
                      <a:pt x="22" y="57"/>
                    </a:lnTo>
                    <a:lnTo>
                      <a:pt x="0" y="13"/>
                    </a:lnTo>
                    <a:lnTo>
                      <a:pt x="62" y="18"/>
                    </a:lnTo>
                    <a:lnTo>
                      <a:pt x="57" y="0"/>
                    </a:lnTo>
                    <a:lnTo>
                      <a:pt x="85" y="4"/>
                    </a:lnTo>
                    <a:lnTo>
                      <a:pt x="114" y="18"/>
                    </a:lnTo>
                    <a:lnTo>
                      <a:pt x="125" y="25"/>
                    </a:lnTo>
                    <a:lnTo>
                      <a:pt x="136" y="67"/>
                    </a:lnTo>
                    <a:close/>
                  </a:path>
                </a:pathLst>
              </a:cu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60444" name="组合 227400"/>
            <p:cNvGrpSpPr>
              <a:grpSpLocks/>
            </p:cNvGrpSpPr>
            <p:nvPr/>
          </p:nvGrpSpPr>
          <p:grpSpPr bwMode="auto">
            <a:xfrm flipH="1">
              <a:off x="690" y="1945"/>
              <a:ext cx="144" cy="649"/>
              <a:chOff x="2920" y="1354"/>
              <a:chExt cx="195" cy="803"/>
            </a:xfrm>
          </p:grpSpPr>
          <p:grpSp>
            <p:nvGrpSpPr>
              <p:cNvPr id="60581" name="组合 227401"/>
              <p:cNvGrpSpPr>
                <a:grpSpLocks/>
              </p:cNvGrpSpPr>
              <p:nvPr/>
            </p:nvGrpSpPr>
            <p:grpSpPr bwMode="auto">
              <a:xfrm>
                <a:off x="2920" y="2079"/>
                <a:ext cx="191" cy="78"/>
                <a:chOff x="2920" y="2079"/>
                <a:chExt cx="191" cy="78"/>
              </a:xfrm>
            </p:grpSpPr>
            <p:sp>
              <p:nvSpPr>
                <p:cNvPr id="60598" name="DRAWING2STR_FREEFORM 227402"/>
                <p:cNvSpPr>
                  <a:spLocks noChangeArrowheads="1"/>
                </p:cNvSpPr>
                <p:nvPr/>
              </p:nvSpPr>
              <p:spPr bwMode="auto">
                <a:xfrm>
                  <a:off x="2920" y="2079"/>
                  <a:ext cx="80" cy="48"/>
                </a:xfrm>
                <a:custGeom>
                  <a:avLst/>
                  <a:gdLst>
                    <a:gd name="T0" fmla="*/ 41 w 158"/>
                    <a:gd name="T1" fmla="*/ 0 h 96"/>
                    <a:gd name="T2" fmla="*/ 27 w 158"/>
                    <a:gd name="T3" fmla="*/ 13 h 96"/>
                    <a:gd name="T4" fmla="*/ 16 w 158"/>
                    <a:gd name="T5" fmla="*/ 26 h 96"/>
                    <a:gd name="T6" fmla="*/ 2 w 158"/>
                    <a:gd name="T7" fmla="*/ 38 h 96"/>
                    <a:gd name="T8" fmla="*/ 0 w 158"/>
                    <a:gd name="T9" fmla="*/ 45 h 96"/>
                    <a:gd name="T10" fmla="*/ 14 w 158"/>
                    <a:gd name="T11" fmla="*/ 48 h 96"/>
                    <a:gd name="T12" fmla="*/ 29 w 158"/>
                    <a:gd name="T13" fmla="*/ 47 h 96"/>
                    <a:gd name="T14" fmla="*/ 48 w 158"/>
                    <a:gd name="T15" fmla="*/ 38 h 96"/>
                    <a:gd name="T16" fmla="*/ 61 w 158"/>
                    <a:gd name="T17" fmla="*/ 31 h 96"/>
                    <a:gd name="T18" fmla="*/ 75 w 158"/>
                    <a:gd name="T19" fmla="*/ 29 h 96"/>
                    <a:gd name="T20" fmla="*/ 80 w 158"/>
                    <a:gd name="T21" fmla="*/ 25 h 96"/>
                    <a:gd name="T22" fmla="*/ 78 w 158"/>
                    <a:gd name="T23" fmla="*/ 3 h 96"/>
                    <a:gd name="T24" fmla="*/ 41 w 158"/>
                    <a:gd name="T25" fmla="*/ 0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8" h="96">
                      <a:moveTo>
                        <a:pt x="80" y="0"/>
                      </a:moveTo>
                      <a:lnTo>
                        <a:pt x="54" y="25"/>
                      </a:lnTo>
                      <a:lnTo>
                        <a:pt x="32" y="52"/>
                      </a:lnTo>
                      <a:lnTo>
                        <a:pt x="3" y="76"/>
                      </a:lnTo>
                      <a:lnTo>
                        <a:pt x="0" y="89"/>
                      </a:lnTo>
                      <a:lnTo>
                        <a:pt x="28" y="96"/>
                      </a:lnTo>
                      <a:lnTo>
                        <a:pt x="58" y="93"/>
                      </a:lnTo>
                      <a:lnTo>
                        <a:pt x="94" y="76"/>
                      </a:lnTo>
                      <a:lnTo>
                        <a:pt x="121" y="61"/>
                      </a:lnTo>
                      <a:lnTo>
                        <a:pt x="149" y="57"/>
                      </a:lnTo>
                      <a:lnTo>
                        <a:pt x="158" y="50"/>
                      </a:lnTo>
                      <a:lnTo>
                        <a:pt x="155" y="5"/>
                      </a:lnTo>
                      <a:lnTo>
                        <a:pt x="8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599" name="DRAWING2STR_FREEFORM 227403"/>
                <p:cNvSpPr>
                  <a:spLocks noChangeArrowheads="1"/>
                </p:cNvSpPr>
                <p:nvPr/>
              </p:nvSpPr>
              <p:spPr bwMode="auto">
                <a:xfrm>
                  <a:off x="3062" y="2104"/>
                  <a:ext cx="49" cy="53"/>
                </a:xfrm>
                <a:custGeom>
                  <a:avLst/>
                  <a:gdLst>
                    <a:gd name="T0" fmla="*/ 1 w 99"/>
                    <a:gd name="T1" fmla="*/ 1 h 107"/>
                    <a:gd name="T2" fmla="*/ 0 w 99"/>
                    <a:gd name="T3" fmla="*/ 14 h 107"/>
                    <a:gd name="T4" fmla="*/ 7 w 99"/>
                    <a:gd name="T5" fmla="*/ 22 h 107"/>
                    <a:gd name="T6" fmla="*/ 8 w 99"/>
                    <a:gd name="T7" fmla="*/ 34 h 107"/>
                    <a:gd name="T8" fmla="*/ 19 w 99"/>
                    <a:gd name="T9" fmla="*/ 45 h 107"/>
                    <a:gd name="T10" fmla="*/ 29 w 99"/>
                    <a:gd name="T11" fmla="*/ 52 h 107"/>
                    <a:gd name="T12" fmla="*/ 37 w 99"/>
                    <a:gd name="T13" fmla="*/ 53 h 107"/>
                    <a:gd name="T14" fmla="*/ 45 w 99"/>
                    <a:gd name="T15" fmla="*/ 53 h 107"/>
                    <a:gd name="T16" fmla="*/ 49 w 99"/>
                    <a:gd name="T17" fmla="*/ 44 h 107"/>
                    <a:gd name="T18" fmla="*/ 48 w 99"/>
                    <a:gd name="T19" fmla="*/ 32 h 107"/>
                    <a:gd name="T20" fmla="*/ 40 w 99"/>
                    <a:gd name="T21" fmla="*/ 19 h 107"/>
                    <a:gd name="T22" fmla="*/ 28 w 99"/>
                    <a:gd name="T23" fmla="*/ 4 h 107"/>
                    <a:gd name="T24" fmla="*/ 27 w 99"/>
                    <a:gd name="T25" fmla="*/ 0 h 107"/>
                    <a:gd name="T26" fmla="*/ 1 w 99"/>
                    <a:gd name="T27" fmla="*/ 1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9" h="107">
                      <a:moveTo>
                        <a:pt x="2" y="2"/>
                      </a:moveTo>
                      <a:lnTo>
                        <a:pt x="0" y="29"/>
                      </a:lnTo>
                      <a:lnTo>
                        <a:pt x="14" y="44"/>
                      </a:lnTo>
                      <a:lnTo>
                        <a:pt x="17" y="68"/>
                      </a:lnTo>
                      <a:lnTo>
                        <a:pt x="39" y="91"/>
                      </a:lnTo>
                      <a:lnTo>
                        <a:pt x="58" y="104"/>
                      </a:lnTo>
                      <a:lnTo>
                        <a:pt x="75" y="107"/>
                      </a:lnTo>
                      <a:lnTo>
                        <a:pt x="91" y="106"/>
                      </a:lnTo>
                      <a:lnTo>
                        <a:pt x="99" y="89"/>
                      </a:lnTo>
                      <a:lnTo>
                        <a:pt x="97" y="65"/>
                      </a:lnTo>
                      <a:lnTo>
                        <a:pt x="80" y="38"/>
                      </a:lnTo>
                      <a:lnTo>
                        <a:pt x="56" y="8"/>
                      </a:lnTo>
                      <a:lnTo>
                        <a:pt x="55" y="0"/>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60582" name="组合 227404"/>
              <p:cNvGrpSpPr>
                <a:grpSpLocks/>
              </p:cNvGrpSpPr>
              <p:nvPr/>
            </p:nvGrpSpPr>
            <p:grpSpPr bwMode="auto">
              <a:xfrm>
                <a:off x="2940" y="1455"/>
                <a:ext cx="175" cy="650"/>
                <a:chOff x="2940" y="1455"/>
                <a:chExt cx="175" cy="650"/>
              </a:xfrm>
            </p:grpSpPr>
            <p:sp>
              <p:nvSpPr>
                <p:cNvPr id="60587" name="DRAWING2STR_FREEFORM 227405"/>
                <p:cNvSpPr>
                  <a:spLocks noChangeArrowheads="1"/>
                </p:cNvSpPr>
                <p:nvPr/>
              </p:nvSpPr>
              <p:spPr bwMode="auto">
                <a:xfrm>
                  <a:off x="2944" y="1791"/>
                  <a:ext cx="24" cy="60"/>
                </a:xfrm>
                <a:custGeom>
                  <a:avLst/>
                  <a:gdLst>
                    <a:gd name="T0" fmla="*/ 1 w 47"/>
                    <a:gd name="T1" fmla="*/ 1 h 120"/>
                    <a:gd name="T2" fmla="*/ 0 w 47"/>
                    <a:gd name="T3" fmla="*/ 34 h 120"/>
                    <a:gd name="T4" fmla="*/ 12 w 47"/>
                    <a:gd name="T5" fmla="*/ 54 h 120"/>
                    <a:gd name="T6" fmla="*/ 19 w 47"/>
                    <a:gd name="T7" fmla="*/ 60 h 120"/>
                    <a:gd name="T8" fmla="*/ 18 w 47"/>
                    <a:gd name="T9" fmla="*/ 32 h 120"/>
                    <a:gd name="T10" fmla="*/ 20 w 47"/>
                    <a:gd name="T11" fmla="*/ 35 h 120"/>
                    <a:gd name="T12" fmla="*/ 23 w 47"/>
                    <a:gd name="T13" fmla="*/ 44 h 120"/>
                    <a:gd name="T14" fmla="*/ 24 w 47"/>
                    <a:gd name="T15" fmla="*/ 34 h 120"/>
                    <a:gd name="T16" fmla="*/ 21 w 47"/>
                    <a:gd name="T17" fmla="*/ 16 h 120"/>
                    <a:gd name="T18" fmla="*/ 13 w 47"/>
                    <a:gd name="T19" fmla="*/ 0 h 120"/>
                    <a:gd name="T20" fmla="*/ 1 w 47"/>
                    <a:gd name="T21" fmla="*/ 1 h 1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120">
                      <a:moveTo>
                        <a:pt x="2" y="1"/>
                      </a:moveTo>
                      <a:lnTo>
                        <a:pt x="0" y="67"/>
                      </a:lnTo>
                      <a:lnTo>
                        <a:pt x="24" y="107"/>
                      </a:lnTo>
                      <a:lnTo>
                        <a:pt x="37" y="120"/>
                      </a:lnTo>
                      <a:lnTo>
                        <a:pt x="35" y="63"/>
                      </a:lnTo>
                      <a:lnTo>
                        <a:pt x="40" y="70"/>
                      </a:lnTo>
                      <a:lnTo>
                        <a:pt x="46" y="87"/>
                      </a:lnTo>
                      <a:lnTo>
                        <a:pt x="47" y="67"/>
                      </a:lnTo>
                      <a:lnTo>
                        <a:pt x="41" y="32"/>
                      </a:lnTo>
                      <a:lnTo>
                        <a:pt x="25" y="0"/>
                      </a:lnTo>
                      <a:lnTo>
                        <a:pt x="2" y="1"/>
                      </a:lnTo>
                      <a:close/>
                    </a:path>
                  </a:pathLst>
                </a:custGeom>
                <a:blipFill dpi="0" rotWithShape="0">
                  <a:blip r:embed="rId1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588" name="DRAWING2STR_FREEFORM 227406"/>
                <p:cNvSpPr>
                  <a:spLocks noChangeArrowheads="1"/>
                </p:cNvSpPr>
                <p:nvPr/>
              </p:nvSpPr>
              <p:spPr bwMode="auto">
                <a:xfrm>
                  <a:off x="2956" y="1660"/>
                  <a:ext cx="137" cy="445"/>
                </a:xfrm>
                <a:custGeom>
                  <a:avLst/>
                  <a:gdLst>
                    <a:gd name="T0" fmla="*/ 2 w 274"/>
                    <a:gd name="T1" fmla="*/ 0 h 889"/>
                    <a:gd name="T2" fmla="*/ 0 w 274"/>
                    <a:gd name="T3" fmla="*/ 242 h 889"/>
                    <a:gd name="T4" fmla="*/ 2 w 274"/>
                    <a:gd name="T5" fmla="*/ 421 h 889"/>
                    <a:gd name="T6" fmla="*/ 43 w 274"/>
                    <a:gd name="T7" fmla="*/ 429 h 889"/>
                    <a:gd name="T8" fmla="*/ 49 w 274"/>
                    <a:gd name="T9" fmla="*/ 283 h 889"/>
                    <a:gd name="T10" fmla="*/ 44 w 274"/>
                    <a:gd name="T11" fmla="*/ 268 h 889"/>
                    <a:gd name="T12" fmla="*/ 49 w 274"/>
                    <a:gd name="T13" fmla="*/ 261 h 889"/>
                    <a:gd name="T14" fmla="*/ 49 w 274"/>
                    <a:gd name="T15" fmla="*/ 171 h 889"/>
                    <a:gd name="T16" fmla="*/ 59 w 274"/>
                    <a:gd name="T17" fmla="*/ 199 h 889"/>
                    <a:gd name="T18" fmla="*/ 82 w 274"/>
                    <a:gd name="T19" fmla="*/ 320 h 889"/>
                    <a:gd name="T20" fmla="*/ 103 w 274"/>
                    <a:gd name="T21" fmla="*/ 445 h 889"/>
                    <a:gd name="T22" fmla="*/ 137 w 274"/>
                    <a:gd name="T23" fmla="*/ 445 h 889"/>
                    <a:gd name="T24" fmla="*/ 122 w 274"/>
                    <a:gd name="T25" fmla="*/ 278 h 889"/>
                    <a:gd name="T26" fmla="*/ 115 w 274"/>
                    <a:gd name="T27" fmla="*/ 137 h 889"/>
                    <a:gd name="T28" fmla="*/ 119 w 274"/>
                    <a:gd name="T29" fmla="*/ 3 h 889"/>
                    <a:gd name="T30" fmla="*/ 2 w 274"/>
                    <a:gd name="T31" fmla="*/ 0 h 8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4" h="889">
                      <a:moveTo>
                        <a:pt x="3" y="0"/>
                      </a:moveTo>
                      <a:lnTo>
                        <a:pt x="0" y="483"/>
                      </a:lnTo>
                      <a:lnTo>
                        <a:pt x="3" y="842"/>
                      </a:lnTo>
                      <a:lnTo>
                        <a:pt x="85" y="858"/>
                      </a:lnTo>
                      <a:lnTo>
                        <a:pt x="98" y="565"/>
                      </a:lnTo>
                      <a:lnTo>
                        <a:pt x="88" y="536"/>
                      </a:lnTo>
                      <a:lnTo>
                        <a:pt x="98" y="521"/>
                      </a:lnTo>
                      <a:lnTo>
                        <a:pt x="98" y="341"/>
                      </a:lnTo>
                      <a:lnTo>
                        <a:pt x="117" y="398"/>
                      </a:lnTo>
                      <a:lnTo>
                        <a:pt x="164" y="640"/>
                      </a:lnTo>
                      <a:lnTo>
                        <a:pt x="205" y="889"/>
                      </a:lnTo>
                      <a:lnTo>
                        <a:pt x="274" y="889"/>
                      </a:lnTo>
                      <a:lnTo>
                        <a:pt x="243" y="555"/>
                      </a:lnTo>
                      <a:lnTo>
                        <a:pt x="230" y="273"/>
                      </a:lnTo>
                      <a:lnTo>
                        <a:pt x="237" y="6"/>
                      </a:lnTo>
                      <a:lnTo>
                        <a:pt x="3" y="0"/>
                      </a:lnTo>
                      <a:close/>
                    </a:path>
                  </a:pathLst>
                </a:custGeom>
                <a:blipFill dpi="0" rotWithShape="0">
                  <a:blip r:embed="rId20"/>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589" name="DRAWING2STR_FREEFORM 227407"/>
                <p:cNvSpPr>
                  <a:spLocks noChangeArrowheads="1"/>
                </p:cNvSpPr>
                <p:nvPr/>
              </p:nvSpPr>
              <p:spPr bwMode="auto">
                <a:xfrm>
                  <a:off x="2940" y="1455"/>
                  <a:ext cx="175" cy="340"/>
                </a:xfrm>
                <a:custGeom>
                  <a:avLst/>
                  <a:gdLst>
                    <a:gd name="T0" fmla="*/ 58 w 350"/>
                    <a:gd name="T1" fmla="*/ 4 h 680"/>
                    <a:gd name="T2" fmla="*/ 5 w 350"/>
                    <a:gd name="T3" fmla="*/ 46 h 680"/>
                    <a:gd name="T4" fmla="*/ 1 w 350"/>
                    <a:gd name="T5" fmla="*/ 155 h 680"/>
                    <a:gd name="T6" fmla="*/ 0 w 350"/>
                    <a:gd name="T7" fmla="*/ 210 h 680"/>
                    <a:gd name="T8" fmla="*/ 3 w 350"/>
                    <a:gd name="T9" fmla="*/ 340 h 680"/>
                    <a:gd name="T10" fmla="*/ 15 w 350"/>
                    <a:gd name="T11" fmla="*/ 340 h 680"/>
                    <a:gd name="T12" fmla="*/ 21 w 350"/>
                    <a:gd name="T13" fmla="*/ 207 h 680"/>
                    <a:gd name="T14" fmla="*/ 133 w 350"/>
                    <a:gd name="T15" fmla="*/ 207 h 680"/>
                    <a:gd name="T16" fmla="*/ 136 w 350"/>
                    <a:gd name="T17" fmla="*/ 173 h 680"/>
                    <a:gd name="T18" fmla="*/ 140 w 350"/>
                    <a:gd name="T19" fmla="*/ 197 h 680"/>
                    <a:gd name="T20" fmla="*/ 132 w 350"/>
                    <a:gd name="T21" fmla="*/ 247 h 680"/>
                    <a:gd name="T22" fmla="*/ 125 w 350"/>
                    <a:gd name="T23" fmla="*/ 323 h 680"/>
                    <a:gd name="T24" fmla="*/ 144 w 350"/>
                    <a:gd name="T25" fmla="*/ 327 h 680"/>
                    <a:gd name="T26" fmla="*/ 175 w 350"/>
                    <a:gd name="T27" fmla="*/ 195 h 680"/>
                    <a:gd name="T28" fmla="*/ 155 w 350"/>
                    <a:gd name="T29" fmla="*/ 39 h 680"/>
                    <a:gd name="T30" fmla="*/ 95 w 350"/>
                    <a:gd name="T31" fmla="*/ 0 h 680"/>
                    <a:gd name="T32" fmla="*/ 69 w 350"/>
                    <a:gd name="T33" fmla="*/ 18 h 680"/>
                    <a:gd name="T34" fmla="*/ 58 w 350"/>
                    <a:gd name="T35" fmla="*/ 4 h 6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0" h="680">
                      <a:moveTo>
                        <a:pt x="115" y="8"/>
                      </a:moveTo>
                      <a:lnTo>
                        <a:pt x="9" y="91"/>
                      </a:lnTo>
                      <a:lnTo>
                        <a:pt x="2" y="309"/>
                      </a:lnTo>
                      <a:lnTo>
                        <a:pt x="0" y="419"/>
                      </a:lnTo>
                      <a:lnTo>
                        <a:pt x="6" y="680"/>
                      </a:lnTo>
                      <a:lnTo>
                        <a:pt x="30" y="680"/>
                      </a:lnTo>
                      <a:lnTo>
                        <a:pt x="42" y="413"/>
                      </a:lnTo>
                      <a:lnTo>
                        <a:pt x="266" y="413"/>
                      </a:lnTo>
                      <a:lnTo>
                        <a:pt x="272" y="346"/>
                      </a:lnTo>
                      <a:lnTo>
                        <a:pt x="279" y="393"/>
                      </a:lnTo>
                      <a:lnTo>
                        <a:pt x="263" y="494"/>
                      </a:lnTo>
                      <a:lnTo>
                        <a:pt x="249" y="645"/>
                      </a:lnTo>
                      <a:lnTo>
                        <a:pt x="287" y="654"/>
                      </a:lnTo>
                      <a:lnTo>
                        <a:pt x="350" y="389"/>
                      </a:lnTo>
                      <a:lnTo>
                        <a:pt x="310" y="77"/>
                      </a:lnTo>
                      <a:lnTo>
                        <a:pt x="190" y="0"/>
                      </a:lnTo>
                      <a:lnTo>
                        <a:pt x="137" y="35"/>
                      </a:lnTo>
                      <a:lnTo>
                        <a:pt x="115" y="8"/>
                      </a:lnTo>
                      <a:close/>
                    </a:path>
                  </a:pathLst>
                </a:custGeom>
                <a:blipFill dpi="0" rotWithShape="0">
                  <a:blip r:embed="rId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590" name="DRAWING2STR_FREEFORM 227408"/>
                <p:cNvSpPr>
                  <a:spLocks noChangeArrowheads="1"/>
                </p:cNvSpPr>
                <p:nvPr/>
              </p:nvSpPr>
              <p:spPr bwMode="auto">
                <a:xfrm>
                  <a:off x="3059" y="1775"/>
                  <a:ext cx="26" cy="57"/>
                </a:xfrm>
                <a:custGeom>
                  <a:avLst/>
                  <a:gdLst>
                    <a:gd name="T0" fmla="*/ 8 w 53"/>
                    <a:gd name="T1" fmla="*/ 0 h 113"/>
                    <a:gd name="T2" fmla="*/ 0 w 53"/>
                    <a:gd name="T3" fmla="*/ 30 h 113"/>
                    <a:gd name="T4" fmla="*/ 14 w 53"/>
                    <a:gd name="T5" fmla="*/ 57 h 113"/>
                    <a:gd name="T6" fmla="*/ 18 w 53"/>
                    <a:gd name="T7" fmla="*/ 54 h 113"/>
                    <a:gd name="T8" fmla="*/ 26 w 53"/>
                    <a:gd name="T9" fmla="*/ 51 h 113"/>
                    <a:gd name="T10" fmla="*/ 23 w 53"/>
                    <a:gd name="T11" fmla="*/ 43 h 113"/>
                    <a:gd name="T12" fmla="*/ 22 w 53"/>
                    <a:gd name="T13" fmla="*/ 32 h 113"/>
                    <a:gd name="T14" fmla="*/ 26 w 53"/>
                    <a:gd name="T15" fmla="*/ 21 h 113"/>
                    <a:gd name="T16" fmla="*/ 23 w 53"/>
                    <a:gd name="T17" fmla="*/ 2 h 113"/>
                    <a:gd name="T18" fmla="*/ 8 w 53"/>
                    <a:gd name="T19" fmla="*/ 0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113">
                      <a:moveTo>
                        <a:pt x="16" y="0"/>
                      </a:moveTo>
                      <a:lnTo>
                        <a:pt x="0" y="60"/>
                      </a:lnTo>
                      <a:lnTo>
                        <a:pt x="28" y="113"/>
                      </a:lnTo>
                      <a:lnTo>
                        <a:pt x="37" y="107"/>
                      </a:lnTo>
                      <a:lnTo>
                        <a:pt x="53" y="102"/>
                      </a:lnTo>
                      <a:lnTo>
                        <a:pt x="46" y="85"/>
                      </a:lnTo>
                      <a:lnTo>
                        <a:pt x="44" y="64"/>
                      </a:lnTo>
                      <a:lnTo>
                        <a:pt x="53" y="42"/>
                      </a:lnTo>
                      <a:lnTo>
                        <a:pt x="46" y="4"/>
                      </a:lnTo>
                      <a:lnTo>
                        <a:pt x="16" y="0"/>
                      </a:lnTo>
                      <a:close/>
                    </a:path>
                  </a:pathLst>
                </a:custGeom>
                <a:blipFill dpi="0" rotWithShape="0">
                  <a:blip r:embed="rId1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60591" name="组合 227409"/>
                <p:cNvGrpSpPr>
                  <a:grpSpLocks/>
                </p:cNvGrpSpPr>
                <p:nvPr/>
              </p:nvGrpSpPr>
              <p:grpSpPr bwMode="auto">
                <a:xfrm>
                  <a:off x="2961" y="1462"/>
                  <a:ext cx="113" cy="211"/>
                  <a:chOff x="2961" y="1462"/>
                  <a:chExt cx="113" cy="211"/>
                </a:xfrm>
              </p:grpSpPr>
              <p:grpSp>
                <p:nvGrpSpPr>
                  <p:cNvPr id="60592" name="组合 227410"/>
                  <p:cNvGrpSpPr>
                    <a:grpSpLocks/>
                  </p:cNvGrpSpPr>
                  <p:nvPr/>
                </p:nvGrpSpPr>
                <p:grpSpPr bwMode="auto">
                  <a:xfrm>
                    <a:off x="2961" y="1462"/>
                    <a:ext cx="113" cy="211"/>
                    <a:chOff x="2961" y="1462"/>
                    <a:chExt cx="113" cy="211"/>
                  </a:xfrm>
                </p:grpSpPr>
                <p:grpSp>
                  <p:nvGrpSpPr>
                    <p:cNvPr id="60594" name="组合 227411"/>
                    <p:cNvGrpSpPr>
                      <a:grpSpLocks/>
                    </p:cNvGrpSpPr>
                    <p:nvPr/>
                  </p:nvGrpSpPr>
                  <p:grpSpPr bwMode="auto">
                    <a:xfrm>
                      <a:off x="2961" y="1662"/>
                      <a:ext cx="113" cy="11"/>
                      <a:chOff x="2961" y="1662"/>
                      <a:chExt cx="113" cy="11"/>
                    </a:xfrm>
                  </p:grpSpPr>
                  <p:sp>
                    <p:nvSpPr>
                      <p:cNvPr id="60596" name="直接连接符 227412"/>
                      <p:cNvSpPr>
                        <a:spLocks noChangeShapeType="1"/>
                      </p:cNvSpPr>
                      <p:nvPr/>
                    </p:nvSpPr>
                    <p:spPr bwMode="auto">
                      <a:xfrm>
                        <a:off x="2961" y="1672"/>
                        <a:ext cx="11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0597" name="直接连接符 227413"/>
                      <p:cNvSpPr>
                        <a:spLocks noChangeShapeType="1"/>
                      </p:cNvSpPr>
                      <p:nvPr/>
                    </p:nvSpPr>
                    <p:spPr bwMode="auto">
                      <a:xfrm>
                        <a:off x="2961" y="1662"/>
                        <a:ext cx="11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60595" name="DRAWING2STR_FREEFORM 227414"/>
                    <p:cNvSpPr>
                      <a:spLocks noChangeArrowheads="1"/>
                    </p:cNvSpPr>
                    <p:nvPr/>
                  </p:nvSpPr>
                  <p:spPr bwMode="auto">
                    <a:xfrm>
                      <a:off x="2992" y="1462"/>
                      <a:ext cx="51" cy="30"/>
                    </a:xfrm>
                    <a:custGeom>
                      <a:avLst/>
                      <a:gdLst>
                        <a:gd name="T0" fmla="*/ 0 w 103"/>
                        <a:gd name="T1" fmla="*/ 3 h 61"/>
                        <a:gd name="T2" fmla="*/ 2 w 103"/>
                        <a:gd name="T3" fmla="*/ 30 h 61"/>
                        <a:gd name="T4" fmla="*/ 16 w 103"/>
                        <a:gd name="T5" fmla="*/ 11 h 61"/>
                        <a:gd name="T6" fmla="*/ 26 w 103"/>
                        <a:gd name="T7" fmla="*/ 30 h 61"/>
                        <a:gd name="T8" fmla="*/ 51 w 103"/>
                        <a:gd name="T9" fmla="*/ 0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 h="61">
                          <a:moveTo>
                            <a:pt x="0" y="7"/>
                          </a:moveTo>
                          <a:lnTo>
                            <a:pt x="4" y="61"/>
                          </a:lnTo>
                          <a:lnTo>
                            <a:pt x="32" y="22"/>
                          </a:lnTo>
                          <a:lnTo>
                            <a:pt x="52" y="60"/>
                          </a:lnTo>
                          <a:lnTo>
                            <a:pt x="10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60593" name="直接连接符 227415"/>
                  <p:cNvSpPr>
                    <a:spLocks noChangeShapeType="1"/>
                  </p:cNvSpPr>
                  <p:nvPr/>
                </p:nvSpPr>
                <p:spPr bwMode="auto">
                  <a:xfrm>
                    <a:off x="3008" y="1477"/>
                    <a:ext cx="1" cy="19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60583" name="组合 227416"/>
              <p:cNvGrpSpPr>
                <a:grpSpLocks/>
              </p:cNvGrpSpPr>
              <p:nvPr/>
            </p:nvGrpSpPr>
            <p:grpSpPr bwMode="auto">
              <a:xfrm>
                <a:off x="2976" y="1354"/>
                <a:ext cx="73" cy="119"/>
                <a:chOff x="2976" y="1354"/>
                <a:chExt cx="73" cy="119"/>
              </a:xfrm>
            </p:grpSpPr>
            <p:sp>
              <p:nvSpPr>
                <p:cNvPr id="60584" name="DRAWING2STR_FREEFORM 227417"/>
                <p:cNvSpPr>
                  <a:spLocks noChangeArrowheads="1"/>
                </p:cNvSpPr>
                <p:nvPr/>
              </p:nvSpPr>
              <p:spPr bwMode="auto">
                <a:xfrm>
                  <a:off x="2978" y="1359"/>
                  <a:ext cx="67" cy="114"/>
                </a:xfrm>
                <a:custGeom>
                  <a:avLst/>
                  <a:gdLst>
                    <a:gd name="T0" fmla="*/ 3 w 136"/>
                    <a:gd name="T1" fmla="*/ 21 h 227"/>
                    <a:gd name="T2" fmla="*/ 1 w 136"/>
                    <a:gd name="T3" fmla="*/ 32 h 227"/>
                    <a:gd name="T4" fmla="*/ 0 w 136"/>
                    <a:gd name="T5" fmla="*/ 36 h 227"/>
                    <a:gd name="T6" fmla="*/ 3 w 136"/>
                    <a:gd name="T7" fmla="*/ 41 h 227"/>
                    <a:gd name="T8" fmla="*/ 0 w 136"/>
                    <a:gd name="T9" fmla="*/ 49 h 227"/>
                    <a:gd name="T10" fmla="*/ 1 w 136"/>
                    <a:gd name="T11" fmla="*/ 62 h 227"/>
                    <a:gd name="T12" fmla="*/ 3 w 136"/>
                    <a:gd name="T13" fmla="*/ 69 h 227"/>
                    <a:gd name="T14" fmla="*/ 5 w 136"/>
                    <a:gd name="T15" fmla="*/ 75 h 227"/>
                    <a:gd name="T16" fmla="*/ 7 w 136"/>
                    <a:gd name="T17" fmla="*/ 82 h 227"/>
                    <a:gd name="T18" fmla="*/ 9 w 136"/>
                    <a:gd name="T19" fmla="*/ 88 h 227"/>
                    <a:gd name="T20" fmla="*/ 15 w 136"/>
                    <a:gd name="T21" fmla="*/ 90 h 227"/>
                    <a:gd name="T22" fmla="*/ 20 w 136"/>
                    <a:gd name="T23" fmla="*/ 92 h 227"/>
                    <a:gd name="T24" fmla="*/ 20 w 136"/>
                    <a:gd name="T25" fmla="*/ 97 h 227"/>
                    <a:gd name="T26" fmla="*/ 19 w 136"/>
                    <a:gd name="T27" fmla="*/ 101 h 227"/>
                    <a:gd name="T28" fmla="*/ 30 w 136"/>
                    <a:gd name="T29" fmla="*/ 114 h 227"/>
                    <a:gd name="T30" fmla="*/ 57 w 136"/>
                    <a:gd name="T31" fmla="*/ 97 h 227"/>
                    <a:gd name="T32" fmla="*/ 58 w 136"/>
                    <a:gd name="T33" fmla="*/ 65 h 227"/>
                    <a:gd name="T34" fmla="*/ 62 w 136"/>
                    <a:gd name="T35" fmla="*/ 56 h 227"/>
                    <a:gd name="T36" fmla="*/ 64 w 136"/>
                    <a:gd name="T37" fmla="*/ 50 h 227"/>
                    <a:gd name="T38" fmla="*/ 66 w 136"/>
                    <a:gd name="T39" fmla="*/ 41 h 227"/>
                    <a:gd name="T40" fmla="*/ 67 w 136"/>
                    <a:gd name="T41" fmla="*/ 34 h 227"/>
                    <a:gd name="T42" fmla="*/ 67 w 136"/>
                    <a:gd name="T43" fmla="*/ 27 h 227"/>
                    <a:gd name="T44" fmla="*/ 66 w 136"/>
                    <a:gd name="T45" fmla="*/ 20 h 227"/>
                    <a:gd name="T46" fmla="*/ 64 w 136"/>
                    <a:gd name="T47" fmla="*/ 14 h 227"/>
                    <a:gd name="T48" fmla="*/ 61 w 136"/>
                    <a:gd name="T49" fmla="*/ 9 h 227"/>
                    <a:gd name="T50" fmla="*/ 57 w 136"/>
                    <a:gd name="T51" fmla="*/ 5 h 227"/>
                    <a:gd name="T52" fmla="*/ 52 w 136"/>
                    <a:gd name="T53" fmla="*/ 3 h 227"/>
                    <a:gd name="T54" fmla="*/ 47 w 136"/>
                    <a:gd name="T55" fmla="*/ 2 h 227"/>
                    <a:gd name="T56" fmla="*/ 40 w 136"/>
                    <a:gd name="T57" fmla="*/ 1 h 227"/>
                    <a:gd name="T58" fmla="*/ 33 w 136"/>
                    <a:gd name="T59" fmla="*/ 0 h 227"/>
                    <a:gd name="T60" fmla="*/ 26 w 136"/>
                    <a:gd name="T61" fmla="*/ 1 h 227"/>
                    <a:gd name="T62" fmla="*/ 17 w 136"/>
                    <a:gd name="T63" fmla="*/ 3 h 227"/>
                    <a:gd name="T64" fmla="*/ 13 w 136"/>
                    <a:gd name="T65" fmla="*/ 6 h 227"/>
                    <a:gd name="T66" fmla="*/ 8 w 136"/>
                    <a:gd name="T67" fmla="*/ 9 h 227"/>
                    <a:gd name="T68" fmla="*/ 5 w 136"/>
                    <a:gd name="T69" fmla="*/ 14 h 227"/>
                    <a:gd name="T70" fmla="*/ 3 w 136"/>
                    <a:gd name="T71" fmla="*/ 21 h 2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36" h="227">
                      <a:moveTo>
                        <a:pt x="6" y="41"/>
                      </a:moveTo>
                      <a:lnTo>
                        <a:pt x="2" y="64"/>
                      </a:lnTo>
                      <a:lnTo>
                        <a:pt x="1" y="72"/>
                      </a:lnTo>
                      <a:lnTo>
                        <a:pt x="6" y="81"/>
                      </a:lnTo>
                      <a:lnTo>
                        <a:pt x="0" y="98"/>
                      </a:lnTo>
                      <a:lnTo>
                        <a:pt x="3" y="124"/>
                      </a:lnTo>
                      <a:lnTo>
                        <a:pt x="7" y="138"/>
                      </a:lnTo>
                      <a:lnTo>
                        <a:pt x="10" y="150"/>
                      </a:lnTo>
                      <a:lnTo>
                        <a:pt x="14" y="163"/>
                      </a:lnTo>
                      <a:lnTo>
                        <a:pt x="19" y="176"/>
                      </a:lnTo>
                      <a:lnTo>
                        <a:pt x="30" y="180"/>
                      </a:lnTo>
                      <a:lnTo>
                        <a:pt x="40" y="183"/>
                      </a:lnTo>
                      <a:lnTo>
                        <a:pt x="40" y="193"/>
                      </a:lnTo>
                      <a:lnTo>
                        <a:pt x="39" y="201"/>
                      </a:lnTo>
                      <a:lnTo>
                        <a:pt x="60" y="227"/>
                      </a:lnTo>
                      <a:lnTo>
                        <a:pt x="116" y="193"/>
                      </a:lnTo>
                      <a:lnTo>
                        <a:pt x="118" y="130"/>
                      </a:lnTo>
                      <a:lnTo>
                        <a:pt x="125" y="112"/>
                      </a:lnTo>
                      <a:lnTo>
                        <a:pt x="130" y="99"/>
                      </a:lnTo>
                      <a:lnTo>
                        <a:pt x="134" y="82"/>
                      </a:lnTo>
                      <a:lnTo>
                        <a:pt x="136" y="67"/>
                      </a:lnTo>
                      <a:lnTo>
                        <a:pt x="135" y="54"/>
                      </a:lnTo>
                      <a:lnTo>
                        <a:pt x="133" y="39"/>
                      </a:lnTo>
                      <a:lnTo>
                        <a:pt x="130" y="27"/>
                      </a:lnTo>
                      <a:lnTo>
                        <a:pt x="124" y="18"/>
                      </a:lnTo>
                      <a:lnTo>
                        <a:pt x="116" y="10"/>
                      </a:lnTo>
                      <a:lnTo>
                        <a:pt x="106" y="6"/>
                      </a:lnTo>
                      <a:lnTo>
                        <a:pt x="95" y="3"/>
                      </a:lnTo>
                      <a:lnTo>
                        <a:pt x="82" y="1"/>
                      </a:lnTo>
                      <a:lnTo>
                        <a:pt x="67" y="0"/>
                      </a:lnTo>
                      <a:lnTo>
                        <a:pt x="52" y="1"/>
                      </a:lnTo>
                      <a:lnTo>
                        <a:pt x="35" y="5"/>
                      </a:lnTo>
                      <a:lnTo>
                        <a:pt x="26" y="12"/>
                      </a:lnTo>
                      <a:lnTo>
                        <a:pt x="16" y="18"/>
                      </a:lnTo>
                      <a:lnTo>
                        <a:pt x="10" y="28"/>
                      </a:lnTo>
                      <a:lnTo>
                        <a:pt x="6" y="41"/>
                      </a:lnTo>
                      <a:close/>
                    </a:path>
                  </a:pathLst>
                </a:custGeom>
                <a:blipFill dpi="0" rotWithShape="0">
                  <a:blip r:embed="rId1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585" name="DRAWING2STR_FREEFORM 227418"/>
                <p:cNvSpPr>
                  <a:spLocks noChangeArrowheads="1"/>
                </p:cNvSpPr>
                <p:nvPr/>
              </p:nvSpPr>
              <p:spPr bwMode="auto">
                <a:xfrm>
                  <a:off x="3002" y="1421"/>
                  <a:ext cx="34" cy="35"/>
                </a:xfrm>
                <a:custGeom>
                  <a:avLst/>
                  <a:gdLst>
                    <a:gd name="T0" fmla="*/ 28 w 68"/>
                    <a:gd name="T1" fmla="*/ 10 h 70"/>
                    <a:gd name="T2" fmla="*/ 25 w 68"/>
                    <a:gd name="T3" fmla="*/ 18 h 70"/>
                    <a:gd name="T4" fmla="*/ 0 w 68"/>
                    <a:gd name="T5" fmla="*/ 31 h 70"/>
                    <a:gd name="T6" fmla="*/ 13 w 68"/>
                    <a:gd name="T7" fmla="*/ 27 h 70"/>
                    <a:gd name="T8" fmla="*/ 19 w 68"/>
                    <a:gd name="T9" fmla="*/ 26 h 70"/>
                    <a:gd name="T10" fmla="*/ 26 w 68"/>
                    <a:gd name="T11" fmla="*/ 27 h 70"/>
                    <a:gd name="T12" fmla="*/ 31 w 68"/>
                    <a:gd name="T13" fmla="*/ 29 h 70"/>
                    <a:gd name="T14" fmla="*/ 34 w 68"/>
                    <a:gd name="T15" fmla="*/ 35 h 70"/>
                    <a:gd name="T16" fmla="*/ 34 w 68"/>
                    <a:gd name="T17" fmla="*/ 11 h 70"/>
                    <a:gd name="T18" fmla="*/ 33 w 68"/>
                    <a:gd name="T19" fmla="*/ 5 h 70"/>
                    <a:gd name="T20" fmla="*/ 29 w 68"/>
                    <a:gd name="T21" fmla="*/ 0 h 70"/>
                    <a:gd name="T22" fmla="*/ 28 w 68"/>
                    <a:gd name="T23" fmla="*/ 10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8" h="70">
                      <a:moveTo>
                        <a:pt x="56" y="19"/>
                      </a:moveTo>
                      <a:lnTo>
                        <a:pt x="50" y="36"/>
                      </a:lnTo>
                      <a:lnTo>
                        <a:pt x="0" y="61"/>
                      </a:lnTo>
                      <a:lnTo>
                        <a:pt x="26" y="54"/>
                      </a:lnTo>
                      <a:lnTo>
                        <a:pt x="37" y="51"/>
                      </a:lnTo>
                      <a:lnTo>
                        <a:pt x="51" y="53"/>
                      </a:lnTo>
                      <a:lnTo>
                        <a:pt x="62" y="58"/>
                      </a:lnTo>
                      <a:lnTo>
                        <a:pt x="67" y="70"/>
                      </a:lnTo>
                      <a:lnTo>
                        <a:pt x="68" y="21"/>
                      </a:lnTo>
                      <a:lnTo>
                        <a:pt x="66" y="10"/>
                      </a:lnTo>
                      <a:lnTo>
                        <a:pt x="58" y="0"/>
                      </a:lnTo>
                      <a:lnTo>
                        <a:pt x="56" y="19"/>
                      </a:lnTo>
                      <a:close/>
                    </a:path>
                  </a:pathLst>
                </a:custGeom>
                <a:blipFill dpi="0" rotWithShape="0">
                  <a:blip r:embed="rId21"/>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586" name="DRAWING2STR_FREEFORM 227419"/>
                <p:cNvSpPr>
                  <a:spLocks noChangeArrowheads="1"/>
                </p:cNvSpPr>
                <p:nvPr/>
              </p:nvSpPr>
              <p:spPr bwMode="auto">
                <a:xfrm>
                  <a:off x="2976" y="1354"/>
                  <a:ext cx="73" cy="82"/>
                </a:xfrm>
                <a:custGeom>
                  <a:avLst/>
                  <a:gdLst>
                    <a:gd name="T0" fmla="*/ 13 w 146"/>
                    <a:gd name="T1" fmla="*/ 7 h 164"/>
                    <a:gd name="T2" fmla="*/ 20 w 146"/>
                    <a:gd name="T3" fmla="*/ 4 h 164"/>
                    <a:gd name="T4" fmla="*/ 25 w 146"/>
                    <a:gd name="T5" fmla="*/ 3 h 164"/>
                    <a:gd name="T6" fmla="*/ 34 w 146"/>
                    <a:gd name="T7" fmla="*/ 0 h 164"/>
                    <a:gd name="T8" fmla="*/ 40 w 146"/>
                    <a:gd name="T9" fmla="*/ 0 h 164"/>
                    <a:gd name="T10" fmla="*/ 47 w 146"/>
                    <a:gd name="T11" fmla="*/ 0 h 164"/>
                    <a:gd name="T12" fmla="*/ 54 w 146"/>
                    <a:gd name="T13" fmla="*/ 2 h 164"/>
                    <a:gd name="T14" fmla="*/ 59 w 146"/>
                    <a:gd name="T15" fmla="*/ 2 h 164"/>
                    <a:gd name="T16" fmla="*/ 63 w 146"/>
                    <a:gd name="T17" fmla="*/ 4 h 164"/>
                    <a:gd name="T18" fmla="*/ 68 w 146"/>
                    <a:gd name="T19" fmla="*/ 7 h 164"/>
                    <a:gd name="T20" fmla="*/ 71 w 146"/>
                    <a:gd name="T21" fmla="*/ 11 h 164"/>
                    <a:gd name="T22" fmla="*/ 71 w 146"/>
                    <a:gd name="T23" fmla="*/ 18 h 164"/>
                    <a:gd name="T24" fmla="*/ 72 w 146"/>
                    <a:gd name="T25" fmla="*/ 26 h 164"/>
                    <a:gd name="T26" fmla="*/ 73 w 146"/>
                    <a:gd name="T27" fmla="*/ 37 h 164"/>
                    <a:gd name="T28" fmla="*/ 73 w 146"/>
                    <a:gd name="T29" fmla="*/ 46 h 164"/>
                    <a:gd name="T30" fmla="*/ 71 w 146"/>
                    <a:gd name="T31" fmla="*/ 55 h 164"/>
                    <a:gd name="T32" fmla="*/ 69 w 146"/>
                    <a:gd name="T33" fmla="*/ 62 h 164"/>
                    <a:gd name="T34" fmla="*/ 67 w 146"/>
                    <a:gd name="T35" fmla="*/ 67 h 164"/>
                    <a:gd name="T36" fmla="*/ 65 w 146"/>
                    <a:gd name="T37" fmla="*/ 72 h 164"/>
                    <a:gd name="T38" fmla="*/ 63 w 146"/>
                    <a:gd name="T39" fmla="*/ 77 h 164"/>
                    <a:gd name="T40" fmla="*/ 60 w 146"/>
                    <a:gd name="T41" fmla="*/ 82 h 164"/>
                    <a:gd name="T42" fmla="*/ 58 w 146"/>
                    <a:gd name="T43" fmla="*/ 82 h 164"/>
                    <a:gd name="T44" fmla="*/ 59 w 146"/>
                    <a:gd name="T45" fmla="*/ 75 h 164"/>
                    <a:gd name="T46" fmla="*/ 57 w 146"/>
                    <a:gd name="T47" fmla="*/ 70 h 164"/>
                    <a:gd name="T48" fmla="*/ 56 w 146"/>
                    <a:gd name="T49" fmla="*/ 67 h 164"/>
                    <a:gd name="T50" fmla="*/ 58 w 146"/>
                    <a:gd name="T51" fmla="*/ 62 h 164"/>
                    <a:gd name="T52" fmla="*/ 59 w 146"/>
                    <a:gd name="T53" fmla="*/ 55 h 164"/>
                    <a:gd name="T54" fmla="*/ 57 w 146"/>
                    <a:gd name="T55" fmla="*/ 52 h 164"/>
                    <a:gd name="T56" fmla="*/ 53 w 146"/>
                    <a:gd name="T57" fmla="*/ 56 h 164"/>
                    <a:gd name="T58" fmla="*/ 51 w 146"/>
                    <a:gd name="T59" fmla="*/ 60 h 164"/>
                    <a:gd name="T60" fmla="*/ 51 w 146"/>
                    <a:gd name="T61" fmla="*/ 52 h 164"/>
                    <a:gd name="T62" fmla="*/ 50 w 146"/>
                    <a:gd name="T63" fmla="*/ 42 h 164"/>
                    <a:gd name="T64" fmla="*/ 50 w 146"/>
                    <a:gd name="T65" fmla="*/ 32 h 164"/>
                    <a:gd name="T66" fmla="*/ 49 w 146"/>
                    <a:gd name="T67" fmla="*/ 26 h 164"/>
                    <a:gd name="T68" fmla="*/ 52 w 146"/>
                    <a:gd name="T69" fmla="*/ 24 h 164"/>
                    <a:gd name="T70" fmla="*/ 47 w 146"/>
                    <a:gd name="T71" fmla="*/ 25 h 164"/>
                    <a:gd name="T72" fmla="*/ 42 w 146"/>
                    <a:gd name="T73" fmla="*/ 27 h 164"/>
                    <a:gd name="T74" fmla="*/ 39 w 146"/>
                    <a:gd name="T75" fmla="*/ 27 h 164"/>
                    <a:gd name="T76" fmla="*/ 31 w 146"/>
                    <a:gd name="T77" fmla="*/ 28 h 164"/>
                    <a:gd name="T78" fmla="*/ 27 w 146"/>
                    <a:gd name="T79" fmla="*/ 30 h 164"/>
                    <a:gd name="T80" fmla="*/ 33 w 146"/>
                    <a:gd name="T81" fmla="*/ 27 h 164"/>
                    <a:gd name="T82" fmla="*/ 30 w 146"/>
                    <a:gd name="T83" fmla="*/ 27 h 164"/>
                    <a:gd name="T84" fmla="*/ 21 w 146"/>
                    <a:gd name="T85" fmla="*/ 27 h 164"/>
                    <a:gd name="T86" fmla="*/ 15 w 146"/>
                    <a:gd name="T87" fmla="*/ 26 h 164"/>
                    <a:gd name="T88" fmla="*/ 7 w 146"/>
                    <a:gd name="T89" fmla="*/ 26 h 164"/>
                    <a:gd name="T90" fmla="*/ 5 w 146"/>
                    <a:gd name="T91" fmla="*/ 31 h 164"/>
                    <a:gd name="T92" fmla="*/ 4 w 146"/>
                    <a:gd name="T93" fmla="*/ 38 h 164"/>
                    <a:gd name="T94" fmla="*/ 2 w 146"/>
                    <a:gd name="T95" fmla="*/ 30 h 164"/>
                    <a:gd name="T96" fmla="*/ 0 w 146"/>
                    <a:gd name="T97" fmla="*/ 21 h 164"/>
                    <a:gd name="T98" fmla="*/ 4 w 146"/>
                    <a:gd name="T99" fmla="*/ 15 h 164"/>
                    <a:gd name="T100" fmla="*/ 8 w 146"/>
                    <a:gd name="T101" fmla="*/ 10 h 164"/>
                    <a:gd name="T102" fmla="*/ 13 w 146"/>
                    <a:gd name="T103" fmla="*/ 7 h 1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46" h="164">
                      <a:moveTo>
                        <a:pt x="26" y="14"/>
                      </a:moveTo>
                      <a:lnTo>
                        <a:pt x="39" y="8"/>
                      </a:lnTo>
                      <a:lnTo>
                        <a:pt x="49" y="5"/>
                      </a:lnTo>
                      <a:lnTo>
                        <a:pt x="67" y="0"/>
                      </a:lnTo>
                      <a:lnTo>
                        <a:pt x="80" y="0"/>
                      </a:lnTo>
                      <a:lnTo>
                        <a:pt x="94" y="0"/>
                      </a:lnTo>
                      <a:lnTo>
                        <a:pt x="107" y="4"/>
                      </a:lnTo>
                      <a:lnTo>
                        <a:pt x="117" y="4"/>
                      </a:lnTo>
                      <a:lnTo>
                        <a:pt x="126" y="7"/>
                      </a:lnTo>
                      <a:lnTo>
                        <a:pt x="135" y="14"/>
                      </a:lnTo>
                      <a:lnTo>
                        <a:pt x="141" y="22"/>
                      </a:lnTo>
                      <a:lnTo>
                        <a:pt x="142" y="35"/>
                      </a:lnTo>
                      <a:lnTo>
                        <a:pt x="144" y="51"/>
                      </a:lnTo>
                      <a:lnTo>
                        <a:pt x="146" y="73"/>
                      </a:lnTo>
                      <a:lnTo>
                        <a:pt x="145" y="92"/>
                      </a:lnTo>
                      <a:lnTo>
                        <a:pt x="141" y="109"/>
                      </a:lnTo>
                      <a:lnTo>
                        <a:pt x="138" y="123"/>
                      </a:lnTo>
                      <a:lnTo>
                        <a:pt x="134" y="134"/>
                      </a:lnTo>
                      <a:lnTo>
                        <a:pt x="129" y="144"/>
                      </a:lnTo>
                      <a:lnTo>
                        <a:pt x="125" y="154"/>
                      </a:lnTo>
                      <a:lnTo>
                        <a:pt x="120" y="164"/>
                      </a:lnTo>
                      <a:lnTo>
                        <a:pt x="115" y="164"/>
                      </a:lnTo>
                      <a:lnTo>
                        <a:pt x="117" y="150"/>
                      </a:lnTo>
                      <a:lnTo>
                        <a:pt x="114" y="140"/>
                      </a:lnTo>
                      <a:lnTo>
                        <a:pt x="111" y="134"/>
                      </a:lnTo>
                      <a:lnTo>
                        <a:pt x="115" y="124"/>
                      </a:lnTo>
                      <a:lnTo>
                        <a:pt x="117" y="109"/>
                      </a:lnTo>
                      <a:lnTo>
                        <a:pt x="113" y="104"/>
                      </a:lnTo>
                      <a:lnTo>
                        <a:pt x="106" y="112"/>
                      </a:lnTo>
                      <a:lnTo>
                        <a:pt x="101" y="120"/>
                      </a:lnTo>
                      <a:lnTo>
                        <a:pt x="102" y="104"/>
                      </a:lnTo>
                      <a:lnTo>
                        <a:pt x="99" y="84"/>
                      </a:lnTo>
                      <a:lnTo>
                        <a:pt x="99" y="63"/>
                      </a:lnTo>
                      <a:lnTo>
                        <a:pt x="98" y="52"/>
                      </a:lnTo>
                      <a:lnTo>
                        <a:pt x="103" y="47"/>
                      </a:lnTo>
                      <a:lnTo>
                        <a:pt x="93" y="50"/>
                      </a:lnTo>
                      <a:lnTo>
                        <a:pt x="84" y="53"/>
                      </a:lnTo>
                      <a:lnTo>
                        <a:pt x="77" y="54"/>
                      </a:lnTo>
                      <a:lnTo>
                        <a:pt x="62" y="56"/>
                      </a:lnTo>
                      <a:lnTo>
                        <a:pt x="54" y="59"/>
                      </a:lnTo>
                      <a:lnTo>
                        <a:pt x="66" y="53"/>
                      </a:lnTo>
                      <a:lnTo>
                        <a:pt x="59" y="53"/>
                      </a:lnTo>
                      <a:lnTo>
                        <a:pt x="42" y="53"/>
                      </a:lnTo>
                      <a:lnTo>
                        <a:pt x="30" y="51"/>
                      </a:lnTo>
                      <a:lnTo>
                        <a:pt x="14" y="52"/>
                      </a:lnTo>
                      <a:lnTo>
                        <a:pt x="10" y="62"/>
                      </a:lnTo>
                      <a:lnTo>
                        <a:pt x="7" y="75"/>
                      </a:lnTo>
                      <a:lnTo>
                        <a:pt x="4" y="59"/>
                      </a:lnTo>
                      <a:lnTo>
                        <a:pt x="0" y="41"/>
                      </a:lnTo>
                      <a:lnTo>
                        <a:pt x="7" y="29"/>
                      </a:lnTo>
                      <a:lnTo>
                        <a:pt x="16" y="20"/>
                      </a:lnTo>
                      <a:lnTo>
                        <a:pt x="2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nvGrpSpPr>
            <p:cNvPr id="60445" name="组合 227420"/>
            <p:cNvGrpSpPr>
              <a:grpSpLocks/>
            </p:cNvGrpSpPr>
            <p:nvPr/>
          </p:nvGrpSpPr>
          <p:grpSpPr bwMode="auto">
            <a:xfrm flipH="1">
              <a:off x="1665" y="1564"/>
              <a:ext cx="123" cy="627"/>
              <a:chOff x="2808" y="1373"/>
              <a:chExt cx="167" cy="774"/>
            </a:xfrm>
          </p:grpSpPr>
          <p:grpSp>
            <p:nvGrpSpPr>
              <p:cNvPr id="60552" name="组合 227421"/>
              <p:cNvGrpSpPr>
                <a:grpSpLocks/>
              </p:cNvGrpSpPr>
              <p:nvPr/>
            </p:nvGrpSpPr>
            <p:grpSpPr bwMode="auto">
              <a:xfrm>
                <a:off x="2844" y="1373"/>
                <a:ext cx="88" cy="134"/>
                <a:chOff x="2844" y="1373"/>
                <a:chExt cx="88" cy="134"/>
              </a:xfrm>
            </p:grpSpPr>
            <p:sp>
              <p:nvSpPr>
                <p:cNvPr id="60572" name="DRAWING2STR_FREEFORM 227422"/>
                <p:cNvSpPr>
                  <a:spLocks noChangeArrowheads="1"/>
                </p:cNvSpPr>
                <p:nvPr/>
              </p:nvSpPr>
              <p:spPr bwMode="auto">
                <a:xfrm>
                  <a:off x="2844" y="1373"/>
                  <a:ext cx="88" cy="104"/>
                </a:xfrm>
                <a:custGeom>
                  <a:avLst/>
                  <a:gdLst>
                    <a:gd name="T0" fmla="*/ 34 w 177"/>
                    <a:gd name="T1" fmla="*/ 1 h 209"/>
                    <a:gd name="T2" fmla="*/ 24 w 177"/>
                    <a:gd name="T3" fmla="*/ 6 h 209"/>
                    <a:gd name="T4" fmla="*/ 18 w 177"/>
                    <a:gd name="T5" fmla="*/ 12 h 209"/>
                    <a:gd name="T6" fmla="*/ 13 w 177"/>
                    <a:gd name="T7" fmla="*/ 19 h 209"/>
                    <a:gd name="T8" fmla="*/ 8 w 177"/>
                    <a:gd name="T9" fmla="*/ 34 h 209"/>
                    <a:gd name="T10" fmla="*/ 3 w 177"/>
                    <a:gd name="T11" fmla="*/ 55 h 209"/>
                    <a:gd name="T12" fmla="*/ 0 w 177"/>
                    <a:gd name="T13" fmla="*/ 74 h 209"/>
                    <a:gd name="T14" fmla="*/ 0 w 177"/>
                    <a:gd name="T15" fmla="*/ 82 h 209"/>
                    <a:gd name="T16" fmla="*/ 2 w 177"/>
                    <a:gd name="T17" fmla="*/ 90 h 209"/>
                    <a:gd name="T18" fmla="*/ 4 w 177"/>
                    <a:gd name="T19" fmla="*/ 99 h 209"/>
                    <a:gd name="T20" fmla="*/ 4 w 177"/>
                    <a:gd name="T21" fmla="*/ 103 h 209"/>
                    <a:gd name="T22" fmla="*/ 7 w 177"/>
                    <a:gd name="T23" fmla="*/ 103 h 209"/>
                    <a:gd name="T24" fmla="*/ 12 w 177"/>
                    <a:gd name="T25" fmla="*/ 101 h 209"/>
                    <a:gd name="T26" fmla="*/ 18 w 177"/>
                    <a:gd name="T27" fmla="*/ 102 h 209"/>
                    <a:gd name="T28" fmla="*/ 26 w 177"/>
                    <a:gd name="T29" fmla="*/ 104 h 209"/>
                    <a:gd name="T30" fmla="*/ 30 w 177"/>
                    <a:gd name="T31" fmla="*/ 104 h 209"/>
                    <a:gd name="T32" fmla="*/ 30 w 177"/>
                    <a:gd name="T33" fmla="*/ 98 h 209"/>
                    <a:gd name="T34" fmla="*/ 24 w 177"/>
                    <a:gd name="T35" fmla="*/ 83 h 209"/>
                    <a:gd name="T36" fmla="*/ 22 w 177"/>
                    <a:gd name="T37" fmla="*/ 60 h 209"/>
                    <a:gd name="T38" fmla="*/ 24 w 177"/>
                    <a:gd name="T39" fmla="*/ 39 h 209"/>
                    <a:gd name="T40" fmla="*/ 36 w 177"/>
                    <a:gd name="T41" fmla="*/ 26 h 209"/>
                    <a:gd name="T42" fmla="*/ 57 w 177"/>
                    <a:gd name="T43" fmla="*/ 24 h 209"/>
                    <a:gd name="T44" fmla="*/ 67 w 177"/>
                    <a:gd name="T45" fmla="*/ 37 h 209"/>
                    <a:gd name="T46" fmla="*/ 66 w 177"/>
                    <a:gd name="T47" fmla="*/ 81 h 209"/>
                    <a:gd name="T48" fmla="*/ 57 w 177"/>
                    <a:gd name="T49" fmla="*/ 98 h 209"/>
                    <a:gd name="T50" fmla="*/ 57 w 177"/>
                    <a:gd name="T51" fmla="*/ 104 h 209"/>
                    <a:gd name="T52" fmla="*/ 62 w 177"/>
                    <a:gd name="T53" fmla="*/ 104 h 209"/>
                    <a:gd name="T54" fmla="*/ 69 w 177"/>
                    <a:gd name="T55" fmla="*/ 103 h 209"/>
                    <a:gd name="T56" fmla="*/ 74 w 177"/>
                    <a:gd name="T57" fmla="*/ 102 h 209"/>
                    <a:gd name="T58" fmla="*/ 79 w 177"/>
                    <a:gd name="T59" fmla="*/ 103 h 209"/>
                    <a:gd name="T60" fmla="*/ 82 w 177"/>
                    <a:gd name="T61" fmla="*/ 104 h 209"/>
                    <a:gd name="T62" fmla="*/ 83 w 177"/>
                    <a:gd name="T63" fmla="*/ 97 h 209"/>
                    <a:gd name="T64" fmla="*/ 86 w 177"/>
                    <a:gd name="T65" fmla="*/ 87 h 209"/>
                    <a:gd name="T66" fmla="*/ 88 w 177"/>
                    <a:gd name="T67" fmla="*/ 77 h 209"/>
                    <a:gd name="T68" fmla="*/ 88 w 177"/>
                    <a:gd name="T69" fmla="*/ 69 h 209"/>
                    <a:gd name="T70" fmla="*/ 88 w 177"/>
                    <a:gd name="T71" fmla="*/ 60 h 209"/>
                    <a:gd name="T72" fmla="*/ 86 w 177"/>
                    <a:gd name="T73" fmla="*/ 53 h 209"/>
                    <a:gd name="T74" fmla="*/ 84 w 177"/>
                    <a:gd name="T75" fmla="*/ 46 h 209"/>
                    <a:gd name="T76" fmla="*/ 82 w 177"/>
                    <a:gd name="T77" fmla="*/ 38 h 209"/>
                    <a:gd name="T78" fmla="*/ 82 w 177"/>
                    <a:gd name="T79" fmla="*/ 33 h 209"/>
                    <a:gd name="T80" fmla="*/ 81 w 177"/>
                    <a:gd name="T81" fmla="*/ 26 h 209"/>
                    <a:gd name="T82" fmla="*/ 79 w 177"/>
                    <a:gd name="T83" fmla="*/ 16 h 209"/>
                    <a:gd name="T84" fmla="*/ 72 w 177"/>
                    <a:gd name="T85" fmla="*/ 8 h 209"/>
                    <a:gd name="T86" fmla="*/ 63 w 177"/>
                    <a:gd name="T87" fmla="*/ 2 h 209"/>
                    <a:gd name="T88" fmla="*/ 54 w 177"/>
                    <a:gd name="T89" fmla="*/ 0 h 209"/>
                    <a:gd name="T90" fmla="*/ 46 w 177"/>
                    <a:gd name="T91" fmla="*/ 0 h 209"/>
                    <a:gd name="T92" fmla="*/ 34 w 177"/>
                    <a:gd name="T93" fmla="*/ 1 h 20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7" h="209">
                      <a:moveTo>
                        <a:pt x="68" y="2"/>
                      </a:moveTo>
                      <a:lnTo>
                        <a:pt x="48" y="13"/>
                      </a:lnTo>
                      <a:lnTo>
                        <a:pt x="36" y="24"/>
                      </a:lnTo>
                      <a:lnTo>
                        <a:pt x="27" y="39"/>
                      </a:lnTo>
                      <a:lnTo>
                        <a:pt x="17" y="68"/>
                      </a:lnTo>
                      <a:lnTo>
                        <a:pt x="7" y="110"/>
                      </a:lnTo>
                      <a:lnTo>
                        <a:pt x="0" y="148"/>
                      </a:lnTo>
                      <a:lnTo>
                        <a:pt x="1" y="165"/>
                      </a:lnTo>
                      <a:lnTo>
                        <a:pt x="4" y="181"/>
                      </a:lnTo>
                      <a:lnTo>
                        <a:pt x="8" y="199"/>
                      </a:lnTo>
                      <a:lnTo>
                        <a:pt x="8" y="206"/>
                      </a:lnTo>
                      <a:lnTo>
                        <a:pt x="14" y="206"/>
                      </a:lnTo>
                      <a:lnTo>
                        <a:pt x="24" y="203"/>
                      </a:lnTo>
                      <a:lnTo>
                        <a:pt x="36" y="204"/>
                      </a:lnTo>
                      <a:lnTo>
                        <a:pt x="52" y="208"/>
                      </a:lnTo>
                      <a:lnTo>
                        <a:pt x="61" y="209"/>
                      </a:lnTo>
                      <a:lnTo>
                        <a:pt x="61" y="196"/>
                      </a:lnTo>
                      <a:lnTo>
                        <a:pt x="49" y="166"/>
                      </a:lnTo>
                      <a:lnTo>
                        <a:pt x="45" y="120"/>
                      </a:lnTo>
                      <a:lnTo>
                        <a:pt x="49" y="78"/>
                      </a:lnTo>
                      <a:lnTo>
                        <a:pt x="73" y="53"/>
                      </a:lnTo>
                      <a:lnTo>
                        <a:pt x="115" y="49"/>
                      </a:lnTo>
                      <a:lnTo>
                        <a:pt x="135" y="74"/>
                      </a:lnTo>
                      <a:lnTo>
                        <a:pt x="133" y="162"/>
                      </a:lnTo>
                      <a:lnTo>
                        <a:pt x="115" y="197"/>
                      </a:lnTo>
                      <a:lnTo>
                        <a:pt x="115" y="208"/>
                      </a:lnTo>
                      <a:lnTo>
                        <a:pt x="125" y="208"/>
                      </a:lnTo>
                      <a:lnTo>
                        <a:pt x="138" y="206"/>
                      </a:lnTo>
                      <a:lnTo>
                        <a:pt x="149" y="205"/>
                      </a:lnTo>
                      <a:lnTo>
                        <a:pt x="159" y="207"/>
                      </a:lnTo>
                      <a:lnTo>
                        <a:pt x="164" y="208"/>
                      </a:lnTo>
                      <a:lnTo>
                        <a:pt x="166" y="194"/>
                      </a:lnTo>
                      <a:lnTo>
                        <a:pt x="173" y="175"/>
                      </a:lnTo>
                      <a:lnTo>
                        <a:pt x="176" y="155"/>
                      </a:lnTo>
                      <a:lnTo>
                        <a:pt x="177" y="139"/>
                      </a:lnTo>
                      <a:lnTo>
                        <a:pt x="176" y="120"/>
                      </a:lnTo>
                      <a:lnTo>
                        <a:pt x="173" y="106"/>
                      </a:lnTo>
                      <a:lnTo>
                        <a:pt x="168" y="92"/>
                      </a:lnTo>
                      <a:lnTo>
                        <a:pt x="165" y="77"/>
                      </a:lnTo>
                      <a:lnTo>
                        <a:pt x="165" y="67"/>
                      </a:lnTo>
                      <a:lnTo>
                        <a:pt x="162" y="52"/>
                      </a:lnTo>
                      <a:lnTo>
                        <a:pt x="158" y="33"/>
                      </a:lnTo>
                      <a:lnTo>
                        <a:pt x="145" y="16"/>
                      </a:lnTo>
                      <a:lnTo>
                        <a:pt x="127" y="4"/>
                      </a:lnTo>
                      <a:lnTo>
                        <a:pt x="108" y="0"/>
                      </a:lnTo>
                      <a:lnTo>
                        <a:pt x="92" y="0"/>
                      </a:lnTo>
                      <a:lnTo>
                        <a:pt x="68" y="2"/>
                      </a:lnTo>
                      <a:close/>
                    </a:path>
                  </a:pathLst>
                </a:custGeom>
                <a:blipFill dpi="0" rotWithShape="0">
                  <a:blip r:embed="rId2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573" name="DRAWING2STR_FREEFORM 227423"/>
                <p:cNvSpPr>
                  <a:spLocks noChangeArrowheads="1"/>
                </p:cNvSpPr>
                <p:nvPr/>
              </p:nvSpPr>
              <p:spPr bwMode="auto">
                <a:xfrm>
                  <a:off x="2863" y="1393"/>
                  <a:ext cx="51" cy="114"/>
                </a:xfrm>
                <a:custGeom>
                  <a:avLst/>
                  <a:gdLst>
                    <a:gd name="T0" fmla="*/ 5 w 102"/>
                    <a:gd name="T1" fmla="*/ 12 h 229"/>
                    <a:gd name="T2" fmla="*/ 2 w 102"/>
                    <a:gd name="T3" fmla="*/ 19 h 229"/>
                    <a:gd name="T4" fmla="*/ 1 w 102"/>
                    <a:gd name="T5" fmla="*/ 29 h 229"/>
                    <a:gd name="T6" fmla="*/ 0 w 102"/>
                    <a:gd name="T7" fmla="*/ 39 h 229"/>
                    <a:gd name="T8" fmla="*/ 1 w 102"/>
                    <a:gd name="T9" fmla="*/ 47 h 229"/>
                    <a:gd name="T10" fmla="*/ 2 w 102"/>
                    <a:gd name="T11" fmla="*/ 54 h 229"/>
                    <a:gd name="T12" fmla="*/ 11 w 102"/>
                    <a:gd name="T13" fmla="*/ 78 h 229"/>
                    <a:gd name="T14" fmla="*/ 11 w 102"/>
                    <a:gd name="T15" fmla="*/ 100 h 229"/>
                    <a:gd name="T16" fmla="*/ 27 w 102"/>
                    <a:gd name="T17" fmla="*/ 114 h 229"/>
                    <a:gd name="T18" fmla="*/ 38 w 102"/>
                    <a:gd name="T19" fmla="*/ 98 h 229"/>
                    <a:gd name="T20" fmla="*/ 38 w 102"/>
                    <a:gd name="T21" fmla="*/ 79 h 229"/>
                    <a:gd name="T22" fmla="*/ 49 w 102"/>
                    <a:gd name="T23" fmla="*/ 59 h 229"/>
                    <a:gd name="T24" fmla="*/ 50 w 102"/>
                    <a:gd name="T25" fmla="*/ 48 h 229"/>
                    <a:gd name="T26" fmla="*/ 51 w 102"/>
                    <a:gd name="T27" fmla="*/ 39 h 229"/>
                    <a:gd name="T28" fmla="*/ 51 w 102"/>
                    <a:gd name="T29" fmla="*/ 30 h 229"/>
                    <a:gd name="T30" fmla="*/ 50 w 102"/>
                    <a:gd name="T31" fmla="*/ 23 h 229"/>
                    <a:gd name="T32" fmla="*/ 49 w 102"/>
                    <a:gd name="T33" fmla="*/ 15 h 229"/>
                    <a:gd name="T34" fmla="*/ 45 w 102"/>
                    <a:gd name="T35" fmla="*/ 8 h 229"/>
                    <a:gd name="T36" fmla="*/ 40 w 102"/>
                    <a:gd name="T37" fmla="*/ 3 h 229"/>
                    <a:gd name="T38" fmla="*/ 32 w 102"/>
                    <a:gd name="T39" fmla="*/ 1 h 229"/>
                    <a:gd name="T40" fmla="*/ 23 w 102"/>
                    <a:gd name="T41" fmla="*/ 0 h 229"/>
                    <a:gd name="T42" fmla="*/ 16 w 102"/>
                    <a:gd name="T43" fmla="*/ 1 h 229"/>
                    <a:gd name="T44" fmla="*/ 10 w 102"/>
                    <a:gd name="T45" fmla="*/ 6 h 229"/>
                    <a:gd name="T46" fmla="*/ 5 w 102"/>
                    <a:gd name="T47" fmla="*/ 12 h 2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229">
                      <a:moveTo>
                        <a:pt x="10" y="24"/>
                      </a:moveTo>
                      <a:lnTo>
                        <a:pt x="3" y="39"/>
                      </a:lnTo>
                      <a:lnTo>
                        <a:pt x="1" y="58"/>
                      </a:lnTo>
                      <a:lnTo>
                        <a:pt x="0" y="78"/>
                      </a:lnTo>
                      <a:lnTo>
                        <a:pt x="1" y="94"/>
                      </a:lnTo>
                      <a:lnTo>
                        <a:pt x="3" y="109"/>
                      </a:lnTo>
                      <a:lnTo>
                        <a:pt x="22" y="157"/>
                      </a:lnTo>
                      <a:lnTo>
                        <a:pt x="22" y="201"/>
                      </a:lnTo>
                      <a:lnTo>
                        <a:pt x="53" y="229"/>
                      </a:lnTo>
                      <a:lnTo>
                        <a:pt x="76" y="197"/>
                      </a:lnTo>
                      <a:lnTo>
                        <a:pt x="76" y="158"/>
                      </a:lnTo>
                      <a:lnTo>
                        <a:pt x="97" y="119"/>
                      </a:lnTo>
                      <a:lnTo>
                        <a:pt x="100" y="96"/>
                      </a:lnTo>
                      <a:lnTo>
                        <a:pt x="102" y="78"/>
                      </a:lnTo>
                      <a:lnTo>
                        <a:pt x="101" y="61"/>
                      </a:lnTo>
                      <a:lnTo>
                        <a:pt x="100" y="47"/>
                      </a:lnTo>
                      <a:lnTo>
                        <a:pt x="97" y="31"/>
                      </a:lnTo>
                      <a:lnTo>
                        <a:pt x="89" y="16"/>
                      </a:lnTo>
                      <a:lnTo>
                        <a:pt x="80" y="7"/>
                      </a:lnTo>
                      <a:lnTo>
                        <a:pt x="63" y="2"/>
                      </a:lnTo>
                      <a:lnTo>
                        <a:pt x="46" y="0"/>
                      </a:lnTo>
                      <a:lnTo>
                        <a:pt x="32" y="3"/>
                      </a:lnTo>
                      <a:lnTo>
                        <a:pt x="19" y="12"/>
                      </a:lnTo>
                      <a:lnTo>
                        <a:pt x="10" y="24"/>
                      </a:lnTo>
                      <a:close/>
                    </a:path>
                  </a:pathLst>
                </a:cu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60574" name="组合 227424"/>
                <p:cNvGrpSpPr>
                  <a:grpSpLocks/>
                </p:cNvGrpSpPr>
                <p:nvPr/>
              </p:nvGrpSpPr>
              <p:grpSpPr bwMode="auto">
                <a:xfrm>
                  <a:off x="2858" y="1442"/>
                  <a:ext cx="61" cy="16"/>
                  <a:chOff x="2858" y="1442"/>
                  <a:chExt cx="61" cy="16"/>
                </a:xfrm>
              </p:grpSpPr>
              <p:grpSp>
                <p:nvGrpSpPr>
                  <p:cNvPr id="60575" name="组合 227425"/>
                  <p:cNvGrpSpPr>
                    <a:grpSpLocks/>
                  </p:cNvGrpSpPr>
                  <p:nvPr/>
                </p:nvGrpSpPr>
                <p:grpSpPr bwMode="auto">
                  <a:xfrm>
                    <a:off x="2858" y="1442"/>
                    <a:ext cx="11" cy="16"/>
                    <a:chOff x="2858" y="1442"/>
                    <a:chExt cx="11" cy="16"/>
                  </a:xfrm>
                </p:grpSpPr>
                <p:sp>
                  <p:nvSpPr>
                    <p:cNvPr id="60579" name="椭圆 227426"/>
                    <p:cNvSpPr>
                      <a:spLocks noChangeArrowheads="1"/>
                    </p:cNvSpPr>
                    <p:nvPr/>
                  </p:nvSpPr>
                  <p:spPr bwMode="auto">
                    <a:xfrm>
                      <a:off x="2858" y="1442"/>
                      <a:ext cx="11" cy="16"/>
                    </a:xfrm>
                    <a:prstGeom prst="ellipse">
                      <a:avLst/>
                    </a:prstGeom>
                    <a:blipFill dpi="0" rotWithShape="0">
                      <a:blip r:embed="rId2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60580" name="椭圆 227427"/>
                    <p:cNvSpPr>
                      <a:spLocks noChangeArrowheads="1"/>
                    </p:cNvSpPr>
                    <p:nvPr/>
                  </p:nvSpPr>
                  <p:spPr bwMode="auto">
                    <a:xfrm>
                      <a:off x="2859" y="1443"/>
                      <a:ext cx="8" cy="14"/>
                    </a:xfrm>
                    <a:prstGeom prst="ellipse">
                      <a:avLst/>
                    </a:prstGeom>
                    <a:blipFill dpi="0" rotWithShape="0">
                      <a:blip r:embed="rId2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grpSp>
              <p:grpSp>
                <p:nvGrpSpPr>
                  <p:cNvPr id="60576" name="组合 227428"/>
                  <p:cNvGrpSpPr>
                    <a:grpSpLocks/>
                  </p:cNvGrpSpPr>
                  <p:nvPr/>
                </p:nvGrpSpPr>
                <p:grpSpPr bwMode="auto">
                  <a:xfrm>
                    <a:off x="2908" y="1442"/>
                    <a:ext cx="11" cy="16"/>
                    <a:chOff x="2908" y="1442"/>
                    <a:chExt cx="11" cy="16"/>
                  </a:xfrm>
                </p:grpSpPr>
                <p:sp>
                  <p:nvSpPr>
                    <p:cNvPr id="60577" name="椭圆 227429"/>
                    <p:cNvSpPr>
                      <a:spLocks noChangeArrowheads="1"/>
                    </p:cNvSpPr>
                    <p:nvPr/>
                  </p:nvSpPr>
                  <p:spPr bwMode="auto">
                    <a:xfrm>
                      <a:off x="2908" y="1442"/>
                      <a:ext cx="11" cy="16"/>
                    </a:xfrm>
                    <a:prstGeom prst="ellipse">
                      <a:avLst/>
                    </a:prstGeom>
                    <a:blipFill dpi="0" rotWithShape="0">
                      <a:blip r:embed="rId2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60578" name="椭圆 227430"/>
                    <p:cNvSpPr>
                      <a:spLocks noChangeArrowheads="1"/>
                    </p:cNvSpPr>
                    <p:nvPr/>
                  </p:nvSpPr>
                  <p:spPr bwMode="auto">
                    <a:xfrm>
                      <a:off x="2910" y="1443"/>
                      <a:ext cx="8" cy="14"/>
                    </a:xfrm>
                    <a:prstGeom prst="ellipse">
                      <a:avLst/>
                    </a:prstGeom>
                    <a:blipFill dpi="0" rotWithShape="0">
                      <a:blip r:embed="rId2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grpSp>
            </p:grpSp>
          </p:grpSp>
          <p:grpSp>
            <p:nvGrpSpPr>
              <p:cNvPr id="60553" name="组合 227431"/>
              <p:cNvGrpSpPr>
                <a:grpSpLocks/>
              </p:cNvGrpSpPr>
              <p:nvPr/>
            </p:nvGrpSpPr>
            <p:grpSpPr bwMode="auto">
              <a:xfrm>
                <a:off x="2835" y="1746"/>
                <a:ext cx="137" cy="367"/>
                <a:chOff x="2835" y="1746"/>
                <a:chExt cx="137" cy="367"/>
              </a:xfrm>
            </p:grpSpPr>
            <p:grpSp>
              <p:nvGrpSpPr>
                <p:cNvPr id="60568" name="组合 227432"/>
                <p:cNvGrpSpPr>
                  <a:grpSpLocks/>
                </p:cNvGrpSpPr>
                <p:nvPr/>
              </p:nvGrpSpPr>
              <p:grpSpPr bwMode="auto">
                <a:xfrm>
                  <a:off x="2835" y="1746"/>
                  <a:ext cx="137" cy="367"/>
                  <a:chOff x="2835" y="1746"/>
                  <a:chExt cx="137" cy="367"/>
                </a:xfrm>
              </p:grpSpPr>
              <p:sp>
                <p:nvSpPr>
                  <p:cNvPr id="60570" name="DRAWING2STR_FREEFORM 227433"/>
                  <p:cNvSpPr>
                    <a:spLocks noChangeArrowheads="1"/>
                  </p:cNvSpPr>
                  <p:nvPr/>
                </p:nvSpPr>
                <p:spPr bwMode="auto">
                  <a:xfrm>
                    <a:off x="2835" y="1826"/>
                    <a:ext cx="98" cy="287"/>
                  </a:xfrm>
                  <a:custGeom>
                    <a:avLst/>
                    <a:gdLst>
                      <a:gd name="T0" fmla="*/ 18 w 197"/>
                      <a:gd name="T1" fmla="*/ 6 h 574"/>
                      <a:gd name="T2" fmla="*/ 19 w 197"/>
                      <a:gd name="T3" fmla="*/ 89 h 574"/>
                      <a:gd name="T4" fmla="*/ 18 w 197"/>
                      <a:gd name="T5" fmla="*/ 159 h 574"/>
                      <a:gd name="T6" fmla="*/ 23 w 197"/>
                      <a:gd name="T7" fmla="*/ 226 h 574"/>
                      <a:gd name="T8" fmla="*/ 11 w 197"/>
                      <a:gd name="T9" fmla="*/ 256 h 574"/>
                      <a:gd name="T10" fmla="*/ 3 w 197"/>
                      <a:gd name="T11" fmla="*/ 275 h 574"/>
                      <a:gd name="T12" fmla="*/ 0 w 197"/>
                      <a:gd name="T13" fmla="*/ 280 h 574"/>
                      <a:gd name="T14" fmla="*/ 4 w 197"/>
                      <a:gd name="T15" fmla="*/ 287 h 574"/>
                      <a:gd name="T16" fmla="*/ 21 w 197"/>
                      <a:gd name="T17" fmla="*/ 286 h 574"/>
                      <a:gd name="T18" fmla="*/ 37 w 197"/>
                      <a:gd name="T19" fmla="*/ 248 h 574"/>
                      <a:gd name="T20" fmla="*/ 38 w 197"/>
                      <a:gd name="T21" fmla="*/ 224 h 574"/>
                      <a:gd name="T22" fmla="*/ 50 w 197"/>
                      <a:gd name="T23" fmla="*/ 144 h 574"/>
                      <a:gd name="T24" fmla="*/ 51 w 197"/>
                      <a:gd name="T25" fmla="*/ 126 h 574"/>
                      <a:gd name="T26" fmla="*/ 51 w 197"/>
                      <a:gd name="T27" fmla="*/ 163 h 574"/>
                      <a:gd name="T28" fmla="*/ 56 w 197"/>
                      <a:gd name="T29" fmla="*/ 216 h 574"/>
                      <a:gd name="T30" fmla="*/ 55 w 197"/>
                      <a:gd name="T31" fmla="*/ 241 h 574"/>
                      <a:gd name="T32" fmla="*/ 62 w 197"/>
                      <a:gd name="T33" fmla="*/ 266 h 574"/>
                      <a:gd name="T34" fmla="*/ 73 w 197"/>
                      <a:gd name="T35" fmla="*/ 283 h 574"/>
                      <a:gd name="T36" fmla="*/ 89 w 197"/>
                      <a:gd name="T37" fmla="*/ 284 h 574"/>
                      <a:gd name="T38" fmla="*/ 93 w 197"/>
                      <a:gd name="T39" fmla="*/ 278 h 574"/>
                      <a:gd name="T40" fmla="*/ 77 w 197"/>
                      <a:gd name="T41" fmla="*/ 240 h 574"/>
                      <a:gd name="T42" fmla="*/ 75 w 197"/>
                      <a:gd name="T43" fmla="*/ 222 h 574"/>
                      <a:gd name="T44" fmla="*/ 78 w 197"/>
                      <a:gd name="T45" fmla="*/ 184 h 574"/>
                      <a:gd name="T46" fmla="*/ 85 w 197"/>
                      <a:gd name="T47" fmla="*/ 121 h 574"/>
                      <a:gd name="T48" fmla="*/ 98 w 197"/>
                      <a:gd name="T49" fmla="*/ 0 h 574"/>
                      <a:gd name="T50" fmla="*/ 18 w 197"/>
                      <a:gd name="T51" fmla="*/ 6 h 5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7" h="574">
                        <a:moveTo>
                          <a:pt x="36" y="11"/>
                        </a:moveTo>
                        <a:lnTo>
                          <a:pt x="38" y="177"/>
                        </a:lnTo>
                        <a:lnTo>
                          <a:pt x="37" y="317"/>
                        </a:lnTo>
                        <a:lnTo>
                          <a:pt x="46" y="452"/>
                        </a:lnTo>
                        <a:lnTo>
                          <a:pt x="23" y="511"/>
                        </a:lnTo>
                        <a:lnTo>
                          <a:pt x="6" y="550"/>
                        </a:lnTo>
                        <a:lnTo>
                          <a:pt x="0" y="560"/>
                        </a:lnTo>
                        <a:lnTo>
                          <a:pt x="9" y="574"/>
                        </a:lnTo>
                        <a:lnTo>
                          <a:pt x="43" y="572"/>
                        </a:lnTo>
                        <a:lnTo>
                          <a:pt x="75" y="496"/>
                        </a:lnTo>
                        <a:lnTo>
                          <a:pt x="77" y="448"/>
                        </a:lnTo>
                        <a:lnTo>
                          <a:pt x="100" y="288"/>
                        </a:lnTo>
                        <a:lnTo>
                          <a:pt x="103" y="252"/>
                        </a:lnTo>
                        <a:lnTo>
                          <a:pt x="102" y="326"/>
                        </a:lnTo>
                        <a:lnTo>
                          <a:pt x="113" y="432"/>
                        </a:lnTo>
                        <a:lnTo>
                          <a:pt x="110" y="482"/>
                        </a:lnTo>
                        <a:lnTo>
                          <a:pt x="125" y="531"/>
                        </a:lnTo>
                        <a:lnTo>
                          <a:pt x="146" y="566"/>
                        </a:lnTo>
                        <a:lnTo>
                          <a:pt x="178" y="568"/>
                        </a:lnTo>
                        <a:lnTo>
                          <a:pt x="187" y="556"/>
                        </a:lnTo>
                        <a:lnTo>
                          <a:pt x="154" y="479"/>
                        </a:lnTo>
                        <a:lnTo>
                          <a:pt x="151" y="444"/>
                        </a:lnTo>
                        <a:lnTo>
                          <a:pt x="157" y="367"/>
                        </a:lnTo>
                        <a:lnTo>
                          <a:pt x="170" y="241"/>
                        </a:lnTo>
                        <a:lnTo>
                          <a:pt x="197" y="0"/>
                        </a:lnTo>
                        <a:lnTo>
                          <a:pt x="36" y="11"/>
                        </a:lnTo>
                        <a:close/>
                      </a:path>
                    </a:pathLst>
                  </a:custGeom>
                  <a:blipFill dpi="0" rotWithShape="0">
                    <a:blip r:embed="rId1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571" name="DRAWING2STR_FREEFORM 227434"/>
                  <p:cNvSpPr>
                    <a:spLocks noChangeArrowheads="1"/>
                  </p:cNvSpPr>
                  <p:nvPr/>
                </p:nvSpPr>
                <p:spPr bwMode="auto">
                  <a:xfrm>
                    <a:off x="2949" y="1746"/>
                    <a:ext cx="23" cy="36"/>
                  </a:xfrm>
                  <a:custGeom>
                    <a:avLst/>
                    <a:gdLst>
                      <a:gd name="T0" fmla="*/ 23 w 47"/>
                      <a:gd name="T1" fmla="*/ 0 h 72"/>
                      <a:gd name="T2" fmla="*/ 23 w 47"/>
                      <a:gd name="T3" fmla="*/ 19 h 72"/>
                      <a:gd name="T4" fmla="*/ 0 w 47"/>
                      <a:gd name="T5" fmla="*/ 36 h 72"/>
                      <a:gd name="T6" fmla="*/ 10 w 47"/>
                      <a:gd name="T7" fmla="*/ 3 h 72"/>
                      <a:gd name="T8" fmla="*/ 23 w 47"/>
                      <a:gd name="T9" fmla="*/ 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72">
                        <a:moveTo>
                          <a:pt x="47" y="0"/>
                        </a:moveTo>
                        <a:lnTo>
                          <a:pt x="47" y="38"/>
                        </a:lnTo>
                        <a:lnTo>
                          <a:pt x="0" y="72"/>
                        </a:lnTo>
                        <a:lnTo>
                          <a:pt x="21" y="5"/>
                        </a:lnTo>
                        <a:lnTo>
                          <a:pt x="47" y="0"/>
                        </a:lnTo>
                        <a:close/>
                      </a:path>
                    </a:pathLst>
                  </a:custGeom>
                  <a:blipFill dpi="0" rotWithShape="0">
                    <a:blip r:embed="rId1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60569" name="DRAWING2STR_FREEFORM 227435"/>
                <p:cNvSpPr>
                  <a:spLocks noChangeArrowheads="1"/>
                </p:cNvSpPr>
                <p:nvPr/>
              </p:nvSpPr>
              <p:spPr bwMode="auto">
                <a:xfrm>
                  <a:off x="2886" y="1828"/>
                  <a:ext cx="8" cy="127"/>
                </a:xfrm>
                <a:custGeom>
                  <a:avLst/>
                  <a:gdLst>
                    <a:gd name="T0" fmla="*/ 8 w 17"/>
                    <a:gd name="T1" fmla="*/ 0 h 255"/>
                    <a:gd name="T2" fmla="*/ 8 w 17"/>
                    <a:gd name="T3" fmla="*/ 42 h 255"/>
                    <a:gd name="T4" fmla="*/ 7 w 17"/>
                    <a:gd name="T5" fmla="*/ 67 h 255"/>
                    <a:gd name="T6" fmla="*/ 5 w 17"/>
                    <a:gd name="T7" fmla="*/ 95 h 255"/>
                    <a:gd name="T8" fmla="*/ 0 w 17"/>
                    <a:gd name="T9" fmla="*/ 121 h 255"/>
                    <a:gd name="T10" fmla="*/ 1 w 17"/>
                    <a:gd name="T11" fmla="*/ 127 h 255"/>
                    <a:gd name="T12" fmla="*/ 8 w 17"/>
                    <a:gd name="T13" fmla="*/ 0 h 2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55">
                      <a:moveTo>
                        <a:pt x="17" y="0"/>
                      </a:moveTo>
                      <a:lnTo>
                        <a:pt x="17" y="85"/>
                      </a:lnTo>
                      <a:lnTo>
                        <a:pt x="14" y="135"/>
                      </a:lnTo>
                      <a:lnTo>
                        <a:pt x="10" y="190"/>
                      </a:lnTo>
                      <a:lnTo>
                        <a:pt x="0" y="242"/>
                      </a:lnTo>
                      <a:lnTo>
                        <a:pt x="2" y="255"/>
                      </a:lnTo>
                      <a:lnTo>
                        <a:pt x="17" y="0"/>
                      </a:lnTo>
                      <a:close/>
                    </a:path>
                  </a:pathLst>
                </a:custGeom>
                <a:blipFill dpi="0" rotWithShape="0">
                  <a:blip r:embed="rId25"/>
                  <a:srcRect/>
                  <a:tile tx="0" ty="0" sx="100000" sy="100000" flip="none" algn="tl"/>
                </a:blipFill>
                <a:ln w="6350">
                  <a:solidFill>
                    <a:srgbClr val="FF5F1F"/>
                  </a:solidFill>
                  <a:round/>
                  <a:headEnd/>
                  <a:tailEnd/>
                </a:ln>
              </p:spPr>
              <p:txBody>
                <a:bodyPr/>
                <a:lstStyle/>
                <a:p>
                  <a:endParaRPr lang="zh-CN" altLang="en-US"/>
                </a:p>
              </p:txBody>
            </p:sp>
          </p:grpSp>
          <p:grpSp>
            <p:nvGrpSpPr>
              <p:cNvPr id="60554" name="组合 227436"/>
              <p:cNvGrpSpPr>
                <a:grpSpLocks/>
              </p:cNvGrpSpPr>
              <p:nvPr/>
            </p:nvGrpSpPr>
            <p:grpSpPr bwMode="auto">
              <a:xfrm>
                <a:off x="2808" y="1490"/>
                <a:ext cx="167" cy="346"/>
                <a:chOff x="2808" y="1490"/>
                <a:chExt cx="167" cy="346"/>
              </a:xfrm>
            </p:grpSpPr>
            <p:sp>
              <p:nvSpPr>
                <p:cNvPr id="60558" name="DRAWING2STR_FREEFORM 227437"/>
                <p:cNvSpPr>
                  <a:spLocks noChangeArrowheads="1"/>
                </p:cNvSpPr>
                <p:nvPr/>
              </p:nvSpPr>
              <p:spPr bwMode="auto">
                <a:xfrm>
                  <a:off x="2808" y="1490"/>
                  <a:ext cx="167" cy="346"/>
                </a:xfrm>
                <a:custGeom>
                  <a:avLst/>
                  <a:gdLst>
                    <a:gd name="T0" fmla="*/ 66 w 334"/>
                    <a:gd name="T1" fmla="*/ 3 h 692"/>
                    <a:gd name="T2" fmla="*/ 15 w 334"/>
                    <a:gd name="T3" fmla="*/ 36 h 692"/>
                    <a:gd name="T4" fmla="*/ 6 w 334"/>
                    <a:gd name="T5" fmla="*/ 51 h 692"/>
                    <a:gd name="T6" fmla="*/ 0 w 334"/>
                    <a:gd name="T7" fmla="*/ 181 h 692"/>
                    <a:gd name="T8" fmla="*/ 3 w 334"/>
                    <a:gd name="T9" fmla="*/ 211 h 692"/>
                    <a:gd name="T10" fmla="*/ 23 w 334"/>
                    <a:gd name="T11" fmla="*/ 208 h 692"/>
                    <a:gd name="T12" fmla="*/ 22 w 334"/>
                    <a:gd name="T13" fmla="*/ 285 h 692"/>
                    <a:gd name="T14" fmla="*/ 31 w 334"/>
                    <a:gd name="T15" fmla="*/ 285 h 692"/>
                    <a:gd name="T16" fmla="*/ 40 w 334"/>
                    <a:gd name="T17" fmla="*/ 344 h 692"/>
                    <a:gd name="T18" fmla="*/ 75 w 334"/>
                    <a:gd name="T19" fmla="*/ 345 h 692"/>
                    <a:gd name="T20" fmla="*/ 105 w 334"/>
                    <a:gd name="T21" fmla="*/ 342 h 692"/>
                    <a:gd name="T22" fmla="*/ 125 w 334"/>
                    <a:gd name="T23" fmla="*/ 346 h 692"/>
                    <a:gd name="T24" fmla="*/ 154 w 334"/>
                    <a:gd name="T25" fmla="*/ 260 h 692"/>
                    <a:gd name="T26" fmla="*/ 167 w 334"/>
                    <a:gd name="T27" fmla="*/ 259 h 692"/>
                    <a:gd name="T28" fmla="*/ 155 w 334"/>
                    <a:gd name="T29" fmla="*/ 139 h 692"/>
                    <a:gd name="T30" fmla="*/ 155 w 334"/>
                    <a:gd name="T31" fmla="*/ 45 h 692"/>
                    <a:gd name="T32" fmla="*/ 147 w 334"/>
                    <a:gd name="T33" fmla="*/ 35 h 692"/>
                    <a:gd name="T34" fmla="*/ 92 w 334"/>
                    <a:gd name="T35" fmla="*/ 0 h 692"/>
                    <a:gd name="T36" fmla="*/ 82 w 334"/>
                    <a:gd name="T37" fmla="*/ 15 h 692"/>
                    <a:gd name="T38" fmla="*/ 66 w 334"/>
                    <a:gd name="T39" fmla="*/ 3 h 69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34" h="692">
                      <a:moveTo>
                        <a:pt x="132" y="6"/>
                      </a:moveTo>
                      <a:lnTo>
                        <a:pt x="29" y="71"/>
                      </a:lnTo>
                      <a:lnTo>
                        <a:pt x="12" y="101"/>
                      </a:lnTo>
                      <a:lnTo>
                        <a:pt x="0" y="361"/>
                      </a:lnTo>
                      <a:lnTo>
                        <a:pt x="5" y="422"/>
                      </a:lnTo>
                      <a:lnTo>
                        <a:pt x="45" y="416"/>
                      </a:lnTo>
                      <a:lnTo>
                        <a:pt x="43" y="570"/>
                      </a:lnTo>
                      <a:lnTo>
                        <a:pt x="62" y="570"/>
                      </a:lnTo>
                      <a:lnTo>
                        <a:pt x="80" y="688"/>
                      </a:lnTo>
                      <a:lnTo>
                        <a:pt x="150" y="689"/>
                      </a:lnTo>
                      <a:lnTo>
                        <a:pt x="209" y="683"/>
                      </a:lnTo>
                      <a:lnTo>
                        <a:pt x="250" y="692"/>
                      </a:lnTo>
                      <a:lnTo>
                        <a:pt x="308" y="520"/>
                      </a:lnTo>
                      <a:lnTo>
                        <a:pt x="334" y="517"/>
                      </a:lnTo>
                      <a:lnTo>
                        <a:pt x="310" y="278"/>
                      </a:lnTo>
                      <a:lnTo>
                        <a:pt x="309" y="90"/>
                      </a:lnTo>
                      <a:lnTo>
                        <a:pt x="294" y="69"/>
                      </a:lnTo>
                      <a:lnTo>
                        <a:pt x="184" y="0"/>
                      </a:lnTo>
                      <a:lnTo>
                        <a:pt x="163" y="29"/>
                      </a:lnTo>
                      <a:lnTo>
                        <a:pt x="132" y="6"/>
                      </a:lnTo>
                      <a:close/>
                    </a:path>
                  </a:pathLst>
                </a:custGeom>
                <a:blipFill dpi="0" rotWithShape="0">
                  <a:blip r:embed="rId2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60559" name="组合 227438"/>
                <p:cNvGrpSpPr>
                  <a:grpSpLocks/>
                </p:cNvGrpSpPr>
                <p:nvPr/>
              </p:nvGrpSpPr>
              <p:grpSpPr bwMode="auto">
                <a:xfrm>
                  <a:off x="2830" y="1559"/>
                  <a:ext cx="103" cy="215"/>
                  <a:chOff x="2830" y="1559"/>
                  <a:chExt cx="103" cy="215"/>
                </a:xfrm>
              </p:grpSpPr>
              <p:grpSp>
                <p:nvGrpSpPr>
                  <p:cNvPr id="60560" name="组合 227439"/>
                  <p:cNvGrpSpPr>
                    <a:grpSpLocks/>
                  </p:cNvGrpSpPr>
                  <p:nvPr/>
                </p:nvGrpSpPr>
                <p:grpSpPr bwMode="auto">
                  <a:xfrm>
                    <a:off x="2833" y="1656"/>
                    <a:ext cx="73" cy="118"/>
                    <a:chOff x="2833" y="1656"/>
                    <a:chExt cx="73" cy="118"/>
                  </a:xfrm>
                </p:grpSpPr>
                <p:sp>
                  <p:nvSpPr>
                    <p:cNvPr id="60566" name="DRAWING2STR_FREEFORM 227440"/>
                    <p:cNvSpPr>
                      <a:spLocks noChangeArrowheads="1"/>
                    </p:cNvSpPr>
                    <p:nvPr/>
                  </p:nvSpPr>
                  <p:spPr bwMode="auto">
                    <a:xfrm>
                      <a:off x="2843" y="1656"/>
                      <a:ext cx="63" cy="118"/>
                    </a:xfrm>
                    <a:custGeom>
                      <a:avLst/>
                      <a:gdLst>
                        <a:gd name="T0" fmla="*/ 0 w 127"/>
                        <a:gd name="T1" fmla="*/ 118 h 237"/>
                        <a:gd name="T2" fmla="*/ 62 w 127"/>
                        <a:gd name="T3" fmla="*/ 112 h 237"/>
                        <a:gd name="T4" fmla="*/ 63 w 127"/>
                        <a:gd name="T5" fmla="*/ 0 h 237"/>
                        <a:gd name="T6" fmla="*/ 0 60000 65536"/>
                        <a:gd name="T7" fmla="*/ 0 60000 65536"/>
                        <a:gd name="T8" fmla="*/ 0 60000 65536"/>
                      </a:gdLst>
                      <a:ahLst/>
                      <a:cxnLst>
                        <a:cxn ang="T6">
                          <a:pos x="T0" y="T1"/>
                        </a:cxn>
                        <a:cxn ang="T7">
                          <a:pos x="T2" y="T3"/>
                        </a:cxn>
                        <a:cxn ang="T8">
                          <a:pos x="T4" y="T5"/>
                        </a:cxn>
                      </a:cxnLst>
                      <a:rect l="0" t="0" r="r" b="b"/>
                      <a:pathLst>
                        <a:path w="127" h="237">
                          <a:moveTo>
                            <a:pt x="0" y="237"/>
                          </a:moveTo>
                          <a:lnTo>
                            <a:pt x="124" y="224"/>
                          </a:lnTo>
                          <a:lnTo>
                            <a:pt x="127" y="0"/>
                          </a:lnTo>
                        </a:path>
                      </a:pathLst>
                    </a:custGeom>
                    <a:noFill/>
                    <a:ln w="6350">
                      <a:solidFill>
                        <a:srgbClr val="9F3FD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0567" name="DRAWING2STR_FREEFORM 227441"/>
                    <p:cNvSpPr>
                      <a:spLocks noChangeArrowheads="1"/>
                    </p:cNvSpPr>
                    <p:nvPr/>
                  </p:nvSpPr>
                  <p:spPr bwMode="auto">
                    <a:xfrm>
                      <a:off x="2833" y="1670"/>
                      <a:ext cx="72" cy="30"/>
                    </a:xfrm>
                    <a:custGeom>
                      <a:avLst/>
                      <a:gdLst>
                        <a:gd name="T0" fmla="*/ 0 w 143"/>
                        <a:gd name="T1" fmla="*/ 30 h 58"/>
                        <a:gd name="T2" fmla="*/ 26 w 143"/>
                        <a:gd name="T3" fmla="*/ 22 h 58"/>
                        <a:gd name="T4" fmla="*/ 72 w 143"/>
                        <a:gd name="T5" fmla="*/ 0 h 58"/>
                        <a:gd name="T6" fmla="*/ 0 60000 65536"/>
                        <a:gd name="T7" fmla="*/ 0 60000 65536"/>
                        <a:gd name="T8" fmla="*/ 0 60000 65536"/>
                      </a:gdLst>
                      <a:ahLst/>
                      <a:cxnLst>
                        <a:cxn ang="T6">
                          <a:pos x="T0" y="T1"/>
                        </a:cxn>
                        <a:cxn ang="T7">
                          <a:pos x="T2" y="T3"/>
                        </a:cxn>
                        <a:cxn ang="T8">
                          <a:pos x="T4" y="T5"/>
                        </a:cxn>
                      </a:cxnLst>
                      <a:rect l="0" t="0" r="r" b="b"/>
                      <a:pathLst>
                        <a:path w="143" h="58">
                          <a:moveTo>
                            <a:pt x="0" y="58"/>
                          </a:moveTo>
                          <a:lnTo>
                            <a:pt x="51" y="42"/>
                          </a:lnTo>
                          <a:lnTo>
                            <a:pt x="143" y="0"/>
                          </a:lnTo>
                        </a:path>
                      </a:pathLst>
                    </a:custGeom>
                    <a:noFill/>
                    <a:ln w="6350">
                      <a:solidFill>
                        <a:srgbClr val="9F3FD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60561" name="组合 227442"/>
                  <p:cNvGrpSpPr>
                    <a:grpSpLocks/>
                  </p:cNvGrpSpPr>
                  <p:nvPr/>
                </p:nvGrpSpPr>
                <p:grpSpPr bwMode="auto">
                  <a:xfrm>
                    <a:off x="2830" y="1559"/>
                    <a:ext cx="103" cy="139"/>
                    <a:chOff x="2830" y="1559"/>
                    <a:chExt cx="103" cy="139"/>
                  </a:xfrm>
                </p:grpSpPr>
                <p:sp>
                  <p:nvSpPr>
                    <p:cNvPr id="60562" name="DRAWING2STR_FREEFORM 227443"/>
                    <p:cNvSpPr>
                      <a:spLocks noChangeArrowheads="1"/>
                    </p:cNvSpPr>
                    <p:nvPr/>
                  </p:nvSpPr>
                  <p:spPr bwMode="auto">
                    <a:xfrm>
                      <a:off x="2838" y="1559"/>
                      <a:ext cx="88" cy="106"/>
                    </a:xfrm>
                    <a:custGeom>
                      <a:avLst/>
                      <a:gdLst>
                        <a:gd name="T0" fmla="*/ 0 w 176"/>
                        <a:gd name="T1" fmla="*/ 38 h 211"/>
                        <a:gd name="T2" fmla="*/ 57 w 176"/>
                        <a:gd name="T3" fmla="*/ 0 h 211"/>
                        <a:gd name="T4" fmla="*/ 88 w 176"/>
                        <a:gd name="T5" fmla="*/ 71 h 211"/>
                        <a:gd name="T6" fmla="*/ 32 w 176"/>
                        <a:gd name="T7" fmla="*/ 106 h 211"/>
                        <a:gd name="T8" fmla="*/ 0 w 176"/>
                        <a:gd name="T9" fmla="*/ 38 h 2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6" h="211">
                          <a:moveTo>
                            <a:pt x="0" y="75"/>
                          </a:moveTo>
                          <a:lnTo>
                            <a:pt x="113" y="0"/>
                          </a:lnTo>
                          <a:lnTo>
                            <a:pt x="176" y="142"/>
                          </a:lnTo>
                          <a:lnTo>
                            <a:pt x="63" y="211"/>
                          </a:lnTo>
                          <a:lnTo>
                            <a:pt x="0" y="75"/>
                          </a:lnTo>
                          <a:close/>
                        </a:path>
                      </a:pathLst>
                    </a:custGeom>
                    <a:blipFill dpi="0" rotWithShape="0">
                      <a:blip r:embed="rId26"/>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60563" name="组合 227444"/>
                    <p:cNvGrpSpPr>
                      <a:grpSpLocks/>
                    </p:cNvGrpSpPr>
                    <p:nvPr/>
                  </p:nvGrpSpPr>
                  <p:grpSpPr bwMode="auto">
                    <a:xfrm>
                      <a:off x="2830" y="1603"/>
                      <a:ext cx="103" cy="95"/>
                      <a:chOff x="2830" y="1603"/>
                      <a:chExt cx="103" cy="95"/>
                    </a:xfrm>
                  </p:grpSpPr>
                  <p:sp>
                    <p:nvSpPr>
                      <p:cNvPr id="60564" name="DRAWING2STR_FREEFORM 227445"/>
                      <p:cNvSpPr>
                        <a:spLocks noChangeArrowheads="1"/>
                      </p:cNvSpPr>
                      <p:nvPr/>
                    </p:nvSpPr>
                    <p:spPr bwMode="auto">
                      <a:xfrm>
                        <a:off x="2895" y="1603"/>
                        <a:ext cx="38" cy="57"/>
                      </a:xfrm>
                      <a:custGeom>
                        <a:avLst/>
                        <a:gdLst>
                          <a:gd name="T0" fmla="*/ 0 w 77"/>
                          <a:gd name="T1" fmla="*/ 35 h 114"/>
                          <a:gd name="T2" fmla="*/ 9 w 77"/>
                          <a:gd name="T3" fmla="*/ 27 h 114"/>
                          <a:gd name="T4" fmla="*/ 15 w 77"/>
                          <a:gd name="T5" fmla="*/ 10 h 114"/>
                          <a:gd name="T6" fmla="*/ 22 w 77"/>
                          <a:gd name="T7" fmla="*/ 5 h 114"/>
                          <a:gd name="T8" fmla="*/ 26 w 77"/>
                          <a:gd name="T9" fmla="*/ 0 h 114"/>
                          <a:gd name="T10" fmla="*/ 28 w 77"/>
                          <a:gd name="T11" fmla="*/ 2 h 114"/>
                          <a:gd name="T12" fmla="*/ 29 w 77"/>
                          <a:gd name="T13" fmla="*/ 6 h 114"/>
                          <a:gd name="T14" fmla="*/ 36 w 77"/>
                          <a:gd name="T15" fmla="*/ 14 h 114"/>
                          <a:gd name="T16" fmla="*/ 38 w 77"/>
                          <a:gd name="T17" fmla="*/ 28 h 114"/>
                          <a:gd name="T18" fmla="*/ 36 w 77"/>
                          <a:gd name="T19" fmla="*/ 38 h 114"/>
                          <a:gd name="T20" fmla="*/ 25 w 77"/>
                          <a:gd name="T21" fmla="*/ 49 h 114"/>
                          <a:gd name="T22" fmla="*/ 4 w 77"/>
                          <a:gd name="T23" fmla="*/ 57 h 114"/>
                          <a:gd name="T24" fmla="*/ 0 w 77"/>
                          <a:gd name="T25" fmla="*/ 35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 h="114">
                            <a:moveTo>
                              <a:pt x="0" y="70"/>
                            </a:moveTo>
                            <a:lnTo>
                              <a:pt x="19" y="53"/>
                            </a:lnTo>
                            <a:lnTo>
                              <a:pt x="30" y="19"/>
                            </a:lnTo>
                            <a:lnTo>
                              <a:pt x="44" y="9"/>
                            </a:lnTo>
                            <a:lnTo>
                              <a:pt x="52" y="0"/>
                            </a:lnTo>
                            <a:lnTo>
                              <a:pt x="57" y="3"/>
                            </a:lnTo>
                            <a:lnTo>
                              <a:pt x="58" y="12"/>
                            </a:lnTo>
                            <a:lnTo>
                              <a:pt x="73" y="28"/>
                            </a:lnTo>
                            <a:lnTo>
                              <a:pt x="77" y="56"/>
                            </a:lnTo>
                            <a:lnTo>
                              <a:pt x="73" y="76"/>
                            </a:lnTo>
                            <a:lnTo>
                              <a:pt x="51" y="98"/>
                            </a:lnTo>
                            <a:lnTo>
                              <a:pt x="8" y="114"/>
                            </a:lnTo>
                            <a:lnTo>
                              <a:pt x="0" y="70"/>
                            </a:lnTo>
                            <a:close/>
                          </a:path>
                        </a:pathLst>
                      </a:custGeom>
                      <a:blipFill dpi="0" rotWithShape="0">
                        <a:blip r:embed="rId1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565" name="DRAWING2STR_FREEFORM 227446"/>
                      <p:cNvSpPr>
                        <a:spLocks noChangeArrowheads="1"/>
                      </p:cNvSpPr>
                      <p:nvPr/>
                    </p:nvSpPr>
                    <p:spPr bwMode="auto">
                      <a:xfrm>
                        <a:off x="2830" y="1636"/>
                        <a:ext cx="71" cy="62"/>
                      </a:xfrm>
                      <a:custGeom>
                        <a:avLst/>
                        <a:gdLst>
                          <a:gd name="T0" fmla="*/ 0 w 143"/>
                          <a:gd name="T1" fmla="*/ 62 h 125"/>
                          <a:gd name="T2" fmla="*/ 29 w 143"/>
                          <a:gd name="T3" fmla="*/ 51 h 125"/>
                          <a:gd name="T4" fmla="*/ 51 w 143"/>
                          <a:gd name="T5" fmla="*/ 39 h 125"/>
                          <a:gd name="T6" fmla="*/ 71 w 143"/>
                          <a:gd name="T7" fmla="*/ 27 h 125"/>
                          <a:gd name="T8" fmla="*/ 63 w 143"/>
                          <a:gd name="T9" fmla="*/ 0 h 125"/>
                          <a:gd name="T10" fmla="*/ 25 w 143"/>
                          <a:gd name="T11" fmla="*/ 17 h 125"/>
                          <a:gd name="T12" fmla="*/ 3 w 143"/>
                          <a:gd name="T13" fmla="*/ 26 h 125"/>
                          <a:gd name="T14" fmla="*/ 2 w 143"/>
                          <a:gd name="T15" fmla="*/ 21 h 125"/>
                          <a:gd name="T16" fmla="*/ 0 w 143"/>
                          <a:gd name="T17" fmla="*/ 62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3" h="125">
                            <a:moveTo>
                              <a:pt x="0" y="125"/>
                            </a:moveTo>
                            <a:lnTo>
                              <a:pt x="58" y="103"/>
                            </a:lnTo>
                            <a:lnTo>
                              <a:pt x="102" y="79"/>
                            </a:lnTo>
                            <a:lnTo>
                              <a:pt x="143" y="55"/>
                            </a:lnTo>
                            <a:lnTo>
                              <a:pt x="127" y="0"/>
                            </a:lnTo>
                            <a:lnTo>
                              <a:pt x="51" y="35"/>
                            </a:lnTo>
                            <a:lnTo>
                              <a:pt x="6" y="52"/>
                            </a:lnTo>
                            <a:lnTo>
                              <a:pt x="4" y="42"/>
                            </a:lnTo>
                            <a:lnTo>
                              <a:pt x="0" y="125"/>
                            </a:lnTo>
                            <a:close/>
                          </a:path>
                        </a:pathLst>
                      </a:custGeom>
                      <a:blipFill dpi="0" rotWithShape="0">
                        <a:blip r:embed="rId2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grpSp>
          <p:grpSp>
            <p:nvGrpSpPr>
              <p:cNvPr id="60555" name="组合 227447"/>
              <p:cNvGrpSpPr>
                <a:grpSpLocks/>
              </p:cNvGrpSpPr>
              <p:nvPr/>
            </p:nvGrpSpPr>
            <p:grpSpPr bwMode="auto">
              <a:xfrm>
                <a:off x="2829" y="2066"/>
                <a:ext cx="105" cy="81"/>
                <a:chOff x="2829" y="2066"/>
                <a:chExt cx="105" cy="81"/>
              </a:xfrm>
            </p:grpSpPr>
            <p:sp>
              <p:nvSpPr>
                <p:cNvPr id="60556" name="DRAWING2STR_FREEFORM 227448"/>
                <p:cNvSpPr>
                  <a:spLocks noChangeArrowheads="1"/>
                </p:cNvSpPr>
                <p:nvPr/>
              </p:nvSpPr>
              <p:spPr bwMode="auto">
                <a:xfrm>
                  <a:off x="2887" y="2066"/>
                  <a:ext cx="47" cy="76"/>
                </a:xfrm>
                <a:custGeom>
                  <a:avLst/>
                  <a:gdLst>
                    <a:gd name="T0" fmla="*/ 3 w 95"/>
                    <a:gd name="T1" fmla="*/ 0 h 152"/>
                    <a:gd name="T2" fmla="*/ 0 w 95"/>
                    <a:gd name="T3" fmla="*/ 12 h 152"/>
                    <a:gd name="T4" fmla="*/ 0 w 95"/>
                    <a:gd name="T5" fmla="*/ 34 h 152"/>
                    <a:gd name="T6" fmla="*/ 5 w 95"/>
                    <a:gd name="T7" fmla="*/ 26 h 152"/>
                    <a:gd name="T8" fmla="*/ 10 w 95"/>
                    <a:gd name="T9" fmla="*/ 37 h 152"/>
                    <a:gd name="T10" fmla="*/ 12 w 95"/>
                    <a:gd name="T11" fmla="*/ 52 h 152"/>
                    <a:gd name="T12" fmla="*/ 19 w 95"/>
                    <a:gd name="T13" fmla="*/ 66 h 152"/>
                    <a:gd name="T14" fmla="*/ 30 w 95"/>
                    <a:gd name="T15" fmla="*/ 74 h 152"/>
                    <a:gd name="T16" fmla="*/ 39 w 95"/>
                    <a:gd name="T17" fmla="*/ 76 h 152"/>
                    <a:gd name="T18" fmla="*/ 47 w 95"/>
                    <a:gd name="T19" fmla="*/ 75 h 152"/>
                    <a:gd name="T20" fmla="*/ 47 w 95"/>
                    <a:gd name="T21" fmla="*/ 59 h 152"/>
                    <a:gd name="T22" fmla="*/ 41 w 95"/>
                    <a:gd name="T23" fmla="*/ 37 h 152"/>
                    <a:gd name="T24" fmla="*/ 37 w 95"/>
                    <a:gd name="T25" fmla="*/ 43 h 152"/>
                    <a:gd name="T26" fmla="*/ 30 w 95"/>
                    <a:gd name="T27" fmla="*/ 43 h 152"/>
                    <a:gd name="T28" fmla="*/ 21 w 95"/>
                    <a:gd name="T29" fmla="*/ 41 h 152"/>
                    <a:gd name="T30" fmla="*/ 15 w 95"/>
                    <a:gd name="T31" fmla="*/ 32 h 152"/>
                    <a:gd name="T32" fmla="*/ 9 w 95"/>
                    <a:gd name="T33" fmla="*/ 20 h 152"/>
                    <a:gd name="T34" fmla="*/ 3 w 95"/>
                    <a:gd name="T35" fmla="*/ 0 h 1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5" h="152">
                      <a:moveTo>
                        <a:pt x="7" y="0"/>
                      </a:moveTo>
                      <a:lnTo>
                        <a:pt x="0" y="23"/>
                      </a:lnTo>
                      <a:lnTo>
                        <a:pt x="0" y="68"/>
                      </a:lnTo>
                      <a:lnTo>
                        <a:pt x="10" y="51"/>
                      </a:lnTo>
                      <a:lnTo>
                        <a:pt x="20" y="73"/>
                      </a:lnTo>
                      <a:lnTo>
                        <a:pt x="24" y="103"/>
                      </a:lnTo>
                      <a:lnTo>
                        <a:pt x="38" y="132"/>
                      </a:lnTo>
                      <a:lnTo>
                        <a:pt x="61" y="148"/>
                      </a:lnTo>
                      <a:lnTo>
                        <a:pt x="79" y="152"/>
                      </a:lnTo>
                      <a:lnTo>
                        <a:pt x="95" y="149"/>
                      </a:lnTo>
                      <a:lnTo>
                        <a:pt x="95" y="118"/>
                      </a:lnTo>
                      <a:lnTo>
                        <a:pt x="82" y="74"/>
                      </a:lnTo>
                      <a:lnTo>
                        <a:pt x="75" y="85"/>
                      </a:lnTo>
                      <a:lnTo>
                        <a:pt x="61" y="85"/>
                      </a:lnTo>
                      <a:lnTo>
                        <a:pt x="42" y="82"/>
                      </a:lnTo>
                      <a:lnTo>
                        <a:pt x="30" y="64"/>
                      </a:lnTo>
                      <a:lnTo>
                        <a:pt x="18" y="39"/>
                      </a:lnTo>
                      <a:lnTo>
                        <a:pt x="7" y="0"/>
                      </a:lnTo>
                      <a:close/>
                    </a:path>
                  </a:pathLst>
                </a:custGeom>
                <a:blipFill dpi="0" rotWithShape="0">
                  <a:blip r:embed="rId2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557" name="DRAWING2STR_FREEFORM 227449"/>
                <p:cNvSpPr>
                  <a:spLocks noChangeArrowheads="1"/>
                </p:cNvSpPr>
                <p:nvPr/>
              </p:nvSpPr>
              <p:spPr bwMode="auto">
                <a:xfrm>
                  <a:off x="2829" y="2068"/>
                  <a:ext cx="44" cy="79"/>
                </a:xfrm>
                <a:custGeom>
                  <a:avLst/>
                  <a:gdLst>
                    <a:gd name="T0" fmla="*/ 43 w 87"/>
                    <a:gd name="T1" fmla="*/ 0 h 157"/>
                    <a:gd name="T2" fmla="*/ 44 w 87"/>
                    <a:gd name="T3" fmla="*/ 32 h 157"/>
                    <a:gd name="T4" fmla="*/ 41 w 87"/>
                    <a:gd name="T5" fmla="*/ 24 h 157"/>
                    <a:gd name="T6" fmla="*/ 37 w 87"/>
                    <a:gd name="T7" fmla="*/ 34 h 157"/>
                    <a:gd name="T8" fmla="*/ 34 w 87"/>
                    <a:gd name="T9" fmla="*/ 48 h 157"/>
                    <a:gd name="T10" fmla="*/ 31 w 87"/>
                    <a:gd name="T11" fmla="*/ 61 h 157"/>
                    <a:gd name="T12" fmla="*/ 22 w 87"/>
                    <a:gd name="T13" fmla="*/ 71 h 157"/>
                    <a:gd name="T14" fmla="*/ 14 w 87"/>
                    <a:gd name="T15" fmla="*/ 77 h 157"/>
                    <a:gd name="T16" fmla="*/ 6 w 87"/>
                    <a:gd name="T17" fmla="*/ 79 h 157"/>
                    <a:gd name="T18" fmla="*/ 3 w 87"/>
                    <a:gd name="T19" fmla="*/ 75 h 157"/>
                    <a:gd name="T20" fmla="*/ 1 w 87"/>
                    <a:gd name="T21" fmla="*/ 68 h 157"/>
                    <a:gd name="T22" fmla="*/ 0 w 87"/>
                    <a:gd name="T23" fmla="*/ 60 h 157"/>
                    <a:gd name="T24" fmla="*/ 1 w 87"/>
                    <a:gd name="T25" fmla="*/ 52 h 157"/>
                    <a:gd name="T26" fmla="*/ 5 w 87"/>
                    <a:gd name="T27" fmla="*/ 38 h 157"/>
                    <a:gd name="T28" fmla="*/ 11 w 87"/>
                    <a:gd name="T29" fmla="*/ 43 h 157"/>
                    <a:gd name="T30" fmla="*/ 21 w 87"/>
                    <a:gd name="T31" fmla="*/ 43 h 157"/>
                    <a:gd name="T32" fmla="*/ 27 w 87"/>
                    <a:gd name="T33" fmla="*/ 43 h 157"/>
                    <a:gd name="T34" fmla="*/ 39 w 87"/>
                    <a:gd name="T35" fmla="*/ 16 h 157"/>
                    <a:gd name="T36" fmla="*/ 43 w 87"/>
                    <a:gd name="T37" fmla="*/ 0 h 1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7" h="157">
                      <a:moveTo>
                        <a:pt x="86" y="0"/>
                      </a:moveTo>
                      <a:lnTo>
                        <a:pt x="87" y="63"/>
                      </a:lnTo>
                      <a:lnTo>
                        <a:pt x="82" y="47"/>
                      </a:lnTo>
                      <a:lnTo>
                        <a:pt x="74" y="67"/>
                      </a:lnTo>
                      <a:lnTo>
                        <a:pt x="68" y="96"/>
                      </a:lnTo>
                      <a:lnTo>
                        <a:pt x="61" y="121"/>
                      </a:lnTo>
                      <a:lnTo>
                        <a:pt x="43" y="141"/>
                      </a:lnTo>
                      <a:lnTo>
                        <a:pt x="27" y="153"/>
                      </a:lnTo>
                      <a:lnTo>
                        <a:pt x="11" y="157"/>
                      </a:lnTo>
                      <a:lnTo>
                        <a:pt x="6" y="150"/>
                      </a:lnTo>
                      <a:lnTo>
                        <a:pt x="1" y="135"/>
                      </a:lnTo>
                      <a:lnTo>
                        <a:pt x="0" y="119"/>
                      </a:lnTo>
                      <a:lnTo>
                        <a:pt x="2" y="104"/>
                      </a:lnTo>
                      <a:lnTo>
                        <a:pt x="9" y="76"/>
                      </a:lnTo>
                      <a:lnTo>
                        <a:pt x="22" y="86"/>
                      </a:lnTo>
                      <a:lnTo>
                        <a:pt x="41" y="86"/>
                      </a:lnTo>
                      <a:lnTo>
                        <a:pt x="53" y="85"/>
                      </a:lnTo>
                      <a:lnTo>
                        <a:pt x="77" y="32"/>
                      </a:lnTo>
                      <a:lnTo>
                        <a:pt x="86" y="0"/>
                      </a:lnTo>
                      <a:close/>
                    </a:path>
                  </a:pathLst>
                </a:custGeom>
                <a:blipFill dpi="0" rotWithShape="0">
                  <a:blip r:embed="rId2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nvGrpSpPr>
            <p:cNvPr id="60446" name="组合 227450"/>
            <p:cNvGrpSpPr>
              <a:grpSpLocks/>
            </p:cNvGrpSpPr>
            <p:nvPr/>
          </p:nvGrpSpPr>
          <p:grpSpPr bwMode="auto">
            <a:xfrm flipH="1">
              <a:off x="1754" y="2006"/>
              <a:ext cx="125" cy="627"/>
              <a:chOff x="3180" y="1362"/>
              <a:chExt cx="167" cy="775"/>
            </a:xfrm>
          </p:grpSpPr>
          <p:grpSp>
            <p:nvGrpSpPr>
              <p:cNvPr id="60530" name="组合 227451"/>
              <p:cNvGrpSpPr>
                <a:grpSpLocks/>
              </p:cNvGrpSpPr>
              <p:nvPr/>
            </p:nvGrpSpPr>
            <p:grpSpPr bwMode="auto">
              <a:xfrm>
                <a:off x="3216" y="1362"/>
                <a:ext cx="88" cy="187"/>
                <a:chOff x="3216" y="1362"/>
                <a:chExt cx="88" cy="187"/>
              </a:xfrm>
            </p:grpSpPr>
            <p:sp>
              <p:nvSpPr>
                <p:cNvPr id="60550" name="DRAWING2STR_FREEFORM 227452"/>
                <p:cNvSpPr>
                  <a:spLocks noChangeArrowheads="1"/>
                </p:cNvSpPr>
                <p:nvPr/>
              </p:nvSpPr>
              <p:spPr bwMode="auto">
                <a:xfrm>
                  <a:off x="3216" y="1362"/>
                  <a:ext cx="88" cy="144"/>
                </a:xfrm>
                <a:custGeom>
                  <a:avLst/>
                  <a:gdLst>
                    <a:gd name="T0" fmla="*/ 34 w 176"/>
                    <a:gd name="T1" fmla="*/ 2 h 288"/>
                    <a:gd name="T2" fmla="*/ 25 w 176"/>
                    <a:gd name="T3" fmla="*/ 7 h 288"/>
                    <a:gd name="T4" fmla="*/ 18 w 176"/>
                    <a:gd name="T5" fmla="*/ 13 h 288"/>
                    <a:gd name="T6" fmla="*/ 14 w 176"/>
                    <a:gd name="T7" fmla="*/ 21 h 288"/>
                    <a:gd name="T8" fmla="*/ 9 w 176"/>
                    <a:gd name="T9" fmla="*/ 36 h 288"/>
                    <a:gd name="T10" fmla="*/ 4 w 176"/>
                    <a:gd name="T11" fmla="*/ 57 h 288"/>
                    <a:gd name="T12" fmla="*/ 0 w 176"/>
                    <a:gd name="T13" fmla="*/ 75 h 288"/>
                    <a:gd name="T14" fmla="*/ 1 w 176"/>
                    <a:gd name="T15" fmla="*/ 84 h 288"/>
                    <a:gd name="T16" fmla="*/ 3 w 176"/>
                    <a:gd name="T17" fmla="*/ 92 h 288"/>
                    <a:gd name="T18" fmla="*/ 4 w 176"/>
                    <a:gd name="T19" fmla="*/ 103 h 288"/>
                    <a:gd name="T20" fmla="*/ 10 w 176"/>
                    <a:gd name="T21" fmla="*/ 144 h 288"/>
                    <a:gd name="T22" fmla="*/ 15 w 176"/>
                    <a:gd name="T23" fmla="*/ 136 h 288"/>
                    <a:gd name="T24" fmla="*/ 22 w 176"/>
                    <a:gd name="T25" fmla="*/ 135 h 288"/>
                    <a:gd name="T26" fmla="*/ 26 w 176"/>
                    <a:gd name="T27" fmla="*/ 133 h 288"/>
                    <a:gd name="T28" fmla="*/ 33 w 176"/>
                    <a:gd name="T29" fmla="*/ 127 h 288"/>
                    <a:gd name="T30" fmla="*/ 30 w 176"/>
                    <a:gd name="T31" fmla="*/ 106 h 288"/>
                    <a:gd name="T32" fmla="*/ 30 w 176"/>
                    <a:gd name="T33" fmla="*/ 99 h 288"/>
                    <a:gd name="T34" fmla="*/ 24 w 176"/>
                    <a:gd name="T35" fmla="*/ 84 h 288"/>
                    <a:gd name="T36" fmla="*/ 23 w 176"/>
                    <a:gd name="T37" fmla="*/ 61 h 288"/>
                    <a:gd name="T38" fmla="*/ 24 w 176"/>
                    <a:gd name="T39" fmla="*/ 41 h 288"/>
                    <a:gd name="T40" fmla="*/ 36 w 176"/>
                    <a:gd name="T41" fmla="*/ 28 h 288"/>
                    <a:gd name="T42" fmla="*/ 57 w 176"/>
                    <a:gd name="T43" fmla="*/ 26 h 288"/>
                    <a:gd name="T44" fmla="*/ 67 w 176"/>
                    <a:gd name="T45" fmla="*/ 39 h 288"/>
                    <a:gd name="T46" fmla="*/ 66 w 176"/>
                    <a:gd name="T47" fmla="*/ 82 h 288"/>
                    <a:gd name="T48" fmla="*/ 57 w 176"/>
                    <a:gd name="T49" fmla="*/ 100 h 288"/>
                    <a:gd name="T50" fmla="*/ 56 w 176"/>
                    <a:gd name="T51" fmla="*/ 127 h 288"/>
                    <a:gd name="T52" fmla="*/ 60 w 176"/>
                    <a:gd name="T53" fmla="*/ 123 h 288"/>
                    <a:gd name="T54" fmla="*/ 65 w 176"/>
                    <a:gd name="T55" fmla="*/ 128 h 288"/>
                    <a:gd name="T56" fmla="*/ 70 w 176"/>
                    <a:gd name="T57" fmla="*/ 131 h 288"/>
                    <a:gd name="T58" fmla="*/ 74 w 176"/>
                    <a:gd name="T59" fmla="*/ 134 h 288"/>
                    <a:gd name="T60" fmla="*/ 79 w 176"/>
                    <a:gd name="T61" fmla="*/ 137 h 288"/>
                    <a:gd name="T62" fmla="*/ 84 w 176"/>
                    <a:gd name="T63" fmla="*/ 108 h 288"/>
                    <a:gd name="T64" fmla="*/ 86 w 176"/>
                    <a:gd name="T65" fmla="*/ 90 h 288"/>
                    <a:gd name="T66" fmla="*/ 88 w 176"/>
                    <a:gd name="T67" fmla="*/ 79 h 288"/>
                    <a:gd name="T68" fmla="*/ 88 w 176"/>
                    <a:gd name="T69" fmla="*/ 71 h 288"/>
                    <a:gd name="T70" fmla="*/ 88 w 176"/>
                    <a:gd name="T71" fmla="*/ 61 h 288"/>
                    <a:gd name="T72" fmla="*/ 86 w 176"/>
                    <a:gd name="T73" fmla="*/ 54 h 288"/>
                    <a:gd name="T74" fmla="*/ 84 w 176"/>
                    <a:gd name="T75" fmla="*/ 47 h 288"/>
                    <a:gd name="T76" fmla="*/ 82 w 176"/>
                    <a:gd name="T77" fmla="*/ 40 h 288"/>
                    <a:gd name="T78" fmla="*/ 82 w 176"/>
                    <a:gd name="T79" fmla="*/ 35 h 288"/>
                    <a:gd name="T80" fmla="*/ 81 w 176"/>
                    <a:gd name="T81" fmla="*/ 27 h 288"/>
                    <a:gd name="T82" fmla="*/ 78 w 176"/>
                    <a:gd name="T83" fmla="*/ 18 h 288"/>
                    <a:gd name="T84" fmla="*/ 72 w 176"/>
                    <a:gd name="T85" fmla="*/ 9 h 288"/>
                    <a:gd name="T86" fmla="*/ 64 w 176"/>
                    <a:gd name="T87" fmla="*/ 4 h 288"/>
                    <a:gd name="T88" fmla="*/ 55 w 176"/>
                    <a:gd name="T89" fmla="*/ 1 h 288"/>
                    <a:gd name="T90" fmla="*/ 46 w 176"/>
                    <a:gd name="T91" fmla="*/ 0 h 288"/>
                    <a:gd name="T92" fmla="*/ 34 w 176"/>
                    <a:gd name="T93" fmla="*/ 2 h 2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6" h="288">
                      <a:moveTo>
                        <a:pt x="67" y="4"/>
                      </a:moveTo>
                      <a:lnTo>
                        <a:pt x="49" y="14"/>
                      </a:lnTo>
                      <a:lnTo>
                        <a:pt x="35" y="26"/>
                      </a:lnTo>
                      <a:lnTo>
                        <a:pt x="27" y="41"/>
                      </a:lnTo>
                      <a:lnTo>
                        <a:pt x="17" y="71"/>
                      </a:lnTo>
                      <a:lnTo>
                        <a:pt x="7" y="113"/>
                      </a:lnTo>
                      <a:lnTo>
                        <a:pt x="0" y="150"/>
                      </a:lnTo>
                      <a:lnTo>
                        <a:pt x="2" y="167"/>
                      </a:lnTo>
                      <a:lnTo>
                        <a:pt x="5" y="183"/>
                      </a:lnTo>
                      <a:lnTo>
                        <a:pt x="7" y="206"/>
                      </a:lnTo>
                      <a:lnTo>
                        <a:pt x="20" y="288"/>
                      </a:lnTo>
                      <a:lnTo>
                        <a:pt x="29" y="271"/>
                      </a:lnTo>
                      <a:lnTo>
                        <a:pt x="43" y="269"/>
                      </a:lnTo>
                      <a:lnTo>
                        <a:pt x="52" y="265"/>
                      </a:lnTo>
                      <a:lnTo>
                        <a:pt x="65" y="254"/>
                      </a:lnTo>
                      <a:lnTo>
                        <a:pt x="60" y="211"/>
                      </a:lnTo>
                      <a:lnTo>
                        <a:pt x="60" y="198"/>
                      </a:lnTo>
                      <a:lnTo>
                        <a:pt x="48" y="168"/>
                      </a:lnTo>
                      <a:lnTo>
                        <a:pt x="45" y="122"/>
                      </a:lnTo>
                      <a:lnTo>
                        <a:pt x="48" y="81"/>
                      </a:lnTo>
                      <a:lnTo>
                        <a:pt x="72" y="55"/>
                      </a:lnTo>
                      <a:lnTo>
                        <a:pt x="114" y="51"/>
                      </a:lnTo>
                      <a:lnTo>
                        <a:pt x="134" y="77"/>
                      </a:lnTo>
                      <a:lnTo>
                        <a:pt x="132" y="164"/>
                      </a:lnTo>
                      <a:lnTo>
                        <a:pt x="114" y="199"/>
                      </a:lnTo>
                      <a:lnTo>
                        <a:pt x="111" y="254"/>
                      </a:lnTo>
                      <a:lnTo>
                        <a:pt x="120" y="246"/>
                      </a:lnTo>
                      <a:lnTo>
                        <a:pt x="129" y="255"/>
                      </a:lnTo>
                      <a:lnTo>
                        <a:pt x="139" y="262"/>
                      </a:lnTo>
                      <a:lnTo>
                        <a:pt x="147" y="267"/>
                      </a:lnTo>
                      <a:lnTo>
                        <a:pt x="158" y="274"/>
                      </a:lnTo>
                      <a:lnTo>
                        <a:pt x="168" y="215"/>
                      </a:lnTo>
                      <a:lnTo>
                        <a:pt x="172" y="180"/>
                      </a:lnTo>
                      <a:lnTo>
                        <a:pt x="175" y="157"/>
                      </a:lnTo>
                      <a:lnTo>
                        <a:pt x="176" y="141"/>
                      </a:lnTo>
                      <a:lnTo>
                        <a:pt x="175" y="122"/>
                      </a:lnTo>
                      <a:lnTo>
                        <a:pt x="172" y="108"/>
                      </a:lnTo>
                      <a:lnTo>
                        <a:pt x="168" y="94"/>
                      </a:lnTo>
                      <a:lnTo>
                        <a:pt x="164" y="80"/>
                      </a:lnTo>
                      <a:lnTo>
                        <a:pt x="164" y="70"/>
                      </a:lnTo>
                      <a:lnTo>
                        <a:pt x="161" y="54"/>
                      </a:lnTo>
                      <a:lnTo>
                        <a:pt x="155" y="36"/>
                      </a:lnTo>
                      <a:lnTo>
                        <a:pt x="143" y="18"/>
                      </a:lnTo>
                      <a:lnTo>
                        <a:pt x="127" y="7"/>
                      </a:lnTo>
                      <a:lnTo>
                        <a:pt x="109" y="1"/>
                      </a:lnTo>
                      <a:lnTo>
                        <a:pt x="91" y="0"/>
                      </a:lnTo>
                      <a:lnTo>
                        <a:pt x="67" y="4"/>
                      </a:lnTo>
                      <a:close/>
                    </a:path>
                  </a:pathLst>
                </a:custGeom>
                <a:blipFill dpi="0" rotWithShape="0">
                  <a:blip r:embed="rId2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551" name="DRAWING2STR_FREEFORM 227453"/>
                <p:cNvSpPr>
                  <a:spLocks noChangeArrowheads="1"/>
                </p:cNvSpPr>
                <p:nvPr/>
              </p:nvSpPr>
              <p:spPr bwMode="auto">
                <a:xfrm>
                  <a:off x="3225" y="1385"/>
                  <a:ext cx="72" cy="164"/>
                </a:xfrm>
                <a:custGeom>
                  <a:avLst/>
                  <a:gdLst>
                    <a:gd name="T0" fmla="*/ 27 w 144"/>
                    <a:gd name="T1" fmla="*/ 2 h 329"/>
                    <a:gd name="T2" fmla="*/ 21 w 144"/>
                    <a:gd name="T3" fmla="*/ 5 h 329"/>
                    <a:gd name="T4" fmla="*/ 16 w 144"/>
                    <a:gd name="T5" fmla="*/ 11 h 329"/>
                    <a:gd name="T6" fmla="*/ 14 w 144"/>
                    <a:gd name="T7" fmla="*/ 18 h 329"/>
                    <a:gd name="T8" fmla="*/ 13 w 144"/>
                    <a:gd name="T9" fmla="*/ 26 h 329"/>
                    <a:gd name="T10" fmla="*/ 11 w 144"/>
                    <a:gd name="T11" fmla="*/ 38 h 329"/>
                    <a:gd name="T12" fmla="*/ 14 w 144"/>
                    <a:gd name="T13" fmla="*/ 59 h 329"/>
                    <a:gd name="T14" fmla="*/ 16 w 144"/>
                    <a:gd name="T15" fmla="*/ 66 h 329"/>
                    <a:gd name="T16" fmla="*/ 21 w 144"/>
                    <a:gd name="T17" fmla="*/ 77 h 329"/>
                    <a:gd name="T18" fmla="*/ 21 w 144"/>
                    <a:gd name="T19" fmla="*/ 102 h 329"/>
                    <a:gd name="T20" fmla="*/ 0 w 144"/>
                    <a:gd name="T21" fmla="*/ 115 h 329"/>
                    <a:gd name="T22" fmla="*/ 38 w 144"/>
                    <a:gd name="T23" fmla="*/ 164 h 329"/>
                    <a:gd name="T24" fmla="*/ 72 w 144"/>
                    <a:gd name="T25" fmla="*/ 112 h 329"/>
                    <a:gd name="T26" fmla="*/ 48 w 144"/>
                    <a:gd name="T27" fmla="*/ 97 h 329"/>
                    <a:gd name="T28" fmla="*/ 48 w 144"/>
                    <a:gd name="T29" fmla="*/ 77 h 329"/>
                    <a:gd name="T30" fmla="*/ 55 w 144"/>
                    <a:gd name="T31" fmla="*/ 66 h 329"/>
                    <a:gd name="T32" fmla="*/ 57 w 144"/>
                    <a:gd name="T33" fmla="*/ 59 h 329"/>
                    <a:gd name="T34" fmla="*/ 59 w 144"/>
                    <a:gd name="T35" fmla="*/ 39 h 329"/>
                    <a:gd name="T36" fmla="*/ 59 w 144"/>
                    <a:gd name="T37" fmla="*/ 28 h 329"/>
                    <a:gd name="T38" fmla="*/ 59 w 144"/>
                    <a:gd name="T39" fmla="*/ 20 h 329"/>
                    <a:gd name="T40" fmla="*/ 57 w 144"/>
                    <a:gd name="T41" fmla="*/ 13 h 329"/>
                    <a:gd name="T42" fmla="*/ 53 w 144"/>
                    <a:gd name="T43" fmla="*/ 6 h 329"/>
                    <a:gd name="T44" fmla="*/ 48 w 144"/>
                    <a:gd name="T45" fmla="*/ 3 h 329"/>
                    <a:gd name="T46" fmla="*/ 41 w 144"/>
                    <a:gd name="T47" fmla="*/ 0 h 329"/>
                    <a:gd name="T48" fmla="*/ 34 w 144"/>
                    <a:gd name="T49" fmla="*/ 0 h 329"/>
                    <a:gd name="T50" fmla="*/ 27 w 144"/>
                    <a:gd name="T51" fmla="*/ 2 h 3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4" h="329">
                      <a:moveTo>
                        <a:pt x="53" y="5"/>
                      </a:moveTo>
                      <a:lnTo>
                        <a:pt x="41" y="11"/>
                      </a:lnTo>
                      <a:lnTo>
                        <a:pt x="32" y="22"/>
                      </a:lnTo>
                      <a:lnTo>
                        <a:pt x="27" y="36"/>
                      </a:lnTo>
                      <a:lnTo>
                        <a:pt x="25" y="52"/>
                      </a:lnTo>
                      <a:lnTo>
                        <a:pt x="22" y="76"/>
                      </a:lnTo>
                      <a:lnTo>
                        <a:pt x="27" y="118"/>
                      </a:lnTo>
                      <a:lnTo>
                        <a:pt x="31" y="133"/>
                      </a:lnTo>
                      <a:lnTo>
                        <a:pt x="41" y="154"/>
                      </a:lnTo>
                      <a:lnTo>
                        <a:pt x="41" y="204"/>
                      </a:lnTo>
                      <a:lnTo>
                        <a:pt x="0" y="231"/>
                      </a:lnTo>
                      <a:lnTo>
                        <a:pt x="75" y="329"/>
                      </a:lnTo>
                      <a:lnTo>
                        <a:pt x="144" y="225"/>
                      </a:lnTo>
                      <a:lnTo>
                        <a:pt x="95" y="194"/>
                      </a:lnTo>
                      <a:lnTo>
                        <a:pt x="95" y="155"/>
                      </a:lnTo>
                      <a:lnTo>
                        <a:pt x="110" y="132"/>
                      </a:lnTo>
                      <a:lnTo>
                        <a:pt x="114" y="119"/>
                      </a:lnTo>
                      <a:lnTo>
                        <a:pt x="117" y="79"/>
                      </a:lnTo>
                      <a:lnTo>
                        <a:pt x="118" y="56"/>
                      </a:lnTo>
                      <a:lnTo>
                        <a:pt x="118" y="40"/>
                      </a:lnTo>
                      <a:lnTo>
                        <a:pt x="113" y="26"/>
                      </a:lnTo>
                      <a:lnTo>
                        <a:pt x="106" y="13"/>
                      </a:lnTo>
                      <a:lnTo>
                        <a:pt x="95" y="6"/>
                      </a:lnTo>
                      <a:lnTo>
                        <a:pt x="81" y="0"/>
                      </a:lnTo>
                      <a:lnTo>
                        <a:pt x="67" y="0"/>
                      </a:lnTo>
                      <a:lnTo>
                        <a:pt x="53" y="5"/>
                      </a:lnTo>
                      <a:close/>
                    </a:path>
                  </a:pathLst>
                </a:cu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60531" name="组合 227454"/>
              <p:cNvGrpSpPr>
                <a:grpSpLocks/>
              </p:cNvGrpSpPr>
              <p:nvPr/>
            </p:nvGrpSpPr>
            <p:grpSpPr bwMode="auto">
              <a:xfrm>
                <a:off x="3207" y="1736"/>
                <a:ext cx="136" cy="368"/>
                <a:chOff x="3207" y="1736"/>
                <a:chExt cx="136" cy="368"/>
              </a:xfrm>
            </p:grpSpPr>
            <p:grpSp>
              <p:nvGrpSpPr>
                <p:cNvPr id="60546" name="组合 227455"/>
                <p:cNvGrpSpPr>
                  <a:grpSpLocks/>
                </p:cNvGrpSpPr>
                <p:nvPr/>
              </p:nvGrpSpPr>
              <p:grpSpPr bwMode="auto">
                <a:xfrm>
                  <a:off x="3207" y="1736"/>
                  <a:ext cx="136" cy="368"/>
                  <a:chOff x="3207" y="1736"/>
                  <a:chExt cx="136" cy="368"/>
                </a:xfrm>
              </p:grpSpPr>
              <p:sp>
                <p:nvSpPr>
                  <p:cNvPr id="60548" name="DRAWING2STR_FREEFORM 227456"/>
                  <p:cNvSpPr>
                    <a:spLocks noChangeArrowheads="1"/>
                  </p:cNvSpPr>
                  <p:nvPr/>
                </p:nvSpPr>
                <p:spPr bwMode="auto">
                  <a:xfrm>
                    <a:off x="3207" y="1816"/>
                    <a:ext cx="98" cy="288"/>
                  </a:xfrm>
                  <a:custGeom>
                    <a:avLst/>
                    <a:gdLst>
                      <a:gd name="T0" fmla="*/ 18 w 195"/>
                      <a:gd name="T1" fmla="*/ 6 h 575"/>
                      <a:gd name="T2" fmla="*/ 19 w 195"/>
                      <a:gd name="T3" fmla="*/ 89 h 575"/>
                      <a:gd name="T4" fmla="*/ 18 w 195"/>
                      <a:gd name="T5" fmla="*/ 159 h 575"/>
                      <a:gd name="T6" fmla="*/ 23 w 195"/>
                      <a:gd name="T7" fmla="*/ 226 h 575"/>
                      <a:gd name="T8" fmla="*/ 12 w 195"/>
                      <a:gd name="T9" fmla="*/ 256 h 575"/>
                      <a:gd name="T10" fmla="*/ 3 w 195"/>
                      <a:gd name="T11" fmla="*/ 275 h 575"/>
                      <a:gd name="T12" fmla="*/ 0 w 195"/>
                      <a:gd name="T13" fmla="*/ 281 h 575"/>
                      <a:gd name="T14" fmla="*/ 4 w 195"/>
                      <a:gd name="T15" fmla="*/ 288 h 575"/>
                      <a:gd name="T16" fmla="*/ 22 w 195"/>
                      <a:gd name="T17" fmla="*/ 287 h 575"/>
                      <a:gd name="T18" fmla="*/ 37 w 195"/>
                      <a:gd name="T19" fmla="*/ 248 h 575"/>
                      <a:gd name="T20" fmla="*/ 38 w 195"/>
                      <a:gd name="T21" fmla="*/ 224 h 575"/>
                      <a:gd name="T22" fmla="*/ 49 w 195"/>
                      <a:gd name="T23" fmla="*/ 144 h 575"/>
                      <a:gd name="T24" fmla="*/ 51 w 195"/>
                      <a:gd name="T25" fmla="*/ 126 h 575"/>
                      <a:gd name="T26" fmla="*/ 51 w 195"/>
                      <a:gd name="T27" fmla="*/ 163 h 575"/>
                      <a:gd name="T28" fmla="*/ 56 w 195"/>
                      <a:gd name="T29" fmla="*/ 216 h 575"/>
                      <a:gd name="T30" fmla="*/ 54 w 195"/>
                      <a:gd name="T31" fmla="*/ 241 h 575"/>
                      <a:gd name="T32" fmla="*/ 62 w 195"/>
                      <a:gd name="T33" fmla="*/ 266 h 575"/>
                      <a:gd name="T34" fmla="*/ 73 w 195"/>
                      <a:gd name="T35" fmla="*/ 284 h 575"/>
                      <a:gd name="T36" fmla="*/ 88 w 195"/>
                      <a:gd name="T37" fmla="*/ 285 h 575"/>
                      <a:gd name="T38" fmla="*/ 93 w 195"/>
                      <a:gd name="T39" fmla="*/ 278 h 575"/>
                      <a:gd name="T40" fmla="*/ 76 w 195"/>
                      <a:gd name="T41" fmla="*/ 240 h 575"/>
                      <a:gd name="T42" fmla="*/ 75 w 195"/>
                      <a:gd name="T43" fmla="*/ 222 h 575"/>
                      <a:gd name="T44" fmla="*/ 78 w 195"/>
                      <a:gd name="T45" fmla="*/ 184 h 575"/>
                      <a:gd name="T46" fmla="*/ 84 w 195"/>
                      <a:gd name="T47" fmla="*/ 121 h 575"/>
                      <a:gd name="T48" fmla="*/ 98 w 195"/>
                      <a:gd name="T49" fmla="*/ 0 h 575"/>
                      <a:gd name="T50" fmla="*/ 18 w 195"/>
                      <a:gd name="T51" fmla="*/ 6 h 5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5" h="575">
                        <a:moveTo>
                          <a:pt x="35" y="12"/>
                        </a:moveTo>
                        <a:lnTo>
                          <a:pt x="37" y="177"/>
                        </a:lnTo>
                        <a:lnTo>
                          <a:pt x="36" y="317"/>
                        </a:lnTo>
                        <a:lnTo>
                          <a:pt x="45" y="452"/>
                        </a:lnTo>
                        <a:lnTo>
                          <a:pt x="23" y="511"/>
                        </a:lnTo>
                        <a:lnTo>
                          <a:pt x="5" y="550"/>
                        </a:lnTo>
                        <a:lnTo>
                          <a:pt x="0" y="561"/>
                        </a:lnTo>
                        <a:lnTo>
                          <a:pt x="8" y="575"/>
                        </a:lnTo>
                        <a:lnTo>
                          <a:pt x="43" y="573"/>
                        </a:lnTo>
                        <a:lnTo>
                          <a:pt x="73" y="496"/>
                        </a:lnTo>
                        <a:lnTo>
                          <a:pt x="75" y="448"/>
                        </a:lnTo>
                        <a:lnTo>
                          <a:pt x="98" y="288"/>
                        </a:lnTo>
                        <a:lnTo>
                          <a:pt x="102" y="252"/>
                        </a:lnTo>
                        <a:lnTo>
                          <a:pt x="101" y="326"/>
                        </a:lnTo>
                        <a:lnTo>
                          <a:pt x="111" y="432"/>
                        </a:lnTo>
                        <a:lnTo>
                          <a:pt x="108" y="482"/>
                        </a:lnTo>
                        <a:lnTo>
                          <a:pt x="124" y="531"/>
                        </a:lnTo>
                        <a:lnTo>
                          <a:pt x="145" y="567"/>
                        </a:lnTo>
                        <a:lnTo>
                          <a:pt x="176" y="569"/>
                        </a:lnTo>
                        <a:lnTo>
                          <a:pt x="186" y="556"/>
                        </a:lnTo>
                        <a:lnTo>
                          <a:pt x="152" y="480"/>
                        </a:lnTo>
                        <a:lnTo>
                          <a:pt x="149" y="444"/>
                        </a:lnTo>
                        <a:lnTo>
                          <a:pt x="155" y="367"/>
                        </a:lnTo>
                        <a:lnTo>
                          <a:pt x="168" y="241"/>
                        </a:lnTo>
                        <a:lnTo>
                          <a:pt x="195" y="0"/>
                        </a:lnTo>
                        <a:lnTo>
                          <a:pt x="35" y="12"/>
                        </a:lnTo>
                        <a:close/>
                      </a:path>
                    </a:pathLst>
                  </a:custGeom>
                  <a:blipFill dpi="0" rotWithShape="0">
                    <a:blip r:embed="rId1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549" name="DRAWING2STR_FREEFORM 227457"/>
                  <p:cNvSpPr>
                    <a:spLocks noChangeArrowheads="1"/>
                  </p:cNvSpPr>
                  <p:nvPr/>
                </p:nvSpPr>
                <p:spPr bwMode="auto">
                  <a:xfrm>
                    <a:off x="3320" y="1736"/>
                    <a:ext cx="23" cy="37"/>
                  </a:xfrm>
                  <a:custGeom>
                    <a:avLst/>
                    <a:gdLst>
                      <a:gd name="T0" fmla="*/ 23 w 46"/>
                      <a:gd name="T1" fmla="*/ 0 h 72"/>
                      <a:gd name="T2" fmla="*/ 23 w 46"/>
                      <a:gd name="T3" fmla="*/ 20 h 72"/>
                      <a:gd name="T4" fmla="*/ 0 w 46"/>
                      <a:gd name="T5" fmla="*/ 37 h 72"/>
                      <a:gd name="T6" fmla="*/ 11 w 46"/>
                      <a:gd name="T7" fmla="*/ 3 h 72"/>
                      <a:gd name="T8" fmla="*/ 23 w 46"/>
                      <a:gd name="T9" fmla="*/ 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72">
                        <a:moveTo>
                          <a:pt x="46" y="0"/>
                        </a:moveTo>
                        <a:lnTo>
                          <a:pt x="46" y="38"/>
                        </a:lnTo>
                        <a:lnTo>
                          <a:pt x="0" y="72"/>
                        </a:lnTo>
                        <a:lnTo>
                          <a:pt x="21" y="5"/>
                        </a:lnTo>
                        <a:lnTo>
                          <a:pt x="46" y="0"/>
                        </a:lnTo>
                        <a:close/>
                      </a:path>
                    </a:pathLst>
                  </a:custGeom>
                  <a:blipFill dpi="0" rotWithShape="0">
                    <a:blip r:embed="rId1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60547" name="DRAWING2STR_FREEFORM 227458"/>
                <p:cNvSpPr>
                  <a:spLocks noChangeArrowheads="1"/>
                </p:cNvSpPr>
                <p:nvPr/>
              </p:nvSpPr>
              <p:spPr bwMode="auto">
                <a:xfrm>
                  <a:off x="3257" y="1819"/>
                  <a:ext cx="9" cy="127"/>
                </a:xfrm>
                <a:custGeom>
                  <a:avLst/>
                  <a:gdLst>
                    <a:gd name="T0" fmla="*/ 9 w 16"/>
                    <a:gd name="T1" fmla="*/ 0 h 254"/>
                    <a:gd name="T2" fmla="*/ 9 w 16"/>
                    <a:gd name="T3" fmla="*/ 42 h 254"/>
                    <a:gd name="T4" fmla="*/ 7 w 16"/>
                    <a:gd name="T5" fmla="*/ 67 h 254"/>
                    <a:gd name="T6" fmla="*/ 5 w 16"/>
                    <a:gd name="T7" fmla="*/ 95 h 254"/>
                    <a:gd name="T8" fmla="*/ 0 w 16"/>
                    <a:gd name="T9" fmla="*/ 121 h 254"/>
                    <a:gd name="T10" fmla="*/ 1 w 16"/>
                    <a:gd name="T11" fmla="*/ 127 h 254"/>
                    <a:gd name="T12" fmla="*/ 9 w 16"/>
                    <a:gd name="T13" fmla="*/ 0 h 2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54">
                      <a:moveTo>
                        <a:pt x="16" y="0"/>
                      </a:moveTo>
                      <a:lnTo>
                        <a:pt x="16" y="84"/>
                      </a:lnTo>
                      <a:lnTo>
                        <a:pt x="13" y="134"/>
                      </a:lnTo>
                      <a:lnTo>
                        <a:pt x="9" y="189"/>
                      </a:lnTo>
                      <a:lnTo>
                        <a:pt x="0" y="241"/>
                      </a:lnTo>
                      <a:lnTo>
                        <a:pt x="2" y="254"/>
                      </a:lnTo>
                      <a:lnTo>
                        <a:pt x="16" y="0"/>
                      </a:lnTo>
                      <a:close/>
                    </a:path>
                  </a:pathLst>
                </a:custGeom>
                <a:blipFill dpi="0" rotWithShape="0">
                  <a:blip r:embed="rId25"/>
                  <a:srcRect/>
                  <a:tile tx="0" ty="0" sx="100000" sy="100000" flip="none" algn="tl"/>
                </a:blipFill>
                <a:ln w="6350">
                  <a:solidFill>
                    <a:srgbClr val="FF5F1F"/>
                  </a:solidFill>
                  <a:round/>
                  <a:headEnd/>
                  <a:tailEnd/>
                </a:ln>
              </p:spPr>
              <p:txBody>
                <a:bodyPr/>
                <a:lstStyle/>
                <a:p>
                  <a:endParaRPr lang="zh-CN" altLang="en-US"/>
                </a:p>
              </p:txBody>
            </p:sp>
          </p:grpSp>
          <p:grpSp>
            <p:nvGrpSpPr>
              <p:cNvPr id="60532" name="组合 227459"/>
              <p:cNvGrpSpPr>
                <a:grpSpLocks/>
              </p:cNvGrpSpPr>
              <p:nvPr/>
            </p:nvGrpSpPr>
            <p:grpSpPr bwMode="auto">
              <a:xfrm>
                <a:off x="3202" y="2057"/>
                <a:ext cx="104" cy="80"/>
                <a:chOff x="3202" y="2057"/>
                <a:chExt cx="104" cy="80"/>
              </a:xfrm>
            </p:grpSpPr>
            <p:sp>
              <p:nvSpPr>
                <p:cNvPr id="60544" name="DRAWING2STR_FREEFORM 227460"/>
                <p:cNvSpPr>
                  <a:spLocks noChangeArrowheads="1"/>
                </p:cNvSpPr>
                <p:nvPr/>
              </p:nvSpPr>
              <p:spPr bwMode="auto">
                <a:xfrm>
                  <a:off x="3258" y="2057"/>
                  <a:ext cx="48" cy="76"/>
                </a:xfrm>
                <a:custGeom>
                  <a:avLst/>
                  <a:gdLst>
                    <a:gd name="T0" fmla="*/ 3 w 94"/>
                    <a:gd name="T1" fmla="*/ 0 h 152"/>
                    <a:gd name="T2" fmla="*/ 0 w 94"/>
                    <a:gd name="T3" fmla="*/ 12 h 152"/>
                    <a:gd name="T4" fmla="*/ 0 w 94"/>
                    <a:gd name="T5" fmla="*/ 34 h 152"/>
                    <a:gd name="T6" fmla="*/ 5 w 94"/>
                    <a:gd name="T7" fmla="*/ 26 h 152"/>
                    <a:gd name="T8" fmla="*/ 10 w 94"/>
                    <a:gd name="T9" fmla="*/ 37 h 152"/>
                    <a:gd name="T10" fmla="*/ 12 w 94"/>
                    <a:gd name="T11" fmla="*/ 52 h 152"/>
                    <a:gd name="T12" fmla="*/ 19 w 94"/>
                    <a:gd name="T13" fmla="*/ 66 h 152"/>
                    <a:gd name="T14" fmla="*/ 31 w 94"/>
                    <a:gd name="T15" fmla="*/ 74 h 152"/>
                    <a:gd name="T16" fmla="*/ 40 w 94"/>
                    <a:gd name="T17" fmla="*/ 76 h 152"/>
                    <a:gd name="T18" fmla="*/ 48 w 94"/>
                    <a:gd name="T19" fmla="*/ 75 h 152"/>
                    <a:gd name="T20" fmla="*/ 48 w 94"/>
                    <a:gd name="T21" fmla="*/ 59 h 152"/>
                    <a:gd name="T22" fmla="*/ 42 w 94"/>
                    <a:gd name="T23" fmla="*/ 37 h 152"/>
                    <a:gd name="T24" fmla="*/ 38 w 94"/>
                    <a:gd name="T25" fmla="*/ 43 h 152"/>
                    <a:gd name="T26" fmla="*/ 31 w 94"/>
                    <a:gd name="T27" fmla="*/ 43 h 152"/>
                    <a:gd name="T28" fmla="*/ 21 w 94"/>
                    <a:gd name="T29" fmla="*/ 42 h 152"/>
                    <a:gd name="T30" fmla="*/ 15 w 94"/>
                    <a:gd name="T31" fmla="*/ 32 h 152"/>
                    <a:gd name="T32" fmla="*/ 9 w 94"/>
                    <a:gd name="T33" fmla="*/ 20 h 152"/>
                    <a:gd name="T34" fmla="*/ 3 w 94"/>
                    <a:gd name="T35" fmla="*/ 0 h 1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4" h="152">
                      <a:moveTo>
                        <a:pt x="6" y="0"/>
                      </a:moveTo>
                      <a:lnTo>
                        <a:pt x="0" y="23"/>
                      </a:lnTo>
                      <a:lnTo>
                        <a:pt x="0" y="68"/>
                      </a:lnTo>
                      <a:lnTo>
                        <a:pt x="9" y="51"/>
                      </a:lnTo>
                      <a:lnTo>
                        <a:pt x="20" y="73"/>
                      </a:lnTo>
                      <a:lnTo>
                        <a:pt x="23" y="104"/>
                      </a:lnTo>
                      <a:lnTo>
                        <a:pt x="37" y="132"/>
                      </a:lnTo>
                      <a:lnTo>
                        <a:pt x="61" y="148"/>
                      </a:lnTo>
                      <a:lnTo>
                        <a:pt x="78" y="152"/>
                      </a:lnTo>
                      <a:lnTo>
                        <a:pt x="94" y="149"/>
                      </a:lnTo>
                      <a:lnTo>
                        <a:pt x="94" y="118"/>
                      </a:lnTo>
                      <a:lnTo>
                        <a:pt x="82" y="74"/>
                      </a:lnTo>
                      <a:lnTo>
                        <a:pt x="74" y="86"/>
                      </a:lnTo>
                      <a:lnTo>
                        <a:pt x="61" y="86"/>
                      </a:lnTo>
                      <a:lnTo>
                        <a:pt x="42" y="84"/>
                      </a:lnTo>
                      <a:lnTo>
                        <a:pt x="29" y="64"/>
                      </a:lnTo>
                      <a:lnTo>
                        <a:pt x="17" y="40"/>
                      </a:lnTo>
                      <a:lnTo>
                        <a:pt x="6" y="0"/>
                      </a:lnTo>
                      <a:close/>
                    </a:path>
                  </a:pathLst>
                </a:custGeom>
                <a:blipFill dpi="0" rotWithShape="0">
                  <a:blip r:embed="rId1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545" name="DRAWING2STR_FREEFORM 227461"/>
                <p:cNvSpPr>
                  <a:spLocks noChangeArrowheads="1"/>
                </p:cNvSpPr>
                <p:nvPr/>
              </p:nvSpPr>
              <p:spPr bwMode="auto">
                <a:xfrm>
                  <a:off x="3202" y="2058"/>
                  <a:ext cx="43" cy="79"/>
                </a:xfrm>
                <a:custGeom>
                  <a:avLst/>
                  <a:gdLst>
                    <a:gd name="T0" fmla="*/ 43 w 86"/>
                    <a:gd name="T1" fmla="*/ 0 h 157"/>
                    <a:gd name="T2" fmla="*/ 43 w 86"/>
                    <a:gd name="T3" fmla="*/ 32 h 157"/>
                    <a:gd name="T4" fmla="*/ 41 w 86"/>
                    <a:gd name="T5" fmla="*/ 24 h 157"/>
                    <a:gd name="T6" fmla="*/ 37 w 86"/>
                    <a:gd name="T7" fmla="*/ 34 h 157"/>
                    <a:gd name="T8" fmla="*/ 34 w 86"/>
                    <a:gd name="T9" fmla="*/ 48 h 157"/>
                    <a:gd name="T10" fmla="*/ 30 w 86"/>
                    <a:gd name="T11" fmla="*/ 61 h 157"/>
                    <a:gd name="T12" fmla="*/ 22 w 86"/>
                    <a:gd name="T13" fmla="*/ 71 h 157"/>
                    <a:gd name="T14" fmla="*/ 14 w 86"/>
                    <a:gd name="T15" fmla="*/ 77 h 157"/>
                    <a:gd name="T16" fmla="*/ 6 w 86"/>
                    <a:gd name="T17" fmla="*/ 79 h 157"/>
                    <a:gd name="T18" fmla="*/ 3 w 86"/>
                    <a:gd name="T19" fmla="*/ 75 h 157"/>
                    <a:gd name="T20" fmla="*/ 1 w 86"/>
                    <a:gd name="T21" fmla="*/ 68 h 157"/>
                    <a:gd name="T22" fmla="*/ 0 w 86"/>
                    <a:gd name="T23" fmla="*/ 60 h 157"/>
                    <a:gd name="T24" fmla="*/ 1 w 86"/>
                    <a:gd name="T25" fmla="*/ 52 h 157"/>
                    <a:gd name="T26" fmla="*/ 5 w 86"/>
                    <a:gd name="T27" fmla="*/ 39 h 157"/>
                    <a:gd name="T28" fmla="*/ 11 w 86"/>
                    <a:gd name="T29" fmla="*/ 44 h 157"/>
                    <a:gd name="T30" fmla="*/ 21 w 86"/>
                    <a:gd name="T31" fmla="*/ 44 h 157"/>
                    <a:gd name="T32" fmla="*/ 27 w 86"/>
                    <a:gd name="T33" fmla="*/ 43 h 157"/>
                    <a:gd name="T34" fmla="*/ 38 w 86"/>
                    <a:gd name="T35" fmla="*/ 16 h 157"/>
                    <a:gd name="T36" fmla="*/ 43 w 86"/>
                    <a:gd name="T37" fmla="*/ 0 h 1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6" h="157">
                      <a:moveTo>
                        <a:pt x="85" y="0"/>
                      </a:moveTo>
                      <a:lnTo>
                        <a:pt x="86" y="63"/>
                      </a:lnTo>
                      <a:lnTo>
                        <a:pt x="81" y="47"/>
                      </a:lnTo>
                      <a:lnTo>
                        <a:pt x="74" y="67"/>
                      </a:lnTo>
                      <a:lnTo>
                        <a:pt x="67" y="96"/>
                      </a:lnTo>
                      <a:lnTo>
                        <a:pt x="60" y="122"/>
                      </a:lnTo>
                      <a:lnTo>
                        <a:pt x="43" y="142"/>
                      </a:lnTo>
                      <a:lnTo>
                        <a:pt x="27" y="153"/>
                      </a:lnTo>
                      <a:lnTo>
                        <a:pt x="12" y="157"/>
                      </a:lnTo>
                      <a:lnTo>
                        <a:pt x="6" y="150"/>
                      </a:lnTo>
                      <a:lnTo>
                        <a:pt x="1" y="135"/>
                      </a:lnTo>
                      <a:lnTo>
                        <a:pt x="0" y="119"/>
                      </a:lnTo>
                      <a:lnTo>
                        <a:pt x="2" y="104"/>
                      </a:lnTo>
                      <a:lnTo>
                        <a:pt x="10" y="77"/>
                      </a:lnTo>
                      <a:lnTo>
                        <a:pt x="22" y="87"/>
                      </a:lnTo>
                      <a:lnTo>
                        <a:pt x="41" y="87"/>
                      </a:lnTo>
                      <a:lnTo>
                        <a:pt x="54" y="86"/>
                      </a:lnTo>
                      <a:lnTo>
                        <a:pt x="76" y="32"/>
                      </a:lnTo>
                      <a:lnTo>
                        <a:pt x="85" y="0"/>
                      </a:lnTo>
                      <a:close/>
                    </a:path>
                  </a:pathLst>
                </a:custGeom>
                <a:blipFill dpi="0" rotWithShape="0">
                  <a:blip r:embed="rId1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60533" name="组合 227462"/>
              <p:cNvGrpSpPr>
                <a:grpSpLocks/>
              </p:cNvGrpSpPr>
              <p:nvPr/>
            </p:nvGrpSpPr>
            <p:grpSpPr bwMode="auto">
              <a:xfrm>
                <a:off x="3180" y="1491"/>
                <a:ext cx="167" cy="563"/>
                <a:chOff x="3180" y="1491"/>
                <a:chExt cx="167" cy="563"/>
              </a:xfrm>
            </p:grpSpPr>
            <p:grpSp>
              <p:nvGrpSpPr>
                <p:cNvPr id="60535" name="组合 227463"/>
                <p:cNvGrpSpPr>
                  <a:grpSpLocks/>
                </p:cNvGrpSpPr>
                <p:nvPr/>
              </p:nvGrpSpPr>
              <p:grpSpPr bwMode="auto">
                <a:xfrm>
                  <a:off x="3180" y="1491"/>
                  <a:ext cx="167" cy="563"/>
                  <a:chOff x="3180" y="1491"/>
                  <a:chExt cx="167" cy="563"/>
                </a:xfrm>
              </p:grpSpPr>
              <p:sp>
                <p:nvSpPr>
                  <p:cNvPr id="60540" name="DRAWING2STR_FREEFORM 227464"/>
                  <p:cNvSpPr>
                    <a:spLocks noChangeArrowheads="1"/>
                  </p:cNvSpPr>
                  <p:nvPr/>
                </p:nvSpPr>
                <p:spPr bwMode="auto">
                  <a:xfrm>
                    <a:off x="3180" y="1491"/>
                    <a:ext cx="167" cy="563"/>
                  </a:xfrm>
                  <a:custGeom>
                    <a:avLst/>
                    <a:gdLst>
                      <a:gd name="T0" fmla="*/ 48 w 333"/>
                      <a:gd name="T1" fmla="*/ 6 h 1124"/>
                      <a:gd name="T2" fmla="*/ 15 w 333"/>
                      <a:gd name="T3" fmla="*/ 24 h 1124"/>
                      <a:gd name="T4" fmla="*/ 7 w 333"/>
                      <a:gd name="T5" fmla="*/ 39 h 1124"/>
                      <a:gd name="T6" fmla="*/ 0 w 333"/>
                      <a:gd name="T7" fmla="*/ 169 h 1124"/>
                      <a:gd name="T8" fmla="*/ 3 w 333"/>
                      <a:gd name="T9" fmla="*/ 200 h 1124"/>
                      <a:gd name="T10" fmla="*/ 23 w 333"/>
                      <a:gd name="T11" fmla="*/ 197 h 1124"/>
                      <a:gd name="T12" fmla="*/ 22 w 333"/>
                      <a:gd name="T13" fmla="*/ 274 h 1124"/>
                      <a:gd name="T14" fmla="*/ 31 w 333"/>
                      <a:gd name="T15" fmla="*/ 274 h 1124"/>
                      <a:gd name="T16" fmla="*/ 43 w 333"/>
                      <a:gd name="T17" fmla="*/ 433 h 1124"/>
                      <a:gd name="T18" fmla="*/ 44 w 333"/>
                      <a:gd name="T19" fmla="*/ 517 h 1124"/>
                      <a:gd name="T20" fmla="*/ 45 w 333"/>
                      <a:gd name="T21" fmla="*/ 556 h 1124"/>
                      <a:gd name="T22" fmla="*/ 53 w 333"/>
                      <a:gd name="T23" fmla="*/ 563 h 1124"/>
                      <a:gd name="T24" fmla="*/ 68 w 333"/>
                      <a:gd name="T25" fmla="*/ 557 h 1124"/>
                      <a:gd name="T26" fmla="*/ 75 w 333"/>
                      <a:gd name="T27" fmla="*/ 491 h 1124"/>
                      <a:gd name="T28" fmla="*/ 81 w 333"/>
                      <a:gd name="T29" fmla="*/ 559 h 1124"/>
                      <a:gd name="T30" fmla="*/ 93 w 333"/>
                      <a:gd name="T31" fmla="*/ 562 h 1124"/>
                      <a:gd name="T32" fmla="*/ 104 w 333"/>
                      <a:gd name="T33" fmla="*/ 558 h 1124"/>
                      <a:gd name="T34" fmla="*/ 116 w 333"/>
                      <a:gd name="T35" fmla="*/ 430 h 1124"/>
                      <a:gd name="T36" fmla="*/ 131 w 333"/>
                      <a:gd name="T37" fmla="*/ 336 h 1124"/>
                      <a:gd name="T38" fmla="*/ 154 w 333"/>
                      <a:gd name="T39" fmla="*/ 249 h 1124"/>
                      <a:gd name="T40" fmla="*/ 167 w 333"/>
                      <a:gd name="T41" fmla="*/ 247 h 1124"/>
                      <a:gd name="T42" fmla="*/ 155 w 333"/>
                      <a:gd name="T43" fmla="*/ 128 h 1124"/>
                      <a:gd name="T44" fmla="*/ 154 w 333"/>
                      <a:gd name="T45" fmla="*/ 34 h 1124"/>
                      <a:gd name="T46" fmla="*/ 147 w 333"/>
                      <a:gd name="T47" fmla="*/ 23 h 1124"/>
                      <a:gd name="T48" fmla="*/ 112 w 333"/>
                      <a:gd name="T49" fmla="*/ 0 h 1124"/>
                      <a:gd name="T50" fmla="*/ 83 w 333"/>
                      <a:gd name="T51" fmla="*/ 50 h 1124"/>
                      <a:gd name="T52" fmla="*/ 48 w 333"/>
                      <a:gd name="T53" fmla="*/ 6 h 11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3" h="1124">
                        <a:moveTo>
                          <a:pt x="95" y="11"/>
                        </a:moveTo>
                        <a:lnTo>
                          <a:pt x="29" y="48"/>
                        </a:lnTo>
                        <a:lnTo>
                          <a:pt x="13" y="78"/>
                        </a:lnTo>
                        <a:lnTo>
                          <a:pt x="0" y="338"/>
                        </a:lnTo>
                        <a:lnTo>
                          <a:pt x="5" y="399"/>
                        </a:lnTo>
                        <a:lnTo>
                          <a:pt x="45" y="393"/>
                        </a:lnTo>
                        <a:lnTo>
                          <a:pt x="43" y="547"/>
                        </a:lnTo>
                        <a:lnTo>
                          <a:pt x="62" y="547"/>
                        </a:lnTo>
                        <a:lnTo>
                          <a:pt x="85" y="865"/>
                        </a:lnTo>
                        <a:lnTo>
                          <a:pt x="87" y="1033"/>
                        </a:lnTo>
                        <a:lnTo>
                          <a:pt x="90" y="1110"/>
                        </a:lnTo>
                        <a:lnTo>
                          <a:pt x="106" y="1124"/>
                        </a:lnTo>
                        <a:lnTo>
                          <a:pt x="135" y="1112"/>
                        </a:lnTo>
                        <a:lnTo>
                          <a:pt x="150" y="981"/>
                        </a:lnTo>
                        <a:lnTo>
                          <a:pt x="162" y="1117"/>
                        </a:lnTo>
                        <a:lnTo>
                          <a:pt x="186" y="1123"/>
                        </a:lnTo>
                        <a:lnTo>
                          <a:pt x="208" y="1114"/>
                        </a:lnTo>
                        <a:lnTo>
                          <a:pt x="232" y="858"/>
                        </a:lnTo>
                        <a:lnTo>
                          <a:pt x="262" y="671"/>
                        </a:lnTo>
                        <a:lnTo>
                          <a:pt x="307" y="497"/>
                        </a:lnTo>
                        <a:lnTo>
                          <a:pt x="333" y="494"/>
                        </a:lnTo>
                        <a:lnTo>
                          <a:pt x="309" y="255"/>
                        </a:lnTo>
                        <a:lnTo>
                          <a:pt x="308" y="67"/>
                        </a:lnTo>
                        <a:lnTo>
                          <a:pt x="293" y="46"/>
                        </a:lnTo>
                        <a:lnTo>
                          <a:pt x="224" y="0"/>
                        </a:lnTo>
                        <a:lnTo>
                          <a:pt x="165" y="100"/>
                        </a:lnTo>
                        <a:lnTo>
                          <a:pt x="95" y="11"/>
                        </a:lnTo>
                        <a:close/>
                      </a:path>
                    </a:pathLst>
                  </a:custGeom>
                  <a:blipFill dpi="0" rotWithShape="0">
                    <a:blip r:embed="rId1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60541" name="组合 227465"/>
                  <p:cNvGrpSpPr>
                    <a:grpSpLocks/>
                  </p:cNvGrpSpPr>
                  <p:nvPr/>
                </p:nvGrpSpPr>
                <p:grpSpPr bwMode="auto">
                  <a:xfrm>
                    <a:off x="3205" y="1647"/>
                    <a:ext cx="73" cy="118"/>
                    <a:chOff x="3205" y="1647"/>
                    <a:chExt cx="73" cy="118"/>
                  </a:xfrm>
                </p:grpSpPr>
                <p:sp>
                  <p:nvSpPr>
                    <p:cNvPr id="60542" name="DRAWING2STR_FREEFORM 227466"/>
                    <p:cNvSpPr>
                      <a:spLocks noChangeArrowheads="1"/>
                    </p:cNvSpPr>
                    <p:nvPr/>
                  </p:nvSpPr>
                  <p:spPr bwMode="auto">
                    <a:xfrm>
                      <a:off x="3215" y="1647"/>
                      <a:ext cx="63" cy="118"/>
                    </a:xfrm>
                    <a:custGeom>
                      <a:avLst/>
                      <a:gdLst>
                        <a:gd name="T0" fmla="*/ 0 w 127"/>
                        <a:gd name="T1" fmla="*/ 118 h 237"/>
                        <a:gd name="T2" fmla="*/ 61 w 127"/>
                        <a:gd name="T3" fmla="*/ 112 h 237"/>
                        <a:gd name="T4" fmla="*/ 63 w 127"/>
                        <a:gd name="T5" fmla="*/ 0 h 237"/>
                        <a:gd name="T6" fmla="*/ 0 60000 65536"/>
                        <a:gd name="T7" fmla="*/ 0 60000 65536"/>
                        <a:gd name="T8" fmla="*/ 0 60000 65536"/>
                      </a:gdLst>
                      <a:ahLst/>
                      <a:cxnLst>
                        <a:cxn ang="T6">
                          <a:pos x="T0" y="T1"/>
                        </a:cxn>
                        <a:cxn ang="T7">
                          <a:pos x="T2" y="T3"/>
                        </a:cxn>
                        <a:cxn ang="T8">
                          <a:pos x="T4" y="T5"/>
                        </a:cxn>
                      </a:cxnLst>
                      <a:rect l="0" t="0" r="r" b="b"/>
                      <a:pathLst>
                        <a:path w="127" h="237">
                          <a:moveTo>
                            <a:pt x="0" y="237"/>
                          </a:moveTo>
                          <a:lnTo>
                            <a:pt x="123" y="224"/>
                          </a:lnTo>
                          <a:lnTo>
                            <a:pt x="127" y="0"/>
                          </a:lnTo>
                        </a:path>
                      </a:pathLst>
                    </a:custGeom>
                    <a:noFill/>
                    <a:ln w="6350">
                      <a:solidFill>
                        <a:srgbClr val="5F3F1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0543" name="DRAWING2STR_FREEFORM 227467"/>
                    <p:cNvSpPr>
                      <a:spLocks noChangeArrowheads="1"/>
                    </p:cNvSpPr>
                    <p:nvPr/>
                  </p:nvSpPr>
                  <p:spPr bwMode="auto">
                    <a:xfrm>
                      <a:off x="3205" y="1661"/>
                      <a:ext cx="71" cy="29"/>
                    </a:xfrm>
                    <a:custGeom>
                      <a:avLst/>
                      <a:gdLst>
                        <a:gd name="T0" fmla="*/ 0 w 142"/>
                        <a:gd name="T1" fmla="*/ 29 h 59"/>
                        <a:gd name="T2" fmla="*/ 25 w 142"/>
                        <a:gd name="T3" fmla="*/ 21 h 59"/>
                        <a:gd name="T4" fmla="*/ 71 w 142"/>
                        <a:gd name="T5" fmla="*/ 0 h 59"/>
                        <a:gd name="T6" fmla="*/ 0 60000 65536"/>
                        <a:gd name="T7" fmla="*/ 0 60000 65536"/>
                        <a:gd name="T8" fmla="*/ 0 60000 65536"/>
                      </a:gdLst>
                      <a:ahLst/>
                      <a:cxnLst>
                        <a:cxn ang="T6">
                          <a:pos x="T0" y="T1"/>
                        </a:cxn>
                        <a:cxn ang="T7">
                          <a:pos x="T2" y="T3"/>
                        </a:cxn>
                        <a:cxn ang="T8">
                          <a:pos x="T4" y="T5"/>
                        </a:cxn>
                      </a:cxnLst>
                      <a:rect l="0" t="0" r="r" b="b"/>
                      <a:pathLst>
                        <a:path w="142" h="59">
                          <a:moveTo>
                            <a:pt x="0" y="59"/>
                          </a:moveTo>
                          <a:lnTo>
                            <a:pt x="50" y="43"/>
                          </a:lnTo>
                          <a:lnTo>
                            <a:pt x="142" y="0"/>
                          </a:lnTo>
                        </a:path>
                      </a:pathLst>
                    </a:custGeom>
                    <a:noFill/>
                    <a:ln w="6350">
                      <a:solidFill>
                        <a:srgbClr val="5F3F1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60536" name="组合 227468"/>
                <p:cNvGrpSpPr>
                  <a:grpSpLocks/>
                </p:cNvGrpSpPr>
                <p:nvPr/>
              </p:nvGrpSpPr>
              <p:grpSpPr bwMode="auto">
                <a:xfrm>
                  <a:off x="3202" y="1550"/>
                  <a:ext cx="103" cy="139"/>
                  <a:chOff x="3202" y="1550"/>
                  <a:chExt cx="103" cy="139"/>
                </a:xfrm>
              </p:grpSpPr>
              <p:sp>
                <p:nvSpPr>
                  <p:cNvPr id="60537" name="DRAWING2STR_FREEFORM 227469"/>
                  <p:cNvSpPr>
                    <a:spLocks noChangeArrowheads="1"/>
                  </p:cNvSpPr>
                  <p:nvPr/>
                </p:nvSpPr>
                <p:spPr bwMode="auto">
                  <a:xfrm>
                    <a:off x="3210" y="1550"/>
                    <a:ext cx="88" cy="105"/>
                  </a:xfrm>
                  <a:custGeom>
                    <a:avLst/>
                    <a:gdLst>
                      <a:gd name="T0" fmla="*/ 0 w 175"/>
                      <a:gd name="T1" fmla="*/ 37 h 211"/>
                      <a:gd name="T2" fmla="*/ 56 w 175"/>
                      <a:gd name="T3" fmla="*/ 0 h 211"/>
                      <a:gd name="T4" fmla="*/ 88 w 175"/>
                      <a:gd name="T5" fmla="*/ 71 h 211"/>
                      <a:gd name="T6" fmla="*/ 31 w 175"/>
                      <a:gd name="T7" fmla="*/ 105 h 211"/>
                      <a:gd name="T8" fmla="*/ 0 w 175"/>
                      <a:gd name="T9" fmla="*/ 37 h 2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211">
                        <a:moveTo>
                          <a:pt x="0" y="75"/>
                        </a:moveTo>
                        <a:lnTo>
                          <a:pt x="112" y="0"/>
                        </a:lnTo>
                        <a:lnTo>
                          <a:pt x="175" y="142"/>
                        </a:lnTo>
                        <a:lnTo>
                          <a:pt x="62" y="211"/>
                        </a:lnTo>
                        <a:lnTo>
                          <a:pt x="0" y="75"/>
                        </a:lnTo>
                        <a:close/>
                      </a:path>
                    </a:pathLst>
                  </a:custGeom>
                  <a:blipFill dpi="0" rotWithShape="0">
                    <a:blip r:embed="rId26"/>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538" name="DRAWING2STR_FREEFORM 227470"/>
                  <p:cNvSpPr>
                    <a:spLocks noChangeArrowheads="1"/>
                  </p:cNvSpPr>
                  <p:nvPr/>
                </p:nvSpPr>
                <p:spPr bwMode="auto">
                  <a:xfrm>
                    <a:off x="3266" y="1594"/>
                    <a:ext cx="39" cy="56"/>
                  </a:xfrm>
                  <a:custGeom>
                    <a:avLst/>
                    <a:gdLst>
                      <a:gd name="T0" fmla="*/ 0 w 77"/>
                      <a:gd name="T1" fmla="*/ 34 h 114"/>
                      <a:gd name="T2" fmla="*/ 10 w 77"/>
                      <a:gd name="T3" fmla="*/ 26 h 114"/>
                      <a:gd name="T4" fmla="*/ 15 w 77"/>
                      <a:gd name="T5" fmla="*/ 9 h 114"/>
                      <a:gd name="T6" fmla="*/ 23 w 77"/>
                      <a:gd name="T7" fmla="*/ 4 h 114"/>
                      <a:gd name="T8" fmla="*/ 26 w 77"/>
                      <a:gd name="T9" fmla="*/ 0 h 114"/>
                      <a:gd name="T10" fmla="*/ 29 w 77"/>
                      <a:gd name="T11" fmla="*/ 1 h 114"/>
                      <a:gd name="T12" fmla="*/ 29 w 77"/>
                      <a:gd name="T13" fmla="*/ 6 h 114"/>
                      <a:gd name="T14" fmla="*/ 37 w 77"/>
                      <a:gd name="T15" fmla="*/ 14 h 114"/>
                      <a:gd name="T16" fmla="*/ 39 w 77"/>
                      <a:gd name="T17" fmla="*/ 28 h 114"/>
                      <a:gd name="T18" fmla="*/ 37 w 77"/>
                      <a:gd name="T19" fmla="*/ 37 h 114"/>
                      <a:gd name="T20" fmla="*/ 26 w 77"/>
                      <a:gd name="T21" fmla="*/ 48 h 114"/>
                      <a:gd name="T22" fmla="*/ 4 w 77"/>
                      <a:gd name="T23" fmla="*/ 56 h 114"/>
                      <a:gd name="T24" fmla="*/ 0 w 77"/>
                      <a:gd name="T25" fmla="*/ 34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 h="114">
                        <a:moveTo>
                          <a:pt x="0" y="70"/>
                        </a:moveTo>
                        <a:lnTo>
                          <a:pt x="19" y="53"/>
                        </a:lnTo>
                        <a:lnTo>
                          <a:pt x="30" y="19"/>
                        </a:lnTo>
                        <a:lnTo>
                          <a:pt x="45" y="9"/>
                        </a:lnTo>
                        <a:lnTo>
                          <a:pt x="52" y="0"/>
                        </a:lnTo>
                        <a:lnTo>
                          <a:pt x="57" y="3"/>
                        </a:lnTo>
                        <a:lnTo>
                          <a:pt x="58" y="12"/>
                        </a:lnTo>
                        <a:lnTo>
                          <a:pt x="73" y="28"/>
                        </a:lnTo>
                        <a:lnTo>
                          <a:pt x="77" y="56"/>
                        </a:lnTo>
                        <a:lnTo>
                          <a:pt x="73" y="76"/>
                        </a:lnTo>
                        <a:lnTo>
                          <a:pt x="51" y="98"/>
                        </a:lnTo>
                        <a:lnTo>
                          <a:pt x="8" y="114"/>
                        </a:lnTo>
                        <a:lnTo>
                          <a:pt x="0" y="70"/>
                        </a:lnTo>
                        <a:close/>
                      </a:path>
                    </a:pathLst>
                  </a:custGeom>
                  <a:blipFill dpi="0" rotWithShape="0">
                    <a:blip r:embed="rId1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539" name="DRAWING2STR_FREEFORM 227471"/>
                  <p:cNvSpPr>
                    <a:spLocks noChangeArrowheads="1"/>
                  </p:cNvSpPr>
                  <p:nvPr/>
                </p:nvSpPr>
                <p:spPr bwMode="auto">
                  <a:xfrm>
                    <a:off x="3202" y="1626"/>
                    <a:ext cx="71" cy="63"/>
                  </a:xfrm>
                  <a:custGeom>
                    <a:avLst/>
                    <a:gdLst>
                      <a:gd name="T0" fmla="*/ 0 w 142"/>
                      <a:gd name="T1" fmla="*/ 63 h 125"/>
                      <a:gd name="T2" fmla="*/ 29 w 142"/>
                      <a:gd name="T3" fmla="*/ 52 h 125"/>
                      <a:gd name="T4" fmla="*/ 51 w 142"/>
                      <a:gd name="T5" fmla="*/ 40 h 125"/>
                      <a:gd name="T6" fmla="*/ 71 w 142"/>
                      <a:gd name="T7" fmla="*/ 28 h 125"/>
                      <a:gd name="T8" fmla="*/ 63 w 142"/>
                      <a:gd name="T9" fmla="*/ 0 h 125"/>
                      <a:gd name="T10" fmla="*/ 26 w 142"/>
                      <a:gd name="T11" fmla="*/ 18 h 125"/>
                      <a:gd name="T12" fmla="*/ 3 w 142"/>
                      <a:gd name="T13" fmla="*/ 26 h 125"/>
                      <a:gd name="T14" fmla="*/ 2 w 142"/>
                      <a:gd name="T15" fmla="*/ 21 h 125"/>
                      <a:gd name="T16" fmla="*/ 0 w 142"/>
                      <a:gd name="T17" fmla="*/ 63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 h="125">
                        <a:moveTo>
                          <a:pt x="0" y="125"/>
                        </a:moveTo>
                        <a:lnTo>
                          <a:pt x="57" y="104"/>
                        </a:lnTo>
                        <a:lnTo>
                          <a:pt x="101" y="79"/>
                        </a:lnTo>
                        <a:lnTo>
                          <a:pt x="142" y="55"/>
                        </a:lnTo>
                        <a:lnTo>
                          <a:pt x="126" y="0"/>
                        </a:lnTo>
                        <a:lnTo>
                          <a:pt x="52" y="35"/>
                        </a:lnTo>
                        <a:lnTo>
                          <a:pt x="6" y="52"/>
                        </a:lnTo>
                        <a:lnTo>
                          <a:pt x="4" y="42"/>
                        </a:lnTo>
                        <a:lnTo>
                          <a:pt x="0" y="125"/>
                        </a:lnTo>
                        <a:close/>
                      </a:path>
                    </a:pathLst>
                  </a:custGeom>
                  <a:blipFill dpi="0" rotWithShape="0">
                    <a:blip r:embed="rId1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sp>
            <p:nvSpPr>
              <p:cNvPr id="60534" name="DRAWING2STR_FREEFORM 227472"/>
              <p:cNvSpPr>
                <a:spLocks noChangeArrowheads="1"/>
              </p:cNvSpPr>
              <p:nvPr/>
            </p:nvSpPr>
            <p:spPr bwMode="auto">
              <a:xfrm>
                <a:off x="3256" y="1782"/>
                <a:ext cx="9" cy="204"/>
              </a:xfrm>
              <a:custGeom>
                <a:avLst/>
                <a:gdLst>
                  <a:gd name="T0" fmla="*/ 9 w 19"/>
                  <a:gd name="T1" fmla="*/ 0 h 409"/>
                  <a:gd name="T2" fmla="*/ 6 w 19"/>
                  <a:gd name="T3" fmla="*/ 110 h 409"/>
                  <a:gd name="T4" fmla="*/ 0 w 19"/>
                  <a:gd name="T5" fmla="*/ 204 h 409"/>
                  <a:gd name="T6" fmla="*/ 0 60000 65536"/>
                  <a:gd name="T7" fmla="*/ 0 60000 65536"/>
                  <a:gd name="T8" fmla="*/ 0 60000 65536"/>
                </a:gdLst>
                <a:ahLst/>
                <a:cxnLst>
                  <a:cxn ang="T6">
                    <a:pos x="T0" y="T1"/>
                  </a:cxn>
                  <a:cxn ang="T7">
                    <a:pos x="T2" y="T3"/>
                  </a:cxn>
                  <a:cxn ang="T8">
                    <a:pos x="T4" y="T5"/>
                  </a:cxn>
                </a:cxnLst>
                <a:rect l="0" t="0" r="r" b="b"/>
                <a:pathLst>
                  <a:path w="19" h="409">
                    <a:moveTo>
                      <a:pt x="19" y="0"/>
                    </a:moveTo>
                    <a:lnTo>
                      <a:pt x="13" y="220"/>
                    </a:lnTo>
                    <a:lnTo>
                      <a:pt x="0" y="409"/>
                    </a:lnTo>
                  </a:path>
                </a:pathLst>
              </a:custGeom>
              <a:noFill/>
              <a:ln w="6350">
                <a:solidFill>
                  <a:srgbClr val="5F3F1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60447" name="组合 227473"/>
            <p:cNvGrpSpPr>
              <a:grpSpLocks/>
            </p:cNvGrpSpPr>
            <p:nvPr/>
          </p:nvGrpSpPr>
          <p:grpSpPr bwMode="auto">
            <a:xfrm flipH="1">
              <a:off x="1650" y="2393"/>
              <a:ext cx="137" cy="685"/>
              <a:chOff x="3737" y="1401"/>
              <a:chExt cx="167" cy="774"/>
            </a:xfrm>
          </p:grpSpPr>
          <p:grpSp>
            <p:nvGrpSpPr>
              <p:cNvPr id="60509" name="组合 227474"/>
              <p:cNvGrpSpPr>
                <a:grpSpLocks/>
              </p:cNvGrpSpPr>
              <p:nvPr/>
            </p:nvGrpSpPr>
            <p:grpSpPr bwMode="auto">
              <a:xfrm>
                <a:off x="3780" y="1401"/>
                <a:ext cx="89" cy="186"/>
                <a:chOff x="3780" y="1401"/>
                <a:chExt cx="89" cy="186"/>
              </a:xfrm>
            </p:grpSpPr>
            <p:sp>
              <p:nvSpPr>
                <p:cNvPr id="60528" name="DRAWING2STR_FREEFORM 227475"/>
                <p:cNvSpPr>
                  <a:spLocks noChangeArrowheads="1"/>
                </p:cNvSpPr>
                <p:nvPr/>
              </p:nvSpPr>
              <p:spPr bwMode="auto">
                <a:xfrm>
                  <a:off x="3780" y="1401"/>
                  <a:ext cx="89" cy="105"/>
                </a:xfrm>
                <a:custGeom>
                  <a:avLst/>
                  <a:gdLst>
                    <a:gd name="T0" fmla="*/ 51 w 177"/>
                    <a:gd name="T1" fmla="*/ 2 h 210"/>
                    <a:gd name="T2" fmla="*/ 64 w 177"/>
                    <a:gd name="T3" fmla="*/ 7 h 210"/>
                    <a:gd name="T4" fmla="*/ 71 w 177"/>
                    <a:gd name="T5" fmla="*/ 12 h 210"/>
                    <a:gd name="T6" fmla="*/ 76 w 177"/>
                    <a:gd name="T7" fmla="*/ 19 h 210"/>
                    <a:gd name="T8" fmla="*/ 80 w 177"/>
                    <a:gd name="T9" fmla="*/ 34 h 210"/>
                    <a:gd name="T10" fmla="*/ 86 w 177"/>
                    <a:gd name="T11" fmla="*/ 55 h 210"/>
                    <a:gd name="T12" fmla="*/ 89 w 177"/>
                    <a:gd name="T13" fmla="*/ 74 h 210"/>
                    <a:gd name="T14" fmla="*/ 88 w 177"/>
                    <a:gd name="T15" fmla="*/ 83 h 210"/>
                    <a:gd name="T16" fmla="*/ 87 w 177"/>
                    <a:gd name="T17" fmla="*/ 91 h 210"/>
                    <a:gd name="T18" fmla="*/ 86 w 177"/>
                    <a:gd name="T19" fmla="*/ 104 h 210"/>
                    <a:gd name="T20" fmla="*/ 82 w 177"/>
                    <a:gd name="T21" fmla="*/ 103 h 210"/>
                    <a:gd name="T22" fmla="*/ 77 w 177"/>
                    <a:gd name="T23" fmla="*/ 102 h 210"/>
                    <a:gd name="T24" fmla="*/ 71 w 177"/>
                    <a:gd name="T25" fmla="*/ 102 h 210"/>
                    <a:gd name="T26" fmla="*/ 63 w 177"/>
                    <a:gd name="T27" fmla="*/ 104 h 210"/>
                    <a:gd name="T28" fmla="*/ 58 w 177"/>
                    <a:gd name="T29" fmla="*/ 105 h 210"/>
                    <a:gd name="T30" fmla="*/ 58 w 177"/>
                    <a:gd name="T31" fmla="*/ 98 h 210"/>
                    <a:gd name="T32" fmla="*/ 65 w 177"/>
                    <a:gd name="T33" fmla="*/ 83 h 210"/>
                    <a:gd name="T34" fmla="*/ 66 w 177"/>
                    <a:gd name="T35" fmla="*/ 60 h 210"/>
                    <a:gd name="T36" fmla="*/ 65 w 177"/>
                    <a:gd name="T37" fmla="*/ 39 h 210"/>
                    <a:gd name="T38" fmla="*/ 52 w 177"/>
                    <a:gd name="T39" fmla="*/ 26 h 210"/>
                    <a:gd name="T40" fmla="*/ 31 w 177"/>
                    <a:gd name="T41" fmla="*/ 24 h 210"/>
                    <a:gd name="T42" fmla="*/ 21 w 177"/>
                    <a:gd name="T43" fmla="*/ 37 h 210"/>
                    <a:gd name="T44" fmla="*/ 23 w 177"/>
                    <a:gd name="T45" fmla="*/ 81 h 210"/>
                    <a:gd name="T46" fmla="*/ 31 w 177"/>
                    <a:gd name="T47" fmla="*/ 98 h 210"/>
                    <a:gd name="T48" fmla="*/ 31 w 177"/>
                    <a:gd name="T49" fmla="*/ 104 h 210"/>
                    <a:gd name="T50" fmla="*/ 26 w 177"/>
                    <a:gd name="T51" fmla="*/ 104 h 210"/>
                    <a:gd name="T52" fmla="*/ 20 w 177"/>
                    <a:gd name="T53" fmla="*/ 103 h 210"/>
                    <a:gd name="T54" fmla="*/ 14 w 177"/>
                    <a:gd name="T55" fmla="*/ 103 h 210"/>
                    <a:gd name="T56" fmla="*/ 7 w 177"/>
                    <a:gd name="T57" fmla="*/ 105 h 210"/>
                    <a:gd name="T58" fmla="*/ 6 w 177"/>
                    <a:gd name="T59" fmla="*/ 98 h 210"/>
                    <a:gd name="T60" fmla="*/ 3 w 177"/>
                    <a:gd name="T61" fmla="*/ 87 h 210"/>
                    <a:gd name="T62" fmla="*/ 1 w 177"/>
                    <a:gd name="T63" fmla="*/ 77 h 210"/>
                    <a:gd name="T64" fmla="*/ 0 w 177"/>
                    <a:gd name="T65" fmla="*/ 70 h 210"/>
                    <a:gd name="T66" fmla="*/ 1 w 177"/>
                    <a:gd name="T67" fmla="*/ 60 h 210"/>
                    <a:gd name="T68" fmla="*/ 3 w 177"/>
                    <a:gd name="T69" fmla="*/ 53 h 210"/>
                    <a:gd name="T70" fmla="*/ 5 w 177"/>
                    <a:gd name="T71" fmla="*/ 46 h 210"/>
                    <a:gd name="T72" fmla="*/ 6 w 177"/>
                    <a:gd name="T73" fmla="*/ 39 h 210"/>
                    <a:gd name="T74" fmla="*/ 6 w 177"/>
                    <a:gd name="T75" fmla="*/ 33 h 210"/>
                    <a:gd name="T76" fmla="*/ 8 w 177"/>
                    <a:gd name="T77" fmla="*/ 25 h 210"/>
                    <a:gd name="T78" fmla="*/ 10 w 177"/>
                    <a:gd name="T79" fmla="*/ 16 h 210"/>
                    <a:gd name="T80" fmla="*/ 19 w 177"/>
                    <a:gd name="T81" fmla="*/ 8 h 210"/>
                    <a:gd name="T82" fmla="*/ 25 w 177"/>
                    <a:gd name="T83" fmla="*/ 2 h 210"/>
                    <a:gd name="T84" fmla="*/ 35 w 177"/>
                    <a:gd name="T85" fmla="*/ 0 h 210"/>
                    <a:gd name="T86" fmla="*/ 43 w 177"/>
                    <a:gd name="T87" fmla="*/ 0 h 210"/>
                    <a:gd name="T88" fmla="*/ 51 w 177"/>
                    <a:gd name="T89" fmla="*/ 2 h 2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7" h="210">
                      <a:moveTo>
                        <a:pt x="102" y="4"/>
                      </a:moveTo>
                      <a:lnTo>
                        <a:pt x="128" y="13"/>
                      </a:lnTo>
                      <a:lnTo>
                        <a:pt x="141" y="23"/>
                      </a:lnTo>
                      <a:lnTo>
                        <a:pt x="151" y="38"/>
                      </a:lnTo>
                      <a:lnTo>
                        <a:pt x="160" y="67"/>
                      </a:lnTo>
                      <a:lnTo>
                        <a:pt x="171" y="110"/>
                      </a:lnTo>
                      <a:lnTo>
                        <a:pt x="177" y="148"/>
                      </a:lnTo>
                      <a:lnTo>
                        <a:pt x="176" y="165"/>
                      </a:lnTo>
                      <a:lnTo>
                        <a:pt x="173" y="181"/>
                      </a:lnTo>
                      <a:lnTo>
                        <a:pt x="171" y="207"/>
                      </a:lnTo>
                      <a:lnTo>
                        <a:pt x="163" y="206"/>
                      </a:lnTo>
                      <a:lnTo>
                        <a:pt x="153" y="203"/>
                      </a:lnTo>
                      <a:lnTo>
                        <a:pt x="141" y="204"/>
                      </a:lnTo>
                      <a:lnTo>
                        <a:pt x="126" y="208"/>
                      </a:lnTo>
                      <a:lnTo>
                        <a:pt x="116" y="209"/>
                      </a:lnTo>
                      <a:lnTo>
                        <a:pt x="116" y="195"/>
                      </a:lnTo>
                      <a:lnTo>
                        <a:pt x="129" y="166"/>
                      </a:lnTo>
                      <a:lnTo>
                        <a:pt x="132" y="120"/>
                      </a:lnTo>
                      <a:lnTo>
                        <a:pt x="129" y="78"/>
                      </a:lnTo>
                      <a:lnTo>
                        <a:pt x="104" y="51"/>
                      </a:lnTo>
                      <a:lnTo>
                        <a:pt x="62" y="47"/>
                      </a:lnTo>
                      <a:lnTo>
                        <a:pt x="42" y="73"/>
                      </a:lnTo>
                      <a:lnTo>
                        <a:pt x="45" y="162"/>
                      </a:lnTo>
                      <a:lnTo>
                        <a:pt x="62" y="196"/>
                      </a:lnTo>
                      <a:lnTo>
                        <a:pt x="62" y="208"/>
                      </a:lnTo>
                      <a:lnTo>
                        <a:pt x="52" y="208"/>
                      </a:lnTo>
                      <a:lnTo>
                        <a:pt x="39" y="206"/>
                      </a:lnTo>
                      <a:lnTo>
                        <a:pt x="28" y="205"/>
                      </a:lnTo>
                      <a:lnTo>
                        <a:pt x="14" y="210"/>
                      </a:lnTo>
                      <a:lnTo>
                        <a:pt x="12" y="195"/>
                      </a:lnTo>
                      <a:lnTo>
                        <a:pt x="5" y="174"/>
                      </a:lnTo>
                      <a:lnTo>
                        <a:pt x="1" y="154"/>
                      </a:lnTo>
                      <a:lnTo>
                        <a:pt x="0" y="139"/>
                      </a:lnTo>
                      <a:lnTo>
                        <a:pt x="1" y="120"/>
                      </a:lnTo>
                      <a:lnTo>
                        <a:pt x="5" y="106"/>
                      </a:lnTo>
                      <a:lnTo>
                        <a:pt x="9" y="91"/>
                      </a:lnTo>
                      <a:lnTo>
                        <a:pt x="12" y="77"/>
                      </a:lnTo>
                      <a:lnTo>
                        <a:pt x="12" y="66"/>
                      </a:lnTo>
                      <a:lnTo>
                        <a:pt x="15" y="50"/>
                      </a:lnTo>
                      <a:lnTo>
                        <a:pt x="19" y="31"/>
                      </a:lnTo>
                      <a:lnTo>
                        <a:pt x="37" y="15"/>
                      </a:lnTo>
                      <a:lnTo>
                        <a:pt x="50" y="4"/>
                      </a:lnTo>
                      <a:lnTo>
                        <a:pt x="69" y="0"/>
                      </a:lnTo>
                      <a:lnTo>
                        <a:pt x="86" y="0"/>
                      </a:lnTo>
                      <a:lnTo>
                        <a:pt x="10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529" name="DRAWING2STR_FREEFORM 227476"/>
                <p:cNvSpPr>
                  <a:spLocks noChangeArrowheads="1"/>
                </p:cNvSpPr>
                <p:nvPr/>
              </p:nvSpPr>
              <p:spPr bwMode="auto">
                <a:xfrm>
                  <a:off x="3787" y="1420"/>
                  <a:ext cx="72" cy="167"/>
                </a:xfrm>
                <a:custGeom>
                  <a:avLst/>
                  <a:gdLst>
                    <a:gd name="T0" fmla="*/ 44 w 145"/>
                    <a:gd name="T1" fmla="*/ 2 h 334"/>
                    <a:gd name="T2" fmla="*/ 50 w 145"/>
                    <a:gd name="T3" fmla="*/ 4 h 334"/>
                    <a:gd name="T4" fmla="*/ 54 w 145"/>
                    <a:gd name="T5" fmla="*/ 8 h 334"/>
                    <a:gd name="T6" fmla="*/ 58 w 145"/>
                    <a:gd name="T7" fmla="*/ 14 h 334"/>
                    <a:gd name="T8" fmla="*/ 59 w 145"/>
                    <a:gd name="T9" fmla="*/ 20 h 334"/>
                    <a:gd name="T10" fmla="*/ 61 w 145"/>
                    <a:gd name="T11" fmla="*/ 41 h 334"/>
                    <a:gd name="T12" fmla="*/ 61 w 145"/>
                    <a:gd name="T13" fmla="*/ 49 h 334"/>
                    <a:gd name="T14" fmla="*/ 59 w 145"/>
                    <a:gd name="T15" fmla="*/ 63 h 334"/>
                    <a:gd name="T16" fmla="*/ 56 w 145"/>
                    <a:gd name="T17" fmla="*/ 70 h 334"/>
                    <a:gd name="T18" fmla="*/ 51 w 145"/>
                    <a:gd name="T19" fmla="*/ 79 h 334"/>
                    <a:gd name="T20" fmla="*/ 51 w 145"/>
                    <a:gd name="T21" fmla="*/ 105 h 334"/>
                    <a:gd name="T22" fmla="*/ 72 w 145"/>
                    <a:gd name="T23" fmla="*/ 118 h 334"/>
                    <a:gd name="T24" fmla="*/ 34 w 145"/>
                    <a:gd name="T25" fmla="*/ 167 h 334"/>
                    <a:gd name="T26" fmla="*/ 0 w 145"/>
                    <a:gd name="T27" fmla="*/ 115 h 334"/>
                    <a:gd name="T28" fmla="*/ 24 w 145"/>
                    <a:gd name="T29" fmla="*/ 99 h 334"/>
                    <a:gd name="T30" fmla="*/ 24 w 145"/>
                    <a:gd name="T31" fmla="*/ 80 h 334"/>
                    <a:gd name="T32" fmla="*/ 18 w 145"/>
                    <a:gd name="T33" fmla="*/ 70 h 334"/>
                    <a:gd name="T34" fmla="*/ 15 w 145"/>
                    <a:gd name="T35" fmla="*/ 63 h 334"/>
                    <a:gd name="T36" fmla="*/ 13 w 145"/>
                    <a:gd name="T37" fmla="*/ 55 h 334"/>
                    <a:gd name="T38" fmla="*/ 13 w 145"/>
                    <a:gd name="T39" fmla="*/ 45 h 334"/>
                    <a:gd name="T40" fmla="*/ 13 w 145"/>
                    <a:gd name="T41" fmla="*/ 38 h 334"/>
                    <a:gd name="T42" fmla="*/ 13 w 145"/>
                    <a:gd name="T43" fmla="*/ 27 h 334"/>
                    <a:gd name="T44" fmla="*/ 13 w 145"/>
                    <a:gd name="T45" fmla="*/ 21 h 334"/>
                    <a:gd name="T46" fmla="*/ 14 w 145"/>
                    <a:gd name="T47" fmla="*/ 13 h 334"/>
                    <a:gd name="T48" fmla="*/ 19 w 145"/>
                    <a:gd name="T49" fmla="*/ 7 h 334"/>
                    <a:gd name="T50" fmla="*/ 24 w 145"/>
                    <a:gd name="T51" fmla="*/ 3 h 334"/>
                    <a:gd name="T52" fmla="*/ 30 w 145"/>
                    <a:gd name="T53" fmla="*/ 1 h 334"/>
                    <a:gd name="T54" fmla="*/ 37 w 145"/>
                    <a:gd name="T55" fmla="*/ 0 h 334"/>
                    <a:gd name="T56" fmla="*/ 44 w 145"/>
                    <a:gd name="T57" fmla="*/ 2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5" h="334">
                      <a:moveTo>
                        <a:pt x="89" y="3"/>
                      </a:moveTo>
                      <a:lnTo>
                        <a:pt x="100" y="8"/>
                      </a:lnTo>
                      <a:lnTo>
                        <a:pt x="109" y="15"/>
                      </a:lnTo>
                      <a:lnTo>
                        <a:pt x="117" y="27"/>
                      </a:lnTo>
                      <a:lnTo>
                        <a:pt x="119" y="40"/>
                      </a:lnTo>
                      <a:lnTo>
                        <a:pt x="122" y="81"/>
                      </a:lnTo>
                      <a:lnTo>
                        <a:pt x="122" y="97"/>
                      </a:lnTo>
                      <a:lnTo>
                        <a:pt x="118" y="125"/>
                      </a:lnTo>
                      <a:lnTo>
                        <a:pt x="113" y="139"/>
                      </a:lnTo>
                      <a:lnTo>
                        <a:pt x="103" y="158"/>
                      </a:lnTo>
                      <a:lnTo>
                        <a:pt x="103" y="209"/>
                      </a:lnTo>
                      <a:lnTo>
                        <a:pt x="145" y="236"/>
                      </a:lnTo>
                      <a:lnTo>
                        <a:pt x="69" y="334"/>
                      </a:lnTo>
                      <a:lnTo>
                        <a:pt x="0" y="230"/>
                      </a:lnTo>
                      <a:lnTo>
                        <a:pt x="49" y="198"/>
                      </a:lnTo>
                      <a:lnTo>
                        <a:pt x="49" y="159"/>
                      </a:lnTo>
                      <a:lnTo>
                        <a:pt x="37" y="139"/>
                      </a:lnTo>
                      <a:lnTo>
                        <a:pt x="31" y="126"/>
                      </a:lnTo>
                      <a:lnTo>
                        <a:pt x="27" y="109"/>
                      </a:lnTo>
                      <a:lnTo>
                        <a:pt x="26" y="89"/>
                      </a:lnTo>
                      <a:lnTo>
                        <a:pt x="26" y="75"/>
                      </a:lnTo>
                      <a:lnTo>
                        <a:pt x="26" y="54"/>
                      </a:lnTo>
                      <a:lnTo>
                        <a:pt x="26" y="41"/>
                      </a:lnTo>
                      <a:lnTo>
                        <a:pt x="29" y="26"/>
                      </a:lnTo>
                      <a:lnTo>
                        <a:pt x="38" y="13"/>
                      </a:lnTo>
                      <a:lnTo>
                        <a:pt x="49" y="5"/>
                      </a:lnTo>
                      <a:lnTo>
                        <a:pt x="60" y="1"/>
                      </a:lnTo>
                      <a:lnTo>
                        <a:pt x="74" y="0"/>
                      </a:lnTo>
                      <a:lnTo>
                        <a:pt x="89" y="3"/>
                      </a:lnTo>
                      <a:close/>
                    </a:path>
                  </a:pathLst>
                </a:cu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60510" name="组合 227477"/>
              <p:cNvGrpSpPr>
                <a:grpSpLocks/>
              </p:cNvGrpSpPr>
              <p:nvPr/>
            </p:nvGrpSpPr>
            <p:grpSpPr bwMode="auto">
              <a:xfrm>
                <a:off x="3740" y="1774"/>
                <a:ext cx="137" cy="367"/>
                <a:chOff x="3740" y="1774"/>
                <a:chExt cx="137" cy="367"/>
              </a:xfrm>
            </p:grpSpPr>
            <p:grpSp>
              <p:nvGrpSpPr>
                <p:cNvPr id="60524" name="组合 227478"/>
                <p:cNvGrpSpPr>
                  <a:grpSpLocks/>
                </p:cNvGrpSpPr>
                <p:nvPr/>
              </p:nvGrpSpPr>
              <p:grpSpPr bwMode="auto">
                <a:xfrm>
                  <a:off x="3740" y="1774"/>
                  <a:ext cx="137" cy="367"/>
                  <a:chOff x="3740" y="1774"/>
                  <a:chExt cx="137" cy="367"/>
                </a:xfrm>
              </p:grpSpPr>
              <p:sp>
                <p:nvSpPr>
                  <p:cNvPr id="60526" name="DRAWING2STR_FREEFORM 227479"/>
                  <p:cNvSpPr>
                    <a:spLocks noChangeArrowheads="1"/>
                  </p:cNvSpPr>
                  <p:nvPr/>
                </p:nvSpPr>
                <p:spPr bwMode="auto">
                  <a:xfrm>
                    <a:off x="3779" y="1854"/>
                    <a:ext cx="98" cy="287"/>
                  </a:xfrm>
                  <a:custGeom>
                    <a:avLst/>
                    <a:gdLst>
                      <a:gd name="T0" fmla="*/ 80 w 197"/>
                      <a:gd name="T1" fmla="*/ 6 h 576"/>
                      <a:gd name="T2" fmla="*/ 79 w 197"/>
                      <a:gd name="T3" fmla="*/ 89 h 576"/>
                      <a:gd name="T4" fmla="*/ 80 w 197"/>
                      <a:gd name="T5" fmla="*/ 158 h 576"/>
                      <a:gd name="T6" fmla="*/ 76 w 197"/>
                      <a:gd name="T7" fmla="*/ 226 h 576"/>
                      <a:gd name="T8" fmla="*/ 87 w 197"/>
                      <a:gd name="T9" fmla="*/ 255 h 576"/>
                      <a:gd name="T10" fmla="*/ 96 w 197"/>
                      <a:gd name="T11" fmla="*/ 274 h 576"/>
                      <a:gd name="T12" fmla="*/ 98 w 197"/>
                      <a:gd name="T13" fmla="*/ 280 h 576"/>
                      <a:gd name="T14" fmla="*/ 94 w 197"/>
                      <a:gd name="T15" fmla="*/ 287 h 576"/>
                      <a:gd name="T16" fmla="*/ 77 w 197"/>
                      <a:gd name="T17" fmla="*/ 286 h 576"/>
                      <a:gd name="T18" fmla="*/ 61 w 197"/>
                      <a:gd name="T19" fmla="*/ 248 h 576"/>
                      <a:gd name="T20" fmla="*/ 60 w 197"/>
                      <a:gd name="T21" fmla="*/ 224 h 576"/>
                      <a:gd name="T22" fmla="*/ 48 w 197"/>
                      <a:gd name="T23" fmla="*/ 144 h 576"/>
                      <a:gd name="T24" fmla="*/ 47 w 197"/>
                      <a:gd name="T25" fmla="*/ 126 h 576"/>
                      <a:gd name="T26" fmla="*/ 47 w 197"/>
                      <a:gd name="T27" fmla="*/ 163 h 576"/>
                      <a:gd name="T28" fmla="*/ 42 w 197"/>
                      <a:gd name="T29" fmla="*/ 216 h 576"/>
                      <a:gd name="T30" fmla="*/ 44 w 197"/>
                      <a:gd name="T31" fmla="*/ 241 h 576"/>
                      <a:gd name="T32" fmla="*/ 36 w 197"/>
                      <a:gd name="T33" fmla="*/ 265 h 576"/>
                      <a:gd name="T34" fmla="*/ 25 w 197"/>
                      <a:gd name="T35" fmla="*/ 283 h 576"/>
                      <a:gd name="T36" fmla="*/ 9 w 197"/>
                      <a:gd name="T37" fmla="*/ 284 h 576"/>
                      <a:gd name="T38" fmla="*/ 5 w 197"/>
                      <a:gd name="T39" fmla="*/ 278 h 576"/>
                      <a:gd name="T40" fmla="*/ 21 w 197"/>
                      <a:gd name="T41" fmla="*/ 240 h 576"/>
                      <a:gd name="T42" fmla="*/ 23 w 197"/>
                      <a:gd name="T43" fmla="*/ 222 h 576"/>
                      <a:gd name="T44" fmla="*/ 20 w 197"/>
                      <a:gd name="T45" fmla="*/ 184 h 576"/>
                      <a:gd name="T46" fmla="*/ 14 w 197"/>
                      <a:gd name="T47" fmla="*/ 121 h 576"/>
                      <a:gd name="T48" fmla="*/ 0 w 197"/>
                      <a:gd name="T49" fmla="*/ 0 h 576"/>
                      <a:gd name="T50" fmla="*/ 80 w 197"/>
                      <a:gd name="T51" fmla="*/ 6 h 5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7" h="576">
                        <a:moveTo>
                          <a:pt x="161" y="13"/>
                        </a:moveTo>
                        <a:lnTo>
                          <a:pt x="159" y="179"/>
                        </a:lnTo>
                        <a:lnTo>
                          <a:pt x="160" y="318"/>
                        </a:lnTo>
                        <a:lnTo>
                          <a:pt x="152" y="454"/>
                        </a:lnTo>
                        <a:lnTo>
                          <a:pt x="174" y="512"/>
                        </a:lnTo>
                        <a:lnTo>
                          <a:pt x="192" y="550"/>
                        </a:lnTo>
                        <a:lnTo>
                          <a:pt x="197" y="562"/>
                        </a:lnTo>
                        <a:lnTo>
                          <a:pt x="188" y="576"/>
                        </a:lnTo>
                        <a:lnTo>
                          <a:pt x="154" y="574"/>
                        </a:lnTo>
                        <a:lnTo>
                          <a:pt x="122" y="498"/>
                        </a:lnTo>
                        <a:lnTo>
                          <a:pt x="120" y="450"/>
                        </a:lnTo>
                        <a:lnTo>
                          <a:pt x="97" y="290"/>
                        </a:lnTo>
                        <a:lnTo>
                          <a:pt x="94" y="253"/>
                        </a:lnTo>
                        <a:lnTo>
                          <a:pt x="95" y="328"/>
                        </a:lnTo>
                        <a:lnTo>
                          <a:pt x="84" y="434"/>
                        </a:lnTo>
                        <a:lnTo>
                          <a:pt x="88" y="483"/>
                        </a:lnTo>
                        <a:lnTo>
                          <a:pt x="72" y="532"/>
                        </a:lnTo>
                        <a:lnTo>
                          <a:pt x="51" y="567"/>
                        </a:lnTo>
                        <a:lnTo>
                          <a:pt x="19" y="569"/>
                        </a:lnTo>
                        <a:lnTo>
                          <a:pt x="10" y="557"/>
                        </a:lnTo>
                        <a:lnTo>
                          <a:pt x="43" y="481"/>
                        </a:lnTo>
                        <a:lnTo>
                          <a:pt x="47" y="445"/>
                        </a:lnTo>
                        <a:lnTo>
                          <a:pt x="40" y="369"/>
                        </a:lnTo>
                        <a:lnTo>
                          <a:pt x="28" y="243"/>
                        </a:lnTo>
                        <a:lnTo>
                          <a:pt x="0" y="0"/>
                        </a:lnTo>
                        <a:lnTo>
                          <a:pt x="161" y="13"/>
                        </a:lnTo>
                        <a:close/>
                      </a:path>
                    </a:pathLst>
                  </a:cu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527" name="DRAWING2STR_FREEFORM 227480"/>
                  <p:cNvSpPr>
                    <a:spLocks noChangeArrowheads="1"/>
                  </p:cNvSpPr>
                  <p:nvPr/>
                </p:nvSpPr>
                <p:spPr bwMode="auto">
                  <a:xfrm>
                    <a:off x="3740" y="1774"/>
                    <a:ext cx="23" cy="37"/>
                  </a:xfrm>
                  <a:custGeom>
                    <a:avLst/>
                    <a:gdLst>
                      <a:gd name="T0" fmla="*/ 0 w 46"/>
                      <a:gd name="T1" fmla="*/ 0 h 72"/>
                      <a:gd name="T2" fmla="*/ 0 w 46"/>
                      <a:gd name="T3" fmla="*/ 19 h 72"/>
                      <a:gd name="T4" fmla="*/ 23 w 46"/>
                      <a:gd name="T5" fmla="*/ 37 h 72"/>
                      <a:gd name="T6" fmla="*/ 13 w 46"/>
                      <a:gd name="T7" fmla="*/ 3 h 72"/>
                      <a:gd name="T8" fmla="*/ 0 w 46"/>
                      <a:gd name="T9" fmla="*/ 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72">
                        <a:moveTo>
                          <a:pt x="0" y="0"/>
                        </a:moveTo>
                        <a:lnTo>
                          <a:pt x="0" y="37"/>
                        </a:lnTo>
                        <a:lnTo>
                          <a:pt x="46" y="72"/>
                        </a:lnTo>
                        <a:lnTo>
                          <a:pt x="25" y="5"/>
                        </a:lnTo>
                        <a:lnTo>
                          <a:pt x="0" y="0"/>
                        </a:lnTo>
                        <a:close/>
                      </a:path>
                    </a:pathLst>
                  </a:cu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60525" name="DRAWING2STR_FREEFORM 227481"/>
                <p:cNvSpPr>
                  <a:spLocks noChangeArrowheads="1"/>
                </p:cNvSpPr>
                <p:nvPr/>
              </p:nvSpPr>
              <p:spPr bwMode="auto">
                <a:xfrm>
                  <a:off x="3819" y="1856"/>
                  <a:ext cx="9" cy="128"/>
                </a:xfrm>
                <a:custGeom>
                  <a:avLst/>
                  <a:gdLst>
                    <a:gd name="T0" fmla="*/ 0 w 17"/>
                    <a:gd name="T1" fmla="*/ 0 h 256"/>
                    <a:gd name="T2" fmla="*/ 0 w 17"/>
                    <a:gd name="T3" fmla="*/ 43 h 256"/>
                    <a:gd name="T4" fmla="*/ 2 w 17"/>
                    <a:gd name="T5" fmla="*/ 68 h 256"/>
                    <a:gd name="T6" fmla="*/ 4 w 17"/>
                    <a:gd name="T7" fmla="*/ 96 h 256"/>
                    <a:gd name="T8" fmla="*/ 9 w 17"/>
                    <a:gd name="T9" fmla="*/ 122 h 256"/>
                    <a:gd name="T10" fmla="*/ 8 w 17"/>
                    <a:gd name="T11" fmla="*/ 128 h 256"/>
                    <a:gd name="T12" fmla="*/ 0 w 17"/>
                    <a:gd name="T13" fmla="*/ 0 h 2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56">
                      <a:moveTo>
                        <a:pt x="0" y="0"/>
                      </a:moveTo>
                      <a:lnTo>
                        <a:pt x="0" y="86"/>
                      </a:lnTo>
                      <a:lnTo>
                        <a:pt x="3" y="136"/>
                      </a:lnTo>
                      <a:lnTo>
                        <a:pt x="8" y="191"/>
                      </a:lnTo>
                      <a:lnTo>
                        <a:pt x="17" y="243"/>
                      </a:lnTo>
                      <a:lnTo>
                        <a:pt x="15" y="256"/>
                      </a:lnTo>
                      <a:lnTo>
                        <a:pt x="0" y="0"/>
                      </a:lnTo>
                      <a:close/>
                    </a:path>
                  </a:pathLst>
                </a:custGeom>
                <a:blipFill dpi="0" rotWithShape="0">
                  <a:blip r:embed="rId11"/>
                  <a:srcRect/>
                  <a:tile tx="0" ty="0" sx="100000" sy="100000" flip="none" algn="tl"/>
                </a:blipFill>
                <a:ln w="6350">
                  <a:solidFill>
                    <a:srgbClr val="FF5F1F"/>
                  </a:solidFill>
                  <a:round/>
                  <a:headEnd/>
                  <a:tailEnd/>
                </a:ln>
              </p:spPr>
              <p:txBody>
                <a:bodyPr/>
                <a:lstStyle/>
                <a:p>
                  <a:endParaRPr lang="zh-CN" altLang="en-US"/>
                </a:p>
              </p:txBody>
            </p:sp>
          </p:grpSp>
          <p:grpSp>
            <p:nvGrpSpPr>
              <p:cNvPr id="60511" name="组合 227482"/>
              <p:cNvGrpSpPr>
                <a:grpSpLocks/>
              </p:cNvGrpSpPr>
              <p:nvPr/>
            </p:nvGrpSpPr>
            <p:grpSpPr bwMode="auto">
              <a:xfrm>
                <a:off x="3778" y="2095"/>
                <a:ext cx="105" cy="80"/>
                <a:chOff x="3778" y="2095"/>
                <a:chExt cx="105" cy="80"/>
              </a:xfrm>
            </p:grpSpPr>
            <p:sp>
              <p:nvSpPr>
                <p:cNvPr id="60522" name="DRAWING2STR_FREEFORM 227483"/>
                <p:cNvSpPr>
                  <a:spLocks noChangeArrowheads="1"/>
                </p:cNvSpPr>
                <p:nvPr/>
              </p:nvSpPr>
              <p:spPr bwMode="auto">
                <a:xfrm>
                  <a:off x="3778" y="2095"/>
                  <a:ext cx="47" cy="76"/>
                </a:xfrm>
                <a:custGeom>
                  <a:avLst/>
                  <a:gdLst>
                    <a:gd name="T0" fmla="*/ 44 w 95"/>
                    <a:gd name="T1" fmla="*/ 0 h 152"/>
                    <a:gd name="T2" fmla="*/ 47 w 95"/>
                    <a:gd name="T3" fmla="*/ 11 h 152"/>
                    <a:gd name="T4" fmla="*/ 47 w 95"/>
                    <a:gd name="T5" fmla="*/ 34 h 152"/>
                    <a:gd name="T6" fmla="*/ 42 w 95"/>
                    <a:gd name="T7" fmla="*/ 26 h 152"/>
                    <a:gd name="T8" fmla="*/ 37 w 95"/>
                    <a:gd name="T9" fmla="*/ 37 h 152"/>
                    <a:gd name="T10" fmla="*/ 36 w 95"/>
                    <a:gd name="T11" fmla="*/ 52 h 152"/>
                    <a:gd name="T12" fmla="*/ 28 w 95"/>
                    <a:gd name="T13" fmla="*/ 67 h 152"/>
                    <a:gd name="T14" fmla="*/ 17 w 95"/>
                    <a:gd name="T15" fmla="*/ 74 h 152"/>
                    <a:gd name="T16" fmla="*/ 8 w 95"/>
                    <a:gd name="T17" fmla="*/ 76 h 152"/>
                    <a:gd name="T18" fmla="*/ 0 w 95"/>
                    <a:gd name="T19" fmla="*/ 75 h 152"/>
                    <a:gd name="T20" fmla="*/ 0 w 95"/>
                    <a:gd name="T21" fmla="*/ 60 h 152"/>
                    <a:gd name="T22" fmla="*/ 6 w 95"/>
                    <a:gd name="T23" fmla="*/ 37 h 152"/>
                    <a:gd name="T24" fmla="*/ 10 w 95"/>
                    <a:gd name="T25" fmla="*/ 43 h 152"/>
                    <a:gd name="T26" fmla="*/ 17 w 95"/>
                    <a:gd name="T27" fmla="*/ 43 h 152"/>
                    <a:gd name="T28" fmla="*/ 26 w 95"/>
                    <a:gd name="T29" fmla="*/ 42 h 152"/>
                    <a:gd name="T30" fmla="*/ 32 w 95"/>
                    <a:gd name="T31" fmla="*/ 32 h 152"/>
                    <a:gd name="T32" fmla="*/ 38 w 95"/>
                    <a:gd name="T33" fmla="*/ 20 h 152"/>
                    <a:gd name="T34" fmla="*/ 44 w 95"/>
                    <a:gd name="T35" fmla="*/ 0 h 1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5" h="152">
                      <a:moveTo>
                        <a:pt x="89" y="0"/>
                      </a:moveTo>
                      <a:lnTo>
                        <a:pt x="95" y="22"/>
                      </a:lnTo>
                      <a:lnTo>
                        <a:pt x="95" y="67"/>
                      </a:lnTo>
                      <a:lnTo>
                        <a:pt x="85" y="51"/>
                      </a:lnTo>
                      <a:lnTo>
                        <a:pt x="75" y="73"/>
                      </a:lnTo>
                      <a:lnTo>
                        <a:pt x="72" y="104"/>
                      </a:lnTo>
                      <a:lnTo>
                        <a:pt x="57" y="133"/>
                      </a:lnTo>
                      <a:lnTo>
                        <a:pt x="34" y="148"/>
                      </a:lnTo>
                      <a:lnTo>
                        <a:pt x="16" y="152"/>
                      </a:lnTo>
                      <a:lnTo>
                        <a:pt x="0" y="149"/>
                      </a:lnTo>
                      <a:lnTo>
                        <a:pt x="0" y="119"/>
                      </a:lnTo>
                      <a:lnTo>
                        <a:pt x="13" y="74"/>
                      </a:lnTo>
                      <a:lnTo>
                        <a:pt x="20" y="85"/>
                      </a:lnTo>
                      <a:lnTo>
                        <a:pt x="34" y="85"/>
                      </a:lnTo>
                      <a:lnTo>
                        <a:pt x="53" y="83"/>
                      </a:lnTo>
                      <a:lnTo>
                        <a:pt x="65" y="63"/>
                      </a:lnTo>
                      <a:lnTo>
                        <a:pt x="77" y="39"/>
                      </a:lnTo>
                      <a:lnTo>
                        <a:pt x="89" y="0"/>
                      </a:lnTo>
                      <a:close/>
                    </a:path>
                  </a:pathLst>
                </a:custGeom>
                <a:blipFill dpi="0" rotWithShape="0">
                  <a:blip r:embed="rId2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523" name="DRAWING2STR_FREEFORM 227484"/>
                <p:cNvSpPr>
                  <a:spLocks noChangeArrowheads="1"/>
                </p:cNvSpPr>
                <p:nvPr/>
              </p:nvSpPr>
              <p:spPr bwMode="auto">
                <a:xfrm>
                  <a:off x="3839" y="2096"/>
                  <a:ext cx="44" cy="79"/>
                </a:xfrm>
                <a:custGeom>
                  <a:avLst/>
                  <a:gdLst>
                    <a:gd name="T0" fmla="*/ 1 w 87"/>
                    <a:gd name="T1" fmla="*/ 0 h 159"/>
                    <a:gd name="T2" fmla="*/ 0 w 87"/>
                    <a:gd name="T3" fmla="*/ 31 h 159"/>
                    <a:gd name="T4" fmla="*/ 3 w 87"/>
                    <a:gd name="T5" fmla="*/ 23 h 159"/>
                    <a:gd name="T6" fmla="*/ 7 w 87"/>
                    <a:gd name="T7" fmla="*/ 33 h 159"/>
                    <a:gd name="T8" fmla="*/ 10 w 87"/>
                    <a:gd name="T9" fmla="*/ 48 h 159"/>
                    <a:gd name="T10" fmla="*/ 13 w 87"/>
                    <a:gd name="T11" fmla="*/ 61 h 159"/>
                    <a:gd name="T12" fmla="*/ 22 w 87"/>
                    <a:gd name="T13" fmla="*/ 71 h 159"/>
                    <a:gd name="T14" fmla="*/ 30 w 87"/>
                    <a:gd name="T15" fmla="*/ 77 h 159"/>
                    <a:gd name="T16" fmla="*/ 38 w 87"/>
                    <a:gd name="T17" fmla="*/ 79 h 159"/>
                    <a:gd name="T18" fmla="*/ 41 w 87"/>
                    <a:gd name="T19" fmla="*/ 75 h 159"/>
                    <a:gd name="T20" fmla="*/ 43 w 87"/>
                    <a:gd name="T21" fmla="*/ 68 h 159"/>
                    <a:gd name="T22" fmla="*/ 44 w 87"/>
                    <a:gd name="T23" fmla="*/ 60 h 159"/>
                    <a:gd name="T24" fmla="*/ 43 w 87"/>
                    <a:gd name="T25" fmla="*/ 52 h 159"/>
                    <a:gd name="T26" fmla="*/ 39 w 87"/>
                    <a:gd name="T27" fmla="*/ 38 h 159"/>
                    <a:gd name="T28" fmla="*/ 33 w 87"/>
                    <a:gd name="T29" fmla="*/ 43 h 159"/>
                    <a:gd name="T30" fmla="*/ 23 w 87"/>
                    <a:gd name="T31" fmla="*/ 43 h 159"/>
                    <a:gd name="T32" fmla="*/ 17 w 87"/>
                    <a:gd name="T33" fmla="*/ 42 h 159"/>
                    <a:gd name="T34" fmla="*/ 6 w 87"/>
                    <a:gd name="T35" fmla="*/ 16 h 159"/>
                    <a:gd name="T36" fmla="*/ 1 w 87"/>
                    <a:gd name="T37" fmla="*/ 0 h 1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7" h="159">
                      <a:moveTo>
                        <a:pt x="1" y="0"/>
                      </a:moveTo>
                      <a:lnTo>
                        <a:pt x="0" y="62"/>
                      </a:lnTo>
                      <a:lnTo>
                        <a:pt x="5" y="47"/>
                      </a:lnTo>
                      <a:lnTo>
                        <a:pt x="13" y="67"/>
                      </a:lnTo>
                      <a:lnTo>
                        <a:pt x="19" y="97"/>
                      </a:lnTo>
                      <a:lnTo>
                        <a:pt x="26" y="122"/>
                      </a:lnTo>
                      <a:lnTo>
                        <a:pt x="44" y="142"/>
                      </a:lnTo>
                      <a:lnTo>
                        <a:pt x="60" y="154"/>
                      </a:lnTo>
                      <a:lnTo>
                        <a:pt x="76" y="159"/>
                      </a:lnTo>
                      <a:lnTo>
                        <a:pt x="81" y="151"/>
                      </a:lnTo>
                      <a:lnTo>
                        <a:pt x="86" y="136"/>
                      </a:lnTo>
                      <a:lnTo>
                        <a:pt x="87" y="120"/>
                      </a:lnTo>
                      <a:lnTo>
                        <a:pt x="85" y="104"/>
                      </a:lnTo>
                      <a:lnTo>
                        <a:pt x="78" y="77"/>
                      </a:lnTo>
                      <a:lnTo>
                        <a:pt x="65" y="86"/>
                      </a:lnTo>
                      <a:lnTo>
                        <a:pt x="46" y="86"/>
                      </a:lnTo>
                      <a:lnTo>
                        <a:pt x="34" y="85"/>
                      </a:lnTo>
                      <a:lnTo>
                        <a:pt x="11" y="32"/>
                      </a:lnTo>
                      <a:lnTo>
                        <a:pt x="1" y="0"/>
                      </a:lnTo>
                      <a:close/>
                    </a:path>
                  </a:pathLst>
                </a:custGeom>
                <a:blipFill dpi="0" rotWithShape="0">
                  <a:blip r:embed="rId2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60512" name="DRAWING2STR_FREEFORM 227485"/>
              <p:cNvSpPr>
                <a:spLocks noChangeArrowheads="1"/>
              </p:cNvSpPr>
              <p:nvPr/>
            </p:nvSpPr>
            <p:spPr bwMode="auto">
              <a:xfrm>
                <a:off x="3737" y="1529"/>
                <a:ext cx="167" cy="562"/>
              </a:xfrm>
              <a:custGeom>
                <a:avLst/>
                <a:gdLst>
                  <a:gd name="T0" fmla="*/ 120 w 333"/>
                  <a:gd name="T1" fmla="*/ 6 h 1125"/>
                  <a:gd name="T2" fmla="*/ 153 w 333"/>
                  <a:gd name="T3" fmla="*/ 24 h 1125"/>
                  <a:gd name="T4" fmla="*/ 161 w 333"/>
                  <a:gd name="T5" fmla="*/ 39 h 1125"/>
                  <a:gd name="T6" fmla="*/ 167 w 333"/>
                  <a:gd name="T7" fmla="*/ 168 h 1125"/>
                  <a:gd name="T8" fmla="*/ 164 w 333"/>
                  <a:gd name="T9" fmla="*/ 199 h 1125"/>
                  <a:gd name="T10" fmla="*/ 145 w 333"/>
                  <a:gd name="T11" fmla="*/ 197 h 1125"/>
                  <a:gd name="T12" fmla="*/ 146 w 333"/>
                  <a:gd name="T13" fmla="*/ 273 h 1125"/>
                  <a:gd name="T14" fmla="*/ 136 w 333"/>
                  <a:gd name="T15" fmla="*/ 273 h 1125"/>
                  <a:gd name="T16" fmla="*/ 125 w 333"/>
                  <a:gd name="T17" fmla="*/ 433 h 1125"/>
                  <a:gd name="T18" fmla="*/ 124 w 333"/>
                  <a:gd name="T19" fmla="*/ 517 h 1125"/>
                  <a:gd name="T20" fmla="*/ 122 w 333"/>
                  <a:gd name="T21" fmla="*/ 555 h 1125"/>
                  <a:gd name="T22" fmla="*/ 114 w 333"/>
                  <a:gd name="T23" fmla="*/ 562 h 1125"/>
                  <a:gd name="T24" fmla="*/ 100 w 333"/>
                  <a:gd name="T25" fmla="*/ 556 h 1125"/>
                  <a:gd name="T26" fmla="*/ 92 w 333"/>
                  <a:gd name="T27" fmla="*/ 491 h 1125"/>
                  <a:gd name="T28" fmla="*/ 86 w 333"/>
                  <a:gd name="T29" fmla="*/ 559 h 1125"/>
                  <a:gd name="T30" fmla="*/ 74 w 333"/>
                  <a:gd name="T31" fmla="*/ 562 h 1125"/>
                  <a:gd name="T32" fmla="*/ 63 w 333"/>
                  <a:gd name="T33" fmla="*/ 557 h 1125"/>
                  <a:gd name="T34" fmla="*/ 51 w 333"/>
                  <a:gd name="T35" fmla="*/ 429 h 1125"/>
                  <a:gd name="T36" fmla="*/ 36 w 333"/>
                  <a:gd name="T37" fmla="*/ 335 h 1125"/>
                  <a:gd name="T38" fmla="*/ 14 w 333"/>
                  <a:gd name="T39" fmla="*/ 249 h 1125"/>
                  <a:gd name="T40" fmla="*/ 0 w 333"/>
                  <a:gd name="T41" fmla="*/ 247 h 1125"/>
                  <a:gd name="T42" fmla="*/ 12 w 333"/>
                  <a:gd name="T43" fmla="*/ 127 h 1125"/>
                  <a:gd name="T44" fmla="*/ 13 w 333"/>
                  <a:gd name="T45" fmla="*/ 33 h 1125"/>
                  <a:gd name="T46" fmla="*/ 20 w 333"/>
                  <a:gd name="T47" fmla="*/ 23 h 1125"/>
                  <a:gd name="T48" fmla="*/ 55 w 333"/>
                  <a:gd name="T49" fmla="*/ 0 h 1125"/>
                  <a:gd name="T50" fmla="*/ 84 w 333"/>
                  <a:gd name="T51" fmla="*/ 50 h 1125"/>
                  <a:gd name="T52" fmla="*/ 120 w 333"/>
                  <a:gd name="T53" fmla="*/ 6 h 11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3" h="1125">
                    <a:moveTo>
                      <a:pt x="240" y="12"/>
                    </a:moveTo>
                    <a:lnTo>
                      <a:pt x="305" y="48"/>
                    </a:lnTo>
                    <a:lnTo>
                      <a:pt x="322" y="79"/>
                    </a:lnTo>
                    <a:lnTo>
                      <a:pt x="333" y="337"/>
                    </a:lnTo>
                    <a:lnTo>
                      <a:pt x="328" y="399"/>
                    </a:lnTo>
                    <a:lnTo>
                      <a:pt x="289" y="394"/>
                    </a:lnTo>
                    <a:lnTo>
                      <a:pt x="291" y="547"/>
                    </a:lnTo>
                    <a:lnTo>
                      <a:pt x="272" y="547"/>
                    </a:lnTo>
                    <a:lnTo>
                      <a:pt x="249" y="866"/>
                    </a:lnTo>
                    <a:lnTo>
                      <a:pt x="247" y="1034"/>
                    </a:lnTo>
                    <a:lnTo>
                      <a:pt x="244" y="1110"/>
                    </a:lnTo>
                    <a:lnTo>
                      <a:pt x="227" y="1125"/>
                    </a:lnTo>
                    <a:lnTo>
                      <a:pt x="199" y="1112"/>
                    </a:lnTo>
                    <a:lnTo>
                      <a:pt x="183" y="982"/>
                    </a:lnTo>
                    <a:lnTo>
                      <a:pt x="172" y="1118"/>
                    </a:lnTo>
                    <a:lnTo>
                      <a:pt x="147" y="1124"/>
                    </a:lnTo>
                    <a:lnTo>
                      <a:pt x="125" y="1114"/>
                    </a:lnTo>
                    <a:lnTo>
                      <a:pt x="101" y="858"/>
                    </a:lnTo>
                    <a:lnTo>
                      <a:pt x="72" y="671"/>
                    </a:lnTo>
                    <a:lnTo>
                      <a:pt x="27" y="498"/>
                    </a:lnTo>
                    <a:lnTo>
                      <a:pt x="0" y="495"/>
                    </a:lnTo>
                    <a:lnTo>
                      <a:pt x="24" y="255"/>
                    </a:lnTo>
                    <a:lnTo>
                      <a:pt x="25" y="67"/>
                    </a:lnTo>
                    <a:lnTo>
                      <a:pt x="40" y="46"/>
                    </a:lnTo>
                    <a:lnTo>
                      <a:pt x="110" y="0"/>
                    </a:lnTo>
                    <a:lnTo>
                      <a:pt x="168" y="101"/>
                    </a:lnTo>
                    <a:lnTo>
                      <a:pt x="240" y="12"/>
                    </a:lnTo>
                    <a:close/>
                  </a:path>
                </a:pathLst>
              </a:custGeom>
              <a:blipFill dpi="0" rotWithShape="0">
                <a:blip r:embed="rId2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60513" name="组合 227486"/>
              <p:cNvGrpSpPr>
                <a:grpSpLocks/>
              </p:cNvGrpSpPr>
              <p:nvPr/>
            </p:nvGrpSpPr>
            <p:grpSpPr bwMode="auto">
              <a:xfrm>
                <a:off x="3779" y="1587"/>
                <a:ext cx="103" cy="140"/>
                <a:chOff x="3779" y="1587"/>
                <a:chExt cx="103" cy="140"/>
              </a:xfrm>
            </p:grpSpPr>
            <p:sp>
              <p:nvSpPr>
                <p:cNvPr id="60519" name="DRAWING2STR_FREEFORM 227487"/>
                <p:cNvSpPr>
                  <a:spLocks noChangeArrowheads="1"/>
                </p:cNvSpPr>
                <p:nvPr/>
              </p:nvSpPr>
              <p:spPr bwMode="auto">
                <a:xfrm>
                  <a:off x="3786" y="1587"/>
                  <a:ext cx="88" cy="105"/>
                </a:xfrm>
                <a:custGeom>
                  <a:avLst/>
                  <a:gdLst>
                    <a:gd name="T0" fmla="*/ 88 w 177"/>
                    <a:gd name="T1" fmla="*/ 37 h 210"/>
                    <a:gd name="T2" fmla="*/ 31 w 177"/>
                    <a:gd name="T3" fmla="*/ 0 h 210"/>
                    <a:gd name="T4" fmla="*/ 0 w 177"/>
                    <a:gd name="T5" fmla="*/ 71 h 210"/>
                    <a:gd name="T6" fmla="*/ 57 w 177"/>
                    <a:gd name="T7" fmla="*/ 105 h 210"/>
                    <a:gd name="T8" fmla="*/ 88 w 177"/>
                    <a:gd name="T9" fmla="*/ 37 h 2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 h="210">
                      <a:moveTo>
                        <a:pt x="177" y="74"/>
                      </a:moveTo>
                      <a:lnTo>
                        <a:pt x="63" y="0"/>
                      </a:lnTo>
                      <a:lnTo>
                        <a:pt x="0" y="142"/>
                      </a:lnTo>
                      <a:lnTo>
                        <a:pt x="114" y="210"/>
                      </a:lnTo>
                      <a:lnTo>
                        <a:pt x="177" y="74"/>
                      </a:lnTo>
                      <a:close/>
                    </a:path>
                  </a:pathLst>
                </a:custGeom>
                <a:blipFill dpi="0" rotWithShape="0">
                  <a:blip r:embed="rId26"/>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520" name="DRAWING2STR_FREEFORM 227488"/>
                <p:cNvSpPr>
                  <a:spLocks noChangeArrowheads="1"/>
                </p:cNvSpPr>
                <p:nvPr/>
              </p:nvSpPr>
              <p:spPr bwMode="auto">
                <a:xfrm>
                  <a:off x="3779" y="1631"/>
                  <a:ext cx="39" cy="57"/>
                </a:xfrm>
                <a:custGeom>
                  <a:avLst/>
                  <a:gdLst>
                    <a:gd name="T0" fmla="*/ 39 w 77"/>
                    <a:gd name="T1" fmla="*/ 35 h 112"/>
                    <a:gd name="T2" fmla="*/ 29 w 77"/>
                    <a:gd name="T3" fmla="*/ 26 h 112"/>
                    <a:gd name="T4" fmla="*/ 24 w 77"/>
                    <a:gd name="T5" fmla="*/ 10 h 112"/>
                    <a:gd name="T6" fmla="*/ 17 w 77"/>
                    <a:gd name="T7" fmla="*/ 4 h 112"/>
                    <a:gd name="T8" fmla="*/ 13 w 77"/>
                    <a:gd name="T9" fmla="*/ 0 h 112"/>
                    <a:gd name="T10" fmla="*/ 10 w 77"/>
                    <a:gd name="T11" fmla="*/ 2 h 112"/>
                    <a:gd name="T12" fmla="*/ 10 w 77"/>
                    <a:gd name="T13" fmla="*/ 6 h 112"/>
                    <a:gd name="T14" fmla="*/ 3 w 77"/>
                    <a:gd name="T15" fmla="*/ 14 h 112"/>
                    <a:gd name="T16" fmla="*/ 0 w 77"/>
                    <a:gd name="T17" fmla="*/ 29 h 112"/>
                    <a:gd name="T18" fmla="*/ 3 w 77"/>
                    <a:gd name="T19" fmla="*/ 39 h 112"/>
                    <a:gd name="T20" fmla="*/ 14 w 77"/>
                    <a:gd name="T21" fmla="*/ 50 h 112"/>
                    <a:gd name="T22" fmla="*/ 35 w 77"/>
                    <a:gd name="T23" fmla="*/ 57 h 112"/>
                    <a:gd name="T24" fmla="*/ 39 w 77"/>
                    <a:gd name="T25" fmla="*/ 35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 h="112">
                      <a:moveTo>
                        <a:pt x="77" y="69"/>
                      </a:moveTo>
                      <a:lnTo>
                        <a:pt x="58" y="52"/>
                      </a:lnTo>
                      <a:lnTo>
                        <a:pt x="48" y="19"/>
                      </a:lnTo>
                      <a:lnTo>
                        <a:pt x="33" y="8"/>
                      </a:lnTo>
                      <a:lnTo>
                        <a:pt x="26" y="0"/>
                      </a:lnTo>
                      <a:lnTo>
                        <a:pt x="20" y="3"/>
                      </a:lnTo>
                      <a:lnTo>
                        <a:pt x="19" y="12"/>
                      </a:lnTo>
                      <a:lnTo>
                        <a:pt x="5" y="27"/>
                      </a:lnTo>
                      <a:lnTo>
                        <a:pt x="0" y="56"/>
                      </a:lnTo>
                      <a:lnTo>
                        <a:pt x="5" y="76"/>
                      </a:lnTo>
                      <a:lnTo>
                        <a:pt x="27" y="98"/>
                      </a:lnTo>
                      <a:lnTo>
                        <a:pt x="70" y="112"/>
                      </a:lnTo>
                      <a:lnTo>
                        <a:pt x="77" y="69"/>
                      </a:lnTo>
                      <a:close/>
                    </a:path>
                  </a:pathLst>
                </a:cu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521" name="DRAWING2STR_FREEFORM 227489"/>
                <p:cNvSpPr>
                  <a:spLocks noChangeArrowheads="1"/>
                </p:cNvSpPr>
                <p:nvPr/>
              </p:nvSpPr>
              <p:spPr bwMode="auto">
                <a:xfrm>
                  <a:off x="3811" y="1664"/>
                  <a:ext cx="71" cy="63"/>
                </a:xfrm>
                <a:custGeom>
                  <a:avLst/>
                  <a:gdLst>
                    <a:gd name="T0" fmla="*/ 71 w 143"/>
                    <a:gd name="T1" fmla="*/ 63 h 125"/>
                    <a:gd name="T2" fmla="*/ 43 w 143"/>
                    <a:gd name="T3" fmla="*/ 52 h 125"/>
                    <a:gd name="T4" fmla="*/ 20 w 143"/>
                    <a:gd name="T5" fmla="*/ 39 h 125"/>
                    <a:gd name="T6" fmla="*/ 0 w 143"/>
                    <a:gd name="T7" fmla="*/ 27 h 125"/>
                    <a:gd name="T8" fmla="*/ 8 w 143"/>
                    <a:gd name="T9" fmla="*/ 0 h 125"/>
                    <a:gd name="T10" fmla="*/ 46 w 143"/>
                    <a:gd name="T11" fmla="*/ 18 h 125"/>
                    <a:gd name="T12" fmla="*/ 68 w 143"/>
                    <a:gd name="T13" fmla="*/ 25 h 125"/>
                    <a:gd name="T14" fmla="*/ 69 w 143"/>
                    <a:gd name="T15" fmla="*/ 21 h 125"/>
                    <a:gd name="T16" fmla="*/ 71 w 143"/>
                    <a:gd name="T17" fmla="*/ 63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3" h="125">
                      <a:moveTo>
                        <a:pt x="143" y="125"/>
                      </a:moveTo>
                      <a:lnTo>
                        <a:pt x="86" y="103"/>
                      </a:lnTo>
                      <a:lnTo>
                        <a:pt x="41" y="78"/>
                      </a:lnTo>
                      <a:lnTo>
                        <a:pt x="0" y="54"/>
                      </a:lnTo>
                      <a:lnTo>
                        <a:pt x="16" y="0"/>
                      </a:lnTo>
                      <a:lnTo>
                        <a:pt x="92" y="35"/>
                      </a:lnTo>
                      <a:lnTo>
                        <a:pt x="137" y="50"/>
                      </a:lnTo>
                      <a:lnTo>
                        <a:pt x="139" y="42"/>
                      </a:lnTo>
                      <a:lnTo>
                        <a:pt x="143" y="125"/>
                      </a:lnTo>
                      <a:close/>
                    </a:path>
                  </a:pathLst>
                </a:custGeom>
                <a:blipFill dpi="0" rotWithShape="0">
                  <a:blip r:embed="rId2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60514" name="组合 227490"/>
              <p:cNvGrpSpPr>
                <a:grpSpLocks/>
              </p:cNvGrpSpPr>
              <p:nvPr/>
            </p:nvGrpSpPr>
            <p:grpSpPr bwMode="auto">
              <a:xfrm>
                <a:off x="3806" y="1685"/>
                <a:ext cx="73" cy="339"/>
                <a:chOff x="3806" y="1685"/>
                <a:chExt cx="73" cy="339"/>
              </a:xfrm>
            </p:grpSpPr>
            <p:grpSp>
              <p:nvGrpSpPr>
                <p:cNvPr id="60515" name="组合 227491"/>
                <p:cNvGrpSpPr>
                  <a:grpSpLocks/>
                </p:cNvGrpSpPr>
                <p:nvPr/>
              </p:nvGrpSpPr>
              <p:grpSpPr bwMode="auto">
                <a:xfrm>
                  <a:off x="3806" y="1685"/>
                  <a:ext cx="73" cy="118"/>
                  <a:chOff x="3806" y="1685"/>
                  <a:chExt cx="73" cy="118"/>
                </a:xfrm>
              </p:grpSpPr>
              <p:sp>
                <p:nvSpPr>
                  <p:cNvPr id="60517" name="DRAWING2STR_FREEFORM 227492"/>
                  <p:cNvSpPr>
                    <a:spLocks noChangeArrowheads="1"/>
                  </p:cNvSpPr>
                  <p:nvPr/>
                </p:nvSpPr>
                <p:spPr bwMode="auto">
                  <a:xfrm>
                    <a:off x="3806" y="1685"/>
                    <a:ext cx="64" cy="118"/>
                  </a:xfrm>
                  <a:custGeom>
                    <a:avLst/>
                    <a:gdLst>
                      <a:gd name="T0" fmla="*/ 64 w 127"/>
                      <a:gd name="T1" fmla="*/ 118 h 236"/>
                      <a:gd name="T2" fmla="*/ 2 w 127"/>
                      <a:gd name="T3" fmla="*/ 112 h 236"/>
                      <a:gd name="T4" fmla="*/ 0 w 127"/>
                      <a:gd name="T5" fmla="*/ 0 h 236"/>
                      <a:gd name="T6" fmla="*/ 0 60000 65536"/>
                      <a:gd name="T7" fmla="*/ 0 60000 65536"/>
                      <a:gd name="T8" fmla="*/ 0 60000 65536"/>
                    </a:gdLst>
                    <a:ahLst/>
                    <a:cxnLst>
                      <a:cxn ang="T6">
                        <a:pos x="T0" y="T1"/>
                      </a:cxn>
                      <a:cxn ang="T7">
                        <a:pos x="T2" y="T3"/>
                      </a:cxn>
                      <a:cxn ang="T8">
                        <a:pos x="T4" y="T5"/>
                      </a:cxn>
                    </a:cxnLst>
                    <a:rect l="0" t="0" r="r" b="b"/>
                    <a:pathLst>
                      <a:path w="127" h="236">
                        <a:moveTo>
                          <a:pt x="127" y="236"/>
                        </a:moveTo>
                        <a:lnTo>
                          <a:pt x="3" y="224"/>
                        </a:lnTo>
                        <a:lnTo>
                          <a:pt x="0" y="0"/>
                        </a:lnTo>
                      </a:path>
                    </a:pathLst>
                  </a:custGeom>
                  <a:noFill/>
                  <a:ln w="6350">
                    <a:solidFill>
                      <a:srgbClr val="7F7F7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0518" name="DRAWING2STR_FREEFORM 227493"/>
                  <p:cNvSpPr>
                    <a:spLocks noChangeArrowheads="1"/>
                  </p:cNvSpPr>
                  <p:nvPr/>
                </p:nvSpPr>
                <p:spPr bwMode="auto">
                  <a:xfrm>
                    <a:off x="3808" y="1698"/>
                    <a:ext cx="71" cy="30"/>
                  </a:xfrm>
                  <a:custGeom>
                    <a:avLst/>
                    <a:gdLst>
                      <a:gd name="T0" fmla="*/ 71 w 143"/>
                      <a:gd name="T1" fmla="*/ 30 h 60"/>
                      <a:gd name="T2" fmla="*/ 46 w 143"/>
                      <a:gd name="T3" fmla="*/ 22 h 60"/>
                      <a:gd name="T4" fmla="*/ 0 w 143"/>
                      <a:gd name="T5" fmla="*/ 0 h 60"/>
                      <a:gd name="T6" fmla="*/ 0 60000 65536"/>
                      <a:gd name="T7" fmla="*/ 0 60000 65536"/>
                      <a:gd name="T8" fmla="*/ 0 60000 65536"/>
                    </a:gdLst>
                    <a:ahLst/>
                    <a:cxnLst>
                      <a:cxn ang="T6">
                        <a:pos x="T0" y="T1"/>
                      </a:cxn>
                      <a:cxn ang="T7">
                        <a:pos x="T2" y="T3"/>
                      </a:cxn>
                      <a:cxn ang="T8">
                        <a:pos x="T4" y="T5"/>
                      </a:cxn>
                    </a:cxnLst>
                    <a:rect l="0" t="0" r="r" b="b"/>
                    <a:pathLst>
                      <a:path w="143" h="60">
                        <a:moveTo>
                          <a:pt x="143" y="60"/>
                        </a:moveTo>
                        <a:lnTo>
                          <a:pt x="93" y="43"/>
                        </a:lnTo>
                        <a:lnTo>
                          <a:pt x="0" y="0"/>
                        </a:lnTo>
                      </a:path>
                    </a:pathLst>
                  </a:custGeom>
                  <a:noFill/>
                  <a:ln w="6350">
                    <a:solidFill>
                      <a:srgbClr val="7F7F7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60516" name="DRAWING2STR_FREEFORM 227494"/>
                <p:cNvSpPr>
                  <a:spLocks noChangeArrowheads="1"/>
                </p:cNvSpPr>
                <p:nvPr/>
              </p:nvSpPr>
              <p:spPr bwMode="auto">
                <a:xfrm>
                  <a:off x="3819" y="1820"/>
                  <a:ext cx="9" cy="204"/>
                </a:xfrm>
                <a:custGeom>
                  <a:avLst/>
                  <a:gdLst>
                    <a:gd name="T0" fmla="*/ 0 w 19"/>
                    <a:gd name="T1" fmla="*/ 0 h 408"/>
                    <a:gd name="T2" fmla="*/ 3 w 19"/>
                    <a:gd name="T3" fmla="*/ 110 h 408"/>
                    <a:gd name="T4" fmla="*/ 9 w 19"/>
                    <a:gd name="T5" fmla="*/ 204 h 408"/>
                    <a:gd name="T6" fmla="*/ 0 60000 65536"/>
                    <a:gd name="T7" fmla="*/ 0 60000 65536"/>
                    <a:gd name="T8" fmla="*/ 0 60000 65536"/>
                  </a:gdLst>
                  <a:ahLst/>
                  <a:cxnLst>
                    <a:cxn ang="T6">
                      <a:pos x="T0" y="T1"/>
                    </a:cxn>
                    <a:cxn ang="T7">
                      <a:pos x="T2" y="T3"/>
                    </a:cxn>
                    <a:cxn ang="T8">
                      <a:pos x="T4" y="T5"/>
                    </a:cxn>
                  </a:cxnLst>
                  <a:rect l="0" t="0" r="r" b="b"/>
                  <a:pathLst>
                    <a:path w="19" h="408">
                      <a:moveTo>
                        <a:pt x="0" y="0"/>
                      </a:moveTo>
                      <a:lnTo>
                        <a:pt x="6" y="219"/>
                      </a:lnTo>
                      <a:lnTo>
                        <a:pt x="19" y="408"/>
                      </a:lnTo>
                    </a:path>
                  </a:pathLst>
                </a:custGeom>
                <a:noFill/>
                <a:ln w="6350">
                  <a:solidFill>
                    <a:srgbClr val="7F7F7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60448" name="组合 227495"/>
            <p:cNvGrpSpPr>
              <a:grpSpLocks/>
            </p:cNvGrpSpPr>
            <p:nvPr/>
          </p:nvGrpSpPr>
          <p:grpSpPr bwMode="auto">
            <a:xfrm flipH="1">
              <a:off x="1031" y="2338"/>
              <a:ext cx="145" cy="650"/>
              <a:chOff x="3610" y="1357"/>
              <a:chExt cx="194" cy="803"/>
            </a:xfrm>
          </p:grpSpPr>
          <p:sp>
            <p:nvSpPr>
              <p:cNvPr id="60489" name="DRAWING2STR_FREEFORM 227496"/>
              <p:cNvSpPr>
                <a:spLocks noChangeArrowheads="1"/>
              </p:cNvSpPr>
              <p:nvPr/>
            </p:nvSpPr>
            <p:spPr bwMode="auto">
              <a:xfrm>
                <a:off x="3753" y="1804"/>
                <a:ext cx="24" cy="60"/>
              </a:xfrm>
              <a:custGeom>
                <a:avLst/>
                <a:gdLst>
                  <a:gd name="T0" fmla="*/ 23 w 47"/>
                  <a:gd name="T1" fmla="*/ 1 h 120"/>
                  <a:gd name="T2" fmla="*/ 24 w 47"/>
                  <a:gd name="T3" fmla="*/ 34 h 120"/>
                  <a:gd name="T4" fmla="*/ 12 w 47"/>
                  <a:gd name="T5" fmla="*/ 54 h 120"/>
                  <a:gd name="T6" fmla="*/ 5 w 47"/>
                  <a:gd name="T7" fmla="*/ 60 h 120"/>
                  <a:gd name="T8" fmla="*/ 6 w 47"/>
                  <a:gd name="T9" fmla="*/ 31 h 120"/>
                  <a:gd name="T10" fmla="*/ 4 w 47"/>
                  <a:gd name="T11" fmla="*/ 35 h 120"/>
                  <a:gd name="T12" fmla="*/ 1 w 47"/>
                  <a:gd name="T13" fmla="*/ 44 h 120"/>
                  <a:gd name="T14" fmla="*/ 0 w 47"/>
                  <a:gd name="T15" fmla="*/ 34 h 120"/>
                  <a:gd name="T16" fmla="*/ 3 w 47"/>
                  <a:gd name="T17" fmla="*/ 16 h 120"/>
                  <a:gd name="T18" fmla="*/ 11 w 47"/>
                  <a:gd name="T19" fmla="*/ 0 h 120"/>
                  <a:gd name="T20" fmla="*/ 23 w 47"/>
                  <a:gd name="T21" fmla="*/ 1 h 1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120">
                    <a:moveTo>
                      <a:pt x="45" y="1"/>
                    </a:moveTo>
                    <a:lnTo>
                      <a:pt x="47" y="67"/>
                    </a:lnTo>
                    <a:lnTo>
                      <a:pt x="23" y="108"/>
                    </a:lnTo>
                    <a:lnTo>
                      <a:pt x="10" y="120"/>
                    </a:lnTo>
                    <a:lnTo>
                      <a:pt x="12" y="62"/>
                    </a:lnTo>
                    <a:lnTo>
                      <a:pt x="7" y="69"/>
                    </a:lnTo>
                    <a:lnTo>
                      <a:pt x="1" y="88"/>
                    </a:lnTo>
                    <a:lnTo>
                      <a:pt x="0" y="67"/>
                    </a:lnTo>
                    <a:lnTo>
                      <a:pt x="6" y="32"/>
                    </a:lnTo>
                    <a:lnTo>
                      <a:pt x="22" y="0"/>
                    </a:lnTo>
                    <a:lnTo>
                      <a:pt x="45" y="1"/>
                    </a:lnTo>
                    <a:close/>
                  </a:path>
                </a:pathLst>
              </a:custGeom>
              <a:blipFill dpi="0" rotWithShape="0">
                <a:blip r:embed="rId30"/>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490" name="DRAWING2STR_FREEFORM 227497"/>
              <p:cNvSpPr>
                <a:spLocks noChangeArrowheads="1"/>
              </p:cNvSpPr>
              <p:nvPr/>
            </p:nvSpPr>
            <p:spPr bwMode="auto">
              <a:xfrm>
                <a:off x="3635" y="1788"/>
                <a:ext cx="26" cy="57"/>
              </a:xfrm>
              <a:custGeom>
                <a:avLst/>
                <a:gdLst>
                  <a:gd name="T0" fmla="*/ 18 w 53"/>
                  <a:gd name="T1" fmla="*/ 0 h 113"/>
                  <a:gd name="T2" fmla="*/ 26 w 53"/>
                  <a:gd name="T3" fmla="*/ 30 h 113"/>
                  <a:gd name="T4" fmla="*/ 13 w 53"/>
                  <a:gd name="T5" fmla="*/ 57 h 113"/>
                  <a:gd name="T6" fmla="*/ 8 w 53"/>
                  <a:gd name="T7" fmla="*/ 54 h 113"/>
                  <a:gd name="T8" fmla="*/ 0 w 53"/>
                  <a:gd name="T9" fmla="*/ 51 h 113"/>
                  <a:gd name="T10" fmla="*/ 3 w 53"/>
                  <a:gd name="T11" fmla="*/ 42 h 113"/>
                  <a:gd name="T12" fmla="*/ 4 w 53"/>
                  <a:gd name="T13" fmla="*/ 32 h 113"/>
                  <a:gd name="T14" fmla="*/ 0 w 53"/>
                  <a:gd name="T15" fmla="*/ 21 h 113"/>
                  <a:gd name="T16" fmla="*/ 3 w 53"/>
                  <a:gd name="T17" fmla="*/ 2 h 113"/>
                  <a:gd name="T18" fmla="*/ 18 w 53"/>
                  <a:gd name="T19" fmla="*/ 0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113">
                    <a:moveTo>
                      <a:pt x="37" y="0"/>
                    </a:moveTo>
                    <a:lnTo>
                      <a:pt x="53" y="60"/>
                    </a:lnTo>
                    <a:lnTo>
                      <a:pt x="26" y="113"/>
                    </a:lnTo>
                    <a:lnTo>
                      <a:pt x="16" y="107"/>
                    </a:lnTo>
                    <a:lnTo>
                      <a:pt x="0" y="102"/>
                    </a:lnTo>
                    <a:lnTo>
                      <a:pt x="7" y="84"/>
                    </a:lnTo>
                    <a:lnTo>
                      <a:pt x="9" y="64"/>
                    </a:lnTo>
                    <a:lnTo>
                      <a:pt x="0" y="42"/>
                    </a:lnTo>
                    <a:lnTo>
                      <a:pt x="7" y="4"/>
                    </a:lnTo>
                    <a:lnTo>
                      <a:pt x="37" y="0"/>
                    </a:lnTo>
                    <a:close/>
                  </a:path>
                </a:pathLst>
              </a:custGeom>
              <a:blipFill dpi="0" rotWithShape="0">
                <a:blip r:embed="rId30"/>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60491" name="组合 227498"/>
              <p:cNvGrpSpPr>
                <a:grpSpLocks/>
              </p:cNvGrpSpPr>
              <p:nvPr/>
            </p:nvGrpSpPr>
            <p:grpSpPr bwMode="auto">
              <a:xfrm>
                <a:off x="3614" y="2082"/>
                <a:ext cx="190" cy="78"/>
                <a:chOff x="3614" y="2082"/>
                <a:chExt cx="190" cy="78"/>
              </a:xfrm>
            </p:grpSpPr>
            <p:sp>
              <p:nvSpPr>
                <p:cNvPr id="60507" name="DRAWING2STR_FREEFORM 227499"/>
                <p:cNvSpPr>
                  <a:spLocks noChangeArrowheads="1"/>
                </p:cNvSpPr>
                <p:nvPr/>
              </p:nvSpPr>
              <p:spPr bwMode="auto">
                <a:xfrm>
                  <a:off x="3725" y="2082"/>
                  <a:ext cx="79" cy="48"/>
                </a:xfrm>
                <a:custGeom>
                  <a:avLst/>
                  <a:gdLst>
                    <a:gd name="T0" fmla="*/ 39 w 159"/>
                    <a:gd name="T1" fmla="*/ 0 h 97"/>
                    <a:gd name="T2" fmla="*/ 52 w 159"/>
                    <a:gd name="T3" fmla="*/ 12 h 97"/>
                    <a:gd name="T4" fmla="*/ 63 w 159"/>
                    <a:gd name="T5" fmla="*/ 26 h 97"/>
                    <a:gd name="T6" fmla="*/ 78 w 159"/>
                    <a:gd name="T7" fmla="*/ 38 h 97"/>
                    <a:gd name="T8" fmla="*/ 79 w 159"/>
                    <a:gd name="T9" fmla="*/ 44 h 97"/>
                    <a:gd name="T10" fmla="*/ 65 w 159"/>
                    <a:gd name="T11" fmla="*/ 48 h 97"/>
                    <a:gd name="T12" fmla="*/ 50 w 159"/>
                    <a:gd name="T13" fmla="*/ 46 h 97"/>
                    <a:gd name="T14" fmla="*/ 32 w 159"/>
                    <a:gd name="T15" fmla="*/ 38 h 97"/>
                    <a:gd name="T16" fmla="*/ 19 w 159"/>
                    <a:gd name="T17" fmla="*/ 30 h 97"/>
                    <a:gd name="T18" fmla="*/ 5 w 159"/>
                    <a:gd name="T19" fmla="*/ 29 h 97"/>
                    <a:gd name="T20" fmla="*/ 0 w 159"/>
                    <a:gd name="T21" fmla="*/ 24 h 97"/>
                    <a:gd name="T22" fmla="*/ 1 w 159"/>
                    <a:gd name="T23" fmla="*/ 2 h 97"/>
                    <a:gd name="T24" fmla="*/ 39 w 159"/>
                    <a:gd name="T25" fmla="*/ 0 h 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9" h="97">
                      <a:moveTo>
                        <a:pt x="79" y="0"/>
                      </a:moveTo>
                      <a:lnTo>
                        <a:pt x="104" y="25"/>
                      </a:lnTo>
                      <a:lnTo>
                        <a:pt x="126" y="53"/>
                      </a:lnTo>
                      <a:lnTo>
                        <a:pt x="156" y="77"/>
                      </a:lnTo>
                      <a:lnTo>
                        <a:pt x="159" y="89"/>
                      </a:lnTo>
                      <a:lnTo>
                        <a:pt x="130" y="97"/>
                      </a:lnTo>
                      <a:lnTo>
                        <a:pt x="101" y="93"/>
                      </a:lnTo>
                      <a:lnTo>
                        <a:pt x="64" y="77"/>
                      </a:lnTo>
                      <a:lnTo>
                        <a:pt x="38" y="61"/>
                      </a:lnTo>
                      <a:lnTo>
                        <a:pt x="10" y="58"/>
                      </a:lnTo>
                      <a:lnTo>
                        <a:pt x="0" y="49"/>
                      </a:lnTo>
                      <a:lnTo>
                        <a:pt x="3" y="5"/>
                      </a:lnTo>
                      <a:lnTo>
                        <a:pt x="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508" name="DRAWING2STR_FREEFORM 227500"/>
                <p:cNvSpPr>
                  <a:spLocks noChangeArrowheads="1"/>
                </p:cNvSpPr>
                <p:nvPr/>
              </p:nvSpPr>
              <p:spPr bwMode="auto">
                <a:xfrm>
                  <a:off x="3614" y="2106"/>
                  <a:ext cx="49" cy="54"/>
                </a:xfrm>
                <a:custGeom>
                  <a:avLst/>
                  <a:gdLst>
                    <a:gd name="T0" fmla="*/ 49 w 99"/>
                    <a:gd name="T1" fmla="*/ 1 h 108"/>
                    <a:gd name="T2" fmla="*/ 49 w 99"/>
                    <a:gd name="T3" fmla="*/ 16 h 108"/>
                    <a:gd name="T4" fmla="*/ 42 w 99"/>
                    <a:gd name="T5" fmla="*/ 23 h 108"/>
                    <a:gd name="T6" fmla="*/ 41 w 99"/>
                    <a:gd name="T7" fmla="*/ 35 h 108"/>
                    <a:gd name="T8" fmla="*/ 30 w 99"/>
                    <a:gd name="T9" fmla="*/ 47 h 108"/>
                    <a:gd name="T10" fmla="*/ 20 w 99"/>
                    <a:gd name="T11" fmla="*/ 53 h 108"/>
                    <a:gd name="T12" fmla="*/ 12 w 99"/>
                    <a:gd name="T13" fmla="*/ 54 h 108"/>
                    <a:gd name="T14" fmla="*/ 4 w 99"/>
                    <a:gd name="T15" fmla="*/ 54 h 108"/>
                    <a:gd name="T16" fmla="*/ 0 w 99"/>
                    <a:gd name="T17" fmla="*/ 46 h 108"/>
                    <a:gd name="T18" fmla="*/ 1 w 99"/>
                    <a:gd name="T19" fmla="*/ 33 h 108"/>
                    <a:gd name="T20" fmla="*/ 9 w 99"/>
                    <a:gd name="T21" fmla="*/ 20 h 108"/>
                    <a:gd name="T22" fmla="*/ 21 w 99"/>
                    <a:gd name="T23" fmla="*/ 5 h 108"/>
                    <a:gd name="T24" fmla="*/ 22 w 99"/>
                    <a:gd name="T25" fmla="*/ 0 h 108"/>
                    <a:gd name="T26" fmla="*/ 49 w 99"/>
                    <a:gd name="T27" fmla="*/ 1 h 1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9" h="108">
                      <a:moveTo>
                        <a:pt x="98" y="2"/>
                      </a:moveTo>
                      <a:lnTo>
                        <a:pt x="99" y="31"/>
                      </a:lnTo>
                      <a:lnTo>
                        <a:pt x="85" y="45"/>
                      </a:lnTo>
                      <a:lnTo>
                        <a:pt x="82" y="70"/>
                      </a:lnTo>
                      <a:lnTo>
                        <a:pt x="60" y="93"/>
                      </a:lnTo>
                      <a:lnTo>
                        <a:pt x="41" y="105"/>
                      </a:lnTo>
                      <a:lnTo>
                        <a:pt x="24" y="108"/>
                      </a:lnTo>
                      <a:lnTo>
                        <a:pt x="9" y="107"/>
                      </a:lnTo>
                      <a:lnTo>
                        <a:pt x="0" y="91"/>
                      </a:lnTo>
                      <a:lnTo>
                        <a:pt x="2" y="66"/>
                      </a:lnTo>
                      <a:lnTo>
                        <a:pt x="19" y="39"/>
                      </a:lnTo>
                      <a:lnTo>
                        <a:pt x="43" y="10"/>
                      </a:lnTo>
                      <a:lnTo>
                        <a:pt x="44" y="0"/>
                      </a:lnTo>
                      <a:lnTo>
                        <a:pt x="9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60492" name="DRAWING2STR_FREEFORM 227501"/>
              <p:cNvSpPr>
                <a:spLocks noChangeArrowheads="1"/>
              </p:cNvSpPr>
              <p:nvPr/>
            </p:nvSpPr>
            <p:spPr bwMode="auto">
              <a:xfrm>
                <a:off x="3757" y="1794"/>
                <a:ext cx="24" cy="60"/>
              </a:xfrm>
              <a:custGeom>
                <a:avLst/>
                <a:gdLst>
                  <a:gd name="T0" fmla="*/ 23 w 47"/>
                  <a:gd name="T1" fmla="*/ 1 h 119"/>
                  <a:gd name="T2" fmla="*/ 24 w 47"/>
                  <a:gd name="T3" fmla="*/ 33 h 119"/>
                  <a:gd name="T4" fmla="*/ 12 w 47"/>
                  <a:gd name="T5" fmla="*/ 54 h 119"/>
                  <a:gd name="T6" fmla="*/ 6 w 47"/>
                  <a:gd name="T7" fmla="*/ 60 h 119"/>
                  <a:gd name="T8" fmla="*/ 7 w 47"/>
                  <a:gd name="T9" fmla="*/ 32 h 119"/>
                  <a:gd name="T10" fmla="*/ 4 w 47"/>
                  <a:gd name="T11" fmla="*/ 34 h 119"/>
                  <a:gd name="T12" fmla="*/ 1 w 47"/>
                  <a:gd name="T13" fmla="*/ 44 h 119"/>
                  <a:gd name="T14" fmla="*/ 0 w 47"/>
                  <a:gd name="T15" fmla="*/ 33 h 119"/>
                  <a:gd name="T16" fmla="*/ 3 w 47"/>
                  <a:gd name="T17" fmla="*/ 16 h 119"/>
                  <a:gd name="T18" fmla="*/ 11 w 47"/>
                  <a:gd name="T19" fmla="*/ 0 h 119"/>
                  <a:gd name="T20" fmla="*/ 23 w 47"/>
                  <a:gd name="T21" fmla="*/ 1 h 1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119">
                    <a:moveTo>
                      <a:pt x="45" y="1"/>
                    </a:moveTo>
                    <a:lnTo>
                      <a:pt x="47" y="66"/>
                    </a:lnTo>
                    <a:lnTo>
                      <a:pt x="23" y="107"/>
                    </a:lnTo>
                    <a:lnTo>
                      <a:pt x="11" y="119"/>
                    </a:lnTo>
                    <a:lnTo>
                      <a:pt x="13" y="63"/>
                    </a:lnTo>
                    <a:lnTo>
                      <a:pt x="8" y="68"/>
                    </a:lnTo>
                    <a:lnTo>
                      <a:pt x="1" y="87"/>
                    </a:lnTo>
                    <a:lnTo>
                      <a:pt x="0" y="66"/>
                    </a:lnTo>
                    <a:lnTo>
                      <a:pt x="6" y="31"/>
                    </a:lnTo>
                    <a:lnTo>
                      <a:pt x="22" y="0"/>
                    </a:lnTo>
                    <a:lnTo>
                      <a:pt x="45" y="1"/>
                    </a:lnTo>
                    <a:close/>
                  </a:path>
                </a:pathLst>
              </a:custGeom>
              <a:blipFill dpi="0" rotWithShape="0">
                <a:blip r:embed="rId1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493" name="DRAWING2STR_FREEFORM 227502"/>
              <p:cNvSpPr>
                <a:spLocks noChangeArrowheads="1"/>
              </p:cNvSpPr>
              <p:nvPr/>
            </p:nvSpPr>
            <p:spPr bwMode="auto">
              <a:xfrm>
                <a:off x="3632" y="1663"/>
                <a:ext cx="137" cy="444"/>
              </a:xfrm>
              <a:custGeom>
                <a:avLst/>
                <a:gdLst>
                  <a:gd name="T0" fmla="*/ 136 w 274"/>
                  <a:gd name="T1" fmla="*/ 0 h 888"/>
                  <a:gd name="T2" fmla="*/ 137 w 274"/>
                  <a:gd name="T3" fmla="*/ 242 h 888"/>
                  <a:gd name="T4" fmla="*/ 136 w 274"/>
                  <a:gd name="T5" fmla="*/ 421 h 888"/>
                  <a:gd name="T6" fmla="*/ 95 w 274"/>
                  <a:gd name="T7" fmla="*/ 429 h 888"/>
                  <a:gd name="T8" fmla="*/ 89 w 274"/>
                  <a:gd name="T9" fmla="*/ 283 h 888"/>
                  <a:gd name="T10" fmla="*/ 93 w 274"/>
                  <a:gd name="T11" fmla="*/ 269 h 888"/>
                  <a:gd name="T12" fmla="*/ 89 w 274"/>
                  <a:gd name="T13" fmla="*/ 261 h 888"/>
                  <a:gd name="T14" fmla="*/ 89 w 274"/>
                  <a:gd name="T15" fmla="*/ 171 h 888"/>
                  <a:gd name="T16" fmla="*/ 79 w 274"/>
                  <a:gd name="T17" fmla="*/ 199 h 888"/>
                  <a:gd name="T18" fmla="*/ 55 w 274"/>
                  <a:gd name="T19" fmla="*/ 321 h 888"/>
                  <a:gd name="T20" fmla="*/ 35 w 274"/>
                  <a:gd name="T21" fmla="*/ 444 h 888"/>
                  <a:gd name="T22" fmla="*/ 0 w 274"/>
                  <a:gd name="T23" fmla="*/ 444 h 888"/>
                  <a:gd name="T24" fmla="*/ 16 w 274"/>
                  <a:gd name="T25" fmla="*/ 278 h 888"/>
                  <a:gd name="T26" fmla="*/ 22 w 274"/>
                  <a:gd name="T27" fmla="*/ 137 h 888"/>
                  <a:gd name="T28" fmla="*/ 19 w 274"/>
                  <a:gd name="T29" fmla="*/ 3 h 888"/>
                  <a:gd name="T30" fmla="*/ 136 w 274"/>
                  <a:gd name="T31" fmla="*/ 0 h 8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4" h="888">
                    <a:moveTo>
                      <a:pt x="271" y="0"/>
                    </a:moveTo>
                    <a:lnTo>
                      <a:pt x="274" y="483"/>
                    </a:lnTo>
                    <a:lnTo>
                      <a:pt x="271" y="842"/>
                    </a:lnTo>
                    <a:lnTo>
                      <a:pt x="189" y="858"/>
                    </a:lnTo>
                    <a:lnTo>
                      <a:pt x="177" y="565"/>
                    </a:lnTo>
                    <a:lnTo>
                      <a:pt x="186" y="537"/>
                    </a:lnTo>
                    <a:lnTo>
                      <a:pt x="177" y="521"/>
                    </a:lnTo>
                    <a:lnTo>
                      <a:pt x="177" y="341"/>
                    </a:lnTo>
                    <a:lnTo>
                      <a:pt x="158" y="398"/>
                    </a:lnTo>
                    <a:lnTo>
                      <a:pt x="110" y="641"/>
                    </a:lnTo>
                    <a:lnTo>
                      <a:pt x="69" y="888"/>
                    </a:lnTo>
                    <a:lnTo>
                      <a:pt x="0" y="888"/>
                    </a:lnTo>
                    <a:lnTo>
                      <a:pt x="32" y="556"/>
                    </a:lnTo>
                    <a:lnTo>
                      <a:pt x="44" y="273"/>
                    </a:lnTo>
                    <a:lnTo>
                      <a:pt x="38" y="6"/>
                    </a:lnTo>
                    <a:lnTo>
                      <a:pt x="271" y="0"/>
                    </a:lnTo>
                    <a:close/>
                  </a:path>
                </a:pathLst>
              </a:custGeom>
              <a:blipFill dpi="0" rotWithShape="0">
                <a:blip r:embed="rId2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494" name="DRAWING2STR_FREEFORM 227503"/>
              <p:cNvSpPr>
                <a:spLocks noChangeArrowheads="1"/>
              </p:cNvSpPr>
              <p:nvPr/>
            </p:nvSpPr>
            <p:spPr bwMode="auto">
              <a:xfrm>
                <a:off x="3610" y="1458"/>
                <a:ext cx="175" cy="340"/>
              </a:xfrm>
              <a:custGeom>
                <a:avLst/>
                <a:gdLst>
                  <a:gd name="T0" fmla="*/ 117 w 350"/>
                  <a:gd name="T1" fmla="*/ 5 h 680"/>
                  <a:gd name="T2" fmla="*/ 170 w 350"/>
                  <a:gd name="T3" fmla="*/ 46 h 680"/>
                  <a:gd name="T4" fmla="*/ 174 w 350"/>
                  <a:gd name="T5" fmla="*/ 155 h 680"/>
                  <a:gd name="T6" fmla="*/ 175 w 350"/>
                  <a:gd name="T7" fmla="*/ 210 h 680"/>
                  <a:gd name="T8" fmla="*/ 172 w 350"/>
                  <a:gd name="T9" fmla="*/ 340 h 680"/>
                  <a:gd name="T10" fmla="*/ 160 w 350"/>
                  <a:gd name="T11" fmla="*/ 340 h 680"/>
                  <a:gd name="T12" fmla="*/ 154 w 350"/>
                  <a:gd name="T13" fmla="*/ 207 h 680"/>
                  <a:gd name="T14" fmla="*/ 42 w 350"/>
                  <a:gd name="T15" fmla="*/ 207 h 680"/>
                  <a:gd name="T16" fmla="*/ 39 w 350"/>
                  <a:gd name="T17" fmla="*/ 173 h 680"/>
                  <a:gd name="T18" fmla="*/ 35 w 350"/>
                  <a:gd name="T19" fmla="*/ 197 h 680"/>
                  <a:gd name="T20" fmla="*/ 43 w 350"/>
                  <a:gd name="T21" fmla="*/ 247 h 680"/>
                  <a:gd name="T22" fmla="*/ 51 w 350"/>
                  <a:gd name="T23" fmla="*/ 323 h 680"/>
                  <a:gd name="T24" fmla="*/ 32 w 350"/>
                  <a:gd name="T25" fmla="*/ 328 h 680"/>
                  <a:gd name="T26" fmla="*/ 0 w 350"/>
                  <a:gd name="T27" fmla="*/ 195 h 680"/>
                  <a:gd name="T28" fmla="*/ 20 w 350"/>
                  <a:gd name="T29" fmla="*/ 39 h 680"/>
                  <a:gd name="T30" fmla="*/ 80 w 350"/>
                  <a:gd name="T31" fmla="*/ 0 h 680"/>
                  <a:gd name="T32" fmla="*/ 106 w 350"/>
                  <a:gd name="T33" fmla="*/ 18 h 680"/>
                  <a:gd name="T34" fmla="*/ 117 w 350"/>
                  <a:gd name="T35" fmla="*/ 5 h 6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0" h="680">
                    <a:moveTo>
                      <a:pt x="234" y="9"/>
                    </a:moveTo>
                    <a:lnTo>
                      <a:pt x="340" y="92"/>
                    </a:lnTo>
                    <a:lnTo>
                      <a:pt x="348" y="309"/>
                    </a:lnTo>
                    <a:lnTo>
                      <a:pt x="350" y="419"/>
                    </a:lnTo>
                    <a:lnTo>
                      <a:pt x="344" y="680"/>
                    </a:lnTo>
                    <a:lnTo>
                      <a:pt x="319" y="680"/>
                    </a:lnTo>
                    <a:lnTo>
                      <a:pt x="308" y="413"/>
                    </a:lnTo>
                    <a:lnTo>
                      <a:pt x="84" y="413"/>
                    </a:lnTo>
                    <a:lnTo>
                      <a:pt x="78" y="346"/>
                    </a:lnTo>
                    <a:lnTo>
                      <a:pt x="70" y="393"/>
                    </a:lnTo>
                    <a:lnTo>
                      <a:pt x="86" y="494"/>
                    </a:lnTo>
                    <a:lnTo>
                      <a:pt x="101" y="645"/>
                    </a:lnTo>
                    <a:lnTo>
                      <a:pt x="63" y="655"/>
                    </a:lnTo>
                    <a:lnTo>
                      <a:pt x="0" y="389"/>
                    </a:lnTo>
                    <a:lnTo>
                      <a:pt x="40" y="77"/>
                    </a:lnTo>
                    <a:lnTo>
                      <a:pt x="160" y="0"/>
                    </a:lnTo>
                    <a:lnTo>
                      <a:pt x="212" y="35"/>
                    </a:lnTo>
                    <a:lnTo>
                      <a:pt x="234" y="9"/>
                    </a:lnTo>
                    <a:close/>
                  </a:path>
                </a:pathLst>
              </a:custGeom>
              <a:blipFill dpi="0" rotWithShape="0">
                <a:blip r:embed="rId31"/>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495" name="DRAWING2STR_FREEFORM 227504"/>
              <p:cNvSpPr>
                <a:spLocks noChangeArrowheads="1"/>
              </p:cNvSpPr>
              <p:nvPr/>
            </p:nvSpPr>
            <p:spPr bwMode="auto">
              <a:xfrm>
                <a:off x="3639" y="1779"/>
                <a:ext cx="27" cy="56"/>
              </a:xfrm>
              <a:custGeom>
                <a:avLst/>
                <a:gdLst>
                  <a:gd name="T0" fmla="*/ 19 w 52"/>
                  <a:gd name="T1" fmla="*/ 0 h 113"/>
                  <a:gd name="T2" fmla="*/ 27 w 52"/>
                  <a:gd name="T3" fmla="*/ 30 h 113"/>
                  <a:gd name="T4" fmla="*/ 13 w 52"/>
                  <a:gd name="T5" fmla="*/ 56 h 113"/>
                  <a:gd name="T6" fmla="*/ 8 w 52"/>
                  <a:gd name="T7" fmla="*/ 53 h 113"/>
                  <a:gd name="T8" fmla="*/ 0 w 52"/>
                  <a:gd name="T9" fmla="*/ 51 h 113"/>
                  <a:gd name="T10" fmla="*/ 3 w 52"/>
                  <a:gd name="T11" fmla="*/ 42 h 113"/>
                  <a:gd name="T12" fmla="*/ 4 w 52"/>
                  <a:gd name="T13" fmla="*/ 32 h 113"/>
                  <a:gd name="T14" fmla="*/ 0 w 52"/>
                  <a:gd name="T15" fmla="*/ 21 h 113"/>
                  <a:gd name="T16" fmla="*/ 3 w 52"/>
                  <a:gd name="T17" fmla="*/ 2 h 113"/>
                  <a:gd name="T18" fmla="*/ 19 w 52"/>
                  <a:gd name="T19" fmla="*/ 0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 h="113">
                    <a:moveTo>
                      <a:pt x="37" y="0"/>
                    </a:moveTo>
                    <a:lnTo>
                      <a:pt x="52" y="60"/>
                    </a:lnTo>
                    <a:lnTo>
                      <a:pt x="25" y="113"/>
                    </a:lnTo>
                    <a:lnTo>
                      <a:pt x="15" y="107"/>
                    </a:lnTo>
                    <a:lnTo>
                      <a:pt x="0" y="102"/>
                    </a:lnTo>
                    <a:lnTo>
                      <a:pt x="6" y="85"/>
                    </a:lnTo>
                    <a:lnTo>
                      <a:pt x="8" y="64"/>
                    </a:lnTo>
                    <a:lnTo>
                      <a:pt x="0" y="42"/>
                    </a:lnTo>
                    <a:lnTo>
                      <a:pt x="6" y="4"/>
                    </a:lnTo>
                    <a:lnTo>
                      <a:pt x="37" y="0"/>
                    </a:lnTo>
                    <a:close/>
                  </a:path>
                </a:pathLst>
              </a:custGeom>
              <a:blipFill dpi="0" rotWithShape="0">
                <a:blip r:embed="rId1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60496" name="组合 227505"/>
              <p:cNvGrpSpPr>
                <a:grpSpLocks/>
              </p:cNvGrpSpPr>
              <p:nvPr/>
            </p:nvGrpSpPr>
            <p:grpSpPr bwMode="auto">
              <a:xfrm>
                <a:off x="3652" y="1465"/>
                <a:ext cx="113" cy="212"/>
                <a:chOff x="3652" y="1465"/>
                <a:chExt cx="113" cy="212"/>
              </a:xfrm>
            </p:grpSpPr>
            <p:grpSp>
              <p:nvGrpSpPr>
                <p:cNvPr id="60501" name="组合 227506"/>
                <p:cNvGrpSpPr>
                  <a:grpSpLocks/>
                </p:cNvGrpSpPr>
                <p:nvPr/>
              </p:nvGrpSpPr>
              <p:grpSpPr bwMode="auto">
                <a:xfrm>
                  <a:off x="3652" y="1465"/>
                  <a:ext cx="113" cy="212"/>
                  <a:chOff x="3652" y="1465"/>
                  <a:chExt cx="113" cy="212"/>
                </a:xfrm>
              </p:grpSpPr>
              <p:grpSp>
                <p:nvGrpSpPr>
                  <p:cNvPr id="60503" name="组合 227507"/>
                  <p:cNvGrpSpPr>
                    <a:grpSpLocks/>
                  </p:cNvGrpSpPr>
                  <p:nvPr/>
                </p:nvGrpSpPr>
                <p:grpSpPr bwMode="auto">
                  <a:xfrm>
                    <a:off x="3652" y="1666"/>
                    <a:ext cx="113" cy="11"/>
                    <a:chOff x="3652" y="1666"/>
                    <a:chExt cx="113" cy="11"/>
                  </a:xfrm>
                </p:grpSpPr>
                <p:sp>
                  <p:nvSpPr>
                    <p:cNvPr id="60505" name="直接连接符 227508"/>
                    <p:cNvSpPr>
                      <a:spLocks noChangeShapeType="1"/>
                    </p:cNvSpPr>
                    <p:nvPr/>
                  </p:nvSpPr>
                  <p:spPr bwMode="auto">
                    <a:xfrm flipH="1">
                      <a:off x="3652" y="1676"/>
                      <a:ext cx="11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0506" name="直接连接符 227509"/>
                    <p:cNvSpPr>
                      <a:spLocks noChangeShapeType="1"/>
                    </p:cNvSpPr>
                    <p:nvPr/>
                  </p:nvSpPr>
                  <p:spPr bwMode="auto">
                    <a:xfrm flipH="1">
                      <a:off x="3652" y="1666"/>
                      <a:ext cx="11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60504" name="DRAWING2STR_FREEFORM 227510"/>
                  <p:cNvSpPr>
                    <a:spLocks noChangeArrowheads="1"/>
                  </p:cNvSpPr>
                  <p:nvPr/>
                </p:nvSpPr>
                <p:spPr bwMode="auto">
                  <a:xfrm>
                    <a:off x="3681" y="1465"/>
                    <a:ext cx="52" cy="30"/>
                  </a:xfrm>
                  <a:custGeom>
                    <a:avLst/>
                    <a:gdLst>
                      <a:gd name="T0" fmla="*/ 52 w 103"/>
                      <a:gd name="T1" fmla="*/ 3 h 61"/>
                      <a:gd name="T2" fmla="*/ 50 w 103"/>
                      <a:gd name="T3" fmla="*/ 30 h 61"/>
                      <a:gd name="T4" fmla="*/ 35 w 103"/>
                      <a:gd name="T5" fmla="*/ 11 h 61"/>
                      <a:gd name="T6" fmla="*/ 25 w 103"/>
                      <a:gd name="T7" fmla="*/ 30 h 61"/>
                      <a:gd name="T8" fmla="*/ 0 w 103"/>
                      <a:gd name="T9" fmla="*/ 0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 h="61">
                        <a:moveTo>
                          <a:pt x="103" y="7"/>
                        </a:moveTo>
                        <a:lnTo>
                          <a:pt x="99" y="61"/>
                        </a:lnTo>
                        <a:lnTo>
                          <a:pt x="70" y="22"/>
                        </a:lnTo>
                        <a:lnTo>
                          <a:pt x="50" y="60"/>
                        </a:lnTo>
                        <a:lnTo>
                          <a:pt x="0"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60502" name="直接连接符 227511"/>
                <p:cNvSpPr>
                  <a:spLocks noChangeShapeType="1"/>
                </p:cNvSpPr>
                <p:nvPr/>
              </p:nvSpPr>
              <p:spPr bwMode="auto">
                <a:xfrm>
                  <a:off x="3717" y="1480"/>
                  <a:ext cx="1" cy="19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60497" name="组合 227512"/>
              <p:cNvGrpSpPr>
                <a:grpSpLocks/>
              </p:cNvGrpSpPr>
              <p:nvPr/>
            </p:nvGrpSpPr>
            <p:grpSpPr bwMode="auto">
              <a:xfrm>
                <a:off x="3676" y="1357"/>
                <a:ext cx="73" cy="119"/>
                <a:chOff x="3676" y="1357"/>
                <a:chExt cx="73" cy="119"/>
              </a:xfrm>
            </p:grpSpPr>
            <p:sp>
              <p:nvSpPr>
                <p:cNvPr id="60498" name="DRAWING2STR_FREEFORM 227513"/>
                <p:cNvSpPr>
                  <a:spLocks noChangeArrowheads="1"/>
                </p:cNvSpPr>
                <p:nvPr/>
              </p:nvSpPr>
              <p:spPr bwMode="auto">
                <a:xfrm>
                  <a:off x="3679" y="1363"/>
                  <a:ext cx="68" cy="113"/>
                </a:xfrm>
                <a:custGeom>
                  <a:avLst/>
                  <a:gdLst>
                    <a:gd name="T0" fmla="*/ 65 w 135"/>
                    <a:gd name="T1" fmla="*/ 20 h 227"/>
                    <a:gd name="T2" fmla="*/ 67 w 135"/>
                    <a:gd name="T3" fmla="*/ 32 h 227"/>
                    <a:gd name="T4" fmla="*/ 67 w 135"/>
                    <a:gd name="T5" fmla="*/ 36 h 227"/>
                    <a:gd name="T6" fmla="*/ 65 w 135"/>
                    <a:gd name="T7" fmla="*/ 40 h 227"/>
                    <a:gd name="T8" fmla="*/ 68 w 135"/>
                    <a:gd name="T9" fmla="*/ 49 h 227"/>
                    <a:gd name="T10" fmla="*/ 66 w 135"/>
                    <a:gd name="T11" fmla="*/ 62 h 227"/>
                    <a:gd name="T12" fmla="*/ 65 w 135"/>
                    <a:gd name="T13" fmla="*/ 69 h 227"/>
                    <a:gd name="T14" fmla="*/ 63 w 135"/>
                    <a:gd name="T15" fmla="*/ 75 h 227"/>
                    <a:gd name="T16" fmla="*/ 61 w 135"/>
                    <a:gd name="T17" fmla="*/ 81 h 227"/>
                    <a:gd name="T18" fmla="*/ 58 w 135"/>
                    <a:gd name="T19" fmla="*/ 88 h 227"/>
                    <a:gd name="T20" fmla="*/ 53 w 135"/>
                    <a:gd name="T21" fmla="*/ 90 h 227"/>
                    <a:gd name="T22" fmla="*/ 48 w 135"/>
                    <a:gd name="T23" fmla="*/ 91 h 227"/>
                    <a:gd name="T24" fmla="*/ 48 w 135"/>
                    <a:gd name="T25" fmla="*/ 96 h 227"/>
                    <a:gd name="T26" fmla="*/ 48 w 135"/>
                    <a:gd name="T27" fmla="*/ 100 h 227"/>
                    <a:gd name="T28" fmla="*/ 38 w 135"/>
                    <a:gd name="T29" fmla="*/ 113 h 227"/>
                    <a:gd name="T30" fmla="*/ 10 w 135"/>
                    <a:gd name="T31" fmla="*/ 96 h 227"/>
                    <a:gd name="T32" fmla="*/ 9 w 135"/>
                    <a:gd name="T33" fmla="*/ 65 h 227"/>
                    <a:gd name="T34" fmla="*/ 5 w 135"/>
                    <a:gd name="T35" fmla="*/ 56 h 227"/>
                    <a:gd name="T36" fmla="*/ 3 w 135"/>
                    <a:gd name="T37" fmla="*/ 49 h 227"/>
                    <a:gd name="T38" fmla="*/ 1 w 135"/>
                    <a:gd name="T39" fmla="*/ 41 h 227"/>
                    <a:gd name="T40" fmla="*/ 0 w 135"/>
                    <a:gd name="T41" fmla="*/ 33 h 227"/>
                    <a:gd name="T42" fmla="*/ 1 w 135"/>
                    <a:gd name="T43" fmla="*/ 27 h 227"/>
                    <a:gd name="T44" fmla="*/ 2 w 135"/>
                    <a:gd name="T45" fmla="*/ 19 h 227"/>
                    <a:gd name="T46" fmla="*/ 3 w 135"/>
                    <a:gd name="T47" fmla="*/ 14 h 227"/>
                    <a:gd name="T48" fmla="*/ 6 w 135"/>
                    <a:gd name="T49" fmla="*/ 9 h 227"/>
                    <a:gd name="T50" fmla="*/ 10 w 135"/>
                    <a:gd name="T51" fmla="*/ 5 h 227"/>
                    <a:gd name="T52" fmla="*/ 15 w 135"/>
                    <a:gd name="T53" fmla="*/ 3 h 227"/>
                    <a:gd name="T54" fmla="*/ 21 w 135"/>
                    <a:gd name="T55" fmla="*/ 1 h 227"/>
                    <a:gd name="T56" fmla="*/ 27 w 135"/>
                    <a:gd name="T57" fmla="*/ 0 h 227"/>
                    <a:gd name="T58" fmla="*/ 35 w 135"/>
                    <a:gd name="T59" fmla="*/ 0 h 227"/>
                    <a:gd name="T60" fmla="*/ 42 w 135"/>
                    <a:gd name="T61" fmla="*/ 0 h 227"/>
                    <a:gd name="T62" fmla="*/ 51 w 135"/>
                    <a:gd name="T63" fmla="*/ 3 h 227"/>
                    <a:gd name="T64" fmla="*/ 55 w 135"/>
                    <a:gd name="T65" fmla="*/ 6 h 227"/>
                    <a:gd name="T66" fmla="*/ 60 w 135"/>
                    <a:gd name="T67" fmla="*/ 9 h 227"/>
                    <a:gd name="T68" fmla="*/ 63 w 135"/>
                    <a:gd name="T69" fmla="*/ 14 h 227"/>
                    <a:gd name="T70" fmla="*/ 65 w 135"/>
                    <a:gd name="T71" fmla="*/ 20 h 2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35" h="227">
                      <a:moveTo>
                        <a:pt x="130" y="41"/>
                      </a:moveTo>
                      <a:lnTo>
                        <a:pt x="133" y="64"/>
                      </a:lnTo>
                      <a:lnTo>
                        <a:pt x="134" y="73"/>
                      </a:lnTo>
                      <a:lnTo>
                        <a:pt x="130" y="81"/>
                      </a:lnTo>
                      <a:lnTo>
                        <a:pt x="135" y="98"/>
                      </a:lnTo>
                      <a:lnTo>
                        <a:pt x="132" y="124"/>
                      </a:lnTo>
                      <a:lnTo>
                        <a:pt x="129" y="138"/>
                      </a:lnTo>
                      <a:lnTo>
                        <a:pt x="126" y="150"/>
                      </a:lnTo>
                      <a:lnTo>
                        <a:pt x="122" y="163"/>
                      </a:lnTo>
                      <a:lnTo>
                        <a:pt x="116" y="177"/>
                      </a:lnTo>
                      <a:lnTo>
                        <a:pt x="106" y="180"/>
                      </a:lnTo>
                      <a:lnTo>
                        <a:pt x="95" y="183"/>
                      </a:lnTo>
                      <a:lnTo>
                        <a:pt x="95" y="193"/>
                      </a:lnTo>
                      <a:lnTo>
                        <a:pt x="96" y="201"/>
                      </a:lnTo>
                      <a:lnTo>
                        <a:pt x="75" y="227"/>
                      </a:lnTo>
                      <a:lnTo>
                        <a:pt x="20" y="193"/>
                      </a:lnTo>
                      <a:lnTo>
                        <a:pt x="17" y="130"/>
                      </a:lnTo>
                      <a:lnTo>
                        <a:pt x="10" y="113"/>
                      </a:lnTo>
                      <a:lnTo>
                        <a:pt x="6" y="99"/>
                      </a:lnTo>
                      <a:lnTo>
                        <a:pt x="2" y="82"/>
                      </a:lnTo>
                      <a:lnTo>
                        <a:pt x="0" y="67"/>
                      </a:lnTo>
                      <a:lnTo>
                        <a:pt x="1" y="54"/>
                      </a:lnTo>
                      <a:lnTo>
                        <a:pt x="3" y="39"/>
                      </a:lnTo>
                      <a:lnTo>
                        <a:pt x="6" y="28"/>
                      </a:lnTo>
                      <a:lnTo>
                        <a:pt x="11" y="18"/>
                      </a:lnTo>
                      <a:lnTo>
                        <a:pt x="20" y="11"/>
                      </a:lnTo>
                      <a:lnTo>
                        <a:pt x="29" y="7"/>
                      </a:lnTo>
                      <a:lnTo>
                        <a:pt x="41" y="3"/>
                      </a:lnTo>
                      <a:lnTo>
                        <a:pt x="53" y="1"/>
                      </a:lnTo>
                      <a:lnTo>
                        <a:pt x="69" y="0"/>
                      </a:lnTo>
                      <a:lnTo>
                        <a:pt x="84" y="1"/>
                      </a:lnTo>
                      <a:lnTo>
                        <a:pt x="101" y="6"/>
                      </a:lnTo>
                      <a:lnTo>
                        <a:pt x="110" y="12"/>
                      </a:lnTo>
                      <a:lnTo>
                        <a:pt x="119" y="18"/>
                      </a:lnTo>
                      <a:lnTo>
                        <a:pt x="126" y="29"/>
                      </a:lnTo>
                      <a:lnTo>
                        <a:pt x="130" y="41"/>
                      </a:lnTo>
                      <a:close/>
                    </a:path>
                  </a:pathLst>
                </a:custGeom>
                <a:blipFill dpi="0" rotWithShape="0">
                  <a:blip r:embed="rId1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499" name="DRAWING2STR_FREEFORM 227514"/>
                <p:cNvSpPr>
                  <a:spLocks noChangeArrowheads="1"/>
                </p:cNvSpPr>
                <p:nvPr/>
              </p:nvSpPr>
              <p:spPr bwMode="auto">
                <a:xfrm>
                  <a:off x="3689" y="1424"/>
                  <a:ext cx="34" cy="35"/>
                </a:xfrm>
                <a:custGeom>
                  <a:avLst/>
                  <a:gdLst>
                    <a:gd name="T0" fmla="*/ 6 w 68"/>
                    <a:gd name="T1" fmla="*/ 10 h 70"/>
                    <a:gd name="T2" fmla="*/ 9 w 68"/>
                    <a:gd name="T3" fmla="*/ 18 h 70"/>
                    <a:gd name="T4" fmla="*/ 34 w 68"/>
                    <a:gd name="T5" fmla="*/ 31 h 70"/>
                    <a:gd name="T6" fmla="*/ 21 w 68"/>
                    <a:gd name="T7" fmla="*/ 28 h 70"/>
                    <a:gd name="T8" fmla="*/ 15 w 68"/>
                    <a:gd name="T9" fmla="*/ 26 h 70"/>
                    <a:gd name="T10" fmla="*/ 8 w 68"/>
                    <a:gd name="T11" fmla="*/ 27 h 70"/>
                    <a:gd name="T12" fmla="*/ 3 w 68"/>
                    <a:gd name="T13" fmla="*/ 29 h 70"/>
                    <a:gd name="T14" fmla="*/ 1 w 68"/>
                    <a:gd name="T15" fmla="*/ 35 h 70"/>
                    <a:gd name="T16" fmla="*/ 0 w 68"/>
                    <a:gd name="T17" fmla="*/ 11 h 70"/>
                    <a:gd name="T18" fmla="*/ 1 w 68"/>
                    <a:gd name="T19" fmla="*/ 6 h 70"/>
                    <a:gd name="T20" fmla="*/ 5 w 68"/>
                    <a:gd name="T21" fmla="*/ 0 h 70"/>
                    <a:gd name="T22" fmla="*/ 6 w 68"/>
                    <a:gd name="T23" fmla="*/ 10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8" h="70">
                      <a:moveTo>
                        <a:pt x="11" y="19"/>
                      </a:moveTo>
                      <a:lnTo>
                        <a:pt x="17" y="36"/>
                      </a:lnTo>
                      <a:lnTo>
                        <a:pt x="68" y="61"/>
                      </a:lnTo>
                      <a:lnTo>
                        <a:pt x="42" y="55"/>
                      </a:lnTo>
                      <a:lnTo>
                        <a:pt x="30" y="52"/>
                      </a:lnTo>
                      <a:lnTo>
                        <a:pt x="16" y="54"/>
                      </a:lnTo>
                      <a:lnTo>
                        <a:pt x="6" y="58"/>
                      </a:lnTo>
                      <a:lnTo>
                        <a:pt x="1" y="70"/>
                      </a:lnTo>
                      <a:lnTo>
                        <a:pt x="0" y="21"/>
                      </a:lnTo>
                      <a:lnTo>
                        <a:pt x="2" y="11"/>
                      </a:lnTo>
                      <a:lnTo>
                        <a:pt x="9" y="0"/>
                      </a:lnTo>
                      <a:lnTo>
                        <a:pt x="11" y="19"/>
                      </a:lnTo>
                      <a:close/>
                    </a:path>
                  </a:pathLst>
                </a:custGeom>
                <a:blipFill dpi="0" rotWithShape="0">
                  <a:blip r:embed="rId21"/>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500" name="DRAWING2STR_FREEFORM 227515"/>
                <p:cNvSpPr>
                  <a:spLocks noChangeArrowheads="1"/>
                </p:cNvSpPr>
                <p:nvPr/>
              </p:nvSpPr>
              <p:spPr bwMode="auto">
                <a:xfrm>
                  <a:off x="3676" y="1357"/>
                  <a:ext cx="73" cy="82"/>
                </a:xfrm>
                <a:custGeom>
                  <a:avLst/>
                  <a:gdLst>
                    <a:gd name="T0" fmla="*/ 60 w 146"/>
                    <a:gd name="T1" fmla="*/ 7 h 164"/>
                    <a:gd name="T2" fmla="*/ 54 w 146"/>
                    <a:gd name="T3" fmla="*/ 4 h 164"/>
                    <a:gd name="T4" fmla="*/ 49 w 146"/>
                    <a:gd name="T5" fmla="*/ 2 h 164"/>
                    <a:gd name="T6" fmla="*/ 40 w 146"/>
                    <a:gd name="T7" fmla="*/ 0 h 164"/>
                    <a:gd name="T8" fmla="*/ 34 w 146"/>
                    <a:gd name="T9" fmla="*/ 0 h 164"/>
                    <a:gd name="T10" fmla="*/ 27 w 146"/>
                    <a:gd name="T11" fmla="*/ 0 h 164"/>
                    <a:gd name="T12" fmla="*/ 20 w 146"/>
                    <a:gd name="T13" fmla="*/ 2 h 164"/>
                    <a:gd name="T14" fmla="*/ 15 w 146"/>
                    <a:gd name="T15" fmla="*/ 2 h 164"/>
                    <a:gd name="T16" fmla="*/ 10 w 146"/>
                    <a:gd name="T17" fmla="*/ 3 h 164"/>
                    <a:gd name="T18" fmla="*/ 6 w 146"/>
                    <a:gd name="T19" fmla="*/ 7 h 164"/>
                    <a:gd name="T20" fmla="*/ 3 w 146"/>
                    <a:gd name="T21" fmla="*/ 11 h 164"/>
                    <a:gd name="T22" fmla="*/ 3 w 146"/>
                    <a:gd name="T23" fmla="*/ 17 h 164"/>
                    <a:gd name="T24" fmla="*/ 1 w 146"/>
                    <a:gd name="T25" fmla="*/ 25 h 164"/>
                    <a:gd name="T26" fmla="*/ 0 w 146"/>
                    <a:gd name="T27" fmla="*/ 36 h 164"/>
                    <a:gd name="T28" fmla="*/ 1 w 146"/>
                    <a:gd name="T29" fmla="*/ 46 h 164"/>
                    <a:gd name="T30" fmla="*/ 3 w 146"/>
                    <a:gd name="T31" fmla="*/ 54 h 164"/>
                    <a:gd name="T32" fmla="*/ 5 w 146"/>
                    <a:gd name="T33" fmla="*/ 62 h 164"/>
                    <a:gd name="T34" fmla="*/ 7 w 146"/>
                    <a:gd name="T35" fmla="*/ 67 h 164"/>
                    <a:gd name="T36" fmla="*/ 9 w 146"/>
                    <a:gd name="T37" fmla="*/ 72 h 164"/>
                    <a:gd name="T38" fmla="*/ 11 w 146"/>
                    <a:gd name="T39" fmla="*/ 77 h 164"/>
                    <a:gd name="T40" fmla="*/ 14 w 146"/>
                    <a:gd name="T41" fmla="*/ 82 h 164"/>
                    <a:gd name="T42" fmla="*/ 16 w 146"/>
                    <a:gd name="T43" fmla="*/ 82 h 164"/>
                    <a:gd name="T44" fmla="*/ 15 w 146"/>
                    <a:gd name="T45" fmla="*/ 75 h 164"/>
                    <a:gd name="T46" fmla="*/ 17 w 146"/>
                    <a:gd name="T47" fmla="*/ 70 h 164"/>
                    <a:gd name="T48" fmla="*/ 18 w 146"/>
                    <a:gd name="T49" fmla="*/ 67 h 164"/>
                    <a:gd name="T50" fmla="*/ 16 w 146"/>
                    <a:gd name="T51" fmla="*/ 62 h 164"/>
                    <a:gd name="T52" fmla="*/ 15 w 146"/>
                    <a:gd name="T53" fmla="*/ 54 h 164"/>
                    <a:gd name="T54" fmla="*/ 17 w 146"/>
                    <a:gd name="T55" fmla="*/ 52 h 164"/>
                    <a:gd name="T56" fmla="*/ 20 w 146"/>
                    <a:gd name="T57" fmla="*/ 56 h 164"/>
                    <a:gd name="T58" fmla="*/ 23 w 146"/>
                    <a:gd name="T59" fmla="*/ 60 h 164"/>
                    <a:gd name="T60" fmla="*/ 22 w 146"/>
                    <a:gd name="T61" fmla="*/ 52 h 164"/>
                    <a:gd name="T62" fmla="*/ 24 w 146"/>
                    <a:gd name="T63" fmla="*/ 42 h 164"/>
                    <a:gd name="T64" fmla="*/ 24 w 146"/>
                    <a:gd name="T65" fmla="*/ 32 h 164"/>
                    <a:gd name="T66" fmla="*/ 25 w 146"/>
                    <a:gd name="T67" fmla="*/ 26 h 164"/>
                    <a:gd name="T68" fmla="*/ 22 w 146"/>
                    <a:gd name="T69" fmla="*/ 23 h 164"/>
                    <a:gd name="T70" fmla="*/ 27 w 146"/>
                    <a:gd name="T71" fmla="*/ 25 h 164"/>
                    <a:gd name="T72" fmla="*/ 31 w 146"/>
                    <a:gd name="T73" fmla="*/ 26 h 164"/>
                    <a:gd name="T74" fmla="*/ 35 w 146"/>
                    <a:gd name="T75" fmla="*/ 27 h 164"/>
                    <a:gd name="T76" fmla="*/ 42 w 146"/>
                    <a:gd name="T77" fmla="*/ 28 h 164"/>
                    <a:gd name="T78" fmla="*/ 47 w 146"/>
                    <a:gd name="T79" fmla="*/ 30 h 164"/>
                    <a:gd name="T80" fmla="*/ 40 w 146"/>
                    <a:gd name="T81" fmla="*/ 26 h 164"/>
                    <a:gd name="T82" fmla="*/ 44 w 146"/>
                    <a:gd name="T83" fmla="*/ 26 h 164"/>
                    <a:gd name="T84" fmla="*/ 52 w 146"/>
                    <a:gd name="T85" fmla="*/ 26 h 164"/>
                    <a:gd name="T86" fmla="*/ 59 w 146"/>
                    <a:gd name="T87" fmla="*/ 25 h 164"/>
                    <a:gd name="T88" fmla="*/ 67 w 146"/>
                    <a:gd name="T89" fmla="*/ 26 h 164"/>
                    <a:gd name="T90" fmla="*/ 69 w 146"/>
                    <a:gd name="T91" fmla="*/ 31 h 164"/>
                    <a:gd name="T92" fmla="*/ 70 w 146"/>
                    <a:gd name="T93" fmla="*/ 37 h 164"/>
                    <a:gd name="T94" fmla="*/ 71 w 146"/>
                    <a:gd name="T95" fmla="*/ 30 h 164"/>
                    <a:gd name="T96" fmla="*/ 73 w 146"/>
                    <a:gd name="T97" fmla="*/ 21 h 164"/>
                    <a:gd name="T98" fmla="*/ 70 w 146"/>
                    <a:gd name="T99" fmla="*/ 14 h 164"/>
                    <a:gd name="T100" fmla="*/ 66 w 146"/>
                    <a:gd name="T101" fmla="*/ 10 h 164"/>
                    <a:gd name="T102" fmla="*/ 60 w 146"/>
                    <a:gd name="T103" fmla="*/ 7 h 1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46" h="164">
                      <a:moveTo>
                        <a:pt x="120" y="13"/>
                      </a:moveTo>
                      <a:lnTo>
                        <a:pt x="108" y="7"/>
                      </a:lnTo>
                      <a:lnTo>
                        <a:pt x="97" y="4"/>
                      </a:lnTo>
                      <a:lnTo>
                        <a:pt x="79" y="0"/>
                      </a:lnTo>
                      <a:lnTo>
                        <a:pt x="67" y="0"/>
                      </a:lnTo>
                      <a:lnTo>
                        <a:pt x="53" y="0"/>
                      </a:lnTo>
                      <a:lnTo>
                        <a:pt x="39" y="3"/>
                      </a:lnTo>
                      <a:lnTo>
                        <a:pt x="30" y="3"/>
                      </a:lnTo>
                      <a:lnTo>
                        <a:pt x="20" y="6"/>
                      </a:lnTo>
                      <a:lnTo>
                        <a:pt x="12" y="13"/>
                      </a:lnTo>
                      <a:lnTo>
                        <a:pt x="6" y="22"/>
                      </a:lnTo>
                      <a:lnTo>
                        <a:pt x="5" y="34"/>
                      </a:lnTo>
                      <a:lnTo>
                        <a:pt x="2" y="50"/>
                      </a:lnTo>
                      <a:lnTo>
                        <a:pt x="0" y="72"/>
                      </a:lnTo>
                      <a:lnTo>
                        <a:pt x="1" y="91"/>
                      </a:lnTo>
                      <a:lnTo>
                        <a:pt x="6" y="107"/>
                      </a:lnTo>
                      <a:lnTo>
                        <a:pt x="9" y="123"/>
                      </a:lnTo>
                      <a:lnTo>
                        <a:pt x="13" y="133"/>
                      </a:lnTo>
                      <a:lnTo>
                        <a:pt x="17" y="144"/>
                      </a:lnTo>
                      <a:lnTo>
                        <a:pt x="21" y="153"/>
                      </a:lnTo>
                      <a:lnTo>
                        <a:pt x="27" y="164"/>
                      </a:lnTo>
                      <a:lnTo>
                        <a:pt x="32" y="164"/>
                      </a:lnTo>
                      <a:lnTo>
                        <a:pt x="30" y="149"/>
                      </a:lnTo>
                      <a:lnTo>
                        <a:pt x="33" y="139"/>
                      </a:lnTo>
                      <a:lnTo>
                        <a:pt x="35" y="133"/>
                      </a:lnTo>
                      <a:lnTo>
                        <a:pt x="32" y="124"/>
                      </a:lnTo>
                      <a:lnTo>
                        <a:pt x="30" y="107"/>
                      </a:lnTo>
                      <a:lnTo>
                        <a:pt x="34" y="103"/>
                      </a:lnTo>
                      <a:lnTo>
                        <a:pt x="40" y="111"/>
                      </a:lnTo>
                      <a:lnTo>
                        <a:pt x="45" y="119"/>
                      </a:lnTo>
                      <a:lnTo>
                        <a:pt x="44" y="103"/>
                      </a:lnTo>
                      <a:lnTo>
                        <a:pt x="48" y="84"/>
                      </a:lnTo>
                      <a:lnTo>
                        <a:pt x="48" y="63"/>
                      </a:lnTo>
                      <a:lnTo>
                        <a:pt x="49" y="51"/>
                      </a:lnTo>
                      <a:lnTo>
                        <a:pt x="43" y="46"/>
                      </a:lnTo>
                      <a:lnTo>
                        <a:pt x="54" y="49"/>
                      </a:lnTo>
                      <a:lnTo>
                        <a:pt x="62" y="52"/>
                      </a:lnTo>
                      <a:lnTo>
                        <a:pt x="70" y="53"/>
                      </a:lnTo>
                      <a:lnTo>
                        <a:pt x="83" y="55"/>
                      </a:lnTo>
                      <a:lnTo>
                        <a:pt x="93" y="59"/>
                      </a:lnTo>
                      <a:lnTo>
                        <a:pt x="80" y="52"/>
                      </a:lnTo>
                      <a:lnTo>
                        <a:pt x="88" y="52"/>
                      </a:lnTo>
                      <a:lnTo>
                        <a:pt x="104" y="52"/>
                      </a:lnTo>
                      <a:lnTo>
                        <a:pt x="117" y="50"/>
                      </a:lnTo>
                      <a:lnTo>
                        <a:pt x="133" y="51"/>
                      </a:lnTo>
                      <a:lnTo>
                        <a:pt x="137" y="62"/>
                      </a:lnTo>
                      <a:lnTo>
                        <a:pt x="139" y="74"/>
                      </a:lnTo>
                      <a:lnTo>
                        <a:pt x="142" y="59"/>
                      </a:lnTo>
                      <a:lnTo>
                        <a:pt x="146" y="41"/>
                      </a:lnTo>
                      <a:lnTo>
                        <a:pt x="139" y="28"/>
                      </a:lnTo>
                      <a:lnTo>
                        <a:pt x="131" y="20"/>
                      </a:lnTo>
                      <a:lnTo>
                        <a:pt x="120" y="13"/>
                      </a:lnTo>
                      <a:close/>
                    </a:path>
                  </a:pathLst>
                </a:custGeom>
                <a:blipFill dpi="0" rotWithShape="0">
                  <a:blip r:embed="rId1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nvGrpSpPr>
            <p:cNvPr id="60449" name="组合 227516"/>
            <p:cNvGrpSpPr>
              <a:grpSpLocks/>
            </p:cNvGrpSpPr>
            <p:nvPr/>
          </p:nvGrpSpPr>
          <p:grpSpPr bwMode="auto">
            <a:xfrm flipH="1">
              <a:off x="1106" y="1577"/>
              <a:ext cx="120" cy="584"/>
              <a:chOff x="2677" y="1415"/>
              <a:chExt cx="159" cy="722"/>
            </a:xfrm>
          </p:grpSpPr>
          <p:grpSp>
            <p:nvGrpSpPr>
              <p:cNvPr id="60470" name="组合 227517"/>
              <p:cNvGrpSpPr>
                <a:grpSpLocks/>
              </p:cNvGrpSpPr>
              <p:nvPr/>
            </p:nvGrpSpPr>
            <p:grpSpPr bwMode="auto">
              <a:xfrm>
                <a:off x="2679" y="1639"/>
                <a:ext cx="154" cy="211"/>
                <a:chOff x="2679" y="1639"/>
                <a:chExt cx="154" cy="211"/>
              </a:xfrm>
            </p:grpSpPr>
            <p:sp>
              <p:nvSpPr>
                <p:cNvPr id="60487" name="DRAWING2STR_FREEFORM 227518"/>
                <p:cNvSpPr>
                  <a:spLocks noChangeArrowheads="1"/>
                </p:cNvSpPr>
                <p:nvPr/>
              </p:nvSpPr>
              <p:spPr bwMode="auto">
                <a:xfrm>
                  <a:off x="2679" y="1645"/>
                  <a:ext cx="42" cy="205"/>
                </a:xfrm>
                <a:custGeom>
                  <a:avLst/>
                  <a:gdLst>
                    <a:gd name="T0" fmla="*/ 2 w 84"/>
                    <a:gd name="T1" fmla="*/ 0 h 411"/>
                    <a:gd name="T2" fmla="*/ 0 w 84"/>
                    <a:gd name="T3" fmla="*/ 46 h 411"/>
                    <a:gd name="T4" fmla="*/ 7 w 84"/>
                    <a:gd name="T5" fmla="*/ 110 h 411"/>
                    <a:gd name="T6" fmla="*/ 13 w 84"/>
                    <a:gd name="T7" fmla="*/ 166 h 411"/>
                    <a:gd name="T8" fmla="*/ 23 w 84"/>
                    <a:gd name="T9" fmla="*/ 199 h 411"/>
                    <a:gd name="T10" fmla="*/ 28 w 84"/>
                    <a:gd name="T11" fmla="*/ 205 h 411"/>
                    <a:gd name="T12" fmla="*/ 31 w 84"/>
                    <a:gd name="T13" fmla="*/ 196 h 411"/>
                    <a:gd name="T14" fmla="*/ 33 w 84"/>
                    <a:gd name="T15" fmla="*/ 173 h 411"/>
                    <a:gd name="T16" fmla="*/ 42 w 84"/>
                    <a:gd name="T17" fmla="*/ 166 h 411"/>
                    <a:gd name="T18" fmla="*/ 30 w 84"/>
                    <a:gd name="T19" fmla="*/ 147 h 411"/>
                    <a:gd name="T20" fmla="*/ 21 w 84"/>
                    <a:gd name="T21" fmla="*/ 136 h 411"/>
                    <a:gd name="T22" fmla="*/ 22 w 84"/>
                    <a:gd name="T23" fmla="*/ 41 h 411"/>
                    <a:gd name="T24" fmla="*/ 27 w 84"/>
                    <a:gd name="T25" fmla="*/ 4 h 411"/>
                    <a:gd name="T26" fmla="*/ 2 w 84"/>
                    <a:gd name="T27" fmla="*/ 0 h 4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4" h="411">
                      <a:moveTo>
                        <a:pt x="4" y="0"/>
                      </a:moveTo>
                      <a:lnTo>
                        <a:pt x="0" y="93"/>
                      </a:lnTo>
                      <a:lnTo>
                        <a:pt x="14" y="221"/>
                      </a:lnTo>
                      <a:lnTo>
                        <a:pt x="25" y="332"/>
                      </a:lnTo>
                      <a:lnTo>
                        <a:pt x="46" y="398"/>
                      </a:lnTo>
                      <a:lnTo>
                        <a:pt x="56" y="411"/>
                      </a:lnTo>
                      <a:lnTo>
                        <a:pt x="62" y="392"/>
                      </a:lnTo>
                      <a:lnTo>
                        <a:pt x="65" y="346"/>
                      </a:lnTo>
                      <a:lnTo>
                        <a:pt x="84" y="333"/>
                      </a:lnTo>
                      <a:lnTo>
                        <a:pt x="59" y="295"/>
                      </a:lnTo>
                      <a:lnTo>
                        <a:pt x="42" y="273"/>
                      </a:lnTo>
                      <a:lnTo>
                        <a:pt x="44" y="83"/>
                      </a:lnTo>
                      <a:lnTo>
                        <a:pt x="53" y="8"/>
                      </a:lnTo>
                      <a:lnTo>
                        <a:pt x="4" y="0"/>
                      </a:lnTo>
                      <a:close/>
                    </a:path>
                  </a:pathLst>
                </a:custGeom>
                <a:blipFill dpi="0" rotWithShape="0">
                  <a:blip r:embed="rId3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488" name="DRAWING2STR_FREEFORM 227519"/>
                <p:cNvSpPr>
                  <a:spLocks noChangeArrowheads="1"/>
                </p:cNvSpPr>
                <p:nvPr/>
              </p:nvSpPr>
              <p:spPr bwMode="auto">
                <a:xfrm>
                  <a:off x="2796" y="1639"/>
                  <a:ext cx="37" cy="192"/>
                </a:xfrm>
                <a:custGeom>
                  <a:avLst/>
                  <a:gdLst>
                    <a:gd name="T0" fmla="*/ 11 w 73"/>
                    <a:gd name="T1" fmla="*/ 5 h 383"/>
                    <a:gd name="T2" fmla="*/ 16 w 73"/>
                    <a:gd name="T3" fmla="*/ 40 h 383"/>
                    <a:gd name="T4" fmla="*/ 15 w 73"/>
                    <a:gd name="T5" fmla="*/ 122 h 383"/>
                    <a:gd name="T6" fmla="*/ 0 w 73"/>
                    <a:gd name="T7" fmla="*/ 157 h 383"/>
                    <a:gd name="T8" fmla="*/ 4 w 73"/>
                    <a:gd name="T9" fmla="*/ 160 h 383"/>
                    <a:gd name="T10" fmla="*/ 0 w 73"/>
                    <a:gd name="T11" fmla="*/ 178 h 383"/>
                    <a:gd name="T12" fmla="*/ 3 w 73"/>
                    <a:gd name="T13" fmla="*/ 192 h 383"/>
                    <a:gd name="T14" fmla="*/ 15 w 73"/>
                    <a:gd name="T15" fmla="*/ 169 h 383"/>
                    <a:gd name="T16" fmla="*/ 26 w 73"/>
                    <a:gd name="T17" fmla="*/ 126 h 383"/>
                    <a:gd name="T18" fmla="*/ 37 w 73"/>
                    <a:gd name="T19" fmla="*/ 32 h 383"/>
                    <a:gd name="T20" fmla="*/ 32 w 73"/>
                    <a:gd name="T21" fmla="*/ 0 h 383"/>
                    <a:gd name="T22" fmla="*/ 11 w 73"/>
                    <a:gd name="T23" fmla="*/ 5 h 3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3" h="383">
                      <a:moveTo>
                        <a:pt x="21" y="10"/>
                      </a:moveTo>
                      <a:lnTo>
                        <a:pt x="31" y="80"/>
                      </a:lnTo>
                      <a:lnTo>
                        <a:pt x="30" y="243"/>
                      </a:lnTo>
                      <a:lnTo>
                        <a:pt x="0" y="313"/>
                      </a:lnTo>
                      <a:lnTo>
                        <a:pt x="7" y="319"/>
                      </a:lnTo>
                      <a:lnTo>
                        <a:pt x="0" y="355"/>
                      </a:lnTo>
                      <a:lnTo>
                        <a:pt x="6" y="383"/>
                      </a:lnTo>
                      <a:lnTo>
                        <a:pt x="30" y="337"/>
                      </a:lnTo>
                      <a:lnTo>
                        <a:pt x="52" y="252"/>
                      </a:lnTo>
                      <a:lnTo>
                        <a:pt x="73" y="64"/>
                      </a:lnTo>
                      <a:lnTo>
                        <a:pt x="64" y="0"/>
                      </a:lnTo>
                      <a:lnTo>
                        <a:pt x="21" y="10"/>
                      </a:lnTo>
                      <a:close/>
                    </a:path>
                  </a:pathLst>
                </a:custGeom>
                <a:blipFill dpi="0" rotWithShape="0">
                  <a:blip r:embed="rId3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60471" name="DRAWING2STR_FREEFORM 227520"/>
              <p:cNvSpPr>
                <a:spLocks noChangeArrowheads="1"/>
              </p:cNvSpPr>
              <p:nvPr/>
            </p:nvSpPr>
            <p:spPr bwMode="auto">
              <a:xfrm>
                <a:off x="2677" y="1519"/>
                <a:ext cx="159" cy="310"/>
              </a:xfrm>
              <a:custGeom>
                <a:avLst/>
                <a:gdLst>
                  <a:gd name="T0" fmla="*/ 64 w 319"/>
                  <a:gd name="T1" fmla="*/ 0 h 622"/>
                  <a:gd name="T2" fmla="*/ 25 w 319"/>
                  <a:gd name="T3" fmla="*/ 21 h 622"/>
                  <a:gd name="T4" fmla="*/ 20 w 319"/>
                  <a:gd name="T5" fmla="*/ 28 h 622"/>
                  <a:gd name="T6" fmla="*/ 0 w 319"/>
                  <a:gd name="T7" fmla="*/ 127 h 622"/>
                  <a:gd name="T8" fmla="*/ 3 w 319"/>
                  <a:gd name="T9" fmla="*/ 232 h 622"/>
                  <a:gd name="T10" fmla="*/ 28 w 319"/>
                  <a:gd name="T11" fmla="*/ 225 h 622"/>
                  <a:gd name="T12" fmla="*/ 30 w 319"/>
                  <a:gd name="T13" fmla="*/ 132 h 622"/>
                  <a:gd name="T14" fmla="*/ 34 w 319"/>
                  <a:gd name="T15" fmla="*/ 106 h 622"/>
                  <a:gd name="T16" fmla="*/ 35 w 319"/>
                  <a:gd name="T17" fmla="*/ 161 h 622"/>
                  <a:gd name="T18" fmla="*/ 28 w 319"/>
                  <a:gd name="T19" fmla="*/ 256 h 622"/>
                  <a:gd name="T20" fmla="*/ 40 w 319"/>
                  <a:gd name="T21" fmla="*/ 256 h 622"/>
                  <a:gd name="T22" fmla="*/ 39 w 319"/>
                  <a:gd name="T23" fmla="*/ 289 h 622"/>
                  <a:gd name="T24" fmla="*/ 40 w 319"/>
                  <a:gd name="T25" fmla="*/ 307 h 622"/>
                  <a:gd name="T26" fmla="*/ 81 w 319"/>
                  <a:gd name="T27" fmla="*/ 310 h 622"/>
                  <a:gd name="T28" fmla="*/ 114 w 319"/>
                  <a:gd name="T29" fmla="*/ 303 h 622"/>
                  <a:gd name="T30" fmla="*/ 134 w 319"/>
                  <a:gd name="T31" fmla="*/ 302 h 622"/>
                  <a:gd name="T32" fmla="*/ 132 w 319"/>
                  <a:gd name="T33" fmla="*/ 250 h 622"/>
                  <a:gd name="T34" fmla="*/ 134 w 319"/>
                  <a:gd name="T35" fmla="*/ 225 h 622"/>
                  <a:gd name="T36" fmla="*/ 124 w 319"/>
                  <a:gd name="T37" fmla="*/ 152 h 622"/>
                  <a:gd name="T38" fmla="*/ 123 w 319"/>
                  <a:gd name="T39" fmla="*/ 114 h 622"/>
                  <a:gd name="T40" fmla="*/ 127 w 319"/>
                  <a:gd name="T41" fmla="*/ 128 h 622"/>
                  <a:gd name="T42" fmla="*/ 132 w 319"/>
                  <a:gd name="T43" fmla="*/ 212 h 622"/>
                  <a:gd name="T44" fmla="*/ 152 w 319"/>
                  <a:gd name="T45" fmla="*/ 217 h 622"/>
                  <a:gd name="T46" fmla="*/ 159 w 319"/>
                  <a:gd name="T47" fmla="*/ 120 h 622"/>
                  <a:gd name="T48" fmla="*/ 135 w 319"/>
                  <a:gd name="T49" fmla="*/ 27 h 622"/>
                  <a:gd name="T50" fmla="*/ 95 w 319"/>
                  <a:gd name="T51" fmla="*/ 0 h 622"/>
                  <a:gd name="T52" fmla="*/ 64 w 319"/>
                  <a:gd name="T53" fmla="*/ 0 h 62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19" h="622">
                    <a:moveTo>
                      <a:pt x="129" y="0"/>
                    </a:moveTo>
                    <a:lnTo>
                      <a:pt x="50" y="42"/>
                    </a:lnTo>
                    <a:lnTo>
                      <a:pt x="41" y="57"/>
                    </a:lnTo>
                    <a:lnTo>
                      <a:pt x="0" y="255"/>
                    </a:lnTo>
                    <a:lnTo>
                      <a:pt x="6" y="466"/>
                    </a:lnTo>
                    <a:lnTo>
                      <a:pt x="57" y="451"/>
                    </a:lnTo>
                    <a:lnTo>
                      <a:pt x="61" y="264"/>
                    </a:lnTo>
                    <a:lnTo>
                      <a:pt x="69" y="213"/>
                    </a:lnTo>
                    <a:lnTo>
                      <a:pt x="70" y="323"/>
                    </a:lnTo>
                    <a:lnTo>
                      <a:pt x="57" y="513"/>
                    </a:lnTo>
                    <a:lnTo>
                      <a:pt x="80" y="514"/>
                    </a:lnTo>
                    <a:lnTo>
                      <a:pt x="78" y="579"/>
                    </a:lnTo>
                    <a:lnTo>
                      <a:pt x="80" y="616"/>
                    </a:lnTo>
                    <a:lnTo>
                      <a:pt x="163" y="622"/>
                    </a:lnTo>
                    <a:lnTo>
                      <a:pt x="229" y="607"/>
                    </a:lnTo>
                    <a:lnTo>
                      <a:pt x="268" y="605"/>
                    </a:lnTo>
                    <a:lnTo>
                      <a:pt x="264" y="501"/>
                    </a:lnTo>
                    <a:lnTo>
                      <a:pt x="269" y="451"/>
                    </a:lnTo>
                    <a:lnTo>
                      <a:pt x="249" y="305"/>
                    </a:lnTo>
                    <a:lnTo>
                      <a:pt x="247" y="228"/>
                    </a:lnTo>
                    <a:lnTo>
                      <a:pt x="255" y="257"/>
                    </a:lnTo>
                    <a:lnTo>
                      <a:pt x="264" y="425"/>
                    </a:lnTo>
                    <a:lnTo>
                      <a:pt x="305" y="435"/>
                    </a:lnTo>
                    <a:lnTo>
                      <a:pt x="319" y="241"/>
                    </a:lnTo>
                    <a:lnTo>
                      <a:pt x="270" y="54"/>
                    </a:lnTo>
                    <a:lnTo>
                      <a:pt x="190" y="0"/>
                    </a:lnTo>
                    <a:lnTo>
                      <a:pt x="129" y="0"/>
                    </a:lnTo>
                    <a:close/>
                  </a:path>
                </a:pathLst>
              </a:custGeom>
              <a:blipFill dpi="0" rotWithShape="0">
                <a:blip r:embed="rId33"/>
                <a:srcRect/>
                <a:tile tx="0" ty="0" sx="100000" sy="100000" flip="none" algn="tl"/>
              </a:blipFill>
              <a:ln w="6350">
                <a:solidFill>
                  <a:srgbClr val="9FBFFF"/>
                </a:solidFill>
                <a:round/>
                <a:headEnd/>
                <a:tailEnd/>
              </a:ln>
            </p:spPr>
            <p:txBody>
              <a:bodyPr/>
              <a:lstStyle/>
              <a:p>
                <a:endParaRPr lang="zh-CN" altLang="en-US"/>
              </a:p>
            </p:txBody>
          </p:sp>
          <p:grpSp>
            <p:nvGrpSpPr>
              <p:cNvPr id="60472" name="组合 227521"/>
              <p:cNvGrpSpPr>
                <a:grpSpLocks/>
              </p:cNvGrpSpPr>
              <p:nvPr/>
            </p:nvGrpSpPr>
            <p:grpSpPr bwMode="auto">
              <a:xfrm>
                <a:off x="2705" y="1415"/>
                <a:ext cx="99" cy="722"/>
                <a:chOff x="2705" y="1415"/>
                <a:chExt cx="99" cy="722"/>
              </a:xfrm>
            </p:grpSpPr>
            <p:sp>
              <p:nvSpPr>
                <p:cNvPr id="60473" name="DRAWING2STR_FREEFORM 227522"/>
                <p:cNvSpPr>
                  <a:spLocks noChangeArrowheads="1"/>
                </p:cNvSpPr>
                <p:nvPr/>
              </p:nvSpPr>
              <p:spPr bwMode="auto">
                <a:xfrm>
                  <a:off x="2710" y="1820"/>
                  <a:ext cx="92" cy="295"/>
                </a:xfrm>
                <a:custGeom>
                  <a:avLst/>
                  <a:gdLst>
                    <a:gd name="T0" fmla="*/ 12 w 185"/>
                    <a:gd name="T1" fmla="*/ 5 h 590"/>
                    <a:gd name="T2" fmla="*/ 17 w 185"/>
                    <a:gd name="T3" fmla="*/ 108 h 590"/>
                    <a:gd name="T4" fmla="*/ 15 w 185"/>
                    <a:gd name="T5" fmla="*/ 137 h 590"/>
                    <a:gd name="T6" fmla="*/ 15 w 185"/>
                    <a:gd name="T7" fmla="*/ 165 h 590"/>
                    <a:gd name="T8" fmla="*/ 17 w 185"/>
                    <a:gd name="T9" fmla="*/ 191 h 590"/>
                    <a:gd name="T10" fmla="*/ 17 w 185"/>
                    <a:gd name="T11" fmla="*/ 212 h 590"/>
                    <a:gd name="T12" fmla="*/ 17 w 185"/>
                    <a:gd name="T13" fmla="*/ 239 h 590"/>
                    <a:gd name="T14" fmla="*/ 16 w 185"/>
                    <a:gd name="T15" fmla="*/ 250 h 590"/>
                    <a:gd name="T16" fmla="*/ 4 w 185"/>
                    <a:gd name="T17" fmla="*/ 283 h 590"/>
                    <a:gd name="T18" fmla="*/ 0 w 185"/>
                    <a:gd name="T19" fmla="*/ 295 h 590"/>
                    <a:gd name="T20" fmla="*/ 18 w 185"/>
                    <a:gd name="T21" fmla="*/ 295 h 590"/>
                    <a:gd name="T22" fmla="*/ 26 w 185"/>
                    <a:gd name="T23" fmla="*/ 281 h 590"/>
                    <a:gd name="T24" fmla="*/ 31 w 185"/>
                    <a:gd name="T25" fmla="*/ 264 h 590"/>
                    <a:gd name="T26" fmla="*/ 35 w 185"/>
                    <a:gd name="T27" fmla="*/ 238 h 590"/>
                    <a:gd name="T28" fmla="*/ 45 w 185"/>
                    <a:gd name="T29" fmla="*/ 165 h 590"/>
                    <a:gd name="T30" fmla="*/ 49 w 185"/>
                    <a:gd name="T31" fmla="*/ 145 h 590"/>
                    <a:gd name="T32" fmla="*/ 46 w 185"/>
                    <a:gd name="T33" fmla="*/ 184 h 590"/>
                    <a:gd name="T34" fmla="*/ 49 w 185"/>
                    <a:gd name="T35" fmla="*/ 208 h 590"/>
                    <a:gd name="T36" fmla="*/ 50 w 185"/>
                    <a:gd name="T37" fmla="*/ 231 h 590"/>
                    <a:gd name="T38" fmla="*/ 48 w 185"/>
                    <a:gd name="T39" fmla="*/ 251 h 590"/>
                    <a:gd name="T40" fmla="*/ 50 w 185"/>
                    <a:gd name="T41" fmla="*/ 261 h 590"/>
                    <a:gd name="T42" fmla="*/ 61 w 185"/>
                    <a:gd name="T43" fmla="*/ 292 h 590"/>
                    <a:gd name="T44" fmla="*/ 72 w 185"/>
                    <a:gd name="T45" fmla="*/ 292 h 590"/>
                    <a:gd name="T46" fmla="*/ 77 w 185"/>
                    <a:gd name="T47" fmla="*/ 292 h 590"/>
                    <a:gd name="T48" fmla="*/ 83 w 185"/>
                    <a:gd name="T49" fmla="*/ 286 h 590"/>
                    <a:gd name="T50" fmla="*/ 68 w 185"/>
                    <a:gd name="T51" fmla="*/ 251 h 590"/>
                    <a:gd name="T52" fmla="*/ 75 w 185"/>
                    <a:gd name="T53" fmla="*/ 178 h 590"/>
                    <a:gd name="T54" fmla="*/ 78 w 185"/>
                    <a:gd name="T55" fmla="*/ 143 h 590"/>
                    <a:gd name="T56" fmla="*/ 92 w 185"/>
                    <a:gd name="T57" fmla="*/ 0 h 590"/>
                    <a:gd name="T58" fmla="*/ 12 w 185"/>
                    <a:gd name="T59" fmla="*/ 5 h 59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85" h="590">
                      <a:moveTo>
                        <a:pt x="25" y="9"/>
                      </a:moveTo>
                      <a:lnTo>
                        <a:pt x="34" y="216"/>
                      </a:lnTo>
                      <a:lnTo>
                        <a:pt x="31" y="273"/>
                      </a:lnTo>
                      <a:lnTo>
                        <a:pt x="31" y="330"/>
                      </a:lnTo>
                      <a:lnTo>
                        <a:pt x="34" y="382"/>
                      </a:lnTo>
                      <a:lnTo>
                        <a:pt x="35" y="424"/>
                      </a:lnTo>
                      <a:lnTo>
                        <a:pt x="35" y="478"/>
                      </a:lnTo>
                      <a:lnTo>
                        <a:pt x="32" y="500"/>
                      </a:lnTo>
                      <a:lnTo>
                        <a:pt x="9" y="566"/>
                      </a:lnTo>
                      <a:lnTo>
                        <a:pt x="0" y="589"/>
                      </a:lnTo>
                      <a:lnTo>
                        <a:pt x="37" y="590"/>
                      </a:lnTo>
                      <a:lnTo>
                        <a:pt x="53" y="562"/>
                      </a:lnTo>
                      <a:lnTo>
                        <a:pt x="63" y="528"/>
                      </a:lnTo>
                      <a:lnTo>
                        <a:pt x="70" y="475"/>
                      </a:lnTo>
                      <a:lnTo>
                        <a:pt x="91" y="330"/>
                      </a:lnTo>
                      <a:lnTo>
                        <a:pt x="98" y="290"/>
                      </a:lnTo>
                      <a:lnTo>
                        <a:pt x="93" y="368"/>
                      </a:lnTo>
                      <a:lnTo>
                        <a:pt x="99" y="416"/>
                      </a:lnTo>
                      <a:lnTo>
                        <a:pt x="101" y="461"/>
                      </a:lnTo>
                      <a:lnTo>
                        <a:pt x="97" y="502"/>
                      </a:lnTo>
                      <a:lnTo>
                        <a:pt x="100" y="522"/>
                      </a:lnTo>
                      <a:lnTo>
                        <a:pt x="123" y="583"/>
                      </a:lnTo>
                      <a:lnTo>
                        <a:pt x="144" y="584"/>
                      </a:lnTo>
                      <a:lnTo>
                        <a:pt x="154" y="584"/>
                      </a:lnTo>
                      <a:lnTo>
                        <a:pt x="166" y="571"/>
                      </a:lnTo>
                      <a:lnTo>
                        <a:pt x="136" y="502"/>
                      </a:lnTo>
                      <a:lnTo>
                        <a:pt x="150" y="355"/>
                      </a:lnTo>
                      <a:lnTo>
                        <a:pt x="157" y="286"/>
                      </a:lnTo>
                      <a:lnTo>
                        <a:pt x="185" y="0"/>
                      </a:lnTo>
                      <a:lnTo>
                        <a:pt x="25" y="9"/>
                      </a:lnTo>
                      <a:close/>
                    </a:path>
                  </a:pathLst>
                </a:custGeom>
                <a:blipFill dpi="0" rotWithShape="0">
                  <a:blip r:embed="rId3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60474" name="组合 227523"/>
                <p:cNvGrpSpPr>
                  <a:grpSpLocks/>
                </p:cNvGrpSpPr>
                <p:nvPr/>
              </p:nvGrpSpPr>
              <p:grpSpPr bwMode="auto">
                <a:xfrm>
                  <a:off x="2724" y="1520"/>
                  <a:ext cx="69" cy="165"/>
                  <a:chOff x="2724" y="1520"/>
                  <a:chExt cx="69" cy="165"/>
                </a:xfrm>
              </p:grpSpPr>
              <p:sp>
                <p:nvSpPr>
                  <p:cNvPr id="60484" name="DRAWING2STR_FREEFORM 227524"/>
                  <p:cNvSpPr>
                    <a:spLocks noChangeArrowheads="1"/>
                  </p:cNvSpPr>
                  <p:nvPr/>
                </p:nvSpPr>
                <p:spPr bwMode="auto">
                  <a:xfrm>
                    <a:off x="2740" y="1520"/>
                    <a:ext cx="35" cy="18"/>
                  </a:xfrm>
                  <a:custGeom>
                    <a:avLst/>
                    <a:gdLst>
                      <a:gd name="T0" fmla="*/ 0 w 72"/>
                      <a:gd name="T1" fmla="*/ 1 h 37"/>
                      <a:gd name="T2" fmla="*/ 8 w 72"/>
                      <a:gd name="T3" fmla="*/ 18 h 37"/>
                      <a:gd name="T4" fmla="*/ 18 w 72"/>
                      <a:gd name="T5" fmla="*/ 0 h 37"/>
                      <a:gd name="T6" fmla="*/ 28 w 72"/>
                      <a:gd name="T7" fmla="*/ 18 h 37"/>
                      <a:gd name="T8" fmla="*/ 35 w 72"/>
                      <a:gd name="T9" fmla="*/ 2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37">
                        <a:moveTo>
                          <a:pt x="0" y="3"/>
                        </a:moveTo>
                        <a:lnTo>
                          <a:pt x="16" y="37"/>
                        </a:lnTo>
                        <a:lnTo>
                          <a:pt x="37" y="0"/>
                        </a:lnTo>
                        <a:lnTo>
                          <a:pt x="58" y="37"/>
                        </a:lnTo>
                        <a:lnTo>
                          <a:pt x="72" y="4"/>
                        </a:lnTo>
                      </a:path>
                    </a:pathLst>
                  </a:custGeom>
                  <a:noFill/>
                  <a:ln w="6350">
                    <a:solidFill>
                      <a:srgbClr val="3F7F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0485" name="DRAWING2STR_FREEFORM 227525"/>
                  <p:cNvSpPr>
                    <a:spLocks noChangeArrowheads="1"/>
                  </p:cNvSpPr>
                  <p:nvPr/>
                </p:nvSpPr>
                <p:spPr bwMode="auto">
                  <a:xfrm>
                    <a:off x="2759" y="1524"/>
                    <a:ext cx="8" cy="153"/>
                  </a:xfrm>
                  <a:custGeom>
                    <a:avLst/>
                    <a:gdLst>
                      <a:gd name="T0" fmla="*/ 0 w 17"/>
                      <a:gd name="T1" fmla="*/ 0 h 305"/>
                      <a:gd name="T2" fmla="*/ 8 w 17"/>
                      <a:gd name="T3" fmla="*/ 63 h 305"/>
                      <a:gd name="T4" fmla="*/ 8 w 17"/>
                      <a:gd name="T5" fmla="*/ 153 h 305"/>
                      <a:gd name="T6" fmla="*/ 0 60000 65536"/>
                      <a:gd name="T7" fmla="*/ 0 60000 65536"/>
                      <a:gd name="T8" fmla="*/ 0 60000 65536"/>
                    </a:gdLst>
                    <a:ahLst/>
                    <a:cxnLst>
                      <a:cxn ang="T6">
                        <a:pos x="T0" y="T1"/>
                      </a:cxn>
                      <a:cxn ang="T7">
                        <a:pos x="T2" y="T3"/>
                      </a:cxn>
                      <a:cxn ang="T8">
                        <a:pos x="T4" y="T5"/>
                      </a:cxn>
                    </a:cxnLst>
                    <a:rect l="0" t="0" r="r" b="b"/>
                    <a:pathLst>
                      <a:path w="17" h="305">
                        <a:moveTo>
                          <a:pt x="0" y="0"/>
                        </a:moveTo>
                        <a:lnTo>
                          <a:pt x="17" y="126"/>
                        </a:lnTo>
                        <a:lnTo>
                          <a:pt x="17" y="305"/>
                        </a:lnTo>
                      </a:path>
                    </a:pathLst>
                  </a:custGeom>
                  <a:noFill/>
                  <a:ln w="6350">
                    <a:solidFill>
                      <a:srgbClr val="3F7F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0486" name="DRAWING2STR_FREEFORM 227526"/>
                  <p:cNvSpPr>
                    <a:spLocks noChangeArrowheads="1"/>
                  </p:cNvSpPr>
                  <p:nvPr/>
                </p:nvSpPr>
                <p:spPr bwMode="auto">
                  <a:xfrm>
                    <a:off x="2724" y="1677"/>
                    <a:ext cx="69" cy="8"/>
                  </a:xfrm>
                  <a:custGeom>
                    <a:avLst/>
                    <a:gdLst>
                      <a:gd name="T0" fmla="*/ 0 w 137"/>
                      <a:gd name="T1" fmla="*/ 8 h 17"/>
                      <a:gd name="T2" fmla="*/ 38 w 137"/>
                      <a:gd name="T3" fmla="*/ 0 h 17"/>
                      <a:gd name="T4" fmla="*/ 69 w 137"/>
                      <a:gd name="T5" fmla="*/ 3 h 17"/>
                      <a:gd name="T6" fmla="*/ 0 60000 65536"/>
                      <a:gd name="T7" fmla="*/ 0 60000 65536"/>
                      <a:gd name="T8" fmla="*/ 0 60000 65536"/>
                    </a:gdLst>
                    <a:ahLst/>
                    <a:cxnLst>
                      <a:cxn ang="T6">
                        <a:pos x="T0" y="T1"/>
                      </a:cxn>
                      <a:cxn ang="T7">
                        <a:pos x="T2" y="T3"/>
                      </a:cxn>
                      <a:cxn ang="T8">
                        <a:pos x="T4" y="T5"/>
                      </a:cxn>
                    </a:cxnLst>
                    <a:rect l="0" t="0" r="r" b="b"/>
                    <a:pathLst>
                      <a:path w="137" h="17">
                        <a:moveTo>
                          <a:pt x="0" y="17"/>
                        </a:moveTo>
                        <a:lnTo>
                          <a:pt x="75" y="0"/>
                        </a:lnTo>
                        <a:lnTo>
                          <a:pt x="137" y="7"/>
                        </a:lnTo>
                      </a:path>
                    </a:pathLst>
                  </a:custGeom>
                  <a:noFill/>
                  <a:ln w="6350">
                    <a:solidFill>
                      <a:srgbClr val="3F7F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60475" name="组合 227527"/>
                <p:cNvGrpSpPr>
                  <a:grpSpLocks/>
                </p:cNvGrpSpPr>
                <p:nvPr/>
              </p:nvGrpSpPr>
              <p:grpSpPr bwMode="auto">
                <a:xfrm>
                  <a:off x="2705" y="2073"/>
                  <a:ext cx="93" cy="64"/>
                  <a:chOff x="2705" y="2073"/>
                  <a:chExt cx="93" cy="64"/>
                </a:xfrm>
              </p:grpSpPr>
              <p:sp>
                <p:nvSpPr>
                  <p:cNvPr id="60482" name="DRAWING2STR_FREEFORM 227528"/>
                  <p:cNvSpPr>
                    <a:spLocks noChangeArrowheads="1"/>
                  </p:cNvSpPr>
                  <p:nvPr/>
                </p:nvSpPr>
                <p:spPr bwMode="auto">
                  <a:xfrm>
                    <a:off x="2705" y="2079"/>
                    <a:ext cx="37" cy="58"/>
                  </a:xfrm>
                  <a:custGeom>
                    <a:avLst/>
                    <a:gdLst>
                      <a:gd name="T0" fmla="*/ 7 w 73"/>
                      <a:gd name="T1" fmla="*/ 28 h 115"/>
                      <a:gd name="T2" fmla="*/ 2 w 73"/>
                      <a:gd name="T3" fmla="*/ 37 h 115"/>
                      <a:gd name="T4" fmla="*/ 0 w 73"/>
                      <a:gd name="T5" fmla="*/ 44 h 115"/>
                      <a:gd name="T6" fmla="*/ 0 w 73"/>
                      <a:gd name="T7" fmla="*/ 49 h 115"/>
                      <a:gd name="T8" fmla="*/ 1 w 73"/>
                      <a:gd name="T9" fmla="*/ 53 h 115"/>
                      <a:gd name="T10" fmla="*/ 4 w 73"/>
                      <a:gd name="T11" fmla="*/ 56 h 115"/>
                      <a:gd name="T12" fmla="*/ 9 w 73"/>
                      <a:gd name="T13" fmla="*/ 58 h 115"/>
                      <a:gd name="T14" fmla="*/ 15 w 73"/>
                      <a:gd name="T15" fmla="*/ 57 h 115"/>
                      <a:gd name="T16" fmla="*/ 21 w 73"/>
                      <a:gd name="T17" fmla="*/ 55 h 115"/>
                      <a:gd name="T18" fmla="*/ 26 w 73"/>
                      <a:gd name="T19" fmla="*/ 49 h 115"/>
                      <a:gd name="T20" fmla="*/ 30 w 73"/>
                      <a:gd name="T21" fmla="*/ 41 h 115"/>
                      <a:gd name="T22" fmla="*/ 33 w 73"/>
                      <a:gd name="T23" fmla="*/ 26 h 115"/>
                      <a:gd name="T24" fmla="*/ 37 w 73"/>
                      <a:gd name="T25" fmla="*/ 10 h 115"/>
                      <a:gd name="T26" fmla="*/ 36 w 73"/>
                      <a:gd name="T27" fmla="*/ 0 h 115"/>
                      <a:gd name="T28" fmla="*/ 29 w 73"/>
                      <a:gd name="T29" fmla="*/ 23 h 115"/>
                      <a:gd name="T30" fmla="*/ 23 w 73"/>
                      <a:gd name="T31" fmla="*/ 36 h 115"/>
                      <a:gd name="T32" fmla="*/ 13 w 73"/>
                      <a:gd name="T33" fmla="*/ 36 h 115"/>
                      <a:gd name="T34" fmla="*/ 5 w 73"/>
                      <a:gd name="T35" fmla="*/ 35 h 115"/>
                      <a:gd name="T36" fmla="*/ 7 w 73"/>
                      <a:gd name="T37" fmla="*/ 28 h 1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 h="115">
                        <a:moveTo>
                          <a:pt x="13" y="56"/>
                        </a:moveTo>
                        <a:lnTo>
                          <a:pt x="3" y="74"/>
                        </a:lnTo>
                        <a:lnTo>
                          <a:pt x="0" y="88"/>
                        </a:lnTo>
                        <a:lnTo>
                          <a:pt x="0" y="98"/>
                        </a:lnTo>
                        <a:lnTo>
                          <a:pt x="2" y="106"/>
                        </a:lnTo>
                        <a:lnTo>
                          <a:pt x="7" y="112"/>
                        </a:lnTo>
                        <a:lnTo>
                          <a:pt x="17" y="115"/>
                        </a:lnTo>
                        <a:lnTo>
                          <a:pt x="29" y="114"/>
                        </a:lnTo>
                        <a:lnTo>
                          <a:pt x="42" y="109"/>
                        </a:lnTo>
                        <a:lnTo>
                          <a:pt x="51" y="97"/>
                        </a:lnTo>
                        <a:lnTo>
                          <a:pt x="60" y="82"/>
                        </a:lnTo>
                        <a:lnTo>
                          <a:pt x="65" y="51"/>
                        </a:lnTo>
                        <a:lnTo>
                          <a:pt x="73" y="20"/>
                        </a:lnTo>
                        <a:lnTo>
                          <a:pt x="72" y="0"/>
                        </a:lnTo>
                        <a:lnTo>
                          <a:pt x="58" y="45"/>
                        </a:lnTo>
                        <a:lnTo>
                          <a:pt x="45" y="72"/>
                        </a:lnTo>
                        <a:lnTo>
                          <a:pt x="26" y="72"/>
                        </a:lnTo>
                        <a:lnTo>
                          <a:pt x="10" y="70"/>
                        </a:lnTo>
                        <a:lnTo>
                          <a:pt x="13"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483" name="DRAWING2STR_FREEFORM 227529"/>
                  <p:cNvSpPr>
                    <a:spLocks noChangeArrowheads="1"/>
                  </p:cNvSpPr>
                  <p:nvPr/>
                </p:nvSpPr>
                <p:spPr bwMode="auto">
                  <a:xfrm>
                    <a:off x="2757" y="2073"/>
                    <a:ext cx="41" cy="63"/>
                  </a:xfrm>
                  <a:custGeom>
                    <a:avLst/>
                    <a:gdLst>
                      <a:gd name="T0" fmla="*/ 1 w 82"/>
                      <a:gd name="T1" fmla="*/ 0 h 126"/>
                      <a:gd name="T2" fmla="*/ 0 w 82"/>
                      <a:gd name="T3" fmla="*/ 7 h 126"/>
                      <a:gd name="T4" fmla="*/ 5 w 82"/>
                      <a:gd name="T5" fmla="*/ 23 h 126"/>
                      <a:gd name="T6" fmla="*/ 9 w 82"/>
                      <a:gd name="T7" fmla="*/ 36 h 126"/>
                      <a:gd name="T8" fmla="*/ 13 w 82"/>
                      <a:gd name="T9" fmla="*/ 48 h 126"/>
                      <a:gd name="T10" fmla="*/ 18 w 82"/>
                      <a:gd name="T11" fmla="*/ 55 h 126"/>
                      <a:gd name="T12" fmla="*/ 22 w 82"/>
                      <a:gd name="T13" fmla="*/ 60 h 126"/>
                      <a:gd name="T14" fmla="*/ 27 w 82"/>
                      <a:gd name="T15" fmla="*/ 62 h 126"/>
                      <a:gd name="T16" fmla="*/ 33 w 82"/>
                      <a:gd name="T17" fmla="*/ 63 h 126"/>
                      <a:gd name="T18" fmla="*/ 36 w 82"/>
                      <a:gd name="T19" fmla="*/ 61 h 126"/>
                      <a:gd name="T20" fmla="*/ 40 w 82"/>
                      <a:gd name="T21" fmla="*/ 60 h 126"/>
                      <a:gd name="T22" fmla="*/ 41 w 82"/>
                      <a:gd name="T23" fmla="*/ 53 h 126"/>
                      <a:gd name="T24" fmla="*/ 40 w 82"/>
                      <a:gd name="T25" fmla="*/ 45 h 126"/>
                      <a:gd name="T26" fmla="*/ 36 w 82"/>
                      <a:gd name="T27" fmla="*/ 35 h 126"/>
                      <a:gd name="T28" fmla="*/ 34 w 82"/>
                      <a:gd name="T29" fmla="*/ 30 h 126"/>
                      <a:gd name="T30" fmla="*/ 33 w 82"/>
                      <a:gd name="T31" fmla="*/ 34 h 126"/>
                      <a:gd name="T32" fmla="*/ 31 w 82"/>
                      <a:gd name="T33" fmla="*/ 37 h 126"/>
                      <a:gd name="T34" fmla="*/ 26 w 82"/>
                      <a:gd name="T35" fmla="*/ 38 h 126"/>
                      <a:gd name="T36" fmla="*/ 22 w 82"/>
                      <a:gd name="T37" fmla="*/ 39 h 126"/>
                      <a:gd name="T38" fmla="*/ 14 w 82"/>
                      <a:gd name="T39" fmla="*/ 37 h 126"/>
                      <a:gd name="T40" fmla="*/ 5 w 82"/>
                      <a:gd name="T41" fmla="*/ 13 h 126"/>
                      <a:gd name="T42" fmla="*/ 1 w 82"/>
                      <a:gd name="T43" fmla="*/ 0 h 1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2" h="126">
                        <a:moveTo>
                          <a:pt x="1" y="0"/>
                        </a:moveTo>
                        <a:lnTo>
                          <a:pt x="0" y="13"/>
                        </a:lnTo>
                        <a:lnTo>
                          <a:pt x="10" y="45"/>
                        </a:lnTo>
                        <a:lnTo>
                          <a:pt x="18" y="71"/>
                        </a:lnTo>
                        <a:lnTo>
                          <a:pt x="26" y="96"/>
                        </a:lnTo>
                        <a:lnTo>
                          <a:pt x="35" y="109"/>
                        </a:lnTo>
                        <a:lnTo>
                          <a:pt x="43" y="120"/>
                        </a:lnTo>
                        <a:lnTo>
                          <a:pt x="53" y="124"/>
                        </a:lnTo>
                        <a:lnTo>
                          <a:pt x="66" y="126"/>
                        </a:lnTo>
                        <a:lnTo>
                          <a:pt x="72" y="122"/>
                        </a:lnTo>
                        <a:lnTo>
                          <a:pt x="79" y="119"/>
                        </a:lnTo>
                        <a:lnTo>
                          <a:pt x="82" y="106"/>
                        </a:lnTo>
                        <a:lnTo>
                          <a:pt x="80" y="89"/>
                        </a:lnTo>
                        <a:lnTo>
                          <a:pt x="72" y="69"/>
                        </a:lnTo>
                        <a:lnTo>
                          <a:pt x="67" y="60"/>
                        </a:lnTo>
                        <a:lnTo>
                          <a:pt x="65" y="68"/>
                        </a:lnTo>
                        <a:lnTo>
                          <a:pt x="62" y="73"/>
                        </a:lnTo>
                        <a:lnTo>
                          <a:pt x="51" y="76"/>
                        </a:lnTo>
                        <a:lnTo>
                          <a:pt x="44" y="77"/>
                        </a:lnTo>
                        <a:lnTo>
                          <a:pt x="27" y="74"/>
                        </a:lnTo>
                        <a:lnTo>
                          <a:pt x="10" y="25"/>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60476" name="组合 227530"/>
                <p:cNvGrpSpPr>
                  <a:grpSpLocks/>
                </p:cNvGrpSpPr>
                <p:nvPr/>
              </p:nvGrpSpPr>
              <p:grpSpPr bwMode="auto">
                <a:xfrm>
                  <a:off x="2717" y="1415"/>
                  <a:ext cx="87" cy="105"/>
                  <a:chOff x="2717" y="1415"/>
                  <a:chExt cx="87" cy="105"/>
                </a:xfrm>
              </p:grpSpPr>
              <p:sp>
                <p:nvSpPr>
                  <p:cNvPr id="60477" name="DRAWING2STR_FREEFORM 227531"/>
                  <p:cNvSpPr>
                    <a:spLocks noChangeArrowheads="1"/>
                  </p:cNvSpPr>
                  <p:nvPr/>
                </p:nvSpPr>
                <p:spPr bwMode="auto">
                  <a:xfrm>
                    <a:off x="2727" y="1422"/>
                    <a:ext cx="64" cy="98"/>
                  </a:xfrm>
                  <a:custGeom>
                    <a:avLst/>
                    <a:gdLst>
                      <a:gd name="T0" fmla="*/ 16 w 127"/>
                      <a:gd name="T1" fmla="*/ 97 h 195"/>
                      <a:gd name="T2" fmla="*/ 16 w 127"/>
                      <a:gd name="T3" fmla="*/ 83 h 195"/>
                      <a:gd name="T4" fmla="*/ 11 w 127"/>
                      <a:gd name="T5" fmla="*/ 72 h 195"/>
                      <a:gd name="T6" fmla="*/ 5 w 127"/>
                      <a:gd name="T7" fmla="*/ 64 h 195"/>
                      <a:gd name="T8" fmla="*/ 3 w 127"/>
                      <a:gd name="T9" fmla="*/ 51 h 195"/>
                      <a:gd name="T10" fmla="*/ 1 w 127"/>
                      <a:gd name="T11" fmla="*/ 45 h 195"/>
                      <a:gd name="T12" fmla="*/ 0 w 127"/>
                      <a:gd name="T13" fmla="*/ 31 h 195"/>
                      <a:gd name="T14" fmla="*/ 5 w 127"/>
                      <a:gd name="T15" fmla="*/ 14 h 195"/>
                      <a:gd name="T16" fmla="*/ 15 w 127"/>
                      <a:gd name="T17" fmla="*/ 5 h 195"/>
                      <a:gd name="T18" fmla="*/ 26 w 127"/>
                      <a:gd name="T19" fmla="*/ 0 h 195"/>
                      <a:gd name="T20" fmla="*/ 40 w 127"/>
                      <a:gd name="T21" fmla="*/ 0 h 195"/>
                      <a:gd name="T22" fmla="*/ 52 w 127"/>
                      <a:gd name="T23" fmla="*/ 4 h 195"/>
                      <a:gd name="T24" fmla="*/ 60 w 127"/>
                      <a:gd name="T25" fmla="*/ 13 h 195"/>
                      <a:gd name="T26" fmla="*/ 64 w 127"/>
                      <a:gd name="T27" fmla="*/ 25 h 195"/>
                      <a:gd name="T28" fmla="*/ 64 w 127"/>
                      <a:gd name="T29" fmla="*/ 37 h 195"/>
                      <a:gd name="T30" fmla="*/ 62 w 127"/>
                      <a:gd name="T31" fmla="*/ 50 h 195"/>
                      <a:gd name="T32" fmla="*/ 56 w 127"/>
                      <a:gd name="T33" fmla="*/ 64 h 195"/>
                      <a:gd name="T34" fmla="*/ 53 w 127"/>
                      <a:gd name="T35" fmla="*/ 70 h 195"/>
                      <a:gd name="T36" fmla="*/ 51 w 127"/>
                      <a:gd name="T37" fmla="*/ 76 h 195"/>
                      <a:gd name="T38" fmla="*/ 50 w 127"/>
                      <a:gd name="T39" fmla="*/ 83 h 195"/>
                      <a:gd name="T40" fmla="*/ 47 w 127"/>
                      <a:gd name="T41" fmla="*/ 98 h 195"/>
                      <a:gd name="T42" fmla="*/ 16 w 127"/>
                      <a:gd name="T43" fmla="*/ 97 h 1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7" h="195">
                        <a:moveTo>
                          <a:pt x="31" y="194"/>
                        </a:moveTo>
                        <a:lnTo>
                          <a:pt x="31" y="165"/>
                        </a:lnTo>
                        <a:lnTo>
                          <a:pt x="21" y="143"/>
                        </a:lnTo>
                        <a:lnTo>
                          <a:pt x="10" y="127"/>
                        </a:lnTo>
                        <a:lnTo>
                          <a:pt x="6" y="102"/>
                        </a:lnTo>
                        <a:lnTo>
                          <a:pt x="1" y="90"/>
                        </a:lnTo>
                        <a:lnTo>
                          <a:pt x="0" y="61"/>
                        </a:lnTo>
                        <a:lnTo>
                          <a:pt x="10" y="27"/>
                        </a:lnTo>
                        <a:lnTo>
                          <a:pt x="30" y="9"/>
                        </a:lnTo>
                        <a:lnTo>
                          <a:pt x="52" y="0"/>
                        </a:lnTo>
                        <a:lnTo>
                          <a:pt x="79" y="0"/>
                        </a:lnTo>
                        <a:lnTo>
                          <a:pt x="103" y="8"/>
                        </a:lnTo>
                        <a:lnTo>
                          <a:pt x="120" y="25"/>
                        </a:lnTo>
                        <a:lnTo>
                          <a:pt x="127" y="49"/>
                        </a:lnTo>
                        <a:lnTo>
                          <a:pt x="127" y="74"/>
                        </a:lnTo>
                        <a:lnTo>
                          <a:pt x="124" y="99"/>
                        </a:lnTo>
                        <a:lnTo>
                          <a:pt x="111" y="128"/>
                        </a:lnTo>
                        <a:lnTo>
                          <a:pt x="106" y="140"/>
                        </a:lnTo>
                        <a:lnTo>
                          <a:pt x="101" y="152"/>
                        </a:lnTo>
                        <a:lnTo>
                          <a:pt x="99" y="166"/>
                        </a:lnTo>
                        <a:lnTo>
                          <a:pt x="93" y="195"/>
                        </a:lnTo>
                        <a:lnTo>
                          <a:pt x="31" y="194"/>
                        </a:lnTo>
                        <a:close/>
                      </a:path>
                    </a:pathLst>
                  </a:custGeom>
                  <a:blipFill dpi="0" rotWithShape="0">
                    <a:blip r:embed="rId3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478" name="DRAWING2STR_FREEFORM 227532"/>
                  <p:cNvSpPr>
                    <a:spLocks noChangeArrowheads="1"/>
                  </p:cNvSpPr>
                  <p:nvPr/>
                </p:nvSpPr>
                <p:spPr bwMode="auto">
                  <a:xfrm>
                    <a:off x="2717" y="1415"/>
                    <a:ext cx="87" cy="76"/>
                  </a:xfrm>
                  <a:custGeom>
                    <a:avLst/>
                    <a:gdLst>
                      <a:gd name="T0" fmla="*/ 7 w 173"/>
                      <a:gd name="T1" fmla="*/ 66 h 153"/>
                      <a:gd name="T2" fmla="*/ 1 w 173"/>
                      <a:gd name="T3" fmla="*/ 58 h 153"/>
                      <a:gd name="T4" fmla="*/ 0 w 173"/>
                      <a:gd name="T5" fmla="*/ 50 h 153"/>
                      <a:gd name="T6" fmla="*/ 1 w 173"/>
                      <a:gd name="T7" fmla="*/ 39 h 153"/>
                      <a:gd name="T8" fmla="*/ 3 w 173"/>
                      <a:gd name="T9" fmla="*/ 31 h 153"/>
                      <a:gd name="T10" fmla="*/ 7 w 173"/>
                      <a:gd name="T11" fmla="*/ 21 h 153"/>
                      <a:gd name="T12" fmla="*/ 11 w 173"/>
                      <a:gd name="T13" fmla="*/ 17 h 153"/>
                      <a:gd name="T14" fmla="*/ 15 w 173"/>
                      <a:gd name="T15" fmla="*/ 9 h 153"/>
                      <a:gd name="T16" fmla="*/ 23 w 173"/>
                      <a:gd name="T17" fmla="*/ 3 h 153"/>
                      <a:gd name="T18" fmla="*/ 30 w 173"/>
                      <a:gd name="T19" fmla="*/ 1 h 153"/>
                      <a:gd name="T20" fmla="*/ 43 w 173"/>
                      <a:gd name="T21" fmla="*/ 0 h 153"/>
                      <a:gd name="T22" fmla="*/ 55 w 173"/>
                      <a:gd name="T23" fmla="*/ 0 h 153"/>
                      <a:gd name="T24" fmla="*/ 63 w 173"/>
                      <a:gd name="T25" fmla="*/ 3 h 153"/>
                      <a:gd name="T26" fmla="*/ 70 w 173"/>
                      <a:gd name="T27" fmla="*/ 6 h 153"/>
                      <a:gd name="T28" fmla="*/ 76 w 173"/>
                      <a:gd name="T29" fmla="*/ 12 h 153"/>
                      <a:gd name="T30" fmla="*/ 81 w 173"/>
                      <a:gd name="T31" fmla="*/ 19 h 153"/>
                      <a:gd name="T32" fmla="*/ 85 w 173"/>
                      <a:gd name="T33" fmla="*/ 25 h 153"/>
                      <a:gd name="T34" fmla="*/ 87 w 173"/>
                      <a:gd name="T35" fmla="*/ 33 h 153"/>
                      <a:gd name="T36" fmla="*/ 87 w 173"/>
                      <a:gd name="T37" fmla="*/ 47 h 153"/>
                      <a:gd name="T38" fmla="*/ 87 w 173"/>
                      <a:gd name="T39" fmla="*/ 56 h 153"/>
                      <a:gd name="T40" fmla="*/ 84 w 173"/>
                      <a:gd name="T41" fmla="*/ 60 h 153"/>
                      <a:gd name="T42" fmla="*/ 79 w 173"/>
                      <a:gd name="T43" fmla="*/ 67 h 153"/>
                      <a:gd name="T44" fmla="*/ 76 w 173"/>
                      <a:gd name="T45" fmla="*/ 71 h 153"/>
                      <a:gd name="T46" fmla="*/ 67 w 173"/>
                      <a:gd name="T47" fmla="*/ 74 h 153"/>
                      <a:gd name="T48" fmla="*/ 60 w 173"/>
                      <a:gd name="T49" fmla="*/ 76 h 153"/>
                      <a:gd name="T50" fmla="*/ 66 w 173"/>
                      <a:gd name="T51" fmla="*/ 67 h 153"/>
                      <a:gd name="T52" fmla="*/ 72 w 173"/>
                      <a:gd name="T53" fmla="*/ 50 h 153"/>
                      <a:gd name="T54" fmla="*/ 70 w 173"/>
                      <a:gd name="T55" fmla="*/ 31 h 153"/>
                      <a:gd name="T56" fmla="*/ 56 w 173"/>
                      <a:gd name="T57" fmla="*/ 36 h 153"/>
                      <a:gd name="T58" fmla="*/ 40 w 173"/>
                      <a:gd name="T59" fmla="*/ 36 h 153"/>
                      <a:gd name="T60" fmla="*/ 29 w 173"/>
                      <a:gd name="T61" fmla="*/ 35 h 153"/>
                      <a:gd name="T62" fmla="*/ 20 w 173"/>
                      <a:gd name="T63" fmla="*/ 32 h 153"/>
                      <a:gd name="T64" fmla="*/ 19 w 173"/>
                      <a:gd name="T65" fmla="*/ 38 h 153"/>
                      <a:gd name="T66" fmla="*/ 14 w 173"/>
                      <a:gd name="T67" fmla="*/ 51 h 153"/>
                      <a:gd name="T68" fmla="*/ 21 w 173"/>
                      <a:gd name="T69" fmla="*/ 67 h 153"/>
                      <a:gd name="T70" fmla="*/ 24 w 173"/>
                      <a:gd name="T71" fmla="*/ 76 h 153"/>
                      <a:gd name="T72" fmla="*/ 14 w 173"/>
                      <a:gd name="T73" fmla="*/ 71 h 153"/>
                      <a:gd name="T74" fmla="*/ 7 w 173"/>
                      <a:gd name="T75" fmla="*/ 66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3" h="153">
                        <a:moveTo>
                          <a:pt x="13" y="132"/>
                        </a:moveTo>
                        <a:lnTo>
                          <a:pt x="2" y="117"/>
                        </a:lnTo>
                        <a:lnTo>
                          <a:pt x="0" y="100"/>
                        </a:lnTo>
                        <a:lnTo>
                          <a:pt x="1" y="79"/>
                        </a:lnTo>
                        <a:lnTo>
                          <a:pt x="6" y="62"/>
                        </a:lnTo>
                        <a:lnTo>
                          <a:pt x="13" y="43"/>
                        </a:lnTo>
                        <a:lnTo>
                          <a:pt x="22" y="34"/>
                        </a:lnTo>
                        <a:lnTo>
                          <a:pt x="29" y="19"/>
                        </a:lnTo>
                        <a:lnTo>
                          <a:pt x="46" y="7"/>
                        </a:lnTo>
                        <a:lnTo>
                          <a:pt x="59" y="2"/>
                        </a:lnTo>
                        <a:lnTo>
                          <a:pt x="86" y="0"/>
                        </a:lnTo>
                        <a:lnTo>
                          <a:pt x="109" y="1"/>
                        </a:lnTo>
                        <a:lnTo>
                          <a:pt x="126" y="7"/>
                        </a:lnTo>
                        <a:lnTo>
                          <a:pt x="139" y="12"/>
                        </a:lnTo>
                        <a:lnTo>
                          <a:pt x="151" y="25"/>
                        </a:lnTo>
                        <a:lnTo>
                          <a:pt x="161" y="38"/>
                        </a:lnTo>
                        <a:lnTo>
                          <a:pt x="169" y="51"/>
                        </a:lnTo>
                        <a:lnTo>
                          <a:pt x="173" y="66"/>
                        </a:lnTo>
                        <a:lnTo>
                          <a:pt x="173" y="94"/>
                        </a:lnTo>
                        <a:lnTo>
                          <a:pt x="173" y="113"/>
                        </a:lnTo>
                        <a:lnTo>
                          <a:pt x="167" y="121"/>
                        </a:lnTo>
                        <a:lnTo>
                          <a:pt x="158" y="134"/>
                        </a:lnTo>
                        <a:lnTo>
                          <a:pt x="151" y="143"/>
                        </a:lnTo>
                        <a:lnTo>
                          <a:pt x="134" y="148"/>
                        </a:lnTo>
                        <a:lnTo>
                          <a:pt x="120" y="153"/>
                        </a:lnTo>
                        <a:lnTo>
                          <a:pt x="132" y="134"/>
                        </a:lnTo>
                        <a:lnTo>
                          <a:pt x="144" y="101"/>
                        </a:lnTo>
                        <a:lnTo>
                          <a:pt x="139" y="63"/>
                        </a:lnTo>
                        <a:lnTo>
                          <a:pt x="112" y="72"/>
                        </a:lnTo>
                        <a:lnTo>
                          <a:pt x="80" y="72"/>
                        </a:lnTo>
                        <a:lnTo>
                          <a:pt x="57" y="70"/>
                        </a:lnTo>
                        <a:lnTo>
                          <a:pt x="39" y="65"/>
                        </a:lnTo>
                        <a:lnTo>
                          <a:pt x="37" y="76"/>
                        </a:lnTo>
                        <a:lnTo>
                          <a:pt x="28" y="103"/>
                        </a:lnTo>
                        <a:lnTo>
                          <a:pt x="41" y="135"/>
                        </a:lnTo>
                        <a:lnTo>
                          <a:pt x="48" y="153"/>
                        </a:lnTo>
                        <a:lnTo>
                          <a:pt x="28" y="142"/>
                        </a:lnTo>
                        <a:lnTo>
                          <a:pt x="13" y="132"/>
                        </a:lnTo>
                        <a:close/>
                      </a:path>
                    </a:pathLst>
                  </a:custGeom>
                  <a:blipFill dpi="0" rotWithShape="0">
                    <a:blip r:embed="rId21"/>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60479" name="组合 227533"/>
                  <p:cNvGrpSpPr>
                    <a:grpSpLocks/>
                  </p:cNvGrpSpPr>
                  <p:nvPr/>
                </p:nvGrpSpPr>
                <p:grpSpPr bwMode="auto">
                  <a:xfrm>
                    <a:off x="2726" y="1469"/>
                    <a:ext cx="70" cy="12"/>
                    <a:chOff x="2726" y="1469"/>
                    <a:chExt cx="70" cy="12"/>
                  </a:xfrm>
                </p:grpSpPr>
                <p:sp>
                  <p:nvSpPr>
                    <p:cNvPr id="60480" name="椭圆 227534"/>
                    <p:cNvSpPr>
                      <a:spLocks noChangeArrowheads="1"/>
                    </p:cNvSpPr>
                    <p:nvPr/>
                  </p:nvSpPr>
                  <p:spPr bwMode="auto">
                    <a:xfrm>
                      <a:off x="2726" y="1469"/>
                      <a:ext cx="10" cy="11"/>
                    </a:xfrm>
                    <a:prstGeom prst="ellipse">
                      <a:avLst/>
                    </a:prstGeom>
                    <a:blipFill dpi="0" rotWithShape="0">
                      <a:blip r:embed="rId3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60481" name="椭圆 227535"/>
                    <p:cNvSpPr>
                      <a:spLocks noChangeArrowheads="1"/>
                    </p:cNvSpPr>
                    <p:nvPr/>
                  </p:nvSpPr>
                  <p:spPr bwMode="auto">
                    <a:xfrm>
                      <a:off x="2786" y="1471"/>
                      <a:ext cx="10" cy="10"/>
                    </a:xfrm>
                    <a:prstGeom prst="ellipse">
                      <a:avLst/>
                    </a:prstGeom>
                    <a:blipFill dpi="0" rotWithShape="0">
                      <a:blip r:embed="rId3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grpSp>
            </p:grpSp>
          </p:grpSp>
        </p:grpSp>
        <p:graphicFrame>
          <p:nvGraphicFramePr>
            <p:cNvPr id="60450" name="对象 227536"/>
            <p:cNvGraphicFramePr>
              <a:graphicFrameLocks/>
            </p:cNvGraphicFramePr>
            <p:nvPr/>
          </p:nvGraphicFramePr>
          <p:xfrm>
            <a:off x="1880" y="1281"/>
            <a:ext cx="409" cy="524"/>
          </p:xfrm>
          <a:graphic>
            <a:graphicData uri="http://schemas.openxmlformats.org/presentationml/2006/ole">
              <mc:AlternateContent xmlns:mc="http://schemas.openxmlformats.org/markup-compatibility/2006">
                <mc:Choice xmlns:v="urn:schemas-microsoft-com:vml" Requires="v">
                  <p:oleObj spid="_x0000_s60654" r:id="rId35" imgW="23088600" imgH="32870775" progId="MS_ClipArt_Gallery.2">
                    <p:embed/>
                  </p:oleObj>
                </mc:Choice>
                <mc:Fallback>
                  <p:oleObj r:id="rId35" imgW="23088600" imgH="32870775" progId="MS_ClipArt_Gallery.2">
                    <p:embed/>
                    <p:pic>
                      <p:nvPicPr>
                        <p:cNvPr id="0" name="对象 227536"/>
                        <p:cNvPicPr>
                          <a:picLocks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880" y="1281"/>
                          <a:ext cx="409"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oleObj>
                </mc:Fallback>
              </mc:AlternateContent>
            </a:graphicData>
          </a:graphic>
        </p:graphicFrame>
        <p:grpSp>
          <p:nvGrpSpPr>
            <p:cNvPr id="60451" name="组合 227537"/>
            <p:cNvGrpSpPr>
              <a:grpSpLocks/>
            </p:cNvGrpSpPr>
            <p:nvPr/>
          </p:nvGrpSpPr>
          <p:grpSpPr bwMode="auto">
            <a:xfrm flipH="1">
              <a:off x="1176" y="2010"/>
              <a:ext cx="118" cy="583"/>
              <a:chOff x="3074" y="1379"/>
              <a:chExt cx="159" cy="723"/>
            </a:xfrm>
          </p:grpSpPr>
          <p:grpSp>
            <p:nvGrpSpPr>
              <p:cNvPr id="60456" name="组合 227538"/>
              <p:cNvGrpSpPr>
                <a:grpSpLocks/>
              </p:cNvGrpSpPr>
              <p:nvPr/>
            </p:nvGrpSpPr>
            <p:grpSpPr bwMode="auto">
              <a:xfrm>
                <a:off x="3111" y="1379"/>
                <a:ext cx="87" cy="116"/>
                <a:chOff x="3111" y="1379"/>
                <a:chExt cx="87" cy="116"/>
              </a:xfrm>
            </p:grpSpPr>
            <p:sp>
              <p:nvSpPr>
                <p:cNvPr id="60465" name="DRAWING2STR_FREEFORM 227539"/>
                <p:cNvSpPr>
                  <a:spLocks noChangeArrowheads="1"/>
                </p:cNvSpPr>
                <p:nvPr/>
              </p:nvSpPr>
              <p:spPr bwMode="auto">
                <a:xfrm>
                  <a:off x="3122" y="1384"/>
                  <a:ext cx="67" cy="111"/>
                </a:xfrm>
                <a:custGeom>
                  <a:avLst/>
                  <a:gdLst>
                    <a:gd name="T0" fmla="*/ 16 w 135"/>
                    <a:gd name="T1" fmla="*/ 104 h 222"/>
                    <a:gd name="T2" fmla="*/ 16 w 135"/>
                    <a:gd name="T3" fmla="*/ 87 h 222"/>
                    <a:gd name="T4" fmla="*/ 11 w 135"/>
                    <a:gd name="T5" fmla="*/ 78 h 222"/>
                    <a:gd name="T6" fmla="*/ 8 w 135"/>
                    <a:gd name="T7" fmla="*/ 71 h 222"/>
                    <a:gd name="T8" fmla="*/ 4 w 135"/>
                    <a:gd name="T9" fmla="*/ 62 h 222"/>
                    <a:gd name="T10" fmla="*/ 1 w 135"/>
                    <a:gd name="T11" fmla="*/ 54 h 222"/>
                    <a:gd name="T12" fmla="*/ 0 w 135"/>
                    <a:gd name="T13" fmla="*/ 49 h 222"/>
                    <a:gd name="T14" fmla="*/ 0 w 135"/>
                    <a:gd name="T15" fmla="*/ 34 h 222"/>
                    <a:gd name="T16" fmla="*/ 1 w 135"/>
                    <a:gd name="T17" fmla="*/ 24 h 222"/>
                    <a:gd name="T18" fmla="*/ 6 w 135"/>
                    <a:gd name="T19" fmla="*/ 15 h 222"/>
                    <a:gd name="T20" fmla="*/ 10 w 135"/>
                    <a:gd name="T21" fmla="*/ 9 h 222"/>
                    <a:gd name="T22" fmla="*/ 14 w 135"/>
                    <a:gd name="T23" fmla="*/ 6 h 222"/>
                    <a:gd name="T24" fmla="*/ 21 w 135"/>
                    <a:gd name="T25" fmla="*/ 2 h 222"/>
                    <a:gd name="T26" fmla="*/ 31 w 135"/>
                    <a:gd name="T27" fmla="*/ 0 h 222"/>
                    <a:gd name="T28" fmla="*/ 41 w 135"/>
                    <a:gd name="T29" fmla="*/ 1 h 222"/>
                    <a:gd name="T30" fmla="*/ 49 w 135"/>
                    <a:gd name="T31" fmla="*/ 3 h 222"/>
                    <a:gd name="T32" fmla="*/ 58 w 135"/>
                    <a:gd name="T33" fmla="*/ 9 h 222"/>
                    <a:gd name="T34" fmla="*/ 62 w 135"/>
                    <a:gd name="T35" fmla="*/ 15 h 222"/>
                    <a:gd name="T36" fmla="*/ 66 w 135"/>
                    <a:gd name="T37" fmla="*/ 20 h 222"/>
                    <a:gd name="T38" fmla="*/ 67 w 135"/>
                    <a:gd name="T39" fmla="*/ 28 h 222"/>
                    <a:gd name="T40" fmla="*/ 67 w 135"/>
                    <a:gd name="T41" fmla="*/ 41 h 222"/>
                    <a:gd name="T42" fmla="*/ 64 w 135"/>
                    <a:gd name="T43" fmla="*/ 53 h 222"/>
                    <a:gd name="T44" fmla="*/ 59 w 135"/>
                    <a:gd name="T45" fmla="*/ 64 h 222"/>
                    <a:gd name="T46" fmla="*/ 56 w 135"/>
                    <a:gd name="T47" fmla="*/ 72 h 222"/>
                    <a:gd name="T48" fmla="*/ 52 w 135"/>
                    <a:gd name="T49" fmla="*/ 79 h 222"/>
                    <a:gd name="T50" fmla="*/ 48 w 135"/>
                    <a:gd name="T51" fmla="*/ 87 h 222"/>
                    <a:gd name="T52" fmla="*/ 47 w 135"/>
                    <a:gd name="T53" fmla="*/ 100 h 222"/>
                    <a:gd name="T54" fmla="*/ 47 w 135"/>
                    <a:gd name="T55" fmla="*/ 106 h 222"/>
                    <a:gd name="T56" fmla="*/ 40 w 135"/>
                    <a:gd name="T57" fmla="*/ 110 h 222"/>
                    <a:gd name="T58" fmla="*/ 33 w 135"/>
                    <a:gd name="T59" fmla="*/ 111 h 222"/>
                    <a:gd name="T60" fmla="*/ 24 w 135"/>
                    <a:gd name="T61" fmla="*/ 110 h 222"/>
                    <a:gd name="T62" fmla="*/ 19 w 135"/>
                    <a:gd name="T63" fmla="*/ 108 h 222"/>
                    <a:gd name="T64" fmla="*/ 16 w 135"/>
                    <a:gd name="T65" fmla="*/ 104 h 2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5" h="222">
                      <a:moveTo>
                        <a:pt x="32" y="207"/>
                      </a:moveTo>
                      <a:lnTo>
                        <a:pt x="32" y="174"/>
                      </a:lnTo>
                      <a:lnTo>
                        <a:pt x="22" y="156"/>
                      </a:lnTo>
                      <a:lnTo>
                        <a:pt x="16" y="141"/>
                      </a:lnTo>
                      <a:lnTo>
                        <a:pt x="8" y="123"/>
                      </a:lnTo>
                      <a:lnTo>
                        <a:pt x="3" y="108"/>
                      </a:lnTo>
                      <a:lnTo>
                        <a:pt x="1" y="97"/>
                      </a:lnTo>
                      <a:lnTo>
                        <a:pt x="0" y="68"/>
                      </a:lnTo>
                      <a:lnTo>
                        <a:pt x="3" y="48"/>
                      </a:lnTo>
                      <a:lnTo>
                        <a:pt x="12" y="30"/>
                      </a:lnTo>
                      <a:lnTo>
                        <a:pt x="21" y="17"/>
                      </a:lnTo>
                      <a:lnTo>
                        <a:pt x="29" y="11"/>
                      </a:lnTo>
                      <a:lnTo>
                        <a:pt x="42" y="3"/>
                      </a:lnTo>
                      <a:lnTo>
                        <a:pt x="62" y="0"/>
                      </a:lnTo>
                      <a:lnTo>
                        <a:pt x="83" y="1"/>
                      </a:lnTo>
                      <a:lnTo>
                        <a:pt x="99" y="6"/>
                      </a:lnTo>
                      <a:lnTo>
                        <a:pt x="117" y="18"/>
                      </a:lnTo>
                      <a:lnTo>
                        <a:pt x="125" y="30"/>
                      </a:lnTo>
                      <a:lnTo>
                        <a:pt x="132" y="40"/>
                      </a:lnTo>
                      <a:lnTo>
                        <a:pt x="135" y="55"/>
                      </a:lnTo>
                      <a:lnTo>
                        <a:pt x="134" y="81"/>
                      </a:lnTo>
                      <a:lnTo>
                        <a:pt x="129" y="105"/>
                      </a:lnTo>
                      <a:lnTo>
                        <a:pt x="119" y="128"/>
                      </a:lnTo>
                      <a:lnTo>
                        <a:pt x="112" y="144"/>
                      </a:lnTo>
                      <a:lnTo>
                        <a:pt x="105" y="158"/>
                      </a:lnTo>
                      <a:lnTo>
                        <a:pt x="97" y="174"/>
                      </a:lnTo>
                      <a:lnTo>
                        <a:pt x="95" y="199"/>
                      </a:lnTo>
                      <a:lnTo>
                        <a:pt x="94" y="212"/>
                      </a:lnTo>
                      <a:lnTo>
                        <a:pt x="81" y="220"/>
                      </a:lnTo>
                      <a:lnTo>
                        <a:pt x="67" y="222"/>
                      </a:lnTo>
                      <a:lnTo>
                        <a:pt x="49" y="220"/>
                      </a:lnTo>
                      <a:lnTo>
                        <a:pt x="38" y="215"/>
                      </a:lnTo>
                      <a:lnTo>
                        <a:pt x="32" y="207"/>
                      </a:lnTo>
                      <a:close/>
                    </a:path>
                  </a:pathLst>
                </a:cu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466" name="DRAWING2STR_FREEFORM 227540"/>
                <p:cNvSpPr>
                  <a:spLocks noChangeArrowheads="1"/>
                </p:cNvSpPr>
                <p:nvPr/>
              </p:nvSpPr>
              <p:spPr bwMode="auto">
                <a:xfrm>
                  <a:off x="3111" y="1379"/>
                  <a:ext cx="87" cy="76"/>
                </a:xfrm>
                <a:custGeom>
                  <a:avLst/>
                  <a:gdLst>
                    <a:gd name="T0" fmla="*/ 6 w 175"/>
                    <a:gd name="T1" fmla="*/ 65 h 151"/>
                    <a:gd name="T2" fmla="*/ 1 w 175"/>
                    <a:gd name="T3" fmla="*/ 58 h 151"/>
                    <a:gd name="T4" fmla="*/ 0 w 175"/>
                    <a:gd name="T5" fmla="*/ 50 h 151"/>
                    <a:gd name="T6" fmla="*/ 0 w 175"/>
                    <a:gd name="T7" fmla="*/ 39 h 151"/>
                    <a:gd name="T8" fmla="*/ 0 w 175"/>
                    <a:gd name="T9" fmla="*/ 31 h 151"/>
                    <a:gd name="T10" fmla="*/ 5 w 175"/>
                    <a:gd name="T11" fmla="*/ 22 h 151"/>
                    <a:gd name="T12" fmla="*/ 9 w 175"/>
                    <a:gd name="T13" fmla="*/ 15 h 151"/>
                    <a:gd name="T14" fmla="*/ 15 w 175"/>
                    <a:gd name="T15" fmla="*/ 10 h 151"/>
                    <a:gd name="T16" fmla="*/ 23 w 175"/>
                    <a:gd name="T17" fmla="*/ 3 h 151"/>
                    <a:gd name="T18" fmla="*/ 29 w 175"/>
                    <a:gd name="T19" fmla="*/ 1 h 151"/>
                    <a:gd name="T20" fmla="*/ 43 w 175"/>
                    <a:gd name="T21" fmla="*/ 0 h 151"/>
                    <a:gd name="T22" fmla="*/ 55 w 175"/>
                    <a:gd name="T23" fmla="*/ 1 h 151"/>
                    <a:gd name="T24" fmla="*/ 63 w 175"/>
                    <a:gd name="T25" fmla="*/ 3 h 151"/>
                    <a:gd name="T26" fmla="*/ 70 w 175"/>
                    <a:gd name="T27" fmla="*/ 6 h 151"/>
                    <a:gd name="T28" fmla="*/ 76 w 175"/>
                    <a:gd name="T29" fmla="*/ 13 h 151"/>
                    <a:gd name="T30" fmla="*/ 81 w 175"/>
                    <a:gd name="T31" fmla="*/ 19 h 151"/>
                    <a:gd name="T32" fmla="*/ 85 w 175"/>
                    <a:gd name="T33" fmla="*/ 25 h 151"/>
                    <a:gd name="T34" fmla="*/ 87 w 175"/>
                    <a:gd name="T35" fmla="*/ 33 h 151"/>
                    <a:gd name="T36" fmla="*/ 87 w 175"/>
                    <a:gd name="T37" fmla="*/ 46 h 151"/>
                    <a:gd name="T38" fmla="*/ 87 w 175"/>
                    <a:gd name="T39" fmla="*/ 56 h 151"/>
                    <a:gd name="T40" fmla="*/ 84 w 175"/>
                    <a:gd name="T41" fmla="*/ 60 h 151"/>
                    <a:gd name="T42" fmla="*/ 79 w 175"/>
                    <a:gd name="T43" fmla="*/ 66 h 151"/>
                    <a:gd name="T44" fmla="*/ 76 w 175"/>
                    <a:gd name="T45" fmla="*/ 71 h 151"/>
                    <a:gd name="T46" fmla="*/ 68 w 175"/>
                    <a:gd name="T47" fmla="*/ 74 h 151"/>
                    <a:gd name="T48" fmla="*/ 60 w 175"/>
                    <a:gd name="T49" fmla="*/ 76 h 151"/>
                    <a:gd name="T50" fmla="*/ 66 w 175"/>
                    <a:gd name="T51" fmla="*/ 66 h 151"/>
                    <a:gd name="T52" fmla="*/ 72 w 175"/>
                    <a:gd name="T53" fmla="*/ 50 h 151"/>
                    <a:gd name="T54" fmla="*/ 73 w 175"/>
                    <a:gd name="T55" fmla="*/ 44 h 151"/>
                    <a:gd name="T56" fmla="*/ 72 w 175"/>
                    <a:gd name="T57" fmla="*/ 38 h 151"/>
                    <a:gd name="T58" fmla="*/ 70 w 175"/>
                    <a:gd name="T59" fmla="*/ 31 h 151"/>
                    <a:gd name="T60" fmla="*/ 56 w 175"/>
                    <a:gd name="T61" fmla="*/ 35 h 151"/>
                    <a:gd name="T62" fmla="*/ 40 w 175"/>
                    <a:gd name="T63" fmla="*/ 35 h 151"/>
                    <a:gd name="T64" fmla="*/ 28 w 175"/>
                    <a:gd name="T65" fmla="*/ 34 h 151"/>
                    <a:gd name="T66" fmla="*/ 19 w 175"/>
                    <a:gd name="T67" fmla="*/ 32 h 151"/>
                    <a:gd name="T68" fmla="*/ 16 w 175"/>
                    <a:gd name="T69" fmla="*/ 36 h 151"/>
                    <a:gd name="T70" fmla="*/ 14 w 175"/>
                    <a:gd name="T71" fmla="*/ 44 h 151"/>
                    <a:gd name="T72" fmla="*/ 14 w 175"/>
                    <a:gd name="T73" fmla="*/ 51 h 151"/>
                    <a:gd name="T74" fmla="*/ 20 w 175"/>
                    <a:gd name="T75" fmla="*/ 67 h 151"/>
                    <a:gd name="T76" fmla="*/ 24 w 175"/>
                    <a:gd name="T77" fmla="*/ 76 h 151"/>
                    <a:gd name="T78" fmla="*/ 14 w 175"/>
                    <a:gd name="T79" fmla="*/ 71 h 151"/>
                    <a:gd name="T80" fmla="*/ 6 w 175"/>
                    <a:gd name="T81" fmla="*/ 65 h 1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75" h="151">
                      <a:moveTo>
                        <a:pt x="13" y="130"/>
                      </a:moveTo>
                      <a:lnTo>
                        <a:pt x="2" y="115"/>
                      </a:lnTo>
                      <a:lnTo>
                        <a:pt x="0" y="99"/>
                      </a:lnTo>
                      <a:lnTo>
                        <a:pt x="1" y="78"/>
                      </a:lnTo>
                      <a:lnTo>
                        <a:pt x="1" y="62"/>
                      </a:lnTo>
                      <a:lnTo>
                        <a:pt x="10" y="43"/>
                      </a:lnTo>
                      <a:lnTo>
                        <a:pt x="19" y="30"/>
                      </a:lnTo>
                      <a:lnTo>
                        <a:pt x="30" y="19"/>
                      </a:lnTo>
                      <a:lnTo>
                        <a:pt x="46" y="6"/>
                      </a:lnTo>
                      <a:lnTo>
                        <a:pt x="59" y="2"/>
                      </a:lnTo>
                      <a:lnTo>
                        <a:pt x="86" y="0"/>
                      </a:lnTo>
                      <a:lnTo>
                        <a:pt x="110" y="1"/>
                      </a:lnTo>
                      <a:lnTo>
                        <a:pt x="126" y="6"/>
                      </a:lnTo>
                      <a:lnTo>
                        <a:pt x="140" y="11"/>
                      </a:lnTo>
                      <a:lnTo>
                        <a:pt x="153" y="25"/>
                      </a:lnTo>
                      <a:lnTo>
                        <a:pt x="162" y="38"/>
                      </a:lnTo>
                      <a:lnTo>
                        <a:pt x="171" y="50"/>
                      </a:lnTo>
                      <a:lnTo>
                        <a:pt x="175" y="65"/>
                      </a:lnTo>
                      <a:lnTo>
                        <a:pt x="175" y="92"/>
                      </a:lnTo>
                      <a:lnTo>
                        <a:pt x="175" y="111"/>
                      </a:lnTo>
                      <a:lnTo>
                        <a:pt x="168" y="120"/>
                      </a:lnTo>
                      <a:lnTo>
                        <a:pt x="159" y="132"/>
                      </a:lnTo>
                      <a:lnTo>
                        <a:pt x="153" y="142"/>
                      </a:lnTo>
                      <a:lnTo>
                        <a:pt x="136" y="147"/>
                      </a:lnTo>
                      <a:lnTo>
                        <a:pt x="120" y="151"/>
                      </a:lnTo>
                      <a:lnTo>
                        <a:pt x="133" y="132"/>
                      </a:lnTo>
                      <a:lnTo>
                        <a:pt x="145" y="100"/>
                      </a:lnTo>
                      <a:lnTo>
                        <a:pt x="146" y="87"/>
                      </a:lnTo>
                      <a:lnTo>
                        <a:pt x="145" y="76"/>
                      </a:lnTo>
                      <a:lnTo>
                        <a:pt x="140" y="62"/>
                      </a:lnTo>
                      <a:lnTo>
                        <a:pt x="113" y="70"/>
                      </a:lnTo>
                      <a:lnTo>
                        <a:pt x="80" y="70"/>
                      </a:lnTo>
                      <a:lnTo>
                        <a:pt x="57" y="68"/>
                      </a:lnTo>
                      <a:lnTo>
                        <a:pt x="39" y="64"/>
                      </a:lnTo>
                      <a:lnTo>
                        <a:pt x="33" y="71"/>
                      </a:lnTo>
                      <a:lnTo>
                        <a:pt x="29" y="87"/>
                      </a:lnTo>
                      <a:lnTo>
                        <a:pt x="29" y="102"/>
                      </a:lnTo>
                      <a:lnTo>
                        <a:pt x="41" y="133"/>
                      </a:lnTo>
                      <a:lnTo>
                        <a:pt x="49" y="151"/>
                      </a:lnTo>
                      <a:lnTo>
                        <a:pt x="29" y="141"/>
                      </a:lnTo>
                      <a:lnTo>
                        <a:pt x="13" y="1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60467" name="组合 227541"/>
                <p:cNvGrpSpPr>
                  <a:grpSpLocks/>
                </p:cNvGrpSpPr>
                <p:nvPr/>
              </p:nvGrpSpPr>
              <p:grpSpPr bwMode="auto">
                <a:xfrm>
                  <a:off x="3120" y="1436"/>
                  <a:ext cx="70" cy="12"/>
                  <a:chOff x="3120" y="1436"/>
                  <a:chExt cx="70" cy="12"/>
                </a:xfrm>
              </p:grpSpPr>
              <p:sp>
                <p:nvSpPr>
                  <p:cNvPr id="60468" name="椭圆 227542"/>
                  <p:cNvSpPr>
                    <a:spLocks noChangeArrowheads="1"/>
                  </p:cNvSpPr>
                  <p:nvPr/>
                </p:nvSpPr>
                <p:spPr bwMode="auto">
                  <a:xfrm>
                    <a:off x="3120" y="1436"/>
                    <a:ext cx="10" cy="11"/>
                  </a:xfrm>
                  <a:prstGeom prst="ellipse">
                    <a:avLst/>
                  </a:prstGeom>
                  <a:blipFill dpi="0" rotWithShape="0">
                    <a:blip r:embed="rId3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60469" name="椭圆 227543"/>
                  <p:cNvSpPr>
                    <a:spLocks noChangeArrowheads="1"/>
                  </p:cNvSpPr>
                  <p:nvPr/>
                </p:nvSpPr>
                <p:spPr bwMode="auto">
                  <a:xfrm>
                    <a:off x="3181" y="1438"/>
                    <a:ext cx="9" cy="10"/>
                  </a:xfrm>
                  <a:prstGeom prst="ellipse">
                    <a:avLst/>
                  </a:prstGeom>
                  <a:blipFill dpi="0" rotWithShape="0">
                    <a:blip r:embed="rId3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grpSp>
          </p:grpSp>
          <p:sp>
            <p:nvSpPr>
              <p:cNvPr id="60457" name="DRAWING2STR_FREEFORM 227544"/>
              <p:cNvSpPr>
                <a:spLocks noChangeArrowheads="1"/>
              </p:cNvSpPr>
              <p:nvPr/>
            </p:nvSpPr>
            <p:spPr bwMode="auto">
              <a:xfrm>
                <a:off x="3106" y="1868"/>
                <a:ext cx="84" cy="213"/>
              </a:xfrm>
              <a:custGeom>
                <a:avLst/>
                <a:gdLst>
                  <a:gd name="T0" fmla="*/ 19 w 167"/>
                  <a:gd name="T1" fmla="*/ 0 h 425"/>
                  <a:gd name="T2" fmla="*/ 17 w 167"/>
                  <a:gd name="T3" fmla="*/ 25 h 425"/>
                  <a:gd name="T4" fmla="*/ 15 w 167"/>
                  <a:gd name="T5" fmla="*/ 54 h 425"/>
                  <a:gd name="T6" fmla="*/ 15 w 167"/>
                  <a:gd name="T7" fmla="*/ 82 h 425"/>
                  <a:gd name="T8" fmla="*/ 17 w 167"/>
                  <a:gd name="T9" fmla="*/ 108 h 425"/>
                  <a:gd name="T10" fmla="*/ 18 w 167"/>
                  <a:gd name="T11" fmla="*/ 129 h 425"/>
                  <a:gd name="T12" fmla="*/ 18 w 167"/>
                  <a:gd name="T13" fmla="*/ 156 h 425"/>
                  <a:gd name="T14" fmla="*/ 16 w 167"/>
                  <a:gd name="T15" fmla="*/ 167 h 425"/>
                  <a:gd name="T16" fmla="*/ 4 w 167"/>
                  <a:gd name="T17" fmla="*/ 200 h 425"/>
                  <a:gd name="T18" fmla="*/ 0 w 167"/>
                  <a:gd name="T19" fmla="*/ 212 h 425"/>
                  <a:gd name="T20" fmla="*/ 19 w 167"/>
                  <a:gd name="T21" fmla="*/ 213 h 425"/>
                  <a:gd name="T22" fmla="*/ 26 w 167"/>
                  <a:gd name="T23" fmla="*/ 198 h 425"/>
                  <a:gd name="T24" fmla="*/ 32 w 167"/>
                  <a:gd name="T25" fmla="*/ 181 h 425"/>
                  <a:gd name="T26" fmla="*/ 35 w 167"/>
                  <a:gd name="T27" fmla="*/ 154 h 425"/>
                  <a:gd name="T28" fmla="*/ 45 w 167"/>
                  <a:gd name="T29" fmla="*/ 82 h 425"/>
                  <a:gd name="T30" fmla="*/ 49 w 167"/>
                  <a:gd name="T31" fmla="*/ 61 h 425"/>
                  <a:gd name="T32" fmla="*/ 46 w 167"/>
                  <a:gd name="T33" fmla="*/ 101 h 425"/>
                  <a:gd name="T34" fmla="*/ 50 w 167"/>
                  <a:gd name="T35" fmla="*/ 125 h 425"/>
                  <a:gd name="T36" fmla="*/ 51 w 167"/>
                  <a:gd name="T37" fmla="*/ 148 h 425"/>
                  <a:gd name="T38" fmla="*/ 49 w 167"/>
                  <a:gd name="T39" fmla="*/ 168 h 425"/>
                  <a:gd name="T40" fmla="*/ 50 w 167"/>
                  <a:gd name="T41" fmla="*/ 178 h 425"/>
                  <a:gd name="T42" fmla="*/ 62 w 167"/>
                  <a:gd name="T43" fmla="*/ 209 h 425"/>
                  <a:gd name="T44" fmla="*/ 72 w 167"/>
                  <a:gd name="T45" fmla="*/ 210 h 425"/>
                  <a:gd name="T46" fmla="*/ 77 w 167"/>
                  <a:gd name="T47" fmla="*/ 210 h 425"/>
                  <a:gd name="T48" fmla="*/ 84 w 167"/>
                  <a:gd name="T49" fmla="*/ 203 h 425"/>
                  <a:gd name="T50" fmla="*/ 68 w 167"/>
                  <a:gd name="T51" fmla="*/ 168 h 425"/>
                  <a:gd name="T52" fmla="*/ 76 w 167"/>
                  <a:gd name="T53" fmla="*/ 95 h 425"/>
                  <a:gd name="T54" fmla="*/ 79 w 167"/>
                  <a:gd name="T55" fmla="*/ 60 h 425"/>
                  <a:gd name="T56" fmla="*/ 79 w 167"/>
                  <a:gd name="T57" fmla="*/ 1 h 425"/>
                  <a:gd name="T58" fmla="*/ 19 w 167"/>
                  <a:gd name="T59" fmla="*/ 0 h 42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7" h="425">
                    <a:moveTo>
                      <a:pt x="38" y="0"/>
                    </a:moveTo>
                    <a:lnTo>
                      <a:pt x="33" y="50"/>
                    </a:lnTo>
                    <a:lnTo>
                      <a:pt x="30" y="107"/>
                    </a:lnTo>
                    <a:lnTo>
                      <a:pt x="30" y="163"/>
                    </a:lnTo>
                    <a:lnTo>
                      <a:pt x="33" y="216"/>
                    </a:lnTo>
                    <a:lnTo>
                      <a:pt x="35" y="258"/>
                    </a:lnTo>
                    <a:lnTo>
                      <a:pt x="35" y="311"/>
                    </a:lnTo>
                    <a:lnTo>
                      <a:pt x="31" y="334"/>
                    </a:lnTo>
                    <a:lnTo>
                      <a:pt x="8" y="400"/>
                    </a:lnTo>
                    <a:lnTo>
                      <a:pt x="0" y="424"/>
                    </a:lnTo>
                    <a:lnTo>
                      <a:pt x="37" y="425"/>
                    </a:lnTo>
                    <a:lnTo>
                      <a:pt x="52" y="396"/>
                    </a:lnTo>
                    <a:lnTo>
                      <a:pt x="63" y="362"/>
                    </a:lnTo>
                    <a:lnTo>
                      <a:pt x="69" y="308"/>
                    </a:lnTo>
                    <a:lnTo>
                      <a:pt x="90" y="163"/>
                    </a:lnTo>
                    <a:lnTo>
                      <a:pt x="98" y="122"/>
                    </a:lnTo>
                    <a:lnTo>
                      <a:pt x="92" y="201"/>
                    </a:lnTo>
                    <a:lnTo>
                      <a:pt x="99" y="250"/>
                    </a:lnTo>
                    <a:lnTo>
                      <a:pt x="101" y="295"/>
                    </a:lnTo>
                    <a:lnTo>
                      <a:pt x="97" y="336"/>
                    </a:lnTo>
                    <a:lnTo>
                      <a:pt x="100" y="356"/>
                    </a:lnTo>
                    <a:lnTo>
                      <a:pt x="123" y="418"/>
                    </a:lnTo>
                    <a:lnTo>
                      <a:pt x="144" y="419"/>
                    </a:lnTo>
                    <a:lnTo>
                      <a:pt x="154" y="419"/>
                    </a:lnTo>
                    <a:lnTo>
                      <a:pt x="167" y="406"/>
                    </a:lnTo>
                    <a:lnTo>
                      <a:pt x="135" y="336"/>
                    </a:lnTo>
                    <a:lnTo>
                      <a:pt x="151" y="189"/>
                    </a:lnTo>
                    <a:lnTo>
                      <a:pt x="157" y="119"/>
                    </a:lnTo>
                    <a:lnTo>
                      <a:pt x="157" y="2"/>
                    </a:lnTo>
                    <a:lnTo>
                      <a:pt x="38" y="0"/>
                    </a:lnTo>
                    <a:close/>
                  </a:path>
                </a:pathLst>
              </a:cu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60458" name="组合 227545"/>
              <p:cNvGrpSpPr>
                <a:grpSpLocks/>
              </p:cNvGrpSpPr>
              <p:nvPr/>
            </p:nvGrpSpPr>
            <p:grpSpPr bwMode="auto">
              <a:xfrm>
                <a:off x="3076" y="1605"/>
                <a:ext cx="154" cy="211"/>
                <a:chOff x="3076" y="1605"/>
                <a:chExt cx="154" cy="211"/>
              </a:xfrm>
            </p:grpSpPr>
            <p:sp>
              <p:nvSpPr>
                <p:cNvPr id="60463" name="DRAWING2STR_FREEFORM 227546"/>
                <p:cNvSpPr>
                  <a:spLocks noChangeArrowheads="1"/>
                </p:cNvSpPr>
                <p:nvPr/>
              </p:nvSpPr>
              <p:spPr bwMode="auto">
                <a:xfrm>
                  <a:off x="3076" y="1610"/>
                  <a:ext cx="42" cy="206"/>
                </a:xfrm>
                <a:custGeom>
                  <a:avLst/>
                  <a:gdLst>
                    <a:gd name="T0" fmla="*/ 2 w 84"/>
                    <a:gd name="T1" fmla="*/ 0 h 412"/>
                    <a:gd name="T2" fmla="*/ 0 w 84"/>
                    <a:gd name="T3" fmla="*/ 47 h 412"/>
                    <a:gd name="T4" fmla="*/ 7 w 84"/>
                    <a:gd name="T5" fmla="*/ 110 h 412"/>
                    <a:gd name="T6" fmla="*/ 13 w 84"/>
                    <a:gd name="T7" fmla="*/ 166 h 412"/>
                    <a:gd name="T8" fmla="*/ 23 w 84"/>
                    <a:gd name="T9" fmla="*/ 200 h 412"/>
                    <a:gd name="T10" fmla="*/ 28 w 84"/>
                    <a:gd name="T11" fmla="*/ 206 h 412"/>
                    <a:gd name="T12" fmla="*/ 31 w 84"/>
                    <a:gd name="T13" fmla="*/ 197 h 412"/>
                    <a:gd name="T14" fmla="*/ 33 w 84"/>
                    <a:gd name="T15" fmla="*/ 173 h 412"/>
                    <a:gd name="T16" fmla="*/ 42 w 84"/>
                    <a:gd name="T17" fmla="*/ 167 h 412"/>
                    <a:gd name="T18" fmla="*/ 30 w 84"/>
                    <a:gd name="T19" fmla="*/ 148 h 412"/>
                    <a:gd name="T20" fmla="*/ 21 w 84"/>
                    <a:gd name="T21" fmla="*/ 137 h 412"/>
                    <a:gd name="T22" fmla="*/ 22 w 84"/>
                    <a:gd name="T23" fmla="*/ 42 h 412"/>
                    <a:gd name="T24" fmla="*/ 26 w 84"/>
                    <a:gd name="T25" fmla="*/ 4 h 412"/>
                    <a:gd name="T26" fmla="*/ 2 w 84"/>
                    <a:gd name="T27" fmla="*/ 0 h 4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4" h="412">
                      <a:moveTo>
                        <a:pt x="4" y="0"/>
                      </a:moveTo>
                      <a:lnTo>
                        <a:pt x="0" y="93"/>
                      </a:lnTo>
                      <a:lnTo>
                        <a:pt x="14" y="220"/>
                      </a:lnTo>
                      <a:lnTo>
                        <a:pt x="25" y="332"/>
                      </a:lnTo>
                      <a:lnTo>
                        <a:pt x="46" y="399"/>
                      </a:lnTo>
                      <a:lnTo>
                        <a:pt x="56" y="412"/>
                      </a:lnTo>
                      <a:lnTo>
                        <a:pt x="62" y="393"/>
                      </a:lnTo>
                      <a:lnTo>
                        <a:pt x="65" y="345"/>
                      </a:lnTo>
                      <a:lnTo>
                        <a:pt x="84" y="333"/>
                      </a:lnTo>
                      <a:lnTo>
                        <a:pt x="59" y="295"/>
                      </a:lnTo>
                      <a:lnTo>
                        <a:pt x="42" y="273"/>
                      </a:lnTo>
                      <a:lnTo>
                        <a:pt x="44" y="84"/>
                      </a:lnTo>
                      <a:lnTo>
                        <a:pt x="52" y="7"/>
                      </a:lnTo>
                      <a:lnTo>
                        <a:pt x="4" y="0"/>
                      </a:lnTo>
                      <a:close/>
                    </a:path>
                  </a:pathLst>
                </a:cu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464" name="DRAWING2STR_FREEFORM 227547"/>
                <p:cNvSpPr>
                  <a:spLocks noChangeArrowheads="1"/>
                </p:cNvSpPr>
                <p:nvPr/>
              </p:nvSpPr>
              <p:spPr bwMode="auto">
                <a:xfrm>
                  <a:off x="3194" y="1605"/>
                  <a:ext cx="36" cy="192"/>
                </a:xfrm>
                <a:custGeom>
                  <a:avLst/>
                  <a:gdLst>
                    <a:gd name="T0" fmla="*/ 10 w 73"/>
                    <a:gd name="T1" fmla="*/ 5 h 385"/>
                    <a:gd name="T2" fmla="*/ 16 w 73"/>
                    <a:gd name="T3" fmla="*/ 40 h 385"/>
                    <a:gd name="T4" fmla="*/ 15 w 73"/>
                    <a:gd name="T5" fmla="*/ 122 h 385"/>
                    <a:gd name="T6" fmla="*/ 0 w 73"/>
                    <a:gd name="T7" fmla="*/ 156 h 385"/>
                    <a:gd name="T8" fmla="*/ 4 w 73"/>
                    <a:gd name="T9" fmla="*/ 160 h 385"/>
                    <a:gd name="T10" fmla="*/ 0 w 73"/>
                    <a:gd name="T11" fmla="*/ 177 h 385"/>
                    <a:gd name="T12" fmla="*/ 3 w 73"/>
                    <a:gd name="T13" fmla="*/ 192 h 385"/>
                    <a:gd name="T14" fmla="*/ 15 w 73"/>
                    <a:gd name="T15" fmla="*/ 169 h 385"/>
                    <a:gd name="T16" fmla="*/ 26 w 73"/>
                    <a:gd name="T17" fmla="*/ 126 h 385"/>
                    <a:gd name="T18" fmla="*/ 36 w 73"/>
                    <a:gd name="T19" fmla="*/ 32 h 385"/>
                    <a:gd name="T20" fmla="*/ 32 w 73"/>
                    <a:gd name="T21" fmla="*/ 0 h 385"/>
                    <a:gd name="T22" fmla="*/ 10 w 73"/>
                    <a:gd name="T23" fmla="*/ 5 h 3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3" h="385">
                      <a:moveTo>
                        <a:pt x="21" y="11"/>
                      </a:moveTo>
                      <a:lnTo>
                        <a:pt x="32" y="80"/>
                      </a:lnTo>
                      <a:lnTo>
                        <a:pt x="31" y="244"/>
                      </a:lnTo>
                      <a:lnTo>
                        <a:pt x="0" y="313"/>
                      </a:lnTo>
                      <a:lnTo>
                        <a:pt x="8" y="320"/>
                      </a:lnTo>
                      <a:lnTo>
                        <a:pt x="0" y="355"/>
                      </a:lnTo>
                      <a:lnTo>
                        <a:pt x="7" y="385"/>
                      </a:lnTo>
                      <a:lnTo>
                        <a:pt x="31" y="338"/>
                      </a:lnTo>
                      <a:lnTo>
                        <a:pt x="53" y="252"/>
                      </a:lnTo>
                      <a:lnTo>
                        <a:pt x="73" y="64"/>
                      </a:lnTo>
                      <a:lnTo>
                        <a:pt x="64" y="0"/>
                      </a:lnTo>
                      <a:lnTo>
                        <a:pt x="21" y="11"/>
                      </a:lnTo>
                      <a:close/>
                    </a:path>
                  </a:pathLst>
                </a:cu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60459" name="组合 227548"/>
              <p:cNvGrpSpPr>
                <a:grpSpLocks/>
              </p:cNvGrpSpPr>
              <p:nvPr/>
            </p:nvGrpSpPr>
            <p:grpSpPr bwMode="auto">
              <a:xfrm>
                <a:off x="3102" y="2038"/>
                <a:ext cx="94" cy="64"/>
                <a:chOff x="3102" y="2038"/>
                <a:chExt cx="94" cy="64"/>
              </a:xfrm>
            </p:grpSpPr>
            <p:sp>
              <p:nvSpPr>
                <p:cNvPr id="60461" name="DRAWING2STR_FREEFORM 227549"/>
                <p:cNvSpPr>
                  <a:spLocks noChangeArrowheads="1"/>
                </p:cNvSpPr>
                <p:nvPr/>
              </p:nvSpPr>
              <p:spPr bwMode="auto">
                <a:xfrm>
                  <a:off x="3102" y="2044"/>
                  <a:ext cx="37" cy="58"/>
                </a:xfrm>
                <a:custGeom>
                  <a:avLst/>
                  <a:gdLst>
                    <a:gd name="T0" fmla="*/ 7 w 74"/>
                    <a:gd name="T1" fmla="*/ 29 h 117"/>
                    <a:gd name="T2" fmla="*/ 2 w 74"/>
                    <a:gd name="T3" fmla="*/ 38 h 117"/>
                    <a:gd name="T4" fmla="*/ 0 w 74"/>
                    <a:gd name="T5" fmla="*/ 45 h 117"/>
                    <a:gd name="T6" fmla="*/ 0 w 74"/>
                    <a:gd name="T7" fmla="*/ 50 h 117"/>
                    <a:gd name="T8" fmla="*/ 2 w 74"/>
                    <a:gd name="T9" fmla="*/ 54 h 117"/>
                    <a:gd name="T10" fmla="*/ 4 w 74"/>
                    <a:gd name="T11" fmla="*/ 57 h 117"/>
                    <a:gd name="T12" fmla="*/ 9 w 74"/>
                    <a:gd name="T13" fmla="*/ 58 h 117"/>
                    <a:gd name="T14" fmla="*/ 15 w 74"/>
                    <a:gd name="T15" fmla="*/ 58 h 117"/>
                    <a:gd name="T16" fmla="*/ 21 w 74"/>
                    <a:gd name="T17" fmla="*/ 55 h 117"/>
                    <a:gd name="T18" fmla="*/ 26 w 74"/>
                    <a:gd name="T19" fmla="*/ 49 h 117"/>
                    <a:gd name="T20" fmla="*/ 30 w 74"/>
                    <a:gd name="T21" fmla="*/ 41 h 117"/>
                    <a:gd name="T22" fmla="*/ 33 w 74"/>
                    <a:gd name="T23" fmla="*/ 26 h 117"/>
                    <a:gd name="T24" fmla="*/ 37 w 74"/>
                    <a:gd name="T25" fmla="*/ 10 h 117"/>
                    <a:gd name="T26" fmla="*/ 37 w 74"/>
                    <a:gd name="T27" fmla="*/ 0 h 117"/>
                    <a:gd name="T28" fmla="*/ 29 w 74"/>
                    <a:gd name="T29" fmla="*/ 23 h 117"/>
                    <a:gd name="T30" fmla="*/ 23 w 74"/>
                    <a:gd name="T31" fmla="*/ 37 h 117"/>
                    <a:gd name="T32" fmla="*/ 14 w 74"/>
                    <a:gd name="T33" fmla="*/ 37 h 117"/>
                    <a:gd name="T34" fmla="*/ 6 w 74"/>
                    <a:gd name="T35" fmla="*/ 36 h 117"/>
                    <a:gd name="T36" fmla="*/ 7 w 74"/>
                    <a:gd name="T37" fmla="*/ 29 h 1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4" h="117">
                      <a:moveTo>
                        <a:pt x="14" y="58"/>
                      </a:moveTo>
                      <a:lnTo>
                        <a:pt x="4" y="76"/>
                      </a:lnTo>
                      <a:lnTo>
                        <a:pt x="0" y="90"/>
                      </a:lnTo>
                      <a:lnTo>
                        <a:pt x="0" y="100"/>
                      </a:lnTo>
                      <a:lnTo>
                        <a:pt x="3" y="108"/>
                      </a:lnTo>
                      <a:lnTo>
                        <a:pt x="8" y="114"/>
                      </a:lnTo>
                      <a:lnTo>
                        <a:pt x="17" y="117"/>
                      </a:lnTo>
                      <a:lnTo>
                        <a:pt x="30" y="116"/>
                      </a:lnTo>
                      <a:lnTo>
                        <a:pt x="42" y="111"/>
                      </a:lnTo>
                      <a:lnTo>
                        <a:pt x="52" y="99"/>
                      </a:lnTo>
                      <a:lnTo>
                        <a:pt x="60" y="83"/>
                      </a:lnTo>
                      <a:lnTo>
                        <a:pt x="66" y="52"/>
                      </a:lnTo>
                      <a:lnTo>
                        <a:pt x="74" y="20"/>
                      </a:lnTo>
                      <a:lnTo>
                        <a:pt x="73" y="0"/>
                      </a:lnTo>
                      <a:lnTo>
                        <a:pt x="58" y="46"/>
                      </a:lnTo>
                      <a:lnTo>
                        <a:pt x="46" y="74"/>
                      </a:lnTo>
                      <a:lnTo>
                        <a:pt x="27" y="74"/>
                      </a:lnTo>
                      <a:lnTo>
                        <a:pt x="11" y="72"/>
                      </a:lnTo>
                      <a:lnTo>
                        <a:pt x="14" y="58"/>
                      </a:lnTo>
                      <a:close/>
                    </a:path>
                  </a:pathLst>
                </a:custGeom>
                <a:blipFill dpi="0" rotWithShape="0">
                  <a:blip r:embed="rId3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462" name="DRAWING2STR_FREEFORM 227550"/>
                <p:cNvSpPr>
                  <a:spLocks noChangeArrowheads="1"/>
                </p:cNvSpPr>
                <p:nvPr/>
              </p:nvSpPr>
              <p:spPr bwMode="auto">
                <a:xfrm>
                  <a:off x="3154" y="2038"/>
                  <a:ext cx="42" cy="64"/>
                </a:xfrm>
                <a:custGeom>
                  <a:avLst/>
                  <a:gdLst>
                    <a:gd name="T0" fmla="*/ 1 w 84"/>
                    <a:gd name="T1" fmla="*/ 0 h 127"/>
                    <a:gd name="T2" fmla="*/ 0 w 84"/>
                    <a:gd name="T3" fmla="*/ 6 h 127"/>
                    <a:gd name="T4" fmla="*/ 6 w 84"/>
                    <a:gd name="T5" fmla="*/ 23 h 127"/>
                    <a:gd name="T6" fmla="*/ 9 w 84"/>
                    <a:gd name="T7" fmla="*/ 36 h 127"/>
                    <a:gd name="T8" fmla="*/ 14 w 84"/>
                    <a:gd name="T9" fmla="*/ 48 h 127"/>
                    <a:gd name="T10" fmla="*/ 18 w 84"/>
                    <a:gd name="T11" fmla="*/ 55 h 127"/>
                    <a:gd name="T12" fmla="*/ 22 w 84"/>
                    <a:gd name="T13" fmla="*/ 61 h 127"/>
                    <a:gd name="T14" fmla="*/ 28 w 84"/>
                    <a:gd name="T15" fmla="*/ 63 h 127"/>
                    <a:gd name="T16" fmla="*/ 34 w 84"/>
                    <a:gd name="T17" fmla="*/ 64 h 127"/>
                    <a:gd name="T18" fmla="*/ 37 w 84"/>
                    <a:gd name="T19" fmla="*/ 62 h 127"/>
                    <a:gd name="T20" fmla="*/ 40 w 84"/>
                    <a:gd name="T21" fmla="*/ 60 h 127"/>
                    <a:gd name="T22" fmla="*/ 42 w 84"/>
                    <a:gd name="T23" fmla="*/ 54 h 127"/>
                    <a:gd name="T24" fmla="*/ 41 w 84"/>
                    <a:gd name="T25" fmla="*/ 45 h 127"/>
                    <a:gd name="T26" fmla="*/ 37 w 84"/>
                    <a:gd name="T27" fmla="*/ 35 h 127"/>
                    <a:gd name="T28" fmla="*/ 35 w 84"/>
                    <a:gd name="T29" fmla="*/ 30 h 127"/>
                    <a:gd name="T30" fmla="*/ 34 w 84"/>
                    <a:gd name="T31" fmla="*/ 35 h 127"/>
                    <a:gd name="T32" fmla="*/ 32 w 84"/>
                    <a:gd name="T33" fmla="*/ 37 h 127"/>
                    <a:gd name="T34" fmla="*/ 27 w 84"/>
                    <a:gd name="T35" fmla="*/ 39 h 127"/>
                    <a:gd name="T36" fmla="*/ 23 w 84"/>
                    <a:gd name="T37" fmla="*/ 39 h 127"/>
                    <a:gd name="T38" fmla="*/ 14 w 84"/>
                    <a:gd name="T39" fmla="*/ 37 h 127"/>
                    <a:gd name="T40" fmla="*/ 6 w 84"/>
                    <a:gd name="T41" fmla="*/ 13 h 127"/>
                    <a:gd name="T42" fmla="*/ 1 w 84"/>
                    <a:gd name="T43" fmla="*/ 0 h 12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4" h="127">
                      <a:moveTo>
                        <a:pt x="2" y="0"/>
                      </a:moveTo>
                      <a:lnTo>
                        <a:pt x="0" y="12"/>
                      </a:lnTo>
                      <a:lnTo>
                        <a:pt x="11" y="45"/>
                      </a:lnTo>
                      <a:lnTo>
                        <a:pt x="18" y="71"/>
                      </a:lnTo>
                      <a:lnTo>
                        <a:pt x="27" y="96"/>
                      </a:lnTo>
                      <a:lnTo>
                        <a:pt x="35" y="110"/>
                      </a:lnTo>
                      <a:lnTo>
                        <a:pt x="44" y="121"/>
                      </a:lnTo>
                      <a:lnTo>
                        <a:pt x="55" y="125"/>
                      </a:lnTo>
                      <a:lnTo>
                        <a:pt x="68" y="127"/>
                      </a:lnTo>
                      <a:lnTo>
                        <a:pt x="74" y="123"/>
                      </a:lnTo>
                      <a:lnTo>
                        <a:pt x="80" y="120"/>
                      </a:lnTo>
                      <a:lnTo>
                        <a:pt x="84" y="107"/>
                      </a:lnTo>
                      <a:lnTo>
                        <a:pt x="81" y="90"/>
                      </a:lnTo>
                      <a:lnTo>
                        <a:pt x="74" y="70"/>
                      </a:lnTo>
                      <a:lnTo>
                        <a:pt x="69" y="60"/>
                      </a:lnTo>
                      <a:lnTo>
                        <a:pt x="67" y="69"/>
                      </a:lnTo>
                      <a:lnTo>
                        <a:pt x="64" y="73"/>
                      </a:lnTo>
                      <a:lnTo>
                        <a:pt x="53" y="77"/>
                      </a:lnTo>
                      <a:lnTo>
                        <a:pt x="45" y="78"/>
                      </a:lnTo>
                      <a:lnTo>
                        <a:pt x="28" y="74"/>
                      </a:lnTo>
                      <a:lnTo>
                        <a:pt x="11" y="25"/>
                      </a:lnTo>
                      <a:lnTo>
                        <a:pt x="2" y="0"/>
                      </a:lnTo>
                      <a:close/>
                    </a:path>
                  </a:pathLst>
                </a:custGeom>
                <a:blipFill dpi="0" rotWithShape="0">
                  <a:blip r:embed="rId3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60460" name="DRAWING2STR_FREEFORM 227551"/>
              <p:cNvSpPr>
                <a:spLocks noChangeArrowheads="1"/>
              </p:cNvSpPr>
              <p:nvPr/>
            </p:nvSpPr>
            <p:spPr bwMode="auto">
              <a:xfrm>
                <a:off x="3074" y="1484"/>
                <a:ext cx="159" cy="405"/>
              </a:xfrm>
              <a:custGeom>
                <a:avLst/>
                <a:gdLst>
                  <a:gd name="T0" fmla="*/ 63 w 318"/>
                  <a:gd name="T1" fmla="*/ 0 h 810"/>
                  <a:gd name="T2" fmla="*/ 25 w 318"/>
                  <a:gd name="T3" fmla="*/ 21 h 810"/>
                  <a:gd name="T4" fmla="*/ 21 w 318"/>
                  <a:gd name="T5" fmla="*/ 28 h 810"/>
                  <a:gd name="T6" fmla="*/ 0 w 318"/>
                  <a:gd name="T7" fmla="*/ 128 h 810"/>
                  <a:gd name="T8" fmla="*/ 31 w 318"/>
                  <a:gd name="T9" fmla="*/ 132 h 810"/>
                  <a:gd name="T10" fmla="*/ 35 w 318"/>
                  <a:gd name="T11" fmla="*/ 107 h 810"/>
                  <a:gd name="T12" fmla="*/ 46 w 318"/>
                  <a:gd name="T13" fmla="*/ 160 h 810"/>
                  <a:gd name="T14" fmla="*/ 27 w 318"/>
                  <a:gd name="T15" fmla="*/ 228 h 810"/>
                  <a:gd name="T16" fmla="*/ 27 w 318"/>
                  <a:gd name="T17" fmla="*/ 277 h 810"/>
                  <a:gd name="T18" fmla="*/ 31 w 318"/>
                  <a:gd name="T19" fmla="*/ 312 h 810"/>
                  <a:gd name="T20" fmla="*/ 41 w 318"/>
                  <a:gd name="T21" fmla="*/ 361 h 810"/>
                  <a:gd name="T22" fmla="*/ 49 w 318"/>
                  <a:gd name="T23" fmla="*/ 399 h 810"/>
                  <a:gd name="T24" fmla="*/ 79 w 318"/>
                  <a:gd name="T25" fmla="*/ 405 h 810"/>
                  <a:gd name="T26" fmla="*/ 82 w 318"/>
                  <a:gd name="T27" fmla="*/ 399 h 810"/>
                  <a:gd name="T28" fmla="*/ 110 w 318"/>
                  <a:gd name="T29" fmla="*/ 398 h 810"/>
                  <a:gd name="T30" fmla="*/ 119 w 318"/>
                  <a:gd name="T31" fmla="*/ 350 h 810"/>
                  <a:gd name="T32" fmla="*/ 128 w 318"/>
                  <a:gd name="T33" fmla="*/ 288 h 810"/>
                  <a:gd name="T34" fmla="*/ 135 w 318"/>
                  <a:gd name="T35" fmla="*/ 225 h 810"/>
                  <a:gd name="T36" fmla="*/ 117 w 318"/>
                  <a:gd name="T37" fmla="*/ 154 h 810"/>
                  <a:gd name="T38" fmla="*/ 124 w 318"/>
                  <a:gd name="T39" fmla="*/ 114 h 810"/>
                  <a:gd name="T40" fmla="*/ 128 w 318"/>
                  <a:gd name="T41" fmla="*/ 129 h 810"/>
                  <a:gd name="T42" fmla="*/ 159 w 318"/>
                  <a:gd name="T43" fmla="*/ 120 h 810"/>
                  <a:gd name="T44" fmla="*/ 136 w 318"/>
                  <a:gd name="T45" fmla="*/ 27 h 810"/>
                  <a:gd name="T46" fmla="*/ 95 w 318"/>
                  <a:gd name="T47" fmla="*/ 0 h 810"/>
                  <a:gd name="T48" fmla="*/ 94 w 318"/>
                  <a:gd name="T49" fmla="*/ 3 h 810"/>
                  <a:gd name="T50" fmla="*/ 89 w 318"/>
                  <a:gd name="T51" fmla="*/ 7 h 810"/>
                  <a:gd name="T52" fmla="*/ 85 w 318"/>
                  <a:gd name="T53" fmla="*/ 8 h 810"/>
                  <a:gd name="T54" fmla="*/ 80 w 318"/>
                  <a:gd name="T55" fmla="*/ 8 h 810"/>
                  <a:gd name="T56" fmla="*/ 75 w 318"/>
                  <a:gd name="T57" fmla="*/ 8 h 810"/>
                  <a:gd name="T58" fmla="*/ 71 w 318"/>
                  <a:gd name="T59" fmla="*/ 6 h 810"/>
                  <a:gd name="T60" fmla="*/ 65 w 318"/>
                  <a:gd name="T61" fmla="*/ 3 h 810"/>
                  <a:gd name="T62" fmla="*/ 63 w 318"/>
                  <a:gd name="T63" fmla="*/ 0 h 8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18" h="810">
                    <a:moveTo>
                      <a:pt x="126" y="0"/>
                    </a:moveTo>
                    <a:lnTo>
                      <a:pt x="50" y="42"/>
                    </a:lnTo>
                    <a:lnTo>
                      <a:pt x="41" y="56"/>
                    </a:lnTo>
                    <a:lnTo>
                      <a:pt x="0" y="255"/>
                    </a:lnTo>
                    <a:lnTo>
                      <a:pt x="61" y="263"/>
                    </a:lnTo>
                    <a:lnTo>
                      <a:pt x="69" y="213"/>
                    </a:lnTo>
                    <a:lnTo>
                      <a:pt x="92" y="319"/>
                    </a:lnTo>
                    <a:lnTo>
                      <a:pt x="53" y="455"/>
                    </a:lnTo>
                    <a:lnTo>
                      <a:pt x="53" y="553"/>
                    </a:lnTo>
                    <a:lnTo>
                      <a:pt x="61" y="623"/>
                    </a:lnTo>
                    <a:lnTo>
                      <a:pt x="81" y="722"/>
                    </a:lnTo>
                    <a:lnTo>
                      <a:pt x="98" y="798"/>
                    </a:lnTo>
                    <a:lnTo>
                      <a:pt x="157" y="810"/>
                    </a:lnTo>
                    <a:lnTo>
                      <a:pt x="164" y="797"/>
                    </a:lnTo>
                    <a:lnTo>
                      <a:pt x="219" y="795"/>
                    </a:lnTo>
                    <a:lnTo>
                      <a:pt x="238" y="700"/>
                    </a:lnTo>
                    <a:lnTo>
                      <a:pt x="256" y="576"/>
                    </a:lnTo>
                    <a:lnTo>
                      <a:pt x="270" y="450"/>
                    </a:lnTo>
                    <a:lnTo>
                      <a:pt x="234" y="308"/>
                    </a:lnTo>
                    <a:lnTo>
                      <a:pt x="248" y="228"/>
                    </a:lnTo>
                    <a:lnTo>
                      <a:pt x="256" y="257"/>
                    </a:lnTo>
                    <a:lnTo>
                      <a:pt x="318" y="240"/>
                    </a:lnTo>
                    <a:lnTo>
                      <a:pt x="271" y="53"/>
                    </a:lnTo>
                    <a:lnTo>
                      <a:pt x="190" y="0"/>
                    </a:lnTo>
                    <a:lnTo>
                      <a:pt x="188" y="6"/>
                    </a:lnTo>
                    <a:lnTo>
                      <a:pt x="177" y="14"/>
                    </a:lnTo>
                    <a:lnTo>
                      <a:pt x="169" y="16"/>
                    </a:lnTo>
                    <a:lnTo>
                      <a:pt x="160" y="16"/>
                    </a:lnTo>
                    <a:lnTo>
                      <a:pt x="150" y="15"/>
                    </a:lnTo>
                    <a:lnTo>
                      <a:pt x="141" y="12"/>
                    </a:lnTo>
                    <a:lnTo>
                      <a:pt x="130" y="6"/>
                    </a:lnTo>
                    <a:lnTo>
                      <a:pt x="126" y="0"/>
                    </a:lnTo>
                    <a:close/>
                  </a:path>
                </a:pathLst>
              </a:custGeom>
              <a:blipFill dpi="0" rotWithShape="0">
                <a:blip r:embed="rId38"/>
                <a:srcRect/>
                <a:tile tx="0" ty="0" sx="100000" sy="100000" flip="none" algn="tl"/>
              </a:blipFill>
              <a:ln w="6350">
                <a:solidFill>
                  <a:srgbClr val="FF1F3F"/>
                </a:solidFill>
                <a:round/>
                <a:headEnd/>
                <a:tailEnd/>
              </a:ln>
            </p:spPr>
            <p:txBody>
              <a:bodyPr/>
              <a:lstStyle/>
              <a:p>
                <a:endParaRPr lang="zh-CN" altLang="en-US"/>
              </a:p>
            </p:txBody>
          </p:sp>
        </p:grpSp>
        <p:grpSp>
          <p:nvGrpSpPr>
            <p:cNvPr id="60452" name="组合 227552"/>
            <p:cNvGrpSpPr>
              <a:grpSpLocks/>
            </p:cNvGrpSpPr>
            <p:nvPr/>
          </p:nvGrpSpPr>
          <p:grpSpPr bwMode="auto">
            <a:xfrm>
              <a:off x="2181" y="754"/>
              <a:ext cx="1463" cy="1053"/>
              <a:chOff x="2289" y="892"/>
              <a:chExt cx="1463" cy="1053"/>
            </a:xfrm>
          </p:grpSpPr>
          <p:sp>
            <p:nvSpPr>
              <p:cNvPr id="60454" name="云形标注 227553"/>
              <p:cNvSpPr>
                <a:spLocks noChangeArrowheads="1"/>
              </p:cNvSpPr>
              <p:nvPr/>
            </p:nvSpPr>
            <p:spPr bwMode="auto">
              <a:xfrm>
                <a:off x="2289" y="892"/>
                <a:ext cx="1463" cy="1053"/>
              </a:xfrm>
              <a:prstGeom prst="cloudCallout">
                <a:avLst>
                  <a:gd name="adj1" fmla="val -52824"/>
                  <a:gd name="adj2" fmla="val 33139"/>
                </a:avLst>
              </a:prstGeom>
              <a:solidFill>
                <a:schemeClr val="bg1"/>
              </a:solidFill>
              <a:ln w="12700">
                <a:solidFill>
                  <a:schemeClr val="tx1"/>
                </a:solidFill>
                <a:round/>
                <a:headEnd/>
                <a:tailEnd/>
              </a:ln>
              <a:effectLst>
                <a:outerShdw dist="81317" dir="3080392" algn="ctr" rotWithShape="0">
                  <a:schemeClr val="bg2"/>
                </a:outerShdw>
              </a:effectLst>
            </p:spPr>
            <p:txBody>
              <a:bodyPr wrap="none"/>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fontAlgn="t">
                  <a:lnSpc>
                    <a:spcPct val="85000"/>
                  </a:lnSpc>
                </a:pPr>
                <a:endParaRPr lang="zh-CN" altLang="zh-CN" sz="3200">
                  <a:solidFill>
                    <a:schemeClr val="folHlink"/>
                  </a:solidFill>
                  <a:latin typeface="黑体" panose="02010609060101010101" pitchFamily="49" charset="-122"/>
                  <a:ea typeface="黑体" panose="02010609060101010101" pitchFamily="49" charset="-122"/>
                </a:endParaRPr>
              </a:p>
            </p:txBody>
          </p:sp>
          <p:sp>
            <p:nvSpPr>
              <p:cNvPr id="60455" name="矩形 227554"/>
              <p:cNvSpPr>
                <a:spLocks noChangeArrowheads="1" noChangeShapeType="1" noTextEdit="1"/>
              </p:cNvSpPr>
              <p:nvPr/>
            </p:nvSpPr>
            <p:spPr bwMode="auto">
              <a:xfrm>
                <a:off x="2381" y="1162"/>
                <a:ext cx="1270" cy="3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CN" altLang="en-US" sz="3600" kern="10">
                    <a:solidFill>
                      <a:srgbClr val="99CC00"/>
                    </a:solidFill>
                    <a:latin typeface="隶书" panose="02010509060101010101" pitchFamily="49" charset="-122"/>
                    <a:ea typeface="隶书" panose="02010509060101010101" pitchFamily="49" charset="-122"/>
                  </a:rPr>
                  <a:t>相互推诿</a:t>
                </a:r>
              </a:p>
              <a:p>
                <a:pPr algn="ctr"/>
                <a:r>
                  <a:rPr lang="zh-CN" altLang="en-US" sz="3600" kern="10">
                    <a:solidFill>
                      <a:srgbClr val="99CC00"/>
                    </a:solidFill>
                    <a:latin typeface="隶书" panose="02010509060101010101" pitchFamily="49" charset="-122"/>
                    <a:ea typeface="隶书" panose="02010509060101010101" pitchFamily="49" charset="-122"/>
                  </a:rPr>
                  <a:t>充当“老好人”</a:t>
                </a:r>
              </a:p>
            </p:txBody>
          </p:sp>
        </p:grpSp>
        <p:sp>
          <p:nvSpPr>
            <p:cNvPr id="60453" name="矩形 227555"/>
            <p:cNvSpPr>
              <a:spLocks noChangeArrowheads="1" noChangeShapeType="1" noTextEdit="1"/>
            </p:cNvSpPr>
            <p:nvPr/>
          </p:nvSpPr>
          <p:spPr bwMode="auto">
            <a:xfrm>
              <a:off x="3379" y="1542"/>
              <a:ext cx="1956" cy="71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CN" altLang="en-US" sz="3600" kern="10">
                  <a:solidFill>
                    <a:srgbClr val="000000"/>
                  </a:solidFill>
                  <a:latin typeface="华文细黑" panose="02010600040101010101" pitchFamily="2" charset="-122"/>
                  <a:ea typeface="华文细黑" panose="02010600040101010101" pitchFamily="2" charset="-122"/>
                </a:rPr>
                <a:t>隐患挂牌管理的特点之一就是</a:t>
              </a:r>
            </a:p>
            <a:p>
              <a:pPr algn="ctr"/>
              <a:r>
                <a:rPr lang="zh-CN" altLang="en-US" sz="3600" kern="10">
                  <a:solidFill>
                    <a:srgbClr val="000000"/>
                  </a:solidFill>
                  <a:latin typeface="华文细黑" panose="02010600040101010101" pitchFamily="2" charset="-122"/>
                  <a:ea typeface="华文细黑" panose="02010600040101010101" pitchFamily="2" charset="-122"/>
                </a:rPr>
                <a:t>各责任人员职责明确，团结紧密，将隐</a:t>
              </a:r>
            </a:p>
            <a:p>
              <a:pPr algn="ctr"/>
              <a:r>
                <a:rPr lang="zh-CN" altLang="en-US" sz="3600" kern="10">
                  <a:solidFill>
                    <a:srgbClr val="000000"/>
                  </a:solidFill>
                  <a:latin typeface="华文细黑" panose="02010600040101010101" pitchFamily="2" charset="-122"/>
                  <a:ea typeface="华文细黑" panose="02010600040101010101" pitchFamily="2" charset="-122"/>
                </a:rPr>
                <a:t>患的“查找、防范、监督、控制、管理、</a:t>
              </a:r>
            </a:p>
            <a:p>
              <a:pPr algn="ctr"/>
              <a:r>
                <a:rPr lang="zh-CN" altLang="en-US" sz="3600" kern="10">
                  <a:solidFill>
                    <a:srgbClr val="000000"/>
                  </a:solidFill>
                  <a:latin typeface="华文细黑" panose="02010600040101010101" pitchFamily="2" charset="-122"/>
                  <a:ea typeface="华文细黑" panose="02010600040101010101" pitchFamily="2" charset="-122"/>
                </a:rPr>
                <a:t>排除”等工作变被动为主动，将安全检查</a:t>
              </a:r>
            </a:p>
            <a:p>
              <a:pPr algn="ctr"/>
              <a:r>
                <a:rPr lang="zh-CN" altLang="en-US" sz="3600" kern="10">
                  <a:solidFill>
                    <a:srgbClr val="000000"/>
                  </a:solidFill>
                  <a:latin typeface="华文细黑" panose="02010600040101010101" pitchFamily="2" charset="-122"/>
                  <a:ea typeface="华文细黑" panose="02010600040101010101" pitchFamily="2" charset="-122"/>
                </a:rPr>
                <a:t>变“被动应付”为“我要检查”。</a:t>
              </a:r>
            </a:p>
          </p:txBody>
        </p:sp>
      </p:grpSp>
      <p:sp>
        <p:nvSpPr>
          <p:cNvPr id="60422" name="矩形 227556"/>
          <p:cNvSpPr>
            <a:spLocks noChangeArrowheads="1" noChangeShapeType="1" noTextEdit="1"/>
          </p:cNvSpPr>
          <p:nvPr/>
        </p:nvSpPr>
        <p:spPr bwMode="auto">
          <a:xfrm>
            <a:off x="5435600" y="6092825"/>
            <a:ext cx="2779713" cy="3095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CN" altLang="en-US" sz="3600" kern="10">
                <a:solidFill>
                  <a:srgbClr val="0000FF"/>
                </a:solidFill>
                <a:latin typeface="宋体" panose="02010600030101010101" pitchFamily="2" charset="-122"/>
              </a:rPr>
              <a:t>实施隐患挂牌管理后</a:t>
            </a:r>
          </a:p>
        </p:txBody>
      </p:sp>
      <p:sp>
        <p:nvSpPr>
          <p:cNvPr id="60423" name="矩形 227557"/>
          <p:cNvSpPr>
            <a:spLocks noChangeArrowheads="1"/>
          </p:cNvSpPr>
          <p:nvPr/>
        </p:nvSpPr>
        <p:spPr bwMode="auto">
          <a:xfrm>
            <a:off x="1981200" y="381000"/>
            <a:ext cx="3962400" cy="457200"/>
          </a:xfrm>
          <a:prstGeom prst="rect">
            <a:avLst/>
          </a:prstGeom>
          <a:solidFill>
            <a:schemeClr val="bg2"/>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en-US" altLang="zh-CN" sz="2400" b="1">
                <a:solidFill>
                  <a:srgbClr val="FFFF00"/>
                </a:solidFill>
              </a:rPr>
              <a:t>1</a:t>
            </a:r>
            <a:r>
              <a:rPr lang="zh-CN" altLang="en-US" sz="2400" b="1">
                <a:solidFill>
                  <a:srgbClr val="FFFF00"/>
                </a:solidFill>
              </a:rPr>
              <a:t>、隐患挂牌管理</a:t>
            </a:r>
            <a:endParaRPr lang="zh-CN" altLang="en-US" b="1">
              <a:solidFill>
                <a:schemeClr val="bg1"/>
              </a:solidFill>
            </a:endParaRPr>
          </a:p>
        </p:txBody>
      </p:sp>
    </p:spTree>
  </p:cSld>
  <p:clrMapOvr>
    <a:masterClrMapping/>
  </p:clrMapOvr>
  <p:transition>
    <p:blinds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组合 228353"/>
          <p:cNvGrpSpPr>
            <a:grpSpLocks/>
          </p:cNvGrpSpPr>
          <p:nvPr/>
        </p:nvGrpSpPr>
        <p:grpSpPr bwMode="auto">
          <a:xfrm>
            <a:off x="152400" y="990600"/>
            <a:ext cx="5545138" cy="925513"/>
            <a:chOff x="975" y="2117"/>
            <a:chExt cx="3493" cy="583"/>
          </a:xfrm>
        </p:grpSpPr>
        <p:grpSp>
          <p:nvGrpSpPr>
            <p:cNvPr id="62474" name="组合 228354"/>
            <p:cNvGrpSpPr>
              <a:grpSpLocks/>
            </p:cNvGrpSpPr>
            <p:nvPr/>
          </p:nvGrpSpPr>
          <p:grpSpPr bwMode="auto">
            <a:xfrm>
              <a:off x="1102" y="2283"/>
              <a:ext cx="3366" cy="412"/>
              <a:chOff x="612" y="2238"/>
              <a:chExt cx="4652" cy="412"/>
            </a:xfrm>
          </p:grpSpPr>
          <p:sp>
            <p:nvSpPr>
              <p:cNvPr id="62479" name="矩形 228355"/>
              <p:cNvSpPr>
                <a:spLocks noChangeArrowheads="1"/>
              </p:cNvSpPr>
              <p:nvPr/>
            </p:nvSpPr>
            <p:spPr bwMode="auto">
              <a:xfrm>
                <a:off x="612" y="2478"/>
                <a:ext cx="4627" cy="172"/>
              </a:xfrm>
              <a:prstGeom prst="rect">
                <a:avLst/>
              </a:prstGeom>
              <a:gradFill rotWithShape="1">
                <a:gsLst>
                  <a:gs pos="0">
                    <a:srgbClr val="080808">
                      <a:alpha val="79999"/>
                    </a:srgb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zh-CN" sz="1800" b="1">
                  <a:solidFill>
                    <a:schemeClr val="tx1"/>
                  </a:solidFill>
                  <a:ea typeface="华文细黑" panose="02010600040101010101" pitchFamily="2" charset="-122"/>
                </a:endParaRPr>
              </a:p>
            </p:txBody>
          </p:sp>
          <p:sp>
            <p:nvSpPr>
              <p:cNvPr id="228357" name="圆角矩形 228356"/>
              <p:cNvSpPr/>
              <p:nvPr/>
            </p:nvSpPr>
            <p:spPr>
              <a:xfrm>
                <a:off x="747" y="2238"/>
                <a:ext cx="4517" cy="333"/>
              </a:xfrm>
              <a:prstGeom prst="roundRect">
                <a:avLst>
                  <a:gd name="adj" fmla="val 5444"/>
                </a:avLst>
              </a:prstGeom>
              <a:gradFill rotWithShape="1">
                <a:gsLst>
                  <a:gs pos="0">
                    <a:srgbClr val="FFFFFF"/>
                  </a:gs>
                  <a:gs pos="100000">
                    <a:srgbClr val="FFFFFF">
                      <a:gamma/>
                      <a:shade val="84706"/>
                      <a:invGamma/>
                    </a:srgbClr>
                  </a:gs>
                </a:gsLst>
                <a:lin ang="0" scaled="1"/>
                <a:tileRect/>
              </a:gradFill>
              <a:ln w="6350" cap="flat" cmpd="sng">
                <a:solidFill>
                  <a:srgbClr val="808080"/>
                </a:solidFill>
                <a:prstDash val="solid"/>
                <a:headEnd type="none" w="med" len="med"/>
                <a:tailEnd type="none" w="med" len="med"/>
              </a:ln>
            </p:spPr>
            <p:txBody>
              <a:bodyPr wrap="none" anchor="ctr"/>
              <a:lstStyle/>
              <a:p>
                <a:pPr marL="92075" algn="ctr" eaLnBrk="1" hangingPunct="1">
                  <a:spcBef>
                    <a:spcPct val="20000"/>
                  </a:spcBef>
                  <a:buClr>
                    <a:srgbClr val="E1B40C"/>
                  </a:buClr>
                  <a:buFont typeface="Arial" panose="020B0604020202020204" pitchFamily="34" charset="0"/>
                  <a:buNone/>
                  <a:defRPr/>
                </a:pPr>
                <a:r>
                  <a:rPr lang="en-US" altLang="zh-CN" sz="1800" b="1" noProof="1">
                    <a:solidFill>
                      <a:srgbClr val="000000"/>
                    </a:solidFill>
                    <a:latin typeface="微软雅黑" pitchFamily="34" charset="-122"/>
                    <a:ea typeface="华文细黑" pitchFamily="2" charset="-122"/>
                    <a:cs typeface="+mn-ea"/>
                  </a:rPr>
                  <a:t>    </a:t>
                </a:r>
                <a:r>
                  <a:rPr lang="zh-CN" altLang="en-US" sz="1800" b="1" noProof="1">
                    <a:solidFill>
                      <a:srgbClr val="000000"/>
                    </a:solidFill>
                    <a:latin typeface="微软雅黑" pitchFamily="34" charset="-122"/>
                    <a:ea typeface="华文细黑" pitchFamily="2" charset="-122"/>
                    <a:cs typeface="+mn-ea"/>
                  </a:rPr>
                  <a:t>先期试行加油站的成效    </a:t>
                </a:r>
                <a:endParaRPr lang="zh-CN" altLang="en-US" sz="1800" b="1" noProof="1">
                  <a:solidFill>
                    <a:srgbClr val="000000"/>
                  </a:solidFill>
                  <a:effectLst>
                    <a:outerShdw blurRad="38100" dist="38100" dir="2700000">
                      <a:srgbClr val="FFFFFF"/>
                    </a:outerShdw>
                  </a:effectLst>
                  <a:latin typeface="宋体" charset="-122"/>
                  <a:ea typeface="华文细黑" pitchFamily="2" charset="-122"/>
                </a:endParaRPr>
              </a:p>
            </p:txBody>
          </p:sp>
          <p:sp>
            <p:nvSpPr>
              <p:cNvPr id="62481" name="圆角矩形 228357"/>
              <p:cNvSpPr>
                <a:spLocks noChangeArrowheads="1"/>
              </p:cNvSpPr>
              <p:nvPr/>
            </p:nvSpPr>
            <p:spPr bwMode="auto">
              <a:xfrm>
                <a:off x="983" y="2251"/>
                <a:ext cx="4262" cy="204"/>
              </a:xfrm>
              <a:prstGeom prst="roundRect">
                <a:avLst>
                  <a:gd name="adj" fmla="val 11273"/>
                </a:avLst>
              </a:prstGeom>
              <a:gradFill rotWithShape="1">
                <a:gsLst>
                  <a:gs pos="0">
                    <a:schemeClr val="bg1">
                      <a:alpha val="75000"/>
                    </a:scheme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grpSp>
        <p:grpSp>
          <p:nvGrpSpPr>
            <p:cNvPr id="62475" name="组合 228358"/>
            <p:cNvGrpSpPr>
              <a:grpSpLocks/>
            </p:cNvGrpSpPr>
            <p:nvPr/>
          </p:nvGrpSpPr>
          <p:grpSpPr bwMode="auto">
            <a:xfrm>
              <a:off x="975" y="2117"/>
              <a:ext cx="564" cy="583"/>
              <a:chOff x="1065" y="2117"/>
              <a:chExt cx="564" cy="583"/>
            </a:xfrm>
          </p:grpSpPr>
          <p:sp>
            <p:nvSpPr>
              <p:cNvPr id="62476" name="DRAWING2STR_FREEFORM 228359"/>
              <p:cNvSpPr>
                <a:spLocks noChangeArrowheads="1"/>
              </p:cNvSpPr>
              <p:nvPr/>
            </p:nvSpPr>
            <p:spPr bwMode="auto">
              <a:xfrm>
                <a:off x="1065" y="2117"/>
                <a:ext cx="564" cy="583"/>
              </a:xfrm>
              <a:custGeom>
                <a:avLst/>
                <a:gdLst>
                  <a:gd name="T0" fmla="*/ 406 w 1752"/>
                  <a:gd name="T1" fmla="*/ 583 h 1812"/>
                  <a:gd name="T2" fmla="*/ 0 w 1752"/>
                  <a:gd name="T3" fmla="*/ 436 h 1812"/>
                  <a:gd name="T4" fmla="*/ 158 w 1752"/>
                  <a:gd name="T5" fmla="*/ 0 h 1812"/>
                  <a:gd name="T6" fmla="*/ 564 w 1752"/>
                  <a:gd name="T7" fmla="*/ 147 h 1812"/>
                  <a:gd name="T8" fmla="*/ 406 w 1752"/>
                  <a:gd name="T9" fmla="*/ 583 h 18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2" h="1812">
                    <a:moveTo>
                      <a:pt x="1262" y="1812"/>
                    </a:moveTo>
                    <a:lnTo>
                      <a:pt x="0" y="1356"/>
                    </a:lnTo>
                    <a:lnTo>
                      <a:pt x="491" y="0"/>
                    </a:lnTo>
                    <a:lnTo>
                      <a:pt x="1752" y="458"/>
                    </a:lnTo>
                    <a:lnTo>
                      <a:pt x="1262" y="1812"/>
                    </a:lnTo>
                    <a:close/>
                  </a:path>
                </a:pathLst>
              </a:custGeom>
              <a:gradFill rotWithShape="1">
                <a:gsLst>
                  <a:gs pos="0">
                    <a:srgbClr val="F8F8F8"/>
                  </a:gs>
                  <a:gs pos="100000">
                    <a:srgbClr val="DDDDDD"/>
                  </a:gs>
                </a:gsLst>
                <a:lin ang="2700000" scaled="1"/>
              </a:gradFill>
              <a:ln w="9525">
                <a:solidFill>
                  <a:srgbClr val="C0C0C0"/>
                </a:solidFill>
                <a:round/>
                <a:headEnd/>
                <a:tailEnd/>
              </a:ln>
            </p:spPr>
            <p:txBody>
              <a:bodyPr/>
              <a:lstStyle/>
              <a:p>
                <a:endParaRPr lang="zh-CN" altLang="en-US"/>
              </a:p>
            </p:txBody>
          </p:sp>
          <p:sp>
            <p:nvSpPr>
              <p:cNvPr id="62477" name="DRAWING2STR_FREEFORM 228360"/>
              <p:cNvSpPr>
                <a:spLocks noChangeArrowheads="1"/>
              </p:cNvSpPr>
              <p:nvPr/>
            </p:nvSpPr>
            <p:spPr bwMode="auto">
              <a:xfrm>
                <a:off x="1105" y="2138"/>
                <a:ext cx="503" cy="489"/>
              </a:xfrm>
              <a:custGeom>
                <a:avLst/>
                <a:gdLst>
                  <a:gd name="T0" fmla="*/ 375 w 1562"/>
                  <a:gd name="T1" fmla="*/ 489 h 1518"/>
                  <a:gd name="T2" fmla="*/ 0 w 1562"/>
                  <a:gd name="T3" fmla="*/ 353 h 1518"/>
                  <a:gd name="T4" fmla="*/ 128 w 1562"/>
                  <a:gd name="T5" fmla="*/ 0 h 1518"/>
                  <a:gd name="T6" fmla="*/ 503 w 1562"/>
                  <a:gd name="T7" fmla="*/ 136 h 1518"/>
                  <a:gd name="T8" fmla="*/ 375 w 1562"/>
                  <a:gd name="T9" fmla="*/ 489 h 15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2" h="1518">
                    <a:moveTo>
                      <a:pt x="1166" y="1518"/>
                    </a:moveTo>
                    <a:lnTo>
                      <a:pt x="0" y="1095"/>
                    </a:lnTo>
                    <a:lnTo>
                      <a:pt x="397" y="0"/>
                    </a:lnTo>
                    <a:lnTo>
                      <a:pt x="1562" y="422"/>
                    </a:lnTo>
                    <a:lnTo>
                      <a:pt x="1166" y="1518"/>
                    </a:lnTo>
                    <a:close/>
                  </a:path>
                </a:pathLst>
              </a:custGeom>
              <a:gradFill rotWithShape="1">
                <a:gsLst>
                  <a:gs pos="0">
                    <a:srgbClr val="339966"/>
                  </a:gs>
                  <a:gs pos="100000">
                    <a:srgbClr val="18472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478" name="矩形 228361"/>
              <p:cNvSpPr>
                <a:spLocks noChangeArrowheads="1" noChangeShapeType="1" noTextEdit="1"/>
              </p:cNvSpPr>
              <p:nvPr/>
            </p:nvSpPr>
            <p:spPr bwMode="auto">
              <a:xfrm>
                <a:off x="1270" y="2264"/>
                <a:ext cx="180" cy="22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
                  </a:rPr>
                  <a:t>3</a:t>
                </a:r>
                <a:endParaRPr lang="zh-CN" altLang="en-US" sz="1400" kern="10" spc="-70">
                  <a:solidFill>
                    <a:schemeClr val="bg1"/>
                  </a:solidFill>
                  <a:latin typeface=""/>
                </a:endParaRPr>
              </a:p>
            </p:txBody>
          </p:sp>
        </p:grpSp>
      </p:grpSp>
      <p:grpSp>
        <p:nvGrpSpPr>
          <p:cNvPr id="62467" name="组合 228362"/>
          <p:cNvGrpSpPr>
            <a:grpSpLocks/>
          </p:cNvGrpSpPr>
          <p:nvPr/>
        </p:nvGrpSpPr>
        <p:grpSpPr bwMode="auto">
          <a:xfrm>
            <a:off x="1447800" y="1905000"/>
            <a:ext cx="6796088" cy="4548188"/>
            <a:chOff x="749" y="935"/>
            <a:chExt cx="4444" cy="3130"/>
          </a:xfrm>
        </p:grpSpPr>
        <p:sp>
          <p:nvSpPr>
            <p:cNvPr id="62470" name="矩形 228363"/>
            <p:cNvSpPr>
              <a:spLocks noChangeArrowheads="1"/>
            </p:cNvSpPr>
            <p:nvPr/>
          </p:nvSpPr>
          <p:spPr bwMode="auto">
            <a:xfrm>
              <a:off x="749" y="935"/>
              <a:ext cx="2131" cy="1497"/>
            </a:xfrm>
            <a:prstGeom prst="rect">
              <a:avLst/>
            </a:prstGeom>
            <a:blipFill dpi="0" rotWithShape="1">
              <a:blip r:embed="rId3">
                <a:lum bright="6000"/>
              </a:blip>
              <a:srcRect/>
              <a:stretch>
                <a:fillRect/>
              </a:stretch>
            </a:blipFill>
            <a:ln w="9525">
              <a:solidFill>
                <a:srgbClr val="888888"/>
              </a:solidFill>
              <a:miter lim="800000"/>
              <a:headEnd/>
              <a:tailEnd/>
            </a:ln>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62471" name="矩形 228364"/>
            <p:cNvSpPr>
              <a:spLocks noChangeArrowheads="1"/>
            </p:cNvSpPr>
            <p:nvPr/>
          </p:nvSpPr>
          <p:spPr bwMode="auto">
            <a:xfrm>
              <a:off x="749" y="2568"/>
              <a:ext cx="2131" cy="1497"/>
            </a:xfrm>
            <a:prstGeom prst="rect">
              <a:avLst/>
            </a:prstGeom>
            <a:blipFill dpi="0" rotWithShape="1">
              <a:blip r:embed="rId4">
                <a:lum bright="12000"/>
              </a:blip>
              <a:srcRect/>
              <a:stretch>
                <a:fillRect/>
              </a:stretch>
            </a:blipFill>
            <a:ln w="9525">
              <a:solidFill>
                <a:srgbClr val="888888"/>
              </a:solidFill>
              <a:miter lim="800000"/>
              <a:headEnd/>
              <a:tailEnd/>
            </a:ln>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62472" name="矩形 228365"/>
            <p:cNvSpPr>
              <a:spLocks noChangeArrowheads="1"/>
            </p:cNvSpPr>
            <p:nvPr/>
          </p:nvSpPr>
          <p:spPr bwMode="auto">
            <a:xfrm>
              <a:off x="3061" y="935"/>
              <a:ext cx="2131" cy="1497"/>
            </a:xfrm>
            <a:prstGeom prst="rect">
              <a:avLst/>
            </a:prstGeom>
            <a:blipFill dpi="0" rotWithShape="1">
              <a:blip r:embed="rId5">
                <a:lum bright="12000"/>
              </a:blip>
              <a:srcRect/>
              <a:stretch>
                <a:fillRect/>
              </a:stretch>
            </a:blipFill>
            <a:ln w="9525">
              <a:solidFill>
                <a:srgbClr val="888888"/>
              </a:solidFill>
              <a:miter lim="800000"/>
              <a:headEnd/>
              <a:tailEnd/>
            </a:ln>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62473" name="矩形 228366"/>
            <p:cNvSpPr>
              <a:spLocks noChangeArrowheads="1"/>
            </p:cNvSpPr>
            <p:nvPr/>
          </p:nvSpPr>
          <p:spPr bwMode="auto">
            <a:xfrm>
              <a:off x="3062" y="2568"/>
              <a:ext cx="2131" cy="1497"/>
            </a:xfrm>
            <a:prstGeom prst="rect">
              <a:avLst/>
            </a:prstGeom>
            <a:blipFill dpi="0" rotWithShape="1">
              <a:blip r:embed="rId6">
                <a:lum bright="12000"/>
              </a:blip>
              <a:srcRect/>
              <a:stretch>
                <a:fillRect/>
              </a:stretch>
            </a:blipFill>
            <a:ln w="9525">
              <a:solidFill>
                <a:srgbClr val="888888"/>
              </a:solidFill>
              <a:miter lim="800000"/>
              <a:headEnd/>
              <a:tailEnd/>
            </a:ln>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grpSp>
      <p:sp>
        <p:nvSpPr>
          <p:cNvPr id="62468" name="矩形 228367"/>
          <p:cNvSpPr>
            <a:spLocks noChangeArrowheads="1" noChangeShapeType="1" noTextEdit="1"/>
          </p:cNvSpPr>
          <p:nvPr/>
        </p:nvSpPr>
        <p:spPr bwMode="auto">
          <a:xfrm rot="5400000">
            <a:off x="-1114425" y="3817938"/>
            <a:ext cx="3429000" cy="3111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eaVert" wrap="none" fromWordArt="1">
            <a:prstTxWarp prst="textPlain">
              <a:avLst>
                <a:gd name="adj" fmla="val 50000"/>
              </a:avLst>
            </a:prstTxWarp>
          </a:bodyPr>
          <a:lstStyle/>
          <a:p>
            <a:pPr algn="ctr" fontAlgn="auto"/>
            <a:r>
              <a:rPr lang="zh-CN" altLang="en-US" sz="3600" b="1" kern="10">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1"/>
                </a:gradFill>
                <a:latin typeface="宋体" panose="02010600030101010101" pitchFamily="2" charset="-122"/>
              </a:rPr>
              <a:t>学习和使用隐患挂牌管理</a:t>
            </a:r>
          </a:p>
        </p:txBody>
      </p:sp>
      <p:sp>
        <p:nvSpPr>
          <p:cNvPr id="62469" name="矩形 228368"/>
          <p:cNvSpPr>
            <a:spLocks noChangeArrowheads="1"/>
          </p:cNvSpPr>
          <p:nvPr/>
        </p:nvSpPr>
        <p:spPr bwMode="auto">
          <a:xfrm>
            <a:off x="1981200" y="381000"/>
            <a:ext cx="3962400" cy="457200"/>
          </a:xfrm>
          <a:prstGeom prst="rect">
            <a:avLst/>
          </a:prstGeom>
          <a:solidFill>
            <a:schemeClr val="bg2"/>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en-US" altLang="zh-CN" sz="2400" b="1">
                <a:solidFill>
                  <a:srgbClr val="FFFF00"/>
                </a:solidFill>
              </a:rPr>
              <a:t>1</a:t>
            </a:r>
            <a:r>
              <a:rPr lang="zh-CN" altLang="en-US" sz="2400" b="1">
                <a:solidFill>
                  <a:srgbClr val="FFFF00"/>
                </a:solidFill>
              </a:rPr>
              <a:t>、隐患挂牌管理</a:t>
            </a:r>
            <a:endParaRPr lang="zh-CN" altLang="en-US" b="1">
              <a:solidFill>
                <a:schemeClr val="bg1"/>
              </a:solidFill>
            </a:endParaRPr>
          </a:p>
        </p:txBody>
      </p:sp>
    </p:spTree>
  </p:cSld>
  <p:clrMapOvr>
    <a:masterClrMapping/>
  </p:clrMapOvr>
  <p:transition>
    <p:blinds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4" name="组合 229377"/>
          <p:cNvGrpSpPr>
            <a:grpSpLocks/>
          </p:cNvGrpSpPr>
          <p:nvPr/>
        </p:nvGrpSpPr>
        <p:grpSpPr bwMode="auto">
          <a:xfrm>
            <a:off x="685800" y="990600"/>
            <a:ext cx="5545138" cy="925513"/>
            <a:chOff x="975" y="2117"/>
            <a:chExt cx="3493" cy="583"/>
          </a:xfrm>
        </p:grpSpPr>
        <p:grpSp>
          <p:nvGrpSpPr>
            <p:cNvPr id="64522" name="组合 229378"/>
            <p:cNvGrpSpPr>
              <a:grpSpLocks/>
            </p:cNvGrpSpPr>
            <p:nvPr/>
          </p:nvGrpSpPr>
          <p:grpSpPr bwMode="auto">
            <a:xfrm>
              <a:off x="1102" y="2283"/>
              <a:ext cx="3366" cy="412"/>
              <a:chOff x="612" y="2238"/>
              <a:chExt cx="4652" cy="412"/>
            </a:xfrm>
          </p:grpSpPr>
          <p:sp>
            <p:nvSpPr>
              <p:cNvPr id="64527" name="矩形 229379"/>
              <p:cNvSpPr>
                <a:spLocks noChangeArrowheads="1"/>
              </p:cNvSpPr>
              <p:nvPr/>
            </p:nvSpPr>
            <p:spPr bwMode="auto">
              <a:xfrm>
                <a:off x="612" y="2478"/>
                <a:ext cx="4627" cy="172"/>
              </a:xfrm>
              <a:prstGeom prst="rect">
                <a:avLst/>
              </a:prstGeom>
              <a:gradFill rotWithShape="1">
                <a:gsLst>
                  <a:gs pos="0">
                    <a:srgbClr val="080808">
                      <a:alpha val="79999"/>
                    </a:srgb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zh-CN" sz="1800" b="1">
                  <a:solidFill>
                    <a:schemeClr val="tx1"/>
                  </a:solidFill>
                  <a:ea typeface="华文细黑" panose="02010600040101010101" pitchFamily="2" charset="-122"/>
                </a:endParaRPr>
              </a:p>
            </p:txBody>
          </p:sp>
          <p:sp>
            <p:nvSpPr>
              <p:cNvPr id="229381" name="圆角矩形 229380"/>
              <p:cNvSpPr/>
              <p:nvPr/>
            </p:nvSpPr>
            <p:spPr>
              <a:xfrm>
                <a:off x="747" y="2238"/>
                <a:ext cx="4517" cy="333"/>
              </a:xfrm>
              <a:prstGeom prst="roundRect">
                <a:avLst>
                  <a:gd name="adj" fmla="val 5444"/>
                </a:avLst>
              </a:prstGeom>
              <a:gradFill rotWithShape="1">
                <a:gsLst>
                  <a:gs pos="0">
                    <a:srgbClr val="FFFFFF"/>
                  </a:gs>
                  <a:gs pos="100000">
                    <a:srgbClr val="FFFFFF">
                      <a:gamma/>
                      <a:shade val="84706"/>
                      <a:invGamma/>
                    </a:srgbClr>
                  </a:gs>
                </a:gsLst>
                <a:lin ang="0" scaled="1"/>
                <a:tileRect/>
              </a:gradFill>
              <a:ln w="6350" cap="flat" cmpd="sng">
                <a:solidFill>
                  <a:srgbClr val="808080"/>
                </a:solidFill>
                <a:prstDash val="solid"/>
                <a:headEnd type="none" w="med" len="med"/>
                <a:tailEnd type="none" w="med" len="med"/>
              </a:ln>
            </p:spPr>
            <p:txBody>
              <a:bodyPr wrap="none" anchor="ctr"/>
              <a:lstStyle/>
              <a:p>
                <a:pPr marL="92075" algn="ctr" eaLnBrk="1" hangingPunct="1">
                  <a:spcBef>
                    <a:spcPct val="20000"/>
                  </a:spcBef>
                  <a:buClr>
                    <a:srgbClr val="E1B40C"/>
                  </a:buClr>
                  <a:buFont typeface="Arial" panose="020B0604020202020204" pitchFamily="34" charset="0"/>
                  <a:buNone/>
                  <a:defRPr/>
                </a:pPr>
                <a:r>
                  <a:rPr lang="en-US" altLang="zh-CN" sz="1800" b="1" noProof="1">
                    <a:solidFill>
                      <a:srgbClr val="000000"/>
                    </a:solidFill>
                    <a:latin typeface="微软雅黑" pitchFamily="34" charset="-122"/>
                    <a:ea typeface="华文细黑" pitchFamily="2" charset="-122"/>
                    <a:cs typeface="+mn-ea"/>
                  </a:rPr>
                  <a:t>    </a:t>
                </a:r>
                <a:r>
                  <a:rPr lang="zh-CN" altLang="en-US" sz="1800" b="1" noProof="1">
                    <a:solidFill>
                      <a:srgbClr val="000000"/>
                    </a:solidFill>
                    <a:latin typeface="微软雅黑" pitchFamily="34" charset="-122"/>
                    <a:ea typeface="华文细黑" pitchFamily="2" charset="-122"/>
                    <a:cs typeface="+mn-ea"/>
                  </a:rPr>
                  <a:t>先期试行加油站的成效    </a:t>
                </a:r>
                <a:endParaRPr lang="zh-CN" altLang="en-US" sz="1800" b="1" noProof="1">
                  <a:solidFill>
                    <a:srgbClr val="000000"/>
                  </a:solidFill>
                  <a:effectLst>
                    <a:outerShdw blurRad="38100" dist="38100" dir="2700000">
                      <a:srgbClr val="FFFFFF"/>
                    </a:outerShdw>
                  </a:effectLst>
                  <a:latin typeface="宋体" charset="-122"/>
                  <a:ea typeface="华文细黑" pitchFamily="2" charset="-122"/>
                </a:endParaRPr>
              </a:p>
            </p:txBody>
          </p:sp>
          <p:sp>
            <p:nvSpPr>
              <p:cNvPr id="64529" name="圆角矩形 229381"/>
              <p:cNvSpPr>
                <a:spLocks noChangeArrowheads="1"/>
              </p:cNvSpPr>
              <p:nvPr/>
            </p:nvSpPr>
            <p:spPr bwMode="auto">
              <a:xfrm>
                <a:off x="983" y="2251"/>
                <a:ext cx="4262" cy="204"/>
              </a:xfrm>
              <a:prstGeom prst="roundRect">
                <a:avLst>
                  <a:gd name="adj" fmla="val 11273"/>
                </a:avLst>
              </a:prstGeom>
              <a:gradFill rotWithShape="1">
                <a:gsLst>
                  <a:gs pos="0">
                    <a:schemeClr val="bg1">
                      <a:alpha val="75000"/>
                    </a:scheme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grpSp>
        <p:grpSp>
          <p:nvGrpSpPr>
            <p:cNvPr id="64523" name="组合 229382"/>
            <p:cNvGrpSpPr>
              <a:grpSpLocks/>
            </p:cNvGrpSpPr>
            <p:nvPr/>
          </p:nvGrpSpPr>
          <p:grpSpPr bwMode="auto">
            <a:xfrm>
              <a:off x="975" y="2117"/>
              <a:ext cx="564" cy="583"/>
              <a:chOff x="1065" y="2117"/>
              <a:chExt cx="564" cy="583"/>
            </a:xfrm>
          </p:grpSpPr>
          <p:sp>
            <p:nvSpPr>
              <p:cNvPr id="64524" name="DRAWING2STR_FREEFORM 229383"/>
              <p:cNvSpPr>
                <a:spLocks noChangeArrowheads="1"/>
              </p:cNvSpPr>
              <p:nvPr/>
            </p:nvSpPr>
            <p:spPr bwMode="auto">
              <a:xfrm>
                <a:off x="1065" y="2117"/>
                <a:ext cx="564" cy="583"/>
              </a:xfrm>
              <a:custGeom>
                <a:avLst/>
                <a:gdLst>
                  <a:gd name="T0" fmla="*/ 406 w 1752"/>
                  <a:gd name="T1" fmla="*/ 583 h 1812"/>
                  <a:gd name="T2" fmla="*/ 0 w 1752"/>
                  <a:gd name="T3" fmla="*/ 436 h 1812"/>
                  <a:gd name="T4" fmla="*/ 158 w 1752"/>
                  <a:gd name="T5" fmla="*/ 0 h 1812"/>
                  <a:gd name="T6" fmla="*/ 564 w 1752"/>
                  <a:gd name="T7" fmla="*/ 147 h 1812"/>
                  <a:gd name="T8" fmla="*/ 406 w 1752"/>
                  <a:gd name="T9" fmla="*/ 583 h 18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2" h="1812">
                    <a:moveTo>
                      <a:pt x="1262" y="1812"/>
                    </a:moveTo>
                    <a:lnTo>
                      <a:pt x="0" y="1356"/>
                    </a:lnTo>
                    <a:lnTo>
                      <a:pt x="491" y="0"/>
                    </a:lnTo>
                    <a:lnTo>
                      <a:pt x="1752" y="458"/>
                    </a:lnTo>
                    <a:lnTo>
                      <a:pt x="1262" y="1812"/>
                    </a:lnTo>
                    <a:close/>
                  </a:path>
                </a:pathLst>
              </a:custGeom>
              <a:gradFill rotWithShape="1">
                <a:gsLst>
                  <a:gs pos="0">
                    <a:srgbClr val="F8F8F8"/>
                  </a:gs>
                  <a:gs pos="100000">
                    <a:srgbClr val="DDDDDD"/>
                  </a:gs>
                </a:gsLst>
                <a:lin ang="2700000" scaled="1"/>
              </a:gradFill>
              <a:ln w="9525">
                <a:solidFill>
                  <a:srgbClr val="C0C0C0"/>
                </a:solidFill>
                <a:round/>
                <a:headEnd/>
                <a:tailEnd/>
              </a:ln>
            </p:spPr>
            <p:txBody>
              <a:bodyPr/>
              <a:lstStyle/>
              <a:p>
                <a:endParaRPr lang="zh-CN" altLang="en-US"/>
              </a:p>
            </p:txBody>
          </p:sp>
          <p:sp>
            <p:nvSpPr>
              <p:cNvPr id="64525" name="DRAWING2STR_FREEFORM 229384"/>
              <p:cNvSpPr>
                <a:spLocks noChangeArrowheads="1"/>
              </p:cNvSpPr>
              <p:nvPr/>
            </p:nvSpPr>
            <p:spPr bwMode="auto">
              <a:xfrm>
                <a:off x="1105" y="2138"/>
                <a:ext cx="503" cy="489"/>
              </a:xfrm>
              <a:custGeom>
                <a:avLst/>
                <a:gdLst>
                  <a:gd name="T0" fmla="*/ 375 w 1562"/>
                  <a:gd name="T1" fmla="*/ 489 h 1518"/>
                  <a:gd name="T2" fmla="*/ 0 w 1562"/>
                  <a:gd name="T3" fmla="*/ 353 h 1518"/>
                  <a:gd name="T4" fmla="*/ 128 w 1562"/>
                  <a:gd name="T5" fmla="*/ 0 h 1518"/>
                  <a:gd name="T6" fmla="*/ 503 w 1562"/>
                  <a:gd name="T7" fmla="*/ 136 h 1518"/>
                  <a:gd name="T8" fmla="*/ 375 w 1562"/>
                  <a:gd name="T9" fmla="*/ 489 h 15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2" h="1518">
                    <a:moveTo>
                      <a:pt x="1166" y="1518"/>
                    </a:moveTo>
                    <a:lnTo>
                      <a:pt x="0" y="1095"/>
                    </a:lnTo>
                    <a:lnTo>
                      <a:pt x="397" y="0"/>
                    </a:lnTo>
                    <a:lnTo>
                      <a:pt x="1562" y="422"/>
                    </a:lnTo>
                    <a:lnTo>
                      <a:pt x="1166" y="1518"/>
                    </a:lnTo>
                    <a:close/>
                  </a:path>
                </a:pathLst>
              </a:custGeom>
              <a:gradFill rotWithShape="1">
                <a:gsLst>
                  <a:gs pos="0">
                    <a:srgbClr val="339966"/>
                  </a:gs>
                  <a:gs pos="100000">
                    <a:srgbClr val="18472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526" name="矩形 229385"/>
              <p:cNvSpPr>
                <a:spLocks noChangeArrowheads="1" noChangeShapeType="1" noTextEdit="1"/>
              </p:cNvSpPr>
              <p:nvPr/>
            </p:nvSpPr>
            <p:spPr bwMode="auto">
              <a:xfrm>
                <a:off x="1270" y="2264"/>
                <a:ext cx="180" cy="22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
                  </a:rPr>
                  <a:t>3</a:t>
                </a:r>
                <a:endParaRPr lang="zh-CN" altLang="en-US" sz="1400" kern="10" spc="-70">
                  <a:solidFill>
                    <a:schemeClr val="bg1"/>
                  </a:solidFill>
                  <a:latin typeface=""/>
                </a:endParaRPr>
              </a:p>
            </p:txBody>
          </p:sp>
        </p:grpSp>
      </p:grpSp>
      <p:grpSp>
        <p:nvGrpSpPr>
          <p:cNvPr id="64515" name="组合 229386"/>
          <p:cNvGrpSpPr>
            <a:grpSpLocks/>
          </p:cNvGrpSpPr>
          <p:nvPr/>
        </p:nvGrpSpPr>
        <p:grpSpPr bwMode="auto">
          <a:xfrm>
            <a:off x="1676400" y="1981200"/>
            <a:ext cx="6262688" cy="4459288"/>
            <a:chOff x="749" y="935"/>
            <a:chExt cx="4444" cy="3130"/>
          </a:xfrm>
        </p:grpSpPr>
        <p:sp>
          <p:nvSpPr>
            <p:cNvPr id="64518" name="矩形 229387"/>
            <p:cNvSpPr>
              <a:spLocks noChangeArrowheads="1"/>
            </p:cNvSpPr>
            <p:nvPr/>
          </p:nvSpPr>
          <p:spPr bwMode="auto">
            <a:xfrm>
              <a:off x="749" y="935"/>
              <a:ext cx="2131" cy="1497"/>
            </a:xfrm>
            <a:prstGeom prst="rect">
              <a:avLst/>
            </a:prstGeom>
            <a:blipFill dpi="0" rotWithShape="1">
              <a:blip r:embed="rId3">
                <a:lum bright="6000"/>
              </a:blip>
              <a:srcRect/>
              <a:stretch>
                <a:fillRect/>
              </a:stretch>
            </a:blipFill>
            <a:ln w="9525">
              <a:solidFill>
                <a:srgbClr val="888888"/>
              </a:solidFill>
              <a:miter lim="800000"/>
              <a:headEnd/>
              <a:tailEnd/>
            </a:ln>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64519" name="矩形 229388"/>
            <p:cNvSpPr>
              <a:spLocks noChangeArrowheads="1"/>
            </p:cNvSpPr>
            <p:nvPr/>
          </p:nvSpPr>
          <p:spPr bwMode="auto">
            <a:xfrm>
              <a:off x="749" y="2568"/>
              <a:ext cx="2131" cy="1497"/>
            </a:xfrm>
            <a:prstGeom prst="rect">
              <a:avLst/>
            </a:prstGeom>
            <a:blipFill dpi="0" rotWithShape="1">
              <a:blip r:embed="rId4">
                <a:lum bright="12000"/>
              </a:blip>
              <a:srcRect/>
              <a:stretch>
                <a:fillRect/>
              </a:stretch>
            </a:blipFill>
            <a:ln w="9525">
              <a:solidFill>
                <a:srgbClr val="888888"/>
              </a:solidFill>
              <a:miter lim="800000"/>
              <a:headEnd/>
              <a:tailEnd/>
            </a:ln>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64520" name="矩形 229389"/>
            <p:cNvSpPr>
              <a:spLocks noChangeArrowheads="1"/>
            </p:cNvSpPr>
            <p:nvPr/>
          </p:nvSpPr>
          <p:spPr bwMode="auto">
            <a:xfrm>
              <a:off x="3061" y="935"/>
              <a:ext cx="2131" cy="1497"/>
            </a:xfrm>
            <a:prstGeom prst="rect">
              <a:avLst/>
            </a:prstGeom>
            <a:blipFill dpi="0" rotWithShape="1">
              <a:blip r:embed="rId5">
                <a:lum bright="12000"/>
              </a:blip>
              <a:srcRect/>
              <a:stretch>
                <a:fillRect/>
              </a:stretch>
            </a:blipFill>
            <a:ln w="9525">
              <a:solidFill>
                <a:srgbClr val="888888"/>
              </a:solidFill>
              <a:miter lim="800000"/>
              <a:headEnd/>
              <a:tailEnd/>
            </a:ln>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64521" name="矩形 229390"/>
            <p:cNvSpPr>
              <a:spLocks noChangeArrowheads="1"/>
            </p:cNvSpPr>
            <p:nvPr/>
          </p:nvSpPr>
          <p:spPr bwMode="auto">
            <a:xfrm>
              <a:off x="3062" y="2568"/>
              <a:ext cx="2131" cy="1497"/>
            </a:xfrm>
            <a:prstGeom prst="rect">
              <a:avLst/>
            </a:prstGeom>
            <a:blipFill dpi="0" rotWithShape="1">
              <a:blip r:embed="rId6">
                <a:lum bright="12000"/>
              </a:blip>
              <a:srcRect/>
              <a:stretch>
                <a:fillRect/>
              </a:stretch>
            </a:blipFill>
            <a:ln w="9525">
              <a:solidFill>
                <a:srgbClr val="888888"/>
              </a:solidFill>
              <a:miter lim="800000"/>
              <a:headEnd/>
              <a:tailEnd/>
            </a:ln>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grpSp>
      <p:sp>
        <p:nvSpPr>
          <p:cNvPr id="64516" name="矩形 229391"/>
          <p:cNvSpPr>
            <a:spLocks noChangeArrowheads="1" noChangeShapeType="1" noTextEdit="1"/>
          </p:cNvSpPr>
          <p:nvPr/>
        </p:nvSpPr>
        <p:spPr bwMode="auto">
          <a:xfrm rot="5400000">
            <a:off x="-1384300" y="3817938"/>
            <a:ext cx="3968750" cy="3111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eaVert" wrap="none" fromWordArt="1">
            <a:prstTxWarp prst="textPlain">
              <a:avLst>
                <a:gd name="adj" fmla="val 50000"/>
              </a:avLst>
            </a:prstTxWarp>
          </a:bodyPr>
          <a:lstStyle/>
          <a:p>
            <a:pPr algn="ctr" fontAlgn="auto"/>
            <a:r>
              <a:rPr lang="zh-CN" altLang="en-US" sz="3600" b="1" kern="10">
                <a:gradFill rotWithShape="1">
                  <a:gsLst>
                    <a:gs pos="0">
                      <a:srgbClr val="000082"/>
                    </a:gs>
                    <a:gs pos="30000">
                      <a:srgbClr val="66008F"/>
                    </a:gs>
                    <a:gs pos="64999">
                      <a:srgbClr val="BA0066"/>
                    </a:gs>
                    <a:gs pos="89999">
                      <a:srgbClr val="FF0000"/>
                    </a:gs>
                    <a:gs pos="100000">
                      <a:srgbClr val="FF8200"/>
                    </a:gs>
                  </a:gsLst>
                  <a:lin ang="10800000" scaled="1"/>
                </a:gradFill>
                <a:latin typeface="宋体" panose="02010600030101010101" pitchFamily="2" charset="-122"/>
              </a:rPr>
              <a:t>填写的隐患排查及整改台帐</a:t>
            </a:r>
          </a:p>
        </p:txBody>
      </p:sp>
      <p:sp>
        <p:nvSpPr>
          <p:cNvPr id="64517" name="矩形 229392"/>
          <p:cNvSpPr>
            <a:spLocks noChangeArrowheads="1"/>
          </p:cNvSpPr>
          <p:nvPr/>
        </p:nvSpPr>
        <p:spPr bwMode="auto">
          <a:xfrm>
            <a:off x="1981200" y="381000"/>
            <a:ext cx="3962400" cy="457200"/>
          </a:xfrm>
          <a:prstGeom prst="rect">
            <a:avLst/>
          </a:prstGeom>
          <a:solidFill>
            <a:schemeClr val="bg2"/>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en-US" altLang="zh-CN" sz="2400" b="1">
                <a:solidFill>
                  <a:srgbClr val="FFFF00"/>
                </a:solidFill>
              </a:rPr>
              <a:t>1</a:t>
            </a:r>
            <a:r>
              <a:rPr lang="zh-CN" altLang="en-US" sz="2400" b="1">
                <a:solidFill>
                  <a:srgbClr val="FFFF00"/>
                </a:solidFill>
              </a:rPr>
              <a:t>、隐患挂牌管理</a:t>
            </a:r>
            <a:endParaRPr lang="zh-CN" altLang="en-US" b="1">
              <a:solidFill>
                <a:schemeClr val="bg1"/>
              </a:solidFill>
            </a:endParaRPr>
          </a:p>
        </p:txBody>
      </p:sp>
    </p:spTree>
  </p:cSld>
  <p:clrMapOvr>
    <a:masterClrMapping/>
  </p:clrMapOvr>
  <p:transition>
    <p:blinds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矩形 230401"/>
          <p:cNvSpPr>
            <a:spLocks noChangeArrowheads="1"/>
          </p:cNvSpPr>
          <p:nvPr/>
        </p:nvSpPr>
        <p:spPr bwMode="auto">
          <a:xfrm>
            <a:off x="1981200" y="381000"/>
            <a:ext cx="3962400" cy="457200"/>
          </a:xfrm>
          <a:prstGeom prst="rect">
            <a:avLst/>
          </a:prstGeom>
          <a:solidFill>
            <a:schemeClr val="bg2"/>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en-US" altLang="zh-CN" sz="2400" b="1">
                <a:solidFill>
                  <a:srgbClr val="FFFF00"/>
                </a:solidFill>
              </a:rPr>
              <a:t>2</a:t>
            </a:r>
            <a:r>
              <a:rPr lang="zh-CN" altLang="en-US" sz="2400" b="1">
                <a:solidFill>
                  <a:srgbClr val="FFFF00"/>
                </a:solidFill>
              </a:rPr>
              <a:t>、安全技术交底</a:t>
            </a:r>
            <a:endParaRPr lang="zh-CN" altLang="en-US" b="1">
              <a:solidFill>
                <a:schemeClr val="bg1"/>
              </a:solidFill>
            </a:endParaRPr>
          </a:p>
        </p:txBody>
      </p:sp>
      <p:sp>
        <p:nvSpPr>
          <p:cNvPr id="66563" name="矩形 230402"/>
          <p:cNvSpPr>
            <a:spLocks noChangeArrowheads="1"/>
          </p:cNvSpPr>
          <p:nvPr/>
        </p:nvSpPr>
        <p:spPr bwMode="auto">
          <a:xfrm>
            <a:off x="533400" y="1447800"/>
            <a:ext cx="6781800" cy="396240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40000"/>
              </a:lnSpc>
            </a:pPr>
            <a:r>
              <a:rPr lang="en-US" altLang="zh-CN" sz="1800">
                <a:solidFill>
                  <a:schemeClr val="tx1"/>
                </a:solidFill>
                <a:latin typeface="方正大黑简体" panose="02010601030101010101" pitchFamily="2" charset="-122"/>
                <a:ea typeface="方正大黑简体" panose="02010601030101010101" pitchFamily="2" charset="-122"/>
              </a:rPr>
              <a:t>       </a:t>
            </a:r>
            <a:r>
              <a:rPr lang="zh-CN" altLang="en-US" sz="1800">
                <a:solidFill>
                  <a:schemeClr val="tx1"/>
                </a:solidFill>
                <a:latin typeface="方正大黑简体" panose="02010601030101010101" pitchFamily="2" charset="-122"/>
                <a:ea typeface="方正大黑简体" panose="02010601030101010101" pitchFamily="2" charset="-122"/>
              </a:rPr>
              <a:t>集团公司推行了</a:t>
            </a:r>
            <a:r>
              <a:rPr lang="en-US" altLang="zh-CN" sz="1800">
                <a:solidFill>
                  <a:schemeClr val="tx1"/>
                </a:solidFill>
                <a:latin typeface="方正大黑简体" panose="02010601030101010101" pitchFamily="2" charset="-122"/>
                <a:ea typeface="方正大黑简体" panose="02010601030101010101" pitchFamily="2" charset="-122"/>
              </a:rPr>
              <a:t>HSE</a:t>
            </a:r>
            <a:r>
              <a:rPr lang="zh-CN" altLang="en-US" sz="1800">
                <a:solidFill>
                  <a:schemeClr val="tx1"/>
                </a:solidFill>
                <a:latin typeface="方正大黑简体" panose="02010601030101010101" pitchFamily="2" charset="-122"/>
                <a:ea typeface="方正大黑简体" panose="02010601030101010101" pitchFamily="2" charset="-122"/>
              </a:rPr>
              <a:t>安全健康环境管理体系，对承包商的安全管理提出了更高的要求，明确承包商的事故等同于企业自己的事故，并进行严格的考核和事故处理（</a:t>
            </a:r>
            <a:r>
              <a:rPr lang="en-US" altLang="zh-CN" sz="1800">
                <a:solidFill>
                  <a:schemeClr val="tx1"/>
                </a:solidFill>
                <a:latin typeface="方正大黑简体" panose="02010601030101010101" pitchFamily="2" charset="-122"/>
                <a:ea typeface="方正大黑简体" panose="02010601030101010101" pitchFamily="2" charset="-122"/>
              </a:rPr>
              <a:t>09</a:t>
            </a:r>
            <a:r>
              <a:rPr lang="zh-CN" altLang="en-US" sz="1800">
                <a:solidFill>
                  <a:schemeClr val="tx1"/>
                </a:solidFill>
                <a:latin typeface="方正大黑简体" panose="02010601030101010101" pitchFamily="2" charset="-122"/>
                <a:ea typeface="方正大黑简体" panose="02010601030101010101" pitchFamily="2" charset="-122"/>
              </a:rPr>
              <a:t>年发生在销售企业的</a:t>
            </a:r>
            <a:r>
              <a:rPr lang="en-US" altLang="zh-CN" sz="1800">
                <a:solidFill>
                  <a:schemeClr val="tx1"/>
                </a:solidFill>
                <a:latin typeface="方正大黑简体" panose="02010601030101010101" pitchFamily="2" charset="-122"/>
                <a:ea typeface="方正大黑简体" panose="02010601030101010101" pitchFamily="2" charset="-122"/>
              </a:rPr>
              <a:t>5</a:t>
            </a:r>
            <a:r>
              <a:rPr lang="zh-CN" altLang="en-US" sz="1800">
                <a:solidFill>
                  <a:schemeClr val="tx1"/>
                </a:solidFill>
                <a:latin typeface="方正大黑简体" panose="02010601030101010101" pitchFamily="2" charset="-122"/>
                <a:ea typeface="方正大黑简体" panose="02010601030101010101" pitchFamily="2" charset="-122"/>
              </a:rPr>
              <a:t>起承包商责任事故从领导到一线作业人员都追究了相应的责任）。这也给安全生产工作提出了更高更严的要求。从最近两年集团公司和板块发生的安全生产事故来看，大部分都是施工过程中发生的。不能不引起我们安全部门的高度重视。从事故发生的性质上看，施工过程发生的事故大多是因为违章行为发生的，在这种情况下通过推行施工方施工安全技术交底，期望能够扭转施工作业的被动局面。</a:t>
            </a:r>
          </a:p>
        </p:txBody>
      </p:sp>
      <p:pic>
        <p:nvPicPr>
          <p:cNvPr id="66564" name="图片 230403" descr="d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505200"/>
            <a:ext cx="22161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矩形 231425"/>
          <p:cNvSpPr>
            <a:spLocks noChangeArrowheads="1"/>
          </p:cNvSpPr>
          <p:nvPr/>
        </p:nvSpPr>
        <p:spPr bwMode="auto">
          <a:xfrm>
            <a:off x="1981200" y="381000"/>
            <a:ext cx="3962400" cy="457200"/>
          </a:xfrm>
          <a:prstGeom prst="rect">
            <a:avLst/>
          </a:prstGeom>
          <a:solidFill>
            <a:schemeClr val="bg2"/>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en-US" altLang="zh-CN" sz="2400" b="1">
                <a:solidFill>
                  <a:srgbClr val="FFFF00"/>
                </a:solidFill>
              </a:rPr>
              <a:t>2</a:t>
            </a:r>
            <a:r>
              <a:rPr lang="zh-CN" altLang="en-US" sz="2400" b="1">
                <a:solidFill>
                  <a:srgbClr val="FFFF00"/>
                </a:solidFill>
              </a:rPr>
              <a:t>、安全技术交底</a:t>
            </a:r>
            <a:endParaRPr lang="zh-CN" altLang="en-US" b="1">
              <a:solidFill>
                <a:schemeClr val="bg1"/>
              </a:solidFill>
            </a:endParaRPr>
          </a:p>
        </p:txBody>
      </p:sp>
      <p:sp>
        <p:nvSpPr>
          <p:cNvPr id="68611" name="矩形 231426"/>
          <p:cNvSpPr>
            <a:spLocks noChangeArrowheads="1"/>
          </p:cNvSpPr>
          <p:nvPr/>
        </p:nvSpPr>
        <p:spPr bwMode="auto">
          <a:xfrm>
            <a:off x="685800" y="1371600"/>
            <a:ext cx="4572000" cy="47434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        </a:t>
            </a:r>
            <a:r>
              <a:rPr lang="zh-CN" altLang="en-US" sz="1800">
                <a:solidFill>
                  <a:schemeClr val="tx1"/>
                </a:solidFill>
                <a:latin typeface="方正大黑简体" panose="02010601030101010101" pitchFamily="2" charset="-122"/>
                <a:ea typeface="方正大黑简体" panose="02010601030101010101" pitchFamily="2" charset="-122"/>
              </a:rPr>
              <a:t>推行施工安全技术双交底   针对工程施工中基层库站监护人员没有经过专门施工项目培训的实际情况，公司出台了</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施工作业安全技术双交底实施办法</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，解决了库站施工作业中，监护人员对作业人员怎么培训，培训什么，怎样监护、监护什么等问题，并根据油库和加油站工程施工和维修作业的实际情况，编写了</a:t>
            </a:r>
            <a:r>
              <a:rPr lang="en-US" altLang="zh-CN" sz="1800">
                <a:solidFill>
                  <a:schemeClr val="tx1"/>
                </a:solidFill>
                <a:latin typeface="方正大黑简体" panose="02010601030101010101" pitchFamily="2" charset="-122"/>
                <a:ea typeface="方正大黑简体" panose="02010601030101010101" pitchFamily="2" charset="-122"/>
              </a:rPr>
              <a:t>48</a:t>
            </a:r>
            <a:r>
              <a:rPr lang="zh-CN" altLang="en-US" sz="1800">
                <a:solidFill>
                  <a:schemeClr val="tx1"/>
                </a:solidFill>
                <a:latin typeface="方正大黑简体" panose="02010601030101010101" pitchFamily="2" charset="-122"/>
                <a:ea typeface="方正大黑简体" panose="02010601030101010101" pitchFamily="2" charset="-122"/>
              </a:rPr>
              <a:t>个关键作业岗位的安全技术交底，形成工程施工维修作业安全技术交底汇编，作为施工作业人员的培训教材，指导基层库站现场监督人员进行日常施工维修作业检查。一旦发现违章作业，现场监督人员均有权责令施工方立刻整改或停工整改，确保施工过程得到全面监控。</a:t>
            </a:r>
          </a:p>
        </p:txBody>
      </p:sp>
      <p:pic>
        <p:nvPicPr>
          <p:cNvPr id="68612" name="图片 2314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495800"/>
            <a:ext cx="3095625" cy="2025650"/>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68613" name="图片 231428" descr="DSCN5174"/>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524000"/>
            <a:ext cx="2162175" cy="2020888"/>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68614" name="云形标注 231429"/>
          <p:cNvSpPr>
            <a:spLocks noChangeArrowheads="1"/>
          </p:cNvSpPr>
          <p:nvPr/>
        </p:nvSpPr>
        <p:spPr bwMode="auto">
          <a:xfrm>
            <a:off x="5791200" y="3352800"/>
            <a:ext cx="2376488" cy="1079500"/>
          </a:xfrm>
          <a:prstGeom prst="cloudCallout">
            <a:avLst>
              <a:gd name="adj1" fmla="val -12125"/>
              <a:gd name="adj2" fmla="val 109560"/>
            </a:avLst>
          </a:prstGeom>
          <a:solidFill>
            <a:srgbClr val="99FF99">
              <a:alpha val="7215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342900" indent="-3429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r>
              <a:rPr lang="zh-CN" altLang="en-US" sz="1800">
                <a:latin typeface="方正大黑简体" panose="02010601030101010101" pitchFamily="2" charset="-122"/>
                <a:ea typeface="方正大黑简体" panose="02010601030101010101" pitchFamily="2" charset="-122"/>
              </a:rPr>
              <a:t>施工安全技术</a:t>
            </a:r>
          </a:p>
          <a:p>
            <a:pPr eaLnBrk="1" hangingPunct="1"/>
            <a:r>
              <a:rPr lang="zh-CN" altLang="en-US" sz="1800">
                <a:latin typeface="方正大黑简体" panose="02010601030101010101" pitchFamily="2" charset="-122"/>
                <a:ea typeface="方正大黑简体" panose="02010601030101010101" pitchFamily="2" charset="-122"/>
              </a:rPr>
              <a:t>双交底台帐</a:t>
            </a:r>
          </a:p>
        </p:txBody>
      </p:sp>
    </p:spTree>
  </p:cSld>
  <p:clrMapOvr>
    <a:masterClrMapping/>
  </p:clrMapOvr>
  <p:transition>
    <p:blinds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矩形 232449"/>
          <p:cNvSpPr>
            <a:spLocks noChangeArrowheads="1"/>
          </p:cNvSpPr>
          <p:nvPr/>
        </p:nvSpPr>
        <p:spPr bwMode="auto">
          <a:xfrm>
            <a:off x="1981200" y="381000"/>
            <a:ext cx="3962400" cy="457200"/>
          </a:xfrm>
          <a:prstGeom prst="rect">
            <a:avLst/>
          </a:prstGeom>
          <a:solidFill>
            <a:schemeClr val="bg2"/>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en-US" altLang="zh-CN" sz="2400" b="1">
                <a:solidFill>
                  <a:srgbClr val="FFFF00"/>
                </a:solidFill>
              </a:rPr>
              <a:t>2</a:t>
            </a:r>
            <a:r>
              <a:rPr lang="zh-CN" altLang="en-US" sz="2400" b="1">
                <a:solidFill>
                  <a:srgbClr val="FFFF00"/>
                </a:solidFill>
              </a:rPr>
              <a:t>、安全技术交底</a:t>
            </a:r>
            <a:endParaRPr lang="zh-CN" altLang="en-US" b="1">
              <a:solidFill>
                <a:schemeClr val="bg1"/>
              </a:solidFill>
            </a:endParaRPr>
          </a:p>
        </p:txBody>
      </p:sp>
      <p:sp>
        <p:nvSpPr>
          <p:cNvPr id="70659" name="矩形 232450"/>
          <p:cNvSpPr>
            <a:spLocks noChangeArrowheads="1"/>
          </p:cNvSpPr>
          <p:nvPr/>
        </p:nvSpPr>
        <p:spPr bwMode="auto">
          <a:xfrm>
            <a:off x="762000" y="1600200"/>
            <a:ext cx="6400800" cy="34226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50000"/>
              </a:lnSpc>
            </a:pPr>
            <a:r>
              <a:rPr lang="en-US" altLang="zh-CN" sz="1800">
                <a:solidFill>
                  <a:schemeClr val="tx1"/>
                </a:solidFill>
                <a:latin typeface="方正大黑简体" panose="02010601030101010101" pitchFamily="2" charset="-122"/>
                <a:ea typeface="方正大黑简体" panose="02010601030101010101" pitchFamily="2" charset="-122"/>
              </a:rPr>
              <a:t>       </a:t>
            </a:r>
            <a:r>
              <a:rPr lang="zh-CN" altLang="en-US" sz="1800">
                <a:solidFill>
                  <a:schemeClr val="tx1"/>
                </a:solidFill>
                <a:latin typeface="方正大黑简体" panose="02010601030101010101" pitchFamily="2" charset="-122"/>
                <a:ea typeface="方正大黑简体" panose="02010601030101010101" pitchFamily="2" charset="-122"/>
              </a:rPr>
              <a:t>分公司如何做好全过程监控呢？要做好全方位监控的因素有两点，一是要指定监护人进行监控，二是要向监护人交底监控什么怎么监控。现场监护人的选定可根据项目的不同、项目的大小酌情而定。项目大、危险程度高，监护人应该指定为分公司管理层的专业人员；项目小、危险程度低，监护人可指定为库站主任、经理；项目程序多、环节多、过程复杂，可设置总监护人和分项监护人。现场的监护人由工程建设主管部门负责指定报分公司领导审批确定。 </a:t>
            </a:r>
          </a:p>
        </p:txBody>
      </p:sp>
      <p:pic>
        <p:nvPicPr>
          <p:cNvPr id="70660" name="图片 232451" descr="图片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4419600"/>
            <a:ext cx="3505200"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矩形 233473"/>
          <p:cNvSpPr>
            <a:spLocks noChangeArrowheads="1"/>
          </p:cNvSpPr>
          <p:nvPr/>
        </p:nvSpPr>
        <p:spPr bwMode="auto">
          <a:xfrm>
            <a:off x="1981200" y="381000"/>
            <a:ext cx="3962400" cy="457200"/>
          </a:xfrm>
          <a:prstGeom prst="rect">
            <a:avLst/>
          </a:prstGeom>
          <a:solidFill>
            <a:schemeClr val="bg2"/>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en-US" altLang="zh-CN" sz="2400" b="1">
                <a:solidFill>
                  <a:srgbClr val="FFFF00"/>
                </a:solidFill>
              </a:rPr>
              <a:t>2</a:t>
            </a:r>
            <a:r>
              <a:rPr lang="zh-CN" altLang="en-US" sz="2400" b="1">
                <a:solidFill>
                  <a:srgbClr val="FFFF00"/>
                </a:solidFill>
              </a:rPr>
              <a:t>、安全技术交底</a:t>
            </a:r>
            <a:endParaRPr lang="zh-CN" altLang="en-US" b="1">
              <a:solidFill>
                <a:schemeClr val="bg1"/>
              </a:solidFill>
            </a:endParaRPr>
          </a:p>
        </p:txBody>
      </p:sp>
      <p:sp>
        <p:nvSpPr>
          <p:cNvPr id="74755" name="矩形 233474"/>
          <p:cNvSpPr>
            <a:spLocks noChangeArrowheads="1"/>
          </p:cNvSpPr>
          <p:nvPr/>
        </p:nvSpPr>
        <p:spPr bwMode="auto">
          <a:xfrm>
            <a:off x="685800" y="1393825"/>
            <a:ext cx="6019800" cy="466090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50000"/>
              </a:lnSpc>
            </a:pPr>
            <a:r>
              <a:rPr lang="en-US" altLang="zh-CN" sz="1800">
                <a:solidFill>
                  <a:schemeClr val="tx1"/>
                </a:solidFill>
                <a:latin typeface="方正大黑简体" panose="02010601030101010101" pitchFamily="2" charset="-122"/>
                <a:ea typeface="方正大黑简体" panose="02010601030101010101" pitchFamily="2" charset="-122"/>
              </a:rPr>
              <a:t>       </a:t>
            </a:r>
            <a:r>
              <a:rPr lang="zh-CN" altLang="en-US" sz="1800">
                <a:solidFill>
                  <a:schemeClr val="tx1"/>
                </a:solidFill>
                <a:latin typeface="方正大黑简体" panose="02010601030101010101" pitchFamily="2" charset="-122"/>
                <a:ea typeface="方正大黑简体" panose="02010601030101010101" pitchFamily="2" charset="-122"/>
              </a:rPr>
              <a:t>谁来对监护人进行安全技术交底、怎样交底呢？一般来说，交底人首先自己心里要有底，要对整个施工作业过程清楚，对整个施工作业的风险包括潜在的风险清楚，对风险的预防与控制清楚。从目前的分公司主管部门的人员组成上看，专业人员少、从事本行业时间短、技术素质不高、缺乏施工作业相关经验。在这种情况下，工程、加管、安全部门和监护人应该坐下来，就即将进行的施工作业会诊，第一步要审核施工方案， 第二步要全面进行风险辨识，包括对使用的设备设施都要辨识，第三步是编制简单易行的风险削减措施，最后形成书面交底材料，有四方签字确认。</a:t>
            </a:r>
          </a:p>
        </p:txBody>
      </p:sp>
      <p:pic>
        <p:nvPicPr>
          <p:cNvPr id="74756" name="图片 233475" descr="图片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4724400"/>
            <a:ext cx="24384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矩形 234497"/>
          <p:cNvSpPr>
            <a:spLocks noChangeArrowheads="1"/>
          </p:cNvSpPr>
          <p:nvPr/>
        </p:nvSpPr>
        <p:spPr bwMode="auto">
          <a:xfrm>
            <a:off x="1981200" y="381000"/>
            <a:ext cx="3962400" cy="457200"/>
          </a:xfrm>
          <a:prstGeom prst="rect">
            <a:avLst/>
          </a:prstGeom>
          <a:solidFill>
            <a:schemeClr val="bg2"/>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en-US" altLang="zh-CN" sz="2400" b="1">
                <a:solidFill>
                  <a:srgbClr val="FFFF00"/>
                </a:solidFill>
              </a:rPr>
              <a:t>2</a:t>
            </a:r>
            <a:r>
              <a:rPr lang="zh-CN" altLang="en-US" sz="2400" b="1">
                <a:solidFill>
                  <a:srgbClr val="FFFF00"/>
                </a:solidFill>
              </a:rPr>
              <a:t>、安全技术交底</a:t>
            </a:r>
            <a:endParaRPr lang="zh-CN" altLang="en-US" b="1">
              <a:solidFill>
                <a:schemeClr val="bg1"/>
              </a:solidFill>
            </a:endParaRPr>
          </a:p>
        </p:txBody>
      </p:sp>
      <p:sp>
        <p:nvSpPr>
          <p:cNvPr id="76803" name="矩形 234498"/>
          <p:cNvSpPr>
            <a:spLocks noChangeArrowheads="1"/>
          </p:cNvSpPr>
          <p:nvPr/>
        </p:nvSpPr>
        <p:spPr bwMode="auto">
          <a:xfrm>
            <a:off x="838200" y="1306513"/>
            <a:ext cx="6477000" cy="34226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        </a:t>
            </a:r>
            <a:r>
              <a:rPr lang="zh-CN" altLang="en-US" sz="1800">
                <a:solidFill>
                  <a:schemeClr val="tx1"/>
                </a:solidFill>
                <a:latin typeface="方正大黑简体" panose="02010601030101010101" pitchFamily="2" charset="-122"/>
                <a:ea typeface="方正大黑简体" panose="02010601030101010101" pitchFamily="2" charset="-122"/>
              </a:rPr>
              <a:t>监护人有了针对性的施工作业交底书面材料后，可以正常地开展施工监护工作了。在施工作业前，监护人要把施工作业技术交底材料作为施工队伍入场的安全教育材料，给所有人分享，施工作业中，监护人要全程监护，履行监护人的责任和义务。</a:t>
            </a:r>
          </a:p>
          <a:p>
            <a:pP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    这样一来，施工方、建设方形成了施工安全技术的双交底，也就实现了施工安全的双保险。可有效对施工过程中的随意变更、施工作业的“三违”行为进行制止，对不完好设备设施及时停止使用，最终减少或杜绝人的不安全行为和物的不安全状态，从根本上确保整个施工作业的安全。 </a:t>
            </a:r>
          </a:p>
        </p:txBody>
      </p:sp>
      <p:pic>
        <p:nvPicPr>
          <p:cNvPr id="76804" name="图片 234499" descr="图片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4572000"/>
            <a:ext cx="38100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矩形 391169"/>
          <p:cNvSpPr/>
          <p:nvPr/>
        </p:nvSpPr>
        <p:spPr>
          <a:xfrm>
            <a:off x="1828800" y="2286000"/>
            <a:ext cx="5943600" cy="3429000"/>
          </a:xfrm>
          <a:prstGeom prst="rect">
            <a:avLst/>
          </a:prstGeom>
          <a:solidFill>
            <a:srgbClr val="DDDDDD"/>
          </a:solidFill>
          <a:ln w="38100">
            <a:noFill/>
          </a:ln>
        </p:spPr>
        <p:txBody>
          <a:bodyPr wrap="none" anchor="ctr"/>
          <a:lstStyle/>
          <a:p>
            <a:pPr eaLnBrk="1" hangingPunct="1">
              <a:buFont typeface="Arial" panose="020B0604020202020204" pitchFamily="34" charset="0"/>
              <a:buNone/>
              <a:defRPr/>
            </a:pPr>
            <a:r>
              <a:rPr lang="zh-CN" altLang="en-US" sz="2800" b="1" u="sng" noProof="1">
                <a:solidFill>
                  <a:srgbClr val="FFFF00"/>
                </a:solidFill>
                <a:effectLst>
                  <a:outerShdw blurRad="38100" dist="38100" dir="2700000">
                    <a:srgbClr val="000000"/>
                  </a:outerShdw>
                </a:effectLst>
                <a:latin typeface="Arial" charset="0"/>
                <a:ea typeface="宋体" charset="-122"/>
                <a:cs typeface="+mn-ea"/>
              </a:rPr>
              <a:t>第一部分：加油站现场安全管理</a:t>
            </a:r>
            <a:endParaRPr lang="zh-CN" altLang="en-US" sz="2800" b="1" u="sng" noProof="1">
              <a:solidFill>
                <a:srgbClr val="FFFF00"/>
              </a:solidFill>
              <a:effectLst>
                <a:outerShdw blurRad="38100" dist="38100" dir="2700000">
                  <a:srgbClr val="000000"/>
                </a:outerShdw>
              </a:effectLst>
              <a:latin typeface="Arial" charset="0"/>
              <a:ea typeface="宋体" charset="-122"/>
            </a:endParaRPr>
          </a:p>
          <a:p>
            <a:pPr eaLnBrk="1" hangingPunct="1">
              <a:buFont typeface="Arial" panose="020B0604020202020204" pitchFamily="34" charset="0"/>
              <a:buNone/>
              <a:defRPr/>
            </a:pPr>
            <a:endParaRPr lang="zh-CN" altLang="en-US" sz="2800" b="1" u="sng" noProof="1">
              <a:solidFill>
                <a:srgbClr val="FFFF00"/>
              </a:solidFill>
              <a:effectLst>
                <a:outerShdw blurRad="38100" dist="38100" dir="2700000">
                  <a:srgbClr val="000000"/>
                </a:outerShdw>
              </a:effectLst>
              <a:latin typeface="Arial" charset="0"/>
              <a:ea typeface="宋体" charset="-122"/>
            </a:endParaRPr>
          </a:p>
          <a:p>
            <a:pPr eaLnBrk="1" hangingPunct="1">
              <a:buFont typeface="Arial" panose="020B0604020202020204" pitchFamily="34" charset="0"/>
              <a:buNone/>
              <a:defRPr/>
            </a:pPr>
            <a:r>
              <a:rPr lang="zh-CN" altLang="en-US" sz="2800" b="1" noProof="1">
                <a:latin typeface="Arial" charset="0"/>
                <a:ea typeface="宋体" charset="-122"/>
                <a:cs typeface="+mn-ea"/>
              </a:rPr>
              <a:t>第二部分：常规作业关键点控制</a:t>
            </a:r>
            <a:endParaRPr lang="zh-CN" altLang="en-US" sz="2800" b="1" noProof="1">
              <a:latin typeface="Arial" charset="0"/>
              <a:ea typeface="宋体" charset="-122"/>
            </a:endParaRPr>
          </a:p>
          <a:p>
            <a:pPr eaLnBrk="1" hangingPunct="1">
              <a:buFont typeface="Arial" panose="020B0604020202020204" pitchFamily="34" charset="0"/>
              <a:buNone/>
              <a:defRPr/>
            </a:pPr>
            <a:endParaRPr lang="zh-CN" altLang="en-US" sz="2800" b="1" noProof="1">
              <a:latin typeface="Arial" charset="0"/>
              <a:ea typeface="宋体" charset="-122"/>
            </a:endParaRPr>
          </a:p>
          <a:p>
            <a:pPr eaLnBrk="1" hangingPunct="1">
              <a:buFont typeface="Arial" panose="020B0604020202020204" pitchFamily="34" charset="0"/>
              <a:buNone/>
              <a:defRPr/>
            </a:pPr>
            <a:r>
              <a:rPr lang="zh-CN" altLang="en-US" sz="2800" b="1" noProof="1">
                <a:latin typeface="Arial" charset="0"/>
                <a:ea typeface="宋体" charset="-122"/>
                <a:cs typeface="+mn-ea"/>
              </a:rPr>
              <a:t>第三部分：非常规作业管理</a:t>
            </a:r>
            <a:endParaRPr lang="zh-CN" altLang="en-US" sz="2800" b="1" noProof="1">
              <a:latin typeface="Arial" charset="0"/>
              <a:ea typeface="宋体" charset="-122"/>
            </a:endParaRPr>
          </a:p>
          <a:p>
            <a:pPr eaLnBrk="1" hangingPunct="1">
              <a:buFont typeface="Arial" panose="020B0604020202020204" pitchFamily="34" charset="0"/>
              <a:buNone/>
              <a:defRPr/>
            </a:pPr>
            <a:endParaRPr lang="zh-CN" altLang="en-US" sz="2800" b="1" noProof="1">
              <a:latin typeface="Arial" charset="0"/>
              <a:ea typeface="宋体" charset="-122"/>
            </a:endParaRPr>
          </a:p>
        </p:txBody>
      </p:sp>
      <p:sp>
        <p:nvSpPr>
          <p:cNvPr id="391171" name="矩形 391170"/>
          <p:cNvSpPr/>
          <p:nvPr/>
        </p:nvSpPr>
        <p:spPr>
          <a:xfrm>
            <a:off x="2895600" y="1219200"/>
            <a:ext cx="4038600" cy="685800"/>
          </a:xfrm>
          <a:prstGeom prst="rect">
            <a:avLst/>
          </a:prstGeom>
          <a:noFill/>
          <a:ln w="38100">
            <a:noFill/>
          </a:ln>
        </p:spPr>
        <p:txBody>
          <a:bodyPr wrap="none" anchor="ctr"/>
          <a:lstStyle/>
          <a:p>
            <a:pPr algn="ctr" eaLnBrk="1" hangingPunct="1">
              <a:buFont typeface="Arial" panose="020B0604020202020204" pitchFamily="34" charset="0"/>
              <a:buNone/>
              <a:defRPr/>
            </a:pPr>
            <a:r>
              <a:rPr lang="zh-CN" altLang="en-US" sz="3200" b="1" noProof="1">
                <a:solidFill>
                  <a:schemeClr val="hlink"/>
                </a:solidFill>
                <a:effectLst>
                  <a:outerShdw blurRad="38100" dist="38100" dir="2700000">
                    <a:srgbClr val="000000"/>
                  </a:outerShdw>
                </a:effectLst>
                <a:latin typeface="微软雅黑" panose="020B0503020204020204" pitchFamily="34" charset="-122"/>
                <a:ea typeface="微软雅黑" panose="020B0503020204020204" pitchFamily="34" charset="-122"/>
                <a:cs typeface="+mn-ea"/>
              </a:rPr>
              <a:t>课  件  目  录</a:t>
            </a:r>
          </a:p>
        </p:txBody>
      </p:sp>
      <p:pic>
        <p:nvPicPr>
          <p:cNvPr id="17412" name="图片 391171" descr="gtyj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914400"/>
            <a:ext cx="1941513"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矩形 235521"/>
          <p:cNvSpPr>
            <a:spLocks noChangeArrowheads="1"/>
          </p:cNvSpPr>
          <p:nvPr/>
        </p:nvSpPr>
        <p:spPr bwMode="auto">
          <a:xfrm>
            <a:off x="1981200" y="381000"/>
            <a:ext cx="3962400" cy="457200"/>
          </a:xfrm>
          <a:prstGeom prst="rect">
            <a:avLst/>
          </a:prstGeom>
          <a:solidFill>
            <a:schemeClr val="bg2"/>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en-US" altLang="zh-CN" sz="2400" b="1">
                <a:solidFill>
                  <a:srgbClr val="FFFF00"/>
                </a:solidFill>
              </a:rPr>
              <a:t>3</a:t>
            </a:r>
            <a:r>
              <a:rPr lang="zh-CN" altLang="en-US" sz="2400" b="1">
                <a:solidFill>
                  <a:srgbClr val="FFFF00"/>
                </a:solidFill>
              </a:rPr>
              <a:t>、反违章罚分制度</a:t>
            </a:r>
            <a:endParaRPr lang="zh-CN" altLang="en-US" b="1">
              <a:solidFill>
                <a:schemeClr val="bg1"/>
              </a:solidFill>
            </a:endParaRPr>
          </a:p>
        </p:txBody>
      </p:sp>
      <p:sp>
        <p:nvSpPr>
          <p:cNvPr id="78851" name="矩形 235522"/>
          <p:cNvSpPr>
            <a:spLocks noChangeArrowheads="1"/>
          </p:cNvSpPr>
          <p:nvPr/>
        </p:nvSpPr>
        <p:spPr bwMode="auto">
          <a:xfrm>
            <a:off x="914400" y="1219200"/>
            <a:ext cx="7151688" cy="17716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        </a:t>
            </a:r>
            <a:r>
              <a:rPr lang="zh-CN" altLang="en-US" sz="1800">
                <a:solidFill>
                  <a:schemeClr val="tx1"/>
                </a:solidFill>
                <a:latin typeface="方正大黑简体" panose="02010601030101010101" pitchFamily="2" charset="-122"/>
                <a:ea typeface="方正大黑简体" panose="02010601030101010101" pitchFamily="2" charset="-122"/>
              </a:rPr>
              <a:t>我们结合反违章禁令，修订了江苏公司安全环保奖惩办法，借鉴驾驶证管理办法，出台了</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中国石油江苏销售公司安全环保现场监察管理办法</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，增加了管理人员和基层员工反违章罚分的内容，在全公司执行。真正将“六项禁令”作为操作人员的规定动作，将“九项原则”作为管理人员的规定动作纳入日常考核。</a:t>
            </a:r>
          </a:p>
        </p:txBody>
      </p:sp>
      <p:pic>
        <p:nvPicPr>
          <p:cNvPr id="78852" name="图片 235523" descr="IMG_41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505200"/>
            <a:ext cx="3529013" cy="2647950"/>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78853" name="图片 2355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657600"/>
            <a:ext cx="3457575" cy="2089150"/>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blinds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矩形 236545"/>
          <p:cNvSpPr>
            <a:spLocks noRot="1" noChangeArrowheads="1"/>
          </p:cNvSpPr>
          <p:nvPr/>
        </p:nvSpPr>
        <p:spPr bwMode="auto">
          <a:xfrm>
            <a:off x="1752600" y="2514600"/>
            <a:ext cx="6096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endParaRPr lang="zh-CN" altLang="zh-CN" sz="1800" b="1">
              <a:solidFill>
                <a:srgbClr val="000000"/>
              </a:solidFill>
              <a:latin typeface="楷体_GB2312" pitchFamily="49" charset="-122"/>
              <a:ea typeface="楷体_GB2312" pitchFamily="49" charset="-122"/>
            </a:endParaRPr>
          </a:p>
        </p:txBody>
      </p:sp>
      <p:sp>
        <p:nvSpPr>
          <p:cNvPr id="80899" name="矩形 236546"/>
          <p:cNvSpPr>
            <a:spLocks noChangeArrowheads="1"/>
          </p:cNvSpPr>
          <p:nvPr/>
        </p:nvSpPr>
        <p:spPr bwMode="auto">
          <a:xfrm>
            <a:off x="1981200" y="381000"/>
            <a:ext cx="3962400" cy="457200"/>
          </a:xfrm>
          <a:prstGeom prst="rect">
            <a:avLst/>
          </a:prstGeom>
          <a:solidFill>
            <a:schemeClr val="bg2"/>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en-US" altLang="zh-CN" sz="2400" b="1">
                <a:solidFill>
                  <a:srgbClr val="FFFF00"/>
                </a:solidFill>
              </a:rPr>
              <a:t>3</a:t>
            </a:r>
            <a:r>
              <a:rPr lang="zh-CN" altLang="en-US" sz="2400" b="1">
                <a:solidFill>
                  <a:srgbClr val="FFFF00"/>
                </a:solidFill>
              </a:rPr>
              <a:t>、反违章罚分制度</a:t>
            </a:r>
            <a:endParaRPr lang="zh-CN" altLang="en-US" b="1">
              <a:solidFill>
                <a:schemeClr val="bg1"/>
              </a:solidFill>
            </a:endParaRPr>
          </a:p>
        </p:txBody>
      </p:sp>
      <p:sp>
        <p:nvSpPr>
          <p:cNvPr id="80900" name="矩形 236547"/>
          <p:cNvSpPr>
            <a:spLocks noChangeArrowheads="1"/>
          </p:cNvSpPr>
          <p:nvPr/>
        </p:nvSpPr>
        <p:spPr bwMode="auto">
          <a:xfrm>
            <a:off x="1143000" y="1985963"/>
            <a:ext cx="7131050" cy="21018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       </a:t>
            </a:r>
            <a:r>
              <a:rPr lang="zh-CN" altLang="en-US" sz="1800">
                <a:solidFill>
                  <a:schemeClr val="tx1"/>
                </a:solidFill>
                <a:latin typeface="方正大黑简体" panose="02010601030101010101" pitchFamily="2" charset="-122"/>
                <a:ea typeface="方正大黑简体" panose="02010601030101010101" pitchFamily="2" charset="-122"/>
              </a:rPr>
              <a:t>为贯彻落实 “安全第一、预防为主”的安全生产方针，提高各级干部员工的安全意识，促进安全生产责任制的落实，规范现场作业，实现标准化场所、标准化岗位、标准化作业的要求，达到公司各作业环节安全受控，确保生产经营平稳运行，特制定中油江苏销售分公司安全环保监察办法，本办法规定了对现场监督管理的方法和违章违纪人员实行处罚的管理标准。 </a:t>
            </a:r>
          </a:p>
        </p:txBody>
      </p:sp>
      <p:sp>
        <p:nvSpPr>
          <p:cNvPr id="80901" name="矩形 236548"/>
          <p:cNvSpPr>
            <a:spLocks noChangeArrowheads="1"/>
          </p:cNvSpPr>
          <p:nvPr/>
        </p:nvSpPr>
        <p:spPr bwMode="auto">
          <a:xfrm>
            <a:off x="1143000" y="1384300"/>
            <a:ext cx="2286000" cy="4254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目          的</a:t>
            </a:r>
          </a:p>
        </p:txBody>
      </p:sp>
      <p:sp>
        <p:nvSpPr>
          <p:cNvPr id="80902" name="矩形 236549"/>
          <p:cNvSpPr>
            <a:spLocks noChangeArrowheads="1"/>
          </p:cNvSpPr>
          <p:nvPr/>
        </p:nvSpPr>
        <p:spPr bwMode="auto">
          <a:xfrm>
            <a:off x="1143000" y="5181600"/>
            <a:ext cx="7162800" cy="7810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        </a:t>
            </a:r>
            <a:r>
              <a:rPr lang="zh-CN" altLang="en-US" sz="1800">
                <a:solidFill>
                  <a:schemeClr val="tx1"/>
                </a:solidFill>
                <a:latin typeface="方正大黑简体" panose="02010601030101010101" pitchFamily="2" charset="-122"/>
                <a:ea typeface="方正大黑简体" panose="02010601030101010101" pitchFamily="2" charset="-122"/>
              </a:rPr>
              <a:t>查资质、查程序、查记录、查现场作业中的“三违”行为、查设备运行中的不安全状态。 </a:t>
            </a:r>
          </a:p>
        </p:txBody>
      </p:sp>
      <p:sp>
        <p:nvSpPr>
          <p:cNvPr id="80903" name="矩形 236550"/>
          <p:cNvSpPr>
            <a:spLocks noChangeArrowheads="1"/>
          </p:cNvSpPr>
          <p:nvPr/>
        </p:nvSpPr>
        <p:spPr bwMode="auto">
          <a:xfrm>
            <a:off x="1143000" y="4508500"/>
            <a:ext cx="3657600" cy="4254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安全环保现场监察的方法</a:t>
            </a:r>
          </a:p>
        </p:txBody>
      </p:sp>
    </p:spTree>
  </p:cSld>
  <p:clrMapOvr>
    <a:masterClrMapping/>
  </p:clrMapOvr>
  <p:transition>
    <p:blinds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矩形 237569"/>
          <p:cNvSpPr>
            <a:spLocks noRot="1" noChangeArrowheads="1"/>
          </p:cNvSpPr>
          <p:nvPr/>
        </p:nvSpPr>
        <p:spPr bwMode="auto">
          <a:xfrm>
            <a:off x="1752600" y="2133600"/>
            <a:ext cx="6096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endParaRPr lang="zh-CN" altLang="zh-CN" sz="1800" b="1">
              <a:solidFill>
                <a:srgbClr val="000000"/>
              </a:solidFill>
              <a:latin typeface="楷体_GB2312" pitchFamily="49" charset="-122"/>
              <a:ea typeface="楷体_GB2312" pitchFamily="49" charset="-122"/>
            </a:endParaRPr>
          </a:p>
        </p:txBody>
      </p:sp>
      <p:sp>
        <p:nvSpPr>
          <p:cNvPr id="82947" name="矩形 237570"/>
          <p:cNvSpPr>
            <a:spLocks noChangeArrowheads="1"/>
          </p:cNvSpPr>
          <p:nvPr/>
        </p:nvSpPr>
        <p:spPr bwMode="auto">
          <a:xfrm>
            <a:off x="1981200" y="381000"/>
            <a:ext cx="3962400" cy="457200"/>
          </a:xfrm>
          <a:prstGeom prst="rect">
            <a:avLst/>
          </a:prstGeom>
          <a:solidFill>
            <a:schemeClr val="bg2"/>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en-US" altLang="zh-CN" sz="2400" b="1">
                <a:solidFill>
                  <a:srgbClr val="FFFF00"/>
                </a:solidFill>
              </a:rPr>
              <a:t>3</a:t>
            </a:r>
            <a:r>
              <a:rPr lang="zh-CN" altLang="en-US" sz="2400" b="1">
                <a:solidFill>
                  <a:srgbClr val="FFFF00"/>
                </a:solidFill>
              </a:rPr>
              <a:t>、反违章罚分制度</a:t>
            </a:r>
            <a:endParaRPr lang="zh-CN" altLang="en-US" b="1">
              <a:solidFill>
                <a:schemeClr val="bg1"/>
              </a:solidFill>
            </a:endParaRPr>
          </a:p>
        </p:txBody>
      </p:sp>
      <p:sp>
        <p:nvSpPr>
          <p:cNvPr id="82948" name="矩形 237571"/>
          <p:cNvSpPr>
            <a:spLocks noChangeArrowheads="1"/>
          </p:cNvSpPr>
          <p:nvPr/>
        </p:nvSpPr>
        <p:spPr bwMode="auto">
          <a:xfrm>
            <a:off x="381000" y="1120775"/>
            <a:ext cx="3810000" cy="4254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安全环保现场监察处罚办法</a:t>
            </a:r>
          </a:p>
        </p:txBody>
      </p:sp>
      <p:sp>
        <p:nvSpPr>
          <p:cNvPr id="82949" name="矩形 237572"/>
          <p:cNvSpPr>
            <a:spLocks noChangeArrowheads="1"/>
          </p:cNvSpPr>
          <p:nvPr/>
        </p:nvSpPr>
        <p:spPr bwMode="auto">
          <a:xfrm>
            <a:off x="381000" y="1520825"/>
            <a:ext cx="8001000" cy="142240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       </a:t>
            </a:r>
            <a:r>
              <a:rPr lang="zh-CN" altLang="en-US" sz="1800">
                <a:solidFill>
                  <a:schemeClr val="tx1"/>
                </a:solidFill>
                <a:latin typeface="方正大黑简体" panose="02010601030101010101" pitchFamily="2" charset="-122"/>
                <a:ea typeface="方正大黑简体" panose="02010601030101010101" pitchFamily="2" charset="-122"/>
              </a:rPr>
              <a:t>根据集团公司“反违章六项禁令” 和“</a:t>
            </a:r>
            <a:r>
              <a:rPr lang="en-US" altLang="zh-CN" sz="1800">
                <a:solidFill>
                  <a:schemeClr val="tx1"/>
                </a:solidFill>
                <a:latin typeface="方正大黑简体" panose="02010601030101010101" pitchFamily="2" charset="-122"/>
                <a:ea typeface="方正大黑简体" panose="02010601030101010101" pitchFamily="2" charset="-122"/>
              </a:rPr>
              <a:t>HSE</a:t>
            </a:r>
            <a:r>
              <a:rPr lang="zh-CN" altLang="en-US" sz="1800">
                <a:solidFill>
                  <a:schemeClr val="tx1"/>
                </a:solidFill>
                <a:latin typeface="方正大黑简体" panose="02010601030101010101" pitchFamily="2" charset="-122"/>
                <a:ea typeface="方正大黑简体" panose="02010601030101010101" pitchFamily="2" charset="-122"/>
              </a:rPr>
              <a:t>九项原则”对作业人员和管理者的规定动作，严格追究违章人员的属地管理和直线责任。 对内部员工违章现象，共分解罚分项目</a:t>
            </a:r>
            <a:r>
              <a:rPr lang="en-US" altLang="zh-CN" sz="1800">
                <a:solidFill>
                  <a:schemeClr val="tx1"/>
                </a:solidFill>
                <a:latin typeface="方正大黑简体" panose="02010601030101010101" pitchFamily="2" charset="-122"/>
                <a:ea typeface="方正大黑简体" panose="02010601030101010101" pitchFamily="2" charset="-122"/>
              </a:rPr>
              <a:t>44</a:t>
            </a:r>
            <a:r>
              <a:rPr lang="zh-CN" altLang="en-US" sz="1800">
                <a:solidFill>
                  <a:schemeClr val="tx1"/>
                </a:solidFill>
                <a:latin typeface="方正大黑简体" panose="02010601030101010101" pitchFamily="2" charset="-122"/>
                <a:ea typeface="方正大黑简体" panose="02010601030101010101" pitchFamily="2" charset="-122"/>
              </a:rPr>
              <a:t>条；对外部承包商违章行为，共分解处罚项目</a:t>
            </a:r>
            <a:r>
              <a:rPr lang="en-US" altLang="zh-CN" sz="1800">
                <a:solidFill>
                  <a:schemeClr val="tx1"/>
                </a:solidFill>
                <a:latin typeface="方正大黑简体" panose="02010601030101010101" pitchFamily="2" charset="-122"/>
                <a:ea typeface="方正大黑简体" panose="02010601030101010101" pitchFamily="2" charset="-122"/>
              </a:rPr>
              <a:t>14</a:t>
            </a:r>
            <a:r>
              <a:rPr lang="zh-CN" altLang="en-US" sz="1800">
                <a:solidFill>
                  <a:schemeClr val="tx1"/>
                </a:solidFill>
                <a:latin typeface="方正大黑简体" panose="02010601030101010101" pitchFamily="2" charset="-122"/>
                <a:ea typeface="方正大黑简体" panose="02010601030101010101" pitchFamily="2" charset="-122"/>
              </a:rPr>
              <a:t>项。</a:t>
            </a:r>
          </a:p>
        </p:txBody>
      </p:sp>
      <p:sp>
        <p:nvSpPr>
          <p:cNvPr id="82950" name="矩形 237573"/>
          <p:cNvSpPr>
            <a:spLocks noChangeArrowheads="1"/>
          </p:cNvSpPr>
          <p:nvPr/>
        </p:nvSpPr>
        <p:spPr bwMode="auto">
          <a:xfrm>
            <a:off x="381000" y="3581400"/>
            <a:ext cx="8001000" cy="27622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1</a:t>
            </a:r>
            <a:r>
              <a:rPr lang="zh-CN" altLang="en-US" sz="1800">
                <a:solidFill>
                  <a:schemeClr val="tx1"/>
                </a:solidFill>
                <a:latin typeface="方正大黑简体" panose="02010601030101010101" pitchFamily="2" charset="-122"/>
                <a:ea typeface="方正大黑简体" panose="02010601030101010101" pitchFamily="2" charset="-122"/>
              </a:rPr>
              <a:t>、对累计记</a:t>
            </a:r>
            <a:r>
              <a:rPr lang="en-US" altLang="zh-CN" sz="1800">
                <a:solidFill>
                  <a:schemeClr val="tx1"/>
                </a:solidFill>
                <a:latin typeface="方正大黑简体" panose="02010601030101010101" pitchFamily="2" charset="-122"/>
                <a:ea typeface="方正大黑简体" panose="02010601030101010101" pitchFamily="2" charset="-122"/>
              </a:rPr>
              <a:t>6</a:t>
            </a:r>
            <a:r>
              <a:rPr lang="zh-CN" altLang="en-US" sz="1800">
                <a:solidFill>
                  <a:schemeClr val="tx1"/>
                </a:solidFill>
                <a:latin typeface="方正大黑简体" panose="02010601030101010101" pitchFamily="2" charset="-122"/>
                <a:ea typeface="方正大黑简体" panose="02010601030101010101" pitchFamily="2" charset="-122"/>
              </a:rPr>
              <a:t>分的库站基层违章人员，将由片区进行违章人员培训，时间不少于</a:t>
            </a:r>
            <a:r>
              <a:rPr lang="en-US" altLang="zh-CN" sz="1800">
                <a:solidFill>
                  <a:schemeClr val="tx1"/>
                </a:solidFill>
                <a:latin typeface="方正大黑简体" panose="02010601030101010101" pitchFamily="2" charset="-122"/>
                <a:ea typeface="方正大黑简体" panose="02010601030101010101" pitchFamily="2" charset="-122"/>
              </a:rPr>
              <a:t>8</a:t>
            </a:r>
            <a:r>
              <a:rPr lang="zh-CN" altLang="en-US" sz="1800">
                <a:solidFill>
                  <a:schemeClr val="tx1"/>
                </a:solidFill>
                <a:latin typeface="方正大黑简体" panose="02010601030101010101" pitchFamily="2" charset="-122"/>
                <a:ea typeface="方正大黑简体" panose="02010601030101010101" pitchFamily="2" charset="-122"/>
              </a:rPr>
              <a:t>学时；对累计记分</a:t>
            </a:r>
            <a:r>
              <a:rPr lang="en-US" altLang="zh-CN" sz="1800">
                <a:solidFill>
                  <a:schemeClr val="tx1"/>
                </a:solidFill>
                <a:latin typeface="方正大黑简体" panose="02010601030101010101" pitchFamily="2" charset="-122"/>
                <a:ea typeface="方正大黑简体" panose="02010601030101010101" pitchFamily="2" charset="-122"/>
              </a:rPr>
              <a:t>10</a:t>
            </a:r>
            <a:r>
              <a:rPr lang="zh-CN" altLang="en-US" sz="1800">
                <a:solidFill>
                  <a:schemeClr val="tx1"/>
                </a:solidFill>
                <a:latin typeface="方正大黑简体" panose="02010601030101010101" pitchFamily="2" charset="-122"/>
                <a:ea typeface="方正大黑简体" panose="02010601030101010101" pitchFamily="2" charset="-122"/>
              </a:rPr>
              <a:t>分的违章人员，由分公司安全科或人事科对违章人员脱产培训，时间不少于</a:t>
            </a:r>
            <a:r>
              <a:rPr lang="en-US" altLang="zh-CN" sz="1800">
                <a:solidFill>
                  <a:schemeClr val="tx1"/>
                </a:solidFill>
                <a:latin typeface="方正大黑简体" panose="02010601030101010101" pitchFamily="2" charset="-122"/>
                <a:ea typeface="方正大黑简体" panose="02010601030101010101" pitchFamily="2" charset="-122"/>
              </a:rPr>
              <a:t>16</a:t>
            </a:r>
            <a:r>
              <a:rPr lang="zh-CN" altLang="en-US" sz="1800">
                <a:solidFill>
                  <a:schemeClr val="tx1"/>
                </a:solidFill>
                <a:latin typeface="方正大黑简体" panose="02010601030101010101" pitchFamily="2" charset="-122"/>
                <a:ea typeface="方正大黑简体" panose="02010601030101010101" pitchFamily="2" charset="-122"/>
              </a:rPr>
              <a:t>学时，经考核合格后，重新上岗。对年内累计记分</a:t>
            </a:r>
            <a:r>
              <a:rPr lang="en-US" altLang="zh-CN" sz="1800">
                <a:solidFill>
                  <a:schemeClr val="tx1"/>
                </a:solidFill>
                <a:latin typeface="方正大黑简体" panose="02010601030101010101" pitchFamily="2" charset="-122"/>
                <a:ea typeface="方正大黑简体" panose="02010601030101010101" pitchFamily="2" charset="-122"/>
              </a:rPr>
              <a:t>12</a:t>
            </a:r>
            <a:r>
              <a:rPr lang="zh-CN" altLang="en-US" sz="1800">
                <a:solidFill>
                  <a:schemeClr val="tx1"/>
                </a:solidFill>
                <a:latin typeface="方正大黑简体" panose="02010601030101010101" pitchFamily="2" charset="-122"/>
                <a:ea typeface="方正大黑简体" panose="02010601030101010101" pitchFamily="2" charset="-122"/>
              </a:rPr>
              <a:t>分的违章人员，建议人事劳资部门予以辞退。</a:t>
            </a:r>
          </a:p>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2</a:t>
            </a:r>
            <a:r>
              <a:rPr lang="zh-CN" altLang="en-US" sz="1800">
                <a:solidFill>
                  <a:schemeClr val="tx1"/>
                </a:solidFill>
                <a:latin typeface="方正大黑简体" panose="02010601030101010101" pitchFamily="2" charset="-122"/>
                <a:ea typeface="方正大黑简体" panose="02010601030101010101" pitchFamily="2" charset="-122"/>
              </a:rPr>
              <a:t>、对累计记分</a:t>
            </a:r>
            <a:r>
              <a:rPr lang="en-US" altLang="zh-CN" sz="1800">
                <a:solidFill>
                  <a:schemeClr val="tx1"/>
                </a:solidFill>
                <a:latin typeface="方正大黑简体" panose="02010601030101010101" pitchFamily="2" charset="-122"/>
                <a:ea typeface="方正大黑简体" panose="02010601030101010101" pitchFamily="2" charset="-122"/>
              </a:rPr>
              <a:t>10</a:t>
            </a:r>
            <a:r>
              <a:rPr lang="zh-CN" altLang="en-US" sz="1800">
                <a:solidFill>
                  <a:schemeClr val="tx1"/>
                </a:solidFill>
                <a:latin typeface="方正大黑简体" panose="02010601030101010101" pitchFamily="2" charset="-122"/>
                <a:ea typeface="方正大黑简体" panose="02010601030101010101" pitchFamily="2" charset="-122"/>
              </a:rPr>
              <a:t>分的机关和片区管理人员，扣发当月业绩工资</a:t>
            </a:r>
            <a:r>
              <a:rPr lang="en-US" altLang="zh-CN" sz="1800">
                <a:solidFill>
                  <a:schemeClr val="tx1"/>
                </a:solidFill>
                <a:latin typeface="方正大黑简体" panose="02010601030101010101" pitchFamily="2" charset="-122"/>
                <a:ea typeface="方正大黑简体" panose="02010601030101010101" pitchFamily="2" charset="-122"/>
              </a:rPr>
              <a:t>50%</a:t>
            </a:r>
            <a:r>
              <a:rPr lang="zh-CN" altLang="en-US" sz="1800">
                <a:solidFill>
                  <a:schemeClr val="tx1"/>
                </a:solidFill>
                <a:latin typeface="方正大黑简体" panose="02010601030101010101" pitchFamily="2" charset="-122"/>
                <a:ea typeface="方正大黑简体" panose="02010601030101010101" pitchFamily="2" charset="-122"/>
              </a:rPr>
              <a:t>，年内累计积分超过</a:t>
            </a:r>
            <a:r>
              <a:rPr lang="en-US" altLang="zh-CN" sz="1800">
                <a:solidFill>
                  <a:schemeClr val="tx1"/>
                </a:solidFill>
                <a:latin typeface="方正大黑简体" panose="02010601030101010101" pitchFamily="2" charset="-122"/>
                <a:ea typeface="方正大黑简体" panose="02010601030101010101" pitchFamily="2" charset="-122"/>
              </a:rPr>
              <a:t>20</a:t>
            </a:r>
            <a:r>
              <a:rPr lang="zh-CN" altLang="en-US" sz="1800">
                <a:solidFill>
                  <a:schemeClr val="tx1"/>
                </a:solidFill>
                <a:latin typeface="方正大黑简体" panose="02010601030101010101" pitchFamily="2" charset="-122"/>
                <a:ea typeface="方正大黑简体" panose="02010601030101010101" pitchFamily="2" charset="-122"/>
              </a:rPr>
              <a:t>分的，降级使用。</a:t>
            </a:r>
          </a:p>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3</a:t>
            </a:r>
            <a:r>
              <a:rPr lang="zh-CN" altLang="en-US" sz="1800">
                <a:solidFill>
                  <a:schemeClr val="tx1"/>
                </a:solidFill>
                <a:latin typeface="方正大黑简体" panose="02010601030101010101" pitchFamily="2" charset="-122"/>
                <a:ea typeface="方正大黑简体" panose="02010601030101010101" pitchFamily="2" charset="-122"/>
              </a:rPr>
              <a:t>、员工每罚</a:t>
            </a:r>
            <a:r>
              <a:rPr lang="en-US" altLang="zh-CN" sz="1800">
                <a:solidFill>
                  <a:schemeClr val="tx1"/>
                </a:solidFill>
                <a:latin typeface="方正大黑简体" panose="02010601030101010101" pitchFamily="2" charset="-122"/>
                <a:ea typeface="方正大黑简体" panose="02010601030101010101" pitchFamily="2" charset="-122"/>
              </a:rPr>
              <a:t>1</a:t>
            </a:r>
            <a:r>
              <a:rPr lang="zh-CN" altLang="en-US" sz="1800">
                <a:solidFill>
                  <a:schemeClr val="tx1"/>
                </a:solidFill>
                <a:latin typeface="方正大黑简体" panose="02010601030101010101" pitchFamily="2" charset="-122"/>
                <a:ea typeface="方正大黑简体" panose="02010601030101010101" pitchFamily="2" charset="-122"/>
              </a:rPr>
              <a:t>分扣罚业绩工资</a:t>
            </a:r>
            <a:r>
              <a:rPr lang="en-US" altLang="zh-CN" sz="1800">
                <a:solidFill>
                  <a:schemeClr val="tx1"/>
                </a:solidFill>
                <a:latin typeface="方正大黑简体" panose="02010601030101010101" pitchFamily="2" charset="-122"/>
                <a:ea typeface="方正大黑简体" panose="02010601030101010101" pitchFamily="2" charset="-122"/>
              </a:rPr>
              <a:t>50</a:t>
            </a:r>
            <a:r>
              <a:rPr lang="zh-CN" altLang="en-US" sz="1800">
                <a:solidFill>
                  <a:schemeClr val="tx1"/>
                </a:solidFill>
                <a:latin typeface="方正大黑简体" panose="02010601030101010101" pitchFamily="2" charset="-122"/>
                <a:ea typeface="方正大黑简体" panose="02010601030101010101" pitchFamily="2" charset="-122"/>
              </a:rPr>
              <a:t>元。在上级公司检查中被查处的问题，公司将加倍进行经济处罚。</a:t>
            </a:r>
          </a:p>
        </p:txBody>
      </p:sp>
      <p:sp>
        <p:nvSpPr>
          <p:cNvPr id="82951" name="矩形 237574"/>
          <p:cNvSpPr>
            <a:spLocks noChangeArrowheads="1"/>
          </p:cNvSpPr>
          <p:nvPr/>
        </p:nvSpPr>
        <p:spPr bwMode="auto">
          <a:xfrm>
            <a:off x="381000" y="3060700"/>
            <a:ext cx="2590800" cy="4254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罚   分   说   明</a:t>
            </a:r>
          </a:p>
        </p:txBody>
      </p:sp>
    </p:spTree>
  </p:cSld>
  <p:clrMapOvr>
    <a:masterClrMapping/>
  </p:clrMapOvr>
  <p:transition>
    <p:blinds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矩形 238593"/>
          <p:cNvSpPr>
            <a:spLocks noRot="1" noChangeArrowheads="1"/>
          </p:cNvSpPr>
          <p:nvPr/>
        </p:nvSpPr>
        <p:spPr bwMode="auto">
          <a:xfrm>
            <a:off x="1752600" y="2133600"/>
            <a:ext cx="6096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endParaRPr lang="zh-CN" altLang="zh-CN" sz="1800" b="1">
              <a:solidFill>
                <a:srgbClr val="000000"/>
              </a:solidFill>
              <a:latin typeface="楷体_GB2312" pitchFamily="49" charset="-122"/>
              <a:ea typeface="楷体_GB2312" pitchFamily="49" charset="-122"/>
            </a:endParaRPr>
          </a:p>
        </p:txBody>
      </p:sp>
      <p:sp>
        <p:nvSpPr>
          <p:cNvPr id="84995" name="矩形 238594"/>
          <p:cNvSpPr>
            <a:spLocks noChangeArrowheads="1"/>
          </p:cNvSpPr>
          <p:nvPr/>
        </p:nvSpPr>
        <p:spPr bwMode="auto">
          <a:xfrm>
            <a:off x="1981200" y="381000"/>
            <a:ext cx="3962400" cy="457200"/>
          </a:xfrm>
          <a:prstGeom prst="rect">
            <a:avLst/>
          </a:prstGeom>
          <a:solidFill>
            <a:schemeClr val="bg2"/>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en-US" altLang="zh-CN" sz="2400" b="1">
                <a:solidFill>
                  <a:srgbClr val="FFFF00"/>
                </a:solidFill>
              </a:rPr>
              <a:t>3</a:t>
            </a:r>
            <a:r>
              <a:rPr lang="zh-CN" altLang="en-US" sz="2400" b="1">
                <a:solidFill>
                  <a:srgbClr val="FFFF00"/>
                </a:solidFill>
              </a:rPr>
              <a:t>、反违章罚分制度</a:t>
            </a:r>
            <a:endParaRPr lang="zh-CN" altLang="en-US" b="1">
              <a:solidFill>
                <a:schemeClr val="bg1"/>
              </a:solidFill>
            </a:endParaRPr>
          </a:p>
        </p:txBody>
      </p:sp>
      <p:sp>
        <p:nvSpPr>
          <p:cNvPr id="84996" name="矩形 238595"/>
          <p:cNvSpPr>
            <a:spLocks noChangeArrowheads="1"/>
          </p:cNvSpPr>
          <p:nvPr/>
        </p:nvSpPr>
        <p:spPr bwMode="auto">
          <a:xfrm>
            <a:off x="533400" y="1079500"/>
            <a:ext cx="1676400" cy="4254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提     示</a:t>
            </a:r>
          </a:p>
        </p:txBody>
      </p:sp>
      <p:sp>
        <p:nvSpPr>
          <p:cNvPr id="84997" name="矩形 238596"/>
          <p:cNvSpPr>
            <a:spLocks noChangeArrowheads="1"/>
          </p:cNvSpPr>
          <p:nvPr/>
        </p:nvSpPr>
        <p:spPr bwMode="auto">
          <a:xfrm>
            <a:off x="533400" y="1676400"/>
            <a:ext cx="8001000" cy="44132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       </a:t>
            </a:r>
            <a:r>
              <a:rPr lang="zh-CN" altLang="en-US" sz="1800">
                <a:solidFill>
                  <a:schemeClr val="tx1"/>
                </a:solidFill>
                <a:latin typeface="方正大黑简体" panose="02010601030101010101" pitchFamily="2" charset="-122"/>
                <a:ea typeface="方正大黑简体" panose="02010601030101010101" pitchFamily="2" charset="-122"/>
              </a:rPr>
              <a:t>反违章罚分制度是安全管理的“反激励”，日常工作中还应注重“正激励”。公司鼓励员工积极发现、报告风险、未遂事件，并对报告风险、未遂事件进行奖励。去年以来，我们出台了</a:t>
            </a:r>
            <a:r>
              <a:rPr lang="zh-CN" altLang="zh-CN" sz="1800">
                <a:solidFill>
                  <a:schemeClr val="tx1"/>
                </a:solidFill>
                <a:latin typeface="方正大黑简体" panose="02010601030101010101" pitchFamily="2" charset="-122"/>
                <a:ea typeface="方正大黑简体" panose="02010601030101010101" pitchFamily="2" charset="-122"/>
              </a:rPr>
              <a:t>《中国石油江苏销售公司风险</a:t>
            </a:r>
            <a:r>
              <a:rPr lang="zh-CN" altLang="en-US" sz="1800">
                <a:solidFill>
                  <a:schemeClr val="tx1"/>
                </a:solidFill>
                <a:latin typeface="方正大黑简体" panose="02010601030101010101" pitchFamily="2" charset="-122"/>
                <a:ea typeface="方正大黑简体" panose="02010601030101010101" pitchFamily="2" charset="-122"/>
              </a:rPr>
              <a:t>未遂事件管理办法</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a:t>
            </a:r>
          </a:p>
          <a:p>
            <a:pP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        风险事件是指各类物的不安全状态和人的不安全行为可能导致安全事故的事件；未遂事件是指由于各类物的不安全状态和人的不安全行为引发，但因得到及时纠正或制止，未产生疾病、伤害、损坏或损失等后果的事件。</a:t>
            </a:r>
          </a:p>
          <a:p>
            <a:pP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        风险事件的报告。员工识别、评价出的任何风险事件，都应立即向所在单位负责人报告，并填写</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风险事件报告表</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，内容包括风险事件所在场所、部位，风险事件及危害描述，风险削减控制措施。</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风险事件报告表</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由报告人填写、单位负责人签字后，油库的直接录入</a:t>
            </a:r>
            <a:r>
              <a:rPr lang="en-US" altLang="zh-CN" sz="1800">
                <a:solidFill>
                  <a:schemeClr val="tx1"/>
                </a:solidFill>
                <a:latin typeface="方正大黑简体" panose="02010601030101010101" pitchFamily="2" charset="-122"/>
                <a:ea typeface="方正大黑简体" panose="02010601030101010101" pitchFamily="2" charset="-122"/>
              </a:rPr>
              <a:t>HSE</a:t>
            </a:r>
            <a:r>
              <a:rPr lang="zh-CN" altLang="en-US" sz="1800">
                <a:solidFill>
                  <a:schemeClr val="tx1"/>
                </a:solidFill>
                <a:latin typeface="方正大黑简体" panose="02010601030101010101" pitchFamily="2" charset="-122"/>
                <a:ea typeface="方正大黑简体" panose="02010601030101010101" pitchFamily="2" charset="-122"/>
              </a:rPr>
              <a:t>信息系统；加油站的报分公司安全管理部门。安全部门在接到加油站报告后，对风险事件进行评估，经审核签字，录入</a:t>
            </a:r>
            <a:r>
              <a:rPr lang="en-US" altLang="zh-CN" sz="1800">
                <a:solidFill>
                  <a:schemeClr val="tx1"/>
                </a:solidFill>
                <a:latin typeface="方正大黑简体" panose="02010601030101010101" pitchFamily="2" charset="-122"/>
                <a:ea typeface="方正大黑简体" panose="02010601030101010101" pitchFamily="2" charset="-122"/>
              </a:rPr>
              <a:t>HSE</a:t>
            </a:r>
            <a:r>
              <a:rPr lang="zh-CN" altLang="en-US" sz="1800">
                <a:solidFill>
                  <a:schemeClr val="tx1"/>
                </a:solidFill>
                <a:latin typeface="方正大黑简体" panose="02010601030101010101" pitchFamily="2" charset="-122"/>
                <a:ea typeface="方正大黑简体" panose="02010601030101010101" pitchFamily="2" charset="-122"/>
              </a:rPr>
              <a:t>信息系统。 </a:t>
            </a:r>
          </a:p>
        </p:txBody>
      </p:sp>
    </p:spTree>
  </p:cSld>
  <p:clrMapOvr>
    <a:masterClrMapping/>
  </p:clrMapOvr>
  <p:transition>
    <p:blinds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矩形 239617"/>
          <p:cNvSpPr>
            <a:spLocks noRot="1" noChangeArrowheads="1"/>
          </p:cNvSpPr>
          <p:nvPr/>
        </p:nvSpPr>
        <p:spPr bwMode="auto">
          <a:xfrm>
            <a:off x="1752600" y="2133600"/>
            <a:ext cx="6096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endParaRPr lang="zh-CN" altLang="zh-CN" sz="1800" b="1">
              <a:solidFill>
                <a:srgbClr val="000000"/>
              </a:solidFill>
              <a:latin typeface="楷体_GB2312" pitchFamily="49" charset="-122"/>
              <a:ea typeface="楷体_GB2312" pitchFamily="49" charset="-122"/>
            </a:endParaRPr>
          </a:p>
        </p:txBody>
      </p:sp>
      <p:sp>
        <p:nvSpPr>
          <p:cNvPr id="87043" name="矩形 239618"/>
          <p:cNvSpPr>
            <a:spLocks noChangeArrowheads="1"/>
          </p:cNvSpPr>
          <p:nvPr/>
        </p:nvSpPr>
        <p:spPr bwMode="auto">
          <a:xfrm>
            <a:off x="1981200" y="381000"/>
            <a:ext cx="3962400" cy="457200"/>
          </a:xfrm>
          <a:prstGeom prst="rect">
            <a:avLst/>
          </a:prstGeom>
          <a:solidFill>
            <a:schemeClr val="bg2"/>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en-US" altLang="zh-CN" sz="2400" b="1">
                <a:solidFill>
                  <a:srgbClr val="FFFF00"/>
                </a:solidFill>
              </a:rPr>
              <a:t>3</a:t>
            </a:r>
            <a:r>
              <a:rPr lang="zh-CN" altLang="en-US" sz="2400" b="1">
                <a:solidFill>
                  <a:srgbClr val="FFFF00"/>
                </a:solidFill>
              </a:rPr>
              <a:t>、反违章罚分制度</a:t>
            </a:r>
            <a:endParaRPr lang="zh-CN" altLang="en-US" b="1">
              <a:solidFill>
                <a:schemeClr val="bg1"/>
              </a:solidFill>
            </a:endParaRPr>
          </a:p>
        </p:txBody>
      </p:sp>
      <p:sp>
        <p:nvSpPr>
          <p:cNvPr id="87044" name="矩形 239619"/>
          <p:cNvSpPr>
            <a:spLocks noChangeArrowheads="1"/>
          </p:cNvSpPr>
          <p:nvPr/>
        </p:nvSpPr>
        <p:spPr bwMode="auto">
          <a:xfrm>
            <a:off x="381000" y="1219200"/>
            <a:ext cx="8001000" cy="47434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       </a:t>
            </a:r>
            <a:r>
              <a:rPr lang="zh-CN" altLang="en-US" sz="1800">
                <a:solidFill>
                  <a:schemeClr val="tx1"/>
                </a:solidFill>
                <a:latin typeface="方正大黑简体" panose="02010601030101010101" pitchFamily="2" charset="-122"/>
                <a:ea typeface="方正大黑简体" panose="02010601030101010101" pitchFamily="2" charset="-122"/>
              </a:rPr>
              <a:t>未遂事件报告。生产作业场所发生未遂事件，现场当班员工都应当采取可靠措施进行处置，防止事件扩大酿成事故，并应及时、准确、完整地向现场负责人报告。其他员工有责任对他人发生而未报告的未遂事件进行报告，报告人需填写</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未遂事件报告表</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，内容包括未遂事件所在场所、部位，未遂事件描述，已采取的控制措施，经验与教训。油库的经油库主任审核签字后，录入</a:t>
            </a:r>
            <a:r>
              <a:rPr lang="en-US" altLang="zh-CN" sz="1800">
                <a:solidFill>
                  <a:schemeClr val="tx1"/>
                </a:solidFill>
                <a:latin typeface="方正大黑简体" panose="02010601030101010101" pitchFamily="2" charset="-122"/>
                <a:ea typeface="方正大黑简体" panose="02010601030101010101" pitchFamily="2" charset="-122"/>
              </a:rPr>
              <a:t>HSE</a:t>
            </a:r>
            <a:r>
              <a:rPr lang="zh-CN" altLang="en-US" sz="1800">
                <a:solidFill>
                  <a:schemeClr val="tx1"/>
                </a:solidFill>
                <a:latin typeface="方正大黑简体" panose="02010601030101010101" pitchFamily="2" charset="-122"/>
                <a:ea typeface="方正大黑简体" panose="02010601030101010101" pitchFamily="2" charset="-122"/>
              </a:rPr>
              <a:t>信息系统，并报告分公司安全部门；加油站的报分公司安全管理部门审核后，录入</a:t>
            </a:r>
            <a:r>
              <a:rPr lang="en-US" altLang="zh-CN" sz="1800">
                <a:solidFill>
                  <a:schemeClr val="tx1"/>
                </a:solidFill>
                <a:latin typeface="方正大黑简体" panose="02010601030101010101" pitchFamily="2" charset="-122"/>
                <a:ea typeface="方正大黑简体" panose="02010601030101010101" pitchFamily="2" charset="-122"/>
              </a:rPr>
              <a:t>HSE</a:t>
            </a:r>
            <a:r>
              <a:rPr lang="zh-CN" altLang="en-US" sz="1800">
                <a:solidFill>
                  <a:schemeClr val="tx1"/>
                </a:solidFill>
                <a:latin typeface="方正大黑简体" panose="02010601030101010101" pitchFamily="2" charset="-122"/>
                <a:ea typeface="方正大黑简体" panose="02010601030101010101" pitchFamily="2" charset="-122"/>
              </a:rPr>
              <a:t>信息系统。</a:t>
            </a:r>
          </a:p>
          <a:p>
            <a:pP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       分公司安全管理部门收到</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风险事件报告表</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或</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未遂事件报告表</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后，应及时对报告的内容进行审核，如审核中发现有疑义的内容，应安排人员进行现场审核确认。</a:t>
            </a:r>
          </a:p>
          <a:p>
            <a:pP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       分公司安全管理部门对报告确认的风险、未遂事件信息，应进行详细的分析、总结，制定控制措施，并编写案例，供员工分享安全经验及教训。</a:t>
            </a:r>
          </a:p>
          <a:p>
            <a:pP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       分公司安全管理部门每月</a:t>
            </a:r>
            <a:r>
              <a:rPr lang="en-US" altLang="zh-CN" sz="1800">
                <a:solidFill>
                  <a:schemeClr val="tx1"/>
                </a:solidFill>
                <a:latin typeface="方正大黑简体" panose="02010601030101010101" pitchFamily="2" charset="-122"/>
                <a:ea typeface="方正大黑简体" panose="02010601030101010101" pitchFamily="2" charset="-122"/>
              </a:rPr>
              <a:t>25</a:t>
            </a:r>
            <a:r>
              <a:rPr lang="zh-CN" altLang="en-US" sz="1800">
                <a:solidFill>
                  <a:schemeClr val="tx1"/>
                </a:solidFill>
                <a:latin typeface="方正大黑简体" panose="02010601030101010101" pitchFamily="2" charset="-122"/>
                <a:ea typeface="方正大黑简体" panose="02010601030101010101" pitchFamily="2" charset="-122"/>
              </a:rPr>
              <a:t>日前将当月收集的风险、未遂事件向公司储运安全处报告，公司将每月发布一次风险、未遂事件报告信息。</a:t>
            </a:r>
          </a:p>
        </p:txBody>
      </p:sp>
      <p:pic>
        <p:nvPicPr>
          <p:cNvPr id="87045" name="图片 239620" descr="dger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5751513"/>
            <a:ext cx="1989138"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矩形 240641"/>
          <p:cNvSpPr>
            <a:spLocks noRot="1" noChangeArrowheads="1"/>
          </p:cNvSpPr>
          <p:nvPr/>
        </p:nvSpPr>
        <p:spPr bwMode="auto">
          <a:xfrm>
            <a:off x="1752600" y="2133600"/>
            <a:ext cx="6096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endParaRPr lang="zh-CN" altLang="zh-CN" sz="1800" b="1">
              <a:solidFill>
                <a:srgbClr val="000000"/>
              </a:solidFill>
              <a:latin typeface="楷体_GB2312" pitchFamily="49" charset="-122"/>
              <a:ea typeface="楷体_GB2312" pitchFamily="49" charset="-122"/>
            </a:endParaRPr>
          </a:p>
        </p:txBody>
      </p:sp>
      <p:sp>
        <p:nvSpPr>
          <p:cNvPr id="89091" name="矩形 240642"/>
          <p:cNvSpPr>
            <a:spLocks noChangeArrowheads="1"/>
          </p:cNvSpPr>
          <p:nvPr/>
        </p:nvSpPr>
        <p:spPr bwMode="auto">
          <a:xfrm>
            <a:off x="1981200" y="381000"/>
            <a:ext cx="3962400" cy="457200"/>
          </a:xfrm>
          <a:prstGeom prst="rect">
            <a:avLst/>
          </a:prstGeom>
          <a:solidFill>
            <a:schemeClr val="bg2"/>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en-US" altLang="zh-CN" sz="2400" b="1">
                <a:solidFill>
                  <a:srgbClr val="FFFF00"/>
                </a:solidFill>
              </a:rPr>
              <a:t>3</a:t>
            </a:r>
            <a:r>
              <a:rPr lang="zh-CN" altLang="en-US" sz="2400" b="1">
                <a:solidFill>
                  <a:srgbClr val="FFFF00"/>
                </a:solidFill>
              </a:rPr>
              <a:t>、反违章罚分制度</a:t>
            </a:r>
            <a:endParaRPr lang="zh-CN" altLang="en-US" b="1">
              <a:solidFill>
                <a:schemeClr val="bg1"/>
              </a:solidFill>
            </a:endParaRPr>
          </a:p>
        </p:txBody>
      </p:sp>
      <p:sp>
        <p:nvSpPr>
          <p:cNvPr id="89092" name="矩形 240643"/>
          <p:cNvSpPr>
            <a:spLocks noChangeArrowheads="1"/>
          </p:cNvSpPr>
          <p:nvPr/>
        </p:nvSpPr>
        <p:spPr bwMode="auto">
          <a:xfrm>
            <a:off x="762000" y="1295400"/>
            <a:ext cx="7848600" cy="50736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被确定奖励的风险、未遂事件应具备以下条件：</a:t>
            </a:r>
          </a:p>
          <a:p>
            <a:pP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（一）所报告的风险、未遂事件必须真实、准确、完整；</a:t>
            </a:r>
          </a:p>
          <a:p>
            <a:pP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（二）所报告的风险必须是新近发现； </a:t>
            </a:r>
          </a:p>
          <a:p>
            <a:pP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（三）未遂事件内容对员工具有启发和教育意义；</a:t>
            </a:r>
          </a:p>
          <a:p>
            <a:pP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（四）报告的风险、未遂事件内容经过有效审核、验证；</a:t>
            </a:r>
          </a:p>
          <a:p>
            <a:pP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（五）公司</a:t>
            </a:r>
            <a:r>
              <a:rPr lang="en-US" altLang="zh-CN" sz="1800">
                <a:solidFill>
                  <a:schemeClr val="tx1"/>
                </a:solidFill>
                <a:latin typeface="方正大黑简体" panose="02010601030101010101" pitchFamily="2" charset="-122"/>
                <a:ea typeface="方正大黑简体" panose="02010601030101010101" pitchFamily="2" charset="-122"/>
              </a:rPr>
              <a:t>HSE</a:t>
            </a:r>
            <a:r>
              <a:rPr lang="zh-CN" altLang="en-US" sz="1800">
                <a:solidFill>
                  <a:schemeClr val="tx1"/>
                </a:solidFill>
                <a:latin typeface="方正大黑简体" panose="02010601030101010101" pitchFamily="2" charset="-122"/>
                <a:ea typeface="方正大黑简体" panose="02010601030101010101" pitchFamily="2" charset="-122"/>
              </a:rPr>
              <a:t>信息系统中可查询。</a:t>
            </a:r>
          </a:p>
          <a:p>
            <a:pP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        员工报告的风险事件，经审核确认符合报告要素的，按照每件风险事件奖励</a:t>
            </a:r>
            <a:r>
              <a:rPr lang="en-US" altLang="zh-CN" sz="1800">
                <a:solidFill>
                  <a:schemeClr val="tx1"/>
                </a:solidFill>
                <a:latin typeface="方正大黑简体" panose="02010601030101010101" pitchFamily="2" charset="-122"/>
                <a:ea typeface="方正大黑简体" panose="02010601030101010101" pitchFamily="2" charset="-122"/>
              </a:rPr>
              <a:t>10</a:t>
            </a:r>
            <a:r>
              <a:rPr lang="zh-CN" altLang="en-US" sz="1800">
                <a:solidFill>
                  <a:schemeClr val="tx1"/>
                </a:solidFill>
                <a:latin typeface="方正大黑简体" panose="02010601030101010101" pitchFamily="2" charset="-122"/>
                <a:ea typeface="方正大黑简体" panose="02010601030101010101" pitchFamily="2" charset="-122"/>
              </a:rPr>
              <a:t>元至</a:t>
            </a:r>
            <a:r>
              <a:rPr lang="en-US" altLang="zh-CN" sz="1800">
                <a:solidFill>
                  <a:schemeClr val="tx1"/>
                </a:solidFill>
                <a:latin typeface="方正大黑简体" panose="02010601030101010101" pitchFamily="2" charset="-122"/>
                <a:ea typeface="方正大黑简体" panose="02010601030101010101" pitchFamily="2" charset="-122"/>
              </a:rPr>
              <a:t>50</a:t>
            </a:r>
            <a:r>
              <a:rPr lang="zh-CN" altLang="en-US" sz="1800">
                <a:solidFill>
                  <a:schemeClr val="tx1"/>
                </a:solidFill>
                <a:latin typeface="方正大黑简体" panose="02010601030101010101" pitchFamily="2" charset="-122"/>
                <a:ea typeface="方正大黑简体" panose="02010601030101010101" pitchFamily="2" charset="-122"/>
              </a:rPr>
              <a:t>元的标准，由分公司安全管理部门提出奖励意见，填写</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风险事件报告奖励审批单</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报分管安全的领导审批，每月奖励兑现一次。 </a:t>
            </a:r>
          </a:p>
          <a:p>
            <a:pP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    分公司将员工报告、并经审核确认的未遂事件，填写</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未遂事件报告奖励审批单</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并签署意见上报公司，公司储运安全处按照每件未遂事件奖励</a:t>
            </a:r>
            <a:r>
              <a:rPr lang="en-US" altLang="zh-CN" sz="1800">
                <a:solidFill>
                  <a:schemeClr val="tx1"/>
                </a:solidFill>
                <a:latin typeface="方正大黑简体" panose="02010601030101010101" pitchFamily="2" charset="-122"/>
                <a:ea typeface="方正大黑简体" panose="02010601030101010101" pitchFamily="2" charset="-122"/>
              </a:rPr>
              <a:t>100</a:t>
            </a:r>
            <a:r>
              <a:rPr lang="zh-CN" altLang="en-US" sz="1800">
                <a:solidFill>
                  <a:schemeClr val="tx1"/>
                </a:solidFill>
                <a:latin typeface="方正大黑简体" panose="02010601030101010101" pitchFamily="2" charset="-122"/>
                <a:ea typeface="方正大黑简体" panose="02010601030101010101" pitchFamily="2" charset="-122"/>
              </a:rPr>
              <a:t>元至</a:t>
            </a:r>
            <a:r>
              <a:rPr lang="en-US" altLang="zh-CN" sz="1800">
                <a:solidFill>
                  <a:schemeClr val="tx1"/>
                </a:solidFill>
                <a:latin typeface="方正大黑简体" panose="02010601030101010101" pitchFamily="2" charset="-122"/>
                <a:ea typeface="方正大黑简体" panose="02010601030101010101" pitchFamily="2" charset="-122"/>
              </a:rPr>
              <a:t>500</a:t>
            </a:r>
            <a:r>
              <a:rPr lang="zh-CN" altLang="en-US" sz="1800">
                <a:solidFill>
                  <a:schemeClr val="tx1"/>
                </a:solidFill>
                <a:latin typeface="方正大黑简体" panose="02010601030101010101" pitchFamily="2" charset="-122"/>
                <a:ea typeface="方正大黑简体" panose="02010601030101010101" pitchFamily="2" charset="-122"/>
              </a:rPr>
              <a:t>元的标准，在</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未遂事件报告奖励审批单</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上签署奖励意见，报分管安全的副总经理审批，奖励资金从公司安全奖励基金（安保基金）中列支，每季度奖励兑现一次。同时，对上报未遂事件的分公司，在月度业绩考核总分中，奖励</a:t>
            </a:r>
            <a:r>
              <a:rPr lang="en-US" altLang="zh-CN" sz="1800">
                <a:solidFill>
                  <a:schemeClr val="tx1"/>
                </a:solidFill>
                <a:latin typeface="方正大黑简体" panose="02010601030101010101" pitchFamily="2" charset="-122"/>
                <a:ea typeface="方正大黑简体" panose="02010601030101010101" pitchFamily="2" charset="-122"/>
              </a:rPr>
              <a:t>1</a:t>
            </a:r>
            <a:r>
              <a:rPr lang="zh-CN" altLang="en-US" sz="1800">
                <a:solidFill>
                  <a:schemeClr val="tx1"/>
                </a:solidFill>
                <a:latin typeface="方正大黑简体" panose="02010601030101010101" pitchFamily="2" charset="-122"/>
                <a:ea typeface="方正大黑简体" panose="02010601030101010101" pitchFamily="2" charset="-122"/>
              </a:rPr>
              <a:t>分。</a:t>
            </a:r>
          </a:p>
        </p:txBody>
      </p:sp>
      <p:pic>
        <p:nvPicPr>
          <p:cNvPr id="89093" name="图片 240644" descr="dere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143000"/>
            <a:ext cx="1827213"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矩形 241665"/>
          <p:cNvSpPr>
            <a:spLocks noRot="1" noChangeArrowheads="1"/>
          </p:cNvSpPr>
          <p:nvPr/>
        </p:nvSpPr>
        <p:spPr bwMode="auto">
          <a:xfrm>
            <a:off x="1752600" y="2133600"/>
            <a:ext cx="6096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endParaRPr lang="zh-CN" altLang="zh-CN" sz="1800" b="1">
              <a:solidFill>
                <a:srgbClr val="000000"/>
              </a:solidFill>
              <a:latin typeface="楷体_GB2312" pitchFamily="49" charset="-122"/>
              <a:ea typeface="楷体_GB2312" pitchFamily="49" charset="-122"/>
            </a:endParaRPr>
          </a:p>
        </p:txBody>
      </p:sp>
      <p:sp>
        <p:nvSpPr>
          <p:cNvPr id="91139" name="矩形 241666"/>
          <p:cNvSpPr>
            <a:spLocks noChangeArrowheads="1"/>
          </p:cNvSpPr>
          <p:nvPr/>
        </p:nvSpPr>
        <p:spPr bwMode="auto">
          <a:xfrm>
            <a:off x="1981200" y="381000"/>
            <a:ext cx="3962400" cy="457200"/>
          </a:xfrm>
          <a:prstGeom prst="rect">
            <a:avLst/>
          </a:prstGeom>
          <a:solidFill>
            <a:schemeClr val="bg2"/>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en-US" altLang="zh-CN" sz="2400" b="1">
                <a:solidFill>
                  <a:srgbClr val="FFFF00"/>
                </a:solidFill>
              </a:rPr>
              <a:t>4</a:t>
            </a:r>
            <a:r>
              <a:rPr lang="zh-CN" altLang="en-US" sz="2400" b="1">
                <a:solidFill>
                  <a:srgbClr val="FFFF00"/>
                </a:solidFill>
              </a:rPr>
              <a:t>、接卸油操作确认制度</a:t>
            </a:r>
            <a:endParaRPr lang="zh-CN" altLang="en-US" b="1">
              <a:solidFill>
                <a:schemeClr val="bg1"/>
              </a:solidFill>
            </a:endParaRPr>
          </a:p>
        </p:txBody>
      </p:sp>
      <p:sp>
        <p:nvSpPr>
          <p:cNvPr id="91140" name="矩形 241667"/>
          <p:cNvSpPr>
            <a:spLocks noChangeArrowheads="1"/>
          </p:cNvSpPr>
          <p:nvPr/>
        </p:nvSpPr>
        <p:spPr bwMode="auto">
          <a:xfrm>
            <a:off x="323850" y="1362075"/>
            <a:ext cx="8066088" cy="14414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       </a:t>
            </a:r>
            <a:r>
              <a:rPr lang="zh-CN" altLang="en-US" sz="1800">
                <a:solidFill>
                  <a:schemeClr val="tx1"/>
                </a:solidFill>
                <a:latin typeface="方正大黑简体" panose="02010601030101010101" pitchFamily="2" charset="-122"/>
                <a:ea typeface="方正大黑简体" panose="02010601030101010101" pitchFamily="2" charset="-122"/>
              </a:rPr>
              <a:t>实行加油站卸油操作确认卡。在油库推行新版操作规程“四有一卡”工作法的基础上，通过识别加油站卸油操作过程中存在的风险，公司推行了加油站卸油操作安全确认制度，对卸油的关键作业环节建立卡片确认程序，使作业危害因素个个受控，目前已经在基层库站推行，但效果与预期相差甚远。</a:t>
            </a:r>
          </a:p>
        </p:txBody>
      </p:sp>
      <p:pic>
        <p:nvPicPr>
          <p:cNvPr id="91141" name="图片 241668" descr="DSC003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3357563"/>
            <a:ext cx="3363912" cy="2325687"/>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91142" name="图片 241669" descr="DSC004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138" y="3357563"/>
            <a:ext cx="3240087" cy="2325687"/>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blinds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矩形 242689"/>
          <p:cNvSpPr>
            <a:spLocks noChangeArrowheads="1"/>
          </p:cNvSpPr>
          <p:nvPr/>
        </p:nvSpPr>
        <p:spPr bwMode="auto">
          <a:xfrm>
            <a:off x="1981200" y="381000"/>
            <a:ext cx="3962400" cy="457200"/>
          </a:xfrm>
          <a:prstGeom prst="rect">
            <a:avLst/>
          </a:prstGeom>
          <a:solidFill>
            <a:schemeClr val="bg2"/>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en-US" altLang="zh-CN" sz="2400" b="1">
                <a:solidFill>
                  <a:srgbClr val="FFFF00"/>
                </a:solidFill>
              </a:rPr>
              <a:t>4</a:t>
            </a:r>
            <a:r>
              <a:rPr lang="zh-CN" altLang="en-US" sz="2400" b="1">
                <a:solidFill>
                  <a:srgbClr val="FFFF00"/>
                </a:solidFill>
              </a:rPr>
              <a:t>、接卸油操作确认制度</a:t>
            </a:r>
            <a:endParaRPr lang="zh-CN" altLang="en-US" b="1">
              <a:solidFill>
                <a:schemeClr val="bg1"/>
              </a:solidFill>
            </a:endParaRPr>
          </a:p>
        </p:txBody>
      </p:sp>
      <p:sp>
        <p:nvSpPr>
          <p:cNvPr id="95235" name="矩形 242690"/>
          <p:cNvSpPr>
            <a:spLocks noChangeArrowheads="1"/>
          </p:cNvSpPr>
          <p:nvPr/>
        </p:nvSpPr>
        <p:spPr bwMode="auto">
          <a:xfrm>
            <a:off x="838200" y="1066800"/>
            <a:ext cx="6705600" cy="548640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50000"/>
              </a:lnSpc>
            </a:pPr>
            <a:r>
              <a:rPr lang="en-US" altLang="zh-CN" sz="1800">
                <a:solidFill>
                  <a:schemeClr val="tx1"/>
                </a:solidFill>
                <a:latin typeface="方正大黑简体" panose="02010601030101010101" pitchFamily="2" charset="-122"/>
                <a:ea typeface="方正大黑简体" panose="02010601030101010101" pitchFamily="2" charset="-122"/>
              </a:rPr>
              <a:t>       </a:t>
            </a:r>
            <a:r>
              <a:rPr lang="zh-CN" altLang="en-US" sz="1800">
                <a:solidFill>
                  <a:schemeClr val="tx1"/>
                </a:solidFill>
                <a:latin typeface="方正大黑简体" panose="02010601030101010101" pitchFamily="2" charset="-122"/>
                <a:ea typeface="方正大黑简体" panose="02010601030101010101" pitchFamily="2" charset="-122"/>
              </a:rPr>
              <a:t>加油站卸油操作确认的目的：指导加油站作业人员通过识别本加油站卸油操作过程中存在的风险，归纳汇总后，一一落实防范措施，并建立卡片确认程序，使接卸油作业危害因素个个受控。</a:t>
            </a:r>
          </a:p>
          <a:p>
            <a:pPr eaLnBrk="1" hangingPunct="1">
              <a:lnSpc>
                <a:spcPct val="150000"/>
              </a:lnSpc>
            </a:pPr>
            <a:r>
              <a:rPr lang="zh-CN" altLang="en-US" sz="1800">
                <a:solidFill>
                  <a:schemeClr val="tx1"/>
                </a:solidFill>
                <a:latin typeface="方正大黑简体" panose="02010601030101010101" pitchFamily="2" charset="-122"/>
                <a:ea typeface="方正大黑简体" panose="02010601030101010101" pitchFamily="2" charset="-122"/>
              </a:rPr>
              <a:t>       当前接卸油推行中存在的主要问题：千篇一律，没有针对性。一部分分公司，印制统一的确认卡，没有根据不同的加油站所处的地理环境、作业环境、运输车辆、作业人员、天气条件等因素，有针对性的建立确认卡，从而做到 “一站一策”，建立一站一卡。比如说，有的加油站存在油罐车卸油，车头朝向油站的围墙，在接卸油确认中应该将留有足够的回车场地列入确认的项目，以便解决罐车应急疏散的问题；有的加油站卸油口</a:t>
            </a:r>
          </a:p>
          <a:p>
            <a:pPr eaLnBrk="1" hangingPunct="1">
              <a:lnSpc>
                <a:spcPct val="150000"/>
              </a:lnSpc>
            </a:pPr>
            <a:r>
              <a:rPr lang="zh-CN" altLang="en-US" sz="1800">
                <a:solidFill>
                  <a:schemeClr val="tx1"/>
                </a:solidFill>
                <a:latin typeface="方正大黑简体" panose="02010601030101010101" pitchFamily="2" charset="-122"/>
                <a:ea typeface="方正大黑简体" panose="02010601030101010101" pitchFamily="2" charset="-122"/>
              </a:rPr>
              <a:t>有窨井直通城市排污管网，应该将接卸油前对窨井进行</a:t>
            </a:r>
          </a:p>
          <a:p>
            <a:pPr eaLnBrk="1" hangingPunct="1">
              <a:lnSpc>
                <a:spcPct val="150000"/>
              </a:lnSpc>
            </a:pPr>
            <a:r>
              <a:rPr lang="zh-CN" altLang="en-US" sz="1800">
                <a:solidFill>
                  <a:schemeClr val="tx1"/>
                </a:solidFill>
                <a:latin typeface="方正大黑简体" panose="02010601030101010101" pitchFamily="2" charset="-122"/>
                <a:ea typeface="方正大黑简体" panose="02010601030101010101" pitchFamily="2" charset="-122"/>
              </a:rPr>
              <a:t>封堵列入确认项目，防止发生油品泄漏，直接进入城市</a:t>
            </a:r>
          </a:p>
          <a:p>
            <a:pPr eaLnBrk="1" hangingPunct="1">
              <a:lnSpc>
                <a:spcPct val="150000"/>
              </a:lnSpc>
            </a:pPr>
            <a:r>
              <a:rPr lang="zh-CN" altLang="en-US" sz="1800">
                <a:solidFill>
                  <a:schemeClr val="tx1"/>
                </a:solidFill>
                <a:latin typeface="方正大黑简体" panose="02010601030101010101" pitchFamily="2" charset="-122"/>
                <a:ea typeface="方正大黑简体" panose="02010601030101010101" pitchFamily="2" charset="-122"/>
              </a:rPr>
              <a:t>排污管网等等。</a:t>
            </a:r>
          </a:p>
        </p:txBody>
      </p:sp>
      <p:pic>
        <p:nvPicPr>
          <p:cNvPr id="95236" name="图片 242691" descr="dge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953000"/>
            <a:ext cx="1981200"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矩形 243713"/>
          <p:cNvSpPr>
            <a:spLocks noChangeArrowheads="1"/>
          </p:cNvSpPr>
          <p:nvPr/>
        </p:nvSpPr>
        <p:spPr bwMode="auto">
          <a:xfrm>
            <a:off x="1981200" y="381000"/>
            <a:ext cx="3962400" cy="457200"/>
          </a:xfrm>
          <a:prstGeom prst="rect">
            <a:avLst/>
          </a:prstGeom>
          <a:solidFill>
            <a:schemeClr val="bg2"/>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en-US" altLang="zh-CN" sz="2400" b="1">
                <a:solidFill>
                  <a:srgbClr val="FFFF00"/>
                </a:solidFill>
              </a:rPr>
              <a:t>5</a:t>
            </a:r>
            <a:r>
              <a:rPr lang="zh-CN" altLang="en-US" sz="2400" b="1">
                <a:solidFill>
                  <a:srgbClr val="FFFF00"/>
                </a:solidFill>
              </a:rPr>
              <a:t>、平安卡的使用</a:t>
            </a:r>
            <a:endParaRPr lang="zh-CN" altLang="en-US" b="1">
              <a:solidFill>
                <a:schemeClr val="bg1"/>
              </a:solidFill>
            </a:endParaRPr>
          </a:p>
        </p:txBody>
      </p:sp>
      <p:sp>
        <p:nvSpPr>
          <p:cNvPr id="97283" name="矩形 243714"/>
          <p:cNvSpPr>
            <a:spLocks noChangeArrowheads="1"/>
          </p:cNvSpPr>
          <p:nvPr/>
        </p:nvSpPr>
        <p:spPr bwMode="auto">
          <a:xfrm>
            <a:off x="609600" y="1293813"/>
            <a:ext cx="7848600" cy="14414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       </a:t>
            </a:r>
            <a:r>
              <a:rPr lang="zh-CN" altLang="en-US" sz="1800">
                <a:solidFill>
                  <a:schemeClr val="tx1"/>
                </a:solidFill>
                <a:latin typeface="方正大黑简体" panose="02010601030101010101" pitchFamily="2" charset="-122"/>
                <a:ea typeface="方正大黑简体" panose="02010601030101010101" pitchFamily="2" charset="-122"/>
              </a:rPr>
              <a:t>近年来随着公司发展壮大，员工总数已达五千多人，加油站网点遍布江苏省各地，员工上下班的路途中交通安全隐患增大，发生交通事故的机率增大，从“以人为本、关爱健康”出发点，公司特制定了“平安卡”，目的是为了增强员工交通安全意识，降低发生交通安全事故机率。</a:t>
            </a:r>
          </a:p>
        </p:txBody>
      </p:sp>
      <p:pic>
        <p:nvPicPr>
          <p:cNvPr id="97284" name="图片 243715" descr="QQ截图未命名"/>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895600"/>
            <a:ext cx="2466975" cy="3295650"/>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97285" name="图片 243716" descr="QQ截图未命名"/>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352800"/>
            <a:ext cx="2895600" cy="2514600"/>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97286" name="图片 243717" descr="QQ截图未命名"/>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3352800"/>
            <a:ext cx="3124200" cy="2514600"/>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blinds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矩形 244737"/>
          <p:cNvSpPr>
            <a:spLocks noChangeArrowheads="1"/>
          </p:cNvSpPr>
          <p:nvPr/>
        </p:nvSpPr>
        <p:spPr bwMode="auto">
          <a:xfrm>
            <a:off x="1981200" y="381000"/>
            <a:ext cx="3962400" cy="457200"/>
          </a:xfrm>
          <a:prstGeom prst="rect">
            <a:avLst/>
          </a:prstGeom>
          <a:solidFill>
            <a:schemeClr val="bg2"/>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en-US" altLang="zh-CN" sz="2400" b="1">
                <a:solidFill>
                  <a:srgbClr val="FFFF00"/>
                </a:solidFill>
              </a:rPr>
              <a:t>5</a:t>
            </a:r>
            <a:r>
              <a:rPr lang="zh-CN" altLang="en-US" sz="2400" b="1">
                <a:solidFill>
                  <a:srgbClr val="FFFF00"/>
                </a:solidFill>
              </a:rPr>
              <a:t>、平安卡的使用</a:t>
            </a:r>
            <a:endParaRPr lang="zh-CN" altLang="en-US" b="1">
              <a:solidFill>
                <a:schemeClr val="bg1"/>
              </a:solidFill>
            </a:endParaRPr>
          </a:p>
        </p:txBody>
      </p:sp>
      <p:sp>
        <p:nvSpPr>
          <p:cNvPr id="99331" name="矩形 244738"/>
          <p:cNvSpPr>
            <a:spLocks noChangeArrowheads="1"/>
          </p:cNvSpPr>
          <p:nvPr/>
        </p:nvSpPr>
        <p:spPr bwMode="auto">
          <a:xfrm>
            <a:off x="533400" y="1308100"/>
            <a:ext cx="3048000" cy="4254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平安卡”的管理要求</a:t>
            </a:r>
          </a:p>
        </p:txBody>
      </p:sp>
      <p:sp>
        <p:nvSpPr>
          <p:cNvPr id="99332" name="矩形 244739"/>
          <p:cNvSpPr>
            <a:spLocks noChangeArrowheads="1"/>
          </p:cNvSpPr>
          <p:nvPr/>
        </p:nvSpPr>
        <p:spPr bwMode="auto">
          <a:xfrm>
            <a:off x="533400" y="1954213"/>
            <a:ext cx="8153400" cy="44132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平安卡”的管理要求：</a:t>
            </a:r>
          </a:p>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1</a:t>
            </a:r>
            <a:r>
              <a:rPr lang="zh-CN" altLang="en-US" sz="1800">
                <a:solidFill>
                  <a:schemeClr val="tx1"/>
                </a:solidFill>
                <a:latin typeface="方正大黑简体" panose="02010601030101010101" pitchFamily="2" charset="-122"/>
                <a:ea typeface="方正大黑简体" panose="02010601030101010101" pitchFamily="2" charset="-122"/>
              </a:rPr>
              <a:t>、“平安卡”由各分公司储运安全科负责发放和监督管理，发放要进行登记造册，确保每位在职员工人手一张。</a:t>
            </a:r>
          </a:p>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2</a:t>
            </a:r>
            <a:r>
              <a:rPr lang="zh-CN" altLang="en-US" sz="1800">
                <a:solidFill>
                  <a:schemeClr val="tx1"/>
                </a:solidFill>
                <a:latin typeface="方正大黑简体" panose="02010601030101010101" pitchFamily="2" charset="-122"/>
                <a:ea typeface="方正大黑简体" panose="02010601030101010101" pitchFamily="2" charset="-122"/>
              </a:rPr>
              <a:t>、分公司加管科负责“平安卡”日常监督检查，对于未按要求携带的员工进行安全罚分，罚</a:t>
            </a:r>
            <a:r>
              <a:rPr lang="en-US" altLang="zh-CN" sz="1800">
                <a:solidFill>
                  <a:schemeClr val="tx1"/>
                </a:solidFill>
                <a:latin typeface="方正大黑简体" panose="02010601030101010101" pitchFamily="2" charset="-122"/>
                <a:ea typeface="方正大黑简体" panose="02010601030101010101" pitchFamily="2" charset="-122"/>
              </a:rPr>
              <a:t>1</a:t>
            </a:r>
            <a:r>
              <a:rPr lang="zh-CN" altLang="en-US" sz="1800">
                <a:solidFill>
                  <a:schemeClr val="tx1"/>
                </a:solidFill>
                <a:latin typeface="方正大黑简体" panose="02010601030101010101" pitchFamily="2" charset="-122"/>
                <a:ea typeface="方正大黑简体" panose="02010601030101010101" pitchFamily="2" charset="-122"/>
              </a:rPr>
              <a:t>分。</a:t>
            </a:r>
          </a:p>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3</a:t>
            </a:r>
            <a:r>
              <a:rPr lang="zh-CN" altLang="en-US" sz="1800">
                <a:solidFill>
                  <a:schemeClr val="tx1"/>
                </a:solidFill>
                <a:latin typeface="方正大黑简体" panose="02010601030101010101" pitchFamily="2" charset="-122"/>
                <a:ea typeface="方正大黑简体" panose="02010601030101010101" pitchFamily="2" charset="-122"/>
              </a:rPr>
              <a:t>、员工领取到平安卡时，在员工签名栏处填写加油站名称和自己姓名。</a:t>
            </a:r>
          </a:p>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4</a:t>
            </a:r>
            <a:r>
              <a:rPr lang="zh-CN" altLang="en-US" sz="1800">
                <a:solidFill>
                  <a:schemeClr val="tx1"/>
                </a:solidFill>
                <a:latin typeface="方正大黑简体" panose="02010601030101010101" pitchFamily="2" charset="-122"/>
                <a:ea typeface="方正大黑简体" panose="02010601030101010101" pitchFamily="2" charset="-122"/>
              </a:rPr>
              <a:t>、员工每天必须随身携带平安卡上下班，上班到库、站交由考勤员保管，下班领取随身携带。</a:t>
            </a:r>
          </a:p>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5</a:t>
            </a:r>
            <a:r>
              <a:rPr lang="zh-CN" altLang="en-US" sz="1800">
                <a:solidFill>
                  <a:schemeClr val="tx1"/>
                </a:solidFill>
                <a:latin typeface="方正大黑简体" panose="02010601030101010101" pitchFamily="2" charset="-122"/>
                <a:ea typeface="方正大黑简体" panose="02010601030101010101" pitchFamily="2" charset="-122"/>
              </a:rPr>
              <a:t>、每天库、站员工下班前，必须由库、站经理或班长（前庭主管）对下班员工进行宣读“平安卡”安全提示五条内容，留有记录。</a:t>
            </a:r>
          </a:p>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6</a:t>
            </a:r>
            <a:r>
              <a:rPr lang="zh-CN" altLang="en-US" sz="1800">
                <a:solidFill>
                  <a:schemeClr val="tx1"/>
                </a:solidFill>
                <a:latin typeface="方正大黑简体" panose="02010601030101010101" pitchFamily="2" charset="-122"/>
                <a:ea typeface="方正大黑简体" panose="02010601030101010101" pitchFamily="2" charset="-122"/>
              </a:rPr>
              <a:t>、新进员工报到时就应该发放“平安卡”，新进员工“平安卡”由分公司综合办公室负责发放。</a:t>
            </a:r>
          </a:p>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7</a:t>
            </a:r>
            <a:r>
              <a:rPr lang="zh-CN" altLang="en-US" sz="1800">
                <a:solidFill>
                  <a:schemeClr val="tx1"/>
                </a:solidFill>
                <a:latin typeface="方正大黑简体" panose="02010601030101010101" pitchFamily="2" charset="-122"/>
                <a:ea typeface="方正大黑简体" panose="02010601030101010101" pitchFamily="2" charset="-122"/>
              </a:rPr>
              <a:t>、公司在各项检查中发现有员工未领取或未携带“平安卡”对当事人罚</a:t>
            </a:r>
            <a:r>
              <a:rPr lang="en-US" altLang="zh-CN" sz="1800">
                <a:solidFill>
                  <a:schemeClr val="tx1"/>
                </a:solidFill>
                <a:latin typeface="方正大黑简体" panose="02010601030101010101" pitchFamily="2" charset="-122"/>
                <a:ea typeface="方正大黑简体" panose="02010601030101010101" pitchFamily="2" charset="-122"/>
              </a:rPr>
              <a:t>2</a:t>
            </a:r>
            <a:r>
              <a:rPr lang="zh-CN" altLang="en-US" sz="1800">
                <a:solidFill>
                  <a:schemeClr val="tx1"/>
                </a:solidFill>
                <a:latin typeface="方正大黑简体" panose="02010601030101010101" pitchFamily="2" charset="-122"/>
                <a:ea typeface="方正大黑简体" panose="02010601030101010101" pitchFamily="2" charset="-122"/>
              </a:rPr>
              <a:t>分。</a:t>
            </a:r>
          </a:p>
        </p:txBody>
      </p:sp>
      <p:pic>
        <p:nvPicPr>
          <p:cNvPr id="99333" name="图片 244740" descr="ege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990600"/>
            <a:ext cx="1100138"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258049"/>
          <p:cNvSpPr>
            <a:spLocks noRot="1" noChangeArrowheads="1"/>
          </p:cNvSpPr>
          <p:nvPr/>
        </p:nvSpPr>
        <p:spPr bwMode="auto">
          <a:xfrm>
            <a:off x="2354263" y="2155825"/>
            <a:ext cx="6096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endParaRPr lang="zh-CN" altLang="zh-CN" sz="1800" b="1">
              <a:solidFill>
                <a:srgbClr val="000000"/>
              </a:solidFill>
              <a:latin typeface="楷体_GB2312" pitchFamily="49" charset="-122"/>
              <a:ea typeface="楷体_GB2312" pitchFamily="49" charset="-122"/>
            </a:endParaRPr>
          </a:p>
        </p:txBody>
      </p:sp>
      <p:sp>
        <p:nvSpPr>
          <p:cNvPr id="19459" name="DRAWING2STR_FREEFORM 258050"/>
          <p:cNvSpPr>
            <a:spLocks noChangeArrowheads="1"/>
          </p:cNvSpPr>
          <p:nvPr/>
        </p:nvSpPr>
        <p:spPr bwMode="auto">
          <a:xfrm rot="5400000" flipH="1">
            <a:off x="-611187" y="1830387"/>
            <a:ext cx="4514850" cy="4356101"/>
          </a:xfrm>
          <a:custGeom>
            <a:avLst/>
            <a:gdLst>
              <a:gd name="T0" fmla="*/ 2245720 w 21600"/>
              <a:gd name="T1" fmla="*/ 2178051 h 21600"/>
              <a:gd name="T2" fmla="*/ 2257425 w 21600"/>
              <a:gd name="T3" fmla="*/ 2166757 h 21600"/>
              <a:gd name="T4" fmla="*/ 2269130 w 21600"/>
              <a:gd name="T5" fmla="*/ 2178051 h 21600"/>
              <a:gd name="T6" fmla="*/ 4514850 w 21600"/>
              <a:gd name="T7" fmla="*/ 2178051 h 21600"/>
              <a:gd name="T8" fmla="*/ 2257425 w 21600"/>
              <a:gd name="T9" fmla="*/ 0 h 21600"/>
              <a:gd name="T10" fmla="*/ 0 w 21600"/>
              <a:gd name="T11" fmla="*/ 2178051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0744" y="10800"/>
                </a:moveTo>
                <a:cubicBezTo>
                  <a:pt x="10744" y="10769"/>
                  <a:pt x="10769" y="10744"/>
                  <a:pt x="10800" y="10744"/>
                </a:cubicBezTo>
                <a:cubicBezTo>
                  <a:pt x="10831" y="10744"/>
                  <a:pt x="10856" y="10769"/>
                  <a:pt x="10856" y="10800"/>
                </a:cubicBezTo>
                <a:lnTo>
                  <a:pt x="21600" y="10800"/>
                </a:lnTo>
                <a:cubicBezTo>
                  <a:pt x="21600" y="4835"/>
                  <a:pt x="16765" y="0"/>
                  <a:pt x="10800" y="0"/>
                </a:cubicBezTo>
                <a:cubicBezTo>
                  <a:pt x="4835" y="0"/>
                  <a:pt x="0" y="4835"/>
                  <a:pt x="0" y="10800"/>
                </a:cubicBezTo>
                <a:lnTo>
                  <a:pt x="10744" y="10800"/>
                </a:lnTo>
                <a:close/>
              </a:path>
            </a:pathLst>
          </a:custGeom>
          <a:solidFill>
            <a:srgbClr val="33CCFF">
              <a:alpha val="23921"/>
            </a:srgbClr>
          </a:solidFill>
          <a:ln w="38100">
            <a:solidFill>
              <a:srgbClr val="003300"/>
            </a:solidFill>
            <a:miter lim="800000"/>
            <a:headEnd/>
            <a:tailEnd/>
          </a:ln>
        </p:spPr>
        <p:txBody>
          <a:bodyPr/>
          <a:lstStyle/>
          <a:p>
            <a:endParaRPr lang="zh-CN" altLang="en-US"/>
          </a:p>
        </p:txBody>
      </p:sp>
      <p:grpSp>
        <p:nvGrpSpPr>
          <p:cNvPr id="19460" name="组合 258051"/>
          <p:cNvGrpSpPr>
            <a:grpSpLocks/>
          </p:cNvGrpSpPr>
          <p:nvPr/>
        </p:nvGrpSpPr>
        <p:grpSpPr bwMode="auto">
          <a:xfrm>
            <a:off x="2895600" y="1752600"/>
            <a:ext cx="4800600" cy="568325"/>
            <a:chOff x="912" y="1243"/>
            <a:chExt cx="2984" cy="320"/>
          </a:xfrm>
        </p:grpSpPr>
        <p:sp>
          <p:nvSpPr>
            <p:cNvPr id="19482" name="圆角矩形 258052"/>
            <p:cNvSpPr>
              <a:spLocks noChangeArrowheads="1"/>
            </p:cNvSpPr>
            <p:nvPr/>
          </p:nvSpPr>
          <p:spPr bwMode="auto">
            <a:xfrm>
              <a:off x="1112" y="1243"/>
              <a:ext cx="2784" cy="320"/>
            </a:xfrm>
            <a:prstGeom prst="roundRect">
              <a:avLst>
                <a:gd name="adj" fmla="val 50000"/>
              </a:avLst>
            </a:prstGeom>
            <a:solidFill>
              <a:srgbClr val="99CCFF"/>
            </a:solidFill>
            <a:ln w="28575">
              <a:solidFill>
                <a:schemeClr val="bg2"/>
              </a:solidFill>
              <a:round/>
              <a:headEnd/>
              <a:tailEnd/>
            </a:ln>
          </p:spPr>
          <p:txBody>
            <a:bodyPr wrap="none"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a:r>
                <a:rPr lang="zh-CN" altLang="en-US" sz="2800" b="1">
                  <a:latin typeface="黑体" panose="02010609060101010101" pitchFamily="49" charset="-122"/>
                  <a:ea typeface="黑体" panose="02010609060101010101" pitchFamily="49" charset="-122"/>
                </a:rPr>
                <a:t>加油现场</a:t>
              </a:r>
              <a:endParaRPr lang="zh-CN" altLang="en-US" sz="2400">
                <a:latin typeface="黑体" panose="02010609060101010101" pitchFamily="49" charset="-122"/>
                <a:ea typeface="微软雅黑" panose="020B0503020204020204" pitchFamily="34" charset="-122"/>
              </a:endParaRPr>
            </a:p>
          </p:txBody>
        </p:sp>
        <p:grpSp>
          <p:nvGrpSpPr>
            <p:cNvPr id="19483" name="组合 258053"/>
            <p:cNvGrpSpPr>
              <a:grpSpLocks/>
            </p:cNvGrpSpPr>
            <p:nvPr/>
          </p:nvGrpSpPr>
          <p:grpSpPr bwMode="auto">
            <a:xfrm>
              <a:off x="912" y="1299"/>
              <a:ext cx="240" cy="240"/>
              <a:chOff x="2078" y="1680"/>
              <a:chExt cx="1615" cy="1615"/>
            </a:xfrm>
          </p:grpSpPr>
          <p:sp>
            <p:nvSpPr>
              <p:cNvPr id="19484" name="椭圆 258054"/>
              <p:cNvSpPr>
                <a:spLocks noChangeArrowheads="1"/>
              </p:cNvSpPr>
              <p:nvPr/>
            </p:nvSpPr>
            <p:spPr bwMode="auto">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9485" name="椭圆 258055"/>
              <p:cNvSpPr>
                <a:spLocks noChangeArrowheads="1"/>
              </p:cNvSpPr>
              <p:nvPr/>
            </p:nvSpPr>
            <p:spPr bwMode="auto">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8200" name="椭圆 258056"/>
              <p:cNvSpPr>
                <a:spLocks noChangeArrowheads="1"/>
              </p:cNvSpPr>
              <p:nvPr/>
            </p:nvSpPr>
            <p:spPr bwMode="auto">
              <a:xfrm>
                <a:off x="2251" y="1857"/>
                <a:ext cx="1262" cy="1263"/>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a:lstStyle/>
              <a:p>
                <a:pPr algn="ctr" eaLnBrk="1" hangingPunct="1">
                  <a:buFont typeface="Arial" panose="020B0604020202020204" pitchFamily="34" charset="0"/>
                  <a:buNone/>
                  <a:defRPr/>
                </a:pPr>
                <a:endParaRPr lang="zh-CN" altLang="en-US"/>
              </a:p>
            </p:txBody>
          </p:sp>
          <p:sp>
            <p:nvSpPr>
              <p:cNvPr id="19487" name="椭圆 258057"/>
              <p:cNvSpPr>
                <a:spLocks noChangeArrowheads="1"/>
              </p:cNvSpPr>
              <p:nvPr/>
            </p:nvSpPr>
            <p:spPr bwMode="auto">
              <a:xfrm>
                <a:off x="2254" y="1856"/>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8202" name="椭圆 258058"/>
              <p:cNvSpPr>
                <a:spLocks noChangeArrowheads="1"/>
              </p:cNvSpPr>
              <p:nvPr/>
            </p:nvSpPr>
            <p:spPr bwMode="auto">
              <a:xfrm>
                <a:off x="2337" y="1941"/>
                <a:ext cx="1096" cy="1095"/>
              </a:xfrm>
              <a:prstGeom prst="ellipse">
                <a:avLst/>
              </a:prstGeom>
              <a:gradFill rotWithShape="1">
                <a:gsLst>
                  <a:gs pos="0">
                    <a:srgbClr val="005353"/>
                  </a:gs>
                  <a:gs pos="50000">
                    <a:schemeClr val="hlink"/>
                  </a:gs>
                  <a:gs pos="100000">
                    <a:srgbClr val="005353"/>
                  </a:gs>
                </a:gsLst>
                <a:lin ang="18900000" scaled="1"/>
              </a:gradFill>
              <a:ln>
                <a:noFill/>
              </a:ln>
              <a:extLst>
                <a:ext uri="{91240B29-F687-4F45-9708-019B960494DF}">
                  <a14:hiddenLine xmlns:a14="http://schemas.microsoft.com/office/drawing/2010/main" w="38100">
                    <a:solidFill>
                      <a:srgbClr val="000000"/>
                    </a:solidFill>
                    <a:round/>
                    <a:headEnd/>
                    <a:tailEnd/>
                  </a14:hiddenLine>
                </a:ext>
              </a:extLst>
            </p:spPr>
            <p:txBody>
              <a:bodyPr/>
              <a:lstStyle/>
              <a:p>
                <a:pPr algn="ctr" eaLnBrk="1" hangingPunct="1">
                  <a:buFont typeface="Arial" panose="020B0604020202020204" pitchFamily="34" charset="0"/>
                  <a:buNone/>
                  <a:defRPr/>
                </a:pPr>
                <a:endParaRPr lang="zh-CN" altLang="en-US"/>
              </a:p>
            </p:txBody>
          </p:sp>
          <p:sp>
            <p:nvSpPr>
              <p:cNvPr id="19489" name="椭圆 258059"/>
              <p:cNvSpPr>
                <a:spLocks noChangeArrowheads="1"/>
              </p:cNvSpPr>
              <p:nvPr/>
            </p:nvSpPr>
            <p:spPr bwMode="auto">
              <a:xfrm>
                <a:off x="2337" y="1939"/>
                <a:ext cx="1096" cy="1098"/>
              </a:xfrm>
              <a:prstGeom prst="ellipse">
                <a:avLst/>
              </a:prstGeom>
              <a:solidFill>
                <a:srgbClr val="FF0000"/>
              </a:solidFill>
              <a:ln>
                <a:noFill/>
              </a:ln>
              <a:extLst>
                <a:ext uri="{91240B29-F687-4F45-9708-019B960494DF}">
                  <a14:hiddenLine xmlns:a14="http://schemas.microsoft.com/office/drawing/2010/main" w="38100">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grpSp>
      </p:grpSp>
      <p:grpSp>
        <p:nvGrpSpPr>
          <p:cNvPr id="19461" name="组合 258060"/>
          <p:cNvGrpSpPr>
            <a:grpSpLocks/>
          </p:cNvGrpSpPr>
          <p:nvPr/>
        </p:nvGrpSpPr>
        <p:grpSpPr bwMode="auto">
          <a:xfrm>
            <a:off x="3733800" y="3505200"/>
            <a:ext cx="4343400" cy="568325"/>
            <a:chOff x="1248" y="1728"/>
            <a:chExt cx="2976" cy="320"/>
          </a:xfrm>
        </p:grpSpPr>
        <p:sp>
          <p:nvSpPr>
            <p:cNvPr id="19474" name="圆角矩形 258061"/>
            <p:cNvSpPr>
              <a:spLocks noChangeArrowheads="1"/>
            </p:cNvSpPr>
            <p:nvPr/>
          </p:nvSpPr>
          <p:spPr bwMode="auto">
            <a:xfrm>
              <a:off x="1440" y="1728"/>
              <a:ext cx="2784" cy="320"/>
            </a:xfrm>
            <a:prstGeom prst="roundRect">
              <a:avLst>
                <a:gd name="adj" fmla="val 50000"/>
              </a:avLst>
            </a:prstGeom>
            <a:solidFill>
              <a:srgbClr val="66FFFF"/>
            </a:solidFill>
            <a:ln w="28575">
              <a:solidFill>
                <a:schemeClr val="bg2"/>
              </a:solidFill>
              <a:round/>
              <a:headEnd/>
              <a:tailEnd/>
            </a:ln>
          </p:spPr>
          <p:txBody>
            <a:bodyPr wrap="none"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a:r>
                <a:rPr lang="zh-CN" altLang="en-US" sz="2800" b="1">
                  <a:solidFill>
                    <a:schemeClr val="tx2"/>
                  </a:solidFill>
                  <a:latin typeface="黑体" panose="02010609060101010101" pitchFamily="49" charset="-122"/>
                  <a:ea typeface="黑体" panose="02010609060101010101" pitchFamily="49" charset="-122"/>
                </a:rPr>
                <a:t>油罐区</a:t>
              </a:r>
              <a:endParaRPr lang="zh-CN" altLang="en-US" sz="2800" b="1">
                <a:solidFill>
                  <a:schemeClr val="accent1"/>
                </a:solidFill>
                <a:latin typeface="黑体" panose="02010609060101010101" pitchFamily="49" charset="-122"/>
                <a:ea typeface="黑体" panose="02010609060101010101" pitchFamily="49" charset="-122"/>
              </a:endParaRPr>
            </a:p>
          </p:txBody>
        </p:sp>
        <p:grpSp>
          <p:nvGrpSpPr>
            <p:cNvPr id="19475" name="组合 258062"/>
            <p:cNvGrpSpPr>
              <a:grpSpLocks/>
            </p:cNvGrpSpPr>
            <p:nvPr/>
          </p:nvGrpSpPr>
          <p:grpSpPr bwMode="auto">
            <a:xfrm>
              <a:off x="1248" y="1795"/>
              <a:ext cx="240" cy="240"/>
              <a:chOff x="2078" y="1680"/>
              <a:chExt cx="1615" cy="1615"/>
            </a:xfrm>
          </p:grpSpPr>
          <p:sp>
            <p:nvSpPr>
              <p:cNvPr id="19476" name="椭圆 258063"/>
              <p:cNvSpPr>
                <a:spLocks noChangeArrowheads="1"/>
              </p:cNvSpPr>
              <p:nvPr/>
            </p:nvSpPr>
            <p:spPr bwMode="auto">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9477" name="椭圆 258064"/>
              <p:cNvSpPr>
                <a:spLocks noChangeArrowheads="1"/>
              </p:cNvSpPr>
              <p:nvPr/>
            </p:nvSpPr>
            <p:spPr bwMode="auto">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8209" name="椭圆 258065"/>
              <p:cNvSpPr>
                <a:spLocks noChangeArrowheads="1"/>
              </p:cNvSpPr>
              <p:nvPr/>
            </p:nvSpPr>
            <p:spPr bwMode="auto">
              <a:xfrm>
                <a:off x="2254" y="1855"/>
                <a:ext cx="1266" cy="1263"/>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a:lstStyle/>
              <a:p>
                <a:pPr algn="ctr" eaLnBrk="1" hangingPunct="1">
                  <a:buFont typeface="Arial" panose="020B0604020202020204" pitchFamily="34" charset="0"/>
                  <a:buNone/>
                  <a:defRPr/>
                </a:pPr>
                <a:endParaRPr lang="zh-CN" altLang="en-US"/>
              </a:p>
            </p:txBody>
          </p:sp>
          <p:sp>
            <p:nvSpPr>
              <p:cNvPr id="19479" name="椭圆 258066"/>
              <p:cNvSpPr>
                <a:spLocks noChangeArrowheads="1"/>
              </p:cNvSpPr>
              <p:nvPr/>
            </p:nvSpPr>
            <p:spPr bwMode="auto">
              <a:xfrm>
                <a:off x="2254" y="1856"/>
                <a:ext cx="1262" cy="1264"/>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8211" name="椭圆 258067"/>
              <p:cNvSpPr>
                <a:spLocks noChangeArrowheads="1"/>
              </p:cNvSpPr>
              <p:nvPr/>
            </p:nvSpPr>
            <p:spPr bwMode="auto">
              <a:xfrm>
                <a:off x="2334" y="1939"/>
                <a:ext cx="1098" cy="1095"/>
              </a:xfrm>
              <a:prstGeom prst="ellipse">
                <a:avLst/>
              </a:prstGeom>
              <a:gradFill rotWithShape="1">
                <a:gsLst>
                  <a:gs pos="0">
                    <a:srgbClr val="005353"/>
                  </a:gs>
                  <a:gs pos="50000">
                    <a:schemeClr val="hlink"/>
                  </a:gs>
                  <a:gs pos="100000">
                    <a:srgbClr val="005353"/>
                  </a:gs>
                </a:gsLst>
                <a:lin ang="18900000" scaled="1"/>
              </a:gradFill>
              <a:ln>
                <a:noFill/>
              </a:ln>
              <a:extLst>
                <a:ext uri="{91240B29-F687-4F45-9708-019B960494DF}">
                  <a14:hiddenLine xmlns:a14="http://schemas.microsoft.com/office/drawing/2010/main" w="38100">
                    <a:solidFill>
                      <a:srgbClr val="000000"/>
                    </a:solidFill>
                    <a:round/>
                    <a:headEnd/>
                    <a:tailEnd/>
                  </a14:hiddenLine>
                </a:ext>
              </a:extLst>
            </p:spPr>
            <p:txBody>
              <a:bodyPr/>
              <a:lstStyle/>
              <a:p>
                <a:pPr algn="ctr" eaLnBrk="1" hangingPunct="1">
                  <a:buFont typeface="Arial" panose="020B0604020202020204" pitchFamily="34" charset="0"/>
                  <a:buNone/>
                  <a:defRPr/>
                </a:pPr>
                <a:endParaRPr lang="zh-CN" altLang="en-US"/>
              </a:p>
            </p:txBody>
          </p:sp>
          <p:sp>
            <p:nvSpPr>
              <p:cNvPr id="19481" name="椭圆 258068"/>
              <p:cNvSpPr>
                <a:spLocks noChangeArrowheads="1"/>
              </p:cNvSpPr>
              <p:nvPr/>
            </p:nvSpPr>
            <p:spPr bwMode="auto">
              <a:xfrm>
                <a:off x="2337" y="1939"/>
                <a:ext cx="1096" cy="1098"/>
              </a:xfrm>
              <a:prstGeom prst="ellipse">
                <a:avLst/>
              </a:prstGeom>
              <a:solidFill>
                <a:srgbClr val="FF6600"/>
              </a:solidFill>
              <a:ln>
                <a:noFill/>
              </a:ln>
              <a:extLst>
                <a:ext uri="{91240B29-F687-4F45-9708-019B960494DF}">
                  <a14:hiddenLine xmlns:a14="http://schemas.microsoft.com/office/drawing/2010/main" w="38100">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grpSp>
      </p:grpSp>
      <p:sp>
        <p:nvSpPr>
          <p:cNvPr id="19462" name="圆角矩形 6"/>
          <p:cNvSpPr>
            <a:spLocks noChangeArrowheads="1"/>
          </p:cNvSpPr>
          <p:nvPr/>
        </p:nvSpPr>
        <p:spPr bwMode="auto">
          <a:xfrm>
            <a:off x="2119313" y="3308350"/>
            <a:ext cx="2198687" cy="865188"/>
          </a:xfrm>
          <a:prstGeom prst="roundRect">
            <a:avLst>
              <a:gd name="adj" fmla="val 33102"/>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zh-CN" sz="3200" b="1">
              <a:solidFill>
                <a:schemeClr val="tx1"/>
              </a:solidFill>
              <a:latin typeface="黑体" panose="02010609060101010101" pitchFamily="49" charset="-122"/>
              <a:ea typeface="黑体" panose="02010609060101010101" pitchFamily="49" charset="-122"/>
            </a:endParaRPr>
          </a:p>
        </p:txBody>
      </p:sp>
      <p:grpSp>
        <p:nvGrpSpPr>
          <p:cNvPr id="19463" name="组合 258097"/>
          <p:cNvGrpSpPr>
            <a:grpSpLocks/>
          </p:cNvGrpSpPr>
          <p:nvPr/>
        </p:nvGrpSpPr>
        <p:grpSpPr bwMode="auto">
          <a:xfrm>
            <a:off x="3200400" y="5334000"/>
            <a:ext cx="4495800" cy="569913"/>
            <a:chOff x="1344" y="2275"/>
            <a:chExt cx="2976" cy="320"/>
          </a:xfrm>
        </p:grpSpPr>
        <p:sp>
          <p:nvSpPr>
            <p:cNvPr id="19466" name="圆角矩形 258098"/>
            <p:cNvSpPr>
              <a:spLocks noChangeArrowheads="1"/>
            </p:cNvSpPr>
            <p:nvPr/>
          </p:nvSpPr>
          <p:spPr bwMode="auto">
            <a:xfrm>
              <a:off x="1536" y="2275"/>
              <a:ext cx="2784" cy="320"/>
            </a:xfrm>
            <a:prstGeom prst="roundRect">
              <a:avLst>
                <a:gd name="adj" fmla="val 50000"/>
              </a:avLst>
            </a:prstGeom>
            <a:solidFill>
              <a:srgbClr val="FFCCCC"/>
            </a:solidFill>
            <a:ln w="28575">
              <a:solidFill>
                <a:schemeClr val="bg2"/>
              </a:solidFill>
              <a:round/>
              <a:headEnd/>
              <a:tailEnd/>
            </a:ln>
          </p:spPr>
          <p:txBody>
            <a:bodyPr wrap="none"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a:r>
                <a:rPr lang="zh-CN" altLang="en-US" sz="2800" b="1">
                  <a:solidFill>
                    <a:schemeClr val="tx2"/>
                  </a:solidFill>
                  <a:latin typeface="黑体" panose="02010609060101010101" pitchFamily="49" charset="-122"/>
                  <a:ea typeface="黑体" panose="02010609060101010101" pitchFamily="49" charset="-122"/>
                </a:rPr>
                <a:t>配发电房</a:t>
              </a:r>
            </a:p>
          </p:txBody>
        </p:sp>
        <p:grpSp>
          <p:nvGrpSpPr>
            <p:cNvPr id="19467" name="组合 258099"/>
            <p:cNvGrpSpPr>
              <a:grpSpLocks/>
            </p:cNvGrpSpPr>
            <p:nvPr/>
          </p:nvGrpSpPr>
          <p:grpSpPr bwMode="auto">
            <a:xfrm>
              <a:off x="1344" y="2323"/>
              <a:ext cx="240" cy="240"/>
              <a:chOff x="2078" y="1680"/>
              <a:chExt cx="1615" cy="1615"/>
            </a:xfrm>
          </p:grpSpPr>
          <p:sp>
            <p:nvSpPr>
              <p:cNvPr id="19468" name="椭圆 258100"/>
              <p:cNvSpPr>
                <a:spLocks noChangeArrowheads="1"/>
              </p:cNvSpPr>
              <p:nvPr/>
            </p:nvSpPr>
            <p:spPr bwMode="auto">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9469" name="椭圆 258101"/>
              <p:cNvSpPr>
                <a:spLocks noChangeArrowheads="1"/>
              </p:cNvSpPr>
              <p:nvPr/>
            </p:nvSpPr>
            <p:spPr bwMode="auto">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8219" name="椭圆 258102"/>
              <p:cNvSpPr>
                <a:spLocks noChangeArrowheads="1"/>
              </p:cNvSpPr>
              <p:nvPr/>
            </p:nvSpPr>
            <p:spPr bwMode="auto">
              <a:xfrm>
                <a:off x="2255" y="1855"/>
                <a:ext cx="1259" cy="1266"/>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a:lstStyle/>
              <a:p>
                <a:pPr algn="ctr" eaLnBrk="1" hangingPunct="1">
                  <a:buFont typeface="Arial" panose="020B0604020202020204" pitchFamily="34" charset="0"/>
                  <a:buNone/>
                  <a:defRPr/>
                </a:pPr>
                <a:endParaRPr lang="zh-CN" altLang="en-US"/>
              </a:p>
            </p:txBody>
          </p:sp>
          <p:sp>
            <p:nvSpPr>
              <p:cNvPr id="19471" name="椭圆 258103"/>
              <p:cNvSpPr>
                <a:spLocks noChangeArrowheads="1"/>
              </p:cNvSpPr>
              <p:nvPr/>
            </p:nvSpPr>
            <p:spPr bwMode="auto">
              <a:xfrm>
                <a:off x="2254" y="1856"/>
                <a:ext cx="1262" cy="1264"/>
              </a:xfrm>
              <a:prstGeom prst="ellipse">
                <a:avLst/>
              </a:prstGeom>
              <a:gradFill rotWithShape="1">
                <a:gsLst>
                  <a:gs pos="0">
                    <a:srgbClr val="21B3E1"/>
                  </a:gs>
                  <a:gs pos="100000">
                    <a:srgbClr val="0F5368"/>
                  </a:gs>
                </a:gsLst>
                <a:lin ang="5400000" scaled="1"/>
              </a:gradFill>
              <a:ln>
                <a:noFill/>
              </a:ln>
              <a:extLst>
                <a:ext uri="{91240B29-F687-4F45-9708-019B960494DF}">
                  <a14:hiddenLine xmlns:a14="http://schemas.microsoft.com/office/drawing/2010/main" w="38100">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8221" name="椭圆 258104"/>
              <p:cNvSpPr>
                <a:spLocks noChangeArrowheads="1"/>
              </p:cNvSpPr>
              <p:nvPr/>
            </p:nvSpPr>
            <p:spPr bwMode="auto">
              <a:xfrm>
                <a:off x="2340" y="1939"/>
                <a:ext cx="1089" cy="1098"/>
              </a:xfrm>
              <a:prstGeom prst="ellipse">
                <a:avLst/>
              </a:prstGeom>
              <a:gradFill rotWithShape="1">
                <a:gsLst>
                  <a:gs pos="0">
                    <a:srgbClr val="005353"/>
                  </a:gs>
                  <a:gs pos="50000">
                    <a:schemeClr val="hlink"/>
                  </a:gs>
                  <a:gs pos="100000">
                    <a:srgbClr val="005353"/>
                  </a:gs>
                </a:gsLst>
                <a:lin ang="18900000" scaled="1"/>
              </a:gradFill>
              <a:ln>
                <a:noFill/>
              </a:ln>
              <a:extLst>
                <a:ext uri="{91240B29-F687-4F45-9708-019B960494DF}">
                  <a14:hiddenLine xmlns:a14="http://schemas.microsoft.com/office/drawing/2010/main" w="38100">
                    <a:solidFill>
                      <a:srgbClr val="000000"/>
                    </a:solidFill>
                    <a:round/>
                    <a:headEnd/>
                    <a:tailEnd/>
                  </a14:hiddenLine>
                </a:ext>
              </a:extLst>
            </p:spPr>
            <p:txBody>
              <a:bodyPr/>
              <a:lstStyle/>
              <a:p>
                <a:pPr algn="ctr" eaLnBrk="1" hangingPunct="1">
                  <a:buFont typeface="Arial" panose="020B0604020202020204" pitchFamily="34" charset="0"/>
                  <a:buNone/>
                  <a:defRPr/>
                </a:pPr>
                <a:endParaRPr lang="zh-CN" altLang="en-US"/>
              </a:p>
            </p:txBody>
          </p:sp>
          <p:sp>
            <p:nvSpPr>
              <p:cNvPr id="19473" name="椭圆 258105"/>
              <p:cNvSpPr>
                <a:spLocks noChangeArrowheads="1"/>
              </p:cNvSpPr>
              <p:nvPr/>
            </p:nvSpPr>
            <p:spPr bwMode="auto">
              <a:xfrm>
                <a:off x="2337" y="1939"/>
                <a:ext cx="1096" cy="1098"/>
              </a:xfrm>
              <a:prstGeom prst="ellipse">
                <a:avLst/>
              </a:prstGeom>
              <a:gradFill rotWithShape="1">
                <a:gsLst>
                  <a:gs pos="0">
                    <a:srgbClr val="21B3E1"/>
                  </a:gs>
                  <a:gs pos="100000">
                    <a:srgbClr val="10576D"/>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grpSp>
      </p:grpSp>
      <p:sp>
        <p:nvSpPr>
          <p:cNvPr id="19464" name="矩形 258106"/>
          <p:cNvSpPr>
            <a:spLocks noChangeArrowheads="1"/>
          </p:cNvSpPr>
          <p:nvPr/>
        </p:nvSpPr>
        <p:spPr bwMode="auto">
          <a:xfrm>
            <a:off x="1905000" y="1981200"/>
            <a:ext cx="723900"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90000"/>
              </a:lnSpc>
            </a:pPr>
            <a:r>
              <a:rPr lang="zh-CN" altLang="en-US" sz="3200" b="1"/>
              <a:t>加</a:t>
            </a:r>
          </a:p>
          <a:p>
            <a:pPr algn="ctr" eaLnBrk="1" hangingPunct="1">
              <a:lnSpc>
                <a:spcPct val="90000"/>
              </a:lnSpc>
            </a:pPr>
            <a:r>
              <a:rPr lang="zh-CN" altLang="en-US" sz="3200" b="1"/>
              <a:t>油</a:t>
            </a:r>
          </a:p>
          <a:p>
            <a:pPr algn="ctr" eaLnBrk="1" hangingPunct="1">
              <a:lnSpc>
                <a:spcPct val="90000"/>
              </a:lnSpc>
            </a:pPr>
            <a:r>
              <a:rPr lang="zh-CN" altLang="en-US" sz="3200" b="1"/>
              <a:t>站</a:t>
            </a:r>
          </a:p>
          <a:p>
            <a:pPr algn="ctr" eaLnBrk="1" hangingPunct="1">
              <a:lnSpc>
                <a:spcPct val="90000"/>
              </a:lnSpc>
            </a:pPr>
            <a:r>
              <a:rPr lang="zh-CN" altLang="en-US" sz="3200" b="1"/>
              <a:t>现</a:t>
            </a:r>
          </a:p>
          <a:p>
            <a:pPr algn="ctr" eaLnBrk="1" hangingPunct="1">
              <a:lnSpc>
                <a:spcPct val="90000"/>
              </a:lnSpc>
            </a:pPr>
            <a:r>
              <a:rPr lang="zh-CN" altLang="en-US" sz="3200" b="1"/>
              <a:t>场</a:t>
            </a:r>
          </a:p>
          <a:p>
            <a:pPr algn="ctr" eaLnBrk="1" hangingPunct="1">
              <a:lnSpc>
                <a:spcPct val="90000"/>
              </a:lnSpc>
            </a:pPr>
            <a:r>
              <a:rPr lang="zh-CN" altLang="en-US" sz="3200" b="1"/>
              <a:t>安</a:t>
            </a:r>
          </a:p>
          <a:p>
            <a:pPr algn="ctr" eaLnBrk="1" hangingPunct="1">
              <a:lnSpc>
                <a:spcPct val="90000"/>
              </a:lnSpc>
            </a:pPr>
            <a:r>
              <a:rPr lang="zh-CN" altLang="en-US" sz="3200" b="1"/>
              <a:t>全</a:t>
            </a:r>
          </a:p>
          <a:p>
            <a:pPr algn="ctr" eaLnBrk="1" hangingPunct="1">
              <a:lnSpc>
                <a:spcPct val="90000"/>
              </a:lnSpc>
            </a:pPr>
            <a:r>
              <a:rPr lang="zh-CN" altLang="en-US" sz="3200" b="1"/>
              <a:t>管</a:t>
            </a:r>
          </a:p>
          <a:p>
            <a:pPr algn="ctr" eaLnBrk="1" hangingPunct="1">
              <a:lnSpc>
                <a:spcPct val="90000"/>
              </a:lnSpc>
            </a:pPr>
            <a:r>
              <a:rPr lang="zh-CN" altLang="en-US" sz="3200" b="1"/>
              <a:t>理</a:t>
            </a:r>
          </a:p>
        </p:txBody>
      </p:sp>
      <p:sp>
        <p:nvSpPr>
          <p:cNvPr id="258108" name="矩形 258107"/>
          <p:cNvSpPr/>
          <p:nvPr/>
        </p:nvSpPr>
        <p:spPr>
          <a:xfrm>
            <a:off x="1498600" y="276225"/>
            <a:ext cx="5511800" cy="519113"/>
          </a:xfrm>
          <a:prstGeom prst="rect">
            <a:avLst/>
          </a:prstGeom>
          <a:noFill/>
          <a:ln w="38100">
            <a:noFill/>
          </a:ln>
        </p:spPr>
        <p:txBody>
          <a:bodyPr>
            <a:spAutoFit/>
          </a:bodyPr>
          <a:lstStyle/>
          <a:p>
            <a:pPr algn="ctr" eaLnBrk="1" hangingPunct="1">
              <a:buFont typeface="Arial" panose="020B0604020202020204" pitchFamily="34" charset="0"/>
              <a:buNone/>
              <a:defRPr/>
            </a:pPr>
            <a:r>
              <a:rPr lang="zh-CN" altLang="en-US" sz="2800" b="1" noProof="1">
                <a:effectLst>
                  <a:outerShdw blurRad="38100" dist="38100" dir="2700000">
                    <a:srgbClr val="000000"/>
                  </a:outerShdw>
                </a:effectLst>
                <a:latin typeface="Arial" charset="0"/>
                <a:ea typeface="宋体" charset="-122"/>
                <a:cs typeface="+mn-ea"/>
              </a:rPr>
              <a:t>第一部分：加油站现场安全管理</a:t>
            </a:r>
            <a:endParaRPr lang="zh-CN" altLang="en-US" sz="2800" b="1" noProof="1">
              <a:effectLst>
                <a:outerShdw blurRad="38100" dist="38100" dir="2700000">
                  <a:srgbClr val="000000"/>
                </a:outerShdw>
              </a:effectLst>
              <a:latin typeface="Arial" charset="0"/>
              <a:ea typeface="宋体" charset="-122"/>
            </a:endParaRPr>
          </a:p>
        </p:txBody>
      </p:sp>
    </p:spTree>
  </p:cSld>
  <p:clrMapOvr>
    <a:masterClrMapping/>
  </p:clrMapOvr>
  <p:transition>
    <p:blinds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矩形 245761"/>
          <p:cNvSpPr>
            <a:spLocks noChangeArrowheads="1"/>
          </p:cNvSpPr>
          <p:nvPr/>
        </p:nvSpPr>
        <p:spPr bwMode="auto">
          <a:xfrm>
            <a:off x="1752600" y="381000"/>
            <a:ext cx="4419600" cy="457200"/>
          </a:xfrm>
          <a:prstGeom prst="rect">
            <a:avLst/>
          </a:prstGeom>
          <a:solidFill>
            <a:schemeClr val="bg2"/>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en-US" altLang="zh-CN" sz="2400" b="1">
                <a:solidFill>
                  <a:srgbClr val="FFFF00"/>
                </a:solidFill>
              </a:rPr>
              <a:t>6</a:t>
            </a:r>
            <a:r>
              <a:rPr lang="zh-CN" altLang="en-US" sz="2400" b="1">
                <a:solidFill>
                  <a:srgbClr val="FFFF00"/>
                </a:solidFill>
              </a:rPr>
              <a:t>、防雷防静电</a:t>
            </a:r>
            <a:r>
              <a:rPr lang="en-US" altLang="zh-CN" sz="2400" b="1">
                <a:solidFill>
                  <a:srgbClr val="FFFF00"/>
                </a:solidFill>
              </a:rPr>
              <a:t>——  </a:t>
            </a:r>
            <a:r>
              <a:rPr lang="zh-CN" altLang="en-US" b="1">
                <a:solidFill>
                  <a:schemeClr val="bg1"/>
                </a:solidFill>
              </a:rPr>
              <a:t>设  置</a:t>
            </a:r>
          </a:p>
        </p:txBody>
      </p:sp>
      <p:sp>
        <p:nvSpPr>
          <p:cNvPr id="101379" name="矩形 245762"/>
          <p:cNvSpPr>
            <a:spLocks noChangeArrowheads="1"/>
          </p:cNvSpPr>
          <p:nvPr/>
        </p:nvSpPr>
        <p:spPr bwMode="auto">
          <a:xfrm>
            <a:off x="457200" y="1158875"/>
            <a:ext cx="7696200" cy="11112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    </a:t>
            </a:r>
            <a:r>
              <a:rPr lang="zh-CN" altLang="en-US" sz="1800">
                <a:solidFill>
                  <a:schemeClr val="tx1"/>
                </a:solidFill>
                <a:latin typeface="方正大黑简体" panose="02010601030101010101" pitchFamily="2" charset="-122"/>
                <a:ea typeface="方正大黑简体" panose="02010601030101010101" pitchFamily="2" charset="-122"/>
              </a:rPr>
              <a:t>根据国家</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汽车经营者设计与施工规范</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要求，站房、罩棚、立柱灯箱、加油机、油罐、管线、发电机、配电柜、卸油口、报警系统、液位仪等，必须设置防雷防静电的接地装置。</a:t>
            </a:r>
          </a:p>
        </p:txBody>
      </p:sp>
      <p:pic>
        <p:nvPicPr>
          <p:cNvPr id="101380" name="图片 245763" descr="QQ截图未命名"/>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743200"/>
            <a:ext cx="3200400" cy="2433638"/>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01381" name="矩形 245764"/>
          <p:cNvSpPr>
            <a:spLocks noChangeArrowheads="1"/>
          </p:cNvSpPr>
          <p:nvPr/>
        </p:nvSpPr>
        <p:spPr bwMode="auto">
          <a:xfrm>
            <a:off x="3962400" y="2466975"/>
            <a:ext cx="4930775" cy="3082925"/>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1</a:t>
            </a:r>
            <a:r>
              <a:rPr lang="zh-CN" altLang="en-US" sz="1800">
                <a:solidFill>
                  <a:schemeClr val="tx1"/>
                </a:solidFill>
                <a:latin typeface="方正大黑简体" panose="02010601030101010101" pitchFamily="2" charset="-122"/>
                <a:ea typeface="方正大黑简体" panose="02010601030101010101" pitchFamily="2" charset="-122"/>
              </a:rPr>
              <a:t>、发电机、配电柜、加油机等电器设备的工作，液位仪、</a:t>
            </a:r>
            <a:r>
              <a:rPr lang="en-US" altLang="zh-CN" sz="1800">
                <a:solidFill>
                  <a:schemeClr val="tx1"/>
                </a:solidFill>
                <a:latin typeface="方正大黑简体" panose="02010601030101010101" pitchFamily="2" charset="-122"/>
                <a:ea typeface="方正大黑简体" panose="02010601030101010101" pitchFamily="2" charset="-122"/>
              </a:rPr>
              <a:t>ERP</a:t>
            </a:r>
            <a:r>
              <a:rPr lang="zh-CN" altLang="en-US" sz="1800">
                <a:solidFill>
                  <a:schemeClr val="tx1"/>
                </a:solidFill>
                <a:latin typeface="方正大黑简体" panose="02010601030101010101" pitchFamily="2" charset="-122"/>
                <a:ea typeface="方正大黑简体" panose="02010601030101010101" pitchFamily="2" charset="-122"/>
              </a:rPr>
              <a:t>等保护及信息系统保护接地电阻值不大于</a:t>
            </a:r>
            <a:r>
              <a:rPr lang="en-US" altLang="zh-CN" sz="1800">
                <a:solidFill>
                  <a:schemeClr val="tx1"/>
                </a:solidFill>
                <a:latin typeface="方正大黑简体" panose="02010601030101010101" pitchFamily="2" charset="-122"/>
                <a:ea typeface="方正大黑简体" panose="02010601030101010101" pitchFamily="2" charset="-122"/>
              </a:rPr>
              <a:t>4Ω</a:t>
            </a:r>
            <a:r>
              <a:rPr lang="zh-CN" altLang="en-US" sz="1800">
                <a:solidFill>
                  <a:schemeClr val="tx1"/>
                </a:solidFill>
                <a:latin typeface="方正大黑简体" panose="02010601030101010101" pitchFamily="2" charset="-122"/>
                <a:ea typeface="方正大黑简体" panose="02010601030101010101" pitchFamily="2" charset="-122"/>
              </a:rPr>
              <a:t>；</a:t>
            </a:r>
          </a:p>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2</a:t>
            </a:r>
            <a:r>
              <a:rPr lang="zh-CN" altLang="en-US" sz="1800">
                <a:solidFill>
                  <a:schemeClr val="tx1"/>
                </a:solidFill>
                <a:latin typeface="方正大黑简体" panose="02010601030101010101" pitchFamily="2" charset="-122"/>
                <a:ea typeface="方正大黑简体" panose="02010601030101010101" pitchFamily="2" charset="-122"/>
              </a:rPr>
              <a:t>、罩棚、油罐等单独防雷接地电阻不大于</a:t>
            </a:r>
            <a:r>
              <a:rPr lang="en-US" altLang="zh-CN" sz="1800">
                <a:solidFill>
                  <a:schemeClr val="tx1"/>
                </a:solidFill>
                <a:latin typeface="方正大黑简体" panose="02010601030101010101" pitchFamily="2" charset="-122"/>
                <a:ea typeface="方正大黑简体" panose="02010601030101010101" pitchFamily="2" charset="-122"/>
              </a:rPr>
              <a:t>10Ω</a:t>
            </a:r>
            <a:r>
              <a:rPr lang="zh-CN" altLang="en-US" sz="1800">
                <a:solidFill>
                  <a:schemeClr val="tx1"/>
                </a:solidFill>
                <a:latin typeface="方正大黑简体" panose="02010601030101010101" pitchFamily="2" charset="-122"/>
                <a:ea typeface="方正大黑简体" panose="02010601030101010101" pitchFamily="2" charset="-122"/>
              </a:rPr>
              <a:t>；</a:t>
            </a:r>
          </a:p>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3</a:t>
            </a:r>
            <a:r>
              <a:rPr lang="zh-CN" altLang="en-US" sz="1800">
                <a:solidFill>
                  <a:schemeClr val="tx1"/>
                </a:solidFill>
                <a:latin typeface="方正大黑简体" panose="02010601030101010101" pitchFamily="2" charset="-122"/>
                <a:ea typeface="方正大黑简体" panose="02010601030101010101" pitchFamily="2" charset="-122"/>
              </a:rPr>
              <a:t>、油罐车接卸油、加油枪、输油管线、卸油口等防静电接地电阻不大于</a:t>
            </a:r>
            <a:r>
              <a:rPr lang="en-US" altLang="zh-CN" sz="1800">
                <a:solidFill>
                  <a:schemeClr val="tx1"/>
                </a:solidFill>
                <a:latin typeface="方正大黑简体" panose="02010601030101010101" pitchFamily="2" charset="-122"/>
                <a:ea typeface="方正大黑简体" panose="02010601030101010101" pitchFamily="2" charset="-122"/>
              </a:rPr>
              <a:t>100Ω</a:t>
            </a:r>
            <a:r>
              <a:rPr lang="zh-CN" altLang="en-US" sz="1800">
                <a:solidFill>
                  <a:schemeClr val="tx1"/>
                </a:solidFill>
                <a:latin typeface="方正大黑简体" panose="02010601030101010101" pitchFamily="2" charset="-122"/>
                <a:ea typeface="方正大黑简体" panose="02010601030101010101" pitchFamily="2" charset="-122"/>
              </a:rPr>
              <a:t>；</a:t>
            </a:r>
          </a:p>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4</a:t>
            </a:r>
            <a:r>
              <a:rPr lang="zh-CN" altLang="en-US" sz="1800">
                <a:solidFill>
                  <a:schemeClr val="tx1"/>
                </a:solidFill>
                <a:latin typeface="方正大黑简体" panose="02010601030101010101" pitchFamily="2" charset="-122"/>
                <a:ea typeface="方正大黑简体" panose="02010601030101010101" pitchFamily="2" charset="-122"/>
              </a:rPr>
              <a:t>、目前加油站防雷、防静电、电器设备的工作、保护及信息系统等都设置成共用接地装置，电阻测试的参数不应大于</a:t>
            </a:r>
            <a:r>
              <a:rPr lang="en-US" altLang="zh-CN" sz="1800">
                <a:solidFill>
                  <a:schemeClr val="tx1"/>
                </a:solidFill>
                <a:latin typeface="方正大黑简体" panose="02010601030101010101" pitchFamily="2" charset="-122"/>
                <a:ea typeface="方正大黑简体" panose="02010601030101010101" pitchFamily="2" charset="-122"/>
              </a:rPr>
              <a:t>4Ω</a:t>
            </a:r>
            <a:r>
              <a:rPr lang="zh-CN" altLang="en-US" sz="1800">
                <a:solidFill>
                  <a:schemeClr val="tx1"/>
                </a:solidFill>
                <a:latin typeface="方正大黑简体" panose="02010601030101010101" pitchFamily="2" charset="-122"/>
                <a:ea typeface="方正大黑简体" panose="02010601030101010101" pitchFamily="2" charset="-122"/>
              </a:rPr>
              <a:t>。</a:t>
            </a:r>
          </a:p>
        </p:txBody>
      </p:sp>
      <p:sp>
        <p:nvSpPr>
          <p:cNvPr id="101382" name="矩形 245765"/>
          <p:cNvSpPr>
            <a:spLocks noChangeArrowheads="1"/>
          </p:cNvSpPr>
          <p:nvPr/>
        </p:nvSpPr>
        <p:spPr bwMode="auto">
          <a:xfrm>
            <a:off x="914400" y="5715000"/>
            <a:ext cx="4572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50000"/>
              </a:lnSpc>
              <a:spcBef>
                <a:spcPct val="50000"/>
              </a:spcBef>
            </a:pPr>
            <a:r>
              <a:rPr lang="zh-CN" altLang="en-US" b="1"/>
              <a:t>注意：电器设备的接地不允许串接。</a:t>
            </a:r>
            <a:endParaRPr lang="zh-CN" altLang="en-US" b="1">
              <a:latin typeface="楷体_GB2312" pitchFamily="49" charset="-122"/>
              <a:ea typeface="楷体_GB2312" pitchFamily="49" charset="-122"/>
            </a:endParaRPr>
          </a:p>
        </p:txBody>
      </p:sp>
    </p:spTree>
  </p:cSld>
  <p:clrMapOvr>
    <a:masterClrMapping/>
  </p:clrMapOvr>
  <p:transition>
    <p:blinds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矩形 246785"/>
          <p:cNvSpPr>
            <a:spLocks noChangeArrowheads="1"/>
          </p:cNvSpPr>
          <p:nvPr/>
        </p:nvSpPr>
        <p:spPr bwMode="auto">
          <a:xfrm>
            <a:off x="838200" y="1687513"/>
            <a:ext cx="5486400" cy="14414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1</a:t>
            </a:r>
            <a:r>
              <a:rPr lang="zh-CN" altLang="en-US" sz="1800">
                <a:solidFill>
                  <a:schemeClr val="tx1"/>
                </a:solidFill>
                <a:latin typeface="方正大黑简体" panose="02010601030101010101" pitchFamily="2" charset="-122"/>
                <a:ea typeface="方正大黑简体" panose="02010601030101010101" pitchFamily="2" charset="-122"/>
              </a:rPr>
              <a:t>、罩棚引下线需设置测试断接卡 ；</a:t>
            </a:r>
          </a:p>
          <a:p>
            <a:pPr eaLnBrk="1" hangingPunct="1">
              <a:lnSpc>
                <a:spcPct val="120000"/>
              </a:lnSpc>
            </a:pPr>
            <a:endParaRPr lang="zh-CN" altLang="en-US" sz="1800">
              <a:solidFill>
                <a:schemeClr val="tx1"/>
              </a:solidFill>
              <a:latin typeface="方正大黑简体" panose="02010601030101010101" pitchFamily="2" charset="-122"/>
              <a:ea typeface="方正大黑简体" panose="02010601030101010101" pitchFamily="2" charset="-122"/>
            </a:endParaRPr>
          </a:p>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2</a:t>
            </a:r>
            <a:r>
              <a:rPr lang="zh-CN" altLang="en-US" sz="1800">
                <a:solidFill>
                  <a:schemeClr val="tx1"/>
                </a:solidFill>
                <a:latin typeface="方正大黑简体" panose="02010601030101010101" pitchFamily="2" charset="-122"/>
                <a:ea typeface="方正大黑简体" panose="02010601030101010101" pitchFamily="2" charset="-122"/>
              </a:rPr>
              <a:t>、油罐需两端接地，接地装置的接地电阻不大于</a:t>
            </a:r>
            <a:r>
              <a:rPr lang="en-US" altLang="zh-CN" sz="1800">
                <a:solidFill>
                  <a:schemeClr val="tx1"/>
                </a:solidFill>
                <a:latin typeface="方正大黑简体" panose="02010601030101010101" pitchFamily="2" charset="-122"/>
                <a:ea typeface="方正大黑简体" panose="02010601030101010101" pitchFamily="2" charset="-122"/>
              </a:rPr>
              <a:t>10</a:t>
            </a:r>
            <a:r>
              <a:rPr lang="zh-CN" altLang="en-US" sz="1800">
                <a:solidFill>
                  <a:schemeClr val="tx1"/>
                </a:solidFill>
                <a:latin typeface="方正大黑简体" panose="02010601030101010101" pitchFamily="2" charset="-122"/>
                <a:ea typeface="方正大黑简体" panose="02010601030101010101" pitchFamily="2" charset="-122"/>
              </a:rPr>
              <a:t>欧姆。接地引线需设断接测试卡；</a:t>
            </a:r>
          </a:p>
        </p:txBody>
      </p:sp>
      <p:sp>
        <p:nvSpPr>
          <p:cNvPr id="103427" name="矩形 246786"/>
          <p:cNvSpPr>
            <a:spLocks noChangeArrowheads="1"/>
          </p:cNvSpPr>
          <p:nvPr/>
        </p:nvSpPr>
        <p:spPr bwMode="auto">
          <a:xfrm>
            <a:off x="1752600" y="381000"/>
            <a:ext cx="4572000" cy="457200"/>
          </a:xfrm>
          <a:prstGeom prst="rect">
            <a:avLst/>
          </a:prstGeom>
          <a:solidFill>
            <a:schemeClr val="bg2"/>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en-US" altLang="zh-CN" sz="2400" b="1">
                <a:solidFill>
                  <a:srgbClr val="FFFF00"/>
                </a:solidFill>
              </a:rPr>
              <a:t>6</a:t>
            </a:r>
            <a:r>
              <a:rPr lang="zh-CN" altLang="en-US" sz="2400" b="1">
                <a:solidFill>
                  <a:srgbClr val="FFFF00"/>
                </a:solidFill>
              </a:rPr>
              <a:t>、防雷防静电</a:t>
            </a:r>
            <a:r>
              <a:rPr lang="en-US" altLang="zh-CN" sz="2400" b="1">
                <a:solidFill>
                  <a:srgbClr val="FFFF00"/>
                </a:solidFill>
              </a:rPr>
              <a:t>——  </a:t>
            </a:r>
            <a:r>
              <a:rPr lang="zh-CN" altLang="en-US" b="1">
                <a:solidFill>
                  <a:schemeClr val="bg1"/>
                </a:solidFill>
              </a:rPr>
              <a:t>常规检查</a:t>
            </a:r>
          </a:p>
        </p:txBody>
      </p:sp>
      <p:pic>
        <p:nvPicPr>
          <p:cNvPr id="103428" name="图片 246787" descr="QQ截图未命名"/>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143000"/>
            <a:ext cx="1236663" cy="2057400"/>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03429" name="椭圆 246788"/>
          <p:cNvSpPr>
            <a:spLocks noChangeArrowheads="1"/>
          </p:cNvSpPr>
          <p:nvPr/>
        </p:nvSpPr>
        <p:spPr bwMode="auto">
          <a:xfrm>
            <a:off x="7315200" y="1524000"/>
            <a:ext cx="838200" cy="1219200"/>
          </a:xfrm>
          <a:prstGeom prst="ellipse">
            <a:avLst/>
          </a:prstGeom>
          <a:noFill/>
          <a:ln w="381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pic>
        <p:nvPicPr>
          <p:cNvPr id="103430" name="图片 246789" descr="0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7650" y="3429000"/>
            <a:ext cx="4752975" cy="2586038"/>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103431" name="图片 246790" descr="P10701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429000"/>
            <a:ext cx="3448050" cy="2587625"/>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03432" name="圆角矩形标注 246791"/>
          <p:cNvSpPr>
            <a:spLocks noChangeArrowheads="1"/>
          </p:cNvSpPr>
          <p:nvPr/>
        </p:nvSpPr>
        <p:spPr bwMode="auto">
          <a:xfrm>
            <a:off x="4572000" y="4114800"/>
            <a:ext cx="685800" cy="609600"/>
          </a:xfrm>
          <a:prstGeom prst="wedgeRoundRectCallout">
            <a:avLst>
              <a:gd name="adj1" fmla="val -167824"/>
              <a:gd name="adj2" fmla="val 38801"/>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zh-CN" sz="1400"/>
          </a:p>
        </p:txBody>
      </p:sp>
      <p:sp>
        <p:nvSpPr>
          <p:cNvPr id="103433" name="矩形 246792"/>
          <p:cNvSpPr>
            <a:spLocks noChangeArrowheads="1"/>
          </p:cNvSpPr>
          <p:nvPr/>
        </p:nvSpPr>
        <p:spPr bwMode="auto">
          <a:xfrm>
            <a:off x="838200" y="1155700"/>
            <a:ext cx="3248025" cy="4254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防雷防静电接地实例：</a:t>
            </a:r>
          </a:p>
        </p:txBody>
      </p:sp>
    </p:spTree>
  </p:cSld>
  <p:clrMapOvr>
    <a:masterClrMapping/>
  </p:clrMapOvr>
  <p:transition>
    <p:blinds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Placeholder 247809"/>
          <p:cNvSpPr>
            <a:spLocks noGrp="1" noChangeArrowheads="1"/>
          </p:cNvSpPr>
          <p:nvPr>
            <p:ph idx="1"/>
          </p:nvPr>
        </p:nvSpPr>
        <p:spPr>
          <a:xfrm>
            <a:off x="457200" y="1560513"/>
            <a:ext cx="8229600" cy="781050"/>
          </a:xfrm>
          <a:solidFill>
            <a:srgbClr val="DDDDDD"/>
          </a:solidFill>
          <a:ln w="28575">
            <a:solidFill>
              <a:srgbClr val="006600"/>
            </a:solidFill>
            <a:miter lim="800000"/>
            <a:headEnd/>
            <a:tailEnd/>
          </a:ln>
        </p:spPr>
        <p:txBody>
          <a:bodyPr anchor="ctr">
            <a:spAutoFit/>
          </a:bodyPr>
          <a:lstStyle/>
          <a:p>
            <a:pPr marL="0" indent="0" eaLnBrk="1" hangingPunct="1">
              <a:lnSpc>
                <a:spcPct val="120000"/>
              </a:lnSpc>
              <a:spcBef>
                <a:spcPct val="0"/>
              </a:spcBef>
              <a:buFontTx/>
              <a:buNone/>
            </a:pPr>
            <a:r>
              <a:rPr lang="en-US" altLang="zh-CN" sz="1800">
                <a:latin typeface="方正大黑简体" panose="02010601030101010101" pitchFamily="2" charset="-122"/>
                <a:ea typeface="方正大黑简体" panose="02010601030101010101" pitchFamily="2" charset="-122"/>
              </a:rPr>
              <a:t>3</a:t>
            </a:r>
            <a:r>
              <a:rPr lang="zh-CN" altLang="en-US" sz="1800">
                <a:latin typeface="方正大黑简体" panose="02010601030101010101" pitchFamily="2" charset="-122"/>
                <a:ea typeface="方正大黑简体" panose="02010601030101010101" pitchFamily="2" charset="-122"/>
              </a:rPr>
              <a:t>、配电电缆金属外皮两端和保护钢管两端需进行接地，地上油品管道始、末端和分支处需进行接地。</a:t>
            </a:r>
          </a:p>
        </p:txBody>
      </p:sp>
      <p:pic>
        <p:nvPicPr>
          <p:cNvPr id="105475" name="图片 247810" descr="P22702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90800"/>
            <a:ext cx="3008313" cy="2255838"/>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105476" name="图片 247811" descr="P22702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3505200"/>
            <a:ext cx="3008313" cy="2255838"/>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105477" name="图片 247812" descr="P32605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4343400"/>
            <a:ext cx="3008313" cy="2255838"/>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05478" name="椭圆 247813"/>
          <p:cNvSpPr>
            <a:spLocks noChangeArrowheads="1"/>
          </p:cNvSpPr>
          <p:nvPr/>
        </p:nvSpPr>
        <p:spPr bwMode="auto">
          <a:xfrm>
            <a:off x="6781800" y="5715000"/>
            <a:ext cx="1066800" cy="609600"/>
          </a:xfrm>
          <a:prstGeom prst="ellipse">
            <a:avLst/>
          </a:prstGeom>
          <a:noFill/>
          <a:ln w="381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05479" name="椭圆 247814"/>
          <p:cNvSpPr>
            <a:spLocks noChangeArrowheads="1"/>
          </p:cNvSpPr>
          <p:nvPr/>
        </p:nvSpPr>
        <p:spPr bwMode="auto">
          <a:xfrm>
            <a:off x="5562600" y="5562600"/>
            <a:ext cx="762000" cy="838200"/>
          </a:xfrm>
          <a:prstGeom prst="ellipse">
            <a:avLst/>
          </a:prstGeom>
          <a:noFill/>
          <a:ln w="381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05480" name="椭圆 247815"/>
          <p:cNvSpPr>
            <a:spLocks noChangeArrowheads="1"/>
          </p:cNvSpPr>
          <p:nvPr/>
        </p:nvSpPr>
        <p:spPr bwMode="auto">
          <a:xfrm>
            <a:off x="2133600" y="3962400"/>
            <a:ext cx="762000" cy="533400"/>
          </a:xfrm>
          <a:prstGeom prst="ellipse">
            <a:avLst/>
          </a:prstGeom>
          <a:noFill/>
          <a:ln w="381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05481" name="椭圆 247816"/>
          <p:cNvSpPr>
            <a:spLocks noChangeArrowheads="1"/>
          </p:cNvSpPr>
          <p:nvPr/>
        </p:nvSpPr>
        <p:spPr bwMode="auto">
          <a:xfrm>
            <a:off x="4256088" y="3784600"/>
            <a:ext cx="381000" cy="457200"/>
          </a:xfrm>
          <a:prstGeom prst="ellipse">
            <a:avLst/>
          </a:prstGeom>
          <a:noFill/>
          <a:ln w="381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05482" name="椭圆 247817"/>
          <p:cNvSpPr>
            <a:spLocks noChangeArrowheads="1"/>
          </p:cNvSpPr>
          <p:nvPr/>
        </p:nvSpPr>
        <p:spPr bwMode="auto">
          <a:xfrm>
            <a:off x="5399088" y="3479800"/>
            <a:ext cx="609600" cy="685800"/>
          </a:xfrm>
          <a:prstGeom prst="ellipse">
            <a:avLst/>
          </a:prstGeom>
          <a:noFill/>
          <a:ln w="381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05483" name="矩形 247818"/>
          <p:cNvSpPr>
            <a:spLocks noChangeArrowheads="1"/>
          </p:cNvSpPr>
          <p:nvPr/>
        </p:nvSpPr>
        <p:spPr bwMode="auto">
          <a:xfrm>
            <a:off x="1752600" y="381000"/>
            <a:ext cx="4876800" cy="457200"/>
          </a:xfrm>
          <a:prstGeom prst="rect">
            <a:avLst/>
          </a:prstGeom>
          <a:solidFill>
            <a:schemeClr val="bg2"/>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en-US" altLang="zh-CN" sz="2400" b="1">
                <a:solidFill>
                  <a:srgbClr val="FFFF00"/>
                </a:solidFill>
              </a:rPr>
              <a:t>6</a:t>
            </a:r>
            <a:r>
              <a:rPr lang="zh-CN" altLang="en-US" sz="2400" b="1">
                <a:solidFill>
                  <a:srgbClr val="FFFF00"/>
                </a:solidFill>
              </a:rPr>
              <a:t>、防雷防静电</a:t>
            </a:r>
            <a:r>
              <a:rPr lang="en-US" altLang="zh-CN" sz="2400" b="1">
                <a:solidFill>
                  <a:srgbClr val="FFFF00"/>
                </a:solidFill>
              </a:rPr>
              <a:t>——  </a:t>
            </a:r>
            <a:r>
              <a:rPr lang="zh-CN" altLang="en-US" b="1">
                <a:solidFill>
                  <a:schemeClr val="bg1"/>
                </a:solidFill>
              </a:rPr>
              <a:t>常规检查</a:t>
            </a:r>
          </a:p>
        </p:txBody>
      </p:sp>
    </p:spTree>
  </p:cSld>
  <p:clrMapOvr>
    <a:masterClrMapping/>
  </p:clrMapOvr>
  <p:transition>
    <p:blinds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Placeholder 248833"/>
          <p:cNvSpPr>
            <a:spLocks noGrp="1" noChangeArrowheads="1"/>
          </p:cNvSpPr>
          <p:nvPr>
            <p:ph idx="1"/>
          </p:nvPr>
        </p:nvSpPr>
        <p:spPr>
          <a:xfrm>
            <a:off x="457200" y="1371600"/>
            <a:ext cx="2514600" cy="2101850"/>
          </a:xfrm>
          <a:solidFill>
            <a:srgbClr val="DDDDDD"/>
          </a:solidFill>
          <a:ln w="28575">
            <a:solidFill>
              <a:srgbClr val="006600"/>
            </a:solidFill>
            <a:miter lim="800000"/>
            <a:headEnd/>
            <a:tailEnd/>
          </a:ln>
        </p:spPr>
        <p:txBody>
          <a:bodyPr anchor="ctr">
            <a:spAutoFit/>
          </a:bodyPr>
          <a:lstStyle/>
          <a:p>
            <a:pPr marL="0" indent="0" eaLnBrk="1" hangingPunct="1">
              <a:lnSpc>
                <a:spcPct val="120000"/>
              </a:lnSpc>
              <a:spcBef>
                <a:spcPct val="0"/>
              </a:spcBef>
              <a:buFontTx/>
              <a:buNone/>
            </a:pPr>
            <a:r>
              <a:rPr lang="en-US" altLang="zh-CN" sz="1800">
                <a:latin typeface="方正大黑简体" panose="02010601030101010101" pitchFamily="2" charset="-122"/>
                <a:ea typeface="方正大黑简体" panose="02010601030101010101" pitchFamily="2" charset="-122"/>
              </a:rPr>
              <a:t>4</a:t>
            </a:r>
            <a:r>
              <a:rPr lang="zh-CN" altLang="en-US" sz="1800">
                <a:latin typeface="方正大黑简体" panose="02010601030101010101" pitchFamily="2" charset="-122"/>
                <a:ea typeface="方正大黑简体" panose="02010601030101010101" pitchFamily="2" charset="-122"/>
              </a:rPr>
              <a:t>、在爆炸危险区域内的油品法兰、胶管两端等连接处应用金属线跨接。当法兰的连接螺栓不少于</a:t>
            </a:r>
            <a:r>
              <a:rPr lang="en-US" altLang="zh-CN" sz="1800">
                <a:latin typeface="方正大黑简体" panose="02010601030101010101" pitchFamily="2" charset="-122"/>
                <a:ea typeface="方正大黑简体" panose="02010601030101010101" pitchFamily="2" charset="-122"/>
              </a:rPr>
              <a:t>5</a:t>
            </a:r>
            <a:r>
              <a:rPr lang="zh-CN" altLang="en-US" sz="1800">
                <a:latin typeface="方正大黑简体" panose="02010601030101010101" pitchFamily="2" charset="-122"/>
                <a:ea typeface="方正大黑简体" panose="02010601030101010101" pitchFamily="2" charset="-122"/>
              </a:rPr>
              <a:t>根时，在非腐蚀环境下，可不跨接。</a:t>
            </a:r>
          </a:p>
        </p:txBody>
      </p:sp>
      <p:pic>
        <p:nvPicPr>
          <p:cNvPr id="107523" name="图片 248834" descr="P42808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295400"/>
            <a:ext cx="3424238" cy="2568575"/>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07524" name="椭圆 248835"/>
          <p:cNvSpPr>
            <a:spLocks noChangeArrowheads="1"/>
          </p:cNvSpPr>
          <p:nvPr/>
        </p:nvSpPr>
        <p:spPr bwMode="auto">
          <a:xfrm>
            <a:off x="6756400" y="1919288"/>
            <a:ext cx="406400" cy="582612"/>
          </a:xfrm>
          <a:prstGeom prst="ellipse">
            <a:avLst/>
          </a:prstGeom>
          <a:noFill/>
          <a:ln w="381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07525" name="椭圆 248836"/>
          <p:cNvSpPr>
            <a:spLocks noChangeArrowheads="1"/>
          </p:cNvSpPr>
          <p:nvPr/>
        </p:nvSpPr>
        <p:spPr bwMode="auto">
          <a:xfrm>
            <a:off x="4318000" y="2452688"/>
            <a:ext cx="406400" cy="582612"/>
          </a:xfrm>
          <a:prstGeom prst="ellipse">
            <a:avLst/>
          </a:prstGeom>
          <a:noFill/>
          <a:ln w="381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07526" name="椭圆 248837"/>
          <p:cNvSpPr>
            <a:spLocks noChangeArrowheads="1"/>
          </p:cNvSpPr>
          <p:nvPr/>
        </p:nvSpPr>
        <p:spPr bwMode="auto">
          <a:xfrm>
            <a:off x="6451600" y="2986088"/>
            <a:ext cx="406400" cy="582612"/>
          </a:xfrm>
          <a:prstGeom prst="ellipse">
            <a:avLst/>
          </a:prstGeom>
          <a:noFill/>
          <a:ln w="381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07527" name="椭圆 248838"/>
          <p:cNvSpPr>
            <a:spLocks noChangeArrowheads="1"/>
          </p:cNvSpPr>
          <p:nvPr/>
        </p:nvSpPr>
        <p:spPr bwMode="auto">
          <a:xfrm>
            <a:off x="5918200" y="1385888"/>
            <a:ext cx="406400" cy="582612"/>
          </a:xfrm>
          <a:prstGeom prst="ellipse">
            <a:avLst/>
          </a:prstGeom>
          <a:noFill/>
          <a:ln w="381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07528" name="矩形 248841"/>
          <p:cNvSpPr>
            <a:spLocks noChangeArrowheads="1"/>
          </p:cNvSpPr>
          <p:nvPr/>
        </p:nvSpPr>
        <p:spPr bwMode="auto">
          <a:xfrm>
            <a:off x="1752600" y="381000"/>
            <a:ext cx="4876800" cy="457200"/>
          </a:xfrm>
          <a:prstGeom prst="rect">
            <a:avLst/>
          </a:prstGeom>
          <a:solidFill>
            <a:schemeClr val="bg2"/>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en-US" altLang="zh-CN" sz="2400" b="1">
                <a:solidFill>
                  <a:srgbClr val="FFFF00"/>
                </a:solidFill>
              </a:rPr>
              <a:t>6</a:t>
            </a:r>
            <a:r>
              <a:rPr lang="zh-CN" altLang="en-US" sz="2400" b="1">
                <a:solidFill>
                  <a:srgbClr val="FFFF00"/>
                </a:solidFill>
              </a:rPr>
              <a:t>、防雷防静电</a:t>
            </a:r>
            <a:r>
              <a:rPr lang="en-US" altLang="zh-CN" sz="2400" b="1">
                <a:solidFill>
                  <a:srgbClr val="FFFF00"/>
                </a:solidFill>
              </a:rPr>
              <a:t>——  </a:t>
            </a:r>
            <a:r>
              <a:rPr lang="zh-CN" altLang="en-US" b="1">
                <a:solidFill>
                  <a:schemeClr val="bg1"/>
                </a:solidFill>
              </a:rPr>
              <a:t>常规检查</a:t>
            </a:r>
          </a:p>
        </p:txBody>
      </p:sp>
      <p:sp>
        <p:nvSpPr>
          <p:cNvPr id="107529" name="矩形 248842"/>
          <p:cNvSpPr>
            <a:spLocks noChangeArrowheads="1"/>
          </p:cNvSpPr>
          <p:nvPr/>
        </p:nvSpPr>
        <p:spPr bwMode="auto">
          <a:xfrm>
            <a:off x="533400" y="4038600"/>
            <a:ext cx="2514600" cy="21018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5</a:t>
            </a:r>
            <a:r>
              <a:rPr lang="zh-CN" altLang="en-US" sz="1800">
                <a:solidFill>
                  <a:schemeClr val="tx1"/>
                </a:solidFill>
                <a:latin typeface="方正大黑简体" panose="02010601030101010101" pitchFamily="2" charset="-122"/>
                <a:ea typeface="方正大黑简体" panose="02010601030101010101" pitchFamily="2" charset="-122"/>
              </a:rPr>
              <a:t>、加油站的油罐车卸车场地，应设罐车卸车时用的防静电接地装置，并设置能检测跨接线及监视接地装置状态的静电接地仪。</a:t>
            </a:r>
          </a:p>
        </p:txBody>
      </p:sp>
      <p:pic>
        <p:nvPicPr>
          <p:cNvPr id="107530" name="图片 248843" descr="P22702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4267200"/>
            <a:ext cx="2303463" cy="1727200"/>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107531" name="图片 248844" descr="P32706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4246563"/>
            <a:ext cx="2305050" cy="1728787"/>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blinds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矩形 251905"/>
          <p:cNvSpPr>
            <a:spLocks noChangeArrowheads="1"/>
          </p:cNvSpPr>
          <p:nvPr/>
        </p:nvSpPr>
        <p:spPr bwMode="auto">
          <a:xfrm>
            <a:off x="3786188" y="2628900"/>
            <a:ext cx="2090737" cy="4254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7</a:t>
            </a:r>
            <a:r>
              <a:rPr lang="zh-CN" altLang="en-US" sz="1800">
                <a:solidFill>
                  <a:schemeClr val="tx1"/>
                </a:solidFill>
                <a:latin typeface="方正大黑简体" panose="02010601030101010101" pitchFamily="2" charset="-122"/>
                <a:ea typeface="方正大黑简体" panose="02010601030101010101" pitchFamily="2" charset="-122"/>
              </a:rPr>
              <a:t>、加油机接地</a:t>
            </a:r>
          </a:p>
        </p:txBody>
      </p:sp>
      <p:pic>
        <p:nvPicPr>
          <p:cNvPr id="109571" name="图片 251906" descr="P32606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333750"/>
            <a:ext cx="2819400" cy="2114550"/>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09572" name="矩形 251907"/>
          <p:cNvSpPr>
            <a:spLocks noChangeArrowheads="1"/>
          </p:cNvSpPr>
          <p:nvPr/>
        </p:nvSpPr>
        <p:spPr bwMode="auto">
          <a:xfrm>
            <a:off x="6838950" y="3829050"/>
            <a:ext cx="2162175" cy="4254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8</a:t>
            </a:r>
            <a:r>
              <a:rPr lang="zh-CN" altLang="en-US" sz="1800">
                <a:solidFill>
                  <a:schemeClr val="tx1"/>
                </a:solidFill>
                <a:latin typeface="方正大黑简体" panose="02010601030101010101" pitchFamily="2" charset="-122"/>
                <a:ea typeface="方正大黑简体" panose="02010601030101010101" pitchFamily="2" charset="-122"/>
              </a:rPr>
              <a:t>、潜油泵接地</a:t>
            </a:r>
          </a:p>
        </p:txBody>
      </p:sp>
      <p:pic>
        <p:nvPicPr>
          <p:cNvPr id="109573" name="图片 251908" descr="P32605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533900"/>
            <a:ext cx="2855913" cy="2141538"/>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09574" name="椭圆 251909"/>
          <p:cNvSpPr>
            <a:spLocks noChangeArrowheads="1"/>
          </p:cNvSpPr>
          <p:nvPr/>
        </p:nvSpPr>
        <p:spPr bwMode="auto">
          <a:xfrm>
            <a:off x="3921125" y="4465638"/>
            <a:ext cx="1793875" cy="1039812"/>
          </a:xfrm>
          <a:prstGeom prst="ellipse">
            <a:avLst/>
          </a:prstGeom>
          <a:noFill/>
          <a:ln w="381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09575" name="椭圆 251910"/>
          <p:cNvSpPr>
            <a:spLocks noChangeArrowheads="1"/>
          </p:cNvSpPr>
          <p:nvPr/>
        </p:nvSpPr>
        <p:spPr bwMode="auto">
          <a:xfrm>
            <a:off x="7086600" y="5715000"/>
            <a:ext cx="1524000" cy="1143000"/>
          </a:xfrm>
          <a:prstGeom prst="ellipse">
            <a:avLst/>
          </a:prstGeom>
          <a:noFill/>
          <a:ln w="381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09576" name="矩形 251912"/>
          <p:cNvSpPr>
            <a:spLocks noChangeArrowheads="1"/>
          </p:cNvSpPr>
          <p:nvPr/>
        </p:nvSpPr>
        <p:spPr bwMode="auto">
          <a:xfrm>
            <a:off x="1752600" y="381000"/>
            <a:ext cx="4876800" cy="457200"/>
          </a:xfrm>
          <a:prstGeom prst="rect">
            <a:avLst/>
          </a:prstGeom>
          <a:solidFill>
            <a:schemeClr val="bg2"/>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en-US" altLang="zh-CN" sz="2400" b="1">
                <a:solidFill>
                  <a:srgbClr val="FFFF00"/>
                </a:solidFill>
              </a:rPr>
              <a:t>6</a:t>
            </a:r>
            <a:r>
              <a:rPr lang="zh-CN" altLang="en-US" sz="2400" b="1">
                <a:solidFill>
                  <a:srgbClr val="FFFF00"/>
                </a:solidFill>
              </a:rPr>
              <a:t>、防雷防静电</a:t>
            </a:r>
            <a:r>
              <a:rPr lang="en-US" altLang="zh-CN" sz="2400" b="1">
                <a:solidFill>
                  <a:srgbClr val="FFFF00"/>
                </a:solidFill>
              </a:rPr>
              <a:t>——  </a:t>
            </a:r>
            <a:r>
              <a:rPr lang="zh-CN" altLang="en-US" b="1">
                <a:solidFill>
                  <a:schemeClr val="bg1"/>
                </a:solidFill>
              </a:rPr>
              <a:t>常规检查</a:t>
            </a:r>
          </a:p>
        </p:txBody>
      </p:sp>
      <p:sp>
        <p:nvSpPr>
          <p:cNvPr id="109577" name="Text Placeholder 251913"/>
          <p:cNvSpPr>
            <a:spLocks noGrp="1" noChangeArrowheads="1"/>
          </p:cNvSpPr>
          <p:nvPr>
            <p:ph idx="1"/>
          </p:nvPr>
        </p:nvSpPr>
        <p:spPr>
          <a:xfrm>
            <a:off x="152400" y="1143000"/>
            <a:ext cx="3657600" cy="1111250"/>
          </a:xfrm>
          <a:solidFill>
            <a:srgbClr val="DDDDDD"/>
          </a:solidFill>
          <a:ln w="28575">
            <a:solidFill>
              <a:srgbClr val="006600"/>
            </a:solidFill>
            <a:miter lim="800000"/>
            <a:headEnd/>
            <a:tailEnd/>
          </a:ln>
        </p:spPr>
        <p:txBody>
          <a:bodyPr anchor="ctr">
            <a:spAutoFit/>
          </a:bodyPr>
          <a:lstStyle/>
          <a:p>
            <a:pPr marL="0" indent="0" eaLnBrk="1" hangingPunct="1">
              <a:lnSpc>
                <a:spcPct val="120000"/>
              </a:lnSpc>
              <a:spcBef>
                <a:spcPct val="0"/>
              </a:spcBef>
              <a:buFontTx/>
              <a:buNone/>
            </a:pPr>
            <a:r>
              <a:rPr lang="en-US" altLang="zh-CN" sz="1800">
                <a:latin typeface="方正大黑简体" panose="02010601030101010101" pitchFamily="2" charset="-122"/>
                <a:ea typeface="方正大黑简体" panose="02010601030101010101" pitchFamily="2" charset="-122"/>
              </a:rPr>
              <a:t>6</a:t>
            </a:r>
            <a:r>
              <a:rPr lang="zh-CN" altLang="en-US" sz="1800">
                <a:latin typeface="方正大黑简体" panose="02010601030101010101" pitchFamily="2" charset="-122"/>
                <a:ea typeface="方正大黑简体" panose="02010601030101010101" pitchFamily="2" charset="-122"/>
              </a:rPr>
              <a:t>、地上或管沟敷设的油品管道的始、末端和分支处应设防静电和防感应雷的联合接地装置。</a:t>
            </a:r>
          </a:p>
        </p:txBody>
      </p:sp>
      <p:pic>
        <p:nvPicPr>
          <p:cNvPr id="109578" name="图片 251914" descr="P22702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362200"/>
            <a:ext cx="2667000" cy="2000250"/>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09579" name="矩形 251915"/>
          <p:cNvSpPr>
            <a:spLocks noChangeArrowheads="1"/>
          </p:cNvSpPr>
          <p:nvPr/>
        </p:nvSpPr>
        <p:spPr bwMode="auto">
          <a:xfrm>
            <a:off x="838200" y="3048000"/>
            <a:ext cx="1808163" cy="311150"/>
          </a:xfrm>
          <a:prstGeom prst="rect">
            <a:avLst/>
          </a:prstGeom>
          <a:noFill/>
          <a:ln w="38100">
            <a:solidFill>
              <a:srgbClr val="0033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Tree>
  </p:cSld>
  <p:clrMapOvr>
    <a:masterClrMapping/>
  </p:clrMapOvr>
  <p:transition>
    <p:blinds dir="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矩形 252929"/>
          <p:cNvSpPr>
            <a:spLocks noChangeArrowheads="1"/>
          </p:cNvSpPr>
          <p:nvPr/>
        </p:nvSpPr>
        <p:spPr bwMode="auto">
          <a:xfrm>
            <a:off x="609600" y="1828800"/>
            <a:ext cx="1066800" cy="7810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9</a:t>
            </a:r>
            <a:r>
              <a:rPr lang="zh-CN" altLang="en-US" sz="1800">
                <a:solidFill>
                  <a:schemeClr val="tx1"/>
                </a:solidFill>
                <a:latin typeface="方正大黑简体" panose="02010601030101010101" pitchFamily="2" charset="-122"/>
                <a:ea typeface="方正大黑简体" panose="02010601030101010101" pitchFamily="2" charset="-122"/>
              </a:rPr>
              <a:t>、液位仪接地</a:t>
            </a:r>
          </a:p>
        </p:txBody>
      </p:sp>
      <p:pic>
        <p:nvPicPr>
          <p:cNvPr id="111619" name="图片 252930" descr="P22702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1219200"/>
            <a:ext cx="2989263" cy="2241550"/>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111620" name="图片 252931" descr="P22500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219200"/>
            <a:ext cx="2989263" cy="2241550"/>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11621" name="矩形 252933"/>
          <p:cNvSpPr>
            <a:spLocks noChangeArrowheads="1"/>
          </p:cNvSpPr>
          <p:nvPr/>
        </p:nvSpPr>
        <p:spPr bwMode="auto">
          <a:xfrm>
            <a:off x="1752600" y="381000"/>
            <a:ext cx="4876800" cy="457200"/>
          </a:xfrm>
          <a:prstGeom prst="rect">
            <a:avLst/>
          </a:prstGeom>
          <a:solidFill>
            <a:schemeClr val="bg2"/>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en-US" altLang="zh-CN" sz="2400" b="1">
                <a:solidFill>
                  <a:srgbClr val="FFFF00"/>
                </a:solidFill>
              </a:rPr>
              <a:t>6</a:t>
            </a:r>
            <a:r>
              <a:rPr lang="zh-CN" altLang="en-US" sz="2400" b="1">
                <a:solidFill>
                  <a:srgbClr val="FFFF00"/>
                </a:solidFill>
              </a:rPr>
              <a:t>、防雷防静电</a:t>
            </a:r>
            <a:r>
              <a:rPr lang="en-US" altLang="zh-CN" sz="2400" b="1">
                <a:solidFill>
                  <a:srgbClr val="FFFF00"/>
                </a:solidFill>
              </a:rPr>
              <a:t>——  </a:t>
            </a:r>
            <a:r>
              <a:rPr lang="zh-CN" altLang="en-US" b="1">
                <a:solidFill>
                  <a:schemeClr val="bg1"/>
                </a:solidFill>
              </a:rPr>
              <a:t>常规检查</a:t>
            </a:r>
          </a:p>
        </p:txBody>
      </p:sp>
      <p:sp>
        <p:nvSpPr>
          <p:cNvPr id="111622" name="矩形 252934"/>
          <p:cNvSpPr>
            <a:spLocks noChangeArrowheads="1"/>
          </p:cNvSpPr>
          <p:nvPr/>
        </p:nvSpPr>
        <p:spPr bwMode="auto">
          <a:xfrm>
            <a:off x="304800" y="3962400"/>
            <a:ext cx="1295400" cy="2432050"/>
          </a:xfrm>
          <a:prstGeom prst="rect">
            <a:avLst/>
          </a:prstGeom>
          <a:solidFill>
            <a:srgbClr val="DDDDDD"/>
          </a:solidFill>
          <a:ln w="28575">
            <a:solidFill>
              <a:srgbClr val="006600"/>
            </a:solidFill>
            <a:miter lim="800000"/>
            <a:headEnd/>
            <a:tailEnd/>
          </a:ln>
        </p:spPr>
        <p:txBody>
          <a:bodyPr anchor="ctr">
            <a:spAutoFit/>
          </a:bodyPr>
          <a:lstStyle>
            <a:lvl1pPr marL="1588" indent="-1588">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0000"/>
              </a:lnSpc>
              <a:spcBef>
                <a:spcPct val="20000"/>
              </a:spcBef>
              <a:buFont typeface="Arial" panose="020B0604020202020204" pitchFamily="34" charset="0"/>
              <a:buChar char="•"/>
            </a:pPr>
            <a:r>
              <a:rPr lang="en-US" altLang="zh-CN" sz="1800" b="1" i="1">
                <a:solidFill>
                  <a:schemeClr val="tx1"/>
                </a:solidFill>
                <a:latin typeface="方正大黑简体" panose="02010601030101010101" pitchFamily="2" charset="-122"/>
                <a:ea typeface="方正大黑简体" panose="02010601030101010101" pitchFamily="2" charset="-122"/>
              </a:rPr>
              <a:t>10</a:t>
            </a:r>
            <a:r>
              <a:rPr lang="zh-CN" altLang="en-US" sz="1800" b="1" i="1">
                <a:solidFill>
                  <a:schemeClr val="tx1"/>
                </a:solidFill>
                <a:latin typeface="方正大黑简体" panose="02010601030101010101" pitchFamily="2" charset="-122"/>
                <a:ea typeface="方正大黑简体" panose="02010601030101010101" pitchFamily="2" charset="-122"/>
              </a:rPr>
              <a:t>、各类控制箱（柜）内电器及箱体必须进行保护接地</a:t>
            </a:r>
          </a:p>
        </p:txBody>
      </p:sp>
      <p:pic>
        <p:nvPicPr>
          <p:cNvPr id="111623" name="图片 252935" descr="P32606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3962400"/>
            <a:ext cx="2971800" cy="2430463"/>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111624" name="图片 252936" descr="P211009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3962400"/>
            <a:ext cx="2971800" cy="2432050"/>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blinds dir="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矩形 254977"/>
          <p:cNvSpPr>
            <a:spLocks noRot="1" noChangeArrowheads="1"/>
          </p:cNvSpPr>
          <p:nvPr/>
        </p:nvSpPr>
        <p:spPr bwMode="auto">
          <a:xfrm>
            <a:off x="685800" y="2144713"/>
            <a:ext cx="3886200" cy="34226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1</a:t>
            </a:r>
            <a:r>
              <a:rPr lang="zh-CN" altLang="en-US" sz="1800">
                <a:solidFill>
                  <a:schemeClr val="tx1"/>
                </a:solidFill>
                <a:latin typeface="方正大黑简体" panose="02010601030101010101" pitchFamily="2" charset="-122"/>
                <a:ea typeface="方正大黑简体" panose="02010601030101010101" pitchFamily="2" charset="-122"/>
              </a:rPr>
              <a:t>、上岗操作人员必须穿戴好符合劳动保护规定的防护用品</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在爆炸危险场所不准穿易产生静电的服装和鞋靴</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不准穿、脱衣服和鞋靴</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不准梳头。</a:t>
            </a:r>
            <a:br>
              <a:rPr lang="zh-CN" altLang="en-US" sz="1800">
                <a:solidFill>
                  <a:schemeClr val="tx1"/>
                </a:solidFill>
                <a:latin typeface="方正大黑简体" panose="02010601030101010101" pitchFamily="2" charset="-122"/>
                <a:ea typeface="方正大黑简体" panose="02010601030101010101" pitchFamily="2" charset="-122"/>
              </a:rPr>
            </a:br>
            <a:br>
              <a:rPr lang="zh-CN" altLang="en-US" sz="1800">
                <a:solidFill>
                  <a:schemeClr val="tx1"/>
                </a:solidFill>
                <a:latin typeface="方正大黑简体" panose="02010601030101010101" pitchFamily="2" charset="-122"/>
                <a:ea typeface="方正大黑简体" panose="02010601030101010101" pitchFamily="2" charset="-122"/>
              </a:rPr>
            </a:br>
            <a:br>
              <a:rPr lang="zh-CN" altLang="en-US" sz="1800">
                <a:solidFill>
                  <a:schemeClr val="tx1"/>
                </a:solidFill>
                <a:latin typeface="方正大黑简体" panose="02010601030101010101" pitchFamily="2" charset="-122"/>
                <a:ea typeface="方正大黑简体" panose="02010601030101010101" pitchFamily="2" charset="-122"/>
              </a:rPr>
            </a:br>
            <a:r>
              <a:rPr lang="en-US" altLang="zh-CN" sz="1800">
                <a:solidFill>
                  <a:schemeClr val="tx1"/>
                </a:solidFill>
                <a:latin typeface="方正大黑简体" panose="02010601030101010101" pitchFamily="2" charset="-122"/>
                <a:ea typeface="方正大黑简体" panose="02010601030101010101" pitchFamily="2" charset="-122"/>
              </a:rPr>
              <a:t>2</a:t>
            </a:r>
            <a:r>
              <a:rPr lang="zh-CN" altLang="en-US" sz="1800">
                <a:solidFill>
                  <a:schemeClr val="tx1"/>
                </a:solidFill>
                <a:latin typeface="方正大黑简体" panose="02010601030101010101" pitchFamily="2" charset="-122"/>
                <a:ea typeface="方正大黑简体" panose="02010601030101010101" pitchFamily="2" charset="-122"/>
              </a:rPr>
              <a:t>、禁止使用汽油溶剂擦拭设备、器具</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在易燃、易爆场所不准使用化纤布料擦试设备和地板。</a:t>
            </a:r>
            <a:br>
              <a:rPr lang="zh-CN" altLang="en-US" sz="1800">
                <a:solidFill>
                  <a:schemeClr val="tx1"/>
                </a:solidFill>
                <a:latin typeface="方正大黑简体" panose="02010601030101010101" pitchFamily="2" charset="-122"/>
                <a:ea typeface="方正大黑简体" panose="02010601030101010101" pitchFamily="2" charset="-122"/>
              </a:rPr>
            </a:br>
            <a:endParaRPr lang="zh-CN" altLang="en-US" sz="1800">
              <a:solidFill>
                <a:schemeClr val="tx1"/>
              </a:solidFill>
              <a:latin typeface="方正大黑简体" panose="02010601030101010101" pitchFamily="2" charset="-122"/>
              <a:ea typeface="方正大黑简体" panose="02010601030101010101" pitchFamily="2" charset="-122"/>
            </a:endParaRPr>
          </a:p>
        </p:txBody>
      </p:sp>
      <p:pic>
        <p:nvPicPr>
          <p:cNvPr id="115715" name="图片 254978" descr="dftge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143000"/>
            <a:ext cx="17716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6" name="图片 254979" descr="33r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352800"/>
            <a:ext cx="2417763" cy="2971800"/>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254981" name="矩形 254980"/>
          <p:cNvSpPr/>
          <p:nvPr/>
        </p:nvSpPr>
        <p:spPr>
          <a:xfrm>
            <a:off x="1752600" y="381000"/>
            <a:ext cx="4572000" cy="457200"/>
          </a:xfrm>
          <a:prstGeom prst="rect">
            <a:avLst/>
          </a:prstGeom>
          <a:solidFill>
            <a:schemeClr val="bg2"/>
          </a:solidFill>
          <a:ln w="38100">
            <a:noFill/>
          </a:ln>
        </p:spPr>
        <p:txBody>
          <a:bodyPr>
            <a:spAutoFit/>
          </a:bodyPr>
          <a:lstStyle/>
          <a:p>
            <a:pPr algn="ctr" eaLnBrk="1" hangingPunct="1">
              <a:buFont typeface="Arial" panose="020B0604020202020204" pitchFamily="34" charset="0"/>
              <a:buNone/>
              <a:defRPr/>
            </a:pPr>
            <a:r>
              <a:rPr lang="en-US" altLang="zh-CN" sz="2400" b="1" noProof="1">
                <a:solidFill>
                  <a:srgbClr val="FFFF00"/>
                </a:solidFill>
                <a:latin typeface="Arial" charset="0"/>
                <a:ea typeface="宋体" charset="-122"/>
                <a:cs typeface="+mn-ea"/>
              </a:rPr>
              <a:t>6</a:t>
            </a:r>
            <a:r>
              <a:rPr lang="zh-CN" altLang="en-US" sz="2400" b="1" noProof="1">
                <a:solidFill>
                  <a:srgbClr val="FFFF00"/>
                </a:solidFill>
                <a:latin typeface="Arial" charset="0"/>
                <a:ea typeface="宋体" charset="-122"/>
                <a:cs typeface="+mn-ea"/>
              </a:rPr>
              <a:t>、防雷防静电</a:t>
            </a:r>
            <a:r>
              <a:rPr lang="en-US" altLang="zh-CN" sz="2400" b="1" noProof="1">
                <a:solidFill>
                  <a:srgbClr val="FFFF00"/>
                </a:solidFill>
                <a:latin typeface="Arial" charset="0"/>
                <a:ea typeface="宋体" charset="-122"/>
                <a:cs typeface="+mn-ea"/>
              </a:rPr>
              <a:t>——</a:t>
            </a:r>
            <a:r>
              <a:rPr lang="en-US" altLang="zh-CN" sz="2400" b="1" noProof="1">
                <a:solidFill>
                  <a:srgbClr val="FFFF00"/>
                </a:solidFill>
                <a:effectLst>
                  <a:outerShdw blurRad="38100" dist="38100" dir="2700000">
                    <a:srgbClr val="000000"/>
                  </a:outerShdw>
                </a:effectLst>
                <a:latin typeface="Arial" charset="0"/>
                <a:ea typeface="宋体" charset="-122"/>
                <a:cs typeface="+mn-ea"/>
              </a:rPr>
              <a:t>  </a:t>
            </a:r>
            <a:r>
              <a:rPr lang="zh-CN" altLang="en-US" sz="1600" b="1" noProof="1">
                <a:solidFill>
                  <a:schemeClr val="bg1"/>
                </a:solidFill>
                <a:effectLst>
                  <a:outerShdw blurRad="38100" dist="38100" dir="2700000">
                    <a:srgbClr val="000000"/>
                  </a:outerShdw>
                </a:effectLst>
                <a:latin typeface="Arial" charset="0"/>
                <a:ea typeface="宋体" charset="-122"/>
                <a:cs typeface="+mn-ea"/>
              </a:rPr>
              <a:t>作业过程防静电</a:t>
            </a:r>
            <a:endParaRPr lang="zh-CN" altLang="en-US" sz="1600" b="1" noProof="1">
              <a:solidFill>
                <a:schemeClr val="bg1"/>
              </a:solidFill>
              <a:effectLst>
                <a:outerShdw blurRad="38100" dist="38100" dir="2700000">
                  <a:srgbClr val="000000"/>
                </a:outerShdw>
              </a:effectLst>
              <a:latin typeface="Arial" charset="0"/>
              <a:ea typeface="宋体" charset="-122"/>
            </a:endParaRPr>
          </a:p>
        </p:txBody>
      </p:sp>
    </p:spTree>
  </p:cSld>
  <p:clrMapOvr>
    <a:masterClrMapping/>
  </p:clrMapOvr>
  <p:transition>
    <p:blinds dir="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矩形 256001"/>
          <p:cNvSpPr>
            <a:spLocks noRot="1" noChangeArrowheads="1"/>
          </p:cNvSpPr>
          <p:nvPr/>
        </p:nvSpPr>
        <p:spPr bwMode="auto">
          <a:xfrm>
            <a:off x="228600" y="1371600"/>
            <a:ext cx="2667000" cy="27622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3</a:t>
            </a:r>
            <a:r>
              <a:rPr lang="zh-CN" altLang="en-US" sz="1800">
                <a:solidFill>
                  <a:schemeClr val="tx1"/>
                </a:solidFill>
                <a:latin typeface="方正大黑简体" panose="02010601030101010101" pitchFamily="2" charset="-122"/>
                <a:ea typeface="方正大黑简体" panose="02010601030101010101" pitchFamily="2" charset="-122"/>
              </a:rPr>
              <a:t>、加油站专门设置铁桶加注油品静电接地夹；油机外部加装打桶接地极，供打桶使用；移动静电接地报警装置；（打桶及罐车时务必规范接地，并注意打桶时油枪应紧贴桶壁）</a:t>
            </a:r>
          </a:p>
        </p:txBody>
      </p:sp>
      <p:pic>
        <p:nvPicPr>
          <p:cNvPr id="117763" name="图片 256002" descr="QQ截图未命名"/>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267200"/>
            <a:ext cx="2493963" cy="2100263"/>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117764" name="图片 256003" descr="加油机底部接地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124200"/>
            <a:ext cx="2212975" cy="1849438"/>
          </a:xfrm>
          <a:prstGeom prst="rect">
            <a:avLst/>
          </a:prstGeom>
          <a:noFill/>
          <a:ln w="28575">
            <a:solidFill>
              <a:srgbClr val="00FF00"/>
            </a:solidFill>
            <a:miter lim="800000"/>
            <a:headEnd/>
            <a:tailEnd/>
          </a:ln>
          <a:extLst>
            <a:ext uri="{909E8E84-426E-40DD-AFC4-6F175D3DCCD1}">
              <a14:hiddenFill xmlns:a14="http://schemas.microsoft.com/office/drawing/2010/main">
                <a:solidFill>
                  <a:srgbClr val="FFFFFF"/>
                </a:solidFill>
              </a14:hiddenFill>
            </a:ext>
          </a:extLst>
        </p:spPr>
      </p:pic>
      <p:sp>
        <p:nvSpPr>
          <p:cNvPr id="117765" name="矩形 256004"/>
          <p:cNvSpPr>
            <a:spLocks noRot="1" noChangeArrowheads="1"/>
          </p:cNvSpPr>
          <p:nvPr/>
        </p:nvSpPr>
        <p:spPr bwMode="auto">
          <a:xfrm>
            <a:off x="4419600" y="3200400"/>
            <a:ext cx="1068388" cy="3810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zh-CN" altLang="en-US" sz="1600" b="1">
                <a:solidFill>
                  <a:srgbClr val="000000"/>
                </a:solidFill>
                <a:ea typeface="幼圆" panose="02010509060101010101" pitchFamily="49" charset="-122"/>
              </a:rPr>
              <a:t>静电接地</a:t>
            </a:r>
          </a:p>
        </p:txBody>
      </p:sp>
      <p:sp>
        <p:nvSpPr>
          <p:cNvPr id="117766" name="椭圆 256005"/>
          <p:cNvSpPr>
            <a:spLocks noChangeArrowheads="1"/>
          </p:cNvSpPr>
          <p:nvPr/>
        </p:nvSpPr>
        <p:spPr bwMode="auto">
          <a:xfrm>
            <a:off x="4876800" y="3657600"/>
            <a:ext cx="457200" cy="685800"/>
          </a:xfrm>
          <a:prstGeom prst="ellipse">
            <a:avLst/>
          </a:prstGeom>
          <a:noFill/>
          <a:ln w="28575">
            <a:solidFill>
              <a:srgbClr val="FFFF99"/>
            </a:solidFill>
            <a:round/>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17767" name="矩形 256006"/>
          <p:cNvSpPr>
            <a:spLocks noRot="1" noChangeArrowheads="1"/>
          </p:cNvSpPr>
          <p:nvPr/>
        </p:nvSpPr>
        <p:spPr bwMode="auto">
          <a:xfrm>
            <a:off x="5410200" y="4800600"/>
            <a:ext cx="838200" cy="304800"/>
          </a:xfrm>
          <a:prstGeom prst="rect">
            <a:avLst/>
          </a:prstGeom>
          <a:solidFill>
            <a:srgbClr val="77777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r>
              <a:rPr lang="en-US" altLang="zh-CN" sz="1600" b="1">
                <a:solidFill>
                  <a:srgbClr val="00FF00"/>
                </a:solidFill>
                <a:ea typeface="幼圆" panose="02010509060101010101" pitchFamily="49" charset="-122"/>
              </a:rPr>
              <a:t>30mm</a:t>
            </a:r>
          </a:p>
        </p:txBody>
      </p:sp>
      <p:grpSp>
        <p:nvGrpSpPr>
          <p:cNvPr id="117768" name="组合 256007"/>
          <p:cNvGrpSpPr>
            <a:grpSpLocks/>
          </p:cNvGrpSpPr>
          <p:nvPr/>
        </p:nvGrpSpPr>
        <p:grpSpPr bwMode="auto">
          <a:xfrm>
            <a:off x="5257800" y="4648200"/>
            <a:ext cx="533400" cy="685800"/>
            <a:chOff x="2496" y="3168"/>
            <a:chExt cx="336" cy="432"/>
          </a:xfrm>
        </p:grpSpPr>
        <p:sp>
          <p:nvSpPr>
            <p:cNvPr id="117777" name="直接连接符 256008"/>
            <p:cNvSpPr>
              <a:spLocks noChangeShapeType="1"/>
            </p:cNvSpPr>
            <p:nvPr/>
          </p:nvSpPr>
          <p:spPr bwMode="auto">
            <a:xfrm>
              <a:off x="2496" y="3168"/>
              <a:ext cx="336" cy="0"/>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778" name="直接连接符 256009"/>
            <p:cNvSpPr>
              <a:spLocks noChangeShapeType="1"/>
            </p:cNvSpPr>
            <p:nvPr/>
          </p:nvSpPr>
          <p:spPr bwMode="auto">
            <a:xfrm>
              <a:off x="2496" y="3600"/>
              <a:ext cx="336" cy="0"/>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779" name="直接连接符 256010"/>
            <p:cNvSpPr>
              <a:spLocks noChangeShapeType="1"/>
            </p:cNvSpPr>
            <p:nvPr/>
          </p:nvSpPr>
          <p:spPr bwMode="auto">
            <a:xfrm>
              <a:off x="2592" y="3168"/>
              <a:ext cx="0" cy="432"/>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pic>
        <p:nvPicPr>
          <p:cNvPr id="117769" name="图片 256011" descr="移动静电接地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828800"/>
            <a:ext cx="2798763" cy="3657600"/>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17770" name="矩形 256012"/>
          <p:cNvSpPr>
            <a:spLocks noRot="1" noChangeArrowheads="1"/>
          </p:cNvSpPr>
          <p:nvPr/>
        </p:nvSpPr>
        <p:spPr bwMode="auto">
          <a:xfrm>
            <a:off x="5791200" y="4114800"/>
            <a:ext cx="304800" cy="12954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r>
              <a:rPr lang="zh-CN" altLang="en-US" sz="1400" b="1">
                <a:solidFill>
                  <a:srgbClr val="000000"/>
                </a:solidFill>
                <a:ea typeface="幼圆" panose="02010509060101010101" pitchFamily="49" charset="-122"/>
              </a:rPr>
              <a:t>移动静电连接</a:t>
            </a:r>
          </a:p>
        </p:txBody>
      </p:sp>
      <p:sp>
        <p:nvSpPr>
          <p:cNvPr id="117771" name="椭圆 256013"/>
          <p:cNvSpPr>
            <a:spLocks noChangeArrowheads="1"/>
          </p:cNvSpPr>
          <p:nvPr/>
        </p:nvSpPr>
        <p:spPr bwMode="auto">
          <a:xfrm>
            <a:off x="3429000" y="3048000"/>
            <a:ext cx="685800" cy="457200"/>
          </a:xfrm>
          <a:prstGeom prst="ellipse">
            <a:avLst/>
          </a:pr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17772" name="椭圆 256014"/>
          <p:cNvSpPr>
            <a:spLocks noChangeArrowheads="1"/>
          </p:cNvSpPr>
          <p:nvPr/>
        </p:nvSpPr>
        <p:spPr bwMode="auto">
          <a:xfrm>
            <a:off x="4800600" y="2743200"/>
            <a:ext cx="990600" cy="457200"/>
          </a:xfrm>
          <a:prstGeom prst="ellipse">
            <a:avLst/>
          </a:pr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256016" name="矩形 256015"/>
          <p:cNvSpPr>
            <a:spLocks noRot="1"/>
          </p:cNvSpPr>
          <p:nvPr/>
        </p:nvSpPr>
        <p:spPr>
          <a:xfrm>
            <a:off x="3962400" y="2590800"/>
            <a:ext cx="838200" cy="304800"/>
          </a:xfrm>
          <a:prstGeom prst="rect">
            <a:avLst/>
          </a:prstGeom>
          <a:noFill/>
          <a:ln w="9525">
            <a:noFill/>
          </a:ln>
        </p:spPr>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tx2"/>
                </a:solidFill>
                <a:latin typeface="Arial" charset="0"/>
                <a:ea typeface="宋体" charset="-122"/>
              </a:defRPr>
            </a:lvl1pPr>
          </a:lstStyle>
          <a:p>
            <a:pPr>
              <a:buFont typeface="Arial" panose="020B0604020202020204" pitchFamily="34" charset="0"/>
              <a:buNone/>
              <a:defRPr/>
            </a:pPr>
            <a:r>
              <a:rPr lang="zh-CN" altLang="en-US" sz="1400" b="1" noProof="1">
                <a:solidFill>
                  <a:srgbClr val="FFFF00"/>
                </a:solidFill>
                <a:effectLst>
                  <a:outerShdw blurRad="38100" dist="38100" dir="2700000">
                    <a:srgbClr val="000000"/>
                  </a:outerShdw>
                </a:effectLst>
                <a:ea typeface="幼圆" pitchFamily="49" charset="-122"/>
                <a:cs typeface="+mn-ea"/>
              </a:rPr>
              <a:t>静电夹</a:t>
            </a:r>
            <a:br>
              <a:rPr lang="zh-CN" altLang="en-US" sz="1400" b="1" dirty="0">
                <a:solidFill>
                  <a:srgbClr val="FFFF00"/>
                </a:solidFill>
                <a:effectLst>
                  <a:outerShdw blurRad="38100" dist="38100" dir="2700000">
                    <a:srgbClr val="000000"/>
                  </a:outerShdw>
                </a:effectLst>
                <a:ea typeface="幼圆" pitchFamily="49" charset="-122"/>
              </a:rPr>
            </a:br>
            <a:r>
              <a:rPr lang="zh-CN" altLang="en-US" sz="1400" b="1" noProof="1">
                <a:solidFill>
                  <a:srgbClr val="FFFF00"/>
                </a:solidFill>
                <a:effectLst>
                  <a:outerShdw blurRad="38100" dist="38100" dir="2700000">
                    <a:srgbClr val="000000"/>
                  </a:outerShdw>
                </a:effectLst>
                <a:ea typeface="幼圆" pitchFamily="49" charset="-122"/>
                <a:cs typeface="+mn-ea"/>
              </a:rPr>
              <a:t>连接</a:t>
            </a:r>
            <a:endParaRPr lang="zh-CN" altLang="en-US" sz="1400" b="1" noProof="1">
              <a:solidFill>
                <a:srgbClr val="FFFF00"/>
              </a:solidFill>
              <a:effectLst>
                <a:outerShdw blurRad="38100" dist="38100" dir="2700000">
                  <a:srgbClr val="000000"/>
                </a:outerShdw>
              </a:effectLst>
              <a:ea typeface="幼圆" pitchFamily="49" charset="-122"/>
            </a:endParaRPr>
          </a:p>
        </p:txBody>
      </p:sp>
      <p:sp>
        <p:nvSpPr>
          <p:cNvPr id="117774" name="直接连接符 256016"/>
          <p:cNvSpPr>
            <a:spLocks noChangeShapeType="1"/>
          </p:cNvSpPr>
          <p:nvPr/>
        </p:nvSpPr>
        <p:spPr bwMode="auto">
          <a:xfrm flipH="1">
            <a:off x="4038600" y="2895600"/>
            <a:ext cx="152400" cy="228600"/>
          </a:xfrm>
          <a:prstGeom prst="line">
            <a:avLst/>
          </a:prstGeom>
          <a:noFill/>
          <a:ln w="28575">
            <a:solidFill>
              <a:srgbClr val="00FF00"/>
            </a:solidFill>
            <a:round/>
            <a:headEnd/>
            <a:tailEnd type="stealth" w="lg" len="lg"/>
          </a:ln>
          <a:extLst>
            <a:ext uri="{909E8E84-426E-40DD-AFC4-6F175D3DCCD1}">
              <a14:hiddenFill xmlns:a14="http://schemas.microsoft.com/office/drawing/2010/main">
                <a:noFill/>
              </a14:hiddenFill>
            </a:ext>
          </a:extLst>
        </p:spPr>
        <p:txBody>
          <a:bodyPr/>
          <a:lstStyle/>
          <a:p>
            <a:endParaRPr lang="zh-CN" altLang="en-US"/>
          </a:p>
        </p:txBody>
      </p:sp>
      <p:sp>
        <p:nvSpPr>
          <p:cNvPr id="117775" name="直接连接符 256017"/>
          <p:cNvSpPr>
            <a:spLocks noChangeShapeType="1"/>
          </p:cNvSpPr>
          <p:nvPr/>
        </p:nvSpPr>
        <p:spPr bwMode="auto">
          <a:xfrm>
            <a:off x="4572000" y="2895600"/>
            <a:ext cx="228600" cy="76200"/>
          </a:xfrm>
          <a:prstGeom prst="line">
            <a:avLst/>
          </a:prstGeom>
          <a:noFill/>
          <a:ln w="28575">
            <a:solidFill>
              <a:srgbClr val="00FF00"/>
            </a:solidFill>
            <a:round/>
            <a:headEnd/>
            <a:tailEnd type="stealth" w="lg" len="lg"/>
          </a:ln>
          <a:extLst>
            <a:ext uri="{909E8E84-426E-40DD-AFC4-6F175D3DCCD1}">
              <a14:hiddenFill xmlns:a14="http://schemas.microsoft.com/office/drawing/2010/main">
                <a:noFill/>
              </a14:hiddenFill>
            </a:ext>
          </a:extLst>
        </p:spPr>
        <p:txBody>
          <a:bodyPr/>
          <a:lstStyle/>
          <a:p>
            <a:endParaRPr lang="zh-CN" altLang="en-US"/>
          </a:p>
        </p:txBody>
      </p:sp>
      <p:sp>
        <p:nvSpPr>
          <p:cNvPr id="256019" name="矩形 256018"/>
          <p:cNvSpPr/>
          <p:nvPr/>
        </p:nvSpPr>
        <p:spPr>
          <a:xfrm>
            <a:off x="1752600" y="381000"/>
            <a:ext cx="4572000" cy="457200"/>
          </a:xfrm>
          <a:prstGeom prst="rect">
            <a:avLst/>
          </a:prstGeom>
          <a:solidFill>
            <a:schemeClr val="bg2"/>
          </a:solidFill>
          <a:ln w="38100">
            <a:noFill/>
          </a:ln>
        </p:spPr>
        <p:txBody>
          <a:bodyPr>
            <a:spAutoFit/>
          </a:bodyPr>
          <a:lstStyle/>
          <a:p>
            <a:pPr algn="ctr" eaLnBrk="1" hangingPunct="1">
              <a:buFont typeface="Arial" panose="020B0604020202020204" pitchFamily="34" charset="0"/>
              <a:buNone/>
              <a:defRPr/>
            </a:pPr>
            <a:r>
              <a:rPr lang="en-US" altLang="zh-CN" sz="2400" b="1" noProof="1">
                <a:solidFill>
                  <a:srgbClr val="FFFF00"/>
                </a:solidFill>
                <a:latin typeface="Arial" charset="0"/>
                <a:ea typeface="宋体" charset="-122"/>
                <a:cs typeface="+mn-ea"/>
              </a:rPr>
              <a:t>6</a:t>
            </a:r>
            <a:r>
              <a:rPr lang="zh-CN" altLang="en-US" sz="2400" b="1" noProof="1">
                <a:solidFill>
                  <a:srgbClr val="FFFF00"/>
                </a:solidFill>
                <a:latin typeface="Arial" charset="0"/>
                <a:ea typeface="宋体" charset="-122"/>
                <a:cs typeface="+mn-ea"/>
              </a:rPr>
              <a:t>、防雷防静电</a:t>
            </a:r>
            <a:r>
              <a:rPr lang="en-US" altLang="zh-CN" sz="2400" b="1" noProof="1">
                <a:solidFill>
                  <a:srgbClr val="FFFF00"/>
                </a:solidFill>
                <a:effectLst>
                  <a:outerShdw blurRad="38100" dist="38100" dir="2700000">
                    <a:srgbClr val="000000"/>
                  </a:outerShdw>
                </a:effectLst>
                <a:latin typeface="Arial" charset="0"/>
                <a:ea typeface="宋体" charset="-122"/>
                <a:cs typeface="+mn-ea"/>
              </a:rPr>
              <a:t>——  </a:t>
            </a:r>
            <a:r>
              <a:rPr lang="zh-CN" altLang="en-US" sz="1600" b="1" noProof="1">
                <a:solidFill>
                  <a:schemeClr val="bg1"/>
                </a:solidFill>
                <a:effectLst>
                  <a:outerShdw blurRad="38100" dist="38100" dir="2700000">
                    <a:srgbClr val="000000"/>
                  </a:outerShdw>
                </a:effectLst>
                <a:latin typeface="Arial" charset="0"/>
                <a:ea typeface="宋体" charset="-122"/>
                <a:cs typeface="+mn-ea"/>
              </a:rPr>
              <a:t>作业过程防静电</a:t>
            </a:r>
            <a:endParaRPr lang="zh-CN" altLang="en-US" sz="1600" b="1" noProof="1">
              <a:solidFill>
                <a:schemeClr val="bg1"/>
              </a:solidFill>
              <a:effectLst>
                <a:outerShdw blurRad="38100" dist="38100" dir="2700000">
                  <a:srgbClr val="000000"/>
                </a:outerShdw>
              </a:effectLst>
              <a:latin typeface="Arial" charset="0"/>
              <a:ea typeface="宋体" charset="-122"/>
            </a:endParaRPr>
          </a:p>
        </p:txBody>
      </p:sp>
    </p:spTree>
  </p:cSld>
  <p:clrMapOvr>
    <a:masterClrMapping/>
  </p:clrMapOvr>
  <p:transition>
    <p:blinds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图片 257025" descr="QQ截图未命名"/>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425575"/>
            <a:ext cx="2895600" cy="1838325"/>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119811" name="图片 257026" descr="静电接地报警器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416175"/>
            <a:ext cx="762000" cy="1095375"/>
          </a:xfrm>
          <a:prstGeom prst="rect">
            <a:avLst/>
          </a:prstGeom>
          <a:noFill/>
          <a:ln w="28575">
            <a:solidFill>
              <a:srgbClr val="00FF00"/>
            </a:solidFill>
            <a:miter lim="800000"/>
            <a:headEnd/>
            <a:tailEnd/>
          </a:ln>
          <a:extLst>
            <a:ext uri="{909E8E84-426E-40DD-AFC4-6F175D3DCCD1}">
              <a14:hiddenFill xmlns:a14="http://schemas.microsoft.com/office/drawing/2010/main">
                <a:solidFill>
                  <a:srgbClr val="FFFFFF"/>
                </a:solidFill>
              </a14:hiddenFill>
            </a:ext>
          </a:extLst>
        </p:spPr>
      </p:pic>
      <p:pic>
        <p:nvPicPr>
          <p:cNvPr id="119812" name="图片 257027" descr="静电接地方法"/>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3733800"/>
            <a:ext cx="4267200" cy="2797175"/>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19813" name="矩形 257028"/>
          <p:cNvSpPr>
            <a:spLocks noRot="1" noChangeArrowheads="1"/>
          </p:cNvSpPr>
          <p:nvPr/>
        </p:nvSpPr>
        <p:spPr bwMode="auto">
          <a:xfrm>
            <a:off x="990600" y="1524000"/>
            <a:ext cx="2133600" cy="14414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4</a:t>
            </a:r>
            <a:r>
              <a:rPr lang="zh-CN" altLang="en-US" sz="1800">
                <a:solidFill>
                  <a:schemeClr val="tx1"/>
                </a:solidFill>
                <a:latin typeface="方正大黑简体" panose="02010601030101010101" pitchFamily="2" charset="-122"/>
                <a:ea typeface="方正大黑简体" panose="02010601030101010101" pitchFamily="2" charset="-122"/>
              </a:rPr>
              <a:t>、静电接地报警器，静电夹子夹在油罐车专用接地极上。</a:t>
            </a:r>
          </a:p>
        </p:txBody>
      </p:sp>
      <p:sp>
        <p:nvSpPr>
          <p:cNvPr id="119814" name="矩形 257029"/>
          <p:cNvSpPr>
            <a:spLocks noRot="1" noChangeArrowheads="1"/>
          </p:cNvSpPr>
          <p:nvPr/>
        </p:nvSpPr>
        <p:spPr bwMode="auto">
          <a:xfrm>
            <a:off x="4191000" y="1349375"/>
            <a:ext cx="1219200" cy="5334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zh-CN" altLang="en-US" sz="1600" b="1">
                <a:solidFill>
                  <a:srgbClr val="000000"/>
                </a:solidFill>
                <a:ea typeface="幼圆" panose="02010509060101010101" pitchFamily="49" charset="-122"/>
              </a:rPr>
              <a:t>静电接地</a:t>
            </a:r>
            <a:br>
              <a:rPr lang="zh-CN" altLang="en-US" sz="1600" b="1">
                <a:solidFill>
                  <a:srgbClr val="000000"/>
                </a:solidFill>
                <a:ea typeface="幼圆" panose="02010509060101010101" pitchFamily="49" charset="-122"/>
              </a:rPr>
            </a:br>
            <a:r>
              <a:rPr lang="en-US" altLang="zh-CN" sz="1600" b="1">
                <a:ea typeface="幼圆" panose="02010509060101010101" pitchFamily="49" charset="-122"/>
              </a:rPr>
              <a:t>←</a:t>
            </a:r>
            <a:r>
              <a:rPr lang="zh-CN" altLang="en-US" sz="1600" b="1">
                <a:solidFill>
                  <a:srgbClr val="000000"/>
                </a:solidFill>
                <a:ea typeface="幼圆" panose="02010509060101010101" pitchFamily="49" charset="-122"/>
              </a:rPr>
              <a:t>报警器</a:t>
            </a:r>
            <a:r>
              <a:rPr lang="en-US" altLang="zh-CN" sz="1600" b="1">
                <a:ea typeface="幼圆" panose="02010509060101010101" pitchFamily="49" charset="-122"/>
              </a:rPr>
              <a:t>→</a:t>
            </a:r>
          </a:p>
        </p:txBody>
      </p:sp>
      <p:sp>
        <p:nvSpPr>
          <p:cNvPr id="119815" name="矩形 257030"/>
          <p:cNvSpPr>
            <a:spLocks noRot="1" noChangeArrowheads="1"/>
          </p:cNvSpPr>
          <p:nvPr/>
        </p:nvSpPr>
        <p:spPr bwMode="auto">
          <a:xfrm>
            <a:off x="6934200" y="6226175"/>
            <a:ext cx="1219200" cy="3048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zh-CN" altLang="en-US" sz="1600" b="1">
                <a:solidFill>
                  <a:srgbClr val="000000"/>
                </a:solidFill>
                <a:ea typeface="幼圆" panose="02010509060101010101" pitchFamily="49" charset="-122"/>
              </a:rPr>
              <a:t>操作透视图</a:t>
            </a:r>
          </a:p>
        </p:txBody>
      </p:sp>
      <p:sp>
        <p:nvSpPr>
          <p:cNvPr id="119816" name="矩形 257031"/>
          <p:cNvSpPr>
            <a:spLocks noRot="1" noChangeArrowheads="1"/>
          </p:cNvSpPr>
          <p:nvPr/>
        </p:nvSpPr>
        <p:spPr bwMode="auto">
          <a:xfrm>
            <a:off x="4114800" y="6226175"/>
            <a:ext cx="1066800" cy="3048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zh-CN" altLang="en-US" sz="1600" b="1">
                <a:solidFill>
                  <a:srgbClr val="000000"/>
                </a:solidFill>
                <a:ea typeface="幼圆" panose="02010509060101010101" pitchFamily="49" charset="-122"/>
              </a:rPr>
              <a:t>静电接地</a:t>
            </a:r>
          </a:p>
        </p:txBody>
      </p:sp>
      <p:pic>
        <p:nvPicPr>
          <p:cNvPr id="119817" name="图片 257032" descr="静电接地报警器接地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4244975"/>
            <a:ext cx="2362200" cy="1843088"/>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19818" name="直接连接符 257033"/>
          <p:cNvSpPr>
            <a:spLocks noChangeShapeType="1"/>
          </p:cNvSpPr>
          <p:nvPr/>
        </p:nvSpPr>
        <p:spPr bwMode="auto">
          <a:xfrm flipH="1" flipV="1">
            <a:off x="6553200" y="2187575"/>
            <a:ext cx="304800" cy="2895600"/>
          </a:xfrm>
          <a:prstGeom prst="line">
            <a:avLst/>
          </a:prstGeom>
          <a:noFill/>
          <a:ln w="28575">
            <a:solidFill>
              <a:srgbClr val="FF0000"/>
            </a:solidFill>
            <a:round/>
            <a:headEnd type="stealth" w="lg" len="lg"/>
            <a:tailEnd type="stealth" w="lg" len="lg"/>
          </a:ln>
          <a:extLst>
            <a:ext uri="{909E8E84-426E-40DD-AFC4-6F175D3DCCD1}">
              <a14:hiddenFill xmlns:a14="http://schemas.microsoft.com/office/drawing/2010/main">
                <a:noFill/>
              </a14:hiddenFill>
            </a:ext>
          </a:extLst>
        </p:spPr>
        <p:txBody>
          <a:bodyPr/>
          <a:lstStyle/>
          <a:p>
            <a:endParaRPr lang="zh-CN" altLang="en-US"/>
          </a:p>
        </p:txBody>
      </p:sp>
      <p:sp>
        <p:nvSpPr>
          <p:cNvPr id="119819" name="椭圆 257034"/>
          <p:cNvSpPr>
            <a:spLocks noChangeArrowheads="1"/>
          </p:cNvSpPr>
          <p:nvPr/>
        </p:nvSpPr>
        <p:spPr bwMode="auto">
          <a:xfrm>
            <a:off x="6248400" y="1806575"/>
            <a:ext cx="685800" cy="3810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19820" name="椭圆 257035"/>
          <p:cNvSpPr>
            <a:spLocks noChangeArrowheads="1"/>
          </p:cNvSpPr>
          <p:nvPr/>
        </p:nvSpPr>
        <p:spPr bwMode="auto">
          <a:xfrm rot="-890396">
            <a:off x="6553200" y="5159375"/>
            <a:ext cx="685800" cy="3810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19821" name="直接连接符 257036"/>
          <p:cNvSpPr>
            <a:spLocks noChangeShapeType="1"/>
          </p:cNvSpPr>
          <p:nvPr/>
        </p:nvSpPr>
        <p:spPr bwMode="auto">
          <a:xfrm flipH="1" flipV="1">
            <a:off x="1676400" y="5311775"/>
            <a:ext cx="2438400" cy="533400"/>
          </a:xfrm>
          <a:prstGeom prst="line">
            <a:avLst/>
          </a:prstGeom>
          <a:noFill/>
          <a:ln w="28575">
            <a:solidFill>
              <a:srgbClr val="00FFFF"/>
            </a:solidFill>
            <a:round/>
            <a:headEnd type="stealth" w="lg" len="lg"/>
            <a:tailEnd type="stealth" w="lg" len="lg"/>
          </a:ln>
          <a:extLst>
            <a:ext uri="{909E8E84-426E-40DD-AFC4-6F175D3DCCD1}">
              <a14:hiddenFill xmlns:a14="http://schemas.microsoft.com/office/drawing/2010/main">
                <a:noFill/>
              </a14:hiddenFill>
            </a:ext>
          </a:extLst>
        </p:spPr>
        <p:txBody>
          <a:bodyPr/>
          <a:lstStyle/>
          <a:p>
            <a:endParaRPr lang="zh-CN" altLang="en-US"/>
          </a:p>
        </p:txBody>
      </p:sp>
      <p:sp>
        <p:nvSpPr>
          <p:cNvPr id="119822" name="椭圆 257037"/>
          <p:cNvSpPr>
            <a:spLocks noChangeArrowheads="1"/>
          </p:cNvSpPr>
          <p:nvPr/>
        </p:nvSpPr>
        <p:spPr bwMode="auto">
          <a:xfrm>
            <a:off x="4191000" y="5540375"/>
            <a:ext cx="304800" cy="685800"/>
          </a:xfrm>
          <a:prstGeom prst="ellipse">
            <a:avLst/>
          </a:pr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19823" name="直接连接符 257038"/>
          <p:cNvSpPr>
            <a:spLocks noChangeShapeType="1"/>
          </p:cNvSpPr>
          <p:nvPr/>
        </p:nvSpPr>
        <p:spPr bwMode="auto">
          <a:xfrm flipH="1" flipV="1">
            <a:off x="5105400" y="3330575"/>
            <a:ext cx="76200" cy="990600"/>
          </a:xfrm>
          <a:prstGeom prst="line">
            <a:avLst/>
          </a:prstGeom>
          <a:noFill/>
          <a:ln w="28575">
            <a:solidFill>
              <a:srgbClr val="660066"/>
            </a:solidFill>
            <a:round/>
            <a:headEnd type="stealth" w="lg" len="lg"/>
            <a:tailEnd type="stealth" w="lg" len="lg"/>
          </a:ln>
          <a:extLst>
            <a:ext uri="{909E8E84-426E-40DD-AFC4-6F175D3DCCD1}">
              <a14:hiddenFill xmlns:a14="http://schemas.microsoft.com/office/drawing/2010/main">
                <a:noFill/>
              </a14:hiddenFill>
            </a:ext>
          </a:extLst>
        </p:spPr>
        <p:txBody>
          <a:bodyPr/>
          <a:lstStyle/>
          <a:p>
            <a:endParaRPr lang="zh-CN" altLang="en-US"/>
          </a:p>
        </p:txBody>
      </p:sp>
      <p:sp>
        <p:nvSpPr>
          <p:cNvPr id="257040" name="矩形 257039"/>
          <p:cNvSpPr/>
          <p:nvPr/>
        </p:nvSpPr>
        <p:spPr>
          <a:xfrm>
            <a:off x="1752600" y="381000"/>
            <a:ext cx="4572000" cy="457200"/>
          </a:xfrm>
          <a:prstGeom prst="rect">
            <a:avLst/>
          </a:prstGeom>
          <a:solidFill>
            <a:schemeClr val="bg2"/>
          </a:solidFill>
          <a:ln w="38100">
            <a:noFill/>
          </a:ln>
        </p:spPr>
        <p:txBody>
          <a:bodyPr>
            <a:spAutoFit/>
          </a:bodyPr>
          <a:lstStyle/>
          <a:p>
            <a:pPr algn="ctr" eaLnBrk="1" hangingPunct="1">
              <a:buFont typeface="Arial" panose="020B0604020202020204" pitchFamily="34" charset="0"/>
              <a:buNone/>
              <a:defRPr/>
            </a:pPr>
            <a:r>
              <a:rPr lang="en-US" altLang="zh-CN" sz="2400" b="1" noProof="1">
                <a:solidFill>
                  <a:srgbClr val="FFFF00"/>
                </a:solidFill>
                <a:latin typeface="Arial" charset="0"/>
                <a:ea typeface="宋体" charset="-122"/>
                <a:cs typeface="+mn-ea"/>
              </a:rPr>
              <a:t>6</a:t>
            </a:r>
            <a:r>
              <a:rPr lang="zh-CN" altLang="en-US" sz="2400" b="1" noProof="1">
                <a:solidFill>
                  <a:srgbClr val="FFFF00"/>
                </a:solidFill>
                <a:latin typeface="Arial" charset="0"/>
                <a:ea typeface="宋体" charset="-122"/>
                <a:cs typeface="+mn-ea"/>
              </a:rPr>
              <a:t>、防雷防静电</a:t>
            </a:r>
            <a:r>
              <a:rPr lang="en-US" altLang="zh-CN" sz="2400" b="1" noProof="1">
                <a:solidFill>
                  <a:srgbClr val="FFFF00"/>
                </a:solidFill>
                <a:effectLst>
                  <a:outerShdw blurRad="38100" dist="38100" dir="2700000">
                    <a:srgbClr val="000000"/>
                  </a:outerShdw>
                </a:effectLst>
                <a:latin typeface="Arial" charset="0"/>
                <a:ea typeface="宋体" charset="-122"/>
                <a:cs typeface="+mn-ea"/>
              </a:rPr>
              <a:t>——  </a:t>
            </a:r>
            <a:r>
              <a:rPr lang="zh-CN" altLang="en-US" sz="1600" b="1" noProof="1">
                <a:solidFill>
                  <a:schemeClr val="bg1"/>
                </a:solidFill>
                <a:effectLst>
                  <a:outerShdw blurRad="38100" dist="38100" dir="2700000">
                    <a:srgbClr val="000000"/>
                  </a:outerShdw>
                </a:effectLst>
                <a:latin typeface="Arial" charset="0"/>
                <a:ea typeface="宋体" charset="-122"/>
                <a:cs typeface="+mn-ea"/>
              </a:rPr>
              <a:t>作业过程防静电</a:t>
            </a:r>
            <a:endParaRPr lang="zh-CN" altLang="en-US" sz="1600" b="1" noProof="1">
              <a:solidFill>
                <a:schemeClr val="bg1"/>
              </a:solidFill>
              <a:effectLst>
                <a:outerShdw blurRad="38100" dist="38100" dir="2700000">
                  <a:srgbClr val="000000"/>
                </a:outerShdw>
              </a:effectLst>
              <a:latin typeface="Arial" charset="0"/>
              <a:ea typeface="宋体" charset="-122"/>
            </a:endParaRPr>
          </a:p>
        </p:txBody>
      </p:sp>
    </p:spTree>
  </p:cSld>
  <p:clrMapOvr>
    <a:masterClrMapping/>
  </p:clrMapOvr>
  <p:transition>
    <p:blinds dir="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矩形 286724"/>
          <p:cNvSpPr>
            <a:spLocks noRot="1" noChangeArrowheads="1"/>
          </p:cNvSpPr>
          <p:nvPr/>
        </p:nvSpPr>
        <p:spPr bwMode="auto">
          <a:xfrm>
            <a:off x="609600" y="2336800"/>
            <a:ext cx="3200400" cy="37528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0000"/>
              </a:lnSpc>
            </a:pPr>
            <a:r>
              <a:rPr lang="zh-CN" altLang="zh-CN" sz="1800">
                <a:solidFill>
                  <a:schemeClr val="tx1"/>
                </a:solidFill>
                <a:latin typeface="方正大黑简体" panose="02010601030101010101" pitchFamily="2" charset="-122"/>
                <a:ea typeface="方正大黑简体" panose="02010601030101010101" pitchFamily="2" charset="-122"/>
              </a:rPr>
              <a:t> </a:t>
            </a:r>
            <a:r>
              <a:rPr lang="zh-CN" altLang="en-US" sz="1800">
                <a:solidFill>
                  <a:schemeClr val="tx1"/>
                </a:solidFill>
                <a:latin typeface="方正大黑简体" panose="02010601030101010101" pitchFamily="2" charset="-122"/>
                <a:ea typeface="方正大黑简体" panose="02010601030101010101" pitchFamily="2" charset="-122"/>
              </a:rPr>
              <a:t> </a:t>
            </a:r>
            <a:r>
              <a:rPr lang="zh-CN" altLang="zh-CN" sz="1800">
                <a:solidFill>
                  <a:schemeClr val="tx1"/>
                </a:solidFill>
                <a:latin typeface="方正大黑简体" panose="02010601030101010101" pitchFamily="2" charset="-122"/>
                <a:ea typeface="方正大黑简体" panose="02010601030101010101" pitchFamily="2" charset="-122"/>
              </a:rPr>
              <a:t> </a:t>
            </a:r>
            <a:r>
              <a:rPr lang="zh-CN" altLang="en-US" sz="1800">
                <a:solidFill>
                  <a:schemeClr val="tx1"/>
                </a:solidFill>
                <a:latin typeface="方正大黑简体" panose="02010601030101010101" pitchFamily="2" charset="-122"/>
                <a:ea typeface="方正大黑简体" panose="02010601030101010101" pitchFamily="2" charset="-122"/>
              </a:rPr>
              <a:t> </a:t>
            </a:r>
            <a:r>
              <a:rPr lang="zh-CN" altLang="zh-CN" sz="1800">
                <a:solidFill>
                  <a:schemeClr val="tx1"/>
                </a:solidFill>
                <a:latin typeface="方正大黑简体" panose="02010601030101010101" pitchFamily="2" charset="-122"/>
                <a:ea typeface="方正大黑简体" panose="02010601030101010101" pitchFamily="2" charset="-122"/>
              </a:rPr>
              <a:t> </a:t>
            </a:r>
            <a:r>
              <a:rPr lang="zh-CN" altLang="en-US" sz="1800">
                <a:solidFill>
                  <a:schemeClr val="tx1"/>
                </a:solidFill>
                <a:latin typeface="方正大黑简体" panose="02010601030101010101" pitchFamily="2" charset="-122"/>
                <a:ea typeface="方正大黑简体" panose="02010601030101010101" pitchFamily="2" charset="-122"/>
              </a:rPr>
              <a:t> 车辆使用说明书中标明的“燃油箱容积”小于油箱的实际容量，因为那是油箱的安全容量，是为了保证油箱内的油品在温度变高的情况下膨胀而不至于溢出油箱的安全空间，如果加油时加到油箱口，超过油箱的安全容积，特别是在夏天，油品体积会较大膨胀，造成油品外溢。因此汽车油箱加油不能超过安全容量。</a:t>
            </a:r>
          </a:p>
        </p:txBody>
      </p:sp>
      <p:sp>
        <p:nvSpPr>
          <p:cNvPr id="286736" name="矩形 286735"/>
          <p:cNvSpPr/>
          <p:nvPr/>
        </p:nvSpPr>
        <p:spPr>
          <a:xfrm>
            <a:off x="1752600" y="381000"/>
            <a:ext cx="4572000" cy="457200"/>
          </a:xfrm>
          <a:prstGeom prst="rect">
            <a:avLst/>
          </a:prstGeom>
          <a:solidFill>
            <a:schemeClr val="bg2"/>
          </a:solidFill>
          <a:ln w="38100">
            <a:noFill/>
          </a:ln>
        </p:spPr>
        <p:txBody>
          <a:bodyPr>
            <a:spAutoFit/>
          </a:bodyPr>
          <a:lstStyle/>
          <a:p>
            <a:pPr algn="ctr" eaLnBrk="1" hangingPunct="1">
              <a:buFont typeface="Arial" panose="020B0604020202020204" pitchFamily="34" charset="0"/>
              <a:buNone/>
              <a:defRPr/>
            </a:pPr>
            <a:r>
              <a:rPr lang="en-US" altLang="zh-CN" sz="2400" b="1" noProof="1">
                <a:solidFill>
                  <a:srgbClr val="FFFF00"/>
                </a:solidFill>
                <a:latin typeface="Arial" charset="0"/>
                <a:ea typeface="宋体" charset="-122"/>
                <a:cs typeface="+mn-ea"/>
              </a:rPr>
              <a:t>7</a:t>
            </a:r>
            <a:r>
              <a:rPr lang="zh-CN" altLang="en-US" sz="2400" b="1" noProof="1">
                <a:solidFill>
                  <a:srgbClr val="FFFF00"/>
                </a:solidFill>
                <a:latin typeface="Arial" charset="0"/>
                <a:ea typeface="宋体" charset="-122"/>
                <a:cs typeface="+mn-ea"/>
              </a:rPr>
              <a:t>、几种违规现象剖析</a:t>
            </a:r>
            <a:endParaRPr lang="zh-CN" altLang="en-US" sz="1600" b="1" noProof="1">
              <a:solidFill>
                <a:schemeClr val="bg1"/>
              </a:solidFill>
              <a:effectLst>
                <a:outerShdw blurRad="38100" dist="38100" dir="2700000">
                  <a:srgbClr val="000000"/>
                </a:outerShdw>
              </a:effectLst>
              <a:latin typeface="Arial" charset="0"/>
              <a:ea typeface="宋体" charset="-122"/>
            </a:endParaRPr>
          </a:p>
        </p:txBody>
      </p:sp>
      <p:pic>
        <p:nvPicPr>
          <p:cNvPr id="121860" name="图片 286737" descr="sd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447800"/>
            <a:ext cx="32766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1" name="矩形 286738"/>
          <p:cNvSpPr>
            <a:spLocks noChangeArrowheads="1"/>
          </p:cNvSpPr>
          <p:nvPr/>
        </p:nvSpPr>
        <p:spPr bwMode="auto">
          <a:xfrm>
            <a:off x="5334000" y="1905000"/>
            <a:ext cx="2590800" cy="381000"/>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pic>
        <p:nvPicPr>
          <p:cNvPr id="121862" name="图片 286739" descr="8YSUQCBZ8~94SXRKT9`5]A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191000"/>
            <a:ext cx="3200400"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3" name="矩形 286740"/>
          <p:cNvSpPr>
            <a:spLocks noChangeArrowheads="1"/>
          </p:cNvSpPr>
          <p:nvPr/>
        </p:nvSpPr>
        <p:spPr bwMode="auto">
          <a:xfrm>
            <a:off x="609600" y="1536700"/>
            <a:ext cx="3200400" cy="4254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一是车辆加满油，隐患大</a:t>
            </a:r>
          </a:p>
        </p:txBody>
      </p:sp>
    </p:spTree>
  </p:cSld>
  <p:clrMapOvr>
    <a:masterClrMapping/>
  </p:clrMapOvr>
  <p:transition>
    <p:blinds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矩形 56322"/>
          <p:cNvSpPr>
            <a:spLocks noRot="1" noChangeArrowheads="1"/>
          </p:cNvSpPr>
          <p:nvPr/>
        </p:nvSpPr>
        <p:spPr bwMode="auto">
          <a:xfrm>
            <a:off x="457200" y="1311275"/>
            <a:ext cx="3200400" cy="50736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消防器材配置：每</a:t>
            </a:r>
            <a:r>
              <a:rPr lang="en-US" altLang="zh-CN" sz="1800">
                <a:solidFill>
                  <a:schemeClr val="tx1"/>
                </a:solidFill>
                <a:latin typeface="方正大黑简体" panose="02010601030101010101" pitchFamily="2" charset="-122"/>
                <a:ea typeface="方正大黑简体" panose="02010601030101010101" pitchFamily="2" charset="-122"/>
              </a:rPr>
              <a:t>2</a:t>
            </a:r>
            <a:r>
              <a:rPr lang="zh-CN" altLang="en-US" sz="1800">
                <a:solidFill>
                  <a:schemeClr val="tx1"/>
                </a:solidFill>
                <a:latin typeface="方正大黑简体" panose="02010601030101010101" pitchFamily="2" charset="-122"/>
                <a:ea typeface="方正大黑简体" panose="02010601030101010101" pitchFamily="2" charset="-122"/>
              </a:rPr>
              <a:t>台加油机应配置不少于</a:t>
            </a:r>
            <a:r>
              <a:rPr lang="en-US" altLang="zh-CN" sz="1800">
                <a:solidFill>
                  <a:schemeClr val="tx1"/>
                </a:solidFill>
                <a:latin typeface="方正大黑简体" panose="02010601030101010101" pitchFamily="2" charset="-122"/>
                <a:ea typeface="方正大黑简体" panose="02010601030101010101" pitchFamily="2" charset="-122"/>
              </a:rPr>
              <a:t>2</a:t>
            </a:r>
            <a:r>
              <a:rPr lang="zh-CN" altLang="en-US" sz="1800">
                <a:solidFill>
                  <a:schemeClr val="tx1"/>
                </a:solidFill>
                <a:latin typeface="方正大黑简体" panose="02010601030101010101" pitchFamily="2" charset="-122"/>
                <a:ea typeface="方正大黑简体" panose="02010601030101010101" pitchFamily="2" charset="-122"/>
              </a:rPr>
              <a:t>只</a:t>
            </a:r>
            <a:r>
              <a:rPr lang="en-US" altLang="zh-CN" sz="1800">
                <a:solidFill>
                  <a:schemeClr val="tx1"/>
                </a:solidFill>
                <a:latin typeface="方正大黑简体" panose="02010601030101010101" pitchFamily="2" charset="-122"/>
                <a:ea typeface="方正大黑简体" panose="02010601030101010101" pitchFamily="2" charset="-122"/>
              </a:rPr>
              <a:t>4kg</a:t>
            </a:r>
            <a:r>
              <a:rPr lang="zh-CN" altLang="en-US" sz="1800">
                <a:solidFill>
                  <a:schemeClr val="tx1"/>
                </a:solidFill>
                <a:latin typeface="方正大黑简体" panose="02010601030101010101" pitchFamily="2" charset="-122"/>
                <a:ea typeface="方正大黑简体" panose="02010601030101010101" pitchFamily="2" charset="-122"/>
              </a:rPr>
              <a:t>手提式干粉灭火器或</a:t>
            </a:r>
            <a:r>
              <a:rPr lang="en-US" altLang="zh-CN" sz="1800">
                <a:solidFill>
                  <a:schemeClr val="tx1"/>
                </a:solidFill>
                <a:latin typeface="方正大黑简体" panose="02010601030101010101" pitchFamily="2" charset="-122"/>
                <a:ea typeface="方正大黑简体" panose="02010601030101010101" pitchFamily="2" charset="-122"/>
              </a:rPr>
              <a:t>1</a:t>
            </a:r>
            <a:r>
              <a:rPr lang="zh-CN" altLang="en-US" sz="1800">
                <a:solidFill>
                  <a:schemeClr val="tx1"/>
                </a:solidFill>
                <a:latin typeface="方正大黑简体" panose="02010601030101010101" pitchFamily="2" charset="-122"/>
                <a:ea typeface="方正大黑简体" panose="02010601030101010101" pitchFamily="2" charset="-122"/>
              </a:rPr>
              <a:t>只</a:t>
            </a:r>
            <a:r>
              <a:rPr lang="en-US" altLang="zh-CN" sz="1800">
                <a:solidFill>
                  <a:schemeClr val="tx1"/>
                </a:solidFill>
                <a:latin typeface="方正大黑简体" panose="02010601030101010101" pitchFamily="2" charset="-122"/>
                <a:ea typeface="方正大黑简体" panose="02010601030101010101" pitchFamily="2" charset="-122"/>
              </a:rPr>
              <a:t>4kg</a:t>
            </a:r>
            <a:r>
              <a:rPr lang="zh-CN" altLang="en-US" sz="1800">
                <a:solidFill>
                  <a:schemeClr val="tx1"/>
                </a:solidFill>
                <a:latin typeface="方正大黑简体" panose="02010601030101010101" pitchFamily="2" charset="-122"/>
                <a:ea typeface="方正大黑简体" panose="02010601030101010101" pitchFamily="2" charset="-122"/>
              </a:rPr>
              <a:t>手提式干粉灭火器和</a:t>
            </a:r>
            <a:r>
              <a:rPr lang="en-US" altLang="zh-CN" sz="1800">
                <a:solidFill>
                  <a:schemeClr val="tx1"/>
                </a:solidFill>
                <a:latin typeface="方正大黑简体" panose="02010601030101010101" pitchFamily="2" charset="-122"/>
                <a:ea typeface="方正大黑简体" panose="02010601030101010101" pitchFamily="2" charset="-122"/>
              </a:rPr>
              <a:t>1</a:t>
            </a:r>
            <a:r>
              <a:rPr lang="zh-CN" altLang="en-US" sz="1800">
                <a:solidFill>
                  <a:schemeClr val="tx1"/>
                </a:solidFill>
                <a:latin typeface="方正大黑简体" panose="02010601030101010101" pitchFamily="2" charset="-122"/>
                <a:ea typeface="方正大黑简体" panose="02010601030101010101" pitchFamily="2" charset="-122"/>
              </a:rPr>
              <a:t>只</a:t>
            </a:r>
            <a:r>
              <a:rPr lang="en-US" altLang="zh-CN" sz="1800">
                <a:solidFill>
                  <a:schemeClr val="tx1"/>
                </a:solidFill>
                <a:latin typeface="方正大黑简体" panose="02010601030101010101" pitchFamily="2" charset="-122"/>
                <a:ea typeface="方正大黑简体" panose="02010601030101010101" pitchFamily="2" charset="-122"/>
              </a:rPr>
              <a:t>6L</a:t>
            </a:r>
            <a:r>
              <a:rPr lang="zh-CN" altLang="en-US" sz="1800">
                <a:solidFill>
                  <a:schemeClr val="tx1"/>
                </a:solidFill>
                <a:latin typeface="方正大黑简体" panose="02010601030101010101" pitchFamily="2" charset="-122"/>
                <a:ea typeface="方正大黑简体" panose="02010601030101010101" pitchFamily="2" charset="-122"/>
              </a:rPr>
              <a:t>泡沫灭火器，不足</a:t>
            </a:r>
            <a:r>
              <a:rPr lang="en-US" altLang="zh-CN" sz="1800">
                <a:solidFill>
                  <a:schemeClr val="tx1"/>
                </a:solidFill>
                <a:latin typeface="方正大黑简体" panose="02010601030101010101" pitchFamily="2" charset="-122"/>
                <a:ea typeface="方正大黑简体" panose="02010601030101010101" pitchFamily="2" charset="-122"/>
              </a:rPr>
              <a:t>2</a:t>
            </a:r>
            <a:r>
              <a:rPr lang="zh-CN" altLang="en-US" sz="1800">
                <a:solidFill>
                  <a:schemeClr val="tx1"/>
                </a:solidFill>
                <a:latin typeface="方正大黑简体" panose="02010601030101010101" pitchFamily="2" charset="-122"/>
                <a:ea typeface="方正大黑简体" panose="02010601030101010101" pitchFamily="2" charset="-122"/>
              </a:rPr>
              <a:t>台按照两台计算。</a:t>
            </a:r>
            <a:br>
              <a:rPr lang="zh-CN" altLang="en-US" sz="1800">
                <a:solidFill>
                  <a:schemeClr val="tx1"/>
                </a:solidFill>
                <a:latin typeface="方正大黑简体" panose="02010601030101010101" pitchFamily="2" charset="-122"/>
                <a:ea typeface="方正大黑简体" panose="02010601030101010101" pitchFamily="2" charset="-122"/>
              </a:rPr>
            </a:br>
            <a:br>
              <a:rPr lang="zh-CN" altLang="en-US" sz="1800">
                <a:solidFill>
                  <a:schemeClr val="tx1"/>
                </a:solidFill>
                <a:latin typeface="方正大黑简体" panose="02010601030101010101" pitchFamily="2" charset="-122"/>
                <a:ea typeface="方正大黑简体" panose="02010601030101010101" pitchFamily="2" charset="-122"/>
              </a:rPr>
            </a:br>
            <a:r>
              <a:rPr lang="zh-CN" altLang="en-US" sz="1800">
                <a:solidFill>
                  <a:schemeClr val="tx1"/>
                </a:solidFill>
                <a:latin typeface="方正大黑简体" panose="02010601030101010101" pitchFamily="2" charset="-122"/>
                <a:ea typeface="方正大黑简体" panose="02010601030101010101" pitchFamily="2" charset="-122"/>
              </a:rPr>
              <a:t>注意：</a:t>
            </a:r>
            <a:br>
              <a:rPr lang="zh-CN" altLang="en-US" sz="1800">
                <a:solidFill>
                  <a:schemeClr val="tx1"/>
                </a:solidFill>
                <a:latin typeface="方正大黑简体" panose="02010601030101010101" pitchFamily="2" charset="-122"/>
                <a:ea typeface="方正大黑简体" panose="02010601030101010101" pitchFamily="2" charset="-122"/>
              </a:rPr>
            </a:br>
            <a:r>
              <a:rPr lang="zh-CN" altLang="en-US" sz="1800">
                <a:solidFill>
                  <a:schemeClr val="tx1"/>
                </a:solidFill>
                <a:latin typeface="方正大黑简体" panose="02010601030101010101" pitchFamily="2" charset="-122"/>
                <a:ea typeface="方正大黑简体" panose="02010601030101010101" pitchFamily="2" charset="-122"/>
              </a:rPr>
              <a:t>一是“三定卡”与灭火器内容相符；</a:t>
            </a:r>
            <a:br>
              <a:rPr lang="zh-CN" altLang="en-US" sz="1800">
                <a:solidFill>
                  <a:schemeClr val="tx1"/>
                </a:solidFill>
                <a:latin typeface="方正大黑简体" panose="02010601030101010101" pitchFamily="2" charset="-122"/>
                <a:ea typeface="方正大黑简体" panose="02010601030101010101" pitchFamily="2" charset="-122"/>
              </a:rPr>
            </a:br>
            <a:r>
              <a:rPr lang="zh-CN" altLang="en-US" sz="1800">
                <a:solidFill>
                  <a:schemeClr val="tx1"/>
                </a:solidFill>
                <a:latin typeface="方正大黑简体" panose="02010601030101010101" pitchFamily="2" charset="-122"/>
                <a:ea typeface="方正大黑简体" panose="02010601030101010101" pitchFamily="2" charset="-122"/>
              </a:rPr>
              <a:t>二是器材应定期维护保养，瓶身无明显变形和锈蚀；</a:t>
            </a:r>
            <a:br>
              <a:rPr lang="zh-CN" altLang="en-US" sz="1800">
                <a:solidFill>
                  <a:schemeClr val="tx1"/>
                </a:solidFill>
                <a:latin typeface="方正大黑简体" panose="02010601030101010101" pitchFamily="2" charset="-122"/>
                <a:ea typeface="方正大黑简体" panose="02010601030101010101" pitchFamily="2" charset="-122"/>
              </a:rPr>
            </a:br>
            <a:r>
              <a:rPr lang="zh-CN" altLang="en-US" sz="1800">
                <a:solidFill>
                  <a:schemeClr val="tx1"/>
                </a:solidFill>
                <a:latin typeface="方正大黑简体" panose="02010601030101010101" pitchFamily="2" charset="-122"/>
                <a:ea typeface="方正大黑简体" panose="02010601030101010101" pitchFamily="2" charset="-122"/>
              </a:rPr>
              <a:t>三是压力应在规定范围内；</a:t>
            </a:r>
            <a:br>
              <a:rPr lang="zh-CN" altLang="en-US" sz="1800">
                <a:solidFill>
                  <a:schemeClr val="tx1"/>
                </a:solidFill>
                <a:latin typeface="方正大黑简体" panose="02010601030101010101" pitchFamily="2" charset="-122"/>
                <a:ea typeface="方正大黑简体" panose="02010601030101010101" pitchFamily="2" charset="-122"/>
              </a:rPr>
            </a:br>
            <a:r>
              <a:rPr lang="zh-CN" altLang="en-US" sz="1800">
                <a:solidFill>
                  <a:schemeClr val="tx1"/>
                </a:solidFill>
                <a:latin typeface="方正大黑简体" panose="02010601030101010101" pitchFamily="2" charset="-122"/>
                <a:ea typeface="方正大黑简体" panose="02010601030101010101" pitchFamily="2" charset="-122"/>
              </a:rPr>
              <a:t>四是保险插销无锈蚀、转动灵活，铅封完好；</a:t>
            </a:r>
            <a:br>
              <a:rPr lang="zh-CN" altLang="en-US" sz="1800">
                <a:solidFill>
                  <a:schemeClr val="tx1"/>
                </a:solidFill>
                <a:latin typeface="方正大黑简体" panose="02010601030101010101" pitchFamily="2" charset="-122"/>
                <a:ea typeface="方正大黑简体" panose="02010601030101010101" pitchFamily="2" charset="-122"/>
              </a:rPr>
            </a:br>
            <a:r>
              <a:rPr lang="zh-CN" altLang="en-US" sz="1800">
                <a:solidFill>
                  <a:schemeClr val="tx1"/>
                </a:solidFill>
                <a:latin typeface="方正大黑简体" panose="02010601030101010101" pitchFamily="2" charset="-122"/>
                <a:ea typeface="方正大黑简体" panose="02010601030101010101" pitchFamily="2" charset="-122"/>
              </a:rPr>
              <a:t>五是喷管未见明显龟裂。</a:t>
            </a:r>
          </a:p>
        </p:txBody>
      </p:sp>
      <p:pic>
        <p:nvPicPr>
          <p:cNvPr id="21507" name="图片 56363" descr="QQ截图未命名"/>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219200"/>
            <a:ext cx="2867025" cy="2576513"/>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56365" name="矩形 56364"/>
          <p:cNvSpPr/>
          <p:nvPr/>
        </p:nvSpPr>
        <p:spPr>
          <a:xfrm>
            <a:off x="1752600" y="381000"/>
            <a:ext cx="3429000" cy="457200"/>
          </a:xfrm>
          <a:prstGeom prst="rect">
            <a:avLst/>
          </a:prstGeom>
          <a:solidFill>
            <a:schemeClr val="bg2"/>
          </a:solidFill>
          <a:ln w="38100">
            <a:noFill/>
          </a:ln>
        </p:spPr>
        <p:txBody>
          <a:bodyPr>
            <a:spAutoFit/>
          </a:bodyPr>
          <a:lstStyle/>
          <a:p>
            <a:pPr algn="ctr" eaLnBrk="1" hangingPunct="1">
              <a:buFont typeface="Arial" panose="020B0604020202020204" pitchFamily="34" charset="0"/>
              <a:buNone/>
              <a:defRPr/>
            </a:pPr>
            <a:r>
              <a:rPr lang="zh-CN" altLang="en-US" sz="2400" b="1" noProof="1">
                <a:solidFill>
                  <a:srgbClr val="FFFF00"/>
                </a:solidFill>
                <a:effectLst>
                  <a:outerShdw blurRad="38100" dist="38100" dir="2700000">
                    <a:srgbClr val="000000"/>
                  </a:outerShdw>
                </a:effectLst>
                <a:latin typeface="Arial" charset="0"/>
                <a:ea typeface="宋体" charset="-122"/>
                <a:cs typeface="+mn-ea"/>
              </a:rPr>
              <a:t>加  油  区</a:t>
            </a:r>
            <a:r>
              <a:rPr lang="en-US" altLang="zh-CN" sz="2400" b="1" noProof="1">
                <a:solidFill>
                  <a:srgbClr val="FFFF00"/>
                </a:solidFill>
                <a:effectLst>
                  <a:outerShdw blurRad="38100" dist="38100" dir="2700000">
                    <a:srgbClr val="000000"/>
                  </a:outerShdw>
                </a:effectLst>
                <a:latin typeface="Arial" charset="0"/>
                <a:ea typeface="宋体" charset="-122"/>
                <a:cs typeface="+mn-ea"/>
              </a:rPr>
              <a:t>—— </a:t>
            </a:r>
            <a:r>
              <a:rPr lang="zh-CN" altLang="en-US" sz="1800" noProof="1">
                <a:solidFill>
                  <a:schemeClr val="bg1"/>
                </a:solidFill>
                <a:latin typeface="Arial" charset="0"/>
                <a:ea typeface="楷体_GB2312" pitchFamily="49" charset="-122"/>
                <a:cs typeface="+mn-ea"/>
              </a:rPr>
              <a:t>消防器材</a:t>
            </a:r>
            <a:endParaRPr lang="zh-CN" altLang="en-US" sz="1800" noProof="1">
              <a:solidFill>
                <a:schemeClr val="bg1"/>
              </a:solidFill>
              <a:latin typeface="Arial" charset="0"/>
              <a:ea typeface="楷体_GB2312" pitchFamily="49" charset="-122"/>
            </a:endParaRPr>
          </a:p>
        </p:txBody>
      </p:sp>
      <p:pic>
        <p:nvPicPr>
          <p:cNvPr id="21509" name="图片 56365" descr="加油机全貌"/>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962400"/>
            <a:ext cx="2895600" cy="2686050"/>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21510" name="图片 56362" descr="QQ截图未命名"/>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3505200"/>
            <a:ext cx="1419225" cy="1495425"/>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blinds dir="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矩形 287753"/>
          <p:cNvSpPr>
            <a:spLocks noRot="1" noChangeArrowheads="1"/>
          </p:cNvSpPr>
          <p:nvPr/>
        </p:nvSpPr>
        <p:spPr bwMode="auto">
          <a:xfrm>
            <a:off x="228600" y="2438400"/>
            <a:ext cx="3429000" cy="37528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0000"/>
              </a:lnSpc>
            </a:pPr>
            <a:r>
              <a:rPr lang="zh-CN" altLang="zh-CN" sz="1800">
                <a:solidFill>
                  <a:schemeClr val="tx1"/>
                </a:solidFill>
                <a:latin typeface="方正大黑简体" panose="02010601030101010101" pitchFamily="2" charset="-122"/>
                <a:ea typeface="方正大黑简体" panose="02010601030101010101" pitchFamily="2" charset="-122"/>
              </a:rPr>
              <a:t> </a:t>
            </a:r>
            <a:r>
              <a:rPr lang="zh-CN" altLang="en-US" sz="1800">
                <a:solidFill>
                  <a:schemeClr val="tx1"/>
                </a:solidFill>
                <a:latin typeface="方正大黑简体" panose="02010601030101010101" pitchFamily="2" charset="-122"/>
                <a:ea typeface="方正大黑简体" panose="02010601030101010101" pitchFamily="2" charset="-122"/>
              </a:rPr>
              <a:t> </a:t>
            </a:r>
            <a:r>
              <a:rPr lang="zh-CN" altLang="zh-CN" sz="1800">
                <a:solidFill>
                  <a:schemeClr val="tx1"/>
                </a:solidFill>
                <a:latin typeface="方正大黑简体" panose="02010601030101010101" pitchFamily="2" charset="-122"/>
                <a:ea typeface="方正大黑简体" panose="02010601030101010101" pitchFamily="2" charset="-122"/>
              </a:rPr>
              <a:t> </a:t>
            </a:r>
            <a:r>
              <a:rPr lang="zh-CN" altLang="en-US" sz="1800">
                <a:solidFill>
                  <a:schemeClr val="tx1"/>
                </a:solidFill>
                <a:latin typeface="方正大黑简体" panose="02010601030101010101" pitchFamily="2" charset="-122"/>
                <a:ea typeface="方正大黑简体" panose="02010601030101010101" pitchFamily="2" charset="-122"/>
              </a:rPr>
              <a:t> </a:t>
            </a:r>
            <a:r>
              <a:rPr lang="zh-CN" altLang="zh-CN" sz="1800">
                <a:solidFill>
                  <a:schemeClr val="tx1"/>
                </a:solidFill>
                <a:latin typeface="方正大黑简体" panose="02010601030101010101" pitchFamily="2" charset="-122"/>
                <a:ea typeface="方正大黑简体" panose="02010601030101010101" pitchFamily="2" charset="-122"/>
              </a:rPr>
              <a:t> </a:t>
            </a:r>
            <a:r>
              <a:rPr lang="zh-CN" altLang="en-US" sz="1800">
                <a:solidFill>
                  <a:schemeClr val="tx1"/>
                </a:solidFill>
                <a:latin typeface="方正大黑简体" panose="02010601030101010101" pitchFamily="2" charset="-122"/>
                <a:ea typeface="方正大黑简体" panose="02010601030101010101" pitchFamily="2" charset="-122"/>
              </a:rPr>
              <a:t> </a:t>
            </a:r>
            <a:r>
              <a:rPr lang="zh-CN" altLang="zh-CN" sz="1800">
                <a:solidFill>
                  <a:schemeClr val="tx1"/>
                </a:solidFill>
                <a:latin typeface="方正大黑简体" panose="02010601030101010101" pitchFamily="2" charset="-122"/>
                <a:ea typeface="方正大黑简体" panose="02010601030101010101" pitchFamily="2" charset="-122"/>
              </a:rPr>
              <a:t> </a:t>
            </a:r>
            <a:r>
              <a:rPr lang="zh-CN" altLang="en-US" sz="1800">
                <a:solidFill>
                  <a:schemeClr val="tx1"/>
                </a:solidFill>
                <a:latin typeface="方正大黑简体" panose="02010601030101010101" pitchFamily="2" charset="-122"/>
                <a:ea typeface="方正大黑简体" panose="02010601030101010101" pitchFamily="2" charset="-122"/>
              </a:rPr>
              <a:t>在加油站内使用手机等通讯工具危害加油站安全。汽油在空气中的浓度在</a:t>
            </a:r>
            <a:r>
              <a:rPr lang="en-US" altLang="zh-CN" sz="1800">
                <a:solidFill>
                  <a:schemeClr val="tx1"/>
                </a:solidFill>
                <a:latin typeface="方正大黑简体" panose="02010601030101010101" pitchFamily="2" charset="-122"/>
                <a:ea typeface="方正大黑简体" panose="02010601030101010101" pitchFamily="2" charset="-122"/>
              </a:rPr>
              <a:t>1.3%~6%</a:t>
            </a:r>
            <a:r>
              <a:rPr lang="zh-CN" altLang="en-US" sz="1800">
                <a:solidFill>
                  <a:schemeClr val="tx1"/>
                </a:solidFill>
                <a:latin typeface="方正大黑简体" panose="02010601030101010101" pitchFamily="2" charset="-122"/>
                <a:ea typeface="方正大黑简体" panose="02010601030101010101" pitchFamily="2" charset="-122"/>
              </a:rPr>
              <a:t>（爆炸极限范围）之间时，任何细小的火花或肉眼看不到的静电都会引起爆炸。所以加油站里所有的电器都必须具备防火防爆功能，但目前市场上出售的手机都不具备防爆功能，因此在按键的瞬间有可能产生静电火花，容易发生爆炸。</a:t>
            </a:r>
          </a:p>
        </p:txBody>
      </p:sp>
      <p:sp>
        <p:nvSpPr>
          <p:cNvPr id="123907" name="矩形 287754"/>
          <p:cNvSpPr>
            <a:spLocks noChangeArrowheads="1"/>
          </p:cNvSpPr>
          <p:nvPr/>
        </p:nvSpPr>
        <p:spPr bwMode="auto">
          <a:xfrm>
            <a:off x="228600" y="1371600"/>
            <a:ext cx="3406775" cy="7810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二是加油现场和油罐区内使用手机等通讯工具。</a:t>
            </a:r>
          </a:p>
        </p:txBody>
      </p:sp>
      <p:sp>
        <p:nvSpPr>
          <p:cNvPr id="287759" name="矩形 287758"/>
          <p:cNvSpPr/>
          <p:nvPr/>
        </p:nvSpPr>
        <p:spPr>
          <a:xfrm>
            <a:off x="1752600" y="381000"/>
            <a:ext cx="4572000" cy="457200"/>
          </a:xfrm>
          <a:prstGeom prst="rect">
            <a:avLst/>
          </a:prstGeom>
          <a:solidFill>
            <a:schemeClr val="bg2"/>
          </a:solidFill>
          <a:ln w="38100">
            <a:noFill/>
          </a:ln>
        </p:spPr>
        <p:txBody>
          <a:bodyPr>
            <a:spAutoFit/>
          </a:bodyPr>
          <a:lstStyle/>
          <a:p>
            <a:pPr algn="ctr" eaLnBrk="1" hangingPunct="1">
              <a:buFont typeface="Arial" panose="020B0604020202020204" pitchFamily="34" charset="0"/>
              <a:buNone/>
              <a:defRPr/>
            </a:pPr>
            <a:r>
              <a:rPr lang="en-US" altLang="zh-CN" sz="2400" b="1" noProof="1">
                <a:solidFill>
                  <a:srgbClr val="FFFF00"/>
                </a:solidFill>
                <a:latin typeface="Arial" charset="0"/>
                <a:ea typeface="宋体" charset="-122"/>
                <a:cs typeface="+mn-ea"/>
              </a:rPr>
              <a:t>7</a:t>
            </a:r>
            <a:r>
              <a:rPr lang="zh-CN" altLang="en-US" sz="2400" b="1" noProof="1">
                <a:solidFill>
                  <a:srgbClr val="FFFF00"/>
                </a:solidFill>
                <a:latin typeface="Arial" charset="0"/>
                <a:ea typeface="宋体" charset="-122"/>
                <a:cs typeface="+mn-ea"/>
              </a:rPr>
              <a:t>、几种违规现象剖析</a:t>
            </a:r>
            <a:endParaRPr lang="zh-CN" altLang="en-US" sz="1600" b="1" noProof="1">
              <a:solidFill>
                <a:schemeClr val="bg1"/>
              </a:solidFill>
              <a:effectLst>
                <a:outerShdw blurRad="38100" dist="38100" dir="2700000">
                  <a:srgbClr val="000000"/>
                </a:outerShdw>
              </a:effectLst>
              <a:latin typeface="Arial" charset="0"/>
              <a:ea typeface="宋体" charset="-122"/>
            </a:endParaRPr>
          </a:p>
        </p:txBody>
      </p:sp>
      <p:pic>
        <p:nvPicPr>
          <p:cNvPr id="123909" name="Picture 8" descr="https://timgsa.baidu.com/timg?image&amp;quality=80&amp;size=b9999_10000&amp;sec=1542142715134&amp;di=19e99cb0f4f8a24731fce1167eece70c&amp;imgtype=0&amp;src=http%3A%2F%2Fwww.cse-sanki.com%2FimageRepository%2Fa89ce06a-a491-4110-ac65-68270df53fd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7663" y="2057400"/>
            <a:ext cx="4333875" cy="3230563"/>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blinds dir="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矩形 288769"/>
          <p:cNvSpPr>
            <a:spLocks noRot="1" noChangeArrowheads="1"/>
          </p:cNvSpPr>
          <p:nvPr/>
        </p:nvSpPr>
        <p:spPr bwMode="auto">
          <a:xfrm>
            <a:off x="914400" y="1981200"/>
            <a:ext cx="2819400" cy="40830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       </a:t>
            </a:r>
            <a:r>
              <a:rPr lang="zh-CN" altLang="en-US" sz="1800">
                <a:solidFill>
                  <a:schemeClr val="tx1"/>
                </a:solidFill>
                <a:latin typeface="方正大黑简体" panose="02010601030101010101" pitchFamily="2" charset="-122"/>
                <a:ea typeface="方正大黑简体" panose="02010601030101010101" pitchFamily="2" charset="-122"/>
              </a:rPr>
              <a:t>烟头燃烧时，其表面温度可达</a:t>
            </a:r>
            <a:r>
              <a:rPr lang="en-US" altLang="zh-CN" sz="1800">
                <a:solidFill>
                  <a:schemeClr val="tx1"/>
                </a:solidFill>
                <a:latin typeface="方正大黑简体" panose="02010601030101010101" pitchFamily="2" charset="-122"/>
                <a:ea typeface="方正大黑简体" panose="02010601030101010101" pitchFamily="2" charset="-122"/>
              </a:rPr>
              <a:t>200~300</a:t>
            </a:r>
            <a:r>
              <a:rPr lang="zh-CN" altLang="en-US" sz="1800">
                <a:solidFill>
                  <a:schemeClr val="tx1"/>
                </a:solidFill>
                <a:latin typeface="方正大黑简体" panose="02010601030101010101" pitchFamily="2" charset="-122"/>
                <a:ea typeface="方正大黑简体" panose="02010601030101010101" pitchFamily="2" charset="-122"/>
              </a:rPr>
              <a:t>摄氏度，中心温度更是高达</a:t>
            </a:r>
            <a:r>
              <a:rPr lang="en-US" altLang="zh-CN" sz="1800">
                <a:solidFill>
                  <a:schemeClr val="tx1"/>
                </a:solidFill>
                <a:latin typeface="方正大黑简体" panose="02010601030101010101" pitchFamily="2" charset="-122"/>
                <a:ea typeface="方正大黑简体" panose="02010601030101010101" pitchFamily="2" charset="-122"/>
              </a:rPr>
              <a:t>700</a:t>
            </a:r>
            <a:r>
              <a:rPr lang="zh-CN" altLang="en-US" sz="1800">
                <a:solidFill>
                  <a:schemeClr val="tx1"/>
                </a:solidFill>
                <a:latin typeface="方正大黑简体" panose="02010601030101010101" pitchFamily="2" charset="-122"/>
                <a:ea typeface="方正大黑简体" panose="02010601030101010101" pitchFamily="2" charset="-122"/>
              </a:rPr>
              <a:t>摄氏度以上，且烟头属于流动火源难以监控。在加油站的油罐区、加油场地等油气容易产生并集聚的爆炸危险区域，烟头很容易引起火灾或者爆炸等事故，应该注意和人员，特别是长途客车内司机或乘客在车内吸烟等。</a:t>
            </a:r>
          </a:p>
        </p:txBody>
      </p:sp>
      <p:sp>
        <p:nvSpPr>
          <p:cNvPr id="125955" name="矩形 288772"/>
          <p:cNvSpPr>
            <a:spLocks noChangeArrowheads="1"/>
          </p:cNvSpPr>
          <p:nvPr/>
        </p:nvSpPr>
        <p:spPr bwMode="auto">
          <a:xfrm>
            <a:off x="914400" y="1358900"/>
            <a:ext cx="2819400" cy="4254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三是加油站内吸烟。</a:t>
            </a:r>
          </a:p>
        </p:txBody>
      </p:sp>
      <p:pic>
        <p:nvPicPr>
          <p:cNvPr id="125956" name="图片 288773" descr="QQ截图未命名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057400"/>
            <a:ext cx="4029075" cy="3289300"/>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288775" name="矩形 288774"/>
          <p:cNvSpPr/>
          <p:nvPr/>
        </p:nvSpPr>
        <p:spPr>
          <a:xfrm>
            <a:off x="1752600" y="381000"/>
            <a:ext cx="4572000" cy="457200"/>
          </a:xfrm>
          <a:prstGeom prst="rect">
            <a:avLst/>
          </a:prstGeom>
          <a:solidFill>
            <a:schemeClr val="bg2"/>
          </a:solidFill>
          <a:ln w="38100">
            <a:noFill/>
          </a:ln>
        </p:spPr>
        <p:txBody>
          <a:bodyPr>
            <a:spAutoFit/>
          </a:bodyPr>
          <a:lstStyle/>
          <a:p>
            <a:pPr algn="ctr" eaLnBrk="1" hangingPunct="1">
              <a:buFont typeface="Arial" panose="020B0604020202020204" pitchFamily="34" charset="0"/>
              <a:buNone/>
              <a:defRPr/>
            </a:pPr>
            <a:r>
              <a:rPr lang="en-US" altLang="zh-CN" sz="2400" b="1" noProof="1">
                <a:solidFill>
                  <a:srgbClr val="FFFF00"/>
                </a:solidFill>
                <a:latin typeface="Arial" charset="0"/>
                <a:ea typeface="宋体" charset="-122"/>
                <a:cs typeface="+mn-ea"/>
              </a:rPr>
              <a:t>7</a:t>
            </a:r>
            <a:r>
              <a:rPr lang="zh-CN" altLang="en-US" sz="2400" b="1" noProof="1">
                <a:solidFill>
                  <a:srgbClr val="FFFF00"/>
                </a:solidFill>
                <a:latin typeface="Arial" charset="0"/>
                <a:ea typeface="宋体" charset="-122"/>
                <a:cs typeface="+mn-ea"/>
              </a:rPr>
              <a:t>、几种违规现象剖析</a:t>
            </a:r>
            <a:endParaRPr lang="zh-CN" altLang="en-US" sz="1600" b="1" noProof="1">
              <a:solidFill>
                <a:schemeClr val="bg1"/>
              </a:solidFill>
              <a:effectLst>
                <a:outerShdw blurRad="38100" dist="38100" dir="2700000">
                  <a:srgbClr val="000000"/>
                </a:outerShdw>
              </a:effectLst>
              <a:latin typeface="Arial" charset="0"/>
              <a:ea typeface="宋体" charset="-122"/>
            </a:endParaRPr>
          </a:p>
        </p:txBody>
      </p:sp>
      <p:sp>
        <p:nvSpPr>
          <p:cNvPr id="125958" name="椭圆 288775"/>
          <p:cNvSpPr>
            <a:spLocks noChangeArrowheads="1"/>
          </p:cNvSpPr>
          <p:nvPr/>
        </p:nvSpPr>
        <p:spPr bwMode="auto">
          <a:xfrm>
            <a:off x="5943600" y="3048000"/>
            <a:ext cx="609600" cy="609600"/>
          </a:xfrm>
          <a:prstGeom prst="ellipse">
            <a:avLst/>
          </a:prstGeom>
          <a:noFill/>
          <a:ln w="381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Tree>
  </p:cSld>
  <p:clrMapOvr>
    <a:masterClrMapping/>
  </p:clrMapOvr>
  <p:transition>
    <p:blinds dir="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矩形 289793"/>
          <p:cNvSpPr>
            <a:spLocks noRot="1" noChangeArrowheads="1"/>
          </p:cNvSpPr>
          <p:nvPr/>
        </p:nvSpPr>
        <p:spPr bwMode="auto">
          <a:xfrm>
            <a:off x="457200" y="1676400"/>
            <a:ext cx="3962400" cy="17716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0000"/>
              </a:lnSpc>
            </a:pPr>
            <a:r>
              <a:rPr lang="zh-CN" altLang="zh-CN" sz="1800">
                <a:solidFill>
                  <a:schemeClr val="tx1"/>
                </a:solidFill>
                <a:latin typeface="方正大黑简体" panose="02010601030101010101" pitchFamily="2" charset="-122"/>
                <a:ea typeface="方正大黑简体" panose="02010601030101010101" pitchFamily="2" charset="-122"/>
              </a:rPr>
              <a:t> </a:t>
            </a:r>
            <a:r>
              <a:rPr lang="zh-CN" altLang="en-US" sz="1800">
                <a:solidFill>
                  <a:schemeClr val="tx1"/>
                </a:solidFill>
                <a:latin typeface="方正大黑简体" panose="02010601030101010101" pitchFamily="2" charset="-122"/>
                <a:ea typeface="方正大黑简体" panose="02010601030101010101" pitchFamily="2" charset="-122"/>
              </a:rPr>
              <a:t> </a:t>
            </a:r>
            <a:r>
              <a:rPr lang="zh-CN" altLang="zh-CN" sz="1800">
                <a:solidFill>
                  <a:schemeClr val="tx1"/>
                </a:solidFill>
                <a:latin typeface="方正大黑简体" panose="02010601030101010101" pitchFamily="2" charset="-122"/>
                <a:ea typeface="方正大黑简体" panose="02010601030101010101" pitchFamily="2" charset="-122"/>
              </a:rPr>
              <a:t> </a:t>
            </a:r>
            <a:r>
              <a:rPr lang="zh-CN" altLang="en-US" sz="1800">
                <a:solidFill>
                  <a:schemeClr val="tx1"/>
                </a:solidFill>
                <a:latin typeface="方正大黑简体" panose="02010601030101010101" pitchFamily="2" charset="-122"/>
                <a:ea typeface="方正大黑简体" panose="02010601030101010101" pitchFamily="2" charset="-122"/>
              </a:rPr>
              <a:t> </a:t>
            </a:r>
            <a:r>
              <a:rPr lang="zh-CN" altLang="zh-CN" sz="1800">
                <a:solidFill>
                  <a:schemeClr val="tx1"/>
                </a:solidFill>
                <a:latin typeface="方正大黑简体" panose="02010601030101010101" pitchFamily="2" charset="-122"/>
                <a:ea typeface="方正大黑简体" panose="02010601030101010101" pitchFamily="2" charset="-122"/>
              </a:rPr>
              <a:t> </a:t>
            </a:r>
            <a:r>
              <a:rPr lang="zh-CN" altLang="en-US" sz="1800">
                <a:solidFill>
                  <a:schemeClr val="tx1"/>
                </a:solidFill>
                <a:latin typeface="方正大黑简体" panose="02010601030101010101" pitchFamily="2" charset="-122"/>
                <a:ea typeface="方正大黑简体" panose="02010601030101010101" pitchFamily="2" charset="-122"/>
              </a:rPr>
              <a:t> </a:t>
            </a:r>
            <a:r>
              <a:rPr lang="zh-CN" altLang="zh-CN" sz="1800">
                <a:solidFill>
                  <a:schemeClr val="tx1"/>
                </a:solidFill>
                <a:latin typeface="方正大黑简体" panose="02010601030101010101" pitchFamily="2" charset="-122"/>
                <a:ea typeface="方正大黑简体" panose="02010601030101010101" pitchFamily="2" charset="-122"/>
              </a:rPr>
              <a:t> </a:t>
            </a:r>
            <a:r>
              <a:rPr lang="zh-CN" altLang="en-US" sz="1800">
                <a:solidFill>
                  <a:schemeClr val="tx1"/>
                </a:solidFill>
                <a:latin typeface="方正大黑简体" panose="02010601030101010101" pitchFamily="2" charset="-122"/>
                <a:ea typeface="方正大黑简体" panose="02010601030101010101" pitchFamily="2" charset="-122"/>
              </a:rPr>
              <a:t>摩托车必须推出距离加油岛</a:t>
            </a:r>
            <a:r>
              <a:rPr lang="en-US" altLang="zh-CN" sz="1800">
                <a:solidFill>
                  <a:schemeClr val="tx1"/>
                </a:solidFill>
                <a:latin typeface="方正大黑简体" panose="02010601030101010101" pitchFamily="2" charset="-122"/>
                <a:ea typeface="方正大黑简体" panose="02010601030101010101" pitchFamily="2" charset="-122"/>
              </a:rPr>
              <a:t>4.5</a:t>
            </a:r>
            <a:r>
              <a:rPr lang="zh-CN" altLang="en-US" sz="1800">
                <a:solidFill>
                  <a:schemeClr val="tx1"/>
                </a:solidFill>
                <a:latin typeface="方正大黑简体" panose="02010601030101010101" pitchFamily="2" charset="-122"/>
                <a:ea typeface="方正大黑简体" panose="02010601030101010101" pitchFamily="2" charset="-122"/>
              </a:rPr>
              <a:t>米后才能启动，因为加油站加油岛区域属于爆炸危险区域，容易集聚油气，摩托车在启动瞬间会产生火花，可能引起火灾或爆炸。</a:t>
            </a:r>
          </a:p>
        </p:txBody>
      </p:sp>
      <p:sp>
        <p:nvSpPr>
          <p:cNvPr id="289797" name="矩形 289796"/>
          <p:cNvSpPr/>
          <p:nvPr/>
        </p:nvSpPr>
        <p:spPr>
          <a:xfrm>
            <a:off x="1752600" y="381000"/>
            <a:ext cx="4572000" cy="457200"/>
          </a:xfrm>
          <a:prstGeom prst="rect">
            <a:avLst/>
          </a:prstGeom>
          <a:solidFill>
            <a:schemeClr val="bg2"/>
          </a:solidFill>
          <a:ln w="38100">
            <a:noFill/>
          </a:ln>
        </p:spPr>
        <p:txBody>
          <a:bodyPr>
            <a:spAutoFit/>
          </a:bodyPr>
          <a:lstStyle/>
          <a:p>
            <a:pPr algn="ctr" eaLnBrk="1" hangingPunct="1">
              <a:buFont typeface="Arial" panose="020B0604020202020204" pitchFamily="34" charset="0"/>
              <a:buNone/>
              <a:defRPr/>
            </a:pPr>
            <a:r>
              <a:rPr lang="en-US" altLang="zh-CN" sz="2400" b="1" noProof="1">
                <a:solidFill>
                  <a:srgbClr val="FFFF00"/>
                </a:solidFill>
                <a:latin typeface="Arial" charset="0"/>
                <a:ea typeface="宋体" charset="-122"/>
                <a:cs typeface="+mn-ea"/>
              </a:rPr>
              <a:t>7</a:t>
            </a:r>
            <a:r>
              <a:rPr lang="zh-CN" altLang="en-US" sz="2400" b="1" noProof="1">
                <a:solidFill>
                  <a:srgbClr val="FFFF00"/>
                </a:solidFill>
                <a:latin typeface="Arial" charset="0"/>
                <a:ea typeface="宋体" charset="-122"/>
                <a:cs typeface="+mn-ea"/>
              </a:rPr>
              <a:t>、几种违规现象剖析</a:t>
            </a:r>
            <a:endParaRPr lang="zh-CN" altLang="en-US" sz="1600" b="1" noProof="1">
              <a:solidFill>
                <a:schemeClr val="bg1"/>
              </a:solidFill>
              <a:effectLst>
                <a:outerShdw blurRad="38100" dist="38100" dir="2700000">
                  <a:srgbClr val="000000"/>
                </a:outerShdw>
              </a:effectLst>
              <a:latin typeface="Arial" charset="0"/>
              <a:ea typeface="宋体" charset="-122"/>
            </a:endParaRPr>
          </a:p>
        </p:txBody>
      </p:sp>
      <p:sp>
        <p:nvSpPr>
          <p:cNvPr id="128004" name="矩形 289797"/>
          <p:cNvSpPr>
            <a:spLocks noChangeArrowheads="1"/>
          </p:cNvSpPr>
          <p:nvPr/>
        </p:nvSpPr>
        <p:spPr bwMode="auto">
          <a:xfrm>
            <a:off x="457200" y="1079500"/>
            <a:ext cx="3962400" cy="4254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四是摩托车在加油站内启动。</a:t>
            </a:r>
          </a:p>
        </p:txBody>
      </p:sp>
      <p:pic>
        <p:nvPicPr>
          <p:cNvPr id="128005" name="图片 289798" descr="QQ截图未命名2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143000"/>
            <a:ext cx="3638550" cy="2438400"/>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28006" name="矩形 289799"/>
          <p:cNvSpPr>
            <a:spLocks noRot="1" noChangeArrowheads="1"/>
          </p:cNvSpPr>
          <p:nvPr/>
        </p:nvSpPr>
        <p:spPr bwMode="auto">
          <a:xfrm>
            <a:off x="457200" y="4343400"/>
            <a:ext cx="3962400" cy="21018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0000"/>
              </a:lnSpc>
            </a:pPr>
            <a:r>
              <a:rPr lang="zh-CN" altLang="zh-CN" sz="1800">
                <a:solidFill>
                  <a:schemeClr val="tx1"/>
                </a:solidFill>
                <a:latin typeface="方正大黑简体" panose="02010601030101010101" pitchFamily="2" charset="-122"/>
                <a:ea typeface="方正大黑简体" panose="02010601030101010101" pitchFamily="2" charset="-122"/>
              </a:rPr>
              <a:t> </a:t>
            </a:r>
            <a:r>
              <a:rPr lang="zh-CN" altLang="en-US" sz="1800">
                <a:solidFill>
                  <a:schemeClr val="tx1"/>
                </a:solidFill>
                <a:latin typeface="方正大黑简体" panose="02010601030101010101" pitchFamily="2" charset="-122"/>
                <a:ea typeface="方正大黑简体" panose="02010601030101010101" pitchFamily="2" charset="-122"/>
              </a:rPr>
              <a:t> </a:t>
            </a:r>
            <a:r>
              <a:rPr lang="zh-CN" altLang="zh-CN" sz="1800">
                <a:solidFill>
                  <a:schemeClr val="tx1"/>
                </a:solidFill>
                <a:latin typeface="方正大黑简体" panose="02010601030101010101" pitchFamily="2" charset="-122"/>
                <a:ea typeface="方正大黑简体" panose="02010601030101010101" pitchFamily="2" charset="-122"/>
              </a:rPr>
              <a:t> </a:t>
            </a:r>
            <a:r>
              <a:rPr lang="zh-CN" altLang="en-US" sz="1800">
                <a:solidFill>
                  <a:schemeClr val="tx1"/>
                </a:solidFill>
                <a:latin typeface="方正大黑简体" panose="02010601030101010101" pitchFamily="2" charset="-122"/>
                <a:ea typeface="方正大黑简体" panose="02010601030101010101" pitchFamily="2" charset="-122"/>
              </a:rPr>
              <a:t> </a:t>
            </a:r>
            <a:r>
              <a:rPr lang="zh-CN" altLang="zh-CN" sz="1800">
                <a:solidFill>
                  <a:schemeClr val="tx1"/>
                </a:solidFill>
                <a:latin typeface="方正大黑简体" panose="02010601030101010101" pitchFamily="2" charset="-122"/>
                <a:ea typeface="方正大黑简体" panose="02010601030101010101" pitchFamily="2" charset="-122"/>
              </a:rPr>
              <a:t> </a:t>
            </a:r>
            <a:r>
              <a:rPr lang="zh-CN" altLang="en-US" sz="1800">
                <a:solidFill>
                  <a:schemeClr val="tx1"/>
                </a:solidFill>
                <a:latin typeface="方正大黑简体" panose="02010601030101010101" pitchFamily="2" charset="-122"/>
                <a:ea typeface="方正大黑简体" panose="02010601030101010101" pitchFamily="2" charset="-122"/>
              </a:rPr>
              <a:t>  一些司机特别是货车司机在加油时一般会同时检查车辆，用铁器工具敲打轮胎或其他部位，这样容易产生火花，老旧的车辆尤其不能打开发动机引擎盖，因为老旧的车辆打火时电瓶易发生漏电问题，产生电火花。</a:t>
            </a:r>
          </a:p>
        </p:txBody>
      </p:sp>
      <p:sp>
        <p:nvSpPr>
          <p:cNvPr id="128007" name="矩形 289800"/>
          <p:cNvSpPr>
            <a:spLocks noChangeArrowheads="1"/>
          </p:cNvSpPr>
          <p:nvPr/>
        </p:nvSpPr>
        <p:spPr bwMode="auto">
          <a:xfrm>
            <a:off x="457200" y="3746500"/>
            <a:ext cx="3962400" cy="4254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五是加油站内检修车辆。</a:t>
            </a:r>
          </a:p>
        </p:txBody>
      </p:sp>
      <p:pic>
        <p:nvPicPr>
          <p:cNvPr id="128008" name="图片 289801" descr="QQ截图未命名"/>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886200"/>
            <a:ext cx="3657600" cy="2413000"/>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blinds dir="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矩形 282625"/>
          <p:cNvSpPr/>
          <p:nvPr/>
        </p:nvSpPr>
        <p:spPr>
          <a:xfrm>
            <a:off x="1600200" y="2362200"/>
            <a:ext cx="6019800" cy="3429000"/>
          </a:xfrm>
          <a:prstGeom prst="rect">
            <a:avLst/>
          </a:prstGeom>
          <a:solidFill>
            <a:srgbClr val="DDDDDD"/>
          </a:solidFill>
          <a:ln w="38100">
            <a:noFill/>
          </a:ln>
        </p:spPr>
        <p:txBody>
          <a:bodyPr wrap="none" anchor="ctr"/>
          <a:lstStyle/>
          <a:p>
            <a:pPr eaLnBrk="1" hangingPunct="1">
              <a:buFont typeface="Arial" panose="020B0604020202020204" pitchFamily="34" charset="0"/>
              <a:buNone/>
              <a:defRPr/>
            </a:pPr>
            <a:r>
              <a:rPr lang="zh-CN" altLang="en-US" sz="2800" b="1" noProof="1">
                <a:latin typeface="Arial" charset="0"/>
                <a:ea typeface="宋体" charset="-122"/>
                <a:cs typeface="+mn-ea"/>
              </a:rPr>
              <a:t>第一部分：加油站现场安全管理</a:t>
            </a:r>
            <a:endParaRPr lang="zh-CN" altLang="en-US" sz="2800" b="1" noProof="1">
              <a:latin typeface="Arial" charset="0"/>
              <a:ea typeface="宋体" charset="-122"/>
            </a:endParaRPr>
          </a:p>
          <a:p>
            <a:pPr eaLnBrk="1" hangingPunct="1">
              <a:buFont typeface="Arial" panose="020B0604020202020204" pitchFamily="34" charset="0"/>
              <a:buNone/>
              <a:defRPr/>
            </a:pPr>
            <a:endParaRPr lang="zh-CN" altLang="en-US" sz="2800" b="1" noProof="1">
              <a:latin typeface="Arial" charset="0"/>
              <a:ea typeface="宋体" charset="-122"/>
            </a:endParaRPr>
          </a:p>
          <a:p>
            <a:pPr eaLnBrk="1" hangingPunct="1">
              <a:buFont typeface="Arial" panose="020B0604020202020204" pitchFamily="34" charset="0"/>
              <a:buNone/>
              <a:defRPr/>
            </a:pPr>
            <a:r>
              <a:rPr lang="zh-CN" altLang="en-US" sz="2800" b="1" noProof="1">
                <a:latin typeface="Arial" charset="0"/>
                <a:ea typeface="宋体" charset="-122"/>
                <a:cs typeface="+mn-ea"/>
              </a:rPr>
              <a:t>第二部分：常规作业关键点控制</a:t>
            </a:r>
            <a:endParaRPr lang="zh-CN" altLang="en-US" sz="2800" b="1" noProof="1">
              <a:latin typeface="Arial" charset="0"/>
              <a:ea typeface="宋体" charset="-122"/>
            </a:endParaRPr>
          </a:p>
          <a:p>
            <a:pPr eaLnBrk="1" hangingPunct="1">
              <a:buFont typeface="Arial" panose="020B0604020202020204" pitchFamily="34" charset="0"/>
              <a:buNone/>
              <a:defRPr/>
            </a:pPr>
            <a:endParaRPr lang="zh-CN" altLang="en-US" sz="2800" b="1" noProof="1">
              <a:latin typeface="Arial" charset="0"/>
              <a:ea typeface="宋体" charset="-122"/>
            </a:endParaRPr>
          </a:p>
          <a:p>
            <a:pPr eaLnBrk="1" hangingPunct="1">
              <a:buFont typeface="Arial" panose="020B0604020202020204" pitchFamily="34" charset="0"/>
              <a:buNone/>
              <a:defRPr/>
            </a:pPr>
            <a:r>
              <a:rPr lang="zh-CN" altLang="en-US" sz="2800" b="1" u="sng" noProof="1">
                <a:solidFill>
                  <a:srgbClr val="FFCC00"/>
                </a:solidFill>
                <a:effectLst>
                  <a:outerShdw blurRad="38100" dist="38100" dir="2700000">
                    <a:srgbClr val="000000"/>
                  </a:outerShdw>
                </a:effectLst>
                <a:latin typeface="Arial" charset="0"/>
                <a:ea typeface="宋体" charset="-122"/>
                <a:cs typeface="+mn-ea"/>
              </a:rPr>
              <a:t>第三部分：非常规作业管理</a:t>
            </a:r>
            <a:endParaRPr lang="zh-CN" altLang="en-US" sz="2800" b="1" u="sng" noProof="1">
              <a:solidFill>
                <a:srgbClr val="FFCC00"/>
              </a:solidFill>
              <a:effectLst>
                <a:outerShdw blurRad="38100" dist="38100" dir="2700000">
                  <a:srgbClr val="000000"/>
                </a:outerShdw>
              </a:effectLst>
              <a:latin typeface="Arial" charset="0"/>
              <a:ea typeface="宋体" charset="-122"/>
            </a:endParaRPr>
          </a:p>
          <a:p>
            <a:pPr eaLnBrk="1" hangingPunct="1">
              <a:buFont typeface="Arial" panose="020B0604020202020204" pitchFamily="34" charset="0"/>
              <a:buNone/>
              <a:defRPr/>
            </a:pPr>
            <a:endParaRPr lang="zh-CN" altLang="en-US" sz="2800" b="1" u="sng" noProof="1">
              <a:solidFill>
                <a:srgbClr val="FFCC00"/>
              </a:solidFill>
              <a:effectLst>
                <a:outerShdw blurRad="38100" dist="38100" dir="2700000">
                  <a:srgbClr val="000000"/>
                </a:outerShdw>
              </a:effectLst>
              <a:latin typeface="Arial" charset="0"/>
              <a:ea typeface="宋体" charset="-122"/>
            </a:endParaRPr>
          </a:p>
        </p:txBody>
      </p:sp>
      <p:sp>
        <p:nvSpPr>
          <p:cNvPr id="282627" name="矩形 282626"/>
          <p:cNvSpPr/>
          <p:nvPr/>
        </p:nvSpPr>
        <p:spPr>
          <a:xfrm>
            <a:off x="2971800" y="1143000"/>
            <a:ext cx="3733800" cy="685800"/>
          </a:xfrm>
          <a:prstGeom prst="rect">
            <a:avLst/>
          </a:prstGeom>
          <a:noFill/>
          <a:ln w="38100">
            <a:noFill/>
          </a:ln>
        </p:spPr>
        <p:txBody>
          <a:bodyPr wrap="none" anchor="ctr"/>
          <a:lstStyle/>
          <a:p>
            <a:pPr algn="ctr" eaLnBrk="1" hangingPunct="1">
              <a:buFont typeface="Arial" panose="020B0604020202020204" pitchFamily="34" charset="0"/>
              <a:buNone/>
              <a:defRPr/>
            </a:pPr>
            <a:r>
              <a:rPr lang="zh-CN" altLang="en-US" sz="3200" b="1" noProof="1">
                <a:solidFill>
                  <a:schemeClr val="hlink"/>
                </a:solidFill>
                <a:effectLst>
                  <a:outerShdw blurRad="38100" dist="38100" dir="2700000">
                    <a:srgbClr val="000000"/>
                  </a:outerShdw>
                </a:effectLst>
                <a:latin typeface="微软雅黑" panose="020B0503020204020204" pitchFamily="34" charset="-122"/>
                <a:ea typeface="微软雅黑" panose="020B0503020204020204" pitchFamily="34" charset="-122"/>
                <a:cs typeface="+mn-ea"/>
              </a:rPr>
              <a:t>课  件  目  录</a:t>
            </a:r>
          </a:p>
        </p:txBody>
      </p:sp>
      <p:pic>
        <p:nvPicPr>
          <p:cNvPr id="130052" name="图片 282627" descr="gtyj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990600"/>
            <a:ext cx="1941513"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1" name="标题 2"/>
          <p:cNvSpPr>
            <a:spLocks noGrp="1"/>
          </p:cNvSpPr>
          <p:nvPr>
            <p:ph type="title" idx="4294967295"/>
          </p:nvPr>
        </p:nvSpPr>
        <p:spPr>
          <a:xfrm>
            <a:off x="1066800" y="1524000"/>
            <a:ext cx="609600" cy="2743200"/>
          </a:xfrm>
          <a:prstGeom prst="rect">
            <a:avLst/>
          </a:prstGeom>
          <a:solidFill>
            <a:srgbClr val="DDDDDD"/>
          </a:solidFill>
          <a:ln w="38100" cap="flat">
            <a:solidFill>
              <a:srgbClr val="006600"/>
            </a:solidFill>
            <a:miter/>
            <a:headEnd type="none" w="med" len="med"/>
            <a:tailEnd type="none" w="med" len="med"/>
          </a:ln>
        </p:spPr>
        <p:txBody>
          <a:bodyPr anchor="ctr"/>
          <a:lstStyle/>
          <a:p>
            <a:pPr algn="l" eaLnBrk="1" hangingPunct="1">
              <a:defRPr/>
            </a:pPr>
            <a:r>
              <a:rPr lang="zh-CN" altLang="en-US" sz="2800" b="1" dirty="0">
                <a:effectLst>
                  <a:outerShdw blurRad="38100" dist="38100" dir="2700000">
                    <a:srgbClr val="FFFFFF"/>
                  </a:outerShdw>
                </a:effectLst>
                <a:latin typeface="方正黑体简体" pitchFamily="2" charset="-122"/>
                <a:ea typeface="方正黑体简体" pitchFamily="2" charset="-122"/>
              </a:rPr>
              <a:t>提 </a:t>
            </a:r>
            <a:br>
              <a:rPr lang="zh-CN" altLang="en-US" sz="2800" b="1" dirty="0">
                <a:effectLst>
                  <a:outerShdw blurRad="38100" dist="38100" dir="2700000">
                    <a:srgbClr val="FFFFFF"/>
                  </a:outerShdw>
                </a:effectLst>
                <a:latin typeface="方正黑体简体" pitchFamily="2" charset="-122"/>
                <a:ea typeface="方正黑体简体" pitchFamily="2" charset="-122"/>
              </a:rPr>
            </a:br>
            <a:br>
              <a:rPr lang="zh-CN" altLang="en-US" sz="2800" b="1" dirty="0">
                <a:effectLst>
                  <a:outerShdw blurRad="38100" dist="38100" dir="2700000">
                    <a:srgbClr val="FFFFFF"/>
                  </a:outerShdw>
                </a:effectLst>
                <a:latin typeface="方正黑体简体" pitchFamily="2" charset="-122"/>
                <a:ea typeface="方正黑体简体" pitchFamily="2" charset="-122"/>
              </a:rPr>
            </a:br>
            <a:r>
              <a:rPr lang="zh-CN" altLang="en-US" sz="2800" b="1" dirty="0">
                <a:effectLst>
                  <a:outerShdw blurRad="38100" dist="38100" dir="2700000">
                    <a:srgbClr val="FFFFFF"/>
                  </a:outerShdw>
                </a:effectLst>
                <a:latin typeface="方正黑体简体" pitchFamily="2" charset="-122"/>
                <a:ea typeface="方正黑体简体" pitchFamily="2" charset="-122"/>
              </a:rPr>
              <a:t>       纲</a:t>
            </a:r>
            <a:endParaRPr lang="zh-CN" altLang="en-US" sz="2800" b="1" noProof="1">
              <a:effectLst>
                <a:outerShdw blurRad="38100" dist="38100" dir="2700000">
                  <a:srgbClr val="FFFFFF"/>
                </a:outerShdw>
              </a:effectLst>
              <a:latin typeface="方正黑体简体" pitchFamily="2" charset="-122"/>
              <a:ea typeface="方正黑体简体" pitchFamily="2" charset="-122"/>
            </a:endParaRPr>
          </a:p>
        </p:txBody>
      </p:sp>
      <p:sp>
        <p:nvSpPr>
          <p:cNvPr id="132099" name="Text Box 27"/>
          <p:cNvSpPr txBox="1">
            <a:spLocks noChangeArrowheads="1"/>
          </p:cNvSpPr>
          <p:nvPr/>
        </p:nvSpPr>
        <p:spPr bwMode="auto">
          <a:xfrm>
            <a:off x="2438400" y="1143000"/>
            <a:ext cx="5943600" cy="573088"/>
          </a:xfrm>
          <a:prstGeom prst="rect">
            <a:avLst/>
          </a:prstGeom>
          <a:solidFill>
            <a:srgbClr val="DDDDDD"/>
          </a:solidFill>
          <a:ln w="28575">
            <a:solidFill>
              <a:srgbClr val="006600"/>
            </a:solidFill>
            <a:miter lim="800000"/>
            <a:headEnd/>
            <a:tailEnd/>
          </a:ln>
        </p:spPr>
        <p:txBody>
          <a:bodyPr>
            <a:spAutoFit/>
          </a:bodyPr>
          <a:lstStyle>
            <a:lvl1pPr indent="5334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just" eaLnBrk="1" hangingPunct="1">
              <a:lnSpc>
                <a:spcPct val="130000"/>
              </a:lnSpc>
              <a:spcBef>
                <a:spcPct val="20000"/>
              </a:spcBef>
              <a:buClr>
                <a:srgbClr val="FF9900"/>
              </a:buClr>
              <a:buFont typeface="Wingdings" panose="05000000000000000000" pitchFamily="2" charset="2"/>
              <a:buChar char="n"/>
            </a:pPr>
            <a:r>
              <a:rPr lang="zh-CN" altLang="en-US" sz="2400" b="1">
                <a:solidFill>
                  <a:schemeClr val="tx1"/>
                </a:solidFill>
                <a:latin typeface="方正黑体简体" panose="02010601030101010101" pitchFamily="2" charset="-122"/>
                <a:ea typeface="方正黑体简体" panose="02010601030101010101" pitchFamily="2" charset="-122"/>
              </a:rPr>
              <a:t>一、动火作业安全技术措施</a:t>
            </a:r>
          </a:p>
        </p:txBody>
      </p:sp>
      <p:sp>
        <p:nvSpPr>
          <p:cNvPr id="132100" name="Text Box 27"/>
          <p:cNvSpPr txBox="1">
            <a:spLocks noChangeArrowheads="1"/>
          </p:cNvSpPr>
          <p:nvPr/>
        </p:nvSpPr>
        <p:spPr bwMode="auto">
          <a:xfrm>
            <a:off x="2438400" y="1828800"/>
            <a:ext cx="5943600" cy="573088"/>
          </a:xfrm>
          <a:prstGeom prst="rect">
            <a:avLst/>
          </a:prstGeom>
          <a:solidFill>
            <a:srgbClr val="DDDDDD"/>
          </a:solidFill>
          <a:ln w="28575">
            <a:solidFill>
              <a:srgbClr val="006600"/>
            </a:solidFill>
            <a:miter lim="800000"/>
            <a:headEnd/>
            <a:tailEnd/>
          </a:ln>
        </p:spPr>
        <p:txBody>
          <a:bodyPr>
            <a:spAutoFit/>
          </a:bodyPr>
          <a:lstStyle>
            <a:lvl1pPr indent="5334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just" eaLnBrk="1" hangingPunct="1">
              <a:lnSpc>
                <a:spcPct val="130000"/>
              </a:lnSpc>
              <a:spcBef>
                <a:spcPct val="20000"/>
              </a:spcBef>
              <a:buClr>
                <a:srgbClr val="FF9900"/>
              </a:buClr>
              <a:buFont typeface="Wingdings" panose="05000000000000000000" pitchFamily="2" charset="2"/>
              <a:buChar char="n"/>
            </a:pPr>
            <a:r>
              <a:rPr lang="zh-CN" altLang="en-US" sz="2400" b="1">
                <a:solidFill>
                  <a:schemeClr val="tx1"/>
                </a:solidFill>
                <a:latin typeface="方正黑体简体" panose="02010601030101010101" pitchFamily="2" charset="-122"/>
                <a:ea typeface="方正黑体简体" panose="02010601030101010101" pitchFamily="2" charset="-122"/>
              </a:rPr>
              <a:t>二、  高处作业安全技术措施</a:t>
            </a:r>
          </a:p>
        </p:txBody>
      </p:sp>
      <p:sp>
        <p:nvSpPr>
          <p:cNvPr id="132101" name="Text Box 27"/>
          <p:cNvSpPr txBox="1">
            <a:spLocks noChangeArrowheads="1"/>
          </p:cNvSpPr>
          <p:nvPr/>
        </p:nvSpPr>
        <p:spPr bwMode="auto">
          <a:xfrm>
            <a:off x="2438400" y="2514600"/>
            <a:ext cx="5943600" cy="573088"/>
          </a:xfrm>
          <a:prstGeom prst="rect">
            <a:avLst/>
          </a:prstGeom>
          <a:solidFill>
            <a:srgbClr val="DDDDDD"/>
          </a:solidFill>
          <a:ln w="28575">
            <a:solidFill>
              <a:srgbClr val="006600"/>
            </a:solidFill>
            <a:miter lim="800000"/>
            <a:headEnd/>
            <a:tailEnd/>
          </a:ln>
        </p:spPr>
        <p:txBody>
          <a:bodyPr>
            <a:spAutoFit/>
          </a:bodyPr>
          <a:lstStyle>
            <a:lvl1pPr indent="5334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just" eaLnBrk="1" hangingPunct="1">
              <a:lnSpc>
                <a:spcPct val="130000"/>
              </a:lnSpc>
              <a:spcBef>
                <a:spcPct val="20000"/>
              </a:spcBef>
              <a:buClr>
                <a:srgbClr val="FF9900"/>
              </a:buClr>
              <a:buFont typeface="Wingdings" panose="05000000000000000000" pitchFamily="2" charset="2"/>
              <a:buChar char="n"/>
            </a:pPr>
            <a:r>
              <a:rPr lang="zh-CN" altLang="en-US" sz="2400" b="1">
                <a:solidFill>
                  <a:schemeClr val="tx1"/>
                </a:solidFill>
                <a:latin typeface="方正黑体简体" panose="02010601030101010101" pitchFamily="2" charset="-122"/>
                <a:ea typeface="方正黑体简体" panose="02010601030101010101" pitchFamily="2" charset="-122"/>
              </a:rPr>
              <a:t>三、  受限空间作业安全技术措施</a:t>
            </a:r>
          </a:p>
        </p:txBody>
      </p:sp>
      <p:sp>
        <p:nvSpPr>
          <p:cNvPr id="132102" name="Text Box 27"/>
          <p:cNvSpPr txBox="1">
            <a:spLocks noChangeArrowheads="1"/>
          </p:cNvSpPr>
          <p:nvPr/>
        </p:nvSpPr>
        <p:spPr bwMode="auto">
          <a:xfrm>
            <a:off x="2438400" y="3200400"/>
            <a:ext cx="5943600" cy="573088"/>
          </a:xfrm>
          <a:prstGeom prst="rect">
            <a:avLst/>
          </a:prstGeom>
          <a:solidFill>
            <a:srgbClr val="DDDDDD"/>
          </a:solidFill>
          <a:ln w="28575">
            <a:solidFill>
              <a:srgbClr val="006600"/>
            </a:solidFill>
            <a:miter lim="800000"/>
            <a:headEnd/>
            <a:tailEnd/>
          </a:ln>
        </p:spPr>
        <p:txBody>
          <a:bodyPr>
            <a:spAutoFit/>
          </a:bodyPr>
          <a:lstStyle>
            <a:lvl1pPr indent="5334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just" eaLnBrk="1" hangingPunct="1">
              <a:lnSpc>
                <a:spcPct val="130000"/>
              </a:lnSpc>
              <a:spcBef>
                <a:spcPct val="20000"/>
              </a:spcBef>
              <a:buClr>
                <a:srgbClr val="FF9900"/>
              </a:buClr>
              <a:buFont typeface="Wingdings" panose="05000000000000000000" pitchFamily="2" charset="2"/>
              <a:buChar char="n"/>
            </a:pPr>
            <a:r>
              <a:rPr lang="zh-CN" altLang="en-US" sz="2400" b="1">
                <a:solidFill>
                  <a:schemeClr val="tx1"/>
                </a:solidFill>
                <a:latin typeface="方正黑体简体" panose="02010601030101010101" pitchFamily="2" charset="-122"/>
                <a:ea typeface="方正黑体简体" panose="02010601030101010101" pitchFamily="2" charset="-122"/>
              </a:rPr>
              <a:t>四、  施工现场临时用电安全技术措施</a:t>
            </a:r>
          </a:p>
        </p:txBody>
      </p:sp>
      <p:sp>
        <p:nvSpPr>
          <p:cNvPr id="132103" name="Text Box 27"/>
          <p:cNvSpPr txBox="1">
            <a:spLocks noChangeArrowheads="1"/>
          </p:cNvSpPr>
          <p:nvPr/>
        </p:nvSpPr>
        <p:spPr bwMode="auto">
          <a:xfrm>
            <a:off x="2438400" y="3886200"/>
            <a:ext cx="5943600" cy="573088"/>
          </a:xfrm>
          <a:prstGeom prst="rect">
            <a:avLst/>
          </a:prstGeom>
          <a:solidFill>
            <a:srgbClr val="DDDDDD"/>
          </a:solidFill>
          <a:ln w="28575">
            <a:solidFill>
              <a:srgbClr val="006600"/>
            </a:solidFill>
            <a:miter lim="800000"/>
            <a:headEnd/>
            <a:tailEnd/>
          </a:ln>
        </p:spPr>
        <p:txBody>
          <a:bodyPr>
            <a:spAutoFit/>
          </a:bodyPr>
          <a:lstStyle>
            <a:lvl1pPr indent="5334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just" eaLnBrk="1" hangingPunct="1">
              <a:lnSpc>
                <a:spcPct val="130000"/>
              </a:lnSpc>
              <a:spcBef>
                <a:spcPct val="20000"/>
              </a:spcBef>
              <a:buClr>
                <a:srgbClr val="FF9900"/>
              </a:buClr>
              <a:buFont typeface="Wingdings" panose="05000000000000000000" pitchFamily="2" charset="2"/>
              <a:buChar char="n"/>
            </a:pPr>
            <a:r>
              <a:rPr lang="zh-CN" altLang="en-US" sz="2400" b="1">
                <a:solidFill>
                  <a:schemeClr val="tx1"/>
                </a:solidFill>
                <a:latin typeface="方正黑体简体" panose="02010601030101010101" pitchFamily="2" charset="-122"/>
                <a:ea typeface="方正黑体简体" panose="02010601030101010101" pitchFamily="2" charset="-122"/>
              </a:rPr>
              <a:t>五、挖掘作业安全技术措施</a:t>
            </a:r>
          </a:p>
        </p:txBody>
      </p:sp>
      <p:sp>
        <p:nvSpPr>
          <p:cNvPr id="132104" name="Text Box 27"/>
          <p:cNvSpPr txBox="1">
            <a:spLocks noChangeArrowheads="1"/>
          </p:cNvSpPr>
          <p:nvPr/>
        </p:nvSpPr>
        <p:spPr bwMode="auto">
          <a:xfrm>
            <a:off x="2438400" y="4572000"/>
            <a:ext cx="5943600" cy="573088"/>
          </a:xfrm>
          <a:prstGeom prst="rect">
            <a:avLst/>
          </a:prstGeom>
          <a:solidFill>
            <a:srgbClr val="DDDDDD"/>
          </a:solidFill>
          <a:ln w="28575">
            <a:solidFill>
              <a:srgbClr val="006600"/>
            </a:solidFill>
            <a:miter lim="800000"/>
            <a:headEnd/>
            <a:tailEnd/>
          </a:ln>
        </p:spPr>
        <p:txBody>
          <a:bodyPr>
            <a:spAutoFit/>
          </a:bodyPr>
          <a:lstStyle>
            <a:lvl1pPr indent="5334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just" eaLnBrk="1" hangingPunct="1">
              <a:lnSpc>
                <a:spcPct val="130000"/>
              </a:lnSpc>
              <a:spcBef>
                <a:spcPct val="20000"/>
              </a:spcBef>
              <a:buClr>
                <a:srgbClr val="FF9900"/>
              </a:buClr>
              <a:buFont typeface="Wingdings" panose="05000000000000000000" pitchFamily="2" charset="2"/>
              <a:buChar char="n"/>
            </a:pPr>
            <a:r>
              <a:rPr lang="zh-CN" altLang="en-US" sz="2400" b="1">
                <a:solidFill>
                  <a:schemeClr val="tx1"/>
                </a:solidFill>
                <a:latin typeface="方正黑体简体" panose="02010601030101010101" pitchFamily="2" charset="-122"/>
                <a:ea typeface="方正黑体简体" panose="02010601030101010101" pitchFamily="2" charset="-122"/>
              </a:rPr>
              <a:t>六、起重作业安全技术措施</a:t>
            </a:r>
          </a:p>
        </p:txBody>
      </p:sp>
      <p:sp>
        <p:nvSpPr>
          <p:cNvPr id="132105" name="Text Box 27"/>
          <p:cNvSpPr txBox="1">
            <a:spLocks noChangeArrowheads="1"/>
          </p:cNvSpPr>
          <p:nvPr/>
        </p:nvSpPr>
        <p:spPr bwMode="auto">
          <a:xfrm>
            <a:off x="2438400" y="5943600"/>
            <a:ext cx="5943600" cy="573088"/>
          </a:xfrm>
          <a:prstGeom prst="rect">
            <a:avLst/>
          </a:prstGeom>
          <a:solidFill>
            <a:srgbClr val="DDDDDD"/>
          </a:solidFill>
          <a:ln w="28575">
            <a:solidFill>
              <a:srgbClr val="006600"/>
            </a:solidFill>
            <a:miter lim="800000"/>
            <a:headEnd/>
            <a:tailEnd/>
          </a:ln>
        </p:spPr>
        <p:txBody>
          <a:bodyPr>
            <a:spAutoFit/>
          </a:bodyPr>
          <a:lstStyle>
            <a:lvl1pPr indent="5334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just" eaLnBrk="1" hangingPunct="1">
              <a:lnSpc>
                <a:spcPct val="130000"/>
              </a:lnSpc>
              <a:spcBef>
                <a:spcPct val="20000"/>
              </a:spcBef>
              <a:buClr>
                <a:srgbClr val="FF9900"/>
              </a:buClr>
              <a:buFont typeface="Wingdings" panose="05000000000000000000" pitchFamily="2" charset="2"/>
              <a:buChar char="n"/>
            </a:pPr>
            <a:r>
              <a:rPr lang="zh-CN" altLang="en-US" sz="2400" b="1">
                <a:solidFill>
                  <a:schemeClr val="tx1"/>
                </a:solidFill>
                <a:latin typeface="方正黑体简体" panose="02010601030101010101" pitchFamily="2" charset="-122"/>
                <a:ea typeface="方正黑体简体" panose="02010601030101010101" pitchFamily="2" charset="-122"/>
              </a:rPr>
              <a:t>八、脚手架搭拆安全技术措施</a:t>
            </a:r>
          </a:p>
        </p:txBody>
      </p:sp>
      <p:sp>
        <p:nvSpPr>
          <p:cNvPr id="132106" name="Text Box 27"/>
          <p:cNvSpPr txBox="1">
            <a:spLocks noChangeArrowheads="1"/>
          </p:cNvSpPr>
          <p:nvPr/>
        </p:nvSpPr>
        <p:spPr bwMode="auto">
          <a:xfrm>
            <a:off x="2438400" y="5257800"/>
            <a:ext cx="5943600" cy="573088"/>
          </a:xfrm>
          <a:prstGeom prst="rect">
            <a:avLst/>
          </a:prstGeom>
          <a:solidFill>
            <a:srgbClr val="DDDDDD"/>
          </a:solidFill>
          <a:ln w="28575">
            <a:solidFill>
              <a:srgbClr val="006600"/>
            </a:solidFill>
            <a:miter lim="800000"/>
            <a:headEnd/>
            <a:tailEnd/>
          </a:ln>
        </p:spPr>
        <p:txBody>
          <a:bodyPr>
            <a:spAutoFit/>
          </a:bodyPr>
          <a:lstStyle>
            <a:lvl1pPr indent="5334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just" eaLnBrk="1" hangingPunct="1">
              <a:lnSpc>
                <a:spcPct val="130000"/>
              </a:lnSpc>
              <a:spcBef>
                <a:spcPct val="20000"/>
              </a:spcBef>
              <a:buClr>
                <a:srgbClr val="FF9900"/>
              </a:buClr>
              <a:buFont typeface="Wingdings" panose="05000000000000000000" pitchFamily="2" charset="2"/>
              <a:buChar char="n"/>
            </a:pPr>
            <a:r>
              <a:rPr lang="zh-CN" altLang="en-US" sz="2400" b="1">
                <a:solidFill>
                  <a:schemeClr val="tx1"/>
                </a:solidFill>
                <a:latin typeface="方正黑体简体" panose="02010601030101010101" pitchFamily="2" charset="-122"/>
                <a:ea typeface="方正黑体简体" panose="02010601030101010101" pitchFamily="2" charset="-122"/>
              </a:rPr>
              <a:t>七、管线打开安全技术措施</a:t>
            </a:r>
          </a:p>
        </p:txBody>
      </p:sp>
      <p:sp>
        <p:nvSpPr>
          <p:cNvPr id="132107" name="矩形 299024"/>
          <p:cNvSpPr>
            <a:spLocks noChangeArrowheads="1"/>
          </p:cNvSpPr>
          <p:nvPr/>
        </p:nvSpPr>
        <p:spPr bwMode="auto">
          <a:xfrm>
            <a:off x="1752600" y="381000"/>
            <a:ext cx="4470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zh-CN" altLang="en-US" sz="2800" b="1"/>
              <a:t>第三部分：非常规作业管理</a:t>
            </a:r>
          </a:p>
        </p:txBody>
      </p:sp>
      <p:pic>
        <p:nvPicPr>
          <p:cNvPr id="132108" name="图片 299025" descr="图片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724400"/>
            <a:ext cx="1443038"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FB9EEBB5-8BF8-4307-B603-FC1E5E4C4A87}"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55</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747526" name="标题 1"/>
          <p:cNvSpPr/>
          <p:nvPr/>
        </p:nvSpPr>
        <p:spPr bwMode="auto">
          <a:xfrm>
            <a:off x="1371600" y="381000"/>
            <a:ext cx="54864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一、  动火作业安全技术措施</a:t>
            </a:r>
            <a:endPar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sp>
        <p:nvSpPr>
          <p:cNvPr id="136196" name="矩形 304131"/>
          <p:cNvSpPr>
            <a:spLocks noChangeArrowheads="1"/>
          </p:cNvSpPr>
          <p:nvPr/>
        </p:nvSpPr>
        <p:spPr bwMode="auto">
          <a:xfrm>
            <a:off x="609600" y="1141413"/>
            <a:ext cx="5715000" cy="4254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第一节  动火作业前现场安全要求</a:t>
            </a:r>
          </a:p>
        </p:txBody>
      </p:sp>
      <p:sp>
        <p:nvSpPr>
          <p:cNvPr id="136197" name="Rectangle 20"/>
          <p:cNvSpPr>
            <a:spLocks noChangeArrowheads="1"/>
          </p:cNvSpPr>
          <p:nvPr/>
        </p:nvSpPr>
        <p:spPr bwMode="auto">
          <a:xfrm>
            <a:off x="609600" y="1752600"/>
            <a:ext cx="8001000" cy="4354513"/>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1</a:t>
            </a:r>
            <a:r>
              <a:rPr lang="zh-CN" altLang="en-US" sz="1800">
                <a:solidFill>
                  <a:schemeClr val="tx1"/>
                </a:solidFill>
                <a:latin typeface="方正大黑简体" panose="02010601030101010101" pitchFamily="2" charset="-122"/>
                <a:ea typeface="方正大黑简体" panose="02010601030101010101" pitchFamily="2" charset="-122"/>
              </a:rPr>
              <a:t>、动火施工区域应设置警戒，严禁与动火作业无关人员或车辆进入动火区域，必要时动火现场应配备消防车及医疗救护设备和器材。</a:t>
            </a:r>
          </a:p>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2</a:t>
            </a:r>
            <a:r>
              <a:rPr lang="zh-CN" altLang="en-US" sz="1800">
                <a:solidFill>
                  <a:schemeClr val="tx1"/>
                </a:solidFill>
                <a:latin typeface="方正大黑简体" panose="02010601030101010101" pitchFamily="2" charset="-122"/>
                <a:ea typeface="方正大黑简体" panose="02010601030101010101" pitchFamily="2" charset="-122"/>
              </a:rPr>
              <a:t>、与动火点相连的管线应进行可靠的隔离、封堵或拆除处理。动火前应首先切断物料来源并加盲板或断开，经彻底吹扫、清洗、置换后，打开人孔，通风换气。</a:t>
            </a:r>
          </a:p>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3</a:t>
            </a:r>
            <a:r>
              <a:rPr lang="zh-CN" altLang="en-US" sz="1800">
                <a:solidFill>
                  <a:schemeClr val="tx1"/>
                </a:solidFill>
                <a:latin typeface="方正大黑简体" panose="02010601030101010101" pitchFamily="2" charset="-122"/>
                <a:ea typeface="方正大黑简体" panose="02010601030101010101" pitchFamily="2" charset="-122"/>
              </a:rPr>
              <a:t>、与动火点直接相连的阀门应上锁挂牌；动火作业区域内的设备、设施须由生产单位人员操作。</a:t>
            </a:r>
          </a:p>
          <a:p>
            <a:pPr eaLnBrk="1" hangingPunct="1"/>
            <a:r>
              <a:rPr lang="en-US" altLang="zh-CN" sz="1800">
                <a:solidFill>
                  <a:schemeClr val="tx1"/>
                </a:solidFill>
                <a:latin typeface="方正大黑简体" panose="02010601030101010101" pitchFamily="2" charset="-122"/>
                <a:ea typeface="方正大黑简体" panose="02010601030101010101" pitchFamily="2" charset="-122"/>
              </a:rPr>
              <a:t>4</a:t>
            </a:r>
            <a:r>
              <a:rPr lang="zh-CN" altLang="en-US" sz="1800">
                <a:solidFill>
                  <a:schemeClr val="tx1"/>
                </a:solidFill>
                <a:latin typeface="方正大黑简体" panose="02010601030101010101" pitchFamily="2" charset="-122"/>
                <a:ea typeface="方正大黑简体" panose="02010601030101010101" pitchFamily="2" charset="-122"/>
              </a:rPr>
              <a:t>、储存氧气的容器、管道、设备应与动火点隔绝</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加盲板</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，动火前应置换，保证系统氧含量不大于</a:t>
            </a:r>
            <a:r>
              <a:rPr lang="en-US" altLang="zh-CN" sz="1800">
                <a:solidFill>
                  <a:schemeClr val="tx1"/>
                </a:solidFill>
                <a:latin typeface="方正大黑简体" panose="02010601030101010101" pitchFamily="2" charset="-122"/>
                <a:ea typeface="方正大黑简体" panose="02010601030101010101" pitchFamily="2" charset="-122"/>
              </a:rPr>
              <a:t>23.5%(V/V)</a:t>
            </a:r>
            <a:r>
              <a:rPr lang="zh-CN" altLang="en-US" sz="1800">
                <a:solidFill>
                  <a:schemeClr val="tx1"/>
                </a:solidFill>
                <a:latin typeface="方正大黑简体" panose="02010601030101010101" pitchFamily="2" charset="-122"/>
                <a:ea typeface="方正大黑简体" panose="02010601030101010101" pitchFamily="2" charset="-122"/>
              </a:rPr>
              <a:t>。</a:t>
            </a:r>
          </a:p>
          <a:p>
            <a:pPr eaLnBrk="1" hangingPunct="1"/>
            <a:r>
              <a:rPr lang="en-US" altLang="zh-CN" sz="1800">
                <a:solidFill>
                  <a:schemeClr val="tx1"/>
                </a:solidFill>
                <a:latin typeface="方正大黑简体" panose="02010601030101010101" pitchFamily="2" charset="-122"/>
                <a:ea typeface="方正大黑简体" panose="02010601030101010101" pitchFamily="2" charset="-122"/>
              </a:rPr>
              <a:t>5</a:t>
            </a:r>
            <a:r>
              <a:rPr lang="zh-CN" altLang="en-US" sz="1800">
                <a:solidFill>
                  <a:schemeClr val="tx1"/>
                </a:solidFill>
                <a:latin typeface="方正大黑简体" panose="02010601030101010101" pitchFamily="2" charset="-122"/>
                <a:ea typeface="方正大黑简体" panose="02010601030101010101" pitchFamily="2" charset="-122"/>
              </a:rPr>
              <a:t>、距离动火点</a:t>
            </a:r>
            <a:r>
              <a:rPr lang="en-US" altLang="zh-CN" sz="1800">
                <a:solidFill>
                  <a:schemeClr val="tx1"/>
                </a:solidFill>
                <a:latin typeface="方正大黑简体" panose="02010601030101010101" pitchFamily="2" charset="-122"/>
                <a:ea typeface="方正大黑简体" panose="02010601030101010101" pitchFamily="2" charset="-122"/>
              </a:rPr>
              <a:t>30m </a:t>
            </a:r>
            <a:r>
              <a:rPr lang="zh-CN" altLang="en-US" sz="1800">
                <a:solidFill>
                  <a:schemeClr val="tx1"/>
                </a:solidFill>
                <a:latin typeface="方正大黑简体" panose="02010601030101010101" pitchFamily="2" charset="-122"/>
                <a:ea typeface="方正大黑简体" panose="02010601030101010101" pitchFamily="2" charset="-122"/>
              </a:rPr>
              <a:t>内不准有液态烃或低闪点油品泄漏；半径</a:t>
            </a:r>
            <a:r>
              <a:rPr lang="en-US" altLang="zh-CN" sz="1800">
                <a:solidFill>
                  <a:schemeClr val="tx1"/>
                </a:solidFill>
                <a:latin typeface="方正大黑简体" panose="02010601030101010101" pitchFamily="2" charset="-122"/>
                <a:ea typeface="方正大黑简体" panose="02010601030101010101" pitchFamily="2" charset="-122"/>
              </a:rPr>
              <a:t>15m </a:t>
            </a:r>
            <a:r>
              <a:rPr lang="zh-CN" altLang="en-US" sz="1800">
                <a:solidFill>
                  <a:schemeClr val="tx1"/>
                </a:solidFill>
                <a:latin typeface="方正大黑简体" panose="02010601030101010101" pitchFamily="2" charset="-122"/>
                <a:ea typeface="方正大黑简体" panose="02010601030101010101" pitchFamily="2" charset="-122"/>
              </a:rPr>
              <a:t>内不准有其他可燃物泄漏和暴露；距动火点</a:t>
            </a:r>
            <a:r>
              <a:rPr lang="en-US" altLang="zh-CN" sz="1800">
                <a:solidFill>
                  <a:schemeClr val="tx1"/>
                </a:solidFill>
                <a:latin typeface="方正大黑简体" panose="02010601030101010101" pitchFamily="2" charset="-122"/>
                <a:ea typeface="方正大黑简体" panose="02010601030101010101" pitchFamily="2" charset="-122"/>
              </a:rPr>
              <a:t>15m </a:t>
            </a:r>
            <a:r>
              <a:rPr lang="zh-CN" altLang="en-US" sz="1800">
                <a:solidFill>
                  <a:schemeClr val="tx1"/>
                </a:solidFill>
                <a:latin typeface="方正大黑简体" panose="02010601030101010101" pitchFamily="2" charset="-122"/>
                <a:ea typeface="方正大黑简体" panose="02010601030101010101" pitchFamily="2" charset="-122"/>
              </a:rPr>
              <a:t>内所有的漏斗、排水口、各类井口、排气管、管道、地沟等应封严盖实。</a:t>
            </a:r>
          </a:p>
          <a:p>
            <a:pPr eaLnBrk="1" hangingPunct="1"/>
            <a:r>
              <a:rPr lang="en-US" altLang="zh-CN" sz="1800">
                <a:solidFill>
                  <a:schemeClr val="tx1"/>
                </a:solidFill>
                <a:latin typeface="方正大黑简体" panose="02010601030101010101" pitchFamily="2" charset="-122"/>
                <a:ea typeface="方正大黑简体" panose="02010601030101010101" pitchFamily="2" charset="-122"/>
              </a:rPr>
              <a:t>6</a:t>
            </a:r>
            <a:r>
              <a:rPr lang="zh-CN" altLang="en-US" sz="1800">
                <a:solidFill>
                  <a:schemeClr val="tx1"/>
                </a:solidFill>
                <a:latin typeface="方正大黑简体" panose="02010601030101010101" pitchFamily="2" charset="-122"/>
                <a:ea typeface="方正大黑简体" panose="02010601030101010101" pitchFamily="2" charset="-122"/>
              </a:rPr>
              <a:t>、用于检测气体的检测仪应在校验有效期内，并在每次使用前与其它同类型检测仪进行比对检查，以确定其处于正常工作状态。</a:t>
            </a:r>
          </a:p>
        </p:txBody>
      </p:sp>
    </p:spTree>
  </p:cSld>
  <p:clrMapOvr>
    <a:masterClrMapping/>
  </p:clrMapOvr>
  <p:transition>
    <p:blinds dir="ver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灯片编号占位符 3"/>
          <p:cNvSpPr txBox="1">
            <a:spLocks noGrp="1" noChangeArrowheads="1"/>
          </p:cNvSpPr>
          <p:nvPr/>
        </p:nvSpPr>
        <p:spPr bwMode="auto">
          <a:xfrm>
            <a:off x="6629400" y="63246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67B49194-18A3-4669-B5C0-F31729F26320}"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56</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138243" name="矩形 306179"/>
          <p:cNvSpPr>
            <a:spLocks noChangeArrowheads="1"/>
          </p:cNvSpPr>
          <p:nvPr/>
        </p:nvSpPr>
        <p:spPr bwMode="auto">
          <a:xfrm>
            <a:off x="609600" y="1143000"/>
            <a:ext cx="5715000" cy="4254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第二节  动火作业时现场安全要求</a:t>
            </a:r>
          </a:p>
        </p:txBody>
      </p:sp>
      <p:sp>
        <p:nvSpPr>
          <p:cNvPr id="138244" name="Rectangle 20"/>
          <p:cNvSpPr>
            <a:spLocks noChangeArrowheads="1"/>
          </p:cNvSpPr>
          <p:nvPr/>
        </p:nvSpPr>
        <p:spPr bwMode="auto">
          <a:xfrm>
            <a:off x="609600" y="1736725"/>
            <a:ext cx="7924800" cy="3690938"/>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r>
              <a:rPr lang="en-US" altLang="zh-CN" sz="1800">
                <a:solidFill>
                  <a:schemeClr val="tx1"/>
                </a:solidFill>
                <a:latin typeface="方正大黑简体" panose="02010601030101010101" pitchFamily="2" charset="-122"/>
                <a:ea typeface="方正大黑简体" panose="02010601030101010101" pitchFamily="2" charset="-122"/>
              </a:rPr>
              <a:t>1</a:t>
            </a:r>
            <a:r>
              <a:rPr lang="zh-CN" altLang="en-US" sz="1800">
                <a:solidFill>
                  <a:schemeClr val="tx1"/>
                </a:solidFill>
                <a:latin typeface="方正大黑简体" panose="02010601030101010101" pitchFamily="2" charset="-122"/>
                <a:ea typeface="方正大黑简体" panose="02010601030101010101" pitchFamily="2" charset="-122"/>
              </a:rPr>
              <a:t>、动火作业人员在动火点的上风作业，应位于避开油气流可能喷射和封堵物射出的方位。特殊情况，应采取围隔作业并控制火花飞溅。</a:t>
            </a:r>
          </a:p>
          <a:p>
            <a:pPr eaLnBrk="1" hangingPunct="1"/>
            <a:r>
              <a:rPr lang="en-US" altLang="zh-CN" sz="1800">
                <a:solidFill>
                  <a:schemeClr val="tx1"/>
                </a:solidFill>
                <a:latin typeface="方正大黑简体" panose="02010601030101010101" pitchFamily="2" charset="-122"/>
                <a:ea typeface="方正大黑简体" panose="02010601030101010101" pitchFamily="2" charset="-122"/>
              </a:rPr>
              <a:t>2</a:t>
            </a:r>
            <a:r>
              <a:rPr lang="zh-CN" altLang="en-US" sz="1800">
                <a:solidFill>
                  <a:schemeClr val="tx1"/>
                </a:solidFill>
                <a:latin typeface="方正大黑简体" panose="02010601030101010101" pitchFamily="2" charset="-122"/>
                <a:ea typeface="方正大黑简体" panose="02010601030101010101" pitchFamily="2" charset="-122"/>
              </a:rPr>
              <a:t>、用气焊</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割</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动火作业时，氧气瓶与乙炔气瓶的间隔不小于</a:t>
            </a:r>
            <a:r>
              <a:rPr lang="en-US" altLang="zh-CN" sz="1800">
                <a:solidFill>
                  <a:schemeClr val="tx1"/>
                </a:solidFill>
                <a:latin typeface="方正大黑简体" panose="02010601030101010101" pitchFamily="2" charset="-122"/>
                <a:ea typeface="方正大黑简体" panose="02010601030101010101" pitchFamily="2" charset="-122"/>
              </a:rPr>
              <a:t>5m</a:t>
            </a:r>
            <a:r>
              <a:rPr lang="zh-CN" altLang="en-US" sz="1800">
                <a:solidFill>
                  <a:schemeClr val="tx1"/>
                </a:solidFill>
                <a:latin typeface="方正大黑简体" panose="02010601030101010101" pitchFamily="2" charset="-122"/>
                <a:ea typeface="方正大黑简体" panose="02010601030101010101" pitchFamily="2" charset="-122"/>
              </a:rPr>
              <a:t>，且乙炔气瓶严禁卧放，二者与动火作业地点距离不得小于</a:t>
            </a:r>
            <a:r>
              <a:rPr lang="en-US" altLang="zh-CN" sz="1800">
                <a:solidFill>
                  <a:schemeClr val="tx1"/>
                </a:solidFill>
                <a:latin typeface="方正大黑简体" panose="02010601030101010101" pitchFamily="2" charset="-122"/>
                <a:ea typeface="方正大黑简体" panose="02010601030101010101" pitchFamily="2" charset="-122"/>
              </a:rPr>
              <a:t>10m</a:t>
            </a:r>
            <a:r>
              <a:rPr lang="zh-CN" altLang="en-US" sz="1800">
                <a:solidFill>
                  <a:schemeClr val="tx1"/>
                </a:solidFill>
                <a:latin typeface="方正大黑简体" panose="02010601030101010101" pitchFamily="2" charset="-122"/>
                <a:ea typeface="方正大黑简体" panose="02010601030101010101" pitchFamily="2" charset="-122"/>
              </a:rPr>
              <a:t>，并不准在烈日下曝晒。</a:t>
            </a:r>
          </a:p>
          <a:p>
            <a:pPr eaLnBrk="1" hangingPunct="1"/>
            <a:r>
              <a:rPr lang="en-US" altLang="zh-CN" sz="1800">
                <a:solidFill>
                  <a:schemeClr val="tx1"/>
                </a:solidFill>
                <a:latin typeface="方正大黑简体" panose="02010601030101010101" pitchFamily="2" charset="-122"/>
                <a:ea typeface="方正大黑简体" panose="02010601030101010101" pitchFamily="2" charset="-122"/>
              </a:rPr>
              <a:t>3</a:t>
            </a:r>
            <a:r>
              <a:rPr lang="zh-CN" altLang="en-US" sz="1800">
                <a:solidFill>
                  <a:schemeClr val="tx1"/>
                </a:solidFill>
                <a:latin typeface="方正大黑简体" panose="02010601030101010101" pitchFamily="2" charset="-122"/>
                <a:ea typeface="方正大黑简体" panose="02010601030101010101" pitchFamily="2" charset="-122"/>
              </a:rPr>
              <a:t>、使用氧气、乙炔时，要有阻止回火装置，点火时应检查阀门等是否有漏气现象，安全装置是否完好。</a:t>
            </a:r>
          </a:p>
          <a:p>
            <a:pPr eaLnBrk="1" hangingPunct="1"/>
            <a:r>
              <a:rPr lang="en-US" altLang="zh-CN" sz="1800">
                <a:solidFill>
                  <a:schemeClr val="tx1"/>
                </a:solidFill>
                <a:latin typeface="方正大黑简体" panose="02010601030101010101" pitchFamily="2" charset="-122"/>
                <a:ea typeface="方正大黑简体" panose="02010601030101010101" pitchFamily="2" charset="-122"/>
              </a:rPr>
              <a:t>4</a:t>
            </a:r>
            <a:r>
              <a:rPr lang="zh-CN" altLang="en-US" sz="1800">
                <a:solidFill>
                  <a:schemeClr val="tx1"/>
                </a:solidFill>
                <a:latin typeface="方正大黑简体" panose="02010601030101010101" pitchFamily="2" charset="-122"/>
                <a:ea typeface="方正大黑简体" panose="02010601030101010101" pitchFamily="2" charset="-122"/>
              </a:rPr>
              <a:t>、使用氧气、乙炔瓶时不准存放在住人房间、办公室及人员密集的地方，氧气、乙炔瓶不准与其它火源同室布置。</a:t>
            </a:r>
          </a:p>
          <a:p>
            <a:pPr eaLnBrk="1" hangingPunct="1"/>
            <a:r>
              <a:rPr lang="en-US" altLang="zh-CN" sz="1800">
                <a:solidFill>
                  <a:schemeClr val="tx1"/>
                </a:solidFill>
                <a:latin typeface="方正大黑简体" panose="02010601030101010101" pitchFamily="2" charset="-122"/>
                <a:ea typeface="方正大黑简体" panose="02010601030101010101" pitchFamily="2" charset="-122"/>
              </a:rPr>
              <a:t>5</a:t>
            </a:r>
            <a:r>
              <a:rPr lang="zh-CN" altLang="en-US" sz="1800">
                <a:solidFill>
                  <a:schemeClr val="tx1"/>
                </a:solidFill>
                <a:latin typeface="方正大黑简体" panose="02010601030101010101" pitchFamily="2" charset="-122"/>
                <a:ea typeface="方正大黑简体" panose="02010601030101010101" pitchFamily="2" charset="-122"/>
              </a:rPr>
              <a:t>、动火作业结束后，应清理作业现场，解除相关隔离设施，动火监护人留守现场并确认无任何火源和隐患后，申请人与批准人签字并关闭动火作业许可证。</a:t>
            </a:r>
          </a:p>
          <a:p>
            <a:pPr eaLnBrk="1" hangingPunct="1"/>
            <a:r>
              <a:rPr lang="en-US" altLang="zh-CN" sz="1800">
                <a:solidFill>
                  <a:schemeClr val="tx1"/>
                </a:solidFill>
                <a:latin typeface="方正大黑简体" panose="02010601030101010101" pitchFamily="2" charset="-122"/>
                <a:ea typeface="方正大黑简体" panose="02010601030101010101" pitchFamily="2" charset="-122"/>
              </a:rPr>
              <a:t>6</a:t>
            </a:r>
            <a:r>
              <a:rPr lang="zh-CN" altLang="en-US" sz="1800">
                <a:solidFill>
                  <a:schemeClr val="tx1"/>
                </a:solidFill>
                <a:latin typeface="方正大黑简体" panose="02010601030101010101" pitchFamily="2" charset="-122"/>
                <a:ea typeface="方正大黑简体" panose="02010601030101010101" pitchFamily="2" charset="-122"/>
              </a:rPr>
              <a:t>、使用焊机时二次线不得搭在或运行的管线上。</a:t>
            </a:r>
          </a:p>
          <a:p>
            <a:pPr eaLnBrk="1" hangingPunct="1"/>
            <a:r>
              <a:rPr lang="en-US" altLang="zh-CN" sz="1800">
                <a:solidFill>
                  <a:schemeClr val="tx1"/>
                </a:solidFill>
                <a:latin typeface="方正大黑简体" panose="02010601030101010101" pitchFamily="2" charset="-122"/>
                <a:ea typeface="方正大黑简体" panose="02010601030101010101" pitchFamily="2" charset="-122"/>
              </a:rPr>
              <a:t>7</a:t>
            </a:r>
            <a:r>
              <a:rPr lang="zh-CN" altLang="en-US" sz="1800">
                <a:solidFill>
                  <a:schemeClr val="tx1"/>
                </a:solidFill>
                <a:latin typeface="方正大黑简体" panose="02010601030101010101" pitchFamily="2" charset="-122"/>
                <a:ea typeface="方正大黑简体" panose="02010601030101010101" pitchFamily="2" charset="-122"/>
              </a:rPr>
              <a:t>、电焊机把线必须完好，不得有裸露，防止产生火花。</a:t>
            </a:r>
          </a:p>
        </p:txBody>
      </p:sp>
      <p:sp>
        <p:nvSpPr>
          <p:cNvPr id="747526" name="标题 1"/>
          <p:cNvSpPr/>
          <p:nvPr/>
        </p:nvSpPr>
        <p:spPr bwMode="auto">
          <a:xfrm>
            <a:off x="1371600" y="381000"/>
            <a:ext cx="54864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一、  动火作业安全技术措施</a:t>
            </a:r>
            <a:endPar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pic>
        <p:nvPicPr>
          <p:cNvPr id="138246" name="图片 306182" descr="图片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646613"/>
            <a:ext cx="1914525" cy="1876425"/>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blinds dir="ver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704B9692-9AD4-4FAD-BAE4-9030D344B726}"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57</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140291" name="矩形 308227"/>
          <p:cNvSpPr>
            <a:spLocks noChangeArrowheads="1"/>
          </p:cNvSpPr>
          <p:nvPr/>
        </p:nvSpPr>
        <p:spPr bwMode="auto">
          <a:xfrm>
            <a:off x="609600" y="1231900"/>
            <a:ext cx="7848600" cy="4254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第三节  特殊动火作业时现场安全要求</a:t>
            </a:r>
          </a:p>
        </p:txBody>
      </p:sp>
      <p:sp>
        <p:nvSpPr>
          <p:cNvPr id="140292" name="Rectangle 20"/>
          <p:cNvSpPr>
            <a:spLocks noChangeArrowheads="1"/>
          </p:cNvSpPr>
          <p:nvPr/>
        </p:nvSpPr>
        <p:spPr bwMode="auto">
          <a:xfrm>
            <a:off x="609600" y="1828800"/>
            <a:ext cx="7848600" cy="45148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r>
              <a:rPr lang="zh-CN" altLang="en-US" sz="1800">
                <a:solidFill>
                  <a:schemeClr val="tx1"/>
                </a:solidFill>
                <a:latin typeface="方正大黑简体" panose="02010601030101010101" pitchFamily="2" charset="-122"/>
                <a:ea typeface="方正大黑简体" panose="02010601030101010101" pitchFamily="2" charset="-122"/>
              </a:rPr>
              <a:t>高处动火作业</a:t>
            </a:r>
          </a:p>
          <a:p>
            <a:pPr eaLnBrk="1" hangingPunct="1"/>
            <a:r>
              <a:rPr lang="en-US" altLang="zh-CN" sz="1800">
                <a:solidFill>
                  <a:schemeClr val="tx1"/>
                </a:solidFill>
                <a:latin typeface="方正大黑简体" panose="02010601030101010101" pitchFamily="2" charset="-122"/>
                <a:ea typeface="方正大黑简体" panose="02010601030101010101" pitchFamily="2" charset="-122"/>
              </a:rPr>
              <a:t>1</a:t>
            </a:r>
            <a:r>
              <a:rPr lang="zh-CN" altLang="en-US" sz="1800">
                <a:solidFill>
                  <a:schemeClr val="tx1"/>
                </a:solidFill>
                <a:latin typeface="方正大黑简体" panose="02010601030101010101" pitchFamily="2" charset="-122"/>
                <a:ea typeface="方正大黑简体" panose="02010601030101010101" pitchFamily="2" charset="-122"/>
              </a:rPr>
              <a:t>、高处动火作业还应遵循</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高处作业安全管理规范</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的相关要求，高处作业使用的安全带、救生索等防护装备应采用防火阻燃的材料，需要时使用自动锁定连接。</a:t>
            </a:r>
          </a:p>
          <a:p>
            <a:pPr eaLnBrk="1" hangingPunct="1"/>
            <a:r>
              <a:rPr lang="en-US" altLang="zh-CN" sz="1800">
                <a:solidFill>
                  <a:schemeClr val="tx1"/>
                </a:solidFill>
                <a:latin typeface="方正大黑简体" panose="02010601030101010101" pitchFamily="2" charset="-122"/>
                <a:ea typeface="方正大黑简体" panose="02010601030101010101" pitchFamily="2" charset="-122"/>
              </a:rPr>
              <a:t>2</a:t>
            </a:r>
            <a:r>
              <a:rPr lang="zh-CN" altLang="en-US" sz="1800">
                <a:solidFill>
                  <a:schemeClr val="tx1"/>
                </a:solidFill>
                <a:latin typeface="方正大黑简体" panose="02010601030101010101" pitchFamily="2" charset="-122"/>
                <a:ea typeface="方正大黑简体" panose="02010601030101010101" pitchFamily="2" charset="-122"/>
              </a:rPr>
              <a:t>、高处动火应采取防止火花溅落措施，并应在火花可能溅落的部位安排监护人。</a:t>
            </a:r>
          </a:p>
          <a:p>
            <a:pPr eaLnBrk="1" hangingPunct="1"/>
            <a:r>
              <a:rPr lang="en-US" altLang="zh-CN" sz="1800">
                <a:solidFill>
                  <a:schemeClr val="tx1"/>
                </a:solidFill>
                <a:latin typeface="方正大黑简体" panose="02010601030101010101" pitchFamily="2" charset="-122"/>
                <a:ea typeface="方正大黑简体" panose="02010601030101010101" pitchFamily="2" charset="-122"/>
              </a:rPr>
              <a:t>3</a:t>
            </a:r>
            <a:r>
              <a:rPr lang="zh-CN" altLang="en-US" sz="1800">
                <a:solidFill>
                  <a:schemeClr val="tx1"/>
                </a:solidFill>
                <a:latin typeface="方正大黑简体" panose="02010601030101010101" pitchFamily="2" charset="-122"/>
                <a:ea typeface="方正大黑简体" panose="02010601030101010101" pitchFamily="2" charset="-122"/>
              </a:rPr>
              <a:t>、遇有五级以上</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含五级</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风不应进行室外高处动火作业，遇有六级以上</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含六级</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风应停止室外一切动火作业。</a:t>
            </a:r>
          </a:p>
          <a:p>
            <a:pPr eaLnBrk="1" hangingPunct="1"/>
            <a:r>
              <a:rPr lang="zh-CN" altLang="en-US" sz="1800">
                <a:solidFill>
                  <a:schemeClr val="tx1"/>
                </a:solidFill>
                <a:latin typeface="方正大黑简体" panose="02010601030101010101" pitchFamily="2" charset="-122"/>
                <a:ea typeface="方正大黑简体" panose="02010601030101010101" pitchFamily="2" charset="-122"/>
              </a:rPr>
              <a:t>进入受限空间动火作业</a:t>
            </a:r>
          </a:p>
          <a:p>
            <a:pPr eaLnBrk="1" hangingPunct="1"/>
            <a:r>
              <a:rPr lang="en-US" altLang="zh-CN" sz="1800">
                <a:solidFill>
                  <a:schemeClr val="tx1"/>
                </a:solidFill>
                <a:latin typeface="方正大黑简体" panose="02010601030101010101" pitchFamily="2" charset="-122"/>
                <a:ea typeface="方正大黑简体" panose="02010601030101010101" pitchFamily="2" charset="-122"/>
              </a:rPr>
              <a:t>1</a:t>
            </a:r>
            <a:r>
              <a:rPr lang="zh-CN" altLang="en-US" sz="1800">
                <a:solidFill>
                  <a:schemeClr val="tx1"/>
                </a:solidFill>
                <a:latin typeface="方正大黑简体" panose="02010601030101010101" pitchFamily="2" charset="-122"/>
                <a:ea typeface="方正大黑简体" panose="02010601030101010101" pitchFamily="2" charset="-122"/>
              </a:rPr>
              <a:t>、进入受限空间的动火作业还应遵循进入受限空间作业安全技术要求的相关要求</a:t>
            </a:r>
            <a:r>
              <a:rPr lang="en-US" altLang="en-US" sz="1800">
                <a:solidFill>
                  <a:schemeClr val="tx1"/>
                </a:solidFill>
                <a:latin typeface="方正大黑简体" panose="02010601030101010101" pitchFamily="2" charset="-122"/>
                <a:ea typeface="方正大黑简体" panose="02010601030101010101" pitchFamily="2" charset="-122"/>
              </a:rPr>
              <a:t>，在将受限空间内部物料除净后，应采取蒸汽吹扫(或蒸煮)、氮气置换或用水冲洗等措施，并打开上、中、下部人孔，形成空气对流或采用机械强制通风换气。</a:t>
            </a:r>
            <a:endParaRPr lang="zh-CN" altLang="en-US" sz="1800">
              <a:solidFill>
                <a:schemeClr val="tx1"/>
              </a:solidFill>
              <a:latin typeface="方正大黑简体" panose="02010601030101010101" pitchFamily="2" charset="-122"/>
              <a:ea typeface="方正大黑简体" panose="02010601030101010101" pitchFamily="2" charset="-122"/>
            </a:endParaRPr>
          </a:p>
          <a:p>
            <a:pPr eaLnBrk="1" hangingPunct="1"/>
            <a:r>
              <a:rPr lang="en-US" altLang="zh-CN" sz="1800">
                <a:solidFill>
                  <a:schemeClr val="tx1"/>
                </a:solidFill>
                <a:latin typeface="方正大黑简体" panose="02010601030101010101" pitchFamily="2" charset="-122"/>
                <a:ea typeface="方正大黑简体" panose="02010601030101010101" pitchFamily="2" charset="-122"/>
              </a:rPr>
              <a:t>2</a:t>
            </a:r>
            <a:r>
              <a:rPr lang="zh-CN" altLang="en-US" sz="1800">
                <a:solidFill>
                  <a:schemeClr val="tx1"/>
                </a:solidFill>
                <a:latin typeface="方正大黑简体" panose="02010601030101010101" pitchFamily="2" charset="-122"/>
                <a:ea typeface="方正大黑简体" panose="02010601030101010101" pitchFamily="2" charset="-122"/>
              </a:rPr>
              <a:t>、</a:t>
            </a:r>
            <a:r>
              <a:rPr lang="en-US" altLang="en-US" sz="1800">
                <a:solidFill>
                  <a:schemeClr val="tx1"/>
                </a:solidFill>
                <a:latin typeface="方正大黑简体" panose="02010601030101010101" pitchFamily="2" charset="-122"/>
                <a:ea typeface="方正大黑简体" panose="02010601030101010101" pitchFamily="2" charset="-122"/>
              </a:rPr>
              <a:t>受限空间的气体检测应包括可燃气体浓度、有毒有害气体浓度、氧气浓度等</a:t>
            </a:r>
            <a:r>
              <a:rPr lang="zh-CN" altLang="en-US" sz="1800">
                <a:solidFill>
                  <a:schemeClr val="tx1"/>
                </a:solidFill>
                <a:latin typeface="方正大黑简体" panose="02010601030101010101" pitchFamily="2" charset="-122"/>
                <a:ea typeface="方正大黑简体" panose="02010601030101010101" pitchFamily="2" charset="-122"/>
              </a:rPr>
              <a:t>。</a:t>
            </a:r>
          </a:p>
          <a:p>
            <a:pPr eaLnBrk="1" hangingPunct="1"/>
            <a:r>
              <a:rPr lang="en-US" altLang="zh-CN" sz="1800">
                <a:solidFill>
                  <a:schemeClr val="tx1"/>
                </a:solidFill>
                <a:latin typeface="方正大黑简体" panose="02010601030101010101" pitchFamily="2" charset="-122"/>
                <a:ea typeface="方正大黑简体" panose="02010601030101010101" pitchFamily="2" charset="-122"/>
              </a:rPr>
              <a:t>3</a:t>
            </a:r>
            <a:r>
              <a:rPr lang="zh-CN" altLang="en-US" sz="1800">
                <a:solidFill>
                  <a:schemeClr val="tx1"/>
                </a:solidFill>
                <a:latin typeface="方正大黑简体" panose="02010601030101010101" pitchFamily="2" charset="-122"/>
                <a:ea typeface="方正大黑简体" panose="02010601030101010101" pitchFamily="2" charset="-122"/>
              </a:rPr>
              <a:t>、对氧气乙炔带保护</a:t>
            </a:r>
          </a:p>
        </p:txBody>
      </p:sp>
      <p:sp>
        <p:nvSpPr>
          <p:cNvPr id="747526" name="标题 1"/>
          <p:cNvSpPr/>
          <p:nvPr/>
        </p:nvSpPr>
        <p:spPr bwMode="auto">
          <a:xfrm>
            <a:off x="1371600" y="381000"/>
            <a:ext cx="54864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一、  动火作业安全技术措施</a:t>
            </a:r>
            <a:endPar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spTree>
  </p:cSld>
  <p:clrMapOvr>
    <a:masterClrMapping/>
  </p:clrMapOvr>
  <p:transition>
    <p:blinds dir="ver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B17E478A-D6BD-4CD2-A276-8AA2AD0AB1F1}"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58</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142339" name="Rectangle 20"/>
          <p:cNvSpPr>
            <a:spLocks noChangeArrowheads="1"/>
          </p:cNvSpPr>
          <p:nvPr/>
        </p:nvSpPr>
        <p:spPr bwMode="auto">
          <a:xfrm>
            <a:off x="533400" y="1506538"/>
            <a:ext cx="4419600" cy="2759075"/>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60000"/>
              </a:lnSpc>
            </a:pPr>
            <a:r>
              <a:rPr lang="zh-CN" altLang="en-US" sz="1800">
                <a:solidFill>
                  <a:schemeClr val="tx1"/>
                </a:solidFill>
                <a:latin typeface="方正大黑简体" panose="02010601030101010101" pitchFamily="2" charset="-122"/>
                <a:ea typeface="方正大黑简体" panose="02010601030101010101" pitchFamily="2" charset="-122"/>
              </a:rPr>
              <a:t>挖掘作业中动火作业</a:t>
            </a:r>
          </a:p>
          <a:p>
            <a:pPr eaLnBrk="1" hangingPunct="1">
              <a:lnSpc>
                <a:spcPct val="160000"/>
              </a:lnSpc>
            </a:pPr>
            <a:r>
              <a:rPr lang="en-US" altLang="zh-CN" sz="1800">
                <a:solidFill>
                  <a:schemeClr val="tx1"/>
                </a:solidFill>
                <a:latin typeface="方正大黑简体" panose="02010601030101010101" pitchFamily="2" charset="-122"/>
                <a:ea typeface="方正大黑简体" panose="02010601030101010101" pitchFamily="2" charset="-122"/>
              </a:rPr>
              <a:t>1</a:t>
            </a:r>
            <a:r>
              <a:rPr lang="zh-CN" altLang="en-US" sz="1800">
                <a:solidFill>
                  <a:schemeClr val="tx1"/>
                </a:solidFill>
                <a:latin typeface="方正大黑简体" panose="02010601030101010101" pitchFamily="2" charset="-122"/>
                <a:ea typeface="方正大黑简体" panose="02010601030101010101" pitchFamily="2" charset="-122"/>
              </a:rPr>
              <a:t>、挖掘作业中的动火作业还应遵循挖掘作业安全技术要求的相关要求，采取安全措施，确保动火作业人员的安全和逃生。</a:t>
            </a:r>
          </a:p>
          <a:p>
            <a:pPr eaLnBrk="1" hangingPunct="1">
              <a:lnSpc>
                <a:spcPct val="160000"/>
              </a:lnSpc>
            </a:pPr>
            <a:r>
              <a:rPr lang="en-US" altLang="zh-CN" sz="1800">
                <a:solidFill>
                  <a:schemeClr val="tx1"/>
                </a:solidFill>
                <a:latin typeface="方正大黑简体" panose="02010601030101010101" pitchFamily="2" charset="-122"/>
                <a:ea typeface="方正大黑简体" panose="02010601030101010101" pitchFamily="2" charset="-122"/>
              </a:rPr>
              <a:t>2</a:t>
            </a:r>
            <a:r>
              <a:rPr lang="zh-CN" altLang="en-US" sz="1800">
                <a:solidFill>
                  <a:schemeClr val="tx1"/>
                </a:solidFill>
                <a:latin typeface="方正大黑简体" panose="02010601030101010101" pitchFamily="2" charset="-122"/>
                <a:ea typeface="方正大黑简体" panose="02010601030101010101" pitchFamily="2" charset="-122"/>
              </a:rPr>
              <a:t>、在埋地管线操作坑内进行动火作业的人员应系阻燃或不燃材料的安全绳。</a:t>
            </a:r>
          </a:p>
        </p:txBody>
      </p:sp>
      <p:sp>
        <p:nvSpPr>
          <p:cNvPr id="747526" name="标题 1"/>
          <p:cNvSpPr/>
          <p:nvPr/>
        </p:nvSpPr>
        <p:spPr bwMode="auto">
          <a:xfrm>
            <a:off x="1371600" y="381000"/>
            <a:ext cx="54864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一、  动火作业安全技术措施</a:t>
            </a:r>
            <a:endPar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pic>
        <p:nvPicPr>
          <p:cNvPr id="142341" name="图片 310277" descr="fdf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810000"/>
            <a:ext cx="3676650" cy="2895600"/>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blinds dir="ver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矩形 312321"/>
          <p:cNvSpPr>
            <a:spLocks noChangeArrowheads="1"/>
          </p:cNvSpPr>
          <p:nvPr/>
        </p:nvSpPr>
        <p:spPr bwMode="auto">
          <a:xfrm>
            <a:off x="381000" y="1155700"/>
            <a:ext cx="4419600" cy="369888"/>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zh-CN" altLang="en-US" sz="1800">
                <a:solidFill>
                  <a:schemeClr val="tx1"/>
                </a:solidFill>
                <a:latin typeface="方正大黑简体" panose="02010601030101010101" pitchFamily="2" charset="-122"/>
                <a:ea typeface="方正大黑简体" panose="02010601030101010101" pitchFamily="2" charset="-122"/>
              </a:rPr>
              <a:t>第一节  术语和定义</a:t>
            </a:r>
          </a:p>
        </p:txBody>
      </p:sp>
      <p:sp>
        <p:nvSpPr>
          <p:cNvPr id="144387"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F0D960B1-A947-4E6E-A159-F146029514EB}"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59</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144388" name="矩形 312323"/>
          <p:cNvSpPr>
            <a:spLocks noChangeArrowheads="1"/>
          </p:cNvSpPr>
          <p:nvPr/>
        </p:nvSpPr>
        <p:spPr bwMode="auto">
          <a:xfrm>
            <a:off x="381000" y="1843088"/>
            <a:ext cx="8382000" cy="3970337"/>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r>
              <a:rPr lang="en-US" altLang="zh-CN" sz="1800">
                <a:solidFill>
                  <a:schemeClr val="tx1"/>
                </a:solidFill>
                <a:latin typeface="方正大黑简体" panose="02010601030101010101" pitchFamily="2" charset="-122"/>
                <a:ea typeface="方正大黑简体" panose="02010601030101010101" pitchFamily="2" charset="-122"/>
              </a:rPr>
              <a:t>1</a:t>
            </a:r>
            <a:r>
              <a:rPr lang="zh-CN" altLang="en-US" sz="1800">
                <a:solidFill>
                  <a:schemeClr val="tx1"/>
                </a:solidFill>
                <a:latin typeface="方正大黑简体" panose="02010601030101010101" pitchFamily="2" charset="-122"/>
                <a:ea typeface="方正大黑简体" panose="02010601030101010101" pitchFamily="2" charset="-122"/>
              </a:rPr>
              <a:t>、高处作业</a:t>
            </a:r>
          </a:p>
          <a:p>
            <a:pPr eaLnBrk="1" hangingPunct="1"/>
            <a:r>
              <a:rPr lang="zh-CN" altLang="en-US" sz="1800">
                <a:solidFill>
                  <a:schemeClr val="tx1"/>
                </a:solidFill>
                <a:latin typeface="方正大黑简体" panose="02010601030101010101" pitchFamily="2" charset="-122"/>
                <a:ea typeface="方正大黑简体" panose="02010601030101010101" pitchFamily="2" charset="-122"/>
              </a:rPr>
              <a:t>      在坠落高度基准面</a:t>
            </a:r>
            <a:r>
              <a:rPr lang="en-US" altLang="zh-CN" sz="1800">
                <a:solidFill>
                  <a:schemeClr val="tx1"/>
                </a:solidFill>
                <a:latin typeface="方正大黑简体" panose="02010601030101010101" pitchFamily="2" charset="-122"/>
                <a:ea typeface="方正大黑简体" panose="02010601030101010101" pitchFamily="2" charset="-122"/>
              </a:rPr>
              <a:t>2m </a:t>
            </a:r>
            <a:r>
              <a:rPr lang="zh-CN" altLang="en-US" sz="1800">
                <a:solidFill>
                  <a:schemeClr val="tx1"/>
                </a:solidFill>
                <a:latin typeface="方正大黑简体" panose="02010601030101010101" pitchFamily="2" charset="-122"/>
                <a:ea typeface="方正大黑简体" panose="02010601030101010101" pitchFamily="2" charset="-122"/>
              </a:rPr>
              <a:t>以上</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含</a:t>
            </a:r>
            <a:r>
              <a:rPr lang="en-US" altLang="zh-CN" sz="1800">
                <a:solidFill>
                  <a:schemeClr val="tx1"/>
                </a:solidFill>
                <a:latin typeface="方正大黑简体" panose="02010601030101010101" pitchFamily="2" charset="-122"/>
                <a:ea typeface="方正大黑简体" panose="02010601030101010101" pitchFamily="2" charset="-122"/>
              </a:rPr>
              <a:t>2m)</a:t>
            </a:r>
            <a:r>
              <a:rPr lang="zh-CN" altLang="en-US" sz="1800">
                <a:solidFill>
                  <a:schemeClr val="tx1"/>
                </a:solidFill>
                <a:latin typeface="方正大黑简体" panose="02010601030101010101" pitchFamily="2" charset="-122"/>
                <a:ea typeface="方正大黑简体" panose="02010601030101010101" pitchFamily="2" charset="-122"/>
              </a:rPr>
              <a:t>位置进行的作业。</a:t>
            </a:r>
          </a:p>
          <a:p>
            <a:pPr eaLnBrk="1" hangingPunct="1"/>
            <a:r>
              <a:rPr lang="en-US" altLang="zh-CN" sz="1800">
                <a:solidFill>
                  <a:schemeClr val="tx1"/>
                </a:solidFill>
                <a:latin typeface="方正大黑简体" panose="02010601030101010101" pitchFamily="2" charset="-122"/>
                <a:ea typeface="方正大黑简体" panose="02010601030101010101" pitchFamily="2" charset="-122"/>
              </a:rPr>
              <a:t>2</a:t>
            </a:r>
            <a:r>
              <a:rPr lang="zh-CN" altLang="en-US" sz="1800">
                <a:solidFill>
                  <a:schemeClr val="tx1"/>
                </a:solidFill>
                <a:latin typeface="方正大黑简体" panose="02010601030101010101" pitchFamily="2" charset="-122"/>
                <a:ea typeface="方正大黑简体" panose="02010601030101010101" pitchFamily="2" charset="-122"/>
              </a:rPr>
              <a:t>、生命线</a:t>
            </a:r>
          </a:p>
          <a:p>
            <a:pPr eaLnBrk="1" hangingPunct="1"/>
            <a:r>
              <a:rPr lang="zh-CN" altLang="en-US" sz="1800">
                <a:solidFill>
                  <a:schemeClr val="tx1"/>
                </a:solidFill>
                <a:latin typeface="方正大黑简体" panose="02010601030101010101" pitchFamily="2" charset="-122"/>
                <a:ea typeface="方正大黑简体" panose="02010601030101010101" pitchFamily="2" charset="-122"/>
              </a:rPr>
              <a:t>       一根垂直或水平的绳，固定到一个锚固点上或两个锚固点之间，可以在其上面挂系索或安全带。</a:t>
            </a:r>
          </a:p>
          <a:p>
            <a:pPr eaLnBrk="1" hangingPunct="1"/>
            <a:r>
              <a:rPr lang="en-US" altLang="zh-CN" sz="1800">
                <a:solidFill>
                  <a:schemeClr val="tx1"/>
                </a:solidFill>
                <a:latin typeface="方正大黑简体" panose="02010601030101010101" pitchFamily="2" charset="-122"/>
                <a:ea typeface="方正大黑简体" panose="02010601030101010101" pitchFamily="2" charset="-122"/>
              </a:rPr>
              <a:t>3</a:t>
            </a:r>
            <a:r>
              <a:rPr lang="zh-CN" altLang="en-US" sz="1800">
                <a:solidFill>
                  <a:schemeClr val="tx1"/>
                </a:solidFill>
                <a:latin typeface="方正大黑简体" panose="02010601030101010101" pitchFamily="2" charset="-122"/>
                <a:ea typeface="方正大黑简体" panose="02010601030101010101" pitchFamily="2" charset="-122"/>
              </a:rPr>
              <a:t>、个人坠落保护系统</a:t>
            </a:r>
          </a:p>
          <a:p>
            <a:pPr eaLnBrk="1" hangingPunct="1"/>
            <a:r>
              <a:rPr lang="zh-CN" altLang="en-US" sz="1800">
                <a:solidFill>
                  <a:schemeClr val="tx1"/>
                </a:solidFill>
                <a:latin typeface="方正大黑简体" panose="02010601030101010101" pitchFamily="2" charset="-122"/>
                <a:ea typeface="方正大黑简体" panose="02010601030101010101" pitchFamily="2" charset="-122"/>
              </a:rPr>
              <a:t>       用于阻止从工作高度坠落的一种系统。个人坠落保护系统包括有锚固点、连接器、全身安全带，还可能包括带有自锁钩的系索、减速装置、生命线或它们的组合。</a:t>
            </a:r>
          </a:p>
          <a:p>
            <a:pPr eaLnBrk="1" hangingPunct="1"/>
            <a:r>
              <a:rPr lang="en-US" altLang="zh-CN" sz="1800">
                <a:solidFill>
                  <a:schemeClr val="tx1"/>
                </a:solidFill>
                <a:latin typeface="方正大黑简体" panose="02010601030101010101" pitchFamily="2" charset="-122"/>
                <a:ea typeface="方正大黑简体" panose="02010601030101010101" pitchFamily="2" charset="-122"/>
              </a:rPr>
              <a:t>5</a:t>
            </a:r>
            <a:r>
              <a:rPr lang="zh-CN" altLang="en-US" sz="1800">
                <a:solidFill>
                  <a:schemeClr val="tx1"/>
                </a:solidFill>
                <a:latin typeface="方正大黑简体" panose="02010601030101010101" pitchFamily="2" charset="-122"/>
                <a:ea typeface="方正大黑简体" panose="02010601030101010101" pitchFamily="2" charset="-122"/>
              </a:rPr>
              <a:t>、锚固点 </a:t>
            </a:r>
          </a:p>
          <a:p>
            <a:pPr eaLnBrk="1" hangingPunct="1"/>
            <a:r>
              <a:rPr lang="zh-CN" altLang="en-US" sz="1800">
                <a:solidFill>
                  <a:schemeClr val="tx1"/>
                </a:solidFill>
                <a:latin typeface="方正大黑简体" panose="02010601030101010101" pitchFamily="2" charset="-122"/>
                <a:ea typeface="方正大黑简体" panose="02010601030101010101" pitchFamily="2" charset="-122"/>
              </a:rPr>
              <a:t>     用于其上固定生命线、引入线或系索的固定点。</a:t>
            </a:r>
            <a:endParaRPr lang="en-US" altLang="zh-CN" sz="1800">
              <a:solidFill>
                <a:schemeClr val="tx1"/>
              </a:solidFill>
              <a:latin typeface="方正大黑简体" panose="02010601030101010101" pitchFamily="2" charset="-122"/>
              <a:ea typeface="方正大黑简体" panose="02010601030101010101" pitchFamily="2" charset="-122"/>
            </a:endParaRPr>
          </a:p>
          <a:p>
            <a:pPr eaLnBrk="1" hangingPunct="1"/>
            <a:r>
              <a:rPr lang="en-US" altLang="zh-CN" sz="1800">
                <a:solidFill>
                  <a:schemeClr val="tx1"/>
                </a:solidFill>
                <a:latin typeface="方正大黑简体" panose="02010601030101010101" pitchFamily="2" charset="-122"/>
                <a:ea typeface="方正大黑简体" panose="02010601030101010101" pitchFamily="2" charset="-122"/>
              </a:rPr>
              <a:t>6</a:t>
            </a:r>
            <a:r>
              <a:rPr lang="zh-CN" altLang="en-US" sz="1800">
                <a:solidFill>
                  <a:schemeClr val="tx1"/>
                </a:solidFill>
                <a:latin typeface="方正大黑简体" panose="02010601030101010101" pitchFamily="2" charset="-122"/>
                <a:ea typeface="方正大黑简体" panose="02010601030101010101" pitchFamily="2" charset="-122"/>
              </a:rPr>
              <a:t>、全身式安全带</a:t>
            </a:r>
          </a:p>
          <a:p>
            <a:pPr eaLnBrk="1" hangingPunct="1"/>
            <a:r>
              <a:rPr lang="zh-CN" altLang="en-US" sz="1800">
                <a:solidFill>
                  <a:schemeClr val="tx1"/>
                </a:solidFill>
                <a:latin typeface="方正大黑简体" panose="02010601030101010101" pitchFamily="2" charset="-122"/>
                <a:ea typeface="方正大黑简体" panose="02010601030101010101" pitchFamily="2" charset="-122"/>
              </a:rPr>
              <a:t>    能够系住人的躯干，把坠落力量分散在大腿的上部、骨盆、胸部和肩部等部位的安全保护装备，包括用于挂在锚固点或生命线上的两根系索。</a:t>
            </a:r>
          </a:p>
        </p:txBody>
      </p:sp>
      <p:sp>
        <p:nvSpPr>
          <p:cNvPr id="747526" name="标题 1"/>
          <p:cNvSpPr/>
          <p:nvPr/>
        </p:nvSpPr>
        <p:spPr bwMode="auto">
          <a:xfrm>
            <a:off x="1295400" y="381000"/>
            <a:ext cx="78486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二、高处作业安全技术措施</a:t>
            </a:r>
            <a:endPar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spTree>
  </p:cSld>
  <p:clrMapOvr>
    <a:masterClrMapping/>
  </p:clrMapOvr>
  <p:transition>
    <p:blinds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Content Placeholder 61464" descr="加油机防爆泥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257800" y="4572000"/>
            <a:ext cx="2895600" cy="1981200"/>
          </a:xfrm>
          <a:ln w="57150" cmpd="thinThick">
            <a:solidFill>
              <a:schemeClr val="bg2"/>
            </a:solidFill>
            <a:miter lim="800000"/>
            <a:headEnd/>
            <a:tailEnd/>
          </a:ln>
          <a:effectLst>
            <a:outerShdw dist="35921" dir="2700000" algn="ctr" rotWithShape="0">
              <a:srgbClr val="808080"/>
            </a:outerShdw>
          </a:effectLst>
        </p:spPr>
      </p:pic>
      <p:sp>
        <p:nvSpPr>
          <p:cNvPr id="23555" name="矩形 61442"/>
          <p:cNvSpPr>
            <a:spLocks noRot="1" noChangeArrowheads="1"/>
          </p:cNvSpPr>
          <p:nvPr/>
        </p:nvSpPr>
        <p:spPr bwMode="auto">
          <a:xfrm>
            <a:off x="2133600" y="4786313"/>
            <a:ext cx="2438400" cy="14414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加油机内应对管线缝隙进行防爆泥封堵</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防止油气积聚，形成爆炸危险；</a:t>
            </a:r>
          </a:p>
        </p:txBody>
      </p:sp>
      <p:sp>
        <p:nvSpPr>
          <p:cNvPr id="23556" name="矩形 61466"/>
          <p:cNvSpPr>
            <a:spLocks noRot="1" noChangeArrowheads="1"/>
          </p:cNvSpPr>
          <p:nvPr/>
        </p:nvSpPr>
        <p:spPr bwMode="auto">
          <a:xfrm>
            <a:off x="7315200" y="4724400"/>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zh-CN" altLang="en-US" sz="1600" b="1">
                <a:solidFill>
                  <a:srgbClr val="00FF00"/>
                </a:solidFill>
                <a:ea typeface="幼圆" panose="02010509060101010101" pitchFamily="49" charset="-122"/>
              </a:rPr>
              <a:t>添堵</a:t>
            </a:r>
            <a:br>
              <a:rPr lang="zh-CN" altLang="en-US" sz="1600" b="1">
                <a:solidFill>
                  <a:srgbClr val="00FF00"/>
                </a:solidFill>
                <a:ea typeface="幼圆" panose="02010509060101010101" pitchFamily="49" charset="-122"/>
              </a:rPr>
            </a:br>
            <a:r>
              <a:rPr lang="zh-CN" altLang="en-US" sz="1600" b="1">
                <a:solidFill>
                  <a:srgbClr val="00FF00"/>
                </a:solidFill>
                <a:ea typeface="幼圆" panose="02010509060101010101" pitchFamily="49" charset="-122"/>
              </a:rPr>
              <a:t>防爆泥</a:t>
            </a:r>
          </a:p>
        </p:txBody>
      </p:sp>
      <p:sp>
        <p:nvSpPr>
          <p:cNvPr id="23557" name="椭圆 61467"/>
          <p:cNvSpPr>
            <a:spLocks noChangeArrowheads="1"/>
          </p:cNvSpPr>
          <p:nvPr/>
        </p:nvSpPr>
        <p:spPr bwMode="auto">
          <a:xfrm>
            <a:off x="5334000" y="4953000"/>
            <a:ext cx="2590800" cy="1524000"/>
          </a:xfrm>
          <a:prstGeom prst="ellipse">
            <a:avLst/>
          </a:prstGeom>
          <a:noFill/>
          <a:ln w="285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23558" name="矩形 61472"/>
          <p:cNvSpPr>
            <a:spLocks noChangeArrowheads="1"/>
          </p:cNvSpPr>
          <p:nvPr/>
        </p:nvSpPr>
        <p:spPr bwMode="auto">
          <a:xfrm>
            <a:off x="228600" y="1281113"/>
            <a:ext cx="3124200" cy="27622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填沙：机座下的管线坑内应用细沙填满，自吸泵加油机填沙至输油管与波纹管连接法兰下端</a:t>
            </a:r>
            <a:r>
              <a:rPr lang="en-US" altLang="zh-CN" sz="1800">
                <a:solidFill>
                  <a:schemeClr val="tx1"/>
                </a:solidFill>
                <a:latin typeface="方正大黑简体" panose="02010601030101010101" pitchFamily="2" charset="-122"/>
                <a:ea typeface="方正大黑简体" panose="02010601030101010101" pitchFamily="2" charset="-122"/>
              </a:rPr>
              <a:t>30mm</a:t>
            </a:r>
            <a:r>
              <a:rPr lang="zh-CN" altLang="en-US" sz="1800">
                <a:solidFill>
                  <a:schemeClr val="tx1"/>
                </a:solidFill>
                <a:latin typeface="方正大黑简体" panose="02010601030101010101" pitchFamily="2" charset="-122"/>
                <a:ea typeface="方正大黑简体" panose="02010601030101010101" pitchFamily="2" charset="-122"/>
              </a:rPr>
              <a:t>处；</a:t>
            </a:r>
          </a:p>
          <a:p>
            <a:pP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（注意：所填的沙需要过筛处理，如填沙处下陷应及时补充，如被油污污染，要及时更换沙）</a:t>
            </a:r>
          </a:p>
        </p:txBody>
      </p:sp>
      <p:pic>
        <p:nvPicPr>
          <p:cNvPr id="23559" name="图片 61473" descr="加油机底部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752600"/>
            <a:ext cx="2663825" cy="1998663"/>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23560" name="图片 61474" descr="加油机底部填沙"/>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1752600"/>
            <a:ext cx="2438400" cy="2006600"/>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23561" name="圆角矩形标注 61475"/>
          <p:cNvSpPr>
            <a:spLocks noChangeArrowheads="1"/>
          </p:cNvSpPr>
          <p:nvPr/>
        </p:nvSpPr>
        <p:spPr bwMode="auto">
          <a:xfrm>
            <a:off x="4724400" y="2743200"/>
            <a:ext cx="990600" cy="990600"/>
          </a:xfrm>
          <a:prstGeom prst="wedgeRoundRectCallout">
            <a:avLst>
              <a:gd name="adj1" fmla="val 198079"/>
              <a:gd name="adj2" fmla="val -26444"/>
              <a:gd name="adj3" fmla="val 16667"/>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en-US" altLang="zh-CN" sz="1800">
              <a:solidFill>
                <a:schemeClr val="tx1"/>
              </a:solidFill>
            </a:endParaRPr>
          </a:p>
          <a:p>
            <a:pPr algn="ctr" eaLnBrk="1" hangingPunct="1"/>
            <a:r>
              <a:rPr lang="en-US" altLang="zh-CN" sz="1800">
                <a:solidFill>
                  <a:schemeClr val="tx1"/>
                </a:solidFill>
              </a:rPr>
              <a:t>30mm</a:t>
            </a:r>
          </a:p>
        </p:txBody>
      </p:sp>
      <p:sp>
        <p:nvSpPr>
          <p:cNvPr id="23562" name="矩形 61476"/>
          <p:cNvSpPr>
            <a:spLocks noRot="1" noChangeArrowheads="1"/>
          </p:cNvSpPr>
          <p:nvPr/>
        </p:nvSpPr>
        <p:spPr bwMode="auto">
          <a:xfrm>
            <a:off x="7848600" y="30480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endParaRPr lang="zh-CN" altLang="zh-CN" sz="1600" b="1">
              <a:solidFill>
                <a:srgbClr val="00FF00"/>
              </a:solidFill>
              <a:ea typeface="幼圆" panose="02010509060101010101" pitchFamily="49" charset="-122"/>
            </a:endParaRPr>
          </a:p>
        </p:txBody>
      </p:sp>
      <p:sp>
        <p:nvSpPr>
          <p:cNvPr id="23563" name="直接连接符 61477"/>
          <p:cNvSpPr>
            <a:spLocks noChangeShapeType="1"/>
          </p:cNvSpPr>
          <p:nvPr/>
        </p:nvSpPr>
        <p:spPr bwMode="auto">
          <a:xfrm>
            <a:off x="4876800" y="2819400"/>
            <a:ext cx="3048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564" name="直接连接符 61478"/>
          <p:cNvSpPr>
            <a:spLocks noChangeShapeType="1"/>
          </p:cNvSpPr>
          <p:nvPr/>
        </p:nvSpPr>
        <p:spPr bwMode="auto">
          <a:xfrm>
            <a:off x="5029200" y="2819400"/>
            <a:ext cx="0" cy="685800"/>
          </a:xfrm>
          <a:prstGeom prst="line">
            <a:avLst/>
          </a:prstGeom>
          <a:noFill/>
          <a:ln w="381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565" name="直接连接符 61479"/>
          <p:cNvSpPr>
            <a:spLocks noChangeShapeType="1"/>
          </p:cNvSpPr>
          <p:nvPr/>
        </p:nvSpPr>
        <p:spPr bwMode="auto">
          <a:xfrm>
            <a:off x="4876800" y="3505200"/>
            <a:ext cx="3048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481" name="矩形 61480"/>
          <p:cNvSpPr/>
          <p:nvPr/>
        </p:nvSpPr>
        <p:spPr>
          <a:xfrm>
            <a:off x="1752600" y="381000"/>
            <a:ext cx="3429000" cy="457200"/>
          </a:xfrm>
          <a:prstGeom prst="rect">
            <a:avLst/>
          </a:prstGeom>
          <a:solidFill>
            <a:schemeClr val="bg2"/>
          </a:solidFill>
          <a:ln w="38100">
            <a:noFill/>
          </a:ln>
        </p:spPr>
        <p:txBody>
          <a:bodyPr>
            <a:spAutoFit/>
          </a:bodyPr>
          <a:lstStyle/>
          <a:p>
            <a:pPr algn="ctr" eaLnBrk="1" hangingPunct="1">
              <a:buFont typeface="Arial" panose="020B0604020202020204" pitchFamily="34" charset="0"/>
              <a:buNone/>
              <a:defRPr/>
            </a:pPr>
            <a:r>
              <a:rPr lang="zh-CN" altLang="en-US" sz="2400" b="1" noProof="1">
                <a:solidFill>
                  <a:srgbClr val="FFFF00"/>
                </a:solidFill>
                <a:effectLst>
                  <a:outerShdw blurRad="38100" dist="38100" dir="2700000">
                    <a:srgbClr val="000000"/>
                  </a:outerShdw>
                </a:effectLst>
                <a:latin typeface="Arial" charset="0"/>
                <a:ea typeface="宋体" charset="-122"/>
                <a:cs typeface="+mn-ea"/>
              </a:rPr>
              <a:t>加  油  区</a:t>
            </a:r>
            <a:r>
              <a:rPr lang="en-US" altLang="zh-CN" sz="2400" b="1" noProof="1">
                <a:solidFill>
                  <a:srgbClr val="FFFF00"/>
                </a:solidFill>
                <a:effectLst>
                  <a:outerShdw blurRad="38100" dist="38100" dir="2700000">
                    <a:srgbClr val="000000"/>
                  </a:outerShdw>
                </a:effectLst>
                <a:latin typeface="Arial" charset="0"/>
                <a:ea typeface="宋体" charset="-122"/>
                <a:cs typeface="+mn-ea"/>
              </a:rPr>
              <a:t>—— </a:t>
            </a:r>
            <a:r>
              <a:rPr lang="zh-CN" altLang="en-US" sz="1800" noProof="1">
                <a:solidFill>
                  <a:schemeClr val="bg1"/>
                </a:solidFill>
                <a:latin typeface="Arial" charset="0"/>
                <a:ea typeface="楷体_GB2312" pitchFamily="49" charset="-122"/>
                <a:cs typeface="+mn-ea"/>
              </a:rPr>
              <a:t>加油机</a:t>
            </a:r>
            <a:endParaRPr lang="zh-CN" altLang="en-US" sz="1800" noProof="1">
              <a:solidFill>
                <a:schemeClr val="bg1"/>
              </a:solidFill>
              <a:latin typeface="Arial" charset="0"/>
              <a:ea typeface="楷体_GB2312" pitchFamily="49" charset="-122"/>
            </a:endParaRPr>
          </a:p>
        </p:txBody>
      </p:sp>
    </p:spTree>
  </p:cSld>
  <p:clrMapOvr>
    <a:masterClrMapping/>
  </p:clrMapOvr>
  <p:transition>
    <p:blinds dir="ver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D3E5AD79-0AB1-4512-A9C4-2589EAA4BBA1}"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60</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146435" name="矩形 314371"/>
          <p:cNvSpPr>
            <a:spLocks noChangeArrowheads="1"/>
          </p:cNvSpPr>
          <p:nvPr/>
        </p:nvSpPr>
        <p:spPr bwMode="auto">
          <a:xfrm>
            <a:off x="609600" y="1155700"/>
            <a:ext cx="6324600" cy="369888"/>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zh-CN" altLang="en-US" sz="1800">
                <a:solidFill>
                  <a:schemeClr val="tx1"/>
                </a:solidFill>
                <a:latin typeface="方正大黑简体" panose="02010601030101010101" pitchFamily="2" charset="-122"/>
                <a:ea typeface="方正大黑简体" panose="02010601030101010101" pitchFamily="2" charset="-122"/>
              </a:rPr>
              <a:t>第二节  坠落预防安全要求</a:t>
            </a:r>
          </a:p>
        </p:txBody>
      </p:sp>
      <p:sp>
        <p:nvSpPr>
          <p:cNvPr id="146436" name="Rectangle 20"/>
          <p:cNvSpPr>
            <a:spLocks noChangeArrowheads="1"/>
          </p:cNvSpPr>
          <p:nvPr/>
        </p:nvSpPr>
        <p:spPr bwMode="auto">
          <a:xfrm>
            <a:off x="609600" y="1812925"/>
            <a:ext cx="8077200" cy="45148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r>
              <a:rPr lang="en-US" altLang="zh-CN" sz="1800">
                <a:solidFill>
                  <a:schemeClr val="tx1"/>
                </a:solidFill>
                <a:latin typeface="方正大黑简体" panose="02010601030101010101" pitchFamily="2" charset="-122"/>
                <a:ea typeface="方正大黑简体" panose="02010601030101010101" pitchFamily="2" charset="-122"/>
              </a:rPr>
              <a:t>1</a:t>
            </a:r>
            <a:r>
              <a:rPr lang="zh-CN" altLang="en-US" sz="1800">
                <a:solidFill>
                  <a:schemeClr val="tx1"/>
                </a:solidFill>
                <a:latin typeface="方正大黑简体" panose="02010601030101010101" pitchFamily="2" charset="-122"/>
                <a:ea typeface="方正大黑简体" panose="02010601030101010101" pitchFamily="2" charset="-122"/>
              </a:rPr>
              <a:t>、如果不能完全消除坠落危害，应通过改善工作场所的作业环境来预防坠落，如安装楼梯、护栏、屏障、行程限制系统、逃生装置等。</a:t>
            </a:r>
          </a:p>
          <a:p>
            <a:pPr eaLnBrk="1" hangingPunct="1"/>
            <a:r>
              <a:rPr lang="en-US" altLang="zh-CN" sz="1800">
                <a:solidFill>
                  <a:schemeClr val="tx1"/>
                </a:solidFill>
                <a:latin typeface="方正大黑简体" panose="02010601030101010101" pitchFamily="2" charset="-122"/>
                <a:ea typeface="方正大黑简体" panose="02010601030101010101" pitchFamily="2" charset="-122"/>
              </a:rPr>
              <a:t>2</a:t>
            </a:r>
            <a:r>
              <a:rPr lang="zh-CN" altLang="en-US" sz="1800">
                <a:solidFill>
                  <a:schemeClr val="tx1"/>
                </a:solidFill>
                <a:latin typeface="方正大黑简体" panose="02010601030101010101" pitchFamily="2" charset="-122"/>
                <a:ea typeface="方正大黑简体" panose="02010601030101010101" pitchFamily="2" charset="-122"/>
              </a:rPr>
              <a:t>、应避免临边作业，尽可能在地面预制好装设缆绳、护栏等设施的固定点，避免在高处进行作业。如必须进行临边作业时，必须采取符合安全规范的防护措施。</a:t>
            </a:r>
          </a:p>
          <a:p>
            <a:pPr eaLnBrk="1" hangingPunct="1"/>
            <a:r>
              <a:rPr lang="en-US" altLang="zh-CN" sz="1800">
                <a:solidFill>
                  <a:schemeClr val="tx1"/>
                </a:solidFill>
                <a:latin typeface="方正大黑简体" panose="02010601030101010101" pitchFamily="2" charset="-122"/>
                <a:ea typeface="方正大黑简体" panose="02010601030101010101" pitchFamily="2" charset="-122"/>
              </a:rPr>
              <a:t>3</a:t>
            </a:r>
            <a:r>
              <a:rPr lang="zh-CN" altLang="en-US" sz="1800">
                <a:solidFill>
                  <a:schemeClr val="tx1"/>
                </a:solidFill>
                <a:latin typeface="方正大黑简体" panose="02010601030101010101" pitchFamily="2" charset="-122"/>
                <a:ea typeface="方正大黑简体" panose="02010601030101010101" pitchFamily="2" charset="-122"/>
              </a:rPr>
              <a:t>、应预先评估，在合适位置预制锚固点、生命线及安全带的固定点。</a:t>
            </a:r>
          </a:p>
          <a:p>
            <a:pPr eaLnBrk="1" hangingPunct="1"/>
            <a:r>
              <a:rPr lang="en-US" altLang="zh-CN" sz="1800">
                <a:solidFill>
                  <a:schemeClr val="tx1"/>
                </a:solidFill>
                <a:latin typeface="方正大黑简体" panose="02010601030101010101" pitchFamily="2" charset="-122"/>
                <a:ea typeface="方正大黑简体" panose="02010601030101010101" pitchFamily="2" charset="-122"/>
              </a:rPr>
              <a:t>4</a:t>
            </a:r>
            <a:r>
              <a:rPr lang="zh-CN" altLang="en-US" sz="1800">
                <a:solidFill>
                  <a:schemeClr val="tx1"/>
                </a:solidFill>
                <a:latin typeface="方正大黑简体" panose="02010601030101010101" pitchFamily="2" charset="-122"/>
                <a:ea typeface="方正大黑简体" panose="02010601030101010101" pitchFamily="2" charset="-122"/>
              </a:rPr>
              <a:t>、尽可能采用脚手架、操作平台和升降机等作为安全作业平台。高空电缆桥架作业</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安装和放线</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应设置作业平台。</a:t>
            </a:r>
          </a:p>
          <a:p>
            <a:pPr eaLnBrk="1" hangingPunct="1"/>
            <a:r>
              <a:rPr lang="en-US" altLang="zh-CN" sz="1800">
                <a:solidFill>
                  <a:schemeClr val="tx1"/>
                </a:solidFill>
                <a:latin typeface="方正大黑简体" panose="02010601030101010101" pitchFamily="2" charset="-122"/>
                <a:ea typeface="方正大黑简体" panose="02010601030101010101" pitchFamily="2" charset="-122"/>
              </a:rPr>
              <a:t>5</a:t>
            </a:r>
            <a:r>
              <a:rPr lang="zh-CN" altLang="en-US" sz="1800">
                <a:solidFill>
                  <a:schemeClr val="tx1"/>
                </a:solidFill>
                <a:latin typeface="方正大黑简体" panose="02010601030101010101" pitchFamily="2" charset="-122"/>
                <a:ea typeface="方正大黑简体" panose="02010601030101010101" pitchFamily="2" charset="-122"/>
              </a:rPr>
              <a:t>、</a:t>
            </a:r>
            <a:r>
              <a:rPr lang="en-US" altLang="en-US" sz="1800">
                <a:solidFill>
                  <a:schemeClr val="tx1"/>
                </a:solidFill>
                <a:latin typeface="方正大黑简体" panose="02010601030101010101" pitchFamily="2" charset="-122"/>
                <a:ea typeface="方正大黑简体" panose="02010601030101010101" pitchFamily="2" charset="-122"/>
              </a:rPr>
              <a:t>禁止在不牢固的结构物(如石棉瓦、木板条等)上进行作业，</a:t>
            </a:r>
            <a:r>
              <a:rPr lang="zh-CN" altLang="en-US" sz="1800">
                <a:solidFill>
                  <a:schemeClr val="tx1"/>
                </a:solidFill>
                <a:latin typeface="方正大黑简体" panose="02010601030101010101" pitchFamily="2" charset="-122"/>
                <a:ea typeface="方正大黑简体" panose="02010601030101010101" pitchFamily="2" charset="-122"/>
              </a:rPr>
              <a:t>楼板上的孔洞应设盖板或围栏</a:t>
            </a:r>
            <a:r>
              <a:rPr lang="en-US" altLang="en-US" sz="1800">
                <a:solidFill>
                  <a:schemeClr val="tx1"/>
                </a:solidFill>
                <a:latin typeface="方正大黑简体" panose="02010601030101010101" pitchFamily="2" charset="-122"/>
                <a:ea typeface="方正大黑简体" panose="02010601030101010101" pitchFamily="2" charset="-122"/>
              </a:rPr>
              <a:t>。禁止在屋架、桁架的上弦、支撑、檩条、挑架、挑梁、砌体、不固定的构件上行走或作业。</a:t>
            </a:r>
          </a:p>
          <a:p>
            <a:pPr eaLnBrk="1" hangingPunct="1"/>
            <a:r>
              <a:rPr lang="en-US" altLang="zh-CN" sz="1800">
                <a:solidFill>
                  <a:schemeClr val="tx1"/>
                </a:solidFill>
                <a:latin typeface="方正大黑简体" panose="02010601030101010101" pitchFamily="2" charset="-122"/>
                <a:ea typeface="方正大黑简体" panose="02010601030101010101" pitchFamily="2" charset="-122"/>
              </a:rPr>
              <a:t>6</a:t>
            </a:r>
            <a:r>
              <a:rPr lang="zh-CN" altLang="en-US" sz="1800">
                <a:solidFill>
                  <a:schemeClr val="tx1"/>
                </a:solidFill>
                <a:latin typeface="方正大黑简体" panose="02010601030101010101" pitchFamily="2" charset="-122"/>
                <a:ea typeface="方正大黑简体" panose="02010601030101010101" pitchFamily="2" charset="-122"/>
              </a:rPr>
              <a:t>、</a:t>
            </a:r>
            <a:r>
              <a:rPr lang="en-US" altLang="en-US" sz="1800">
                <a:solidFill>
                  <a:schemeClr val="tx1"/>
                </a:solidFill>
                <a:latin typeface="方正大黑简体" panose="02010601030101010101" pitchFamily="2" charset="-122"/>
                <a:ea typeface="方正大黑简体" panose="02010601030101010101" pitchFamily="2" charset="-122"/>
              </a:rPr>
              <a:t>梯子使用前应检查结构是否牢固。踏步间距不得大于300mm；人字梯应有坚固的铰链和限制跨度的拉链。禁止踏在梯子顶端工作。用靠梯时，脚距梯子顶端不得少于四步，用人字梯时不得少于二步。靠梯的高度如超过6m，应在中间设支撑加固。</a:t>
            </a:r>
            <a:endParaRPr lang="zh-CN" altLang="en-US" sz="1800">
              <a:solidFill>
                <a:schemeClr val="tx1"/>
              </a:solidFill>
              <a:latin typeface="方正大黑简体" panose="02010601030101010101" pitchFamily="2" charset="-122"/>
              <a:ea typeface="方正大黑简体" panose="02010601030101010101" pitchFamily="2" charset="-122"/>
            </a:endParaRPr>
          </a:p>
          <a:p>
            <a:pPr eaLnBrk="1" hangingPunct="1"/>
            <a:endParaRPr lang="zh-CN" altLang="en-US" sz="1800">
              <a:solidFill>
                <a:schemeClr val="tx1"/>
              </a:solidFill>
              <a:latin typeface="方正大黑简体" panose="02010601030101010101" pitchFamily="2" charset="-122"/>
              <a:ea typeface="方正大黑简体" panose="02010601030101010101" pitchFamily="2" charset="-122"/>
            </a:endParaRPr>
          </a:p>
        </p:txBody>
      </p:sp>
      <p:sp>
        <p:nvSpPr>
          <p:cNvPr id="747526" name="标题 1"/>
          <p:cNvSpPr/>
          <p:nvPr/>
        </p:nvSpPr>
        <p:spPr bwMode="auto">
          <a:xfrm>
            <a:off x="1295400" y="381000"/>
            <a:ext cx="78486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二、高处作业安全技术措施</a:t>
            </a:r>
            <a:endPar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spTree>
  </p:cSld>
  <p:clrMapOvr>
    <a:masterClrMapping/>
  </p:clrMapOvr>
  <p:transition>
    <p:blinds dir="ver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391C7004-4176-4D65-897D-62428C82CEA5}"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61</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148483" name="Rectangle 20"/>
          <p:cNvSpPr>
            <a:spLocks noChangeArrowheads="1"/>
          </p:cNvSpPr>
          <p:nvPr/>
        </p:nvSpPr>
        <p:spPr bwMode="auto">
          <a:xfrm>
            <a:off x="381000" y="1371600"/>
            <a:ext cx="8305800" cy="4789488"/>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r>
              <a:rPr lang="en-US" altLang="zh-CN" sz="1800">
                <a:solidFill>
                  <a:schemeClr val="tx1"/>
                </a:solidFill>
                <a:latin typeface="方正大黑简体" panose="02010601030101010101" pitchFamily="2" charset="-122"/>
                <a:ea typeface="方正大黑简体" panose="02010601030101010101" pitchFamily="2" charset="-122"/>
              </a:rPr>
              <a:t>7</a:t>
            </a:r>
            <a:r>
              <a:rPr lang="zh-CN" altLang="en-US" sz="1800">
                <a:solidFill>
                  <a:schemeClr val="tx1"/>
                </a:solidFill>
                <a:latin typeface="方正大黑简体" panose="02010601030101010101" pitchFamily="2" charset="-122"/>
                <a:ea typeface="方正大黑简体" panose="02010601030101010101" pitchFamily="2" charset="-122"/>
              </a:rPr>
              <a:t>、</a:t>
            </a:r>
            <a:r>
              <a:rPr lang="en-US" altLang="en-US" sz="1800">
                <a:solidFill>
                  <a:schemeClr val="tx1"/>
                </a:solidFill>
                <a:latin typeface="方正大黑简体" panose="02010601030101010101" pitchFamily="2" charset="-122"/>
                <a:ea typeface="方正大黑简体" panose="02010601030101010101" pitchFamily="2" charset="-122"/>
              </a:rPr>
              <a:t> 在平滑面上使用的梯子，应采取端部套、绑防滑胶皮等措施。直梯应放置稳定，与地面夹角以60°～70°为宜。在容易滑偏的构件上靠梯时，梯子上端应用绳绑在上方牢固构件上。禁止在吊架上架设梯子。</a:t>
            </a:r>
            <a:endParaRPr lang="zh-CN" altLang="en-US" sz="1800">
              <a:solidFill>
                <a:schemeClr val="tx1"/>
              </a:solidFill>
              <a:latin typeface="方正大黑简体" panose="02010601030101010101" pitchFamily="2" charset="-122"/>
              <a:ea typeface="方正大黑简体" panose="02010601030101010101" pitchFamily="2" charset="-122"/>
            </a:endParaRPr>
          </a:p>
          <a:p>
            <a:pPr eaLnBrk="1" hangingPunct="1"/>
            <a:r>
              <a:rPr lang="en-US" altLang="zh-CN" sz="1800">
                <a:solidFill>
                  <a:schemeClr val="tx1"/>
                </a:solidFill>
                <a:latin typeface="方正大黑简体" panose="02010601030101010101" pitchFamily="2" charset="-122"/>
                <a:ea typeface="方正大黑简体" panose="02010601030101010101" pitchFamily="2" charset="-122"/>
              </a:rPr>
              <a:t>8</a:t>
            </a:r>
            <a:r>
              <a:rPr lang="zh-CN" altLang="en-US" sz="1800">
                <a:solidFill>
                  <a:schemeClr val="tx1"/>
                </a:solidFill>
                <a:latin typeface="方正大黑简体" panose="02010601030101010101" pitchFamily="2" charset="-122"/>
                <a:ea typeface="方正大黑简体" panose="02010601030101010101" pitchFamily="2" charset="-122"/>
              </a:rPr>
              <a:t>、高处作业的人员，一般每年需要进行一次体格检查。患有心脏病、高血压、精神病、癫痫病等不适合从事高处作业的人员，不能进行高处作业。</a:t>
            </a:r>
          </a:p>
          <a:p>
            <a:pPr eaLnBrk="1" hangingPunct="1"/>
            <a:r>
              <a:rPr lang="en-US" altLang="zh-CN" sz="1800">
                <a:solidFill>
                  <a:schemeClr val="tx1"/>
                </a:solidFill>
                <a:latin typeface="方正大黑简体" panose="02010601030101010101" pitchFamily="2" charset="-122"/>
                <a:ea typeface="方正大黑简体" panose="02010601030101010101" pitchFamily="2" charset="-122"/>
              </a:rPr>
              <a:t>9</a:t>
            </a:r>
            <a:r>
              <a:rPr lang="zh-CN" altLang="en-US" sz="1800">
                <a:solidFill>
                  <a:schemeClr val="tx1"/>
                </a:solidFill>
                <a:latin typeface="方正大黑简体" panose="02010601030101010101" pitchFamily="2" charset="-122"/>
                <a:ea typeface="方正大黑简体" panose="02010601030101010101" pitchFamily="2" charset="-122"/>
              </a:rPr>
              <a:t>、高处作业的设施和设备，在投入使用前，要全部检查，经确认完好后，才能投入使用。（如安全带是否完好）</a:t>
            </a:r>
          </a:p>
          <a:p>
            <a:pPr eaLnBrk="1" hangingPunct="1"/>
            <a:r>
              <a:rPr lang="en-US" altLang="zh-CN" sz="1800">
                <a:solidFill>
                  <a:schemeClr val="tx1"/>
                </a:solidFill>
                <a:latin typeface="方正大黑简体" panose="02010601030101010101" pitchFamily="2" charset="-122"/>
                <a:ea typeface="方正大黑简体" panose="02010601030101010101" pitchFamily="2" charset="-122"/>
              </a:rPr>
              <a:t>10</a:t>
            </a:r>
            <a:r>
              <a:rPr lang="zh-CN" altLang="en-US" sz="1800">
                <a:solidFill>
                  <a:schemeClr val="tx1"/>
                </a:solidFill>
                <a:latin typeface="方正大黑简体" panose="02010601030101010101" pitchFamily="2" charset="-122"/>
                <a:ea typeface="方正大黑简体" panose="02010601030101010101" pitchFamily="2" charset="-122"/>
              </a:rPr>
              <a:t>、对作业中的走道、通道板等安全通道，都应随时加以清扫干净。作业点下方应设安全警戒区，应有明显警戒标志，并设专人监护。</a:t>
            </a:r>
          </a:p>
          <a:p>
            <a:pPr eaLnBrk="1" hangingPunct="1"/>
            <a:r>
              <a:rPr lang="en-US" altLang="zh-CN" sz="1800">
                <a:solidFill>
                  <a:schemeClr val="tx1"/>
                </a:solidFill>
                <a:latin typeface="方正大黑简体" panose="02010601030101010101" pitchFamily="2" charset="-122"/>
                <a:ea typeface="方正大黑简体" panose="02010601030101010101" pitchFamily="2" charset="-122"/>
              </a:rPr>
              <a:t>11</a:t>
            </a:r>
            <a:r>
              <a:rPr lang="zh-CN" altLang="en-US" sz="1800">
                <a:solidFill>
                  <a:schemeClr val="tx1"/>
                </a:solidFill>
                <a:latin typeface="方正大黑简体" panose="02010601030101010101" pitchFamily="2" charset="-122"/>
                <a:ea typeface="方正大黑简体" panose="02010601030101010101" pitchFamily="2" charset="-122"/>
              </a:rPr>
              <a:t>、高处作业禁止投掷工具、材料和杂物等，工具应有防掉绳，并放入工具袋。所有材料应堆放平稳。</a:t>
            </a:r>
          </a:p>
          <a:p>
            <a:pPr eaLnBrk="1" hangingPunct="1"/>
            <a:r>
              <a:rPr lang="en-US" altLang="zh-CN" sz="1800">
                <a:solidFill>
                  <a:schemeClr val="tx1"/>
                </a:solidFill>
                <a:latin typeface="方正大黑简体" panose="02010601030101010101" pitchFamily="2" charset="-122"/>
                <a:ea typeface="方正大黑简体" panose="02010601030101010101" pitchFamily="2" charset="-122"/>
              </a:rPr>
              <a:t>12</a:t>
            </a:r>
            <a:r>
              <a:rPr lang="zh-CN" altLang="en-US" sz="1800">
                <a:solidFill>
                  <a:schemeClr val="tx1"/>
                </a:solidFill>
                <a:latin typeface="方正大黑简体" panose="02010601030101010101" pitchFamily="2" charset="-122"/>
                <a:ea typeface="方正大黑简体" panose="02010601030101010101" pitchFamily="2" charset="-122"/>
              </a:rPr>
              <a:t>、应避免临边作业，尽可能在地面预制好装设缆绳、护栏等设施的固定点，避免在高处进行作业。</a:t>
            </a:r>
          </a:p>
          <a:p>
            <a:pPr eaLnBrk="1" hangingPunct="1"/>
            <a:r>
              <a:rPr lang="en-US" altLang="zh-CN" sz="1800">
                <a:solidFill>
                  <a:schemeClr val="tx1"/>
                </a:solidFill>
                <a:latin typeface="方正大黑简体" panose="02010601030101010101" pitchFamily="2" charset="-122"/>
                <a:ea typeface="方正大黑简体" panose="02010601030101010101" pitchFamily="2" charset="-122"/>
              </a:rPr>
              <a:t>13</a:t>
            </a:r>
            <a:r>
              <a:rPr lang="zh-CN" altLang="en-US" sz="1800">
                <a:solidFill>
                  <a:schemeClr val="tx1"/>
                </a:solidFill>
                <a:latin typeface="方正大黑简体" panose="02010601030101010101" pitchFamily="2" charset="-122"/>
                <a:ea typeface="方正大黑简体" panose="02010601030101010101" pitchFamily="2" charset="-122"/>
              </a:rPr>
              <a:t>、如必须进行临边作业时，必须采取符合安全规范的防护措施。应预先评估，在合适位置预制锚固点、生命线及安全带的固定点。</a:t>
            </a:r>
          </a:p>
          <a:p>
            <a:pPr eaLnBrk="1" hangingPunct="1"/>
            <a:r>
              <a:rPr lang="en-US" altLang="zh-CN" sz="1800">
                <a:solidFill>
                  <a:schemeClr val="tx1"/>
                </a:solidFill>
                <a:latin typeface="方正大黑简体" panose="02010601030101010101" pitchFamily="2" charset="-122"/>
                <a:ea typeface="方正大黑简体" panose="02010601030101010101" pitchFamily="2" charset="-122"/>
              </a:rPr>
              <a:t>14</a:t>
            </a:r>
            <a:r>
              <a:rPr lang="zh-CN" altLang="en-US" sz="1800">
                <a:solidFill>
                  <a:schemeClr val="tx1"/>
                </a:solidFill>
                <a:latin typeface="方正大黑简体" panose="02010601030101010101" pitchFamily="2" charset="-122"/>
                <a:ea typeface="方正大黑简体" panose="02010601030101010101" pitchFamily="2" charset="-122"/>
              </a:rPr>
              <a:t>、高处作业应使用符合标准规范的吊架、梯子、脚手板、防护围栏和档脚板等。作业前，作业人员应仔细检查作业平台是否坚固、牢靠。</a:t>
            </a:r>
            <a:endParaRPr lang="en-US" altLang="en-US" sz="1800">
              <a:solidFill>
                <a:schemeClr val="tx1"/>
              </a:solidFill>
              <a:latin typeface="方正大黑简体" panose="02010601030101010101" pitchFamily="2" charset="-122"/>
              <a:ea typeface="方正大黑简体" panose="02010601030101010101" pitchFamily="2" charset="-122"/>
            </a:endParaRPr>
          </a:p>
        </p:txBody>
      </p:sp>
      <p:sp>
        <p:nvSpPr>
          <p:cNvPr id="747526" name="标题 1"/>
          <p:cNvSpPr/>
          <p:nvPr/>
        </p:nvSpPr>
        <p:spPr bwMode="auto">
          <a:xfrm>
            <a:off x="1295400" y="381000"/>
            <a:ext cx="78486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二、高处作业安全技术措施</a:t>
            </a:r>
            <a:endPar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spTree>
  </p:cSld>
  <p:clrMapOvr>
    <a:masterClrMapping/>
  </p:clrMapOvr>
  <p:transition>
    <p:blinds dir="ver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6368583B-0A08-472A-B7F5-A8982697DC0B}"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62</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150531" name="Rectangle 20"/>
          <p:cNvSpPr>
            <a:spLocks noChangeArrowheads="1"/>
          </p:cNvSpPr>
          <p:nvPr/>
        </p:nvSpPr>
        <p:spPr bwMode="auto">
          <a:xfrm>
            <a:off x="457200" y="1520825"/>
            <a:ext cx="8229600" cy="42481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r>
              <a:rPr lang="en-US" altLang="zh-CN" sz="1800">
                <a:solidFill>
                  <a:schemeClr val="tx1"/>
                </a:solidFill>
                <a:latin typeface="方正大黑简体" panose="02010601030101010101" pitchFamily="2" charset="-122"/>
                <a:ea typeface="方正大黑简体" panose="02010601030101010101" pitchFamily="2" charset="-122"/>
              </a:rPr>
              <a:t>15</a:t>
            </a:r>
            <a:r>
              <a:rPr lang="zh-CN" altLang="en-US" sz="1800">
                <a:solidFill>
                  <a:schemeClr val="tx1"/>
                </a:solidFill>
                <a:latin typeface="方正大黑简体" panose="02010601030101010101" pitchFamily="2" charset="-122"/>
                <a:ea typeface="方正大黑简体" panose="02010601030101010101" pitchFamily="2" charset="-122"/>
              </a:rPr>
              <a:t>、从事高处作业时，必须注意架空电线，要做好隔绝措施。要距离普通低压电线</a:t>
            </a:r>
            <a:r>
              <a:rPr lang="en-US" altLang="zh-CN" sz="1800">
                <a:solidFill>
                  <a:schemeClr val="tx1"/>
                </a:solidFill>
                <a:latin typeface="方正大黑简体" panose="02010601030101010101" pitchFamily="2" charset="-122"/>
                <a:ea typeface="方正大黑简体" panose="02010601030101010101" pitchFamily="2" charset="-122"/>
              </a:rPr>
              <a:t>1</a:t>
            </a:r>
            <a:r>
              <a:rPr lang="zh-CN" altLang="en-US" sz="1800">
                <a:solidFill>
                  <a:schemeClr val="tx1"/>
                </a:solidFill>
                <a:latin typeface="方正大黑简体" panose="02010601030101010101" pitchFamily="2" charset="-122"/>
                <a:ea typeface="方正大黑简体" panose="02010601030101010101" pitchFamily="2" charset="-122"/>
              </a:rPr>
              <a:t>米以上，普通高压线</a:t>
            </a:r>
            <a:r>
              <a:rPr lang="en-US" altLang="zh-CN" sz="1800">
                <a:solidFill>
                  <a:schemeClr val="tx1"/>
                </a:solidFill>
                <a:latin typeface="方正大黑简体" panose="02010601030101010101" pitchFamily="2" charset="-122"/>
                <a:ea typeface="方正大黑简体" panose="02010601030101010101" pitchFamily="2" charset="-122"/>
              </a:rPr>
              <a:t>2.5</a:t>
            </a:r>
            <a:r>
              <a:rPr lang="zh-CN" altLang="en-US" sz="1800">
                <a:solidFill>
                  <a:schemeClr val="tx1"/>
                </a:solidFill>
                <a:latin typeface="方正大黑简体" panose="02010601030101010101" pitchFamily="2" charset="-122"/>
                <a:ea typeface="方正大黑简体" panose="02010601030101010101" pitchFamily="2" charset="-122"/>
              </a:rPr>
              <a:t>米以上，并要注意防止运送导电材料触碰电线。靠近电源</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低压</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线路作业前，应先联系停电。确认停电后方可进行工作。</a:t>
            </a:r>
          </a:p>
          <a:p>
            <a:pPr eaLnBrk="1" hangingPunct="1"/>
            <a:r>
              <a:rPr lang="en-US" altLang="zh-CN" sz="1800">
                <a:solidFill>
                  <a:schemeClr val="tx1"/>
                </a:solidFill>
                <a:latin typeface="方正大黑简体" panose="02010601030101010101" pitchFamily="2" charset="-122"/>
                <a:ea typeface="方正大黑简体" panose="02010601030101010101" pitchFamily="2" charset="-122"/>
              </a:rPr>
              <a:t>16</a:t>
            </a:r>
            <a:r>
              <a:rPr lang="zh-CN" altLang="en-US" sz="1800">
                <a:solidFill>
                  <a:schemeClr val="tx1"/>
                </a:solidFill>
                <a:latin typeface="方正大黑简体" panose="02010601030101010101" pitchFamily="2" charset="-122"/>
                <a:ea typeface="方正大黑简体" panose="02010601030101010101" pitchFamily="2" charset="-122"/>
              </a:rPr>
              <a:t>、严禁在六级以上大风和雷电、暴雨、大雾等气象条件下以及</a:t>
            </a:r>
            <a:r>
              <a:rPr lang="en-US" altLang="zh-CN" sz="1800">
                <a:solidFill>
                  <a:schemeClr val="tx1"/>
                </a:solidFill>
                <a:latin typeface="方正大黑简体" panose="02010601030101010101" pitchFamily="2" charset="-122"/>
                <a:ea typeface="方正大黑简体" panose="02010601030101010101" pitchFamily="2" charset="-122"/>
              </a:rPr>
              <a:t>40℃</a:t>
            </a:r>
            <a:r>
              <a:rPr lang="zh-CN" altLang="en-US" sz="1800">
                <a:solidFill>
                  <a:schemeClr val="tx1"/>
                </a:solidFill>
                <a:latin typeface="方正大黑简体" panose="02010601030101010101" pitchFamily="2" charset="-122"/>
                <a:ea typeface="方正大黑简体" panose="02010601030101010101" pitchFamily="2" charset="-122"/>
              </a:rPr>
              <a:t>及以上高温、</a:t>
            </a:r>
            <a:r>
              <a:rPr lang="en-US" altLang="zh-CN" sz="1800">
                <a:solidFill>
                  <a:schemeClr val="tx1"/>
                </a:solidFill>
                <a:latin typeface="方正大黑简体" panose="02010601030101010101" pitchFamily="2" charset="-122"/>
                <a:ea typeface="方正大黑简体" panose="02010601030101010101" pitchFamily="2" charset="-122"/>
              </a:rPr>
              <a:t>-20℃</a:t>
            </a:r>
            <a:r>
              <a:rPr lang="zh-CN" altLang="en-US" sz="1800">
                <a:solidFill>
                  <a:schemeClr val="tx1"/>
                </a:solidFill>
                <a:latin typeface="方正大黑简体" panose="02010601030101010101" pitchFamily="2" charset="-122"/>
                <a:ea typeface="方正大黑简体" panose="02010601030101010101" pitchFamily="2" charset="-122"/>
              </a:rPr>
              <a:t>及以下寒冷环境下从事高空作业，在</a:t>
            </a:r>
            <a:r>
              <a:rPr lang="en-US" altLang="zh-CN" sz="1800">
                <a:solidFill>
                  <a:schemeClr val="tx1"/>
                </a:solidFill>
                <a:latin typeface="方正大黑简体" panose="02010601030101010101" pitchFamily="2" charset="-122"/>
                <a:ea typeface="方正大黑简体" panose="02010601030101010101" pitchFamily="2" charset="-122"/>
              </a:rPr>
              <a:t>30--40℃</a:t>
            </a:r>
            <a:r>
              <a:rPr lang="zh-CN" altLang="en-US" sz="1800">
                <a:solidFill>
                  <a:schemeClr val="tx1"/>
                </a:solidFill>
                <a:latin typeface="方正大黑简体" panose="02010601030101010101" pitchFamily="2" charset="-122"/>
                <a:ea typeface="方正大黑简体" panose="02010601030101010101" pitchFamily="2" charset="-122"/>
              </a:rPr>
              <a:t>的高温环境下的高空作业应按</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高温作业允许持续接触热时间限值</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a:t>
            </a:r>
            <a:r>
              <a:rPr lang="en-US" altLang="zh-CN" sz="1800">
                <a:solidFill>
                  <a:schemeClr val="tx1"/>
                </a:solidFill>
                <a:latin typeface="方正大黑简体" panose="02010601030101010101" pitchFamily="2" charset="-122"/>
                <a:ea typeface="方正大黑简体" panose="02010601030101010101" pitchFamily="2" charset="-122"/>
              </a:rPr>
              <a:t>GB935</a:t>
            </a:r>
            <a:r>
              <a:rPr lang="zh-CN" altLang="en-US" sz="1800">
                <a:solidFill>
                  <a:schemeClr val="tx1"/>
                </a:solidFill>
                <a:latin typeface="方正大黑简体" panose="02010601030101010101" pitchFamily="2" charset="-122"/>
                <a:ea typeface="方正大黑简体" panose="02010601030101010101" pitchFamily="2" charset="-122"/>
              </a:rPr>
              <a:t>－</a:t>
            </a:r>
            <a:r>
              <a:rPr lang="en-US" altLang="zh-CN" sz="1800">
                <a:solidFill>
                  <a:schemeClr val="tx1"/>
                </a:solidFill>
                <a:latin typeface="方正大黑简体" panose="02010601030101010101" pitchFamily="2" charset="-122"/>
                <a:ea typeface="方正大黑简体" panose="02010601030101010101" pitchFamily="2" charset="-122"/>
              </a:rPr>
              <a:t>89</a:t>
            </a:r>
            <a:r>
              <a:rPr lang="zh-CN" altLang="en-US" sz="1800">
                <a:solidFill>
                  <a:schemeClr val="tx1"/>
                </a:solidFill>
                <a:latin typeface="方正大黑简体" panose="02010601030101010101" pitchFamily="2" charset="-122"/>
                <a:ea typeface="方正大黑简体" panose="02010601030101010101" pitchFamily="2" charset="-122"/>
              </a:rPr>
              <a:t>）标准中“重劳动”工作时间轮换作业。</a:t>
            </a:r>
          </a:p>
          <a:p>
            <a:pPr eaLnBrk="1" hangingPunct="1"/>
            <a:r>
              <a:rPr lang="en-US" altLang="zh-CN" sz="1800">
                <a:solidFill>
                  <a:schemeClr val="tx1"/>
                </a:solidFill>
                <a:latin typeface="方正大黑简体" panose="02010601030101010101" pitchFamily="2" charset="-122"/>
                <a:ea typeface="方正大黑简体" panose="02010601030101010101" pitchFamily="2" charset="-122"/>
              </a:rPr>
              <a:t>17</a:t>
            </a:r>
            <a:r>
              <a:rPr lang="zh-CN" altLang="en-US" sz="1800">
                <a:solidFill>
                  <a:schemeClr val="tx1"/>
                </a:solidFill>
                <a:latin typeface="方正大黑简体" panose="02010601030101010101" pitchFamily="2" charset="-122"/>
                <a:ea typeface="方正大黑简体" panose="02010601030101010101" pitchFamily="2" charset="-122"/>
              </a:rPr>
              <a:t>、同一架梯子只允许一个人在上面工作，不准带人移动梯子。外用电梯、罐笼应有可靠的安全装置。作业人员应沿着通道、梯子上下，禁止沿着绳索、立杆或栏杆攀爬。</a:t>
            </a:r>
          </a:p>
          <a:p>
            <a:pPr eaLnBrk="1" hangingPunct="1"/>
            <a:r>
              <a:rPr lang="en-US" altLang="zh-CN" sz="1800">
                <a:solidFill>
                  <a:schemeClr val="tx1"/>
                </a:solidFill>
                <a:latin typeface="方正大黑简体" panose="02010601030101010101" pitchFamily="2" charset="-122"/>
                <a:ea typeface="方正大黑简体" panose="02010601030101010101" pitchFamily="2" charset="-122"/>
              </a:rPr>
              <a:t>18</a:t>
            </a:r>
            <a:r>
              <a:rPr lang="zh-CN" altLang="en-US" sz="1800">
                <a:solidFill>
                  <a:schemeClr val="tx1"/>
                </a:solidFill>
                <a:latin typeface="方正大黑简体" panose="02010601030101010101" pitchFamily="2" charset="-122"/>
                <a:ea typeface="方正大黑简体" panose="02010601030101010101" pitchFamily="2" charset="-122"/>
              </a:rPr>
              <a:t>、高处作业应使用安全可靠的登高工具，严禁利用一般起重设备吊运或攀爬脚手架，设备等方式登高。</a:t>
            </a:r>
          </a:p>
          <a:p>
            <a:pPr eaLnBrk="1" hangingPunct="1"/>
            <a:r>
              <a:rPr lang="en-US" altLang="zh-CN" sz="1800">
                <a:solidFill>
                  <a:schemeClr val="tx1"/>
                </a:solidFill>
                <a:latin typeface="方正大黑简体" panose="02010601030101010101" pitchFamily="2" charset="-122"/>
                <a:ea typeface="方正大黑简体" panose="02010601030101010101" pitchFamily="2" charset="-122"/>
              </a:rPr>
              <a:t>19</a:t>
            </a:r>
            <a:r>
              <a:rPr lang="zh-CN" altLang="en-US" sz="1800">
                <a:solidFill>
                  <a:schemeClr val="tx1"/>
                </a:solidFill>
                <a:latin typeface="方正大黑简体" panose="02010601030101010101" pitchFamily="2" charset="-122"/>
                <a:ea typeface="方正大黑简体" panose="02010601030101010101" pitchFamily="2" charset="-122"/>
              </a:rPr>
              <a:t>、 在“四口”（楼梯口、电梯口、通道口、设备预留口）“五临边”（坑井、阳台、料台、楼板、屋面边）作业时，对其孔洞口加盖、临边设置护栏并挂设警示牌。</a:t>
            </a:r>
          </a:p>
        </p:txBody>
      </p:sp>
      <p:sp>
        <p:nvSpPr>
          <p:cNvPr id="747526" name="标题 1"/>
          <p:cNvSpPr/>
          <p:nvPr/>
        </p:nvSpPr>
        <p:spPr bwMode="auto">
          <a:xfrm>
            <a:off x="1295400" y="381000"/>
            <a:ext cx="78486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二、高处作业安全技术措施</a:t>
            </a:r>
            <a:endPar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spTree>
  </p:cSld>
  <p:clrMapOvr>
    <a:masterClrMapping/>
  </p:clrMapOvr>
  <p:transition>
    <p:blinds dir="ver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矩形 319489"/>
          <p:cNvSpPr>
            <a:spLocks noChangeArrowheads="1"/>
          </p:cNvSpPr>
          <p:nvPr/>
        </p:nvSpPr>
        <p:spPr bwMode="auto">
          <a:xfrm>
            <a:off x="609600" y="1079500"/>
            <a:ext cx="5410200" cy="534988"/>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60000"/>
              </a:lnSpc>
            </a:pPr>
            <a:r>
              <a:rPr lang="zh-CN" altLang="en-US" sz="1800">
                <a:solidFill>
                  <a:schemeClr val="tx1"/>
                </a:solidFill>
                <a:latin typeface="方正大黑简体" panose="02010601030101010101" pitchFamily="2" charset="-122"/>
                <a:ea typeface="方正大黑简体" panose="02010601030101010101" pitchFamily="2" charset="-122"/>
              </a:rPr>
              <a:t>第三节  吊篮使用安全控制要求。</a:t>
            </a:r>
          </a:p>
        </p:txBody>
      </p:sp>
      <p:sp>
        <p:nvSpPr>
          <p:cNvPr id="152579"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C3004D9E-054F-4D12-89EF-B4D3E5CCDBF0}"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63</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152580" name="矩形 319491"/>
          <p:cNvSpPr>
            <a:spLocks noChangeArrowheads="1"/>
          </p:cNvSpPr>
          <p:nvPr/>
        </p:nvSpPr>
        <p:spPr bwMode="auto">
          <a:xfrm>
            <a:off x="609600" y="1752600"/>
            <a:ext cx="8001000" cy="4764088"/>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1</a:t>
            </a:r>
            <a:r>
              <a:rPr lang="zh-CN" altLang="en-US" sz="1800">
                <a:solidFill>
                  <a:schemeClr val="tx1"/>
                </a:solidFill>
                <a:latin typeface="方正大黑简体" panose="02010601030101010101" pitchFamily="2" charset="-122"/>
                <a:ea typeface="方正大黑简体" panose="02010601030101010101" pitchFamily="2" charset="-122"/>
              </a:rPr>
              <a:t>、吊篮在使用前必须经当地质量监督局检测合格后方可进行使用。</a:t>
            </a:r>
          </a:p>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2</a:t>
            </a:r>
            <a:r>
              <a:rPr lang="zh-CN" altLang="en-US" sz="1800">
                <a:solidFill>
                  <a:schemeClr val="tx1"/>
                </a:solidFill>
                <a:latin typeface="方正大黑简体" panose="02010601030101010101" pitchFamily="2" charset="-122"/>
                <a:ea typeface="方正大黑简体" panose="02010601030101010101" pitchFamily="2" charset="-122"/>
              </a:rPr>
              <a:t>、在雨雪天气、风速大于</a:t>
            </a:r>
            <a:r>
              <a:rPr lang="en-US" altLang="zh-CN" sz="1800">
                <a:solidFill>
                  <a:schemeClr val="tx1"/>
                </a:solidFill>
                <a:latin typeface="方正大黑简体" panose="02010601030101010101" pitchFamily="2" charset="-122"/>
                <a:ea typeface="方正大黑简体" panose="02010601030101010101" pitchFamily="2" charset="-122"/>
              </a:rPr>
              <a:t>6</a:t>
            </a:r>
            <a:r>
              <a:rPr lang="zh-CN" altLang="en-US" sz="1800">
                <a:solidFill>
                  <a:schemeClr val="tx1"/>
                </a:solidFill>
                <a:latin typeface="方正大黑简体" panose="02010601030101010101" pitchFamily="2" charset="-122"/>
                <a:ea typeface="方正大黑简体" panose="02010601030101010101" pitchFamily="2" charset="-122"/>
              </a:rPr>
              <a:t>级时严禁使用吊篮。</a:t>
            </a:r>
          </a:p>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3</a:t>
            </a:r>
            <a:r>
              <a:rPr lang="zh-CN" altLang="en-US" sz="1800">
                <a:solidFill>
                  <a:schemeClr val="tx1"/>
                </a:solidFill>
                <a:latin typeface="方正大黑简体" panose="02010601030101010101" pitchFamily="2" charset="-122"/>
                <a:ea typeface="方正大黑简体" panose="02010601030101010101" pitchFamily="2" charset="-122"/>
              </a:rPr>
              <a:t>、吊篮平台的底板必须有防滑措施。</a:t>
            </a:r>
          </a:p>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4</a:t>
            </a:r>
            <a:r>
              <a:rPr lang="zh-CN" altLang="en-US" sz="1800">
                <a:solidFill>
                  <a:schemeClr val="tx1"/>
                </a:solidFill>
                <a:latin typeface="方正大黑简体" panose="02010601030101010101" pitchFamily="2" charset="-122"/>
                <a:ea typeface="方正大黑简体" panose="02010601030101010101" pitchFamily="2" charset="-122"/>
              </a:rPr>
              <a:t>、吊篮平台与提升机构的连接必须牢固、可靠，不得有任何松动现象，并应经常检查。</a:t>
            </a:r>
          </a:p>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5</a:t>
            </a:r>
            <a:r>
              <a:rPr lang="zh-CN" altLang="en-US" sz="1800">
                <a:solidFill>
                  <a:schemeClr val="tx1"/>
                </a:solidFill>
                <a:latin typeface="方正大黑简体" panose="02010601030101010101" pitchFamily="2" charset="-122"/>
                <a:ea typeface="方正大黑简体" panose="02010601030101010101" pitchFamily="2" charset="-122"/>
              </a:rPr>
              <a:t>、吊篮平台内应设有安全带和工具的挂钩装置。</a:t>
            </a:r>
          </a:p>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6</a:t>
            </a:r>
            <a:r>
              <a:rPr lang="zh-CN" altLang="en-US" sz="1800">
                <a:solidFill>
                  <a:schemeClr val="tx1"/>
                </a:solidFill>
                <a:latin typeface="方正大黑简体" panose="02010601030101010101" pitchFamily="2" charset="-122"/>
                <a:ea typeface="方正大黑简体" panose="02010601030101010101" pitchFamily="2" charset="-122"/>
              </a:rPr>
              <a:t>、吊篮平台底板四周应装有高度不小于</a:t>
            </a:r>
            <a:r>
              <a:rPr lang="en-US" altLang="zh-CN" sz="1800">
                <a:solidFill>
                  <a:schemeClr val="tx1"/>
                </a:solidFill>
                <a:latin typeface="方正大黑简体" panose="02010601030101010101" pitchFamily="2" charset="-122"/>
                <a:ea typeface="方正大黑简体" panose="02010601030101010101" pitchFamily="2" charset="-122"/>
              </a:rPr>
              <a:t>100-150mm</a:t>
            </a:r>
            <a:r>
              <a:rPr lang="zh-CN" altLang="en-US" sz="1800">
                <a:solidFill>
                  <a:schemeClr val="tx1"/>
                </a:solidFill>
                <a:latin typeface="方正大黑简体" panose="02010601030101010101" pitchFamily="2" charset="-122"/>
                <a:ea typeface="方正大黑简体" panose="02010601030101010101" pitchFamily="2" charset="-122"/>
              </a:rPr>
              <a:t>的挡板，挡板与底板间隙不得大于</a:t>
            </a:r>
            <a:r>
              <a:rPr lang="en-US" altLang="zh-CN" sz="1800">
                <a:solidFill>
                  <a:schemeClr val="tx1"/>
                </a:solidFill>
                <a:latin typeface="方正大黑简体" panose="02010601030101010101" pitchFamily="2" charset="-122"/>
                <a:ea typeface="方正大黑简体" panose="02010601030101010101" pitchFamily="2" charset="-122"/>
              </a:rPr>
              <a:t>5mm</a:t>
            </a:r>
            <a:r>
              <a:rPr lang="zh-CN" altLang="en-US" sz="1800">
                <a:solidFill>
                  <a:schemeClr val="tx1"/>
                </a:solidFill>
                <a:latin typeface="方正大黑简体" panose="02010601030101010101" pitchFamily="2" charset="-122"/>
                <a:ea typeface="方正大黑简体" panose="02010601030101010101" pitchFamily="2" charset="-122"/>
              </a:rPr>
              <a:t>。</a:t>
            </a:r>
          </a:p>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7</a:t>
            </a:r>
            <a:r>
              <a:rPr lang="zh-CN" altLang="en-US" sz="1800">
                <a:solidFill>
                  <a:schemeClr val="tx1"/>
                </a:solidFill>
                <a:latin typeface="方正大黑简体" panose="02010601030101010101" pitchFamily="2" charset="-122"/>
                <a:ea typeface="方正大黑简体" panose="02010601030101010101" pitchFamily="2" charset="-122"/>
              </a:rPr>
              <a:t>、吊篮的安装保护装置，制动器、行程限位、安全锁等，必须检验合格后才能使用。</a:t>
            </a:r>
          </a:p>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8</a:t>
            </a:r>
            <a:r>
              <a:rPr lang="zh-CN" altLang="en-US" sz="1800">
                <a:solidFill>
                  <a:schemeClr val="tx1"/>
                </a:solidFill>
                <a:latin typeface="方正大黑简体" panose="02010601030101010101" pitchFamily="2" charset="-122"/>
                <a:ea typeface="方正大黑简体" panose="02010601030101010101" pitchFamily="2" charset="-122"/>
              </a:rPr>
              <a:t>、吊篮平台上的作业人员必须配带安全带，安全带系在单独设置的安全绳上，安全带挂钩挂在自锁器上。</a:t>
            </a:r>
          </a:p>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9</a:t>
            </a:r>
            <a:r>
              <a:rPr lang="zh-CN" altLang="en-US" sz="1800">
                <a:solidFill>
                  <a:schemeClr val="tx1"/>
                </a:solidFill>
                <a:latin typeface="方正大黑简体" panose="02010601030101010101" pitchFamily="2" charset="-122"/>
                <a:ea typeface="方正大黑简体" panose="02010601030101010101" pitchFamily="2" charset="-122"/>
              </a:rPr>
              <a:t>、吊篮作业区域下方设置警示标志，并设专人进行监护。</a:t>
            </a:r>
          </a:p>
        </p:txBody>
      </p:sp>
      <p:sp>
        <p:nvSpPr>
          <p:cNvPr id="747526" name="标题 1"/>
          <p:cNvSpPr/>
          <p:nvPr/>
        </p:nvSpPr>
        <p:spPr bwMode="auto">
          <a:xfrm>
            <a:off x="1295400" y="381000"/>
            <a:ext cx="78486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二、高处作业安全技术措施</a:t>
            </a:r>
            <a:endPar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spTree>
  </p:cSld>
  <p:clrMapOvr>
    <a:masterClrMapping/>
  </p:clrMapOvr>
  <p:transition>
    <p:blinds dir="ver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矩形 321537"/>
          <p:cNvSpPr>
            <a:spLocks noChangeArrowheads="1"/>
          </p:cNvSpPr>
          <p:nvPr/>
        </p:nvSpPr>
        <p:spPr bwMode="auto">
          <a:xfrm>
            <a:off x="914400" y="1155700"/>
            <a:ext cx="4419600" cy="452438"/>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30000"/>
              </a:lnSpc>
            </a:pPr>
            <a:r>
              <a:rPr lang="zh-CN" altLang="en-US" sz="1800">
                <a:solidFill>
                  <a:schemeClr val="tx1"/>
                </a:solidFill>
                <a:latin typeface="方正大黑简体" panose="02010601030101010101" pitchFamily="2" charset="-122"/>
                <a:ea typeface="方正大黑简体" panose="02010601030101010101" pitchFamily="2" charset="-122"/>
              </a:rPr>
              <a:t>第一节  术语和定义</a:t>
            </a:r>
          </a:p>
        </p:txBody>
      </p:sp>
      <p:sp>
        <p:nvSpPr>
          <p:cNvPr id="156675"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5E3AD508-3F17-4AF6-B1BF-3714B0F12780}"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64</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156676" name="矩形 321539"/>
          <p:cNvSpPr>
            <a:spLocks noChangeArrowheads="1"/>
          </p:cNvSpPr>
          <p:nvPr/>
        </p:nvSpPr>
        <p:spPr bwMode="auto">
          <a:xfrm>
            <a:off x="914400" y="1784350"/>
            <a:ext cx="7391400" cy="440690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    </a:t>
            </a:r>
            <a:r>
              <a:rPr lang="zh-CN" altLang="en-US" sz="1800">
                <a:solidFill>
                  <a:schemeClr val="tx1"/>
                </a:solidFill>
                <a:latin typeface="方正大黑简体" panose="02010601030101010101" pitchFamily="2" charset="-122"/>
                <a:ea typeface="方正大黑简体" panose="02010601030101010101" pitchFamily="2" charset="-122"/>
              </a:rPr>
              <a:t>受限空间 </a:t>
            </a:r>
          </a:p>
          <a:p>
            <a:pPr eaLnBrk="1" hangingPunct="1">
              <a:lnSpc>
                <a:spcPct val="130000"/>
              </a:lnSpc>
            </a:pPr>
            <a:r>
              <a:rPr lang="zh-CN" altLang="en-US" sz="1800">
                <a:solidFill>
                  <a:schemeClr val="tx1"/>
                </a:solidFill>
                <a:latin typeface="方正大黑简体" panose="02010601030101010101" pitchFamily="2" charset="-122"/>
                <a:ea typeface="方正大黑简体" panose="02010601030101010101" pitchFamily="2" charset="-122"/>
              </a:rPr>
              <a:t>符合以下所有物理条件外，还至少存在以下危险特征之一的空间。</a:t>
            </a:r>
          </a:p>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a) </a:t>
            </a:r>
            <a:r>
              <a:rPr lang="zh-CN" altLang="en-US" sz="1800">
                <a:solidFill>
                  <a:schemeClr val="tx1"/>
                </a:solidFill>
                <a:latin typeface="方正大黑简体" panose="02010601030101010101" pitchFamily="2" charset="-122"/>
                <a:ea typeface="方正大黑简体" panose="02010601030101010101" pitchFamily="2" charset="-122"/>
              </a:rPr>
              <a:t>物理条件：</a:t>
            </a:r>
          </a:p>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有足够的空间，让员工可以进入并进行指定的工作；</a:t>
            </a:r>
          </a:p>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进入和撤离受到限制，不能自如进出；</a:t>
            </a:r>
          </a:p>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并非设计用来给员工长时间在内工作的空间。</a:t>
            </a:r>
          </a:p>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b) </a:t>
            </a:r>
            <a:r>
              <a:rPr lang="zh-CN" altLang="en-US" sz="1800">
                <a:solidFill>
                  <a:schemeClr val="tx1"/>
                </a:solidFill>
                <a:latin typeface="方正大黑简体" panose="02010601030101010101" pitchFamily="2" charset="-122"/>
                <a:ea typeface="方正大黑简体" panose="02010601030101010101" pitchFamily="2" charset="-122"/>
              </a:rPr>
              <a:t>危险特征：</a:t>
            </a:r>
          </a:p>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存在或可能产生有毒有害气体或机械、电气等危害；</a:t>
            </a:r>
          </a:p>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存在或可能产生掩埋作业人员的物料；</a:t>
            </a:r>
          </a:p>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内部结构可能将作业人员困在其中</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如内有固定设备或四壁向内倾斜收拢</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a:t>
            </a:r>
          </a:p>
          <a:p>
            <a:pPr eaLnBrk="1" hangingPunct="1">
              <a:lnSpc>
                <a:spcPct val="130000"/>
              </a:lnSpc>
            </a:pPr>
            <a:r>
              <a:rPr lang="zh-CN" altLang="en-US" sz="1800">
                <a:solidFill>
                  <a:schemeClr val="tx1"/>
                </a:solidFill>
                <a:latin typeface="方正大黑简体" panose="02010601030101010101" pitchFamily="2" charset="-122"/>
                <a:ea typeface="方正大黑简体" panose="02010601030101010101" pitchFamily="2" charset="-122"/>
              </a:rPr>
              <a:t>    </a:t>
            </a:r>
          </a:p>
        </p:txBody>
      </p:sp>
      <p:sp>
        <p:nvSpPr>
          <p:cNvPr id="747526" name="标题 1"/>
          <p:cNvSpPr/>
          <p:nvPr/>
        </p:nvSpPr>
        <p:spPr bwMode="auto">
          <a:xfrm>
            <a:off x="1295400" y="381000"/>
            <a:ext cx="78486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三、  受限空间作业安全技术措施</a:t>
            </a:r>
            <a:endPar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spTree>
  </p:cSld>
  <p:clrMapOvr>
    <a:masterClrMapping/>
  </p:clrMapOvr>
  <p:transition>
    <p:blinds dir="ver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1EE6FF37-2E67-42DA-9AFB-81283083F479}"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65</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158723" name="矩形 322563"/>
          <p:cNvSpPr>
            <a:spLocks noChangeArrowheads="1"/>
          </p:cNvSpPr>
          <p:nvPr/>
        </p:nvSpPr>
        <p:spPr bwMode="auto">
          <a:xfrm>
            <a:off x="457200" y="1211263"/>
            <a:ext cx="3581400" cy="452437"/>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800">
                <a:solidFill>
                  <a:schemeClr val="tx1"/>
                </a:solidFill>
                <a:latin typeface="方正大黑简体" panose="02010601030101010101" pitchFamily="2" charset="-122"/>
                <a:ea typeface="方正大黑简体" panose="02010601030101010101" pitchFamily="2" charset="-122"/>
              </a:rPr>
              <a:t>第二节  进入受限空间前安全要求</a:t>
            </a:r>
          </a:p>
        </p:txBody>
      </p:sp>
      <p:sp>
        <p:nvSpPr>
          <p:cNvPr id="158724" name="矩形 322564"/>
          <p:cNvSpPr>
            <a:spLocks noChangeArrowheads="1"/>
          </p:cNvSpPr>
          <p:nvPr/>
        </p:nvSpPr>
        <p:spPr bwMode="auto">
          <a:xfrm>
            <a:off x="4648200" y="1208088"/>
            <a:ext cx="3962400" cy="2441575"/>
          </a:xfrm>
          <a:prstGeom prst="rect">
            <a:avLst/>
          </a:prstGeom>
          <a:solidFill>
            <a:srgbClr val="DDDDDD"/>
          </a:solidFill>
          <a:ln w="38100">
            <a:solidFill>
              <a:schemeClr val="hlink"/>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    </a:t>
            </a:r>
            <a:r>
              <a:rPr lang="zh-CN" altLang="en-US" sz="1800">
                <a:solidFill>
                  <a:schemeClr val="tx1"/>
                </a:solidFill>
                <a:latin typeface="方正大黑简体" panose="02010601030101010101" pitchFamily="2" charset="-122"/>
                <a:ea typeface="方正大黑简体" panose="02010601030101010101" pitchFamily="2" charset="-122"/>
              </a:rPr>
              <a:t>进入受限空间前应事先编制隔离核查清单，隔离相关能源和物料的外部来源，与其相连的附属管道应断开或盲板隔离，相关设备应在机械上和电气上被隔离并挂牌。同时按清单内容逐项核查隔离措施，并作为许可证的附件。 </a:t>
            </a:r>
          </a:p>
        </p:txBody>
      </p:sp>
      <p:sp>
        <p:nvSpPr>
          <p:cNvPr id="158725" name="流程图: 决策 322565"/>
          <p:cNvSpPr>
            <a:spLocks noChangeArrowheads="1"/>
          </p:cNvSpPr>
          <p:nvPr/>
        </p:nvSpPr>
        <p:spPr bwMode="auto">
          <a:xfrm>
            <a:off x="990600" y="2235200"/>
            <a:ext cx="2333625" cy="844550"/>
          </a:xfrm>
          <a:prstGeom prst="flowChartDecision">
            <a:avLst/>
          </a:prstGeom>
          <a:solidFill>
            <a:srgbClr val="DDDDDD"/>
          </a:solidFill>
          <a:ln w="38100">
            <a:solidFill>
              <a:schemeClr val="hlink"/>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隔离</a:t>
            </a:r>
          </a:p>
        </p:txBody>
      </p:sp>
      <p:sp>
        <p:nvSpPr>
          <p:cNvPr id="158726" name="矩形 322566"/>
          <p:cNvSpPr>
            <a:spLocks noChangeArrowheads="1"/>
          </p:cNvSpPr>
          <p:nvPr/>
        </p:nvSpPr>
        <p:spPr bwMode="auto">
          <a:xfrm>
            <a:off x="4648200" y="3741738"/>
            <a:ext cx="3962400" cy="2771775"/>
          </a:xfrm>
          <a:prstGeom prst="rect">
            <a:avLst/>
          </a:prstGeom>
          <a:solidFill>
            <a:srgbClr val="DDDDDD"/>
          </a:solidFill>
          <a:ln w="38100">
            <a:solidFill>
              <a:schemeClr val="hlink"/>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    </a:t>
            </a:r>
            <a:r>
              <a:rPr lang="zh-CN" altLang="en-US" sz="1800">
                <a:solidFill>
                  <a:schemeClr val="tx1"/>
                </a:solidFill>
                <a:latin typeface="方正大黑简体" panose="02010601030101010101" pitchFamily="2" charset="-122"/>
                <a:ea typeface="方正大黑简体" panose="02010601030101010101" pitchFamily="2" charset="-122"/>
              </a:rPr>
              <a:t>受限空间进入前，应进行清理、清洗。清理、清洗受限空间的方式包括但不限于：</a:t>
            </a:r>
          </a:p>
          <a:p>
            <a:pPr algn="ct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清空；</a:t>
            </a:r>
          </a:p>
          <a:p>
            <a:pPr algn="ct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清扫</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如冲洗、蒸煮、洗涤和漂洗</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a:t>
            </a:r>
          </a:p>
          <a:p>
            <a:pPr algn="ct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中和危害物；</a:t>
            </a:r>
          </a:p>
          <a:p>
            <a:pPr algn="ct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置换。</a:t>
            </a:r>
          </a:p>
        </p:txBody>
      </p:sp>
      <p:sp>
        <p:nvSpPr>
          <p:cNvPr id="158727" name="流程图: 决策 322567"/>
          <p:cNvSpPr>
            <a:spLocks noChangeArrowheads="1"/>
          </p:cNvSpPr>
          <p:nvPr/>
        </p:nvSpPr>
        <p:spPr bwMode="auto">
          <a:xfrm>
            <a:off x="838200" y="4419600"/>
            <a:ext cx="2333625" cy="1504950"/>
          </a:xfrm>
          <a:prstGeom prst="flowChartDecision">
            <a:avLst/>
          </a:prstGeom>
          <a:solidFill>
            <a:srgbClr val="DDDDDD"/>
          </a:solidFill>
          <a:ln w="38100">
            <a:solidFill>
              <a:schemeClr val="hlink"/>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清理</a:t>
            </a:r>
          </a:p>
          <a:p>
            <a:pPr algn="ct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清洗 </a:t>
            </a:r>
          </a:p>
        </p:txBody>
      </p:sp>
      <p:sp>
        <p:nvSpPr>
          <p:cNvPr id="158728" name="直接连接符 322568"/>
          <p:cNvSpPr>
            <a:spLocks noChangeShapeType="1"/>
          </p:cNvSpPr>
          <p:nvPr/>
        </p:nvSpPr>
        <p:spPr bwMode="auto">
          <a:xfrm>
            <a:off x="3352800" y="2667000"/>
            <a:ext cx="1295400" cy="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58729" name="直接连接符 322569"/>
          <p:cNvSpPr>
            <a:spLocks noChangeShapeType="1"/>
          </p:cNvSpPr>
          <p:nvPr/>
        </p:nvSpPr>
        <p:spPr bwMode="auto">
          <a:xfrm>
            <a:off x="3200400" y="5181600"/>
            <a:ext cx="1447800" cy="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47526" name="标题 1"/>
          <p:cNvSpPr/>
          <p:nvPr/>
        </p:nvSpPr>
        <p:spPr bwMode="auto">
          <a:xfrm>
            <a:off x="1295400" y="381000"/>
            <a:ext cx="78486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三、  受限空间作业安全技术措施</a:t>
            </a:r>
            <a:endPar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spTree>
  </p:cSld>
  <p:clrMapOvr>
    <a:masterClrMapping/>
  </p:clrMapOvr>
  <p:transition>
    <p:blinds dir="ver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A04B3D48-7222-46C7-87B7-62F8EFE1653A}"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66</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160771" name="流程图: 决策 323587"/>
          <p:cNvSpPr>
            <a:spLocks noChangeArrowheads="1"/>
          </p:cNvSpPr>
          <p:nvPr/>
        </p:nvSpPr>
        <p:spPr bwMode="auto">
          <a:xfrm>
            <a:off x="1143000" y="3409950"/>
            <a:ext cx="2333625" cy="844550"/>
          </a:xfrm>
          <a:prstGeom prst="flowChartDecision">
            <a:avLst/>
          </a:prstGeom>
          <a:solidFill>
            <a:srgbClr val="DDDDDD"/>
          </a:solidFill>
          <a:ln w="38100">
            <a:solidFill>
              <a:schemeClr val="hlink"/>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气体检测 </a:t>
            </a:r>
          </a:p>
        </p:txBody>
      </p:sp>
      <p:sp>
        <p:nvSpPr>
          <p:cNvPr id="160772" name="矩形 323588"/>
          <p:cNvSpPr>
            <a:spLocks noChangeArrowheads="1"/>
          </p:cNvSpPr>
          <p:nvPr/>
        </p:nvSpPr>
        <p:spPr bwMode="auto">
          <a:xfrm>
            <a:off x="5105400" y="4159250"/>
            <a:ext cx="2209800" cy="425450"/>
          </a:xfrm>
          <a:prstGeom prst="rect">
            <a:avLst/>
          </a:prstGeom>
          <a:solidFill>
            <a:srgbClr val="DDDDDD"/>
          </a:solidFill>
          <a:ln w="38100">
            <a:solidFill>
              <a:schemeClr val="hlink"/>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取样地点</a:t>
            </a:r>
          </a:p>
        </p:txBody>
      </p:sp>
      <p:sp>
        <p:nvSpPr>
          <p:cNvPr id="160773" name="矩形 323589"/>
          <p:cNvSpPr>
            <a:spLocks noChangeArrowheads="1"/>
          </p:cNvSpPr>
          <p:nvPr/>
        </p:nvSpPr>
        <p:spPr bwMode="auto">
          <a:xfrm>
            <a:off x="5105400" y="5164138"/>
            <a:ext cx="2209800" cy="425450"/>
          </a:xfrm>
          <a:prstGeom prst="rect">
            <a:avLst/>
          </a:prstGeom>
          <a:solidFill>
            <a:srgbClr val="DDDDDD"/>
          </a:solidFill>
          <a:ln w="38100">
            <a:solidFill>
              <a:schemeClr val="hlink"/>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测试气体次序</a:t>
            </a:r>
          </a:p>
        </p:txBody>
      </p:sp>
      <p:sp>
        <p:nvSpPr>
          <p:cNvPr id="160774" name="矩形 323590"/>
          <p:cNvSpPr>
            <a:spLocks noChangeArrowheads="1"/>
          </p:cNvSpPr>
          <p:nvPr/>
        </p:nvSpPr>
        <p:spPr bwMode="auto">
          <a:xfrm>
            <a:off x="5105400" y="3094038"/>
            <a:ext cx="2209800" cy="425450"/>
          </a:xfrm>
          <a:prstGeom prst="rect">
            <a:avLst/>
          </a:prstGeom>
          <a:solidFill>
            <a:srgbClr val="DDDDDD"/>
          </a:solidFill>
          <a:ln w="38100">
            <a:solidFill>
              <a:schemeClr val="hlink"/>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检测仪器</a:t>
            </a:r>
          </a:p>
        </p:txBody>
      </p:sp>
      <p:sp>
        <p:nvSpPr>
          <p:cNvPr id="160775" name="矩形 323591"/>
          <p:cNvSpPr>
            <a:spLocks noChangeArrowheads="1"/>
          </p:cNvSpPr>
          <p:nvPr/>
        </p:nvSpPr>
        <p:spPr bwMode="auto">
          <a:xfrm>
            <a:off x="5105400" y="1963738"/>
            <a:ext cx="2209800" cy="425450"/>
          </a:xfrm>
          <a:prstGeom prst="rect">
            <a:avLst/>
          </a:prstGeom>
          <a:solidFill>
            <a:srgbClr val="DDDDDD"/>
          </a:solidFill>
          <a:ln w="38100">
            <a:solidFill>
              <a:schemeClr val="hlink"/>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检测时限</a:t>
            </a:r>
          </a:p>
        </p:txBody>
      </p:sp>
      <p:sp>
        <p:nvSpPr>
          <p:cNvPr id="160776" name="直接连接符 323592"/>
          <p:cNvSpPr>
            <a:spLocks noChangeShapeType="1"/>
          </p:cNvSpPr>
          <p:nvPr/>
        </p:nvSpPr>
        <p:spPr bwMode="auto">
          <a:xfrm flipV="1">
            <a:off x="3505200" y="2143125"/>
            <a:ext cx="1600200" cy="16764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60777" name="直接连接符 323593"/>
          <p:cNvSpPr>
            <a:spLocks noChangeShapeType="1"/>
          </p:cNvSpPr>
          <p:nvPr/>
        </p:nvSpPr>
        <p:spPr bwMode="auto">
          <a:xfrm flipV="1">
            <a:off x="3505200" y="3286125"/>
            <a:ext cx="1600200" cy="5334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60778" name="直接连接符 323594"/>
          <p:cNvSpPr>
            <a:spLocks noChangeShapeType="1"/>
          </p:cNvSpPr>
          <p:nvPr/>
        </p:nvSpPr>
        <p:spPr bwMode="auto">
          <a:xfrm>
            <a:off x="3505200" y="3819525"/>
            <a:ext cx="1600200" cy="6096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60779" name="直接连接符 323595"/>
          <p:cNvSpPr>
            <a:spLocks noChangeShapeType="1"/>
          </p:cNvSpPr>
          <p:nvPr/>
        </p:nvSpPr>
        <p:spPr bwMode="auto">
          <a:xfrm>
            <a:off x="3505200" y="3819525"/>
            <a:ext cx="1600200" cy="16002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47526" name="标题 1"/>
          <p:cNvSpPr/>
          <p:nvPr/>
        </p:nvSpPr>
        <p:spPr bwMode="auto">
          <a:xfrm>
            <a:off x="1295400" y="381000"/>
            <a:ext cx="78486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三、  受限空间作业安全技术措施</a:t>
            </a:r>
            <a:endPar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spTree>
  </p:cSld>
  <p:clrMapOvr>
    <a:masterClrMapping/>
  </p:clrMapOvr>
  <p:transition>
    <p:blinds dir="ver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200CDBD7-E375-4A02-BF4D-C3C43A5BE7C6}"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67</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162819" name="矩形 324610"/>
          <p:cNvSpPr>
            <a:spLocks noChangeArrowheads="1"/>
          </p:cNvSpPr>
          <p:nvPr/>
        </p:nvSpPr>
        <p:spPr bwMode="auto">
          <a:xfrm>
            <a:off x="609600" y="1219200"/>
            <a:ext cx="7391400" cy="4983163"/>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800" b="1">
                <a:solidFill>
                  <a:schemeClr val="tx1"/>
                </a:solidFill>
                <a:latin typeface="方正大黑简体" panose="02010601030101010101" pitchFamily="2" charset="-122"/>
                <a:ea typeface="方正大黑简体" panose="02010601030101010101" pitchFamily="2" charset="-122"/>
              </a:rPr>
              <a:t>检测时限</a:t>
            </a:r>
          </a:p>
          <a:p>
            <a:pPr eaLnBrk="1" hangingPunct="1">
              <a:lnSpc>
                <a:spcPct val="130000"/>
              </a:lnSpc>
            </a:pPr>
            <a:r>
              <a:rPr lang="zh-CN" altLang="en-US" sz="1800">
                <a:solidFill>
                  <a:schemeClr val="tx1"/>
                </a:solidFill>
                <a:latin typeface="方正大黑简体" panose="02010601030101010101" pitchFamily="2" charset="-122"/>
                <a:ea typeface="方正大黑简体" panose="02010601030101010101" pitchFamily="2" charset="-122"/>
              </a:rPr>
              <a:t>    凡是有可能存在缺氧、富氧、有毒有害气体、易燃易爆气体、粉尘等，事前应进行气体检测，注明检测时间和结果。受限空间内气体检测的结果报出</a:t>
            </a:r>
            <a:r>
              <a:rPr lang="en-US" altLang="zh-CN" sz="1800">
                <a:solidFill>
                  <a:schemeClr val="tx1"/>
                </a:solidFill>
                <a:latin typeface="方正大黑简体" panose="02010601030101010101" pitchFamily="2" charset="-122"/>
                <a:ea typeface="方正大黑简体" panose="02010601030101010101" pitchFamily="2" charset="-122"/>
              </a:rPr>
              <a:t>30min </a:t>
            </a:r>
            <a:r>
              <a:rPr lang="zh-CN" altLang="en-US" sz="1800">
                <a:solidFill>
                  <a:schemeClr val="tx1"/>
                </a:solidFill>
                <a:latin typeface="方正大黑简体" panose="02010601030101010101" pitchFamily="2" charset="-122"/>
                <a:ea typeface="方正大黑简体" panose="02010601030101010101" pitchFamily="2" charset="-122"/>
              </a:rPr>
              <a:t>后，仍未开始作业，应重新进行检测。如作业中断，再进入之前应重新进行气体检测；</a:t>
            </a:r>
          </a:p>
          <a:p>
            <a:pPr eaLnBrk="1" hangingPunct="1">
              <a:lnSpc>
                <a:spcPct val="130000"/>
              </a:lnSpc>
            </a:pPr>
            <a:r>
              <a:rPr lang="zh-CN" altLang="en-US" sz="1800" b="1">
                <a:solidFill>
                  <a:schemeClr val="tx1"/>
                </a:solidFill>
                <a:latin typeface="方正大黑简体" panose="02010601030101010101" pitchFamily="2" charset="-122"/>
                <a:ea typeface="方正大黑简体" panose="02010601030101010101" pitchFamily="2" charset="-122"/>
              </a:rPr>
              <a:t>检测仪器</a:t>
            </a:r>
          </a:p>
          <a:p>
            <a:pPr eaLnBrk="1" hangingPunct="1">
              <a:lnSpc>
                <a:spcPct val="130000"/>
              </a:lnSpc>
            </a:pPr>
            <a:r>
              <a:rPr lang="zh-CN" altLang="en-US" sz="1800">
                <a:solidFill>
                  <a:schemeClr val="tx1"/>
                </a:solidFill>
                <a:latin typeface="方正大黑简体" panose="02010601030101010101" pitchFamily="2" charset="-122"/>
                <a:ea typeface="方正大黑简体" panose="02010601030101010101" pitchFamily="2" charset="-122"/>
              </a:rPr>
              <a:t>    用于检测气体的检测仪应在校验有效期内，并在每次使用前与其它同类型检测仪进行比对检查，以确定其处于正常工作状态。</a:t>
            </a:r>
          </a:p>
          <a:p>
            <a:pPr eaLnBrk="1" hangingPunct="1"/>
            <a:r>
              <a:rPr lang="zh-CN" altLang="en-US" sz="1800" b="1">
                <a:solidFill>
                  <a:schemeClr val="tx1"/>
                </a:solidFill>
                <a:latin typeface="方正大黑简体" panose="02010601030101010101" pitchFamily="2" charset="-122"/>
                <a:ea typeface="方正大黑简体" panose="02010601030101010101" pitchFamily="2" charset="-122"/>
              </a:rPr>
              <a:t>取样地点</a:t>
            </a:r>
          </a:p>
          <a:p>
            <a:pPr eaLnBrk="1" hangingPunct="1"/>
            <a:r>
              <a:rPr lang="zh-CN" altLang="en-US" sz="1800">
                <a:solidFill>
                  <a:schemeClr val="tx1"/>
                </a:solidFill>
                <a:latin typeface="方正大黑简体" panose="02010601030101010101" pitchFamily="2" charset="-122"/>
                <a:ea typeface="方正大黑简体" panose="02010601030101010101" pitchFamily="2" charset="-122"/>
              </a:rPr>
              <a:t>    取样应有代表性，应特别注重人员可能工作的区域。</a:t>
            </a:r>
          </a:p>
          <a:p>
            <a:pPr eaLnBrk="1" hangingPunct="1"/>
            <a:r>
              <a:rPr lang="zh-CN" altLang="en-US" sz="1800">
                <a:solidFill>
                  <a:schemeClr val="tx1"/>
                </a:solidFill>
                <a:latin typeface="方正大黑简体" panose="02010601030101010101" pitchFamily="2" charset="-122"/>
                <a:ea typeface="方正大黑简体" panose="02010601030101010101" pitchFamily="2" charset="-122"/>
              </a:rPr>
              <a:t>取样点应包括空间顶端、中部和底部。取样时应停止任</a:t>
            </a:r>
          </a:p>
          <a:p>
            <a:pPr eaLnBrk="1" hangingPunct="1"/>
            <a:r>
              <a:rPr lang="zh-CN" altLang="en-US" sz="1800">
                <a:solidFill>
                  <a:schemeClr val="tx1"/>
                </a:solidFill>
                <a:latin typeface="方正大黑简体" panose="02010601030101010101" pitchFamily="2" charset="-122"/>
                <a:ea typeface="方正大黑简体" panose="02010601030101010101" pitchFamily="2" charset="-122"/>
              </a:rPr>
              <a:t>何气体吹扫。</a:t>
            </a:r>
          </a:p>
          <a:p>
            <a:pPr eaLnBrk="1" hangingPunct="1"/>
            <a:r>
              <a:rPr lang="zh-CN" altLang="en-US" sz="1800" b="1">
                <a:solidFill>
                  <a:schemeClr val="tx1"/>
                </a:solidFill>
                <a:latin typeface="方正大黑简体" panose="02010601030101010101" pitchFamily="2" charset="-122"/>
                <a:ea typeface="方正大黑简体" panose="02010601030101010101" pitchFamily="2" charset="-122"/>
              </a:rPr>
              <a:t>测试次序</a:t>
            </a:r>
          </a:p>
          <a:p>
            <a:pPr eaLnBrk="1" hangingPunct="1"/>
            <a:r>
              <a:rPr lang="zh-CN" altLang="en-US" sz="1800">
                <a:solidFill>
                  <a:schemeClr val="tx1"/>
                </a:solidFill>
                <a:latin typeface="方正大黑简体" panose="02010601030101010101" pitchFamily="2" charset="-122"/>
                <a:ea typeface="方正大黑简体" panose="02010601030101010101" pitchFamily="2" charset="-122"/>
              </a:rPr>
              <a:t>    氧含量、易燃易爆气体、有毒有害气体。</a:t>
            </a:r>
          </a:p>
          <a:p>
            <a:pPr eaLnBrk="1" hangingPunct="1">
              <a:lnSpc>
                <a:spcPct val="130000"/>
              </a:lnSpc>
            </a:pPr>
            <a:endParaRPr lang="zh-CN" altLang="en-US" sz="1800">
              <a:solidFill>
                <a:schemeClr val="tx1"/>
              </a:solidFill>
              <a:latin typeface="方正大黑简体" panose="02010601030101010101" pitchFamily="2" charset="-122"/>
              <a:ea typeface="方正大黑简体" panose="02010601030101010101" pitchFamily="2" charset="-122"/>
            </a:endParaRPr>
          </a:p>
        </p:txBody>
      </p:sp>
      <p:sp>
        <p:nvSpPr>
          <p:cNvPr id="747526" name="标题 1"/>
          <p:cNvSpPr/>
          <p:nvPr/>
        </p:nvSpPr>
        <p:spPr bwMode="auto">
          <a:xfrm>
            <a:off x="1295400" y="381000"/>
            <a:ext cx="78486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三、  受限空间作业安全技术措施</a:t>
            </a:r>
            <a:endPar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pic>
        <p:nvPicPr>
          <p:cNvPr id="162821" name="图片 324614" descr="QQ截图未命名"/>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962400"/>
            <a:ext cx="184785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9F483753-B078-44D9-93BD-ABFD0767FC56}"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68</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164867" name="流程图: 决策 326659"/>
          <p:cNvSpPr>
            <a:spLocks noChangeArrowheads="1"/>
          </p:cNvSpPr>
          <p:nvPr/>
        </p:nvSpPr>
        <p:spPr bwMode="auto">
          <a:xfrm>
            <a:off x="1066800" y="1604963"/>
            <a:ext cx="2333625" cy="844550"/>
          </a:xfrm>
          <a:prstGeom prst="flowChartDecision">
            <a:avLst/>
          </a:prstGeom>
          <a:solidFill>
            <a:srgbClr val="DDDDDD"/>
          </a:solidFill>
          <a:ln w="38100">
            <a:solidFill>
              <a:schemeClr val="hlink"/>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检测标准 </a:t>
            </a:r>
          </a:p>
        </p:txBody>
      </p:sp>
      <p:sp>
        <p:nvSpPr>
          <p:cNvPr id="164868" name="矩形 326660"/>
          <p:cNvSpPr>
            <a:spLocks noChangeArrowheads="1"/>
          </p:cNvSpPr>
          <p:nvPr/>
        </p:nvSpPr>
        <p:spPr bwMode="auto">
          <a:xfrm>
            <a:off x="5029200" y="2303463"/>
            <a:ext cx="2209800" cy="755650"/>
          </a:xfrm>
          <a:prstGeom prst="rect">
            <a:avLst/>
          </a:prstGeom>
          <a:solidFill>
            <a:srgbClr val="DDDDDD"/>
          </a:solidFill>
          <a:ln w="38100">
            <a:solidFill>
              <a:schemeClr val="hlink"/>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易燃易爆气体或</a:t>
            </a:r>
          </a:p>
          <a:p>
            <a:pPr algn="ct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液体挥发物浓度</a:t>
            </a:r>
          </a:p>
        </p:txBody>
      </p:sp>
      <p:sp>
        <p:nvSpPr>
          <p:cNvPr id="164869" name="矩形 326661"/>
          <p:cNvSpPr>
            <a:spLocks noChangeArrowheads="1"/>
          </p:cNvSpPr>
          <p:nvPr/>
        </p:nvSpPr>
        <p:spPr bwMode="auto">
          <a:xfrm>
            <a:off x="5029200" y="1236663"/>
            <a:ext cx="2209800" cy="425450"/>
          </a:xfrm>
          <a:prstGeom prst="rect">
            <a:avLst/>
          </a:prstGeom>
          <a:solidFill>
            <a:srgbClr val="DDDDDD"/>
          </a:solidFill>
          <a:ln w="38100">
            <a:solidFill>
              <a:schemeClr val="hlink"/>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氧气含量</a:t>
            </a:r>
          </a:p>
        </p:txBody>
      </p:sp>
      <p:sp>
        <p:nvSpPr>
          <p:cNvPr id="164870" name="直接连接符 326662"/>
          <p:cNvSpPr>
            <a:spLocks noChangeShapeType="1"/>
          </p:cNvSpPr>
          <p:nvPr/>
        </p:nvSpPr>
        <p:spPr bwMode="auto">
          <a:xfrm flipV="1">
            <a:off x="3429000" y="1482725"/>
            <a:ext cx="1600200" cy="5334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64871" name="直接连接符 326663"/>
          <p:cNvSpPr>
            <a:spLocks noChangeShapeType="1"/>
          </p:cNvSpPr>
          <p:nvPr/>
        </p:nvSpPr>
        <p:spPr bwMode="auto">
          <a:xfrm>
            <a:off x="3429000" y="2016125"/>
            <a:ext cx="1600200" cy="6096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64872" name="矩形 326664"/>
          <p:cNvSpPr>
            <a:spLocks noChangeArrowheads="1"/>
          </p:cNvSpPr>
          <p:nvPr/>
        </p:nvSpPr>
        <p:spPr bwMode="auto">
          <a:xfrm>
            <a:off x="762000" y="3657600"/>
            <a:ext cx="2057400" cy="2441575"/>
          </a:xfrm>
          <a:prstGeom prst="rect">
            <a:avLst/>
          </a:prstGeom>
          <a:solidFill>
            <a:srgbClr val="DDDDDD"/>
          </a:solidFill>
          <a:ln w="38100">
            <a:solidFill>
              <a:schemeClr val="hlink"/>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   </a:t>
            </a:r>
            <a:r>
              <a:rPr lang="zh-CN" altLang="en-US" sz="1800">
                <a:solidFill>
                  <a:schemeClr val="tx1"/>
                </a:solidFill>
                <a:latin typeface="方正大黑简体" panose="02010601030101010101" pitchFamily="2" charset="-122"/>
                <a:ea typeface="方正大黑简体" panose="02010601030101010101" pitchFamily="2" charset="-122"/>
              </a:rPr>
              <a:t>受限空间内有毒、有害物质浓度超过国家规定的“车间空气中有毒物质的最高允许浓度”的指标时，不得进入或应立即停止作业。</a:t>
            </a:r>
          </a:p>
        </p:txBody>
      </p:sp>
      <p:sp>
        <p:nvSpPr>
          <p:cNvPr id="747526" name="标题 1"/>
          <p:cNvSpPr/>
          <p:nvPr/>
        </p:nvSpPr>
        <p:spPr bwMode="auto">
          <a:xfrm>
            <a:off x="1295400" y="381000"/>
            <a:ext cx="78486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三、  受限空间作业安全技术措施</a:t>
            </a:r>
            <a:endPar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pic>
        <p:nvPicPr>
          <p:cNvPr id="326667" name="有限空间作业  安全保护是第一.wmv">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3733800" y="3352800"/>
            <a:ext cx="38862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timing>
    <p:tnLst>
      <p:par>
        <p:cTn id="1" dur="indefinite" restart="never" nodeType="tmRoot">
          <p:childTnLst>
            <p:video>
              <p:cMediaNode vol="80000">
                <p:cTn id="2" fill="hold" display="0">
                  <p:stCondLst>
                    <p:cond delay="indefinite"/>
                  </p:stCondLst>
                </p:cTn>
                <p:tgtEl>
                  <p:spTgt spid="326667"/>
                </p:tgtEl>
              </p:cMediaNode>
            </p:video>
            <p:seq concurrent="1" nextAc="seek">
              <p:cTn id="3" restart="whenNotActive" fill="hold" evtFilter="cancelBubble" nodeType="interactiveSeq">
                <p:stCondLst>
                  <p:cond evt="onClick" delay="0">
                    <p:tgtEl>
                      <p:spTgt spid="326667"/>
                    </p:tgtEl>
                  </p:cond>
                </p:stCondLst>
                <p:endSync evt="end" delay="0">
                  <p:rtn val="all"/>
                </p:endSync>
                <p:childTnLst>
                  <p:par>
                    <p:cTn id="4" fill="hold" nodeType="clickPar">
                      <p:stCondLst>
                        <p:cond delay="0"/>
                      </p:stCondLst>
                      <p:childTnLst>
                        <p:par>
                          <p:cTn id="5" fill="hold" nodeType="withGroup">
                            <p:stCondLst>
                              <p:cond delay="0"/>
                            </p:stCondLst>
                            <p:childTnLst>
                              <p:par>
                                <p:cTn id="6" presetID="2" presetClass="mediacall" presetSubtype="0" fill="hold" nodeType="clickEffect">
                                  <p:stCondLst>
                                    <p:cond delay="0"/>
                                  </p:stCondLst>
                                  <p:childTnLst>
                                    <p:cmd type="call" cmd="togglePause">
                                      <p:cBhvr>
                                        <p:cTn id="7" dur="1" fill="hold"/>
                                        <p:tgtEl>
                                          <p:spTgt spid="326667"/>
                                        </p:tgtEl>
                                      </p:cBhvr>
                                    </p:cmd>
                                  </p:childTnLst>
                                </p:cTn>
                              </p:par>
                            </p:childTnLst>
                          </p:cTn>
                        </p:par>
                      </p:childTnLst>
                    </p:cTn>
                  </p:par>
                </p:childTnLst>
              </p:cTn>
              <p:nextCondLst>
                <p:cond evt="onClick" delay="0">
                  <p:tgtEl>
                    <p:spTgt spid="326667"/>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矩形 327681"/>
          <p:cNvSpPr>
            <a:spLocks noChangeArrowheads="1"/>
          </p:cNvSpPr>
          <p:nvPr/>
        </p:nvSpPr>
        <p:spPr bwMode="auto">
          <a:xfrm>
            <a:off x="457200" y="1308100"/>
            <a:ext cx="4800600" cy="452438"/>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30000"/>
              </a:lnSpc>
            </a:pPr>
            <a:r>
              <a:rPr lang="zh-CN" altLang="en-US" sz="1800">
                <a:solidFill>
                  <a:schemeClr val="tx1"/>
                </a:solidFill>
                <a:latin typeface="方正大黑简体" panose="02010601030101010101" pitchFamily="2" charset="-122"/>
                <a:ea typeface="方正大黑简体" panose="02010601030101010101" pitchFamily="2" charset="-122"/>
              </a:rPr>
              <a:t>第三节  受限空间作业安全要求</a:t>
            </a:r>
          </a:p>
        </p:txBody>
      </p:sp>
      <p:sp>
        <p:nvSpPr>
          <p:cNvPr id="166915"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D11D84EB-D85B-4785-89EA-17D63ADFB081}"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69</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166916" name="矩形 327683"/>
          <p:cNvSpPr>
            <a:spLocks noChangeArrowheads="1"/>
          </p:cNvSpPr>
          <p:nvPr/>
        </p:nvSpPr>
        <p:spPr bwMode="auto">
          <a:xfrm>
            <a:off x="457200" y="1981200"/>
            <a:ext cx="8001000" cy="39941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1</a:t>
            </a:r>
            <a:r>
              <a:rPr lang="zh-CN" altLang="en-US" sz="1800">
                <a:solidFill>
                  <a:schemeClr val="tx1"/>
                </a:solidFill>
                <a:latin typeface="方正大黑简体" panose="02010601030101010101" pitchFamily="2" charset="-122"/>
                <a:ea typeface="方正大黑简体" panose="02010601030101010101" pitchFamily="2" charset="-122"/>
              </a:rPr>
              <a:t>、进入受限空间作业应指定专人监护，不得在无监护人的情况下作业，作业监护人员不得离开现场或做与监护无关的事情。监护人员和作业人员应明确联络方式并始终保持有效的沟通。进入特别狭小空间作业，作业人员应系安全可靠的保护绳，监护人可通过系在作业人员身上的保护绳进行沟通联络。</a:t>
            </a:r>
          </a:p>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2</a:t>
            </a:r>
            <a:r>
              <a:rPr lang="zh-CN" altLang="en-US" sz="1800">
                <a:solidFill>
                  <a:schemeClr val="tx1"/>
                </a:solidFill>
                <a:latin typeface="方正大黑简体" panose="02010601030101010101" pitchFamily="2" charset="-122"/>
                <a:ea typeface="方正大黑简体" panose="02010601030101010101" pitchFamily="2" charset="-122"/>
              </a:rPr>
              <a:t>、为保证受限空间内空气流通和人员呼吸需要，可自然通风，并尽可能抽取远离工作区域的新鲜空气。必要时应采取强制通风，严禁向受限空间通纯氧。进入期间的通风不能代替进入之前的吹扫工作。</a:t>
            </a:r>
          </a:p>
          <a:p>
            <a:pPr eaLnBrk="1" hangingPunct="1"/>
            <a:r>
              <a:rPr lang="en-US" altLang="zh-CN" sz="1800">
                <a:solidFill>
                  <a:schemeClr val="tx1"/>
                </a:solidFill>
                <a:latin typeface="方正大黑简体" panose="02010601030101010101" pitchFamily="2" charset="-122"/>
                <a:ea typeface="方正大黑简体" panose="02010601030101010101" pitchFamily="2" charset="-122"/>
              </a:rPr>
              <a:t>3</a:t>
            </a:r>
            <a:r>
              <a:rPr lang="zh-CN" altLang="en-US" sz="1800">
                <a:solidFill>
                  <a:schemeClr val="tx1"/>
                </a:solidFill>
                <a:latin typeface="方正大黑简体" panose="02010601030101010101" pitchFamily="2" charset="-122"/>
                <a:ea typeface="方正大黑简体" panose="02010601030101010101" pitchFamily="2" charset="-122"/>
              </a:rPr>
              <a:t>、在特殊情况下，作业人员应佩戴正压式空气呼吸器或长管呼吸器。配戴长管呼吸器时，应仔细检查气密性，并防止通气长管被挤压；吸气口应置于新鲜空气的上风口，并有专人监护。</a:t>
            </a:r>
          </a:p>
          <a:p>
            <a:pPr eaLnBrk="1" hangingPunct="1"/>
            <a:r>
              <a:rPr lang="en-US" altLang="zh-CN" sz="1800">
                <a:solidFill>
                  <a:schemeClr val="tx1"/>
                </a:solidFill>
                <a:latin typeface="方正大黑简体" panose="02010601030101010101" pitchFamily="2" charset="-122"/>
                <a:ea typeface="方正大黑简体" panose="02010601030101010101" pitchFamily="2" charset="-122"/>
              </a:rPr>
              <a:t>4</a:t>
            </a:r>
            <a:r>
              <a:rPr lang="zh-CN" altLang="en-US" sz="1800">
                <a:solidFill>
                  <a:schemeClr val="tx1"/>
                </a:solidFill>
                <a:latin typeface="方正大黑简体" panose="02010601030101010101" pitchFamily="2" charset="-122"/>
                <a:ea typeface="方正大黑简体" panose="02010601030101010101" pitchFamily="2" charset="-122"/>
              </a:rPr>
              <a:t>、进入受限空间作业，应有足够的照明。照明灯具应符合防爆要求。使用手持电动工具应有漏电保护装置。</a:t>
            </a:r>
          </a:p>
        </p:txBody>
      </p:sp>
      <p:sp>
        <p:nvSpPr>
          <p:cNvPr id="747526" name="标题 1"/>
          <p:cNvSpPr/>
          <p:nvPr/>
        </p:nvSpPr>
        <p:spPr bwMode="auto">
          <a:xfrm>
            <a:off x="1295400" y="381000"/>
            <a:ext cx="78486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三、  受限空间作业安全技术措施</a:t>
            </a:r>
            <a:endPar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spTree>
  </p:cSld>
  <p:clrMapOvr>
    <a:masterClrMapping/>
  </p:clrMapOvr>
  <p:transition>
    <p:blinds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62468"/>
          <p:cNvSpPr>
            <a:spLocks noRot="1" noChangeArrowheads="1"/>
          </p:cNvSpPr>
          <p:nvPr/>
        </p:nvSpPr>
        <p:spPr bwMode="auto">
          <a:xfrm>
            <a:off x="1524000" y="1370013"/>
            <a:ext cx="5943600" cy="4254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油罐区周边应用警锥与外界分隔，防止车辆误闯误撞。</a:t>
            </a:r>
          </a:p>
        </p:txBody>
      </p:sp>
      <p:pic>
        <p:nvPicPr>
          <p:cNvPr id="25603" name="图片 62481" descr="35kg灭火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590800"/>
            <a:ext cx="3429000" cy="3133725"/>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25604" name="图片 62487" descr="DSCN14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590800"/>
            <a:ext cx="3657600" cy="3119438"/>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25605" name="矩形 62488"/>
          <p:cNvSpPr>
            <a:spLocks noRot="1" noChangeArrowheads="1"/>
          </p:cNvSpPr>
          <p:nvPr/>
        </p:nvSpPr>
        <p:spPr bwMode="auto">
          <a:xfrm>
            <a:off x="2057400" y="5105400"/>
            <a:ext cx="1044575" cy="4572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zh-CN" altLang="en-US" sz="1400" b="1">
                <a:solidFill>
                  <a:srgbClr val="000000"/>
                </a:solidFill>
                <a:ea typeface="幼圆" panose="02010509060101010101" pitchFamily="49" charset="-122"/>
              </a:rPr>
              <a:t>油罐区周边警戒链</a:t>
            </a:r>
          </a:p>
        </p:txBody>
      </p:sp>
      <p:sp>
        <p:nvSpPr>
          <p:cNvPr id="25606" name="矩形 62489"/>
          <p:cNvSpPr>
            <a:spLocks noRot="1" noChangeArrowheads="1"/>
          </p:cNvSpPr>
          <p:nvPr/>
        </p:nvSpPr>
        <p:spPr bwMode="auto">
          <a:xfrm>
            <a:off x="6781800" y="5181600"/>
            <a:ext cx="1219200" cy="3810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zh-CN" altLang="en-US" sz="1200" b="1">
                <a:solidFill>
                  <a:srgbClr val="000000"/>
                </a:solidFill>
                <a:ea typeface="幼圆" panose="02010509060101010101" pitchFamily="49" charset="-122"/>
              </a:rPr>
              <a:t>卸油时，准备</a:t>
            </a:r>
            <a:r>
              <a:rPr lang="en-US" altLang="zh-CN" sz="1200" b="1">
                <a:solidFill>
                  <a:srgbClr val="000000"/>
                </a:solidFill>
                <a:ea typeface="幼圆" panose="02010509060101010101" pitchFamily="49" charset="-122"/>
              </a:rPr>
              <a:t>35kg</a:t>
            </a:r>
            <a:r>
              <a:rPr lang="zh-CN" altLang="en-US" sz="1200" b="1">
                <a:solidFill>
                  <a:srgbClr val="000000"/>
                </a:solidFill>
                <a:ea typeface="幼圆" panose="02010509060101010101" pitchFamily="49" charset="-122"/>
              </a:rPr>
              <a:t>灭火器</a:t>
            </a:r>
          </a:p>
        </p:txBody>
      </p:sp>
      <p:sp>
        <p:nvSpPr>
          <p:cNvPr id="62493" name="矩形 62492"/>
          <p:cNvSpPr/>
          <p:nvPr/>
        </p:nvSpPr>
        <p:spPr>
          <a:xfrm>
            <a:off x="2895600" y="381000"/>
            <a:ext cx="3124200" cy="457200"/>
          </a:xfrm>
          <a:prstGeom prst="rect">
            <a:avLst/>
          </a:prstGeom>
          <a:solidFill>
            <a:schemeClr val="bg2"/>
          </a:solidFill>
          <a:ln w="38100">
            <a:noFill/>
          </a:ln>
        </p:spPr>
        <p:txBody>
          <a:bodyPr>
            <a:spAutoFit/>
          </a:bodyPr>
          <a:lstStyle/>
          <a:p>
            <a:pPr algn="ctr" eaLnBrk="1" hangingPunct="1">
              <a:buFont typeface="Arial" panose="020B0604020202020204" pitchFamily="34" charset="0"/>
              <a:buNone/>
              <a:defRPr/>
            </a:pPr>
            <a:r>
              <a:rPr lang="zh-CN" altLang="en-US" sz="2400" b="1" noProof="1">
                <a:solidFill>
                  <a:srgbClr val="FFFF00"/>
                </a:solidFill>
                <a:effectLst>
                  <a:outerShdw blurRad="38100" dist="38100" dir="2700000">
                    <a:srgbClr val="000000"/>
                  </a:outerShdw>
                </a:effectLst>
                <a:latin typeface="Arial" charset="0"/>
                <a:ea typeface="宋体" charset="-122"/>
                <a:cs typeface="+mn-ea"/>
              </a:rPr>
              <a:t>油   罐   区</a:t>
            </a:r>
            <a:r>
              <a:rPr lang="en-US" altLang="zh-CN" sz="1400" b="1" noProof="1">
                <a:solidFill>
                  <a:srgbClr val="FFFF00"/>
                </a:solidFill>
                <a:effectLst>
                  <a:outerShdw blurRad="38100" dist="38100" dir="2700000">
                    <a:srgbClr val="000000"/>
                  </a:outerShdw>
                </a:effectLst>
                <a:latin typeface="Arial" charset="0"/>
                <a:ea typeface="宋体" charset="-122"/>
                <a:cs typeface="+mn-ea"/>
              </a:rPr>
              <a:t>—— </a:t>
            </a:r>
            <a:r>
              <a:rPr lang="zh-CN" altLang="en-US" sz="1400" noProof="1">
                <a:solidFill>
                  <a:schemeClr val="bg1"/>
                </a:solidFill>
                <a:latin typeface="Arial" charset="0"/>
                <a:ea typeface="宋体" charset="-122"/>
                <a:cs typeface="+mn-ea"/>
              </a:rPr>
              <a:t>环境</a:t>
            </a:r>
            <a:endParaRPr lang="zh-CN" altLang="en-US" sz="2400" b="1" noProof="1">
              <a:solidFill>
                <a:srgbClr val="FFFF00"/>
              </a:solidFill>
              <a:effectLst>
                <a:outerShdw blurRad="38100" dist="38100" dir="2700000">
                  <a:srgbClr val="000000"/>
                </a:outerShdw>
              </a:effectLst>
              <a:latin typeface="Arial" charset="0"/>
              <a:ea typeface="宋体" charset="-122"/>
            </a:endParaRPr>
          </a:p>
        </p:txBody>
      </p:sp>
    </p:spTree>
  </p:cSld>
  <p:clrMapOvr>
    <a:masterClrMapping/>
  </p:clrMapOvr>
  <p:transition>
    <p:blinds dir="ver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E7647A6D-8493-4611-9B91-6E7DBAA740BF}"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70</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168963" name="矩形 328707"/>
          <p:cNvSpPr>
            <a:spLocks noChangeArrowheads="1"/>
          </p:cNvSpPr>
          <p:nvPr/>
        </p:nvSpPr>
        <p:spPr bwMode="auto">
          <a:xfrm>
            <a:off x="457200" y="1295400"/>
            <a:ext cx="7467600" cy="3362325"/>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5</a:t>
            </a:r>
            <a:r>
              <a:rPr lang="zh-CN" altLang="en-US" sz="1800">
                <a:solidFill>
                  <a:schemeClr val="tx1"/>
                </a:solidFill>
                <a:latin typeface="方正大黑简体" panose="02010601030101010101" pitchFamily="2" charset="-122"/>
                <a:ea typeface="方正大黑简体" panose="02010601030101010101" pitchFamily="2" charset="-122"/>
              </a:rPr>
              <a:t>、进入受限空间作业照明应使用安全电压不大于</a:t>
            </a:r>
            <a:r>
              <a:rPr lang="en-US" altLang="zh-CN" sz="1800">
                <a:solidFill>
                  <a:schemeClr val="tx1"/>
                </a:solidFill>
                <a:latin typeface="方正大黑简体" panose="02010601030101010101" pitchFamily="2" charset="-122"/>
                <a:ea typeface="方正大黑简体" panose="02010601030101010101" pitchFamily="2" charset="-122"/>
              </a:rPr>
              <a:t>24V </a:t>
            </a:r>
            <a:r>
              <a:rPr lang="zh-CN" altLang="en-US" sz="1800">
                <a:solidFill>
                  <a:schemeClr val="tx1"/>
                </a:solidFill>
                <a:latin typeface="方正大黑简体" panose="02010601030101010101" pitchFamily="2" charset="-122"/>
                <a:ea typeface="方正大黑简体" panose="02010601030101010101" pitchFamily="2" charset="-122"/>
              </a:rPr>
              <a:t>的安全行灯。金属设备内和特别潮湿作业场所作业，其安全灯电压应为</a:t>
            </a:r>
            <a:r>
              <a:rPr lang="en-US" altLang="zh-CN" sz="1800">
                <a:solidFill>
                  <a:schemeClr val="tx1"/>
                </a:solidFill>
                <a:latin typeface="方正大黑简体" panose="02010601030101010101" pitchFamily="2" charset="-122"/>
                <a:ea typeface="方正大黑简体" panose="02010601030101010101" pitchFamily="2" charset="-122"/>
              </a:rPr>
              <a:t>12V </a:t>
            </a:r>
            <a:r>
              <a:rPr lang="zh-CN" altLang="en-US" sz="1800">
                <a:solidFill>
                  <a:schemeClr val="tx1"/>
                </a:solidFill>
                <a:latin typeface="方正大黑简体" panose="02010601030101010101" pitchFamily="2" charset="-122"/>
                <a:ea typeface="方正大黑简体" panose="02010601030101010101" pitchFamily="2" charset="-122"/>
              </a:rPr>
              <a:t>且绝缘性能良好。</a:t>
            </a:r>
          </a:p>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6</a:t>
            </a:r>
            <a:r>
              <a:rPr lang="zh-CN" altLang="en-US" sz="1800">
                <a:solidFill>
                  <a:schemeClr val="tx1"/>
                </a:solidFill>
                <a:latin typeface="方正大黑简体" panose="02010601030101010101" pitchFamily="2" charset="-122"/>
                <a:ea typeface="方正大黑简体" panose="02010601030101010101" pitchFamily="2" charset="-122"/>
              </a:rPr>
              <a:t>、当受限空间原来盛装或可能产生爆炸性液体、气体等介质的，应使用防爆电筒或电压不大于</a:t>
            </a:r>
            <a:r>
              <a:rPr lang="en-US" altLang="zh-CN" sz="1800">
                <a:solidFill>
                  <a:schemeClr val="tx1"/>
                </a:solidFill>
                <a:latin typeface="方正大黑简体" panose="02010601030101010101" pitchFamily="2" charset="-122"/>
                <a:ea typeface="方正大黑简体" panose="02010601030101010101" pitchFamily="2" charset="-122"/>
              </a:rPr>
              <a:t>12V </a:t>
            </a:r>
            <a:r>
              <a:rPr lang="zh-CN" altLang="en-US" sz="1800">
                <a:solidFill>
                  <a:schemeClr val="tx1"/>
                </a:solidFill>
                <a:latin typeface="方正大黑简体" panose="02010601030101010101" pitchFamily="2" charset="-122"/>
                <a:ea typeface="方正大黑简体" panose="02010601030101010101" pitchFamily="2" charset="-122"/>
              </a:rPr>
              <a:t>的防爆安全行灯，行灯变压器不应放在容器内或容器上。作业人员应穿戴防静电服装，使用防爆工具、机具。</a:t>
            </a:r>
          </a:p>
          <a:p>
            <a:pPr eaLnBrk="1" hangingPunct="1"/>
            <a:r>
              <a:rPr lang="en-US" altLang="zh-CN" sz="1800">
                <a:solidFill>
                  <a:schemeClr val="tx1"/>
                </a:solidFill>
                <a:latin typeface="方正大黑简体" panose="02010601030101010101" pitchFamily="2" charset="-122"/>
                <a:ea typeface="方正大黑简体" panose="02010601030101010101" pitchFamily="2" charset="-122"/>
              </a:rPr>
              <a:t>7</a:t>
            </a:r>
            <a:r>
              <a:rPr lang="zh-CN" altLang="en-US" sz="1800">
                <a:solidFill>
                  <a:schemeClr val="tx1"/>
                </a:solidFill>
                <a:latin typeface="方正大黑简体" panose="02010601030101010101" pitchFamily="2" charset="-122"/>
                <a:ea typeface="方正大黑简体" panose="02010601030101010101" pitchFamily="2" charset="-122"/>
              </a:rPr>
              <a:t>、进入受限空间时是否对工具、材料进行登记，作业结束后应清点，以防遗留在作业现场。作业人员进入受限空间需进行登记，作业结束后对人员进行核对，以保证作业人员全部离开作业现场。</a:t>
            </a:r>
          </a:p>
          <a:p>
            <a:pPr eaLnBrk="1" hangingPunct="1"/>
            <a:r>
              <a:rPr lang="en-US" altLang="zh-CN" sz="1800">
                <a:solidFill>
                  <a:schemeClr val="tx1"/>
                </a:solidFill>
                <a:latin typeface="方正大黑简体" panose="02010601030101010101" pitchFamily="2" charset="-122"/>
                <a:ea typeface="方正大黑简体" panose="02010601030101010101" pitchFamily="2" charset="-122"/>
              </a:rPr>
              <a:t>8</a:t>
            </a:r>
            <a:r>
              <a:rPr lang="zh-CN" altLang="en-US" sz="1800">
                <a:solidFill>
                  <a:schemeClr val="tx1"/>
                </a:solidFill>
                <a:latin typeface="方正大黑简体" panose="02010601030101010101" pitchFamily="2" charset="-122"/>
                <a:ea typeface="方正大黑简体" panose="02010601030101010101" pitchFamily="2" charset="-122"/>
              </a:rPr>
              <a:t>、保持进入受限空间道路通畅。</a:t>
            </a:r>
          </a:p>
        </p:txBody>
      </p:sp>
      <p:sp>
        <p:nvSpPr>
          <p:cNvPr id="747526" name="标题 1"/>
          <p:cNvSpPr/>
          <p:nvPr/>
        </p:nvSpPr>
        <p:spPr bwMode="auto">
          <a:xfrm>
            <a:off x="1295400" y="381000"/>
            <a:ext cx="78486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三、  受限空间作业安全技术措施</a:t>
            </a:r>
            <a:endPar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pic>
        <p:nvPicPr>
          <p:cNvPr id="168965" name="图片 328710" descr="QQ截图未命名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114800"/>
            <a:ext cx="313372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矩形 330753"/>
          <p:cNvSpPr>
            <a:spLocks noChangeArrowheads="1"/>
          </p:cNvSpPr>
          <p:nvPr/>
        </p:nvSpPr>
        <p:spPr bwMode="auto">
          <a:xfrm>
            <a:off x="533400" y="1231900"/>
            <a:ext cx="4419600" cy="4254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第四节  清罐作业安全要求</a:t>
            </a:r>
          </a:p>
        </p:txBody>
      </p:sp>
      <p:sp>
        <p:nvSpPr>
          <p:cNvPr id="171011"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D122E11F-D9CC-4744-867B-3E0E48DF1F16}"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71</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171012" name="矩形 330755"/>
          <p:cNvSpPr>
            <a:spLocks noChangeArrowheads="1"/>
          </p:cNvSpPr>
          <p:nvPr/>
        </p:nvSpPr>
        <p:spPr bwMode="auto">
          <a:xfrm>
            <a:off x="533400" y="1905000"/>
            <a:ext cx="8001000" cy="44132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1</a:t>
            </a:r>
            <a:r>
              <a:rPr lang="zh-CN" altLang="en-US" sz="1800">
                <a:solidFill>
                  <a:schemeClr val="tx1"/>
                </a:solidFill>
                <a:latin typeface="方正大黑简体" panose="02010601030101010101" pitchFamily="2" charset="-122"/>
                <a:ea typeface="方正大黑简体" panose="02010601030101010101" pitchFamily="2" charset="-122"/>
              </a:rPr>
              <a:t>、清罐作业部门应根据作业现场的不同情况</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制定具体的切实可行的清罐方案和安全措施。</a:t>
            </a:r>
          </a:p>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2</a:t>
            </a:r>
            <a:r>
              <a:rPr lang="zh-CN" altLang="en-US" sz="1800">
                <a:solidFill>
                  <a:schemeClr val="tx1"/>
                </a:solidFill>
                <a:latin typeface="方正大黑简体" panose="02010601030101010101" pitchFamily="2" charset="-122"/>
                <a:ea typeface="方正大黑简体" panose="02010601030101010101" pitchFamily="2" charset="-122"/>
              </a:rPr>
              <a:t>、 凡有作业人员进罐检查或作业时，均须设专职监护人员。</a:t>
            </a:r>
          </a:p>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3</a:t>
            </a:r>
            <a:r>
              <a:rPr lang="zh-CN" altLang="en-US" sz="1800">
                <a:solidFill>
                  <a:schemeClr val="tx1"/>
                </a:solidFill>
                <a:latin typeface="方正大黑简体" panose="02010601030101010101" pitchFamily="2" charset="-122"/>
                <a:ea typeface="方正大黑简体" panose="02010601030101010101" pitchFamily="2" charset="-122"/>
              </a:rPr>
              <a:t>、作业结束后清点人员及其工具器材等工作。</a:t>
            </a:r>
          </a:p>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4</a:t>
            </a:r>
            <a:r>
              <a:rPr lang="zh-CN" altLang="en-US" sz="1800">
                <a:solidFill>
                  <a:schemeClr val="tx1"/>
                </a:solidFill>
                <a:latin typeface="方正大黑简体" panose="02010601030101010101" pitchFamily="2" charset="-122"/>
                <a:ea typeface="方正大黑简体" panose="02010601030101010101" pitchFamily="2" charset="-122"/>
              </a:rPr>
              <a:t>、 作业场所应确定安全距离，设置安全警戒区。</a:t>
            </a:r>
          </a:p>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5</a:t>
            </a:r>
            <a:r>
              <a:rPr lang="zh-CN" altLang="en-US" sz="1800">
                <a:solidFill>
                  <a:schemeClr val="tx1"/>
                </a:solidFill>
                <a:latin typeface="方正大黑简体" panose="02010601030101010101" pitchFamily="2" charset="-122"/>
                <a:ea typeface="方正大黑简体" panose="02010601030101010101" pitchFamily="2" charset="-122"/>
              </a:rPr>
              <a:t>、为了防止清罐作业人员中毒，必须做到：</a:t>
            </a:r>
          </a:p>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当油气浓度为该油品爆炸下限的</a:t>
            </a:r>
            <a:r>
              <a:rPr lang="en-US" altLang="zh-CN" sz="1800">
                <a:solidFill>
                  <a:schemeClr val="tx1"/>
                </a:solidFill>
                <a:latin typeface="方正大黑简体" panose="02010601030101010101" pitchFamily="2" charset="-122"/>
                <a:ea typeface="方正大黑简体" panose="02010601030101010101" pitchFamily="2" charset="-122"/>
              </a:rPr>
              <a:t>4</a:t>
            </a:r>
            <a:r>
              <a:rPr lang="zh-CN" altLang="en-US" sz="1800">
                <a:solidFill>
                  <a:schemeClr val="tx1"/>
                </a:solidFill>
                <a:latin typeface="方正大黑简体" panose="02010601030101010101" pitchFamily="2" charset="-122"/>
                <a:ea typeface="方正大黑简体" panose="02010601030101010101" pitchFamily="2" charset="-122"/>
              </a:rPr>
              <a:t>－</a:t>
            </a:r>
            <a:r>
              <a:rPr lang="en-US" altLang="zh-CN" sz="1800">
                <a:solidFill>
                  <a:schemeClr val="tx1"/>
                </a:solidFill>
                <a:latin typeface="方正大黑简体" panose="02010601030101010101" pitchFamily="2" charset="-122"/>
                <a:ea typeface="方正大黑简体" panose="02010601030101010101" pitchFamily="2" charset="-122"/>
              </a:rPr>
              <a:t>40</a:t>
            </a:r>
            <a:r>
              <a:rPr lang="zh-CN" altLang="en-US" sz="1800">
                <a:solidFill>
                  <a:schemeClr val="tx1"/>
                </a:solidFill>
                <a:latin typeface="方正大黑简体" panose="02010601030101010101" pitchFamily="2" charset="-122"/>
                <a:ea typeface="方正大黑简体" panose="02010601030101010101" pitchFamily="2" charset="-122"/>
              </a:rPr>
              <a:t>％时，进入油罐的作业人员必须佩戴隔离式防毒面具。</a:t>
            </a:r>
          </a:p>
          <a:p>
            <a:pPr eaLnBrk="1" hangingPunct="1">
              <a:lnSpc>
                <a:spcPct val="120000"/>
              </a:lnSpc>
            </a:pP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当油气浓度超过该油品爆炸下限的</a:t>
            </a:r>
            <a:r>
              <a:rPr lang="en-US" altLang="zh-CN" sz="1800">
                <a:solidFill>
                  <a:schemeClr val="tx1"/>
                </a:solidFill>
                <a:latin typeface="方正大黑简体" panose="02010601030101010101" pitchFamily="2" charset="-122"/>
                <a:ea typeface="方正大黑简体" panose="02010601030101010101" pitchFamily="2" charset="-122"/>
              </a:rPr>
              <a:t>1</a:t>
            </a:r>
            <a:r>
              <a:rPr lang="zh-CN" altLang="en-US" sz="1800">
                <a:solidFill>
                  <a:schemeClr val="tx1"/>
                </a:solidFill>
                <a:latin typeface="方正大黑简体" panose="02010601030101010101" pitchFamily="2" charset="-122"/>
                <a:ea typeface="方正大黑简体" panose="02010601030101010101" pitchFamily="2" charset="-122"/>
              </a:rPr>
              <a:t>％并低于</a:t>
            </a:r>
            <a:r>
              <a:rPr lang="en-US" altLang="zh-CN" sz="1800">
                <a:solidFill>
                  <a:schemeClr val="tx1"/>
                </a:solidFill>
                <a:latin typeface="方正大黑简体" panose="02010601030101010101" pitchFamily="2" charset="-122"/>
                <a:ea typeface="方正大黑简体" panose="02010601030101010101" pitchFamily="2" charset="-122"/>
              </a:rPr>
              <a:t>4</a:t>
            </a:r>
            <a:r>
              <a:rPr lang="zh-CN" altLang="en-US" sz="1800">
                <a:solidFill>
                  <a:schemeClr val="tx1"/>
                </a:solidFill>
                <a:latin typeface="方正大黑简体" panose="02010601030101010101" pitchFamily="2" charset="-122"/>
                <a:ea typeface="方正大黑简体" panose="02010601030101010101" pitchFamily="2" charset="-122"/>
              </a:rPr>
              <a:t>％时，允许作业人员在不佩戴呼吸器具情况下短时间进罐作业，但应佩戴防毒口罩且每次作业不应超过</a:t>
            </a:r>
            <a:r>
              <a:rPr lang="en-US" altLang="zh-CN" sz="1800">
                <a:solidFill>
                  <a:schemeClr val="tx1"/>
                </a:solidFill>
                <a:latin typeface="方正大黑简体" panose="02010601030101010101" pitchFamily="2" charset="-122"/>
                <a:ea typeface="方正大黑简体" panose="02010601030101010101" pitchFamily="2" charset="-122"/>
              </a:rPr>
              <a:t>15</a:t>
            </a:r>
            <a:r>
              <a:rPr lang="zh-CN" altLang="en-US" sz="1800">
                <a:solidFill>
                  <a:schemeClr val="tx1"/>
                </a:solidFill>
                <a:latin typeface="方正大黑简体" panose="02010601030101010101" pitchFamily="2" charset="-122"/>
                <a:ea typeface="方正大黑简体" panose="02010601030101010101" pitchFamily="2" charset="-122"/>
              </a:rPr>
              <a:t>分钟；同时，每工作日最多重复工作四次，时间间隔不少于</a:t>
            </a:r>
            <a:r>
              <a:rPr lang="en-US" altLang="zh-CN" sz="1800">
                <a:solidFill>
                  <a:schemeClr val="tx1"/>
                </a:solidFill>
                <a:latin typeface="方正大黑简体" panose="02010601030101010101" pitchFamily="2" charset="-122"/>
                <a:ea typeface="方正大黑简体" panose="02010601030101010101" pitchFamily="2" charset="-122"/>
              </a:rPr>
              <a:t>1</a:t>
            </a:r>
            <a:r>
              <a:rPr lang="zh-CN" altLang="en-US" sz="1800">
                <a:solidFill>
                  <a:schemeClr val="tx1"/>
                </a:solidFill>
                <a:latin typeface="方正大黑简体" panose="02010601030101010101" pitchFamily="2" charset="-122"/>
                <a:ea typeface="方正大黑简体" panose="02010601030101010101" pitchFamily="2" charset="-122"/>
              </a:rPr>
              <a:t>小时。在此浓度下，也可以使用类似过滤式的呼吸器具（如滤毒式防毒面具），但其气体空间的含氧量不应低于</a:t>
            </a:r>
            <a:r>
              <a:rPr lang="en-US" altLang="zh-CN" sz="1800">
                <a:solidFill>
                  <a:schemeClr val="tx1"/>
                </a:solidFill>
                <a:latin typeface="方正大黑简体" panose="02010601030101010101" pitchFamily="2" charset="-122"/>
                <a:ea typeface="方正大黑简体" panose="02010601030101010101" pitchFamily="2" charset="-122"/>
              </a:rPr>
              <a:t>18</a:t>
            </a:r>
            <a:r>
              <a:rPr lang="zh-CN" altLang="en-US" sz="1800">
                <a:solidFill>
                  <a:schemeClr val="tx1"/>
                </a:solidFill>
                <a:latin typeface="方正大黑简体" panose="02010601030101010101" pitchFamily="2" charset="-122"/>
                <a:ea typeface="方正大黑简体" panose="02010601030101010101" pitchFamily="2" charset="-122"/>
              </a:rPr>
              <a:t>％。</a:t>
            </a:r>
          </a:p>
        </p:txBody>
      </p:sp>
      <p:sp>
        <p:nvSpPr>
          <p:cNvPr id="747526" name="标题 1"/>
          <p:cNvSpPr/>
          <p:nvPr/>
        </p:nvSpPr>
        <p:spPr bwMode="auto">
          <a:xfrm>
            <a:off x="1295400" y="381000"/>
            <a:ext cx="78486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三、  受限空间作业安全技术措施</a:t>
            </a:r>
            <a:endPar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spTree>
  </p:cSld>
  <p:clrMapOvr>
    <a:masterClrMapping/>
  </p:clrMapOvr>
  <p:transition>
    <p:blinds dir="ver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4F7764E2-BE15-4E93-BED6-82EC18D63D66}"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72</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173059" name="矩形 331778"/>
          <p:cNvSpPr>
            <a:spLocks noChangeArrowheads="1"/>
          </p:cNvSpPr>
          <p:nvPr/>
        </p:nvSpPr>
        <p:spPr bwMode="auto">
          <a:xfrm>
            <a:off x="457200" y="1204913"/>
            <a:ext cx="8229600" cy="5248275"/>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10000"/>
              </a:lnSpc>
            </a:pPr>
            <a:r>
              <a:rPr lang="en-US" altLang="zh-CN" sz="1800">
                <a:solidFill>
                  <a:schemeClr val="tx1"/>
                </a:solidFill>
                <a:latin typeface="方正大黑简体" panose="02010601030101010101" pitchFamily="2" charset="-122"/>
                <a:ea typeface="方正大黑简体" panose="02010601030101010101" pitchFamily="2" charset="-122"/>
              </a:rPr>
              <a:t>6</a:t>
            </a:r>
            <a:r>
              <a:rPr lang="zh-CN" altLang="en-US" sz="1800">
                <a:solidFill>
                  <a:schemeClr val="tx1"/>
                </a:solidFill>
                <a:latin typeface="方正大黑简体" panose="02010601030101010101" pitchFamily="2" charset="-122"/>
                <a:ea typeface="方正大黑简体" panose="02010601030101010101" pitchFamily="2" charset="-122"/>
              </a:rPr>
              <a:t>、隔离式呼吸器具的供气</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可根据不同条件采取自吸空气、手动供气、电动风机供气、压缩机供气、自带压缩空气型等方法。</a:t>
            </a:r>
          </a:p>
          <a:p>
            <a:pPr eaLnBrk="1" hangingPunct="1">
              <a:lnSpc>
                <a:spcPct val="110000"/>
              </a:lnSpc>
            </a:pPr>
            <a:r>
              <a:rPr lang="en-US" altLang="zh-CN" sz="1800">
                <a:solidFill>
                  <a:schemeClr val="tx1"/>
                </a:solidFill>
                <a:latin typeface="方正大黑简体" panose="02010601030101010101" pitchFamily="2" charset="-122"/>
                <a:ea typeface="方正大黑简体" panose="02010601030101010101" pitchFamily="2" charset="-122"/>
              </a:rPr>
              <a:t>7</a:t>
            </a:r>
            <a:r>
              <a:rPr lang="zh-CN" altLang="en-US" sz="1800">
                <a:solidFill>
                  <a:schemeClr val="tx1"/>
                </a:solidFill>
                <a:latin typeface="方正大黑简体" panose="02010601030101010101" pitchFamily="2" charset="-122"/>
                <a:ea typeface="方正大黑简体" panose="02010601030101010101" pitchFamily="2" charset="-122"/>
              </a:rPr>
              <a:t>、由于作业影响而使罐内油气浓度超过允许值时，作业人员应迅速撤离现场。重新通风，直到油气浓度降到规定值时，方可继续作业。</a:t>
            </a:r>
          </a:p>
          <a:p>
            <a:pPr eaLnBrk="1" hangingPunct="1">
              <a:lnSpc>
                <a:spcPct val="110000"/>
              </a:lnSpc>
            </a:pPr>
            <a:r>
              <a:rPr lang="en-US" altLang="zh-CN" sz="1800">
                <a:solidFill>
                  <a:schemeClr val="tx1"/>
                </a:solidFill>
                <a:latin typeface="方正大黑简体" panose="02010601030101010101" pitchFamily="2" charset="-122"/>
                <a:ea typeface="方正大黑简体" panose="02010601030101010101" pitchFamily="2" charset="-122"/>
              </a:rPr>
              <a:t>8</a:t>
            </a:r>
            <a:r>
              <a:rPr lang="zh-CN" altLang="en-US" sz="1800">
                <a:solidFill>
                  <a:schemeClr val="tx1"/>
                </a:solidFill>
                <a:latin typeface="方正大黑简体" panose="02010601030101010101" pitchFamily="2" charset="-122"/>
                <a:ea typeface="方正大黑简体" panose="02010601030101010101" pitchFamily="2" charset="-122"/>
              </a:rPr>
              <a:t>、当油罐及其作业场所油气浓度超过该油品爆炸下限的</a:t>
            </a:r>
            <a:r>
              <a:rPr lang="en-US" altLang="zh-CN" sz="1800">
                <a:solidFill>
                  <a:schemeClr val="tx1"/>
                </a:solidFill>
                <a:latin typeface="方正大黑简体" panose="02010601030101010101" pitchFamily="2" charset="-122"/>
                <a:ea typeface="方正大黑简体" panose="02010601030101010101" pitchFamily="2" charset="-122"/>
              </a:rPr>
              <a:t>20</a:t>
            </a:r>
            <a:r>
              <a:rPr lang="zh-CN" altLang="en-US" sz="1800">
                <a:solidFill>
                  <a:schemeClr val="tx1"/>
                </a:solidFill>
                <a:latin typeface="方正大黑简体" panose="02010601030101010101" pitchFamily="2" charset="-122"/>
                <a:ea typeface="方正大黑简体" panose="02010601030101010101" pitchFamily="2" charset="-122"/>
              </a:rPr>
              <a:t>％时，其</a:t>
            </a:r>
            <a:r>
              <a:rPr lang="en-US" altLang="zh-CN" sz="1800">
                <a:solidFill>
                  <a:schemeClr val="tx1"/>
                </a:solidFill>
                <a:latin typeface="方正大黑简体" panose="02010601030101010101" pitchFamily="2" charset="-122"/>
                <a:ea typeface="方正大黑简体" panose="02010601030101010101" pitchFamily="2" charset="-122"/>
              </a:rPr>
              <a:t>35</a:t>
            </a:r>
            <a:r>
              <a:rPr lang="zh-CN" altLang="en-US" sz="1800">
                <a:solidFill>
                  <a:schemeClr val="tx1"/>
                </a:solidFill>
                <a:latin typeface="方正大黑简体" panose="02010601030101010101" pitchFamily="2" charset="-122"/>
                <a:ea typeface="方正大黑简体" panose="02010601030101010101" pitchFamily="2" charset="-122"/>
              </a:rPr>
              <a:t>米范围（卧式油罐可缩小</a:t>
            </a:r>
            <a:r>
              <a:rPr lang="en-US" altLang="zh-CN" sz="1800">
                <a:solidFill>
                  <a:schemeClr val="tx1"/>
                </a:solidFill>
                <a:latin typeface="方正大黑简体" panose="02010601030101010101" pitchFamily="2" charset="-122"/>
                <a:ea typeface="方正大黑简体" panose="02010601030101010101" pitchFamily="2" charset="-122"/>
              </a:rPr>
              <a:t>50</a:t>
            </a:r>
            <a:r>
              <a:rPr lang="zh-CN" altLang="en-US" sz="1800">
                <a:solidFill>
                  <a:schemeClr val="tx1"/>
                </a:solidFill>
                <a:latin typeface="方正大黑简体" panose="02010601030101010101" pitchFamily="2" charset="-122"/>
                <a:ea typeface="方正大黑简体" panose="02010601030101010101" pitchFamily="2" charset="-122"/>
              </a:rPr>
              <a:t>％）内均为火灾和爆炸危险场所。进入该场所进行清罐作业时，必须做到引入该场所的电气设备及其安装，应符合国家有关的安全用电规定。在该场所应严防铁器等相撞击。</a:t>
            </a:r>
          </a:p>
          <a:p>
            <a:pPr eaLnBrk="1" hangingPunct="1">
              <a:lnSpc>
                <a:spcPct val="110000"/>
              </a:lnSpc>
            </a:pPr>
            <a:r>
              <a:rPr lang="en-US" altLang="zh-CN" sz="1800">
                <a:solidFill>
                  <a:schemeClr val="tx1"/>
                </a:solidFill>
                <a:latin typeface="方正大黑简体" panose="02010601030101010101" pitchFamily="2" charset="-122"/>
                <a:ea typeface="方正大黑简体" panose="02010601030101010101" pitchFamily="2" charset="-122"/>
              </a:rPr>
              <a:t>9</a:t>
            </a:r>
            <a:r>
              <a:rPr lang="zh-CN" altLang="en-US" sz="1800">
                <a:solidFill>
                  <a:schemeClr val="tx1"/>
                </a:solidFill>
                <a:latin typeface="方正大黑简体" panose="02010601030101010101" pitchFamily="2" charset="-122"/>
                <a:ea typeface="方正大黑简体" panose="02010601030101010101" pitchFamily="2" charset="-122"/>
              </a:rPr>
              <a:t>、当作业场所的油气浓度超过该油品爆炸下限的</a:t>
            </a:r>
            <a:r>
              <a:rPr lang="en-US" altLang="zh-CN" sz="1800">
                <a:solidFill>
                  <a:schemeClr val="tx1"/>
                </a:solidFill>
                <a:latin typeface="方正大黑简体" panose="02010601030101010101" pitchFamily="2" charset="-122"/>
                <a:ea typeface="方正大黑简体" panose="02010601030101010101" pitchFamily="2" charset="-122"/>
              </a:rPr>
              <a:t>40</a:t>
            </a:r>
            <a:r>
              <a:rPr lang="zh-CN" altLang="en-US" sz="1800">
                <a:solidFill>
                  <a:schemeClr val="tx1"/>
                </a:solidFill>
                <a:latin typeface="方正大黑简体" panose="02010601030101010101" pitchFamily="2" charset="-122"/>
                <a:ea typeface="方正大黑简体" panose="02010601030101010101" pitchFamily="2" charset="-122"/>
              </a:rPr>
              <a:t>％时，禁止入罐清洗作业。        </a:t>
            </a:r>
          </a:p>
          <a:p>
            <a:pPr eaLnBrk="1" hangingPunct="1">
              <a:lnSpc>
                <a:spcPct val="110000"/>
              </a:lnSpc>
            </a:pPr>
            <a:r>
              <a:rPr lang="en-US" altLang="zh-CN" sz="1800">
                <a:solidFill>
                  <a:schemeClr val="tx1"/>
                </a:solidFill>
                <a:latin typeface="方正大黑简体" panose="02010601030101010101" pitchFamily="2" charset="-122"/>
                <a:ea typeface="方正大黑简体" panose="02010601030101010101" pitchFamily="2" charset="-122"/>
              </a:rPr>
              <a:t>10</a:t>
            </a:r>
            <a:r>
              <a:rPr lang="zh-CN" altLang="en-US" sz="1800">
                <a:solidFill>
                  <a:schemeClr val="tx1"/>
                </a:solidFill>
                <a:latin typeface="方正大黑简体" panose="02010601030101010101" pitchFamily="2" charset="-122"/>
                <a:ea typeface="方正大黑简体" panose="02010601030101010101" pitchFamily="2" charset="-122"/>
              </a:rPr>
              <a:t>、禁止在雷雨天（或气压低）或风力在五级以上的大风天进行油罐的通风或清洗作业。</a:t>
            </a:r>
          </a:p>
          <a:p>
            <a:pPr eaLnBrk="1" hangingPunct="1">
              <a:lnSpc>
                <a:spcPct val="110000"/>
              </a:lnSpc>
            </a:pPr>
            <a:r>
              <a:rPr lang="en-US" altLang="zh-CN" sz="1800">
                <a:solidFill>
                  <a:schemeClr val="tx1"/>
                </a:solidFill>
                <a:latin typeface="方正大黑简体" panose="02010601030101010101" pitchFamily="2" charset="-122"/>
                <a:ea typeface="方正大黑简体" panose="02010601030101010101" pitchFamily="2" charset="-122"/>
              </a:rPr>
              <a:t>11</a:t>
            </a:r>
            <a:r>
              <a:rPr lang="zh-CN" altLang="en-US" sz="1800">
                <a:solidFill>
                  <a:schemeClr val="tx1"/>
                </a:solidFill>
                <a:latin typeface="方正大黑简体" panose="02010601030101010101" pitchFamily="2" charset="-122"/>
                <a:ea typeface="方正大黑简体" panose="02010601030101010101" pitchFamily="2" charset="-122"/>
              </a:rPr>
              <a:t>、电气设备检查、试验时，必须在距作业油罐</a:t>
            </a:r>
            <a:r>
              <a:rPr lang="en-US" altLang="zh-CN" sz="1800">
                <a:solidFill>
                  <a:schemeClr val="tx1"/>
                </a:solidFill>
                <a:latin typeface="方正大黑简体" panose="02010601030101010101" pitchFamily="2" charset="-122"/>
                <a:ea typeface="方正大黑简体" panose="02010601030101010101" pitchFamily="2" charset="-122"/>
              </a:rPr>
              <a:t>35</a:t>
            </a:r>
            <a:r>
              <a:rPr lang="zh-CN" altLang="en-US" sz="1800">
                <a:solidFill>
                  <a:schemeClr val="tx1"/>
                </a:solidFill>
                <a:latin typeface="方正大黑简体" panose="02010601030101010101" pitchFamily="2" charset="-122"/>
                <a:ea typeface="方正大黑简体" panose="02010601030101010101" pitchFamily="2" charset="-122"/>
              </a:rPr>
              <a:t>米范围（卧式油罐可缩小</a:t>
            </a:r>
            <a:r>
              <a:rPr lang="en-US" altLang="zh-CN" sz="1800">
                <a:solidFill>
                  <a:schemeClr val="tx1"/>
                </a:solidFill>
                <a:latin typeface="方正大黑简体" panose="02010601030101010101" pitchFamily="2" charset="-122"/>
                <a:ea typeface="方正大黑简体" panose="02010601030101010101" pitchFamily="2" charset="-122"/>
              </a:rPr>
              <a:t>50</a:t>
            </a:r>
            <a:r>
              <a:rPr lang="zh-CN" altLang="en-US" sz="1800">
                <a:solidFill>
                  <a:schemeClr val="tx1"/>
                </a:solidFill>
                <a:latin typeface="方正大黑简体" panose="02010601030101010101" pitchFamily="2" charset="-122"/>
                <a:ea typeface="方正大黑简体" panose="02010601030101010101" pitchFamily="2" charset="-122"/>
              </a:rPr>
              <a:t>％）以外的安全地带进行。</a:t>
            </a:r>
          </a:p>
          <a:p>
            <a:pPr eaLnBrk="1" hangingPunct="1">
              <a:lnSpc>
                <a:spcPct val="110000"/>
              </a:lnSpc>
            </a:pPr>
            <a:r>
              <a:rPr lang="en-US" altLang="zh-CN" sz="1800">
                <a:solidFill>
                  <a:schemeClr val="tx1"/>
                </a:solidFill>
                <a:latin typeface="方正大黑简体" panose="02010601030101010101" pitchFamily="2" charset="-122"/>
                <a:ea typeface="方正大黑简体" panose="02010601030101010101" pitchFamily="2" charset="-122"/>
              </a:rPr>
              <a:t>12</a:t>
            </a:r>
            <a:r>
              <a:rPr lang="zh-CN" altLang="en-US" sz="1800">
                <a:solidFill>
                  <a:schemeClr val="tx1"/>
                </a:solidFill>
                <a:latin typeface="方正大黑简体" panose="02010601030101010101" pitchFamily="2" charset="-122"/>
                <a:ea typeface="方正大黑简体" panose="02010601030101010101" pitchFamily="2" charset="-122"/>
              </a:rPr>
              <a:t>、垫水或充水使用的进水管线，不应采用输油管线</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以防油品进入罐内。</a:t>
            </a:r>
          </a:p>
          <a:p>
            <a:pPr eaLnBrk="1" hangingPunct="1">
              <a:lnSpc>
                <a:spcPct val="110000"/>
              </a:lnSpc>
            </a:pPr>
            <a:r>
              <a:rPr lang="en-US" altLang="zh-CN" sz="1800">
                <a:solidFill>
                  <a:schemeClr val="tx1"/>
                </a:solidFill>
                <a:latin typeface="方正大黑简体" panose="02010601030101010101" pitchFamily="2" charset="-122"/>
                <a:ea typeface="方正大黑简体" panose="02010601030101010101" pitchFamily="2" charset="-122"/>
              </a:rPr>
              <a:t>13</a:t>
            </a:r>
            <a:r>
              <a:rPr lang="zh-CN" altLang="en-US" sz="1800">
                <a:solidFill>
                  <a:schemeClr val="tx1"/>
                </a:solidFill>
                <a:latin typeface="方正大黑简体" panose="02010601030101010101" pitchFamily="2" charset="-122"/>
                <a:ea typeface="方正大黑简体" panose="02010601030101010101" pitchFamily="2" charset="-122"/>
              </a:rPr>
              <a:t>、油罐清洗作业前，应在作业场所的上风向处配置好足量完好的消防器材。</a:t>
            </a:r>
          </a:p>
          <a:p>
            <a:pPr eaLnBrk="1" hangingPunct="1">
              <a:lnSpc>
                <a:spcPct val="110000"/>
              </a:lnSpc>
            </a:pPr>
            <a:r>
              <a:rPr lang="en-US" altLang="zh-CN" sz="1800">
                <a:solidFill>
                  <a:schemeClr val="tx1"/>
                </a:solidFill>
                <a:latin typeface="方正大黑简体" panose="02010601030101010101" pitchFamily="2" charset="-122"/>
                <a:ea typeface="方正大黑简体" panose="02010601030101010101" pitchFamily="2" charset="-122"/>
              </a:rPr>
              <a:t>14</a:t>
            </a:r>
            <a:r>
              <a:rPr lang="zh-CN" altLang="en-US" sz="1800">
                <a:solidFill>
                  <a:schemeClr val="tx1"/>
                </a:solidFill>
                <a:latin typeface="方正大黑简体" panose="02010601030101010101" pitchFamily="2" charset="-122"/>
                <a:ea typeface="方正大黑简体" panose="02010601030101010101" pitchFamily="2" charset="-122"/>
              </a:rPr>
              <a:t>、清罐作业人员严禁穿着化纤服装。不得使用化纤绳索及化纤抹布等。气体检测人员必须穿着防静电服及鞋。</a:t>
            </a:r>
          </a:p>
        </p:txBody>
      </p:sp>
      <p:sp>
        <p:nvSpPr>
          <p:cNvPr id="747526" name="标题 1"/>
          <p:cNvSpPr/>
          <p:nvPr/>
        </p:nvSpPr>
        <p:spPr bwMode="auto">
          <a:xfrm>
            <a:off x="1295400" y="381000"/>
            <a:ext cx="78486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三、  受限空间作业安全技术措施</a:t>
            </a:r>
            <a:endPar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spTree>
  </p:cSld>
  <p:clrMapOvr>
    <a:masterClrMapping/>
  </p:clrMapOvr>
  <p:transition>
    <p:blinds dir="ver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E8A3D0E3-E9BF-4843-869D-6FB5AB050F99}"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73</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177155" name="矩形 332802"/>
          <p:cNvSpPr>
            <a:spLocks noChangeArrowheads="1"/>
          </p:cNvSpPr>
          <p:nvPr/>
        </p:nvSpPr>
        <p:spPr bwMode="auto">
          <a:xfrm>
            <a:off x="457200" y="1281113"/>
            <a:ext cx="8229600" cy="49466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10000"/>
              </a:lnSpc>
            </a:pPr>
            <a:r>
              <a:rPr lang="en-US" altLang="zh-CN" sz="1800">
                <a:solidFill>
                  <a:schemeClr val="tx1"/>
                </a:solidFill>
                <a:latin typeface="方正大黑简体" panose="02010601030101010101" pitchFamily="2" charset="-122"/>
                <a:ea typeface="方正大黑简体" panose="02010601030101010101" pitchFamily="2" charset="-122"/>
              </a:rPr>
              <a:t>15</a:t>
            </a:r>
            <a:r>
              <a:rPr lang="zh-CN" altLang="en-US" sz="1800">
                <a:solidFill>
                  <a:schemeClr val="tx1"/>
                </a:solidFill>
                <a:latin typeface="方正大黑简体" panose="02010601030101010101" pitchFamily="2" charset="-122"/>
                <a:ea typeface="方正大黑简体" panose="02010601030101010101" pitchFamily="2" charset="-122"/>
              </a:rPr>
              <a:t>、当油气浓度超过该油品爆炸下限的</a:t>
            </a:r>
            <a:r>
              <a:rPr lang="en-US" altLang="zh-CN" sz="1800">
                <a:solidFill>
                  <a:schemeClr val="tx1"/>
                </a:solidFill>
                <a:latin typeface="方正大黑简体" panose="02010601030101010101" pitchFamily="2" charset="-122"/>
                <a:ea typeface="方正大黑简体" panose="02010601030101010101" pitchFamily="2" charset="-122"/>
              </a:rPr>
              <a:t>20</a:t>
            </a:r>
            <a:r>
              <a:rPr lang="zh-CN" altLang="en-US" sz="1800">
                <a:solidFill>
                  <a:schemeClr val="tx1"/>
                </a:solidFill>
                <a:latin typeface="方正大黑简体" panose="02010601030101010101" pitchFamily="2" charset="-122"/>
                <a:ea typeface="方正大黑简体" panose="02010601030101010101" pitchFamily="2" charset="-122"/>
              </a:rPr>
              <a:t>％时</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清罐作业时严禁使用压缩空气，禁止使用喷射蒸汽及使用高压水枪冲刷罐壁或从油罐顶部进行喷溅式注水。</a:t>
            </a:r>
          </a:p>
          <a:p>
            <a:pPr eaLnBrk="1" hangingPunct="1">
              <a:lnSpc>
                <a:spcPct val="110000"/>
              </a:lnSpc>
            </a:pPr>
            <a:r>
              <a:rPr lang="en-US" altLang="zh-CN" sz="1800">
                <a:solidFill>
                  <a:schemeClr val="tx1"/>
                </a:solidFill>
                <a:latin typeface="方正大黑简体" panose="02010601030101010101" pitchFamily="2" charset="-122"/>
                <a:ea typeface="方正大黑简体" panose="02010601030101010101" pitchFamily="2" charset="-122"/>
              </a:rPr>
              <a:t>16</a:t>
            </a:r>
            <a:r>
              <a:rPr lang="zh-CN" altLang="en-US" sz="1800">
                <a:solidFill>
                  <a:schemeClr val="tx1"/>
                </a:solidFill>
                <a:latin typeface="方正大黑简体" panose="02010601030101010101" pitchFamily="2" charset="-122"/>
                <a:ea typeface="方正大黑简体" panose="02010601030101010101" pitchFamily="2" charset="-122"/>
              </a:rPr>
              <a:t>、引入油罐的空气、水及蒸汽管线的喷嘴等金属部份以及用于排出油品的胶管都应与油罐作电气连接，并应做好可靠的接地。引入罐内的金属管线，当法兰间电阻值大于</a:t>
            </a:r>
            <a:r>
              <a:rPr lang="en-US" altLang="zh-CN" sz="1800">
                <a:solidFill>
                  <a:schemeClr val="tx1"/>
                </a:solidFill>
                <a:latin typeface="方正大黑简体" panose="02010601030101010101" pitchFamily="2" charset="-122"/>
                <a:ea typeface="方正大黑简体" panose="02010601030101010101" pitchFamily="2" charset="-122"/>
              </a:rPr>
              <a:t>0.03</a:t>
            </a:r>
            <a:r>
              <a:rPr lang="zh-CN" altLang="en-US" sz="1800">
                <a:solidFill>
                  <a:schemeClr val="tx1"/>
                </a:solidFill>
                <a:latin typeface="方正大黑简体" panose="02010601030101010101" pitchFamily="2" charset="-122"/>
                <a:ea typeface="方正大黑简体" panose="02010601030101010101" pitchFamily="2" charset="-122"/>
              </a:rPr>
              <a:t>欧姆时，应进行金属跨接。</a:t>
            </a:r>
          </a:p>
          <a:p>
            <a:pPr eaLnBrk="1" hangingPunct="1">
              <a:lnSpc>
                <a:spcPct val="110000"/>
              </a:lnSpc>
            </a:pPr>
            <a:r>
              <a:rPr lang="en-US" altLang="zh-CN" sz="1800">
                <a:solidFill>
                  <a:schemeClr val="tx1"/>
                </a:solidFill>
                <a:latin typeface="方正大黑简体" panose="02010601030101010101" pitchFamily="2" charset="-122"/>
                <a:ea typeface="方正大黑简体" panose="02010601030101010101" pitchFamily="2" charset="-122"/>
              </a:rPr>
              <a:t>17</a:t>
            </a:r>
            <a:r>
              <a:rPr lang="zh-CN" altLang="en-US" sz="1800">
                <a:solidFill>
                  <a:schemeClr val="tx1"/>
                </a:solidFill>
                <a:latin typeface="方正大黑简体" panose="02010601030101010101" pitchFamily="2" charset="-122"/>
                <a:ea typeface="方正大黑简体" panose="02010601030101010101" pitchFamily="2" charset="-122"/>
              </a:rPr>
              <a:t>、机械通风机应与油罐做电气连接并接地。</a:t>
            </a:r>
          </a:p>
          <a:p>
            <a:pPr eaLnBrk="1" hangingPunct="1">
              <a:lnSpc>
                <a:spcPct val="110000"/>
              </a:lnSpc>
            </a:pPr>
            <a:r>
              <a:rPr lang="en-US" altLang="zh-CN" sz="1800">
                <a:solidFill>
                  <a:schemeClr val="tx1"/>
                </a:solidFill>
                <a:latin typeface="方正大黑简体" panose="02010601030101010101" pitchFamily="2" charset="-122"/>
                <a:ea typeface="方正大黑简体" panose="02010601030101010101" pitchFamily="2" charset="-122"/>
              </a:rPr>
              <a:t>18</a:t>
            </a:r>
            <a:r>
              <a:rPr lang="zh-CN" altLang="en-US" sz="1800">
                <a:solidFill>
                  <a:schemeClr val="tx1"/>
                </a:solidFill>
                <a:latin typeface="方正大黑简体" panose="02010601030101010101" pitchFamily="2" charset="-122"/>
                <a:ea typeface="方正大黑简体" panose="02010601030101010101" pitchFamily="2" charset="-122"/>
              </a:rPr>
              <a:t>、风管应使用不产生静电的材质</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禁止使用塑料管；并应与罐底或地面接触，以使静电很快消散。</a:t>
            </a:r>
          </a:p>
          <a:p>
            <a:pPr eaLnBrk="1" hangingPunct="1">
              <a:lnSpc>
                <a:spcPct val="110000"/>
              </a:lnSpc>
            </a:pPr>
            <a:r>
              <a:rPr lang="en-US" altLang="zh-CN" sz="1800">
                <a:solidFill>
                  <a:schemeClr val="tx1"/>
                </a:solidFill>
                <a:latin typeface="方正大黑简体" panose="02010601030101010101" pitchFamily="2" charset="-122"/>
                <a:ea typeface="方正大黑简体" panose="02010601030101010101" pitchFamily="2" charset="-122"/>
              </a:rPr>
              <a:t>19</a:t>
            </a:r>
            <a:r>
              <a:rPr lang="zh-CN" altLang="en-US" sz="1800">
                <a:solidFill>
                  <a:schemeClr val="tx1"/>
                </a:solidFill>
                <a:latin typeface="方正大黑简体" panose="02010601030101010101" pitchFamily="2" charset="-122"/>
                <a:ea typeface="方正大黑简体" panose="02010601030101010101" pitchFamily="2" charset="-122"/>
              </a:rPr>
              <a:t>、下列人员严禁从事清罐作业：</a:t>
            </a:r>
          </a:p>
          <a:p>
            <a:pPr eaLnBrk="1" hangingPunct="1">
              <a:lnSpc>
                <a:spcPct val="110000"/>
              </a:lnSpc>
            </a:pP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在经期、孕期、哺乳期的妇女。      </a:t>
            </a:r>
          </a:p>
          <a:p>
            <a:pPr eaLnBrk="1" hangingPunct="1">
              <a:lnSpc>
                <a:spcPct val="110000"/>
              </a:lnSpc>
            </a:pP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有聋、哑、呆傻等严重生理缺陷者。</a:t>
            </a:r>
          </a:p>
          <a:p>
            <a:pPr eaLnBrk="1" hangingPunct="1">
              <a:lnSpc>
                <a:spcPct val="110000"/>
              </a:lnSpc>
            </a:pP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患有深度近视、巅痫、高血压、过敏性气管炎、哮喘、心脏病和其他严重慢性病以及年老体弱不适应清罐作业者。</a:t>
            </a:r>
          </a:p>
          <a:p>
            <a:pPr eaLnBrk="1" hangingPunct="1">
              <a:lnSpc>
                <a:spcPct val="110000"/>
              </a:lnSpc>
            </a:pP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有外伤疮口尚未愈合者。</a:t>
            </a:r>
          </a:p>
          <a:p>
            <a:pPr eaLnBrk="1" hangingPunct="1">
              <a:lnSpc>
                <a:spcPct val="110000"/>
              </a:lnSpc>
            </a:pPr>
            <a:r>
              <a:rPr lang="en-US" altLang="zh-CN" sz="1800">
                <a:solidFill>
                  <a:schemeClr val="tx1"/>
                </a:solidFill>
                <a:latin typeface="方正大黑简体" panose="02010601030101010101" pitchFamily="2" charset="-122"/>
                <a:ea typeface="方正大黑简体" panose="02010601030101010101" pitchFamily="2" charset="-122"/>
              </a:rPr>
              <a:t>20</a:t>
            </a:r>
            <a:r>
              <a:rPr lang="zh-CN" altLang="en-US" sz="1800">
                <a:solidFill>
                  <a:schemeClr val="tx1"/>
                </a:solidFill>
                <a:latin typeface="方正大黑简体" panose="02010601030101010101" pitchFamily="2" charset="-122"/>
                <a:ea typeface="方正大黑简体" panose="02010601030101010101" pitchFamily="2" charset="-122"/>
              </a:rPr>
              <a:t>、禁止与清罐作业无关人员进入施工现场。</a:t>
            </a:r>
          </a:p>
          <a:p>
            <a:pPr eaLnBrk="1" hangingPunct="1">
              <a:lnSpc>
                <a:spcPct val="110000"/>
              </a:lnSpc>
            </a:pPr>
            <a:r>
              <a:rPr lang="en-US" altLang="zh-CN" sz="1800">
                <a:solidFill>
                  <a:schemeClr val="tx1"/>
                </a:solidFill>
                <a:latin typeface="方正大黑简体" panose="02010601030101010101" pitchFamily="2" charset="-122"/>
                <a:ea typeface="方正大黑简体" panose="02010601030101010101" pitchFamily="2" charset="-122"/>
              </a:rPr>
              <a:t>21</a:t>
            </a:r>
            <a:r>
              <a:rPr lang="zh-CN" altLang="en-US" sz="1800">
                <a:solidFill>
                  <a:schemeClr val="tx1"/>
                </a:solidFill>
                <a:latin typeface="方正大黑简体" panose="02010601030101010101" pitchFamily="2" charset="-122"/>
                <a:ea typeface="方正大黑简体" panose="02010601030101010101" pitchFamily="2" charset="-122"/>
              </a:rPr>
              <a:t>、清罐过程中产生的废水、废渣等必须经过处理，达标后方可排出。</a:t>
            </a:r>
          </a:p>
        </p:txBody>
      </p:sp>
      <p:sp>
        <p:nvSpPr>
          <p:cNvPr id="747526" name="标题 1"/>
          <p:cNvSpPr/>
          <p:nvPr/>
        </p:nvSpPr>
        <p:spPr bwMode="auto">
          <a:xfrm>
            <a:off x="1295400" y="381000"/>
            <a:ext cx="78486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三、  受限空间作业安全技术措施</a:t>
            </a:r>
            <a:endPar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spTree>
  </p:cSld>
  <p:clrMapOvr>
    <a:masterClrMapping/>
  </p:clrMapOvr>
  <p:transition>
    <p:blinds dir="ver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矩形 334849"/>
          <p:cNvSpPr>
            <a:spLocks noChangeArrowheads="1"/>
          </p:cNvSpPr>
          <p:nvPr/>
        </p:nvSpPr>
        <p:spPr bwMode="auto">
          <a:xfrm>
            <a:off x="762000" y="1308100"/>
            <a:ext cx="4419600" cy="396875"/>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10000"/>
              </a:lnSpc>
            </a:pPr>
            <a:r>
              <a:rPr lang="zh-CN" altLang="en-US" sz="1800">
                <a:solidFill>
                  <a:schemeClr val="tx1"/>
                </a:solidFill>
                <a:latin typeface="方正大黑简体" panose="02010601030101010101" pitchFamily="2" charset="-122"/>
                <a:ea typeface="方正大黑简体" panose="02010601030101010101" pitchFamily="2" charset="-122"/>
              </a:rPr>
              <a:t>第一节  术语和定义</a:t>
            </a:r>
          </a:p>
        </p:txBody>
      </p:sp>
      <p:sp>
        <p:nvSpPr>
          <p:cNvPr id="179203"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5282B31A-1DEF-43F8-8C2D-5E22BF4BB840}"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74</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179204" name="矩形 334851"/>
          <p:cNvSpPr>
            <a:spLocks noChangeArrowheads="1"/>
          </p:cNvSpPr>
          <p:nvPr/>
        </p:nvSpPr>
        <p:spPr bwMode="auto">
          <a:xfrm>
            <a:off x="762000" y="2286000"/>
            <a:ext cx="7391400" cy="3438525"/>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10000"/>
              </a:lnSpc>
            </a:pPr>
            <a:r>
              <a:rPr lang="zh-CN" altLang="en-US" sz="1800">
                <a:solidFill>
                  <a:schemeClr val="tx1"/>
                </a:solidFill>
                <a:latin typeface="方正大黑简体" panose="02010601030101010101" pitchFamily="2" charset="-122"/>
                <a:ea typeface="方正大黑简体" panose="02010601030101010101" pitchFamily="2" charset="-122"/>
              </a:rPr>
              <a:t>低压</a:t>
            </a:r>
          </a:p>
          <a:p>
            <a:pPr eaLnBrk="1" hangingPunct="1">
              <a:lnSpc>
                <a:spcPct val="110000"/>
              </a:lnSpc>
            </a:pPr>
            <a:r>
              <a:rPr lang="zh-CN" altLang="en-US" sz="1800">
                <a:solidFill>
                  <a:schemeClr val="tx1"/>
                </a:solidFill>
                <a:latin typeface="方正大黑简体" panose="02010601030101010101" pitchFamily="2" charset="-122"/>
                <a:ea typeface="方正大黑简体" panose="02010601030101010101" pitchFamily="2" charset="-122"/>
              </a:rPr>
              <a:t>    交流额定电压在</a:t>
            </a:r>
            <a:r>
              <a:rPr lang="en-US" altLang="zh-CN" sz="1800">
                <a:solidFill>
                  <a:schemeClr val="tx1"/>
                </a:solidFill>
                <a:latin typeface="方正大黑简体" panose="02010601030101010101" pitchFamily="2" charset="-122"/>
                <a:ea typeface="方正大黑简体" panose="02010601030101010101" pitchFamily="2" charset="-122"/>
              </a:rPr>
              <a:t>1kV</a:t>
            </a:r>
            <a:r>
              <a:rPr lang="zh-CN" altLang="en-US" sz="1800">
                <a:solidFill>
                  <a:schemeClr val="tx1"/>
                </a:solidFill>
                <a:latin typeface="方正大黑简体" panose="02010601030101010101" pitchFamily="2" charset="-122"/>
                <a:ea typeface="方正大黑简体" panose="02010601030101010101" pitchFamily="2" charset="-122"/>
              </a:rPr>
              <a:t>及以下的电压。</a:t>
            </a:r>
          </a:p>
          <a:p>
            <a:pPr eaLnBrk="1" hangingPunct="1">
              <a:lnSpc>
                <a:spcPct val="110000"/>
              </a:lnSpc>
            </a:pPr>
            <a:r>
              <a:rPr lang="zh-CN" altLang="en-US" sz="1800">
                <a:solidFill>
                  <a:schemeClr val="tx1"/>
                </a:solidFill>
                <a:latin typeface="方正大黑简体" panose="02010601030101010101" pitchFamily="2" charset="-122"/>
                <a:ea typeface="方正大黑简体" panose="02010601030101010101" pitchFamily="2" charset="-122"/>
              </a:rPr>
              <a:t>高压</a:t>
            </a:r>
          </a:p>
          <a:p>
            <a:pPr eaLnBrk="1" hangingPunct="1">
              <a:lnSpc>
                <a:spcPct val="110000"/>
              </a:lnSpc>
            </a:pPr>
            <a:r>
              <a:rPr lang="zh-CN" altLang="en-US" sz="1800">
                <a:solidFill>
                  <a:schemeClr val="tx1"/>
                </a:solidFill>
                <a:latin typeface="方正大黑简体" panose="02010601030101010101" pitchFamily="2" charset="-122"/>
                <a:ea typeface="方正大黑简体" panose="02010601030101010101" pitchFamily="2" charset="-122"/>
              </a:rPr>
              <a:t>    交流额定电压在</a:t>
            </a:r>
            <a:r>
              <a:rPr lang="en-US" altLang="zh-CN" sz="1800">
                <a:solidFill>
                  <a:schemeClr val="tx1"/>
                </a:solidFill>
                <a:latin typeface="方正大黑简体" panose="02010601030101010101" pitchFamily="2" charset="-122"/>
                <a:ea typeface="方正大黑简体" panose="02010601030101010101" pitchFamily="2" charset="-122"/>
              </a:rPr>
              <a:t>1kV</a:t>
            </a:r>
            <a:r>
              <a:rPr lang="zh-CN" altLang="en-US" sz="1800">
                <a:solidFill>
                  <a:schemeClr val="tx1"/>
                </a:solidFill>
                <a:latin typeface="方正大黑简体" panose="02010601030101010101" pitchFamily="2" charset="-122"/>
                <a:ea typeface="方正大黑简体" panose="02010601030101010101" pitchFamily="2" charset="-122"/>
              </a:rPr>
              <a:t>以上的电压。</a:t>
            </a:r>
          </a:p>
          <a:p>
            <a:pPr eaLnBrk="1" hangingPunct="1">
              <a:lnSpc>
                <a:spcPct val="110000"/>
              </a:lnSpc>
            </a:pPr>
            <a:r>
              <a:rPr lang="zh-CN" altLang="en-US" sz="1800">
                <a:solidFill>
                  <a:schemeClr val="tx1"/>
                </a:solidFill>
                <a:latin typeface="方正大黑简体" panose="02010601030101010101" pitchFamily="2" charset="-122"/>
                <a:ea typeface="方正大黑简体" panose="02010601030101010101" pitchFamily="2" charset="-122"/>
              </a:rPr>
              <a:t>外电电路</a:t>
            </a:r>
          </a:p>
          <a:p>
            <a:pPr eaLnBrk="1" hangingPunct="1">
              <a:lnSpc>
                <a:spcPct val="110000"/>
              </a:lnSpc>
            </a:pPr>
            <a:r>
              <a:rPr lang="zh-CN" altLang="en-US" sz="1800">
                <a:solidFill>
                  <a:schemeClr val="tx1"/>
                </a:solidFill>
                <a:latin typeface="方正大黑简体" panose="02010601030101010101" pitchFamily="2" charset="-122"/>
                <a:ea typeface="方正大黑简体" panose="02010601030101010101" pitchFamily="2" charset="-122"/>
              </a:rPr>
              <a:t>    施工现场临时用电工程配电线路以外的电力线路。</a:t>
            </a:r>
          </a:p>
          <a:p>
            <a:pPr eaLnBrk="1" hangingPunct="1">
              <a:lnSpc>
                <a:spcPct val="110000"/>
              </a:lnSpc>
            </a:pPr>
            <a:r>
              <a:rPr lang="zh-CN" altLang="en-US" sz="1800">
                <a:solidFill>
                  <a:schemeClr val="tx1"/>
                </a:solidFill>
                <a:latin typeface="方正大黑简体" panose="02010601030101010101" pitchFamily="2" charset="-122"/>
                <a:ea typeface="方正大黑简体" panose="02010601030101010101" pitchFamily="2" charset="-122"/>
              </a:rPr>
              <a:t>接地</a:t>
            </a:r>
          </a:p>
          <a:p>
            <a:pPr eaLnBrk="1" hangingPunct="1">
              <a:lnSpc>
                <a:spcPct val="110000"/>
              </a:lnSpc>
            </a:pPr>
            <a:r>
              <a:rPr lang="zh-CN" altLang="en-US" sz="1800">
                <a:solidFill>
                  <a:schemeClr val="tx1"/>
                </a:solidFill>
                <a:latin typeface="方正大黑简体" panose="02010601030101010101" pitchFamily="2" charset="-122"/>
                <a:ea typeface="方正大黑简体" panose="02010601030101010101" pitchFamily="2" charset="-122"/>
              </a:rPr>
              <a:t>    设备的一部分为形成导电通路与大地的连接。</a:t>
            </a:r>
          </a:p>
          <a:p>
            <a:pPr eaLnBrk="1" hangingPunct="1">
              <a:lnSpc>
                <a:spcPct val="110000"/>
              </a:lnSpc>
            </a:pPr>
            <a:r>
              <a:rPr lang="zh-CN" altLang="en-US" sz="1800">
                <a:solidFill>
                  <a:schemeClr val="tx1"/>
                </a:solidFill>
                <a:latin typeface="方正大黑简体" panose="02010601030101010101" pitchFamily="2" charset="-122"/>
                <a:ea typeface="方正大黑简体" panose="02010601030101010101" pitchFamily="2" charset="-122"/>
              </a:rPr>
              <a:t>工作接地</a:t>
            </a:r>
          </a:p>
          <a:p>
            <a:pPr eaLnBrk="1" hangingPunct="1">
              <a:lnSpc>
                <a:spcPct val="110000"/>
              </a:lnSpc>
            </a:pPr>
            <a:r>
              <a:rPr lang="zh-CN" altLang="en-US" sz="1800">
                <a:solidFill>
                  <a:schemeClr val="tx1"/>
                </a:solidFill>
                <a:latin typeface="方正大黑简体" panose="02010601030101010101" pitchFamily="2" charset="-122"/>
                <a:ea typeface="方正大黑简体" panose="02010601030101010101" pitchFamily="2" charset="-122"/>
              </a:rPr>
              <a:t>    为了电路或设备达到运行要求的接地，如变压器低压中性点和发电机中性点的接地。</a:t>
            </a:r>
          </a:p>
        </p:txBody>
      </p:sp>
      <p:sp>
        <p:nvSpPr>
          <p:cNvPr id="747526" name="标题 1"/>
          <p:cNvSpPr/>
          <p:nvPr/>
        </p:nvSpPr>
        <p:spPr bwMode="auto">
          <a:xfrm>
            <a:off x="1295400" y="381000"/>
            <a:ext cx="78486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四、临时用电作业安全技术措施</a:t>
            </a:r>
            <a:endPar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pic>
        <p:nvPicPr>
          <p:cNvPr id="179206" name="图片 334854" descr="QQ截图未命名34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295400"/>
            <a:ext cx="227171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09AB730E-E529-4586-90A3-C30BFEE82AD7}"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75</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181251" name="矩形 335874"/>
          <p:cNvSpPr>
            <a:spLocks noChangeArrowheads="1"/>
          </p:cNvSpPr>
          <p:nvPr/>
        </p:nvSpPr>
        <p:spPr bwMode="auto">
          <a:xfrm>
            <a:off x="685800" y="1219200"/>
            <a:ext cx="7848600" cy="3438525"/>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10000"/>
              </a:lnSpc>
            </a:pPr>
            <a:r>
              <a:rPr lang="zh-CN" altLang="en-US" sz="1800">
                <a:solidFill>
                  <a:schemeClr val="tx1"/>
                </a:solidFill>
                <a:latin typeface="方正大黑简体" panose="02010601030101010101" pitchFamily="2" charset="-122"/>
                <a:ea typeface="方正大黑简体" panose="02010601030101010101" pitchFamily="2" charset="-122"/>
              </a:rPr>
              <a:t>重复接地</a:t>
            </a:r>
          </a:p>
          <a:p>
            <a:pPr eaLnBrk="1" hangingPunct="1">
              <a:lnSpc>
                <a:spcPct val="110000"/>
              </a:lnSpc>
            </a:pPr>
            <a:r>
              <a:rPr lang="zh-CN" altLang="en-US" sz="1800">
                <a:solidFill>
                  <a:schemeClr val="tx1"/>
                </a:solidFill>
                <a:latin typeface="方正大黑简体" panose="02010601030101010101" pitchFamily="2" charset="-122"/>
                <a:ea typeface="方正大黑简体" panose="02010601030101010101" pitchFamily="2" charset="-122"/>
              </a:rPr>
              <a:t>       设备接地线上一处或多处通过接地装置与大地再次连接的接地。</a:t>
            </a:r>
          </a:p>
          <a:p>
            <a:pPr eaLnBrk="1" hangingPunct="1">
              <a:lnSpc>
                <a:spcPct val="110000"/>
              </a:lnSpc>
            </a:pPr>
            <a:r>
              <a:rPr lang="zh-CN" altLang="en-US" sz="1800">
                <a:solidFill>
                  <a:schemeClr val="tx1"/>
                </a:solidFill>
                <a:latin typeface="方正大黑简体" panose="02010601030101010101" pitchFamily="2" charset="-122"/>
                <a:ea typeface="方正大黑简体" panose="02010601030101010101" pitchFamily="2" charset="-122"/>
              </a:rPr>
              <a:t>接地体</a:t>
            </a:r>
          </a:p>
          <a:p>
            <a:pPr eaLnBrk="1" hangingPunct="1">
              <a:lnSpc>
                <a:spcPct val="110000"/>
              </a:lnSpc>
            </a:pPr>
            <a:r>
              <a:rPr lang="zh-CN" altLang="en-US" sz="1800">
                <a:solidFill>
                  <a:schemeClr val="tx1"/>
                </a:solidFill>
                <a:latin typeface="方正大黑简体" panose="02010601030101010101" pitchFamily="2" charset="-122"/>
                <a:ea typeface="方正大黑简体" panose="02010601030101010101" pitchFamily="2" charset="-122"/>
              </a:rPr>
              <a:t>       埋入地中并直接与大地接触的金属导体。</a:t>
            </a:r>
          </a:p>
          <a:p>
            <a:pPr eaLnBrk="1" hangingPunct="1">
              <a:lnSpc>
                <a:spcPct val="110000"/>
              </a:lnSpc>
            </a:pPr>
            <a:r>
              <a:rPr lang="zh-CN" altLang="en-US" sz="1800">
                <a:solidFill>
                  <a:schemeClr val="tx1"/>
                </a:solidFill>
                <a:latin typeface="方正大黑简体" panose="02010601030101010101" pitchFamily="2" charset="-122"/>
                <a:ea typeface="方正大黑简体" panose="02010601030101010101" pitchFamily="2" charset="-122"/>
              </a:rPr>
              <a:t>人工接地体</a:t>
            </a:r>
          </a:p>
          <a:p>
            <a:pPr eaLnBrk="1" hangingPunct="1">
              <a:lnSpc>
                <a:spcPct val="110000"/>
              </a:lnSpc>
            </a:pPr>
            <a:r>
              <a:rPr lang="zh-CN" altLang="en-US" sz="1800">
                <a:solidFill>
                  <a:schemeClr val="tx1"/>
                </a:solidFill>
                <a:latin typeface="方正大黑简体" panose="02010601030101010101" pitchFamily="2" charset="-122"/>
                <a:ea typeface="方正大黑简体" panose="02010601030101010101" pitchFamily="2" charset="-122"/>
              </a:rPr>
              <a:t>       人工埋入地中的接地体。</a:t>
            </a:r>
          </a:p>
          <a:p>
            <a:pPr eaLnBrk="1" hangingPunct="1">
              <a:lnSpc>
                <a:spcPct val="110000"/>
              </a:lnSpc>
            </a:pPr>
            <a:r>
              <a:rPr lang="zh-CN" altLang="en-US" sz="1800">
                <a:solidFill>
                  <a:schemeClr val="tx1"/>
                </a:solidFill>
                <a:latin typeface="方正大黑简体" panose="02010601030101010101" pitchFamily="2" charset="-122"/>
                <a:ea typeface="方正大黑简体" panose="02010601030101010101" pitchFamily="2" charset="-122"/>
              </a:rPr>
              <a:t>自然接地体</a:t>
            </a:r>
          </a:p>
          <a:p>
            <a:pPr eaLnBrk="1" hangingPunct="1">
              <a:lnSpc>
                <a:spcPct val="110000"/>
              </a:lnSpc>
            </a:pPr>
            <a:r>
              <a:rPr lang="zh-CN" altLang="en-US" sz="1800">
                <a:solidFill>
                  <a:schemeClr val="tx1"/>
                </a:solidFill>
                <a:latin typeface="方正大黑简体" panose="02010601030101010101" pitchFamily="2" charset="-122"/>
                <a:ea typeface="方正大黑简体" panose="02010601030101010101" pitchFamily="2" charset="-122"/>
              </a:rPr>
              <a:t>        施工前已埋入地中，可兼作接地体用的各种构件，如钢筋混凝土基础的钢筋结构、金属井管、金属管道（非燃气）等。</a:t>
            </a:r>
          </a:p>
          <a:p>
            <a:pPr eaLnBrk="1" hangingPunct="1">
              <a:lnSpc>
                <a:spcPct val="110000"/>
              </a:lnSpc>
            </a:pPr>
            <a:r>
              <a:rPr lang="zh-CN" altLang="en-US" sz="1800">
                <a:solidFill>
                  <a:schemeClr val="tx1"/>
                </a:solidFill>
                <a:latin typeface="方正大黑简体" panose="02010601030101010101" pitchFamily="2" charset="-122"/>
                <a:ea typeface="方正大黑简体" panose="02010601030101010101" pitchFamily="2" charset="-122"/>
              </a:rPr>
              <a:t>接地线</a:t>
            </a:r>
          </a:p>
          <a:p>
            <a:pPr eaLnBrk="1" hangingPunct="1">
              <a:lnSpc>
                <a:spcPct val="110000"/>
              </a:lnSpc>
            </a:pPr>
            <a:r>
              <a:rPr lang="zh-CN" altLang="en-US" sz="1800">
                <a:solidFill>
                  <a:schemeClr val="tx1"/>
                </a:solidFill>
                <a:latin typeface="方正大黑简体" panose="02010601030101010101" pitchFamily="2" charset="-122"/>
                <a:ea typeface="方正大黑简体" panose="02010601030101010101" pitchFamily="2" charset="-122"/>
              </a:rPr>
              <a:t>        连接设备金属结构和接地体的金属导体（包括连接螺栓）。</a:t>
            </a:r>
          </a:p>
        </p:txBody>
      </p:sp>
      <p:sp>
        <p:nvSpPr>
          <p:cNvPr id="747526" name="标题 1"/>
          <p:cNvSpPr/>
          <p:nvPr/>
        </p:nvSpPr>
        <p:spPr bwMode="auto">
          <a:xfrm>
            <a:off x="1295400" y="381000"/>
            <a:ext cx="78486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四、临时用电作业安全技术措施</a:t>
            </a:r>
            <a:endPar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spTree>
  </p:cSld>
  <p:clrMapOvr>
    <a:masterClrMapping/>
  </p:clrMapOvr>
  <p:transition>
    <p:blinds dir="vert"/>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9479F95A-F364-4311-A00E-B63B1A352EEC}"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76</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183299" name="矩形 336898"/>
          <p:cNvSpPr>
            <a:spLocks noChangeArrowheads="1"/>
          </p:cNvSpPr>
          <p:nvPr/>
        </p:nvSpPr>
        <p:spPr bwMode="auto">
          <a:xfrm>
            <a:off x="533400" y="1219200"/>
            <a:ext cx="8153400" cy="37401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10000"/>
              </a:lnSpc>
            </a:pPr>
            <a:r>
              <a:rPr lang="zh-CN" altLang="en-US" sz="1800">
                <a:solidFill>
                  <a:schemeClr val="tx1"/>
                </a:solidFill>
                <a:latin typeface="方正大黑简体" panose="02010601030101010101" pitchFamily="2" charset="-122"/>
                <a:ea typeface="方正大黑简体" panose="02010601030101010101" pitchFamily="2" charset="-122"/>
              </a:rPr>
              <a:t>接地电阻</a:t>
            </a:r>
          </a:p>
          <a:p>
            <a:pPr eaLnBrk="1" hangingPunct="1">
              <a:lnSpc>
                <a:spcPct val="110000"/>
              </a:lnSpc>
            </a:pPr>
            <a:r>
              <a:rPr lang="zh-CN" altLang="en-US" sz="1800">
                <a:solidFill>
                  <a:schemeClr val="tx1"/>
                </a:solidFill>
                <a:latin typeface="方正大黑简体" panose="02010601030101010101" pitchFamily="2" charset="-122"/>
                <a:ea typeface="方正大黑简体" panose="02010601030101010101" pitchFamily="2" charset="-122"/>
              </a:rPr>
              <a:t>   接地装置的对地电阻。它是接地线电阻、接地体电阻、接地体与土壤之间的接触电阻和土壤中的散流电阻之和。</a:t>
            </a:r>
          </a:p>
          <a:p>
            <a:pPr eaLnBrk="1" hangingPunct="1">
              <a:lnSpc>
                <a:spcPct val="110000"/>
              </a:lnSpc>
            </a:pPr>
            <a:r>
              <a:rPr lang="zh-CN" altLang="en-US" sz="1800">
                <a:solidFill>
                  <a:schemeClr val="tx1"/>
                </a:solidFill>
                <a:latin typeface="方正大黑简体" panose="02010601030101010101" pitchFamily="2" charset="-122"/>
                <a:ea typeface="方正大黑简体" panose="02010601030101010101" pitchFamily="2" charset="-122"/>
              </a:rPr>
              <a:t>电气设备的能触及的可导电部分。它在正常情况下 不带电，但在故障情况下可能带电。</a:t>
            </a:r>
          </a:p>
          <a:p>
            <a:pPr eaLnBrk="1" hangingPunct="1">
              <a:lnSpc>
                <a:spcPct val="110000"/>
              </a:lnSpc>
            </a:pPr>
            <a:r>
              <a:rPr lang="zh-CN" altLang="en-US" sz="1800">
                <a:solidFill>
                  <a:schemeClr val="tx1"/>
                </a:solidFill>
                <a:latin typeface="方正大黑简体" panose="02010601030101010101" pitchFamily="2" charset="-122"/>
                <a:ea typeface="方正大黑简体" panose="02010601030101010101" pitchFamily="2" charset="-122"/>
              </a:rPr>
              <a:t>配电箱</a:t>
            </a:r>
          </a:p>
          <a:p>
            <a:pPr eaLnBrk="1" hangingPunct="1">
              <a:lnSpc>
                <a:spcPct val="110000"/>
              </a:lnSpc>
            </a:pPr>
            <a:r>
              <a:rPr lang="zh-CN" altLang="en-US" sz="1800">
                <a:solidFill>
                  <a:schemeClr val="tx1"/>
                </a:solidFill>
                <a:latin typeface="方正大黑简体" panose="02010601030101010101" pitchFamily="2" charset="-122"/>
                <a:ea typeface="方正大黑简体" panose="02010601030101010101" pitchFamily="2" charset="-122"/>
              </a:rPr>
              <a:t>    一种专门用作分配电力的配电装置，包括总配电箱和分配电箱，如无特指，总配电箱、分配电箱合称配电箱。</a:t>
            </a:r>
          </a:p>
          <a:p>
            <a:pPr eaLnBrk="1" hangingPunct="1">
              <a:lnSpc>
                <a:spcPct val="110000"/>
              </a:lnSpc>
            </a:pPr>
            <a:r>
              <a:rPr lang="zh-CN" altLang="en-US" sz="1800">
                <a:solidFill>
                  <a:schemeClr val="tx1"/>
                </a:solidFill>
                <a:latin typeface="方正大黑简体" panose="02010601030101010101" pitchFamily="2" charset="-122"/>
                <a:ea typeface="方正大黑简体" panose="02010601030101010101" pitchFamily="2" charset="-122"/>
              </a:rPr>
              <a:t>开关箱</a:t>
            </a:r>
          </a:p>
          <a:p>
            <a:pPr eaLnBrk="1" hangingPunct="1">
              <a:lnSpc>
                <a:spcPct val="110000"/>
              </a:lnSpc>
            </a:pPr>
            <a:r>
              <a:rPr lang="zh-CN" altLang="en-US" sz="1800">
                <a:solidFill>
                  <a:schemeClr val="tx1"/>
                </a:solidFill>
                <a:latin typeface="方正大黑简体" panose="02010601030101010101" pitchFamily="2" charset="-122"/>
                <a:ea typeface="方正大黑简体" panose="02010601030101010101" pitchFamily="2" charset="-122"/>
              </a:rPr>
              <a:t>    末级配电装置的通称，亦可兼作用电设备的控制装置。</a:t>
            </a:r>
          </a:p>
          <a:p>
            <a:pPr eaLnBrk="1" hangingPunct="1">
              <a:lnSpc>
                <a:spcPct val="110000"/>
              </a:lnSpc>
            </a:pPr>
            <a:r>
              <a:rPr lang="en-US" altLang="zh-CN" sz="1800">
                <a:solidFill>
                  <a:schemeClr val="tx1"/>
                </a:solidFill>
                <a:latin typeface="方正大黑简体" panose="02010601030101010101" pitchFamily="2" charset="-122"/>
                <a:ea typeface="方正大黑简体" panose="02010601030101010101" pitchFamily="2" charset="-122"/>
              </a:rPr>
              <a:t>TN-S</a:t>
            </a:r>
          </a:p>
          <a:p>
            <a:pPr eaLnBrk="1" hangingPunct="1">
              <a:lnSpc>
                <a:spcPct val="110000"/>
              </a:lnSpc>
            </a:pPr>
            <a:r>
              <a:rPr lang="en-US" altLang="zh-CN" sz="1800">
                <a:solidFill>
                  <a:schemeClr val="tx1"/>
                </a:solidFill>
                <a:latin typeface="方正大黑简体" panose="02010601030101010101" pitchFamily="2" charset="-122"/>
                <a:ea typeface="方正大黑简体" panose="02010601030101010101" pitchFamily="2" charset="-122"/>
              </a:rPr>
              <a:t>    </a:t>
            </a:r>
            <a:r>
              <a:rPr lang="zh-CN" altLang="en-US" sz="1800">
                <a:solidFill>
                  <a:schemeClr val="tx1"/>
                </a:solidFill>
                <a:latin typeface="方正大黑简体" panose="02010601030101010101" pitchFamily="2" charset="-122"/>
                <a:ea typeface="方正大黑简体" panose="02010601030101010101" pitchFamily="2" charset="-122"/>
              </a:rPr>
              <a:t>工作零线与保护零线分开设置的接零保护系统。 </a:t>
            </a:r>
          </a:p>
        </p:txBody>
      </p:sp>
      <p:sp>
        <p:nvSpPr>
          <p:cNvPr id="747526" name="标题 1"/>
          <p:cNvSpPr/>
          <p:nvPr/>
        </p:nvSpPr>
        <p:spPr bwMode="auto">
          <a:xfrm>
            <a:off x="1295400" y="381000"/>
            <a:ext cx="78486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四、临时用电作业安全技术措施</a:t>
            </a:r>
            <a:endPar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spTree>
  </p:cSld>
  <p:clrMapOvr>
    <a:masterClrMapping/>
  </p:clrMapOvr>
  <p:transition>
    <p:blinds dir="vert"/>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EC516BA4-5DDA-44A0-94C9-BAA54ABAC52F}"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77</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185347" name="矩形 338947"/>
          <p:cNvSpPr>
            <a:spLocks noChangeArrowheads="1"/>
          </p:cNvSpPr>
          <p:nvPr/>
        </p:nvSpPr>
        <p:spPr bwMode="auto">
          <a:xfrm>
            <a:off x="838200" y="4267200"/>
            <a:ext cx="4648200" cy="72390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10000"/>
              </a:lnSpc>
            </a:pPr>
            <a:r>
              <a:rPr lang="en-US" altLang="zh-CN" sz="1800">
                <a:solidFill>
                  <a:schemeClr val="tx1"/>
                </a:solidFill>
                <a:latin typeface="方正大黑简体" panose="02010601030101010101" pitchFamily="2" charset="-122"/>
                <a:ea typeface="方正大黑简体" panose="02010601030101010101" pitchFamily="2" charset="-122"/>
              </a:rPr>
              <a:t>        </a:t>
            </a:r>
            <a:r>
              <a:rPr lang="zh-CN" altLang="en-US" sz="1800">
                <a:solidFill>
                  <a:schemeClr val="tx1"/>
                </a:solidFill>
                <a:latin typeface="方正大黑简体" panose="02010601030101010101" pitchFamily="2" charset="-122"/>
                <a:ea typeface="方正大黑简体" panose="02010601030101010101" pitchFamily="2" charset="-122"/>
              </a:rPr>
              <a:t>施工现场的机动车道与外电架空线路交叉时的最小垂直距离</a:t>
            </a:r>
          </a:p>
        </p:txBody>
      </p:sp>
      <p:graphicFrame>
        <p:nvGraphicFramePr>
          <p:cNvPr id="339018" name="表格 339017"/>
          <p:cNvGraphicFramePr/>
          <p:nvPr/>
        </p:nvGraphicFramePr>
        <p:xfrm>
          <a:off x="838200" y="5105400"/>
          <a:ext cx="7315200" cy="1487488"/>
        </p:xfrm>
        <a:graphic>
          <a:graphicData uri="http://schemas.openxmlformats.org/drawingml/2006/table">
            <a:tbl>
              <a:tblPr/>
              <a:tblGrid>
                <a:gridCol w="1830388">
                  <a:extLst>
                    <a:ext uri="{9D8B030D-6E8A-4147-A177-3AD203B41FA5}">
                      <a16:colId xmlns:a16="http://schemas.microsoft.com/office/drawing/2014/main" val="20000"/>
                    </a:ext>
                  </a:extLst>
                </a:gridCol>
                <a:gridCol w="1827212">
                  <a:extLst>
                    <a:ext uri="{9D8B030D-6E8A-4147-A177-3AD203B41FA5}">
                      <a16:colId xmlns:a16="http://schemas.microsoft.com/office/drawing/2014/main" val="20001"/>
                    </a:ext>
                  </a:extLst>
                </a:gridCol>
                <a:gridCol w="1830388">
                  <a:extLst>
                    <a:ext uri="{9D8B030D-6E8A-4147-A177-3AD203B41FA5}">
                      <a16:colId xmlns:a16="http://schemas.microsoft.com/office/drawing/2014/main" val="20002"/>
                    </a:ext>
                  </a:extLst>
                </a:gridCol>
                <a:gridCol w="1827212">
                  <a:extLst>
                    <a:ext uri="{9D8B030D-6E8A-4147-A177-3AD203B41FA5}">
                      <a16:colId xmlns:a16="http://schemas.microsoft.com/office/drawing/2014/main" val="20003"/>
                    </a:ext>
                  </a:extLst>
                </a:gridCol>
              </a:tblGrid>
              <a:tr h="60325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charset="0"/>
                          <a:ea typeface="宋体" charset="-122"/>
                          <a:cs typeface="+mn-cs"/>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5pPr>
                    </a:lstStyle>
                    <a:p>
                      <a:pPr marL="0" lvl="0" indent="0" algn="ctr">
                        <a:buNone/>
                      </a:pPr>
                      <a:r>
                        <a:rPr lang="zh-CN" altLang="en-US" sz="1800" b="1" dirty="0">
                          <a:latin typeface="方正黑体简体" pitchFamily="2" charset="-122"/>
                          <a:ea typeface="方正黑体简体" pitchFamily="2" charset="-122"/>
                        </a:rPr>
                        <a:t>外电线路电压</a:t>
                      </a:r>
                      <a:r>
                        <a:rPr lang="zh-CN" altLang="en-US" sz="1800" dirty="0">
                          <a:latin typeface="方正黑体简体" pitchFamily="2" charset="-122"/>
                          <a:ea typeface="方正黑体简体" pitchFamily="2" charset="-122"/>
                        </a:rPr>
                        <a:t> </a:t>
                      </a: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charset="0"/>
                          <a:ea typeface="宋体" charset="-122"/>
                          <a:cs typeface="+mn-cs"/>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5pPr>
                    </a:lstStyle>
                    <a:p>
                      <a:pPr marL="0" lvl="0" indent="0" algn="ctr">
                        <a:buNone/>
                      </a:pPr>
                      <a:r>
                        <a:rPr lang="en-US" altLang="zh-CN" sz="1800" b="1" dirty="0">
                          <a:latin typeface="方正黑体简体" pitchFamily="2" charset="-122"/>
                          <a:ea typeface="方正黑体简体" pitchFamily="2" charset="-122"/>
                        </a:rPr>
                        <a:t>1kV</a:t>
                      </a:r>
                      <a:r>
                        <a:rPr lang="zh-CN" altLang="en-US" sz="1800" b="1" dirty="0">
                          <a:latin typeface="方正黑体简体" pitchFamily="2" charset="-122"/>
                          <a:ea typeface="方正黑体简体" pitchFamily="2" charset="-122"/>
                        </a:rPr>
                        <a:t>以下</a:t>
                      </a:r>
                      <a:r>
                        <a:rPr lang="zh-CN" altLang="en-US" sz="1800" dirty="0">
                          <a:latin typeface="方正黑体简体" pitchFamily="2" charset="-122"/>
                          <a:ea typeface="方正黑体简体" pitchFamily="2" charset="-122"/>
                        </a:rPr>
                        <a:t> </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charset="0"/>
                          <a:ea typeface="宋体" charset="-122"/>
                          <a:cs typeface="+mn-cs"/>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5pPr>
                    </a:lstStyle>
                    <a:p>
                      <a:pPr marL="0" lvl="0" indent="0" algn="ctr">
                        <a:buNone/>
                      </a:pPr>
                      <a:r>
                        <a:rPr lang="en-US" altLang="zh-CN" sz="1800" b="1">
                          <a:latin typeface="方正黑体简体" pitchFamily="2" charset="-122"/>
                          <a:ea typeface="方正黑体简体" pitchFamily="2" charset="-122"/>
                        </a:rPr>
                        <a:t>1~10kV</a:t>
                      </a:r>
                      <a:r>
                        <a:rPr lang="en-US" altLang="zh-CN" sz="1800">
                          <a:latin typeface="方正黑体简体" pitchFamily="2" charset="-122"/>
                          <a:ea typeface="方正黑体简体" pitchFamily="2" charset="-122"/>
                        </a:rPr>
                        <a:t> </a:t>
                      </a:r>
                      <a:endParaRPr lang="zh-CN" altLang="en-US" sz="1800">
                        <a:latin typeface="方正黑体简体" pitchFamily="2" charset="-122"/>
                        <a:ea typeface="方正黑体简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charset="0"/>
                          <a:ea typeface="宋体" charset="-122"/>
                          <a:cs typeface="+mn-cs"/>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5pPr>
                    </a:lstStyle>
                    <a:p>
                      <a:pPr marL="0" lvl="0" indent="0" algn="ctr">
                        <a:buNone/>
                      </a:pPr>
                      <a:r>
                        <a:rPr lang="en-US" altLang="zh-CN" sz="1800" b="1">
                          <a:latin typeface="方正黑体简体" pitchFamily="2" charset="-122"/>
                          <a:ea typeface="方正黑体简体" pitchFamily="2" charset="-122"/>
                        </a:rPr>
                        <a:t>35kV</a:t>
                      </a:r>
                      <a:r>
                        <a:rPr lang="en-US" altLang="zh-CN" sz="1800">
                          <a:latin typeface="方正黑体简体" pitchFamily="2" charset="-122"/>
                          <a:ea typeface="方正黑体简体" pitchFamily="2" charset="-122"/>
                        </a:rPr>
                        <a:t> </a:t>
                      </a:r>
                      <a:endParaRPr lang="zh-CN" altLang="en-US" sz="1800">
                        <a:latin typeface="方正黑体简体" pitchFamily="2" charset="-122"/>
                        <a:ea typeface="方正黑体简体"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84238">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charset="0"/>
                          <a:ea typeface="宋体" charset="-122"/>
                          <a:cs typeface="+mn-cs"/>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5pPr>
                    </a:lstStyle>
                    <a:p>
                      <a:pPr marL="0" lvl="0" indent="0" algn="ctr">
                        <a:buNone/>
                      </a:pPr>
                      <a:r>
                        <a:rPr lang="zh-CN" altLang="en-US" sz="1800" b="1" dirty="0">
                          <a:latin typeface="方正黑体简体" pitchFamily="2" charset="-122"/>
                          <a:ea typeface="方正黑体简体" pitchFamily="2" charset="-122"/>
                        </a:rPr>
                        <a:t>最小垂直距离（</a:t>
                      </a:r>
                      <a:r>
                        <a:rPr lang="en-US" altLang="zh-CN" sz="1800" b="1" dirty="0">
                          <a:latin typeface="方正黑体简体" pitchFamily="2" charset="-122"/>
                          <a:ea typeface="方正黑体简体" pitchFamily="2" charset="-122"/>
                        </a:rPr>
                        <a:t>m</a:t>
                      </a:r>
                      <a:r>
                        <a:rPr lang="zh-CN" altLang="en-US" sz="1800" b="1" dirty="0">
                          <a:latin typeface="方正黑体简体" pitchFamily="2" charset="-122"/>
                          <a:ea typeface="方正黑体简体" pitchFamily="2" charset="-122"/>
                        </a:rPr>
                        <a:t>）</a:t>
                      </a:r>
                      <a:r>
                        <a:rPr lang="zh-CN" altLang="en-US" sz="1800" dirty="0">
                          <a:latin typeface="方正黑体简体" pitchFamily="2" charset="-122"/>
                          <a:ea typeface="方正黑体简体" pitchFamily="2" charset="-122"/>
                        </a:rPr>
                        <a:t> </a:t>
                      </a: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charset="0"/>
                          <a:ea typeface="宋体" charset="-122"/>
                          <a:cs typeface="+mn-cs"/>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5pPr>
                    </a:lstStyle>
                    <a:p>
                      <a:pPr marL="0" lvl="0" indent="0" algn="ctr">
                        <a:buNone/>
                      </a:pPr>
                      <a:r>
                        <a:rPr lang="en-US" altLang="zh-CN" sz="1800">
                          <a:latin typeface="方正黑体简体" pitchFamily="2" charset="-122"/>
                          <a:ea typeface="方正黑体简体" pitchFamily="2" charset="-122"/>
                        </a:rPr>
                        <a:t>6</a:t>
                      </a:r>
                      <a:endParaRPr lang="zh-CN" altLang="en-US" sz="1800">
                        <a:latin typeface="方正黑体简体" pitchFamily="2" charset="-122"/>
                        <a:ea typeface="方正黑体简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charset="0"/>
                          <a:ea typeface="宋体" charset="-122"/>
                          <a:cs typeface="+mn-cs"/>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5pPr>
                    </a:lstStyle>
                    <a:p>
                      <a:pPr marL="0" lvl="0" indent="0" algn="ctr">
                        <a:buNone/>
                      </a:pPr>
                      <a:r>
                        <a:rPr lang="en-US" altLang="zh-CN" sz="1800">
                          <a:latin typeface="方正黑体简体" pitchFamily="2" charset="-122"/>
                          <a:ea typeface="方正黑体简体" pitchFamily="2" charset="-122"/>
                        </a:rPr>
                        <a:t>7</a:t>
                      </a:r>
                      <a:endParaRPr lang="zh-CN" altLang="en-US" sz="1800">
                        <a:latin typeface="方正黑体简体" pitchFamily="2" charset="-122"/>
                        <a:ea typeface="方正黑体简体"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charset="0"/>
                          <a:ea typeface="宋体" charset="-122"/>
                          <a:cs typeface="+mn-cs"/>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5pPr>
                    </a:lstStyle>
                    <a:p>
                      <a:pPr marL="0" lvl="0" indent="0" algn="ctr">
                        <a:buNone/>
                      </a:pPr>
                      <a:r>
                        <a:rPr lang="en-US" altLang="zh-CN" sz="1800">
                          <a:latin typeface="方正黑体简体" pitchFamily="2" charset="-122"/>
                          <a:ea typeface="方正黑体简体" pitchFamily="2" charset="-122"/>
                        </a:rPr>
                        <a:t>7</a:t>
                      </a:r>
                      <a:endParaRPr lang="zh-CN" altLang="en-US" sz="1800">
                        <a:latin typeface="方正黑体简体" pitchFamily="2" charset="-122"/>
                        <a:ea typeface="方正黑体简体"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47526" name="标题 1"/>
          <p:cNvSpPr/>
          <p:nvPr/>
        </p:nvSpPr>
        <p:spPr bwMode="auto">
          <a:xfrm>
            <a:off x="1295400" y="381000"/>
            <a:ext cx="78486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四、临时用电作业安全技术措施</a:t>
            </a:r>
            <a:endPar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sp>
        <p:nvSpPr>
          <p:cNvPr id="185366" name="矩形 338992"/>
          <p:cNvSpPr>
            <a:spLocks noChangeArrowheads="1"/>
          </p:cNvSpPr>
          <p:nvPr/>
        </p:nvSpPr>
        <p:spPr bwMode="auto">
          <a:xfrm>
            <a:off x="838200" y="1231900"/>
            <a:ext cx="7010400" cy="396875"/>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10000"/>
              </a:lnSpc>
            </a:pPr>
            <a:r>
              <a:rPr lang="zh-CN" altLang="en-US" sz="1800">
                <a:solidFill>
                  <a:schemeClr val="tx1"/>
                </a:solidFill>
                <a:latin typeface="方正大黑简体" panose="02010601030101010101" pitchFamily="2" charset="-122"/>
                <a:ea typeface="方正大黑简体" panose="02010601030101010101" pitchFamily="2" charset="-122"/>
              </a:rPr>
              <a:t>第二节  在建工程与外电线路的安全距离要求</a:t>
            </a:r>
          </a:p>
        </p:txBody>
      </p:sp>
      <p:sp>
        <p:nvSpPr>
          <p:cNvPr id="185367" name="矩形 338993"/>
          <p:cNvSpPr>
            <a:spLocks noChangeArrowheads="1"/>
          </p:cNvSpPr>
          <p:nvPr/>
        </p:nvSpPr>
        <p:spPr bwMode="auto">
          <a:xfrm>
            <a:off x="838200" y="1752600"/>
            <a:ext cx="7010400" cy="72390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10000"/>
              </a:lnSpc>
            </a:pPr>
            <a:r>
              <a:rPr lang="zh-CN" altLang="en-US" sz="1800">
                <a:solidFill>
                  <a:schemeClr val="tx1"/>
                </a:solidFill>
                <a:latin typeface="方正大黑简体" panose="02010601030101010101" pitchFamily="2" charset="-122"/>
                <a:ea typeface="方正大黑简体" panose="02010601030101010101" pitchFamily="2" charset="-122"/>
              </a:rPr>
              <a:t>在建筑工程（含脚手架具）的外侧边缘与</a:t>
            </a:r>
          </a:p>
          <a:p>
            <a:pPr eaLnBrk="1" hangingPunct="1">
              <a:lnSpc>
                <a:spcPct val="110000"/>
              </a:lnSpc>
            </a:pPr>
            <a:r>
              <a:rPr lang="zh-CN" altLang="en-US" sz="1800">
                <a:solidFill>
                  <a:schemeClr val="tx1"/>
                </a:solidFill>
                <a:latin typeface="方正大黑简体" panose="02010601030101010101" pitchFamily="2" charset="-122"/>
                <a:ea typeface="方正大黑简体" panose="02010601030101010101" pitchFamily="2" charset="-122"/>
              </a:rPr>
              <a:t>外电架空线路的边线之间最小安全操作距离</a:t>
            </a:r>
          </a:p>
        </p:txBody>
      </p:sp>
      <p:graphicFrame>
        <p:nvGraphicFramePr>
          <p:cNvPr id="338995" name="表格 338994"/>
          <p:cNvGraphicFramePr/>
          <p:nvPr/>
        </p:nvGraphicFramePr>
        <p:xfrm>
          <a:off x="838200" y="2590800"/>
          <a:ext cx="7239000" cy="1554163"/>
        </p:xfrm>
        <a:graphic>
          <a:graphicData uri="http://schemas.openxmlformats.org/drawingml/2006/table">
            <a:tbl>
              <a:tblPr/>
              <a:tblGrid>
                <a:gridCol w="1163638">
                  <a:extLst>
                    <a:ext uri="{9D8B030D-6E8A-4147-A177-3AD203B41FA5}">
                      <a16:colId xmlns:a16="http://schemas.microsoft.com/office/drawing/2014/main" val="20000"/>
                    </a:ext>
                  </a:extLst>
                </a:gridCol>
                <a:gridCol w="1162050">
                  <a:extLst>
                    <a:ext uri="{9D8B030D-6E8A-4147-A177-3AD203B41FA5}">
                      <a16:colId xmlns:a16="http://schemas.microsoft.com/office/drawing/2014/main" val="20001"/>
                    </a:ext>
                  </a:extLst>
                </a:gridCol>
                <a:gridCol w="1163637">
                  <a:extLst>
                    <a:ext uri="{9D8B030D-6E8A-4147-A177-3AD203B41FA5}">
                      <a16:colId xmlns:a16="http://schemas.microsoft.com/office/drawing/2014/main" val="20002"/>
                    </a:ext>
                  </a:extLst>
                </a:gridCol>
                <a:gridCol w="1162050">
                  <a:extLst>
                    <a:ext uri="{9D8B030D-6E8A-4147-A177-3AD203B41FA5}">
                      <a16:colId xmlns:a16="http://schemas.microsoft.com/office/drawing/2014/main" val="20003"/>
                    </a:ext>
                  </a:extLst>
                </a:gridCol>
                <a:gridCol w="1366838">
                  <a:extLst>
                    <a:ext uri="{9D8B030D-6E8A-4147-A177-3AD203B41FA5}">
                      <a16:colId xmlns:a16="http://schemas.microsoft.com/office/drawing/2014/main" val="20004"/>
                    </a:ext>
                  </a:extLst>
                </a:gridCol>
                <a:gridCol w="1220787">
                  <a:extLst>
                    <a:ext uri="{9D8B030D-6E8A-4147-A177-3AD203B41FA5}">
                      <a16:colId xmlns:a16="http://schemas.microsoft.com/office/drawing/2014/main" val="20005"/>
                    </a:ext>
                  </a:extLst>
                </a:gridCol>
              </a:tblGrid>
              <a:tr h="639946">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charset="0"/>
                          <a:ea typeface="宋体" charset="-122"/>
                          <a:cs typeface="+mn-cs"/>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5pPr>
                    </a:lstStyle>
                    <a:p>
                      <a:pPr marL="0" lvl="0" indent="0" algn="ctr">
                        <a:buNone/>
                      </a:pPr>
                      <a:r>
                        <a:rPr lang="zh-CN" altLang="en-US" sz="1800" b="1" dirty="0">
                          <a:latin typeface="方正黑体简体" pitchFamily="2" charset="-122"/>
                          <a:ea typeface="方正黑体简体" pitchFamily="2" charset="-122"/>
                        </a:rPr>
                        <a:t>外电线路电压</a:t>
                      </a:r>
                      <a:r>
                        <a:rPr lang="zh-CN" altLang="en-US" sz="1800" dirty="0">
                          <a:latin typeface="方正黑体简体" pitchFamily="2" charset="-122"/>
                          <a:ea typeface="方正黑体简体" pitchFamily="2" charset="-122"/>
                        </a:rPr>
                        <a:t> </a:t>
                      </a:r>
                    </a:p>
                  </a:txBody>
                  <a:tcPr marT="45703" marB="45703">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charset="0"/>
                          <a:ea typeface="宋体" charset="-122"/>
                          <a:cs typeface="+mn-cs"/>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5pPr>
                    </a:lstStyle>
                    <a:p>
                      <a:pPr marL="0" lvl="0" indent="0" algn="ctr">
                        <a:buNone/>
                      </a:pPr>
                      <a:r>
                        <a:rPr lang="en-US" altLang="zh-CN" sz="1800" b="1" dirty="0">
                          <a:latin typeface="方正黑体简体" pitchFamily="2" charset="-122"/>
                          <a:ea typeface="方正黑体简体" pitchFamily="2" charset="-122"/>
                        </a:rPr>
                        <a:t>1kV</a:t>
                      </a:r>
                      <a:r>
                        <a:rPr lang="zh-CN" altLang="en-US" sz="1800" b="1" dirty="0">
                          <a:latin typeface="方正黑体简体" pitchFamily="2" charset="-122"/>
                          <a:ea typeface="方正黑体简体" pitchFamily="2" charset="-122"/>
                        </a:rPr>
                        <a:t>以下</a:t>
                      </a:r>
                      <a:r>
                        <a:rPr lang="zh-CN" altLang="en-US" sz="1800" dirty="0">
                          <a:latin typeface="方正黑体简体" pitchFamily="2" charset="-122"/>
                          <a:ea typeface="方正黑体简体" pitchFamily="2" charset="-122"/>
                        </a:rPr>
                        <a:t> </a:t>
                      </a:r>
                    </a:p>
                  </a:txBody>
                  <a:tcPr marT="45703" marB="4570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charset="0"/>
                          <a:ea typeface="宋体" charset="-122"/>
                          <a:cs typeface="+mn-cs"/>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5pPr>
                    </a:lstStyle>
                    <a:p>
                      <a:pPr marL="0" lvl="0" indent="0" algn="ctr">
                        <a:buNone/>
                      </a:pPr>
                      <a:r>
                        <a:rPr lang="en-US" altLang="zh-CN" sz="1800" b="1">
                          <a:latin typeface="方正黑体简体" pitchFamily="2" charset="-122"/>
                          <a:ea typeface="方正黑体简体" pitchFamily="2" charset="-122"/>
                        </a:rPr>
                        <a:t>1~10kV</a:t>
                      </a:r>
                      <a:r>
                        <a:rPr lang="en-US" altLang="zh-CN" sz="1800">
                          <a:latin typeface="方正黑体简体" pitchFamily="2" charset="-122"/>
                          <a:ea typeface="方正黑体简体" pitchFamily="2" charset="-122"/>
                        </a:rPr>
                        <a:t> </a:t>
                      </a:r>
                      <a:endParaRPr lang="zh-CN" altLang="en-US" sz="1800">
                        <a:latin typeface="方正黑体简体" pitchFamily="2" charset="-122"/>
                        <a:ea typeface="方正黑体简体" pitchFamily="2" charset="-122"/>
                      </a:endParaRPr>
                    </a:p>
                  </a:txBody>
                  <a:tcPr marT="45703" marB="4570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charset="0"/>
                          <a:ea typeface="宋体" charset="-122"/>
                          <a:cs typeface="+mn-cs"/>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5pPr>
                    </a:lstStyle>
                    <a:p>
                      <a:pPr marL="0" lvl="0" indent="0" algn="ctr">
                        <a:buNone/>
                      </a:pPr>
                      <a:r>
                        <a:rPr lang="en-US" altLang="zh-CN" sz="1800" b="1">
                          <a:latin typeface="方正黑体简体" pitchFamily="2" charset="-122"/>
                          <a:ea typeface="方正黑体简体" pitchFamily="2" charset="-122"/>
                        </a:rPr>
                        <a:t>35~110kV</a:t>
                      </a:r>
                      <a:r>
                        <a:rPr lang="en-US" altLang="zh-CN" sz="1800">
                          <a:latin typeface="方正黑体简体" pitchFamily="2" charset="-122"/>
                          <a:ea typeface="方正黑体简体" pitchFamily="2" charset="-122"/>
                        </a:rPr>
                        <a:t> </a:t>
                      </a:r>
                      <a:endParaRPr lang="zh-CN" altLang="en-US" sz="1800">
                        <a:latin typeface="方正黑体简体" pitchFamily="2" charset="-122"/>
                        <a:ea typeface="方正黑体简体" pitchFamily="2" charset="-122"/>
                      </a:endParaRPr>
                    </a:p>
                  </a:txBody>
                  <a:tcPr marT="45703" marB="4570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charset="0"/>
                          <a:ea typeface="宋体" charset="-122"/>
                          <a:cs typeface="+mn-cs"/>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5pPr>
                    </a:lstStyle>
                    <a:p>
                      <a:pPr marL="0" lvl="0" indent="0" algn="ctr">
                        <a:buNone/>
                      </a:pPr>
                      <a:r>
                        <a:rPr lang="en-US" altLang="zh-CN" sz="1800" b="1">
                          <a:latin typeface="方正黑体简体" pitchFamily="2" charset="-122"/>
                          <a:ea typeface="方正黑体简体" pitchFamily="2" charset="-122"/>
                        </a:rPr>
                        <a:t>154~220kV</a:t>
                      </a:r>
                      <a:r>
                        <a:rPr lang="en-US" altLang="zh-CN" sz="1800">
                          <a:latin typeface="方正黑体简体" pitchFamily="2" charset="-122"/>
                          <a:ea typeface="方正黑体简体" pitchFamily="2" charset="-122"/>
                        </a:rPr>
                        <a:t> </a:t>
                      </a:r>
                      <a:endParaRPr lang="zh-CN" altLang="en-US" sz="1800">
                        <a:latin typeface="方正黑体简体" pitchFamily="2" charset="-122"/>
                        <a:ea typeface="方正黑体简体" pitchFamily="2" charset="-122"/>
                      </a:endParaRPr>
                    </a:p>
                  </a:txBody>
                  <a:tcPr marT="45703" marB="4570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charset="0"/>
                          <a:ea typeface="宋体" charset="-122"/>
                          <a:cs typeface="+mn-cs"/>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5pPr>
                    </a:lstStyle>
                    <a:p>
                      <a:pPr marL="0" lvl="0" indent="0" algn="ctr">
                        <a:buNone/>
                      </a:pPr>
                      <a:r>
                        <a:rPr lang="en-US" altLang="zh-CN" sz="1800" b="1">
                          <a:latin typeface="方正黑体简体" pitchFamily="2" charset="-122"/>
                          <a:ea typeface="方正黑体简体" pitchFamily="2" charset="-122"/>
                        </a:rPr>
                        <a:t>330~500kV</a:t>
                      </a:r>
                      <a:r>
                        <a:rPr lang="en-US" altLang="zh-CN" sz="1800">
                          <a:latin typeface="方正黑体简体" pitchFamily="2" charset="-122"/>
                          <a:ea typeface="方正黑体简体" pitchFamily="2" charset="-122"/>
                        </a:rPr>
                        <a:t> </a:t>
                      </a:r>
                      <a:endParaRPr lang="zh-CN" altLang="en-US" sz="1800">
                        <a:latin typeface="方正黑体简体" pitchFamily="2" charset="-122"/>
                        <a:ea typeface="方正黑体简体" pitchFamily="2" charset="-122"/>
                      </a:endParaRPr>
                    </a:p>
                  </a:txBody>
                  <a:tcPr marT="45703" marB="45703">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421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charset="0"/>
                          <a:ea typeface="宋体" charset="-122"/>
                          <a:cs typeface="+mn-cs"/>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5pPr>
                    </a:lstStyle>
                    <a:p>
                      <a:pPr marL="0" lvl="0" indent="0" algn="ctr">
                        <a:buNone/>
                      </a:pPr>
                      <a:r>
                        <a:rPr lang="zh-CN" altLang="en-US" sz="1800" b="1" dirty="0">
                          <a:latin typeface="方正黑体简体" pitchFamily="2" charset="-122"/>
                          <a:ea typeface="方正黑体简体" pitchFamily="2" charset="-122"/>
                        </a:rPr>
                        <a:t>最小安全操作距离（</a:t>
                      </a:r>
                      <a:r>
                        <a:rPr lang="en-US" altLang="zh-CN" sz="1800" b="1" dirty="0">
                          <a:latin typeface="方正黑体简体" pitchFamily="2" charset="-122"/>
                          <a:ea typeface="方正黑体简体" pitchFamily="2" charset="-122"/>
                        </a:rPr>
                        <a:t>m</a:t>
                      </a:r>
                      <a:r>
                        <a:rPr lang="zh-CN" altLang="en-US" sz="1800" b="1" dirty="0">
                          <a:latin typeface="方正黑体简体" pitchFamily="2" charset="-122"/>
                          <a:ea typeface="方正黑体简体" pitchFamily="2" charset="-122"/>
                        </a:rPr>
                        <a:t>）</a:t>
                      </a:r>
                      <a:r>
                        <a:rPr lang="zh-CN" altLang="en-US" sz="1800" dirty="0">
                          <a:latin typeface="方正黑体简体" pitchFamily="2" charset="-122"/>
                          <a:ea typeface="方正黑体简体" pitchFamily="2" charset="-122"/>
                        </a:rPr>
                        <a:t> </a:t>
                      </a:r>
                    </a:p>
                  </a:txBody>
                  <a:tcPr marT="45703" marB="45703">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charset="0"/>
                          <a:ea typeface="宋体" charset="-122"/>
                          <a:cs typeface="+mn-cs"/>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5pPr>
                    </a:lstStyle>
                    <a:p>
                      <a:pPr marL="0" lvl="0" indent="0" algn="ctr">
                        <a:buNone/>
                      </a:pPr>
                      <a:r>
                        <a:rPr lang="en-US" altLang="zh-CN" sz="1800">
                          <a:latin typeface="方正黑体简体" pitchFamily="2" charset="-122"/>
                          <a:ea typeface="方正黑体简体" pitchFamily="2" charset="-122"/>
                        </a:rPr>
                        <a:t>4</a:t>
                      </a:r>
                      <a:endParaRPr lang="zh-CN" altLang="en-US" sz="1800">
                        <a:latin typeface="方正黑体简体" pitchFamily="2" charset="-122"/>
                        <a:ea typeface="方正黑体简体" pitchFamily="2" charset="-122"/>
                      </a:endParaRPr>
                    </a:p>
                  </a:txBody>
                  <a:tcPr marT="45703" marB="4570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charset="0"/>
                          <a:ea typeface="宋体" charset="-122"/>
                          <a:cs typeface="+mn-cs"/>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5pPr>
                    </a:lstStyle>
                    <a:p>
                      <a:pPr marL="0" lvl="0" indent="0" algn="ctr">
                        <a:buNone/>
                      </a:pPr>
                      <a:r>
                        <a:rPr lang="en-US" altLang="zh-CN" sz="1800">
                          <a:latin typeface="方正黑体简体" pitchFamily="2" charset="-122"/>
                          <a:ea typeface="方正黑体简体" pitchFamily="2" charset="-122"/>
                        </a:rPr>
                        <a:t>6</a:t>
                      </a:r>
                      <a:endParaRPr lang="zh-CN" altLang="en-US" sz="1800">
                        <a:latin typeface="方正黑体简体" pitchFamily="2" charset="-122"/>
                        <a:ea typeface="方正黑体简体" pitchFamily="2" charset="-122"/>
                      </a:endParaRPr>
                    </a:p>
                  </a:txBody>
                  <a:tcPr marT="45703" marB="4570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charset="0"/>
                          <a:ea typeface="宋体" charset="-122"/>
                          <a:cs typeface="+mn-cs"/>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5pPr>
                    </a:lstStyle>
                    <a:p>
                      <a:pPr marL="0" lvl="0" indent="0" algn="ctr">
                        <a:buNone/>
                      </a:pPr>
                      <a:r>
                        <a:rPr lang="en-US" altLang="zh-CN" sz="1800">
                          <a:latin typeface="方正黑体简体" pitchFamily="2" charset="-122"/>
                          <a:ea typeface="方正黑体简体" pitchFamily="2" charset="-122"/>
                        </a:rPr>
                        <a:t>8</a:t>
                      </a:r>
                      <a:endParaRPr lang="zh-CN" altLang="en-US" sz="1800">
                        <a:latin typeface="方正黑体简体" pitchFamily="2" charset="-122"/>
                        <a:ea typeface="方正黑体简体" pitchFamily="2" charset="-122"/>
                      </a:endParaRPr>
                    </a:p>
                  </a:txBody>
                  <a:tcPr marT="45703" marB="4570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charset="0"/>
                          <a:ea typeface="宋体" charset="-122"/>
                          <a:cs typeface="+mn-cs"/>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5pPr>
                    </a:lstStyle>
                    <a:p>
                      <a:pPr marL="0" lvl="0" indent="0" algn="ctr">
                        <a:buNone/>
                      </a:pPr>
                      <a:r>
                        <a:rPr lang="en-US" altLang="zh-CN" sz="1800">
                          <a:latin typeface="方正黑体简体" pitchFamily="2" charset="-122"/>
                          <a:ea typeface="方正黑体简体" pitchFamily="2" charset="-122"/>
                        </a:rPr>
                        <a:t>10</a:t>
                      </a:r>
                      <a:endParaRPr lang="zh-CN" altLang="en-US" sz="1800">
                        <a:latin typeface="方正黑体简体" pitchFamily="2" charset="-122"/>
                        <a:ea typeface="方正黑体简体" pitchFamily="2" charset="-122"/>
                      </a:endParaRPr>
                    </a:p>
                  </a:txBody>
                  <a:tcPr marT="45703" marB="4570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charset="0"/>
                          <a:ea typeface="宋体" charset="-122"/>
                          <a:cs typeface="+mn-cs"/>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5pPr>
                    </a:lstStyle>
                    <a:p>
                      <a:pPr marL="0" lvl="0" indent="0" algn="ctr">
                        <a:buNone/>
                      </a:pPr>
                      <a:r>
                        <a:rPr lang="en-US" altLang="zh-CN" sz="1800">
                          <a:latin typeface="方正黑体简体" pitchFamily="2" charset="-122"/>
                          <a:ea typeface="方正黑体简体" pitchFamily="2" charset="-122"/>
                        </a:rPr>
                        <a:t>15</a:t>
                      </a:r>
                      <a:endParaRPr lang="zh-CN" altLang="en-US" sz="1800">
                        <a:latin typeface="方正黑体简体" pitchFamily="2" charset="-122"/>
                        <a:ea typeface="方正黑体简体" pitchFamily="2" charset="-122"/>
                      </a:endParaRPr>
                    </a:p>
                  </a:txBody>
                  <a:tcPr marT="45703" marB="45703">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p:blinds dir="vert"/>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矩形 339969"/>
          <p:cNvSpPr>
            <a:spLocks noChangeArrowheads="1"/>
          </p:cNvSpPr>
          <p:nvPr/>
        </p:nvSpPr>
        <p:spPr bwMode="auto">
          <a:xfrm>
            <a:off x="914400" y="1155700"/>
            <a:ext cx="4419600" cy="452438"/>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800">
                <a:solidFill>
                  <a:schemeClr val="tx1"/>
                </a:solidFill>
                <a:latin typeface="方正大黑简体" panose="02010601030101010101" pitchFamily="2" charset="-122"/>
                <a:ea typeface="方正大黑简体" panose="02010601030101010101" pitchFamily="2" charset="-122"/>
              </a:rPr>
              <a:t>第三节  外电保护的安全要求</a:t>
            </a:r>
          </a:p>
        </p:txBody>
      </p:sp>
      <p:sp>
        <p:nvSpPr>
          <p:cNvPr id="187395"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FBE524B4-FE4A-47DD-ACC1-13D1CD48A7EA}"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78</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187396" name="矩形 339971"/>
          <p:cNvSpPr>
            <a:spLocks noChangeArrowheads="1"/>
          </p:cNvSpPr>
          <p:nvPr/>
        </p:nvSpPr>
        <p:spPr bwMode="auto">
          <a:xfrm>
            <a:off x="914400" y="1828800"/>
            <a:ext cx="7391400" cy="2620963"/>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1</a:t>
            </a:r>
            <a:r>
              <a:rPr lang="zh-CN" altLang="en-US" sz="1800">
                <a:solidFill>
                  <a:schemeClr val="tx1"/>
                </a:solidFill>
                <a:latin typeface="方正大黑简体" panose="02010601030101010101" pitchFamily="2" charset="-122"/>
                <a:ea typeface="方正大黑简体" panose="02010601030101010101" pitchFamily="2" charset="-122"/>
              </a:rPr>
              <a:t>、对达不到第一节第</a:t>
            </a:r>
            <a:r>
              <a:rPr lang="en-US" altLang="zh-CN" sz="1800">
                <a:solidFill>
                  <a:schemeClr val="tx1"/>
                </a:solidFill>
                <a:latin typeface="方正大黑简体" panose="02010601030101010101" pitchFamily="2" charset="-122"/>
                <a:ea typeface="方正大黑简体" panose="02010601030101010101" pitchFamily="2" charset="-122"/>
              </a:rPr>
              <a:t>2</a:t>
            </a:r>
            <a:r>
              <a:rPr lang="zh-CN" altLang="en-US" sz="1800">
                <a:solidFill>
                  <a:schemeClr val="tx1"/>
                </a:solidFill>
                <a:latin typeface="方正大黑简体" panose="02010601030101010101" pitchFamily="2" charset="-122"/>
                <a:ea typeface="方正大黑简体" panose="02010601030101010101" pitchFamily="2" charset="-122"/>
              </a:rPr>
              <a:t>条和第</a:t>
            </a:r>
            <a:r>
              <a:rPr lang="en-US" altLang="zh-CN" sz="1800">
                <a:solidFill>
                  <a:schemeClr val="tx1"/>
                </a:solidFill>
                <a:latin typeface="方正大黑简体" panose="02010601030101010101" pitchFamily="2" charset="-122"/>
                <a:ea typeface="方正大黑简体" panose="02010601030101010101" pitchFamily="2" charset="-122"/>
              </a:rPr>
              <a:t>3</a:t>
            </a:r>
            <a:r>
              <a:rPr lang="zh-CN" altLang="en-US" sz="1800">
                <a:solidFill>
                  <a:schemeClr val="tx1"/>
                </a:solidFill>
                <a:latin typeface="方正大黑简体" panose="02010601030101010101" pitchFamily="2" charset="-122"/>
                <a:ea typeface="方正大黑简体" panose="02010601030101010101" pitchFamily="2" charset="-122"/>
              </a:rPr>
              <a:t>条中规定的最小距离时，必须采取防护措施，增设屏障、遮拦、围栏或保护网，并悬挂醒目的警告标志牌。在架设防护设施时，应有电气工程技术人员或专职安全人员负责监护。</a:t>
            </a:r>
          </a:p>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2</a:t>
            </a:r>
            <a:r>
              <a:rPr lang="zh-CN" altLang="en-US" sz="1800">
                <a:solidFill>
                  <a:schemeClr val="tx1"/>
                </a:solidFill>
                <a:latin typeface="方正大黑简体" panose="02010601030101010101" pitchFamily="2" charset="-122"/>
                <a:ea typeface="方正大黑简体" panose="02010601030101010101" pitchFamily="2" charset="-122"/>
              </a:rPr>
              <a:t>、对第二节第一条中的防护措施无法实现时，必须与有关部门协商，采取停电迁移外电线路或改变工程位置等措施，否则不得施工。</a:t>
            </a:r>
          </a:p>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3</a:t>
            </a:r>
            <a:r>
              <a:rPr lang="zh-CN" altLang="en-US" sz="1800">
                <a:solidFill>
                  <a:schemeClr val="tx1"/>
                </a:solidFill>
                <a:latin typeface="方正大黑简体" panose="02010601030101010101" pitchFamily="2" charset="-122"/>
                <a:ea typeface="方正大黑简体" panose="02010601030101010101" pitchFamily="2" charset="-122"/>
              </a:rPr>
              <a:t>、在外电架空线路附近开挖沟槽时，必须防止外电架空线路的电杆倾斜、悬倒。或会同有关部门采取加固措施。</a:t>
            </a:r>
          </a:p>
        </p:txBody>
      </p:sp>
      <p:sp>
        <p:nvSpPr>
          <p:cNvPr id="747526" name="标题 1"/>
          <p:cNvSpPr/>
          <p:nvPr/>
        </p:nvSpPr>
        <p:spPr bwMode="auto">
          <a:xfrm>
            <a:off x="1295400" y="381000"/>
            <a:ext cx="78486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四、临时用电作业安全技术措施</a:t>
            </a:r>
            <a:endPar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pic>
        <p:nvPicPr>
          <p:cNvPr id="187398" name="图片 339974" descr="dgerger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4724400"/>
            <a:ext cx="7904163"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8F71E6E3-AB48-407C-825E-A8BF2A90700A}"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79</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189443" name="矩形 340995"/>
          <p:cNvSpPr>
            <a:spLocks noChangeArrowheads="1"/>
          </p:cNvSpPr>
          <p:nvPr/>
        </p:nvSpPr>
        <p:spPr bwMode="auto">
          <a:xfrm>
            <a:off x="914400" y="1231900"/>
            <a:ext cx="4419600" cy="452438"/>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800">
                <a:solidFill>
                  <a:schemeClr val="tx1"/>
                </a:solidFill>
                <a:latin typeface="方正大黑简体" panose="02010601030101010101" pitchFamily="2" charset="-122"/>
                <a:ea typeface="方正大黑简体" panose="02010601030101010101" pitchFamily="2" charset="-122"/>
              </a:rPr>
              <a:t>第四节  接地与防雷的安全要求</a:t>
            </a:r>
          </a:p>
        </p:txBody>
      </p:sp>
      <p:sp>
        <p:nvSpPr>
          <p:cNvPr id="189444" name="矩形 340996"/>
          <p:cNvSpPr>
            <a:spLocks noChangeArrowheads="1"/>
          </p:cNvSpPr>
          <p:nvPr/>
        </p:nvSpPr>
        <p:spPr bwMode="auto">
          <a:xfrm>
            <a:off x="914400" y="1828800"/>
            <a:ext cx="7391400" cy="43751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55000"/>
              </a:lnSpc>
            </a:pPr>
            <a:r>
              <a:rPr lang="en-US" altLang="zh-CN" sz="1800">
                <a:solidFill>
                  <a:schemeClr val="tx1"/>
                </a:solidFill>
                <a:latin typeface="方正大黑简体" panose="02010601030101010101" pitchFamily="2" charset="-122"/>
                <a:ea typeface="方正大黑简体" panose="02010601030101010101" pitchFamily="2" charset="-122"/>
              </a:rPr>
              <a:t>1</a:t>
            </a:r>
            <a:r>
              <a:rPr lang="zh-CN" altLang="en-US" sz="1800">
                <a:solidFill>
                  <a:schemeClr val="tx1"/>
                </a:solidFill>
                <a:latin typeface="方正大黑简体" panose="02010601030101010101" pitchFamily="2" charset="-122"/>
                <a:ea typeface="方正大黑简体" panose="02010601030101010101" pitchFamily="2" charset="-122"/>
              </a:rPr>
              <a:t>、在施工现场专用的中性点直接接地的电力线路中必须采用</a:t>
            </a:r>
            <a:r>
              <a:rPr lang="en-US" altLang="zh-CN" sz="1800">
                <a:solidFill>
                  <a:schemeClr val="tx1"/>
                </a:solidFill>
                <a:latin typeface="方正大黑简体" panose="02010601030101010101" pitchFamily="2" charset="-122"/>
                <a:ea typeface="方正大黑简体" panose="02010601030101010101" pitchFamily="2" charset="-122"/>
              </a:rPr>
              <a:t>TN—S</a:t>
            </a:r>
            <a:r>
              <a:rPr lang="zh-CN" altLang="en-US" sz="1800">
                <a:solidFill>
                  <a:schemeClr val="tx1"/>
                </a:solidFill>
                <a:latin typeface="方正大黑简体" panose="02010601030101010101" pitchFamily="2" charset="-122"/>
                <a:ea typeface="方正大黑简体" panose="02010601030101010101" pitchFamily="2" charset="-122"/>
              </a:rPr>
              <a:t>接零保护系统。电气设备的金属外壳必须护零线连接。保护零线应由工作接地线。配电室的电源侧零线或总漏电保护器电源侧的零线处引出。</a:t>
            </a:r>
          </a:p>
          <a:p>
            <a:pPr eaLnBrk="1" hangingPunct="1">
              <a:lnSpc>
                <a:spcPct val="155000"/>
              </a:lnSpc>
            </a:pPr>
            <a:r>
              <a:rPr lang="en-US" altLang="zh-CN" sz="1800">
                <a:solidFill>
                  <a:schemeClr val="tx1"/>
                </a:solidFill>
                <a:latin typeface="方正大黑简体" panose="02010601030101010101" pitchFamily="2" charset="-122"/>
                <a:ea typeface="方正大黑简体" panose="02010601030101010101" pitchFamily="2" charset="-122"/>
              </a:rPr>
              <a:t>2</a:t>
            </a:r>
            <a:r>
              <a:rPr lang="zh-CN" altLang="en-US" sz="1800">
                <a:solidFill>
                  <a:schemeClr val="tx1"/>
                </a:solidFill>
                <a:latin typeface="方正大黑简体" panose="02010601030101010101" pitchFamily="2" charset="-122"/>
                <a:ea typeface="方正大黑简体" panose="02010601030101010101" pitchFamily="2" charset="-122"/>
              </a:rPr>
              <a:t>、当施工现场与外电线路共用同一个供电系统时，电气设备的接地、接零保护应与原系统保持一致。不得一部分设备做保护接零，另一部分设备作保护接地。</a:t>
            </a:r>
          </a:p>
          <a:p>
            <a:pPr eaLnBrk="1" hangingPunct="1">
              <a:lnSpc>
                <a:spcPct val="155000"/>
              </a:lnSpc>
            </a:pPr>
            <a:r>
              <a:rPr lang="en-US" altLang="zh-CN" sz="1800">
                <a:solidFill>
                  <a:schemeClr val="tx1"/>
                </a:solidFill>
                <a:latin typeface="方正大黑简体" panose="02010601030101010101" pitchFamily="2" charset="-122"/>
                <a:ea typeface="方正大黑简体" panose="02010601030101010101" pitchFamily="2" charset="-122"/>
              </a:rPr>
              <a:t>3</a:t>
            </a:r>
            <a:r>
              <a:rPr lang="zh-CN" altLang="en-US" sz="1800">
                <a:solidFill>
                  <a:schemeClr val="tx1"/>
                </a:solidFill>
                <a:latin typeface="方正大黑简体" panose="02010601030101010101" pitchFamily="2" charset="-122"/>
                <a:ea typeface="方正大黑简体" panose="02010601030101010101" pitchFamily="2" charset="-122"/>
              </a:rPr>
              <a:t>、</a:t>
            </a:r>
            <a:r>
              <a:rPr lang="en-US" altLang="zh-CN" sz="1800">
                <a:solidFill>
                  <a:schemeClr val="tx1"/>
                </a:solidFill>
                <a:latin typeface="方正大黑简体" panose="02010601030101010101" pitchFamily="2" charset="-122"/>
                <a:ea typeface="方正大黑简体" panose="02010601030101010101" pitchFamily="2" charset="-122"/>
              </a:rPr>
              <a:t>TN</a:t>
            </a:r>
            <a:r>
              <a:rPr lang="zh-CN" altLang="en-US" sz="1800">
                <a:solidFill>
                  <a:schemeClr val="tx1"/>
                </a:solidFill>
                <a:latin typeface="方正大黑简体" panose="02010601030101010101" pitchFamily="2" charset="-122"/>
                <a:ea typeface="方正大黑简体" panose="02010601030101010101" pitchFamily="2" charset="-122"/>
              </a:rPr>
              <a:t>系统中的保护零线除必须在配电室或总配电箱处做重复接地外，还必须在配电系统的中间和末端处做重复接地。</a:t>
            </a:r>
          </a:p>
          <a:p>
            <a:pPr eaLnBrk="1" hangingPunct="1">
              <a:lnSpc>
                <a:spcPct val="155000"/>
              </a:lnSpc>
            </a:pPr>
            <a:r>
              <a:rPr lang="en-US" altLang="zh-CN" sz="1800">
                <a:solidFill>
                  <a:schemeClr val="tx1"/>
                </a:solidFill>
                <a:latin typeface="方正大黑简体" panose="02010601030101010101" pitchFamily="2" charset="-122"/>
                <a:ea typeface="方正大黑简体" panose="02010601030101010101" pitchFamily="2" charset="-122"/>
              </a:rPr>
              <a:t>4</a:t>
            </a:r>
            <a:r>
              <a:rPr lang="zh-CN" altLang="en-US" sz="1800">
                <a:solidFill>
                  <a:schemeClr val="tx1"/>
                </a:solidFill>
                <a:latin typeface="方正大黑简体" panose="02010601030101010101" pitchFamily="2" charset="-122"/>
                <a:ea typeface="方正大黑简体" panose="02010601030101010101" pitchFamily="2" charset="-122"/>
              </a:rPr>
              <a:t>、施工现场的电力系统严禁利用大地作相线或零线。</a:t>
            </a:r>
          </a:p>
          <a:p>
            <a:pPr eaLnBrk="1" hangingPunct="1">
              <a:lnSpc>
                <a:spcPct val="155000"/>
              </a:lnSpc>
            </a:pPr>
            <a:r>
              <a:rPr lang="en-US" altLang="zh-CN" sz="1800">
                <a:solidFill>
                  <a:schemeClr val="tx1"/>
                </a:solidFill>
                <a:latin typeface="方正大黑简体" panose="02010601030101010101" pitchFamily="2" charset="-122"/>
                <a:ea typeface="方正大黑简体" panose="02010601030101010101" pitchFamily="2" charset="-122"/>
              </a:rPr>
              <a:t>5</a:t>
            </a:r>
            <a:r>
              <a:rPr lang="zh-CN" altLang="en-US" sz="1800">
                <a:solidFill>
                  <a:schemeClr val="tx1"/>
                </a:solidFill>
                <a:latin typeface="方正大黑简体" panose="02010601030101010101" pitchFamily="2" charset="-122"/>
                <a:ea typeface="方正大黑简体" panose="02010601030101010101" pitchFamily="2" charset="-122"/>
              </a:rPr>
              <a:t>、</a:t>
            </a:r>
            <a:r>
              <a:rPr lang="en-US" altLang="zh-CN" sz="1800">
                <a:solidFill>
                  <a:schemeClr val="tx1"/>
                </a:solidFill>
                <a:latin typeface="方正大黑简体" panose="02010601030101010101" pitchFamily="2" charset="-122"/>
                <a:ea typeface="方正大黑简体" panose="02010601030101010101" pitchFamily="2" charset="-122"/>
              </a:rPr>
              <a:t>PE</a:t>
            </a:r>
            <a:r>
              <a:rPr lang="zh-CN" altLang="en-US" sz="1800">
                <a:solidFill>
                  <a:schemeClr val="tx1"/>
                </a:solidFill>
                <a:latin typeface="方正大黑简体" panose="02010601030101010101" pitchFamily="2" charset="-122"/>
                <a:ea typeface="方正大黑简体" panose="02010601030101010101" pitchFamily="2" charset="-122"/>
              </a:rPr>
              <a:t>线上严禁装设开关或熔断器，严禁通过工作电流，且严禁断线。</a:t>
            </a:r>
          </a:p>
        </p:txBody>
      </p:sp>
      <p:sp>
        <p:nvSpPr>
          <p:cNvPr id="747526" name="标题 1"/>
          <p:cNvSpPr/>
          <p:nvPr/>
        </p:nvSpPr>
        <p:spPr bwMode="auto">
          <a:xfrm>
            <a:off x="1295400" y="381000"/>
            <a:ext cx="78486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四、临时用电作业安全技术措施</a:t>
            </a:r>
            <a:endPar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spTree>
  </p:cSld>
  <p:clrMapOvr>
    <a:masterClrMapping/>
  </p:clrMapOvr>
  <p:transition>
    <p:blinds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矩形 64515"/>
          <p:cNvSpPr>
            <a:spLocks noRot="1" noChangeArrowheads="1"/>
          </p:cNvSpPr>
          <p:nvPr/>
        </p:nvSpPr>
        <p:spPr bwMode="auto">
          <a:xfrm>
            <a:off x="1219200" y="1446213"/>
            <a:ext cx="6781800" cy="4254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卸油口内标识清晰准确，卸油口盖采用“铜链</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长耳挂锁”上锁</a:t>
            </a:r>
            <a:r>
              <a:rPr lang="en-US" altLang="zh-CN" sz="1800">
                <a:solidFill>
                  <a:schemeClr val="tx1"/>
                </a:solidFill>
                <a:latin typeface="方正大黑简体" panose="02010601030101010101" pitchFamily="2" charset="-122"/>
                <a:ea typeface="方正大黑简体" panose="02010601030101010101" pitchFamily="2" charset="-122"/>
              </a:rPr>
              <a:t>;</a:t>
            </a:r>
          </a:p>
        </p:txBody>
      </p:sp>
      <p:pic>
        <p:nvPicPr>
          <p:cNvPr id="27651" name="图片 64544" descr="浦头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90800"/>
            <a:ext cx="2895600" cy="2028825"/>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27652" name="矩形 64534"/>
          <p:cNvSpPr>
            <a:spLocks noRot="1" noChangeArrowheads="1"/>
          </p:cNvSpPr>
          <p:nvPr/>
        </p:nvSpPr>
        <p:spPr bwMode="auto">
          <a:xfrm>
            <a:off x="838200" y="2609850"/>
            <a:ext cx="1295400" cy="3032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zh-CN" altLang="en-US" sz="1600" b="1">
                <a:solidFill>
                  <a:srgbClr val="000000"/>
                </a:solidFill>
                <a:ea typeface="幼圆" panose="02010509060101010101" pitchFamily="49" charset="-122"/>
              </a:rPr>
              <a:t>卸油口上锁</a:t>
            </a:r>
          </a:p>
        </p:txBody>
      </p:sp>
      <p:sp>
        <p:nvSpPr>
          <p:cNvPr id="64554" name="矩形 64553"/>
          <p:cNvSpPr/>
          <p:nvPr/>
        </p:nvSpPr>
        <p:spPr>
          <a:xfrm>
            <a:off x="2895600" y="381000"/>
            <a:ext cx="3505200" cy="457200"/>
          </a:xfrm>
          <a:prstGeom prst="rect">
            <a:avLst/>
          </a:prstGeom>
          <a:solidFill>
            <a:schemeClr val="bg2"/>
          </a:solidFill>
          <a:ln w="38100">
            <a:noFill/>
          </a:ln>
        </p:spPr>
        <p:txBody>
          <a:bodyPr>
            <a:spAutoFit/>
          </a:bodyPr>
          <a:lstStyle/>
          <a:p>
            <a:pPr algn="ctr" eaLnBrk="1" hangingPunct="1">
              <a:buFont typeface="Arial" panose="020B0604020202020204" pitchFamily="34" charset="0"/>
              <a:buNone/>
              <a:defRPr/>
            </a:pPr>
            <a:r>
              <a:rPr lang="zh-CN" altLang="en-US" sz="2400" b="1" noProof="1">
                <a:solidFill>
                  <a:srgbClr val="FFFF00"/>
                </a:solidFill>
                <a:effectLst>
                  <a:outerShdw blurRad="38100" dist="38100" dir="2700000">
                    <a:srgbClr val="000000"/>
                  </a:outerShdw>
                </a:effectLst>
                <a:latin typeface="Arial" charset="0"/>
                <a:ea typeface="宋体" charset="-122"/>
                <a:cs typeface="+mn-ea"/>
              </a:rPr>
              <a:t>油  罐  区</a:t>
            </a:r>
            <a:r>
              <a:rPr lang="en-US" altLang="zh-CN" sz="2400" b="1" noProof="1">
                <a:solidFill>
                  <a:srgbClr val="FFFF00"/>
                </a:solidFill>
                <a:effectLst>
                  <a:outerShdw blurRad="38100" dist="38100" dir="2700000">
                    <a:srgbClr val="000000"/>
                  </a:outerShdw>
                </a:effectLst>
                <a:latin typeface="Arial" charset="0"/>
                <a:ea typeface="宋体" charset="-122"/>
                <a:cs typeface="+mn-ea"/>
              </a:rPr>
              <a:t>—— </a:t>
            </a:r>
            <a:r>
              <a:rPr lang="zh-CN" altLang="en-US" sz="1400" b="1" noProof="1">
                <a:solidFill>
                  <a:schemeClr val="bg1"/>
                </a:solidFill>
                <a:effectLst>
                  <a:outerShdw blurRad="38100" dist="38100" dir="2700000">
                    <a:srgbClr val="000000"/>
                  </a:outerShdw>
                </a:effectLst>
                <a:latin typeface="Arial" charset="0"/>
                <a:ea typeface="宋体" charset="-122"/>
                <a:cs typeface="+mn-ea"/>
              </a:rPr>
              <a:t>卸油口</a:t>
            </a:r>
            <a:endParaRPr lang="zh-CN" altLang="en-US" sz="1400" b="1" noProof="1">
              <a:solidFill>
                <a:schemeClr val="bg1"/>
              </a:solidFill>
              <a:effectLst>
                <a:outerShdw blurRad="38100" dist="38100" dir="2700000">
                  <a:srgbClr val="000000"/>
                </a:outerShdw>
              </a:effectLst>
              <a:latin typeface="Arial" charset="0"/>
              <a:ea typeface="宋体" charset="-122"/>
            </a:endParaRPr>
          </a:p>
        </p:txBody>
      </p:sp>
      <p:pic>
        <p:nvPicPr>
          <p:cNvPr id="27654" name="图片 64557" descr="QQ截图未命名"/>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167063"/>
            <a:ext cx="2819400" cy="2014537"/>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27655" name="圆角矩形标注 64558"/>
          <p:cNvSpPr>
            <a:spLocks noChangeArrowheads="1"/>
          </p:cNvSpPr>
          <p:nvPr/>
        </p:nvSpPr>
        <p:spPr bwMode="auto">
          <a:xfrm>
            <a:off x="2819400" y="2895600"/>
            <a:ext cx="1676400" cy="990600"/>
          </a:xfrm>
          <a:prstGeom prst="wedgeRoundRectCallout">
            <a:avLst>
              <a:gd name="adj1" fmla="val 64394"/>
              <a:gd name="adj2" fmla="val 85898"/>
              <a:gd name="adj3" fmla="val 16667"/>
            </a:avLst>
          </a:prstGeom>
          <a:solidFill>
            <a:srgbClr val="C0C0C0"/>
          </a:solidFill>
          <a:ln w="38100">
            <a:solidFill>
              <a:schemeClr val="hlink"/>
            </a:solidFill>
            <a:miter lim="800000"/>
            <a:headEnd/>
            <a:tailEnd/>
          </a:ln>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zh-CN" altLang="en-US" sz="1400" b="1">
                <a:solidFill>
                  <a:schemeClr val="accent2"/>
                </a:solidFill>
              </a:rPr>
              <a:t>不允许使用塑料容器</a:t>
            </a:r>
            <a:r>
              <a:rPr lang="en-US" altLang="zh-CN" sz="1400" b="1">
                <a:solidFill>
                  <a:schemeClr val="accent2"/>
                </a:solidFill>
              </a:rPr>
              <a:t>,</a:t>
            </a:r>
            <a:r>
              <a:rPr lang="zh-CN" altLang="en-US" sz="1400" b="1">
                <a:solidFill>
                  <a:schemeClr val="accent2"/>
                </a:solidFill>
              </a:rPr>
              <a:t>正确应为铝桶</a:t>
            </a:r>
          </a:p>
        </p:txBody>
      </p:sp>
      <p:pic>
        <p:nvPicPr>
          <p:cNvPr id="27656" name="图片 64559" descr="QQ截图未命名"/>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4114800"/>
            <a:ext cx="2438400" cy="2085975"/>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blinds dir="vert"/>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矩形 342019"/>
          <p:cNvSpPr>
            <a:spLocks noChangeArrowheads="1"/>
          </p:cNvSpPr>
          <p:nvPr/>
        </p:nvSpPr>
        <p:spPr bwMode="auto">
          <a:xfrm>
            <a:off x="914400" y="1231900"/>
            <a:ext cx="4419600" cy="452438"/>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30000"/>
              </a:lnSpc>
            </a:pPr>
            <a:r>
              <a:rPr lang="zh-CN" altLang="en-US" sz="1800">
                <a:solidFill>
                  <a:schemeClr val="tx1"/>
                </a:solidFill>
                <a:latin typeface="方正大黑简体" panose="02010601030101010101" pitchFamily="2" charset="-122"/>
                <a:ea typeface="方正大黑简体" panose="02010601030101010101" pitchFamily="2" charset="-122"/>
              </a:rPr>
              <a:t>第五节  配电箱及开关箱安全要求</a:t>
            </a:r>
          </a:p>
        </p:txBody>
      </p:sp>
      <p:sp>
        <p:nvSpPr>
          <p:cNvPr id="191491" name="矩形 342020"/>
          <p:cNvSpPr>
            <a:spLocks noChangeArrowheads="1"/>
          </p:cNvSpPr>
          <p:nvPr/>
        </p:nvSpPr>
        <p:spPr bwMode="auto">
          <a:xfrm>
            <a:off x="914400" y="1981200"/>
            <a:ext cx="5486400" cy="440690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1</a:t>
            </a:r>
            <a:r>
              <a:rPr lang="zh-CN" altLang="en-US" sz="1800">
                <a:solidFill>
                  <a:schemeClr val="tx1"/>
                </a:solidFill>
                <a:latin typeface="方正大黑简体" panose="02010601030101010101" pitchFamily="2" charset="-122"/>
                <a:ea typeface="方正大黑简体" panose="02010601030101010101" pitchFamily="2" charset="-122"/>
              </a:rPr>
              <a:t>、配电箱、开关箱周围应有足够</a:t>
            </a:r>
            <a:r>
              <a:rPr lang="en-US" altLang="zh-CN" sz="1800">
                <a:solidFill>
                  <a:schemeClr val="tx1"/>
                </a:solidFill>
                <a:latin typeface="方正大黑简体" panose="02010601030101010101" pitchFamily="2" charset="-122"/>
                <a:ea typeface="方正大黑简体" panose="02010601030101010101" pitchFamily="2" charset="-122"/>
              </a:rPr>
              <a:t>2</a:t>
            </a:r>
            <a:r>
              <a:rPr lang="zh-CN" altLang="en-US" sz="1800">
                <a:solidFill>
                  <a:schemeClr val="tx1"/>
                </a:solidFill>
                <a:latin typeface="方正大黑简体" panose="02010601030101010101" pitchFamily="2" charset="-122"/>
                <a:ea typeface="方正大黑简体" panose="02010601030101010101" pitchFamily="2" charset="-122"/>
              </a:rPr>
              <a:t>人同时工作的空间和通道。不得堆放任何妨碍操作、维修的物品；不得有灌木、杂草。</a:t>
            </a:r>
          </a:p>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2</a:t>
            </a:r>
            <a:r>
              <a:rPr lang="zh-CN" altLang="en-US" sz="1800">
                <a:solidFill>
                  <a:schemeClr val="tx1"/>
                </a:solidFill>
                <a:latin typeface="方正大黑简体" panose="02010601030101010101" pitchFamily="2" charset="-122"/>
                <a:ea typeface="方正大黑简体" panose="02010601030101010101" pitchFamily="2" charset="-122"/>
              </a:rPr>
              <a:t>、配电箱、开关箱应装设端正、牢固。固定式配电箱、开关箱的中心点与地面的垂直距离应为</a:t>
            </a:r>
            <a:r>
              <a:rPr lang="en-US" altLang="zh-CN" sz="1800">
                <a:solidFill>
                  <a:schemeClr val="tx1"/>
                </a:solidFill>
                <a:latin typeface="方正大黑简体" panose="02010601030101010101" pitchFamily="2" charset="-122"/>
                <a:ea typeface="方正大黑简体" panose="02010601030101010101" pitchFamily="2" charset="-122"/>
              </a:rPr>
              <a:t>1.4~1.6m</a:t>
            </a:r>
            <a:r>
              <a:rPr lang="zh-CN" altLang="en-US" sz="1800">
                <a:solidFill>
                  <a:schemeClr val="tx1"/>
                </a:solidFill>
                <a:latin typeface="方正大黑简体" panose="02010601030101010101" pitchFamily="2" charset="-122"/>
                <a:ea typeface="方正大黑简体" panose="02010601030101010101" pitchFamily="2" charset="-122"/>
              </a:rPr>
              <a:t>。移动式配电箱、开关箱应装设在坚固、稳定的支架上。其中心点与地面的垂直距离宜为</a:t>
            </a:r>
            <a:r>
              <a:rPr lang="en-US" altLang="zh-CN" sz="1800">
                <a:solidFill>
                  <a:schemeClr val="tx1"/>
                </a:solidFill>
                <a:latin typeface="方正大黑简体" panose="02010601030101010101" pitchFamily="2" charset="-122"/>
                <a:ea typeface="方正大黑简体" panose="02010601030101010101" pitchFamily="2" charset="-122"/>
              </a:rPr>
              <a:t>0.8~1.6m</a:t>
            </a:r>
            <a:r>
              <a:rPr lang="zh-CN" altLang="en-US" sz="1800">
                <a:solidFill>
                  <a:schemeClr val="tx1"/>
                </a:solidFill>
                <a:latin typeface="方正大黑简体" panose="02010601030101010101" pitchFamily="2" charset="-122"/>
                <a:ea typeface="方正大黑简体" panose="02010601030101010101" pitchFamily="2" charset="-122"/>
              </a:rPr>
              <a:t>。</a:t>
            </a:r>
          </a:p>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3</a:t>
            </a:r>
            <a:r>
              <a:rPr lang="zh-CN" altLang="en-US" sz="1800">
                <a:solidFill>
                  <a:schemeClr val="tx1"/>
                </a:solidFill>
                <a:latin typeface="方正大黑简体" panose="02010601030101010101" pitchFamily="2" charset="-122"/>
                <a:ea typeface="方正大黑简体" panose="02010601030101010101" pitchFamily="2" charset="-122"/>
              </a:rPr>
              <a:t>、配电箱、开关箱内的电器（含插座）应先安装在金属或非木质阻燃绝缘电器安装板上，然后方可整体紧固在配电箱、开关箱箱体内。</a:t>
            </a:r>
          </a:p>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4</a:t>
            </a:r>
            <a:r>
              <a:rPr lang="zh-CN" altLang="en-US" sz="1800">
                <a:solidFill>
                  <a:schemeClr val="tx1"/>
                </a:solidFill>
                <a:latin typeface="方正大黑简体" panose="02010601030101010101" pitchFamily="2" charset="-122"/>
                <a:ea typeface="方正大黑简体" panose="02010601030101010101" pitchFamily="2" charset="-122"/>
              </a:rPr>
              <a:t>、配电箱、开关箱外形结构应能防雨、防尘。</a:t>
            </a:r>
          </a:p>
        </p:txBody>
      </p:sp>
      <p:sp>
        <p:nvSpPr>
          <p:cNvPr id="747526" name="标题 1"/>
          <p:cNvSpPr/>
          <p:nvPr/>
        </p:nvSpPr>
        <p:spPr bwMode="auto">
          <a:xfrm>
            <a:off x="1295400" y="381000"/>
            <a:ext cx="78486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四、临时用电作业安全技术措施</a:t>
            </a:r>
            <a:endPar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pic>
        <p:nvPicPr>
          <p:cNvPr id="191493" name="图片 342022" descr="QQ截图未命名56398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886200"/>
            <a:ext cx="215265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矩形 344067"/>
          <p:cNvSpPr>
            <a:spLocks noChangeArrowheads="1"/>
          </p:cNvSpPr>
          <p:nvPr/>
        </p:nvSpPr>
        <p:spPr bwMode="auto">
          <a:xfrm>
            <a:off x="838200" y="1231900"/>
            <a:ext cx="3962400" cy="452438"/>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30000"/>
              </a:lnSpc>
            </a:pPr>
            <a:r>
              <a:rPr lang="zh-CN" altLang="en-US" sz="1800">
                <a:solidFill>
                  <a:schemeClr val="tx1"/>
                </a:solidFill>
                <a:latin typeface="方正大黑简体" panose="02010601030101010101" pitchFamily="2" charset="-122"/>
                <a:ea typeface="方正大黑简体" panose="02010601030101010101" pitchFamily="2" charset="-122"/>
              </a:rPr>
              <a:t>第六节  电器装置选择安全要求</a:t>
            </a:r>
          </a:p>
        </p:txBody>
      </p:sp>
      <p:sp>
        <p:nvSpPr>
          <p:cNvPr id="193539" name="矩形 344068"/>
          <p:cNvSpPr>
            <a:spLocks noChangeArrowheads="1"/>
          </p:cNvSpPr>
          <p:nvPr/>
        </p:nvSpPr>
        <p:spPr bwMode="auto">
          <a:xfrm>
            <a:off x="838200" y="1828800"/>
            <a:ext cx="3962400" cy="440690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1</a:t>
            </a:r>
            <a:r>
              <a:rPr lang="zh-CN" altLang="en-US" sz="1800">
                <a:solidFill>
                  <a:schemeClr val="tx1"/>
                </a:solidFill>
                <a:latin typeface="方正大黑简体" panose="02010601030101010101" pitchFamily="2" charset="-122"/>
                <a:ea typeface="方正大黑简体" panose="02010601030101010101" pitchFamily="2" charset="-122"/>
              </a:rPr>
              <a:t>、开关箱必须装设隔离开关、断路器或熔断器，以及漏电保护器。</a:t>
            </a:r>
          </a:p>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2</a:t>
            </a:r>
            <a:r>
              <a:rPr lang="zh-CN" altLang="en-US" sz="1800">
                <a:solidFill>
                  <a:schemeClr val="tx1"/>
                </a:solidFill>
                <a:latin typeface="方正大黑简体" panose="02010601030101010101" pitchFamily="2" charset="-122"/>
                <a:ea typeface="方正大黑简体" panose="02010601030101010101" pitchFamily="2" charset="-122"/>
              </a:rPr>
              <a:t>、每台用电设备应有各自专用的开关箱，必须实行“一机一闸”制，严禁用同一个开关电器直接控制两台及两台以上用电设备（含插座）。</a:t>
            </a:r>
          </a:p>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3</a:t>
            </a:r>
            <a:r>
              <a:rPr lang="zh-CN" altLang="en-US" sz="1800">
                <a:solidFill>
                  <a:schemeClr val="tx1"/>
                </a:solidFill>
                <a:latin typeface="方正大黑简体" panose="02010601030101010101" pitchFamily="2" charset="-122"/>
                <a:ea typeface="方正大黑简体" panose="02010601030101010101" pitchFamily="2" charset="-122"/>
              </a:rPr>
              <a:t>、配电箱、开关箱中导线的进线口和出线口应设在箱体的下底面，严禁设在箱体的上顶面、侧面、后面或箱门处。</a:t>
            </a:r>
          </a:p>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4</a:t>
            </a:r>
            <a:r>
              <a:rPr lang="zh-CN" altLang="en-US" sz="1800">
                <a:solidFill>
                  <a:schemeClr val="tx1"/>
                </a:solidFill>
                <a:latin typeface="方正大黑简体" panose="02010601030101010101" pitchFamily="2" charset="-122"/>
                <a:ea typeface="方正大黑简体" panose="02010601030101010101" pitchFamily="2" charset="-122"/>
              </a:rPr>
              <a:t>、配电箱、开关箱的电源进线端严禁采用插头和插座做活动连接。</a:t>
            </a:r>
          </a:p>
        </p:txBody>
      </p:sp>
      <p:sp>
        <p:nvSpPr>
          <p:cNvPr id="747526" name="标题 1"/>
          <p:cNvSpPr/>
          <p:nvPr/>
        </p:nvSpPr>
        <p:spPr bwMode="auto">
          <a:xfrm>
            <a:off x="1295400" y="381000"/>
            <a:ext cx="78486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四、临时用电作业安全技术措施</a:t>
            </a:r>
            <a:endPar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pic>
        <p:nvPicPr>
          <p:cNvPr id="193541" name="图片 344072" descr="39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114800"/>
            <a:ext cx="26289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42" name="图片 344074" descr="pic?fid=143525929877198665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447800"/>
            <a:ext cx="25908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矩形 345091"/>
          <p:cNvSpPr>
            <a:spLocks noChangeArrowheads="1"/>
          </p:cNvSpPr>
          <p:nvPr/>
        </p:nvSpPr>
        <p:spPr bwMode="auto">
          <a:xfrm>
            <a:off x="685800" y="1155700"/>
            <a:ext cx="6248400" cy="452438"/>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30000"/>
              </a:lnSpc>
            </a:pPr>
            <a:r>
              <a:rPr lang="zh-CN" altLang="en-US" sz="1800">
                <a:solidFill>
                  <a:schemeClr val="tx1"/>
                </a:solidFill>
                <a:latin typeface="方正大黑简体" panose="02010601030101010101" pitchFamily="2" charset="-122"/>
                <a:ea typeface="方正大黑简体" panose="02010601030101010101" pitchFamily="2" charset="-122"/>
              </a:rPr>
              <a:t>第七节  配电箱、开关箱使用与维护的安全要求</a:t>
            </a:r>
          </a:p>
        </p:txBody>
      </p:sp>
      <p:sp>
        <p:nvSpPr>
          <p:cNvPr id="197635" name="矩形 345092"/>
          <p:cNvSpPr>
            <a:spLocks noChangeArrowheads="1"/>
          </p:cNvSpPr>
          <p:nvPr/>
        </p:nvSpPr>
        <p:spPr bwMode="auto">
          <a:xfrm>
            <a:off x="685800" y="1828800"/>
            <a:ext cx="7848600" cy="4764088"/>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1</a:t>
            </a:r>
            <a:r>
              <a:rPr lang="zh-CN" altLang="en-US" sz="1800">
                <a:solidFill>
                  <a:schemeClr val="tx1"/>
                </a:solidFill>
                <a:latin typeface="方正大黑简体" panose="02010601030101010101" pitchFamily="2" charset="-122"/>
                <a:ea typeface="方正大黑简体" panose="02010601030101010101" pitchFamily="2" charset="-122"/>
              </a:rPr>
              <a:t>、配电箱、开关箱应有名称、用途，分路标记及系统接线图。</a:t>
            </a:r>
          </a:p>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2</a:t>
            </a:r>
            <a:r>
              <a:rPr lang="zh-CN" altLang="en-US" sz="1800">
                <a:solidFill>
                  <a:schemeClr val="tx1"/>
                </a:solidFill>
                <a:latin typeface="方正大黑简体" panose="02010601030101010101" pitchFamily="2" charset="-122"/>
                <a:ea typeface="方正大黑简体" panose="02010601030101010101" pitchFamily="2" charset="-122"/>
              </a:rPr>
              <a:t>、配电箱、开关箱应定期检查、维修。检查、维修人员必须是专业电工。检查、维修时必须按规定穿、戴绝缘鞋、手套，必须使用电工绝缘工具。作业时必须保证两名电工。</a:t>
            </a:r>
          </a:p>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3</a:t>
            </a:r>
            <a:r>
              <a:rPr lang="zh-CN" altLang="en-US" sz="1800">
                <a:solidFill>
                  <a:schemeClr val="tx1"/>
                </a:solidFill>
                <a:latin typeface="方正大黑简体" panose="02010601030101010101" pitchFamily="2" charset="-122"/>
                <a:ea typeface="方正大黑简体" panose="02010601030101010101" pitchFamily="2" charset="-122"/>
              </a:rPr>
              <a:t>、对配电箱、开关箱进行定期维修、检查时，必须将其前一级相应的电源隔离开关分闸断电，并悬挂“禁止合闸、有人工作”停电标志牌，严禁带电工作。</a:t>
            </a:r>
          </a:p>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4</a:t>
            </a:r>
            <a:r>
              <a:rPr lang="zh-CN" altLang="en-US" sz="1800">
                <a:solidFill>
                  <a:schemeClr val="tx1"/>
                </a:solidFill>
                <a:latin typeface="方正大黑简体" panose="02010601030101010101" pitchFamily="2" charset="-122"/>
                <a:ea typeface="方正大黑简体" panose="02010601030101010101" pitchFamily="2" charset="-122"/>
              </a:rPr>
              <a:t>、所有配电箱、开关箱必须按照下列顺序操作：</a:t>
            </a:r>
          </a:p>
          <a:p>
            <a:pPr eaLnBrk="1" hangingPunct="1">
              <a:lnSpc>
                <a:spcPct val="130000"/>
              </a:lnSpc>
            </a:pPr>
            <a:r>
              <a:rPr lang="zh-CN" altLang="en-US" sz="1800">
                <a:solidFill>
                  <a:schemeClr val="tx1"/>
                </a:solidFill>
                <a:latin typeface="方正大黑简体" panose="02010601030101010101" pitchFamily="2" charset="-122"/>
                <a:ea typeface="方正大黑简体" panose="02010601030101010101" pitchFamily="2" charset="-122"/>
              </a:rPr>
              <a:t>送电操作顺序为：总配电箱</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分配电箱</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开关箱；</a:t>
            </a:r>
          </a:p>
          <a:p>
            <a:pPr eaLnBrk="1" hangingPunct="1">
              <a:lnSpc>
                <a:spcPct val="130000"/>
              </a:lnSpc>
            </a:pPr>
            <a:r>
              <a:rPr lang="zh-CN" altLang="en-US" sz="1800">
                <a:solidFill>
                  <a:schemeClr val="tx1"/>
                </a:solidFill>
                <a:latin typeface="方正大黑简体" panose="02010601030101010101" pitchFamily="2" charset="-122"/>
                <a:ea typeface="方正大黑简体" panose="02010601030101010101" pitchFamily="2" charset="-122"/>
              </a:rPr>
              <a:t>停电操作顺序为：开关箱</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分配电箱</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总配电箱（出现电气故障的紧急情况除外）。</a:t>
            </a:r>
          </a:p>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5</a:t>
            </a:r>
            <a:r>
              <a:rPr lang="zh-CN" altLang="en-US" sz="1800">
                <a:solidFill>
                  <a:schemeClr val="tx1"/>
                </a:solidFill>
                <a:latin typeface="方正大黑简体" panose="02010601030101010101" pitchFamily="2" charset="-122"/>
                <a:ea typeface="方正大黑简体" panose="02010601030101010101" pitchFamily="2" charset="-122"/>
              </a:rPr>
              <a:t>、配电箱、开关箱内不得放置任何杂物，并应保持整洁。</a:t>
            </a:r>
          </a:p>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6</a:t>
            </a:r>
            <a:r>
              <a:rPr lang="zh-CN" altLang="en-US" sz="1800">
                <a:solidFill>
                  <a:schemeClr val="tx1"/>
                </a:solidFill>
                <a:latin typeface="方正大黑简体" panose="02010601030101010101" pitchFamily="2" charset="-122"/>
                <a:ea typeface="方正大黑简体" panose="02010601030101010101" pitchFamily="2" charset="-122"/>
              </a:rPr>
              <a:t>、配电箱、开关箱不得挂接其他用电设备。</a:t>
            </a:r>
          </a:p>
        </p:txBody>
      </p:sp>
      <p:sp>
        <p:nvSpPr>
          <p:cNvPr id="747526" name="标题 1"/>
          <p:cNvSpPr/>
          <p:nvPr/>
        </p:nvSpPr>
        <p:spPr bwMode="auto">
          <a:xfrm>
            <a:off x="1295400" y="381000"/>
            <a:ext cx="78486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四、临时用电作业安全技术措施</a:t>
            </a:r>
            <a:endPar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spTree>
  </p:cSld>
  <p:clrMapOvr>
    <a:masterClrMapping/>
  </p:clrMapOvr>
  <p:transition>
    <p:blinds dir="vert"/>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6" name="标题 1"/>
          <p:cNvSpPr/>
          <p:nvPr/>
        </p:nvSpPr>
        <p:spPr bwMode="auto">
          <a:xfrm>
            <a:off x="1066800" y="381000"/>
            <a:ext cx="78486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第四章  临时用电作业安全技术措施</a:t>
            </a:r>
            <a:endPar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sp>
        <p:nvSpPr>
          <p:cNvPr id="199683" name="矩形 346115"/>
          <p:cNvSpPr>
            <a:spLocks noChangeArrowheads="1"/>
          </p:cNvSpPr>
          <p:nvPr/>
        </p:nvSpPr>
        <p:spPr bwMode="auto">
          <a:xfrm>
            <a:off x="609600" y="1079500"/>
            <a:ext cx="5638800" cy="452438"/>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30000"/>
              </a:lnSpc>
            </a:pPr>
            <a:r>
              <a:rPr lang="zh-CN" altLang="en-US" sz="1800">
                <a:solidFill>
                  <a:schemeClr val="tx1"/>
                </a:solidFill>
                <a:latin typeface="方正大黑简体" panose="02010601030101010101" pitchFamily="2" charset="-122"/>
                <a:ea typeface="方正大黑简体" panose="02010601030101010101" pitchFamily="2" charset="-122"/>
              </a:rPr>
              <a:t>第八节  架空和地面走线的安全要求</a:t>
            </a:r>
          </a:p>
        </p:txBody>
      </p:sp>
      <p:sp>
        <p:nvSpPr>
          <p:cNvPr id="199684" name="矩形 346116"/>
          <p:cNvSpPr>
            <a:spLocks noChangeArrowheads="1"/>
          </p:cNvSpPr>
          <p:nvPr/>
        </p:nvSpPr>
        <p:spPr bwMode="auto">
          <a:xfrm>
            <a:off x="609600" y="1973263"/>
            <a:ext cx="8077200" cy="416560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05000"/>
              </a:lnSpc>
            </a:pPr>
            <a:r>
              <a:rPr lang="en-US" altLang="zh-CN" sz="1800">
                <a:solidFill>
                  <a:schemeClr val="tx1"/>
                </a:solidFill>
                <a:latin typeface="方正大黑简体" panose="02010601030101010101" pitchFamily="2" charset="-122"/>
                <a:ea typeface="方正大黑简体" panose="02010601030101010101" pitchFamily="2" charset="-122"/>
              </a:rPr>
              <a:t>1</a:t>
            </a:r>
            <a:r>
              <a:rPr lang="zh-CN" altLang="en-US" sz="1800">
                <a:solidFill>
                  <a:schemeClr val="tx1"/>
                </a:solidFill>
                <a:latin typeface="方正大黑简体" panose="02010601030101010101" pitchFamily="2" charset="-122"/>
                <a:ea typeface="方正大黑简体" panose="02010601030101010101" pitchFamily="2" charset="-122"/>
              </a:rPr>
              <a:t>、 使用周期在</a:t>
            </a:r>
            <a:r>
              <a:rPr lang="en-US" altLang="zh-CN" sz="1800">
                <a:solidFill>
                  <a:schemeClr val="tx1"/>
                </a:solidFill>
                <a:latin typeface="方正大黑简体" panose="02010601030101010101" pitchFamily="2" charset="-122"/>
                <a:ea typeface="方正大黑简体" panose="02010601030101010101" pitchFamily="2" charset="-122"/>
              </a:rPr>
              <a:t>1 </a:t>
            </a:r>
            <a:r>
              <a:rPr lang="zh-CN" altLang="en-US" sz="1800">
                <a:solidFill>
                  <a:schemeClr val="tx1"/>
                </a:solidFill>
                <a:latin typeface="方正大黑简体" panose="02010601030101010101" pitchFamily="2" charset="-122"/>
                <a:ea typeface="方正大黑简体" panose="02010601030101010101" pitchFamily="2" charset="-122"/>
              </a:rPr>
              <a:t>个月以上的临时线，应采用架空方式，并满足：</a:t>
            </a:r>
          </a:p>
          <a:p>
            <a:pPr eaLnBrk="1" hangingPunct="1">
              <a:lnSpc>
                <a:spcPct val="105000"/>
              </a:lnSpc>
            </a:pPr>
            <a:r>
              <a:rPr lang="zh-CN" altLang="en-US" sz="1800">
                <a:solidFill>
                  <a:schemeClr val="tx1"/>
                </a:solidFill>
                <a:latin typeface="方正大黑简体" panose="02010601030101010101" pitchFamily="2" charset="-122"/>
                <a:ea typeface="方正大黑简体" panose="02010601030101010101" pitchFamily="2" charset="-122"/>
              </a:rPr>
              <a:t>（</a:t>
            </a:r>
            <a:r>
              <a:rPr lang="en-US" altLang="zh-CN" sz="1800">
                <a:solidFill>
                  <a:schemeClr val="tx1"/>
                </a:solidFill>
                <a:latin typeface="方正大黑简体" panose="02010601030101010101" pitchFamily="2" charset="-122"/>
                <a:ea typeface="方正大黑简体" panose="02010601030101010101" pitchFamily="2" charset="-122"/>
              </a:rPr>
              <a:t>1</a:t>
            </a:r>
            <a:r>
              <a:rPr lang="zh-CN" altLang="en-US" sz="1800">
                <a:solidFill>
                  <a:schemeClr val="tx1"/>
                </a:solidFill>
                <a:latin typeface="方正大黑简体" panose="02010601030101010101" pitchFamily="2" charset="-122"/>
                <a:ea typeface="方正大黑简体" panose="02010601030101010101" pitchFamily="2" charset="-122"/>
              </a:rPr>
              <a:t>）架空线路架设在电杆或支架上，严禁架设在树木、脚手架及临时设施上；</a:t>
            </a:r>
          </a:p>
          <a:p>
            <a:pPr eaLnBrk="1" hangingPunct="1">
              <a:lnSpc>
                <a:spcPct val="105000"/>
              </a:lnSpc>
            </a:pPr>
            <a:r>
              <a:rPr lang="zh-CN" altLang="en-US" sz="1800">
                <a:solidFill>
                  <a:schemeClr val="tx1"/>
                </a:solidFill>
                <a:latin typeface="方正大黑简体" panose="02010601030101010101" pitchFamily="2" charset="-122"/>
                <a:ea typeface="方正大黑简体" panose="02010601030101010101" pitchFamily="2" charset="-122"/>
              </a:rPr>
              <a:t>（</a:t>
            </a:r>
            <a:r>
              <a:rPr lang="en-US" altLang="zh-CN" sz="1800">
                <a:solidFill>
                  <a:schemeClr val="tx1"/>
                </a:solidFill>
                <a:latin typeface="方正大黑简体" panose="02010601030101010101" pitchFamily="2" charset="-122"/>
                <a:ea typeface="方正大黑简体" panose="02010601030101010101" pitchFamily="2" charset="-122"/>
              </a:rPr>
              <a:t>2</a:t>
            </a:r>
            <a:r>
              <a:rPr lang="zh-CN" altLang="en-US" sz="1800">
                <a:solidFill>
                  <a:schemeClr val="tx1"/>
                </a:solidFill>
                <a:latin typeface="方正大黑简体" panose="02010601030101010101" pitchFamily="2" charset="-122"/>
                <a:ea typeface="方正大黑简体" panose="02010601030101010101" pitchFamily="2" charset="-122"/>
              </a:rPr>
              <a:t>）在架空线路上不得进行接头连接；</a:t>
            </a:r>
          </a:p>
          <a:p>
            <a:pPr eaLnBrk="1" hangingPunct="1">
              <a:lnSpc>
                <a:spcPct val="105000"/>
              </a:lnSpc>
            </a:pPr>
            <a:r>
              <a:rPr lang="zh-CN" altLang="en-US" sz="1800">
                <a:solidFill>
                  <a:schemeClr val="tx1"/>
                </a:solidFill>
                <a:latin typeface="方正大黑简体" panose="02010601030101010101" pitchFamily="2" charset="-122"/>
                <a:ea typeface="方正大黑简体" panose="02010601030101010101" pitchFamily="2" charset="-122"/>
              </a:rPr>
              <a:t>（</a:t>
            </a:r>
            <a:r>
              <a:rPr lang="en-US" altLang="zh-CN" sz="1800">
                <a:solidFill>
                  <a:schemeClr val="tx1"/>
                </a:solidFill>
                <a:latin typeface="方正大黑简体" panose="02010601030101010101" pitchFamily="2" charset="-122"/>
                <a:ea typeface="方正大黑简体" panose="02010601030101010101" pitchFamily="2" charset="-122"/>
              </a:rPr>
              <a:t>3</a:t>
            </a:r>
            <a:r>
              <a:rPr lang="zh-CN" altLang="en-US" sz="1800">
                <a:solidFill>
                  <a:schemeClr val="tx1"/>
                </a:solidFill>
                <a:latin typeface="方正大黑简体" panose="02010601030101010101" pitchFamily="2" charset="-122"/>
                <a:ea typeface="方正大黑简体" panose="02010601030101010101" pitchFamily="2" charset="-122"/>
              </a:rPr>
              <a:t>）临时架空线最大弧垂距地面不低于</a:t>
            </a:r>
            <a:r>
              <a:rPr lang="en-US" altLang="zh-CN" sz="1800">
                <a:solidFill>
                  <a:schemeClr val="tx1"/>
                </a:solidFill>
                <a:latin typeface="方正大黑简体" panose="02010601030101010101" pitchFamily="2" charset="-122"/>
                <a:ea typeface="方正大黑简体" panose="02010601030101010101" pitchFamily="2" charset="-122"/>
              </a:rPr>
              <a:t>2.5m</a:t>
            </a:r>
            <a:r>
              <a:rPr lang="zh-CN" altLang="en-US" sz="1800">
                <a:solidFill>
                  <a:schemeClr val="tx1"/>
                </a:solidFill>
                <a:latin typeface="方正大黑简体" panose="02010601030101010101" pitchFamily="2" charset="-122"/>
                <a:ea typeface="方正大黑简体" panose="02010601030101010101" pitchFamily="2" charset="-122"/>
              </a:rPr>
              <a:t>，穿越机动车道不低于</a:t>
            </a:r>
            <a:r>
              <a:rPr lang="en-US" altLang="zh-CN" sz="1800">
                <a:solidFill>
                  <a:schemeClr val="tx1"/>
                </a:solidFill>
                <a:latin typeface="方正大黑简体" panose="02010601030101010101" pitchFamily="2" charset="-122"/>
                <a:ea typeface="方正大黑简体" panose="02010601030101010101" pitchFamily="2" charset="-122"/>
              </a:rPr>
              <a:t>5m</a:t>
            </a:r>
            <a:r>
              <a:rPr lang="zh-CN" altLang="en-US" sz="1800">
                <a:solidFill>
                  <a:schemeClr val="tx1"/>
                </a:solidFill>
                <a:latin typeface="方正大黑简体" panose="02010601030101010101" pitchFamily="2" charset="-122"/>
                <a:ea typeface="方正大黑简体" panose="02010601030101010101" pitchFamily="2" charset="-122"/>
              </a:rPr>
              <a:t>；</a:t>
            </a:r>
          </a:p>
          <a:p>
            <a:pPr eaLnBrk="1" hangingPunct="1">
              <a:lnSpc>
                <a:spcPct val="105000"/>
              </a:lnSpc>
            </a:pPr>
            <a:r>
              <a:rPr lang="zh-CN" altLang="en-US" sz="1800">
                <a:solidFill>
                  <a:schemeClr val="tx1"/>
                </a:solidFill>
                <a:latin typeface="方正大黑简体" panose="02010601030101010101" pitchFamily="2" charset="-122"/>
                <a:ea typeface="方正大黑简体" panose="02010601030101010101" pitchFamily="2" charset="-122"/>
              </a:rPr>
              <a:t>（</a:t>
            </a:r>
            <a:r>
              <a:rPr lang="en-US" altLang="zh-CN" sz="1800">
                <a:solidFill>
                  <a:schemeClr val="tx1"/>
                </a:solidFill>
                <a:latin typeface="方正大黑简体" panose="02010601030101010101" pitchFamily="2" charset="-122"/>
                <a:ea typeface="方正大黑简体" panose="02010601030101010101" pitchFamily="2" charset="-122"/>
              </a:rPr>
              <a:t>4</a:t>
            </a:r>
            <a:r>
              <a:rPr lang="zh-CN" altLang="en-US" sz="1800">
                <a:solidFill>
                  <a:schemeClr val="tx1"/>
                </a:solidFill>
                <a:latin typeface="方正大黑简体" panose="02010601030101010101" pitchFamily="2" charset="-122"/>
                <a:ea typeface="方正大黑简体" panose="02010601030101010101" pitchFamily="2" charset="-122"/>
              </a:rPr>
              <a:t>）在起重机等大型设备进出的区域内不允许使用架空线路。</a:t>
            </a:r>
          </a:p>
          <a:p>
            <a:pPr eaLnBrk="1" hangingPunct="1">
              <a:lnSpc>
                <a:spcPct val="105000"/>
              </a:lnSpc>
            </a:pPr>
            <a:r>
              <a:rPr lang="en-US" altLang="zh-CN" sz="1800">
                <a:solidFill>
                  <a:schemeClr val="tx1"/>
                </a:solidFill>
                <a:latin typeface="方正大黑简体" panose="02010601030101010101" pitchFamily="2" charset="-122"/>
                <a:ea typeface="方正大黑简体" panose="02010601030101010101" pitchFamily="2" charset="-122"/>
              </a:rPr>
              <a:t>2</a:t>
            </a:r>
            <a:r>
              <a:rPr lang="zh-CN" altLang="en-US" sz="1800">
                <a:solidFill>
                  <a:schemeClr val="tx1"/>
                </a:solidFill>
                <a:latin typeface="方正大黑简体" panose="02010601030101010101" pitchFamily="2" charset="-122"/>
                <a:ea typeface="方正大黑简体" panose="02010601030101010101" pitchFamily="2" charset="-122"/>
              </a:rPr>
              <a:t>、 使用周期在</a:t>
            </a:r>
            <a:r>
              <a:rPr lang="en-US" altLang="zh-CN" sz="1800">
                <a:solidFill>
                  <a:schemeClr val="tx1"/>
                </a:solidFill>
                <a:latin typeface="方正大黑简体" panose="02010601030101010101" pitchFamily="2" charset="-122"/>
                <a:ea typeface="方正大黑简体" panose="02010601030101010101" pitchFamily="2" charset="-122"/>
              </a:rPr>
              <a:t>1</a:t>
            </a:r>
            <a:r>
              <a:rPr lang="zh-CN" altLang="en-US" sz="1800">
                <a:solidFill>
                  <a:schemeClr val="tx1"/>
                </a:solidFill>
                <a:latin typeface="方正大黑简体" panose="02010601030101010101" pitchFamily="2" charset="-122"/>
                <a:ea typeface="方正大黑简体" panose="02010601030101010101" pitchFamily="2" charset="-122"/>
              </a:rPr>
              <a:t>个月以下的临时线，采用架空或地面走线方式，应满足：</a:t>
            </a:r>
          </a:p>
          <a:p>
            <a:pPr eaLnBrk="1" hangingPunct="1">
              <a:lnSpc>
                <a:spcPct val="105000"/>
              </a:lnSpc>
            </a:pPr>
            <a:r>
              <a:rPr lang="zh-CN" altLang="en-US" sz="1800">
                <a:solidFill>
                  <a:schemeClr val="tx1"/>
                </a:solidFill>
                <a:latin typeface="方正大黑简体" panose="02010601030101010101" pitchFamily="2" charset="-122"/>
                <a:ea typeface="方正大黑简体" panose="02010601030101010101" pitchFamily="2" charset="-122"/>
              </a:rPr>
              <a:t>（</a:t>
            </a:r>
            <a:r>
              <a:rPr lang="en-US" altLang="zh-CN" sz="1800">
                <a:solidFill>
                  <a:schemeClr val="tx1"/>
                </a:solidFill>
                <a:latin typeface="方正大黑简体" panose="02010601030101010101" pitchFamily="2" charset="-122"/>
                <a:ea typeface="方正大黑简体" panose="02010601030101010101" pitchFamily="2" charset="-122"/>
              </a:rPr>
              <a:t>1</a:t>
            </a:r>
            <a:r>
              <a:rPr lang="zh-CN" altLang="en-US" sz="1800">
                <a:solidFill>
                  <a:schemeClr val="tx1"/>
                </a:solidFill>
                <a:latin typeface="方正大黑简体" panose="02010601030101010101" pitchFamily="2" charset="-122"/>
                <a:ea typeface="方正大黑简体" panose="02010601030101010101" pitchFamily="2" charset="-122"/>
              </a:rPr>
              <a:t>）所有的地面走线应设有走向标识和安全标识；</a:t>
            </a:r>
          </a:p>
          <a:p>
            <a:pPr eaLnBrk="1" hangingPunct="1">
              <a:lnSpc>
                <a:spcPct val="105000"/>
              </a:lnSpc>
            </a:pPr>
            <a:r>
              <a:rPr lang="zh-CN" altLang="en-US" sz="1800">
                <a:solidFill>
                  <a:schemeClr val="tx1"/>
                </a:solidFill>
                <a:latin typeface="方正大黑简体" panose="02010601030101010101" pitchFamily="2" charset="-122"/>
                <a:ea typeface="方正大黑简体" panose="02010601030101010101" pitchFamily="2" charset="-122"/>
              </a:rPr>
              <a:t>（</a:t>
            </a:r>
            <a:r>
              <a:rPr lang="en-US" altLang="zh-CN" sz="1800">
                <a:solidFill>
                  <a:schemeClr val="tx1"/>
                </a:solidFill>
                <a:latin typeface="方正大黑简体" panose="02010601030101010101" pitchFamily="2" charset="-122"/>
                <a:ea typeface="方正大黑简体" panose="02010601030101010101" pitchFamily="2" charset="-122"/>
              </a:rPr>
              <a:t>2</a:t>
            </a:r>
            <a:r>
              <a:rPr lang="zh-CN" altLang="en-US" sz="1800">
                <a:solidFill>
                  <a:schemeClr val="tx1"/>
                </a:solidFill>
                <a:latin typeface="方正大黑简体" panose="02010601030101010101" pitchFamily="2" charset="-122"/>
                <a:ea typeface="方正大黑简体" panose="02010601030101010101" pitchFamily="2" charset="-122"/>
              </a:rPr>
              <a:t>）需要横跨道路或在有重物挤压危险的部位，应加设防护套管，套管应固定；当位于交通繁忙区域或有重型设备经过的区域时，应用混凝土预制件对其进行保护，并设置安全警示标识；</a:t>
            </a:r>
          </a:p>
          <a:p>
            <a:pPr eaLnBrk="1" hangingPunct="1">
              <a:lnSpc>
                <a:spcPct val="105000"/>
              </a:lnSpc>
            </a:pPr>
            <a:r>
              <a:rPr lang="zh-CN" altLang="en-US" sz="1800">
                <a:solidFill>
                  <a:schemeClr val="tx1"/>
                </a:solidFill>
                <a:latin typeface="方正大黑简体" panose="02010601030101010101" pitchFamily="2" charset="-122"/>
                <a:ea typeface="方正大黑简体" panose="02010601030101010101" pitchFamily="2" charset="-122"/>
              </a:rPr>
              <a:t>（</a:t>
            </a:r>
            <a:r>
              <a:rPr lang="en-US" altLang="zh-CN" sz="1800">
                <a:solidFill>
                  <a:schemeClr val="tx1"/>
                </a:solidFill>
                <a:latin typeface="方正大黑简体" panose="02010601030101010101" pitchFamily="2" charset="-122"/>
                <a:ea typeface="方正大黑简体" panose="02010601030101010101" pitchFamily="2" charset="-122"/>
              </a:rPr>
              <a:t>3</a:t>
            </a:r>
            <a:r>
              <a:rPr lang="zh-CN" altLang="en-US" sz="1800">
                <a:solidFill>
                  <a:schemeClr val="tx1"/>
                </a:solidFill>
                <a:latin typeface="方正大黑简体" panose="02010601030101010101" pitchFamily="2" charset="-122"/>
                <a:ea typeface="方正大黑简体" panose="02010601030101010101" pitchFamily="2" charset="-122"/>
              </a:rPr>
              <a:t>）要避免敷设在可能施工的区域内；</a:t>
            </a:r>
          </a:p>
          <a:p>
            <a:pPr eaLnBrk="1" hangingPunct="1">
              <a:lnSpc>
                <a:spcPct val="105000"/>
              </a:lnSpc>
            </a:pPr>
            <a:r>
              <a:rPr lang="zh-CN" altLang="en-US" sz="1800">
                <a:solidFill>
                  <a:schemeClr val="tx1"/>
                </a:solidFill>
                <a:latin typeface="方正大黑简体" panose="02010601030101010101" pitchFamily="2" charset="-122"/>
                <a:ea typeface="方正大黑简体" panose="02010601030101010101" pitchFamily="2" charset="-122"/>
              </a:rPr>
              <a:t>（</a:t>
            </a:r>
            <a:r>
              <a:rPr lang="en-US" altLang="zh-CN" sz="1800">
                <a:solidFill>
                  <a:schemeClr val="tx1"/>
                </a:solidFill>
                <a:latin typeface="方正大黑简体" panose="02010601030101010101" pitchFamily="2" charset="-122"/>
                <a:ea typeface="方正大黑简体" panose="02010601030101010101" pitchFamily="2" charset="-122"/>
              </a:rPr>
              <a:t>4</a:t>
            </a:r>
            <a:r>
              <a:rPr lang="zh-CN" altLang="en-US" sz="1800">
                <a:solidFill>
                  <a:schemeClr val="tx1"/>
                </a:solidFill>
                <a:latin typeface="方正大黑简体" panose="02010601030101010101" pitchFamily="2" charset="-122"/>
                <a:ea typeface="方正大黑简体" panose="02010601030101010101" pitchFamily="2" charset="-122"/>
              </a:rPr>
              <a:t>）电线埋地深度不应小于</a:t>
            </a:r>
            <a:r>
              <a:rPr lang="en-US" altLang="zh-CN" sz="1800">
                <a:solidFill>
                  <a:schemeClr val="tx1"/>
                </a:solidFill>
                <a:latin typeface="方正大黑简体" panose="02010601030101010101" pitchFamily="2" charset="-122"/>
                <a:ea typeface="方正大黑简体" panose="02010601030101010101" pitchFamily="2" charset="-122"/>
              </a:rPr>
              <a:t>0.7m</a:t>
            </a:r>
            <a:r>
              <a:rPr lang="zh-CN" altLang="en-US" sz="1800">
                <a:solidFill>
                  <a:schemeClr val="tx1"/>
                </a:solidFill>
                <a:latin typeface="方正大黑简体" panose="02010601030101010101" pitchFamily="2" charset="-122"/>
                <a:ea typeface="方正大黑简体" panose="02010601030101010101" pitchFamily="2" charset="-122"/>
              </a:rPr>
              <a:t>。</a:t>
            </a:r>
          </a:p>
          <a:p>
            <a:pPr eaLnBrk="1" hangingPunct="1">
              <a:lnSpc>
                <a:spcPct val="105000"/>
              </a:lnSpc>
            </a:pPr>
            <a:r>
              <a:rPr lang="en-US" altLang="zh-CN" sz="1800">
                <a:solidFill>
                  <a:schemeClr val="tx1"/>
                </a:solidFill>
                <a:latin typeface="方正大黑简体" panose="02010601030101010101" pitchFamily="2" charset="-122"/>
                <a:ea typeface="方正大黑简体" panose="02010601030101010101" pitchFamily="2" charset="-122"/>
              </a:rPr>
              <a:t>3</a:t>
            </a:r>
            <a:r>
              <a:rPr lang="zh-CN" altLang="en-US" sz="1800">
                <a:solidFill>
                  <a:schemeClr val="tx1"/>
                </a:solidFill>
                <a:latin typeface="方正大黑简体" panose="02010601030101010101" pitchFamily="2" charset="-122"/>
                <a:ea typeface="方正大黑简体" panose="02010601030101010101" pitchFamily="2" charset="-122"/>
              </a:rPr>
              <a:t>、 临时用电线路经过有高温、振动、腐蚀、积水及机械损伤等危害的部位，不得有接头，并应采取相应的保护措施。</a:t>
            </a:r>
          </a:p>
        </p:txBody>
      </p:sp>
    </p:spTree>
  </p:cSld>
  <p:clrMapOvr>
    <a:masterClrMapping/>
  </p:clrMapOvr>
  <p:transition>
    <p:blinds dir="vert"/>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矩形 348161"/>
          <p:cNvSpPr>
            <a:spLocks noChangeArrowheads="1"/>
          </p:cNvSpPr>
          <p:nvPr/>
        </p:nvSpPr>
        <p:spPr bwMode="auto">
          <a:xfrm>
            <a:off x="609600" y="1231900"/>
            <a:ext cx="4419600" cy="452438"/>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30000"/>
              </a:lnSpc>
            </a:pPr>
            <a:r>
              <a:rPr lang="zh-CN" altLang="en-US" sz="1800">
                <a:solidFill>
                  <a:schemeClr val="tx1"/>
                </a:solidFill>
                <a:latin typeface="方正大黑简体" panose="02010601030101010101" pitchFamily="2" charset="-122"/>
                <a:ea typeface="方正大黑简体" panose="02010601030101010101" pitchFamily="2" charset="-122"/>
              </a:rPr>
              <a:t>第一节  术语和定义</a:t>
            </a:r>
          </a:p>
        </p:txBody>
      </p:sp>
      <p:sp>
        <p:nvSpPr>
          <p:cNvPr id="201731" name="矩形 348163"/>
          <p:cNvSpPr>
            <a:spLocks noChangeArrowheads="1"/>
          </p:cNvSpPr>
          <p:nvPr/>
        </p:nvSpPr>
        <p:spPr bwMode="auto">
          <a:xfrm>
            <a:off x="609600" y="1981200"/>
            <a:ext cx="7391400" cy="4049713"/>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800">
                <a:solidFill>
                  <a:schemeClr val="tx1"/>
                </a:solidFill>
                <a:latin typeface="方正大黑简体" panose="02010601030101010101" pitchFamily="2" charset="-122"/>
                <a:ea typeface="方正大黑简体" panose="02010601030101010101" pitchFamily="2" charset="-122"/>
              </a:rPr>
              <a:t>挖掘</a:t>
            </a:r>
          </a:p>
          <a:p>
            <a:pPr eaLnBrk="1" hangingPunct="1">
              <a:lnSpc>
                <a:spcPct val="130000"/>
              </a:lnSpc>
            </a:pPr>
            <a:r>
              <a:rPr lang="zh-CN" altLang="en-US" sz="1800">
                <a:solidFill>
                  <a:schemeClr val="tx1"/>
                </a:solidFill>
                <a:latin typeface="方正大黑简体" panose="02010601030101010101" pitchFamily="2" charset="-122"/>
                <a:ea typeface="方正大黑简体" panose="02010601030101010101" pitchFamily="2" charset="-122"/>
              </a:rPr>
              <a:t>       在生产、作业区域使用人工或推土机、挖掘机等施工机械，通过移除泥土形成沟、槽、坑或凹地的挖土、打桩、地锚入土作业；或建筑物拆除以及在墙壁开槽打眼，并因此造成某些部分失去支撑的作业。</a:t>
            </a:r>
          </a:p>
          <a:p>
            <a:pPr eaLnBrk="1" hangingPunct="1">
              <a:lnSpc>
                <a:spcPct val="130000"/>
              </a:lnSpc>
            </a:pPr>
            <a:r>
              <a:rPr lang="zh-CN" altLang="en-US" sz="1800">
                <a:solidFill>
                  <a:schemeClr val="tx1"/>
                </a:solidFill>
                <a:latin typeface="方正大黑简体" panose="02010601030101010101" pitchFamily="2" charset="-122"/>
                <a:ea typeface="方正大黑简体" panose="02010601030101010101" pitchFamily="2" charset="-122"/>
              </a:rPr>
              <a:t>沟槽</a:t>
            </a:r>
          </a:p>
          <a:p>
            <a:pPr eaLnBrk="1" hangingPunct="1">
              <a:lnSpc>
                <a:spcPct val="130000"/>
              </a:lnSpc>
            </a:pPr>
            <a:r>
              <a:rPr lang="zh-CN" altLang="en-US" sz="1800">
                <a:solidFill>
                  <a:schemeClr val="tx1"/>
                </a:solidFill>
                <a:latin typeface="方正大黑简体" panose="02010601030101010101" pitchFamily="2" charset="-122"/>
                <a:ea typeface="方正大黑简体" panose="02010601030101010101" pitchFamily="2" charset="-122"/>
              </a:rPr>
              <a:t>       长窄形且深度大于宽度的凹地，通常沟槽的宽度不大于</a:t>
            </a:r>
            <a:r>
              <a:rPr lang="en-US" altLang="zh-CN" sz="1800">
                <a:solidFill>
                  <a:schemeClr val="tx1"/>
                </a:solidFill>
                <a:latin typeface="方正大黑简体" panose="02010601030101010101" pitchFamily="2" charset="-122"/>
                <a:ea typeface="方正大黑简体" panose="02010601030101010101" pitchFamily="2" charset="-122"/>
              </a:rPr>
              <a:t>5m</a:t>
            </a:r>
            <a:r>
              <a:rPr lang="zh-CN" altLang="en-US" sz="1800">
                <a:solidFill>
                  <a:schemeClr val="tx1"/>
                </a:solidFill>
                <a:latin typeface="方正大黑简体" panose="02010601030101010101" pitchFamily="2" charset="-122"/>
                <a:ea typeface="方正大黑简体" panose="02010601030101010101" pitchFamily="2" charset="-122"/>
              </a:rPr>
              <a:t>，一般用来埋设地下管线、导管、电缆或无地下室的建筑物地脚。</a:t>
            </a:r>
          </a:p>
          <a:p>
            <a:pPr eaLnBrk="1" hangingPunct="1">
              <a:lnSpc>
                <a:spcPct val="130000"/>
              </a:lnSpc>
            </a:pPr>
            <a:r>
              <a:rPr lang="zh-CN" altLang="en-US" sz="1800">
                <a:solidFill>
                  <a:schemeClr val="tx1"/>
                </a:solidFill>
                <a:latin typeface="方正大黑简体" panose="02010601030101010101" pitchFamily="2" charset="-122"/>
                <a:ea typeface="方正大黑简体" panose="02010601030101010101" pitchFamily="2" charset="-122"/>
              </a:rPr>
              <a:t>支撑</a:t>
            </a:r>
          </a:p>
          <a:p>
            <a:pPr eaLnBrk="1" hangingPunct="1">
              <a:lnSpc>
                <a:spcPct val="130000"/>
              </a:lnSpc>
            </a:pPr>
            <a:r>
              <a:rPr lang="zh-CN" altLang="en-US" sz="1800">
                <a:solidFill>
                  <a:schemeClr val="tx1"/>
                </a:solidFill>
                <a:latin typeface="方正大黑简体" panose="02010601030101010101" pitchFamily="2" charset="-122"/>
                <a:ea typeface="方正大黑简体" panose="02010601030101010101" pitchFamily="2" charset="-122"/>
              </a:rPr>
              <a:t>       防止坑壁塌方的机械、木料或金属液压件等结构物。</a:t>
            </a:r>
          </a:p>
          <a:p>
            <a:pPr eaLnBrk="1" hangingPunct="1">
              <a:lnSpc>
                <a:spcPct val="130000"/>
              </a:lnSpc>
            </a:pPr>
            <a:r>
              <a:rPr lang="zh-CN" altLang="en-US" sz="1800">
                <a:solidFill>
                  <a:schemeClr val="tx1"/>
                </a:solidFill>
                <a:latin typeface="方正大黑简体" panose="02010601030101010101" pitchFamily="2" charset="-122"/>
                <a:ea typeface="方正大黑简体" panose="02010601030101010101" pitchFamily="2" charset="-122"/>
              </a:rPr>
              <a:t>斜坡</a:t>
            </a:r>
          </a:p>
          <a:p>
            <a:pPr eaLnBrk="1" hangingPunct="1">
              <a:lnSpc>
                <a:spcPct val="130000"/>
              </a:lnSpc>
            </a:pPr>
            <a:r>
              <a:rPr lang="zh-CN" altLang="en-US" sz="1800">
                <a:solidFill>
                  <a:schemeClr val="tx1"/>
                </a:solidFill>
                <a:latin typeface="方正大黑简体" panose="02010601030101010101" pitchFamily="2" charset="-122"/>
                <a:ea typeface="方正大黑简体" panose="02010601030101010101" pitchFamily="2" charset="-122"/>
              </a:rPr>
              <a:t>       使沟、槽侧面与垂直面形成一定角度，防止沟槽侧壁坍塌的斜面。</a:t>
            </a:r>
          </a:p>
        </p:txBody>
      </p:sp>
      <p:sp>
        <p:nvSpPr>
          <p:cNvPr id="747526" name="标题 1"/>
          <p:cNvSpPr/>
          <p:nvPr/>
        </p:nvSpPr>
        <p:spPr bwMode="auto">
          <a:xfrm>
            <a:off x="1447800" y="457200"/>
            <a:ext cx="78486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五、  动土作业安全技术措施</a:t>
            </a:r>
            <a:endPar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spTree>
  </p:cSld>
  <p:clrMapOvr>
    <a:masterClrMapping/>
  </p:clrMapOvr>
  <p:transition>
    <p:blinds dir="vert"/>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矩形 349185"/>
          <p:cNvSpPr>
            <a:spLocks noChangeArrowheads="1"/>
          </p:cNvSpPr>
          <p:nvPr/>
        </p:nvSpPr>
        <p:spPr bwMode="auto">
          <a:xfrm>
            <a:off x="685800" y="1155700"/>
            <a:ext cx="4419600" cy="452438"/>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30000"/>
              </a:lnSpc>
            </a:pPr>
            <a:r>
              <a:rPr lang="zh-CN" altLang="en-US" sz="1800">
                <a:solidFill>
                  <a:schemeClr val="tx1"/>
                </a:solidFill>
                <a:latin typeface="方正大黑简体" panose="02010601030101010101" pitchFamily="2" charset="-122"/>
                <a:ea typeface="方正大黑简体" panose="02010601030101010101" pitchFamily="2" charset="-122"/>
              </a:rPr>
              <a:t>第二节  挖掘作业的安全要求</a:t>
            </a:r>
          </a:p>
        </p:txBody>
      </p:sp>
      <p:sp>
        <p:nvSpPr>
          <p:cNvPr id="203779"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A9A717AF-471A-4135-BE68-DDE92A019312}"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85</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203780" name="矩形 349187"/>
          <p:cNvSpPr>
            <a:spLocks noChangeArrowheads="1"/>
          </p:cNvSpPr>
          <p:nvPr/>
        </p:nvSpPr>
        <p:spPr bwMode="auto">
          <a:xfrm>
            <a:off x="685800" y="1905000"/>
            <a:ext cx="7772400" cy="440690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1</a:t>
            </a:r>
            <a:r>
              <a:rPr lang="zh-CN" altLang="en-US" sz="1800">
                <a:solidFill>
                  <a:schemeClr val="tx1"/>
                </a:solidFill>
                <a:latin typeface="方正大黑简体" panose="02010601030101010101" pitchFamily="2" charset="-122"/>
                <a:ea typeface="方正大黑简体" panose="02010601030101010101" pitchFamily="2" charset="-122"/>
              </a:rPr>
              <a:t>、挖掘工作开始前，应保证现场相关人员拥有最新的地下设施布置图，明确标注地下设施的位置、走向及可能存在的危害，必要时可采用探测设备进行探测。</a:t>
            </a:r>
          </a:p>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2</a:t>
            </a:r>
            <a:r>
              <a:rPr lang="zh-CN" altLang="en-US" sz="1800">
                <a:solidFill>
                  <a:schemeClr val="tx1"/>
                </a:solidFill>
                <a:latin typeface="方正大黑简体" panose="02010601030101010101" pitchFamily="2" charset="-122"/>
                <a:ea typeface="方正大黑简体" panose="02010601030101010101" pitchFamily="2" charset="-122"/>
              </a:rPr>
              <a:t>、对地下情况复杂、危险性较大的挖掘项目，施工区域主管人员根据情况，组织相关部门联合进行现场地下设施交底。</a:t>
            </a:r>
          </a:p>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3</a:t>
            </a:r>
            <a:r>
              <a:rPr lang="zh-CN" altLang="en-US" sz="1800">
                <a:solidFill>
                  <a:schemeClr val="tx1"/>
                </a:solidFill>
                <a:latin typeface="方正大黑简体" panose="02010601030101010101" pitchFamily="2" charset="-122"/>
                <a:ea typeface="方正大黑简体" panose="02010601030101010101" pitchFamily="2" charset="-122"/>
              </a:rPr>
              <a:t>、施工区域所在单位应指派一名监督人员，对开挖处、邻近区域和保护系统进行检查，发现异常危险征兆，应立即停止作业。连续挖掘超过一个班次的挖掘作业，每日作业前应进行安全检查。</a:t>
            </a:r>
          </a:p>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4</a:t>
            </a:r>
            <a:r>
              <a:rPr lang="zh-CN" altLang="en-US" sz="1800">
                <a:solidFill>
                  <a:schemeClr val="tx1"/>
                </a:solidFill>
                <a:latin typeface="方正大黑简体" panose="02010601030101010101" pitchFamily="2" charset="-122"/>
                <a:ea typeface="方正大黑简体" panose="02010601030101010101" pitchFamily="2" charset="-122"/>
              </a:rPr>
              <a:t>、应用手工工具</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例如铲子、锹、尖铲，镐只能用来开挖表面</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来确认</a:t>
            </a:r>
            <a:r>
              <a:rPr lang="en-US" altLang="zh-CN" sz="1800">
                <a:solidFill>
                  <a:schemeClr val="tx1"/>
                </a:solidFill>
                <a:latin typeface="方正大黑简体" panose="02010601030101010101" pitchFamily="2" charset="-122"/>
                <a:ea typeface="方正大黑简体" panose="02010601030101010101" pitchFamily="2" charset="-122"/>
              </a:rPr>
              <a:t>1.2m </a:t>
            </a:r>
            <a:r>
              <a:rPr lang="zh-CN" altLang="en-US" sz="1800">
                <a:solidFill>
                  <a:schemeClr val="tx1"/>
                </a:solidFill>
                <a:latin typeface="方正大黑简体" panose="02010601030101010101" pitchFamily="2" charset="-122"/>
                <a:ea typeface="方正大黑简体" panose="02010601030101010101" pitchFamily="2" charset="-122"/>
              </a:rPr>
              <a:t>以内的任何地下设施的正确位置和深度。</a:t>
            </a:r>
          </a:p>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5</a:t>
            </a:r>
            <a:r>
              <a:rPr lang="zh-CN" altLang="en-US" sz="1800">
                <a:solidFill>
                  <a:schemeClr val="tx1"/>
                </a:solidFill>
                <a:latin typeface="方正大黑简体" panose="02010601030101010101" pitchFamily="2" charset="-122"/>
                <a:ea typeface="方正大黑简体" panose="02010601030101010101" pitchFamily="2" charset="-122"/>
              </a:rPr>
              <a:t>、所有暴露后的地下设施都应尽快予以确认，不能辨识时，应立即停止作业，并报告施工区域所在单位，采取相应的安全保护措施后，方可重新作业。</a:t>
            </a:r>
          </a:p>
        </p:txBody>
      </p:sp>
      <p:sp>
        <p:nvSpPr>
          <p:cNvPr id="747526" name="标题 1"/>
          <p:cNvSpPr/>
          <p:nvPr/>
        </p:nvSpPr>
        <p:spPr bwMode="auto">
          <a:xfrm>
            <a:off x="1447800" y="457200"/>
            <a:ext cx="78486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五、  动土作业安全技术措施</a:t>
            </a:r>
            <a:endPar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spTree>
  </p:cSld>
  <p:clrMapOvr>
    <a:masterClrMapping/>
  </p:clrMapOvr>
  <p:transition>
    <p:blinds dir="vert"/>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3F68B801-EBDF-47C5-BA2D-0EA9CE22F7A9}"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86</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205827" name="矩形 350210"/>
          <p:cNvSpPr>
            <a:spLocks noChangeArrowheads="1"/>
          </p:cNvSpPr>
          <p:nvPr/>
        </p:nvSpPr>
        <p:spPr bwMode="auto">
          <a:xfrm>
            <a:off x="381000" y="1547813"/>
            <a:ext cx="3505200" cy="4049712"/>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6</a:t>
            </a:r>
            <a:r>
              <a:rPr lang="zh-CN" altLang="en-US" sz="1800">
                <a:solidFill>
                  <a:schemeClr val="tx1"/>
                </a:solidFill>
                <a:latin typeface="方正大黑简体" panose="02010601030101010101" pitchFamily="2" charset="-122"/>
                <a:ea typeface="方正大黑简体" panose="02010601030101010101" pitchFamily="2" charset="-122"/>
              </a:rPr>
              <a:t>、施工结束后，应根据要求及时回填，并恢复地面设施。若地下隐蔽设施有变化，施工单位应将变化情况向作业区域所在单位通报，以完善地下设施布置图。</a:t>
            </a:r>
          </a:p>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7</a:t>
            </a:r>
            <a:r>
              <a:rPr lang="zh-CN" altLang="en-US" sz="1800">
                <a:solidFill>
                  <a:schemeClr val="tx1"/>
                </a:solidFill>
                <a:latin typeface="方正大黑简体" panose="02010601030101010101" pitchFamily="2" charset="-122"/>
                <a:ea typeface="方正大黑简体" panose="02010601030101010101" pitchFamily="2" charset="-122"/>
              </a:rPr>
              <a:t>、基坑四周应设防护栏、人员上下要有专用爬梯。</a:t>
            </a:r>
          </a:p>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8</a:t>
            </a:r>
            <a:r>
              <a:rPr lang="zh-CN" altLang="en-US" sz="1800">
                <a:solidFill>
                  <a:schemeClr val="tx1"/>
                </a:solidFill>
                <a:latin typeface="方正大黑简体" panose="02010601030101010101" pitchFamily="2" charset="-122"/>
                <a:ea typeface="方正大黑简体" panose="02010601030101010101" pitchFamily="2" charset="-122"/>
              </a:rPr>
              <a:t>、对深度超过</a:t>
            </a:r>
            <a:r>
              <a:rPr lang="en-US" altLang="zh-CN" sz="1800">
                <a:solidFill>
                  <a:schemeClr val="tx1"/>
                </a:solidFill>
                <a:latin typeface="方正大黑简体" panose="02010601030101010101" pitchFamily="2" charset="-122"/>
                <a:ea typeface="方正大黑简体" panose="02010601030101010101" pitchFamily="2" charset="-122"/>
              </a:rPr>
              <a:t>1.2m</a:t>
            </a:r>
            <a:r>
              <a:rPr lang="zh-CN" altLang="en-US" sz="1800">
                <a:solidFill>
                  <a:schemeClr val="tx1"/>
                </a:solidFill>
                <a:latin typeface="方正大黑简体" panose="02010601030101010101" pitchFamily="2" charset="-122"/>
                <a:ea typeface="方正大黑简体" panose="02010601030101010101" pitchFamily="2" charset="-122"/>
              </a:rPr>
              <a:t>，可能存在危险性气体的挖掘现场，应进行气体检测，必要时执行进入受限空间相关规定。</a:t>
            </a:r>
          </a:p>
        </p:txBody>
      </p:sp>
      <p:sp>
        <p:nvSpPr>
          <p:cNvPr id="747526" name="标题 1"/>
          <p:cNvSpPr/>
          <p:nvPr/>
        </p:nvSpPr>
        <p:spPr bwMode="auto">
          <a:xfrm>
            <a:off x="1447800" y="457200"/>
            <a:ext cx="78486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五、  动土作业安全技术措施</a:t>
            </a:r>
            <a:endPar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pic>
        <p:nvPicPr>
          <p:cNvPr id="205829" name="图片 350221" descr="w0200703283235835937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828800"/>
            <a:ext cx="38100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矩形 351233"/>
          <p:cNvSpPr>
            <a:spLocks noChangeArrowheads="1"/>
          </p:cNvSpPr>
          <p:nvPr/>
        </p:nvSpPr>
        <p:spPr bwMode="auto">
          <a:xfrm>
            <a:off x="685800" y="1079500"/>
            <a:ext cx="4419600" cy="452438"/>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30000"/>
              </a:lnSpc>
            </a:pPr>
            <a:r>
              <a:rPr lang="zh-CN" altLang="en-US" sz="1800">
                <a:solidFill>
                  <a:schemeClr val="tx1"/>
                </a:solidFill>
                <a:latin typeface="方正大黑简体" panose="02010601030101010101" pitchFamily="2" charset="-122"/>
                <a:ea typeface="方正大黑简体" panose="02010601030101010101" pitchFamily="2" charset="-122"/>
              </a:rPr>
              <a:t>第三节  保护系统安全要求</a:t>
            </a:r>
          </a:p>
        </p:txBody>
      </p:sp>
      <p:sp>
        <p:nvSpPr>
          <p:cNvPr id="207875"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251E5C48-F291-4300-8B65-E52FF1404D65}"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87</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207876" name="矩形 351235"/>
          <p:cNvSpPr>
            <a:spLocks noChangeArrowheads="1"/>
          </p:cNvSpPr>
          <p:nvPr/>
        </p:nvSpPr>
        <p:spPr bwMode="auto">
          <a:xfrm>
            <a:off x="685800" y="1600200"/>
            <a:ext cx="7391400" cy="2398713"/>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30000"/>
              </a:lnSpc>
            </a:pPr>
            <a:r>
              <a:rPr lang="en-US" altLang="zh-CN" sz="1800">
                <a:solidFill>
                  <a:schemeClr val="tx1"/>
                </a:solidFill>
                <a:latin typeface="方正大黑简体" panose="02010601030101010101" pitchFamily="2" charset="-122"/>
                <a:ea typeface="方正大黑简体" panose="02010601030101010101" pitchFamily="2" charset="-122"/>
              </a:rPr>
              <a:t>1</a:t>
            </a:r>
            <a:r>
              <a:rPr lang="zh-CN" altLang="en-US" sz="1800">
                <a:solidFill>
                  <a:schemeClr val="tx1"/>
                </a:solidFill>
                <a:latin typeface="方正大黑简体" panose="02010601030101010101" pitchFamily="2" charset="-122"/>
                <a:ea typeface="方正大黑简体" panose="02010601030101010101" pitchFamily="2" charset="-122"/>
              </a:rPr>
              <a:t>、对于挖掘深度</a:t>
            </a:r>
            <a:r>
              <a:rPr lang="en-US" altLang="zh-CN" sz="1800">
                <a:solidFill>
                  <a:schemeClr val="tx1"/>
                </a:solidFill>
                <a:latin typeface="方正大黑简体" panose="02010601030101010101" pitchFamily="2" charset="-122"/>
                <a:ea typeface="方正大黑简体" panose="02010601030101010101" pitchFamily="2" charset="-122"/>
              </a:rPr>
              <a:t>6m </a:t>
            </a:r>
            <a:r>
              <a:rPr lang="zh-CN" altLang="en-US" sz="1800">
                <a:solidFill>
                  <a:schemeClr val="tx1"/>
                </a:solidFill>
                <a:latin typeface="方正大黑简体" panose="02010601030101010101" pitchFamily="2" charset="-122"/>
                <a:ea typeface="方正大黑简体" panose="02010601030101010101" pitchFamily="2" charset="-122"/>
              </a:rPr>
              <a:t>以内的作业，为防止挖掘作业面发生坍塌，应根据土质的类别设置斜坡和台阶、支撑和挡板等保护系统。对于挖掘深度超过</a:t>
            </a:r>
            <a:r>
              <a:rPr lang="en-US" altLang="zh-CN" sz="1800">
                <a:solidFill>
                  <a:schemeClr val="tx1"/>
                </a:solidFill>
                <a:latin typeface="方正大黑简体" panose="02010601030101010101" pitchFamily="2" charset="-122"/>
                <a:ea typeface="方正大黑简体" panose="02010601030101010101" pitchFamily="2" charset="-122"/>
              </a:rPr>
              <a:t>6m </a:t>
            </a:r>
            <a:r>
              <a:rPr lang="zh-CN" altLang="en-US" sz="1800">
                <a:solidFill>
                  <a:schemeClr val="tx1"/>
                </a:solidFill>
                <a:latin typeface="方正大黑简体" panose="02010601030101010101" pitchFamily="2" charset="-122"/>
                <a:ea typeface="方正大黑简体" panose="02010601030101010101" pitchFamily="2" charset="-122"/>
              </a:rPr>
              <a:t>所采取的保护系统，应由有资质的专业人员设计。</a:t>
            </a:r>
          </a:p>
          <a:p>
            <a:pPr eaLnBrk="1" hangingPunct="1">
              <a:lnSpc>
                <a:spcPct val="110000"/>
              </a:lnSpc>
            </a:pPr>
            <a:r>
              <a:rPr lang="en-US" altLang="zh-CN" sz="1800">
                <a:solidFill>
                  <a:schemeClr val="tx1"/>
                </a:solidFill>
                <a:latin typeface="方正大黑简体" panose="02010601030101010101" pitchFamily="2" charset="-122"/>
                <a:ea typeface="方正大黑简体" panose="02010601030101010101" pitchFamily="2" charset="-122"/>
              </a:rPr>
              <a:t>2</a:t>
            </a:r>
            <a:r>
              <a:rPr lang="zh-CN" altLang="en-US" sz="1800">
                <a:solidFill>
                  <a:schemeClr val="tx1"/>
                </a:solidFill>
                <a:latin typeface="方正大黑简体" panose="02010601030101010101" pitchFamily="2" charset="-122"/>
                <a:ea typeface="方正大黑简体" panose="02010601030101010101" pitchFamily="2" charset="-122"/>
              </a:rPr>
              <a:t>、应根据现场土质的类型，确定斜坡或台阶的坡度允许值</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高宽比</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。土质分类及坡度允许值见表</a:t>
            </a:r>
            <a:r>
              <a:rPr lang="en-US" altLang="zh-CN" sz="1800">
                <a:solidFill>
                  <a:schemeClr val="tx1"/>
                </a:solidFill>
                <a:latin typeface="方正大黑简体" panose="02010601030101010101" pitchFamily="2" charset="-122"/>
                <a:ea typeface="方正大黑简体" panose="02010601030101010101" pitchFamily="2" charset="-122"/>
              </a:rPr>
              <a:t>1</a:t>
            </a:r>
            <a:r>
              <a:rPr lang="zh-CN" altLang="en-US" sz="1800">
                <a:solidFill>
                  <a:schemeClr val="tx1"/>
                </a:solidFill>
                <a:latin typeface="方正大黑简体" panose="02010601030101010101" pitchFamily="2" charset="-122"/>
                <a:ea typeface="方正大黑简体" panose="02010601030101010101" pitchFamily="2" charset="-122"/>
              </a:rPr>
              <a:t>。土质类型及密实度的确定参照</a:t>
            </a:r>
            <a:r>
              <a:rPr lang="en-US" altLang="zh-CN" sz="1800">
                <a:solidFill>
                  <a:schemeClr val="tx1"/>
                </a:solidFill>
                <a:latin typeface="方正大黑简体" panose="02010601030101010101" pitchFamily="2" charset="-122"/>
                <a:ea typeface="方正大黑简体" panose="02010601030101010101" pitchFamily="2" charset="-122"/>
              </a:rPr>
              <a:t>GB 50007</a:t>
            </a:r>
            <a:r>
              <a:rPr lang="zh-CN" altLang="en-US" sz="1800">
                <a:solidFill>
                  <a:schemeClr val="tx1"/>
                </a:solidFill>
                <a:latin typeface="方正大黑简体" panose="02010601030101010101" pitchFamily="2" charset="-122"/>
                <a:ea typeface="方正大黑简体" panose="02010601030101010101" pitchFamily="2" charset="-122"/>
              </a:rPr>
              <a:t>－</a:t>
            </a:r>
            <a:r>
              <a:rPr lang="en-US" altLang="zh-CN" sz="1800">
                <a:solidFill>
                  <a:schemeClr val="tx1"/>
                </a:solidFill>
                <a:latin typeface="方正大黑简体" panose="02010601030101010101" pitchFamily="2" charset="-122"/>
                <a:ea typeface="方正大黑简体" panose="02010601030101010101" pitchFamily="2" charset="-122"/>
              </a:rPr>
              <a:t>2002《</a:t>
            </a:r>
            <a:r>
              <a:rPr lang="zh-CN" altLang="en-US" sz="1800">
                <a:solidFill>
                  <a:schemeClr val="tx1"/>
                </a:solidFill>
                <a:latin typeface="方正大黑简体" panose="02010601030101010101" pitchFamily="2" charset="-122"/>
                <a:ea typeface="方正大黑简体" panose="02010601030101010101" pitchFamily="2" charset="-122"/>
              </a:rPr>
              <a:t>建筑地基基础设计规范</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执行。技术负责人设计斜坡或台阶，制定施工方案，并以书面形式保存在作业现场。</a:t>
            </a:r>
          </a:p>
        </p:txBody>
      </p:sp>
      <p:sp>
        <p:nvSpPr>
          <p:cNvPr id="747526" name="标题 1"/>
          <p:cNvSpPr/>
          <p:nvPr/>
        </p:nvSpPr>
        <p:spPr bwMode="auto">
          <a:xfrm>
            <a:off x="1447800" y="457200"/>
            <a:ext cx="78486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五、  动土作业安全技术措施</a:t>
            </a:r>
            <a:endPar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sp>
        <p:nvSpPr>
          <p:cNvPr id="207878" name="矩形 351238"/>
          <p:cNvSpPr>
            <a:spLocks noChangeArrowheads="1"/>
          </p:cNvSpPr>
          <p:nvPr/>
        </p:nvSpPr>
        <p:spPr bwMode="auto">
          <a:xfrm>
            <a:off x="685800" y="4572000"/>
            <a:ext cx="1219200" cy="154940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800">
                <a:solidFill>
                  <a:schemeClr val="tx1"/>
                </a:solidFill>
                <a:latin typeface="方正大黑简体" panose="02010601030101010101" pitchFamily="2" charset="-122"/>
                <a:ea typeface="方正大黑简体" panose="02010601030101010101" pitchFamily="2" charset="-122"/>
              </a:rPr>
              <a:t>表  </a:t>
            </a:r>
            <a:r>
              <a:rPr lang="en-US" altLang="zh-CN" sz="1800">
                <a:solidFill>
                  <a:schemeClr val="tx1"/>
                </a:solidFill>
                <a:latin typeface="方正大黑简体" panose="02010601030101010101" pitchFamily="2" charset="-122"/>
                <a:ea typeface="方正大黑简体" panose="02010601030101010101" pitchFamily="2" charset="-122"/>
              </a:rPr>
              <a:t>1  </a:t>
            </a:r>
          </a:p>
          <a:p>
            <a:pPr eaLnBrk="1" hangingPunct="1">
              <a:lnSpc>
                <a:spcPct val="130000"/>
              </a:lnSpc>
            </a:pPr>
            <a:r>
              <a:rPr lang="zh-CN" altLang="en-US" sz="1800">
                <a:solidFill>
                  <a:schemeClr val="tx1"/>
                </a:solidFill>
                <a:latin typeface="方正大黑简体" panose="02010601030101010101" pitchFamily="2" charset="-122"/>
                <a:ea typeface="方正大黑简体" panose="02010601030101010101" pitchFamily="2" charset="-122"/>
              </a:rPr>
              <a:t>土质分类及坡度允许值</a:t>
            </a:r>
          </a:p>
        </p:txBody>
      </p:sp>
      <p:graphicFrame>
        <p:nvGraphicFramePr>
          <p:cNvPr id="351361" name="表格 351360"/>
          <p:cNvGraphicFramePr>
            <a:graphicFrameLocks noGrp="1"/>
          </p:cNvGraphicFramePr>
          <p:nvPr/>
        </p:nvGraphicFramePr>
        <p:xfrm>
          <a:off x="2209800" y="4191000"/>
          <a:ext cx="5867400" cy="2133600"/>
        </p:xfrm>
        <a:graphic>
          <a:graphicData uri="http://schemas.openxmlformats.org/drawingml/2006/table">
            <a:tbl>
              <a:tblPr/>
              <a:tblGrid>
                <a:gridCol w="1466850">
                  <a:extLst>
                    <a:ext uri="{9D8B030D-6E8A-4147-A177-3AD203B41FA5}">
                      <a16:colId xmlns:a16="http://schemas.microsoft.com/office/drawing/2014/main" val="1940332599"/>
                    </a:ext>
                  </a:extLst>
                </a:gridCol>
                <a:gridCol w="1428750">
                  <a:extLst>
                    <a:ext uri="{9D8B030D-6E8A-4147-A177-3AD203B41FA5}">
                      <a16:colId xmlns:a16="http://schemas.microsoft.com/office/drawing/2014/main" val="1495909203"/>
                    </a:ext>
                  </a:extLst>
                </a:gridCol>
                <a:gridCol w="1504950">
                  <a:extLst>
                    <a:ext uri="{9D8B030D-6E8A-4147-A177-3AD203B41FA5}">
                      <a16:colId xmlns:a16="http://schemas.microsoft.com/office/drawing/2014/main" val="2338567515"/>
                    </a:ext>
                  </a:extLst>
                </a:gridCol>
                <a:gridCol w="1466850">
                  <a:extLst>
                    <a:ext uri="{9D8B030D-6E8A-4147-A177-3AD203B41FA5}">
                      <a16:colId xmlns:a16="http://schemas.microsoft.com/office/drawing/2014/main" val="1306335941"/>
                    </a:ext>
                  </a:extLst>
                </a:gridCol>
              </a:tblGrid>
              <a:tr h="303213">
                <a:tc rowSpan="2">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土质类型</a:t>
                      </a:r>
                      <a:endPar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密实度或状态</a:t>
                      </a:r>
                      <a:endPar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坡度允许值（高宽比）</a:t>
                      </a:r>
                      <a:endPar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extLst>
                  <a:ext uri="{0D108BD9-81ED-4DB2-BD59-A6C34878D82A}">
                    <a16:rowId xmlns:a16="http://schemas.microsoft.com/office/drawing/2014/main" val="1535674966"/>
                  </a:ext>
                </a:extLst>
              </a:tr>
              <a:tr h="303213">
                <a:tc vMerge="1">
                  <a:txBody>
                    <a:bodyPr/>
                    <a:lstStyle/>
                    <a:p>
                      <a:endParaRPr lang="zh-CN" altLang="en-US"/>
                    </a:p>
                  </a:txBody>
                  <a:tcPr/>
                </a:tc>
                <a:tc vMerge="1">
                  <a:txBody>
                    <a:bodyPr/>
                    <a:lstStyle/>
                    <a:p>
                      <a:endParaRPr lang="zh-CN" altLang="en-US"/>
                    </a:p>
                  </a:txBody>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坡高在</a:t>
                      </a:r>
                      <a:r>
                        <a:rPr kumimoji="0"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5m</a:t>
                      </a:r>
                      <a:r>
                        <a:rPr kumimoji="0" lang="zh-CN" altLang="en-US"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以内</a:t>
                      </a:r>
                      <a:endPar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坡高在</a:t>
                      </a:r>
                      <a:r>
                        <a:rPr kumimoji="0"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5~10m</a:t>
                      </a:r>
                      <a:endPar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22020"/>
                  </a:ext>
                </a:extLst>
              </a:tr>
              <a:tr h="303213">
                <a:tc rowSpan="3">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碎石土</a:t>
                      </a:r>
                      <a:endPar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密实</a:t>
                      </a:r>
                      <a:endPar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1:0.35~1:0.50</a:t>
                      </a:r>
                      <a:endPar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1:0.50~1:0.75</a:t>
                      </a:r>
                      <a:endPar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81345478"/>
                  </a:ext>
                </a:extLst>
              </a:tr>
              <a:tr h="303213">
                <a:tc vMerge="1">
                  <a:txBody>
                    <a:bodyPr/>
                    <a:lstStyle/>
                    <a:p>
                      <a:endParaRPr lang="zh-CN" altLang="en-US"/>
                    </a:p>
                  </a:txBody>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中密</a:t>
                      </a:r>
                      <a:endPar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1:0.50~1:0.75</a:t>
                      </a:r>
                      <a:endPar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1:0.75~1:1.00</a:t>
                      </a:r>
                      <a:endPar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09597081"/>
                  </a:ext>
                </a:extLst>
              </a:tr>
              <a:tr h="303213">
                <a:tc vMerge="1">
                  <a:txBody>
                    <a:bodyPr/>
                    <a:lstStyle/>
                    <a:p>
                      <a:endParaRPr lang="zh-CN" altLang="en-US"/>
                    </a:p>
                  </a:txBody>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稍密</a:t>
                      </a:r>
                      <a:endPar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1:0.75~1:1.00</a:t>
                      </a:r>
                      <a:endPar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1:1.00~1:1.25</a:t>
                      </a:r>
                      <a:endPar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9142186"/>
                  </a:ext>
                </a:extLst>
              </a:tr>
              <a:tr h="303213">
                <a:tc rowSpan="2">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粘性土</a:t>
                      </a:r>
                      <a:endPar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坚硬</a:t>
                      </a:r>
                      <a:endPar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1:0.75~1:1.00</a:t>
                      </a:r>
                      <a:endPar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1:1.00~1:1.25</a:t>
                      </a:r>
                      <a:endPar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92231949"/>
                  </a:ext>
                </a:extLst>
              </a:tr>
              <a:tr h="303213">
                <a:tc vMerge="1">
                  <a:txBody>
                    <a:bodyPr/>
                    <a:lstStyle/>
                    <a:p>
                      <a:endParaRPr lang="zh-CN" altLang="en-US"/>
                    </a:p>
                  </a:txBody>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硬</a:t>
                      </a:r>
                      <a:endPar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1:1.00~1:1.25</a:t>
                      </a:r>
                      <a:endPar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1:1.25~1:1.50</a:t>
                      </a:r>
                      <a:endPar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0454536"/>
                  </a:ext>
                </a:extLst>
              </a:tr>
            </a:tbl>
          </a:graphicData>
        </a:graphic>
      </p:graphicFrame>
    </p:spTree>
  </p:cSld>
  <p:clrMapOvr>
    <a:masterClrMapping/>
  </p:clrMapOvr>
  <p:transition>
    <p:blinds dir="vert"/>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664C6A3F-E9A5-41AB-BA73-BB929FEB8201}"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88</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209923" name="矩形 353282"/>
          <p:cNvSpPr>
            <a:spLocks noChangeArrowheads="1"/>
          </p:cNvSpPr>
          <p:nvPr/>
        </p:nvSpPr>
        <p:spPr bwMode="auto">
          <a:xfrm>
            <a:off x="609600" y="1066800"/>
            <a:ext cx="7391400" cy="3438525"/>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10000"/>
              </a:lnSpc>
            </a:pPr>
            <a:r>
              <a:rPr lang="en-US" altLang="zh-CN" sz="1800">
                <a:solidFill>
                  <a:schemeClr val="tx1"/>
                </a:solidFill>
                <a:latin typeface="方正大黑简体" panose="02010601030101010101" pitchFamily="2" charset="-122"/>
                <a:ea typeface="方正大黑简体" panose="02010601030101010101" pitchFamily="2" charset="-122"/>
              </a:rPr>
              <a:t>3</a:t>
            </a:r>
            <a:r>
              <a:rPr lang="zh-CN" altLang="en-US" sz="1800">
                <a:solidFill>
                  <a:schemeClr val="tx1"/>
                </a:solidFill>
                <a:latin typeface="方正大黑简体" panose="02010601030101010101" pitchFamily="2" charset="-122"/>
                <a:ea typeface="方正大黑简体" panose="02010601030101010101" pitchFamily="2" charset="-122"/>
              </a:rPr>
              <a:t>、保护性支撑系统的安装应自上而下进行，支撑系统的所有部件应稳固相连。严禁用胶合板制作构件。</a:t>
            </a:r>
          </a:p>
          <a:p>
            <a:pPr eaLnBrk="1" hangingPunct="1">
              <a:lnSpc>
                <a:spcPct val="110000"/>
              </a:lnSpc>
            </a:pPr>
            <a:r>
              <a:rPr lang="en-US" altLang="zh-CN" sz="1800">
                <a:solidFill>
                  <a:schemeClr val="tx1"/>
                </a:solidFill>
                <a:latin typeface="方正大黑简体" panose="02010601030101010101" pitchFamily="2" charset="-122"/>
                <a:ea typeface="方正大黑简体" panose="02010601030101010101" pitchFamily="2" charset="-122"/>
              </a:rPr>
              <a:t>4</a:t>
            </a:r>
            <a:r>
              <a:rPr lang="zh-CN" altLang="en-US" sz="1800">
                <a:solidFill>
                  <a:schemeClr val="tx1"/>
                </a:solidFill>
                <a:latin typeface="方正大黑简体" panose="02010601030101010101" pitchFamily="2" charset="-122"/>
                <a:ea typeface="方正大黑简体" panose="02010601030101010101" pitchFamily="2" charset="-122"/>
              </a:rPr>
              <a:t>、如果需要临时拆除个别构件，应先安装替代构件，以承担加载在支撑系统上的负荷。工程完成后，应自下而上拆除保护性支撑系统，回填和支撑系统的拆除应同步进行。</a:t>
            </a:r>
          </a:p>
          <a:p>
            <a:pPr eaLnBrk="1" hangingPunct="1">
              <a:lnSpc>
                <a:spcPct val="110000"/>
              </a:lnSpc>
            </a:pPr>
            <a:r>
              <a:rPr lang="en-US" altLang="zh-CN" sz="1800">
                <a:solidFill>
                  <a:schemeClr val="tx1"/>
                </a:solidFill>
                <a:latin typeface="方正大黑简体" panose="02010601030101010101" pitchFamily="2" charset="-122"/>
                <a:ea typeface="方正大黑简体" panose="02010601030101010101" pitchFamily="2" charset="-122"/>
              </a:rPr>
              <a:t>5</a:t>
            </a:r>
            <a:r>
              <a:rPr lang="zh-CN" altLang="en-US" sz="1800">
                <a:solidFill>
                  <a:schemeClr val="tx1"/>
                </a:solidFill>
                <a:latin typeface="方正大黑简体" panose="02010601030101010101" pitchFamily="2" charset="-122"/>
                <a:ea typeface="方正大黑简体" panose="02010601030101010101" pitchFamily="2" charset="-122"/>
              </a:rPr>
              <a:t>、挖出物或其他物料至少应距坑、沟槽边沿</a:t>
            </a:r>
            <a:r>
              <a:rPr lang="en-US" altLang="zh-CN" sz="1800">
                <a:solidFill>
                  <a:schemeClr val="tx1"/>
                </a:solidFill>
                <a:latin typeface="方正大黑简体" panose="02010601030101010101" pitchFamily="2" charset="-122"/>
                <a:ea typeface="方正大黑简体" panose="02010601030101010101" pitchFamily="2" charset="-122"/>
              </a:rPr>
              <a:t>1m</a:t>
            </a:r>
            <a:r>
              <a:rPr lang="zh-CN" altLang="en-US" sz="1800">
                <a:solidFill>
                  <a:schemeClr val="tx1"/>
                </a:solidFill>
                <a:latin typeface="方正大黑简体" panose="02010601030101010101" pitchFamily="2" charset="-122"/>
                <a:ea typeface="方正大黑简体" panose="02010601030101010101" pitchFamily="2" charset="-122"/>
              </a:rPr>
              <a:t>，堆积高度不得超过</a:t>
            </a:r>
            <a:r>
              <a:rPr lang="en-US" altLang="zh-CN" sz="1800">
                <a:solidFill>
                  <a:schemeClr val="tx1"/>
                </a:solidFill>
                <a:latin typeface="方正大黑简体" panose="02010601030101010101" pitchFamily="2" charset="-122"/>
                <a:ea typeface="方正大黑简体" panose="02010601030101010101" pitchFamily="2" charset="-122"/>
              </a:rPr>
              <a:t>1.5m</a:t>
            </a:r>
            <a:r>
              <a:rPr lang="zh-CN" altLang="en-US" sz="1800">
                <a:solidFill>
                  <a:schemeClr val="tx1"/>
                </a:solidFill>
                <a:latin typeface="方正大黑简体" panose="02010601030101010101" pitchFamily="2" charset="-122"/>
                <a:ea typeface="方正大黑简体" panose="02010601030101010101" pitchFamily="2" charset="-122"/>
              </a:rPr>
              <a:t>，坡度不大于</a:t>
            </a:r>
            <a:r>
              <a:rPr lang="en-US" altLang="zh-CN" sz="1800">
                <a:solidFill>
                  <a:schemeClr val="tx1"/>
                </a:solidFill>
                <a:latin typeface="方正大黑简体" panose="02010601030101010101" pitchFamily="2" charset="-122"/>
                <a:ea typeface="方正大黑简体" panose="02010601030101010101" pitchFamily="2" charset="-122"/>
              </a:rPr>
              <a:t>45°</a:t>
            </a:r>
            <a:r>
              <a:rPr lang="zh-CN" altLang="en-US" sz="1800">
                <a:solidFill>
                  <a:schemeClr val="tx1"/>
                </a:solidFill>
                <a:latin typeface="方正大黑简体" panose="02010601030101010101" pitchFamily="2" charset="-122"/>
                <a:ea typeface="方正大黑简体" panose="02010601030101010101" pitchFamily="2" charset="-122"/>
              </a:rPr>
              <a:t>，不得堵塞下水道、窖井以及作业现场的逃生通道和消防通道。</a:t>
            </a:r>
          </a:p>
          <a:p>
            <a:pPr eaLnBrk="1" hangingPunct="1">
              <a:lnSpc>
                <a:spcPct val="110000"/>
              </a:lnSpc>
            </a:pPr>
            <a:r>
              <a:rPr lang="en-US" altLang="zh-CN" sz="1800">
                <a:solidFill>
                  <a:schemeClr val="tx1"/>
                </a:solidFill>
                <a:latin typeface="方正大黑简体" panose="02010601030101010101" pitchFamily="2" charset="-122"/>
                <a:ea typeface="方正大黑简体" panose="02010601030101010101" pitchFamily="2" charset="-122"/>
              </a:rPr>
              <a:t>6</a:t>
            </a:r>
            <a:r>
              <a:rPr lang="zh-CN" altLang="en-US" sz="1800">
                <a:solidFill>
                  <a:schemeClr val="tx1"/>
                </a:solidFill>
                <a:latin typeface="方正大黑简体" panose="02010601030101010101" pitchFamily="2" charset="-122"/>
                <a:ea typeface="方正大黑简体" panose="02010601030101010101" pitchFamily="2" charset="-122"/>
              </a:rPr>
              <a:t>、在坑、沟槽的上方、附近放置物料和其他重物或操作挖掘机械、起重机、卡车时，应在边沿安装板桩并加以支撑和固定，设置警示标志或障碍物。</a:t>
            </a:r>
          </a:p>
        </p:txBody>
      </p:sp>
      <p:sp>
        <p:nvSpPr>
          <p:cNvPr id="747526" name="标题 1"/>
          <p:cNvSpPr/>
          <p:nvPr/>
        </p:nvSpPr>
        <p:spPr bwMode="auto">
          <a:xfrm>
            <a:off x="1447800" y="457200"/>
            <a:ext cx="49530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五、  动土作业安全技术措施</a:t>
            </a:r>
            <a:endPar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spTree>
  </p:cSld>
  <p:clrMapOvr>
    <a:masterClrMapping/>
  </p:clrMapOvr>
  <p:transition>
    <p:blinds dir="vert"/>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矩形 354305"/>
          <p:cNvSpPr>
            <a:spLocks noChangeArrowheads="1"/>
          </p:cNvSpPr>
          <p:nvPr/>
        </p:nvSpPr>
        <p:spPr bwMode="auto">
          <a:xfrm>
            <a:off x="685800" y="1079500"/>
            <a:ext cx="4419600" cy="396875"/>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10000"/>
              </a:lnSpc>
            </a:pPr>
            <a:r>
              <a:rPr lang="zh-CN" altLang="en-US" sz="1800">
                <a:solidFill>
                  <a:schemeClr val="tx1"/>
                </a:solidFill>
                <a:latin typeface="方正大黑简体" panose="02010601030101010101" pitchFamily="2" charset="-122"/>
                <a:ea typeface="方正大黑简体" panose="02010601030101010101" pitchFamily="2" charset="-122"/>
              </a:rPr>
              <a:t>第四节  排水及警示标志安全要求</a:t>
            </a:r>
          </a:p>
        </p:txBody>
      </p:sp>
      <p:sp>
        <p:nvSpPr>
          <p:cNvPr id="211971"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DC746534-5154-460C-A90B-CDAD7158555B}"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89</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211972" name="矩形 354307"/>
          <p:cNvSpPr>
            <a:spLocks noChangeArrowheads="1"/>
          </p:cNvSpPr>
          <p:nvPr/>
        </p:nvSpPr>
        <p:spPr bwMode="auto">
          <a:xfrm>
            <a:off x="685800" y="1674813"/>
            <a:ext cx="7772400" cy="4645025"/>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10000"/>
              </a:lnSpc>
            </a:pPr>
            <a:r>
              <a:rPr lang="en-US" altLang="zh-CN" sz="1800">
                <a:solidFill>
                  <a:schemeClr val="tx1"/>
                </a:solidFill>
                <a:latin typeface="方正大黑简体" panose="02010601030101010101" pitchFamily="2" charset="-122"/>
                <a:ea typeface="方正大黑简体" panose="02010601030101010101" pitchFamily="2" charset="-122"/>
              </a:rPr>
              <a:t>1</a:t>
            </a:r>
            <a:r>
              <a:rPr lang="zh-CN" altLang="en-US" sz="1800">
                <a:solidFill>
                  <a:schemeClr val="tx1"/>
                </a:solidFill>
                <a:latin typeface="方正大黑简体" panose="02010601030101010101" pitchFamily="2" charset="-122"/>
                <a:ea typeface="方正大黑简体" panose="02010601030101010101" pitchFamily="2" charset="-122"/>
              </a:rPr>
              <a:t>、雷雨天气应停止挖掘作业，雨后复工时，应检查受雨水影响的挖掘现场，监督排水设备的正确使用，检查土壁稳定和支撑牢固情况。发现问题，要及时采取措施，防止骤然崩坍。</a:t>
            </a:r>
          </a:p>
          <a:p>
            <a:pPr eaLnBrk="1" hangingPunct="1">
              <a:lnSpc>
                <a:spcPct val="110000"/>
              </a:lnSpc>
            </a:pPr>
            <a:r>
              <a:rPr lang="en-US" altLang="zh-CN" sz="1800">
                <a:solidFill>
                  <a:schemeClr val="tx1"/>
                </a:solidFill>
                <a:latin typeface="方正大黑简体" panose="02010601030101010101" pitchFamily="2" charset="-122"/>
                <a:ea typeface="方正大黑简体" panose="02010601030101010101" pitchFamily="2" charset="-122"/>
              </a:rPr>
              <a:t>2</a:t>
            </a:r>
            <a:r>
              <a:rPr lang="zh-CN" altLang="en-US" sz="1800">
                <a:solidFill>
                  <a:schemeClr val="tx1"/>
                </a:solidFill>
                <a:latin typeface="方正大黑简体" panose="02010601030101010101" pitchFamily="2" charset="-122"/>
                <a:ea typeface="方正大黑简体" panose="02010601030101010101" pitchFamily="2" charset="-122"/>
              </a:rPr>
              <a:t>、如果有积水或正在积水，应采用导流渠，构筑堤防或其他适当的措施，防止地表水或地下水进入挖掘处，并采取适当的措施排水，方可进行挖掘作业。</a:t>
            </a:r>
          </a:p>
          <a:p>
            <a:pPr eaLnBrk="1" hangingPunct="1">
              <a:lnSpc>
                <a:spcPct val="110000"/>
              </a:lnSpc>
            </a:pPr>
            <a:r>
              <a:rPr lang="en-US" altLang="zh-CN" sz="1800">
                <a:solidFill>
                  <a:schemeClr val="tx1"/>
                </a:solidFill>
                <a:latin typeface="方正大黑简体" panose="02010601030101010101" pitchFamily="2" charset="-122"/>
                <a:ea typeface="方正大黑简体" panose="02010601030101010101" pitchFamily="2" charset="-122"/>
              </a:rPr>
              <a:t>3</a:t>
            </a:r>
            <a:r>
              <a:rPr lang="zh-CN" altLang="en-US" sz="1800">
                <a:solidFill>
                  <a:schemeClr val="tx1"/>
                </a:solidFill>
                <a:latin typeface="方正大黑简体" panose="02010601030101010101" pitchFamily="2" charset="-122"/>
                <a:ea typeface="方正大黑简体" panose="02010601030101010101" pitchFamily="2" charset="-122"/>
              </a:rPr>
              <a:t>、采用机械设备挖掘时，应确认活动范围内没有障碍物</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如架空线路、管架等</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a:t>
            </a:r>
          </a:p>
          <a:p>
            <a:pPr eaLnBrk="1" hangingPunct="1">
              <a:lnSpc>
                <a:spcPct val="110000"/>
              </a:lnSpc>
            </a:pPr>
            <a:r>
              <a:rPr lang="en-US" altLang="zh-CN" sz="1800">
                <a:solidFill>
                  <a:schemeClr val="tx1"/>
                </a:solidFill>
                <a:latin typeface="方正大黑简体" panose="02010601030101010101" pitchFamily="2" charset="-122"/>
                <a:ea typeface="方正大黑简体" panose="02010601030101010101" pitchFamily="2" charset="-122"/>
              </a:rPr>
              <a:t>4</a:t>
            </a:r>
            <a:r>
              <a:rPr lang="zh-CN" altLang="en-US" sz="1800">
                <a:solidFill>
                  <a:schemeClr val="tx1"/>
                </a:solidFill>
                <a:latin typeface="方正大黑简体" panose="02010601030101010101" pitchFamily="2" charset="-122"/>
                <a:ea typeface="方正大黑简体" panose="02010601030101010101" pitchFamily="2" charset="-122"/>
              </a:rPr>
              <a:t>、挖掘作业现场应设置护栏、盖板和明显的警示标志。在人员密集场所或区域施工时，夜间应悬挂红灯警示。</a:t>
            </a:r>
          </a:p>
          <a:p>
            <a:pPr eaLnBrk="1" hangingPunct="1">
              <a:lnSpc>
                <a:spcPct val="110000"/>
              </a:lnSpc>
            </a:pPr>
            <a:r>
              <a:rPr lang="en-US" altLang="zh-CN" sz="1800">
                <a:solidFill>
                  <a:schemeClr val="tx1"/>
                </a:solidFill>
                <a:latin typeface="方正大黑简体" panose="02010601030101010101" pitchFamily="2" charset="-122"/>
                <a:ea typeface="方正大黑简体" panose="02010601030101010101" pitchFamily="2" charset="-122"/>
              </a:rPr>
              <a:t>5</a:t>
            </a:r>
            <a:r>
              <a:rPr lang="zh-CN" altLang="en-US" sz="1800">
                <a:solidFill>
                  <a:schemeClr val="tx1"/>
                </a:solidFill>
                <a:latin typeface="方正大黑简体" panose="02010601030101010101" pitchFamily="2" charset="-122"/>
                <a:ea typeface="方正大黑简体" panose="02010601030101010101" pitchFamily="2" charset="-122"/>
              </a:rPr>
              <a:t>、挖掘作业如果阻断道路，应设置明显的警示和禁行标志，对于确需通行车辆的道路，应铺设临时通行设施，限制通行车辆吨位，并安排专人指挥车辆通行。</a:t>
            </a:r>
          </a:p>
          <a:p>
            <a:pPr eaLnBrk="1" hangingPunct="1">
              <a:lnSpc>
                <a:spcPct val="110000"/>
              </a:lnSpc>
            </a:pPr>
            <a:r>
              <a:rPr lang="en-US" altLang="zh-CN" sz="1800">
                <a:solidFill>
                  <a:schemeClr val="tx1"/>
                </a:solidFill>
                <a:latin typeface="方正大黑简体" panose="02010601030101010101" pitchFamily="2" charset="-122"/>
                <a:ea typeface="方正大黑简体" panose="02010601030101010101" pitchFamily="2" charset="-122"/>
              </a:rPr>
              <a:t>6</a:t>
            </a:r>
            <a:r>
              <a:rPr lang="zh-CN" altLang="en-US" sz="1800">
                <a:solidFill>
                  <a:schemeClr val="tx1"/>
                </a:solidFill>
                <a:latin typeface="方正大黑简体" panose="02010601030101010101" pitchFamily="2" charset="-122"/>
                <a:ea typeface="方正大黑简体" panose="02010601030101010101" pitchFamily="2" charset="-122"/>
              </a:rPr>
              <a:t>、采用警示路障时，应将其安置在距开挖边缘至少</a:t>
            </a:r>
            <a:r>
              <a:rPr lang="en-US" altLang="zh-CN" sz="1800">
                <a:solidFill>
                  <a:schemeClr val="tx1"/>
                </a:solidFill>
                <a:latin typeface="方正大黑简体" panose="02010601030101010101" pitchFamily="2" charset="-122"/>
                <a:ea typeface="方正大黑简体" panose="02010601030101010101" pitchFamily="2" charset="-122"/>
              </a:rPr>
              <a:t>1.5m </a:t>
            </a:r>
            <a:r>
              <a:rPr lang="zh-CN" altLang="en-US" sz="1800">
                <a:solidFill>
                  <a:schemeClr val="tx1"/>
                </a:solidFill>
                <a:latin typeface="方正大黑简体" panose="02010601030101010101" pitchFamily="2" charset="-122"/>
                <a:ea typeface="方正大黑简体" panose="02010601030101010101" pitchFamily="2" charset="-122"/>
              </a:rPr>
              <a:t>之外。如果采用废石堆作为路障，其高度不得低于</a:t>
            </a:r>
            <a:r>
              <a:rPr lang="en-US" altLang="zh-CN" sz="1800">
                <a:solidFill>
                  <a:schemeClr val="tx1"/>
                </a:solidFill>
                <a:latin typeface="方正大黑简体" panose="02010601030101010101" pitchFamily="2" charset="-122"/>
                <a:ea typeface="方正大黑简体" panose="02010601030101010101" pitchFamily="2" charset="-122"/>
              </a:rPr>
              <a:t>1m</a:t>
            </a:r>
            <a:r>
              <a:rPr lang="zh-CN" altLang="en-US" sz="1800">
                <a:solidFill>
                  <a:schemeClr val="tx1"/>
                </a:solidFill>
                <a:latin typeface="方正大黑简体" panose="02010601030101010101" pitchFamily="2" charset="-122"/>
                <a:ea typeface="方正大黑简体" panose="02010601030101010101" pitchFamily="2" charset="-122"/>
              </a:rPr>
              <a:t>。在道路附近作业时应穿戴警示背心。</a:t>
            </a:r>
          </a:p>
        </p:txBody>
      </p:sp>
      <p:sp>
        <p:nvSpPr>
          <p:cNvPr id="747526" name="标题 1"/>
          <p:cNvSpPr/>
          <p:nvPr/>
        </p:nvSpPr>
        <p:spPr bwMode="auto">
          <a:xfrm>
            <a:off x="1447800" y="457200"/>
            <a:ext cx="78486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五、  动土作业安全技术措施</a:t>
            </a:r>
            <a:endPar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spTree>
  </p:cSld>
  <p:clrMapOvr>
    <a:masterClrMapping/>
  </p:clrMapOvr>
  <p:transition>
    <p:blinds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图片 70673" descr="观测井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447800"/>
            <a:ext cx="3505200" cy="2271713"/>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29699" name="图片 70670" descr="观测井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886200"/>
            <a:ext cx="3505200" cy="2630488"/>
          </a:xfrm>
          <a:prstGeom prst="rect">
            <a:avLst/>
          </a:prstGeom>
          <a:noFill/>
          <a:ln w="57150" cmpd="thinThick">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29700" name="Content Placeholder 70677" descr="观测井1"/>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762000" y="3962400"/>
            <a:ext cx="3502025" cy="2627313"/>
          </a:xfrm>
          <a:ln w="57150" cmpd="thinThick">
            <a:solidFill>
              <a:schemeClr val="bg2"/>
            </a:solidFill>
            <a:miter lim="800000"/>
            <a:headEnd/>
            <a:tailEnd/>
          </a:ln>
          <a:effectLst>
            <a:outerShdw dist="35921" dir="2700000" algn="ctr" rotWithShape="0">
              <a:srgbClr val="808080"/>
            </a:outerShdw>
          </a:effectLst>
        </p:spPr>
      </p:pic>
      <p:sp>
        <p:nvSpPr>
          <p:cNvPr id="29701" name="矩形 70658"/>
          <p:cNvSpPr>
            <a:spLocks noRot="1" noChangeArrowheads="1"/>
          </p:cNvSpPr>
          <p:nvPr/>
        </p:nvSpPr>
        <p:spPr bwMode="auto">
          <a:xfrm>
            <a:off x="609600" y="1336675"/>
            <a:ext cx="4419600" cy="24320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观测井需加井盖，防止人员跌落；</a:t>
            </a:r>
            <a:br>
              <a:rPr lang="zh-CN" altLang="en-US" sz="1800">
                <a:solidFill>
                  <a:schemeClr val="tx1"/>
                </a:solidFill>
                <a:latin typeface="方正大黑简体" panose="02010601030101010101" pitchFamily="2" charset="-122"/>
                <a:ea typeface="方正大黑简体" panose="02010601030101010101" pitchFamily="2" charset="-122"/>
              </a:rPr>
            </a:br>
            <a:br>
              <a:rPr lang="zh-CN" altLang="en-US" sz="1800">
                <a:solidFill>
                  <a:schemeClr val="tx1"/>
                </a:solidFill>
                <a:latin typeface="方正大黑简体" panose="02010601030101010101" pitchFamily="2" charset="-122"/>
                <a:ea typeface="方正大黑简体" panose="02010601030101010101" pitchFamily="2" charset="-122"/>
              </a:rPr>
            </a:br>
            <a:r>
              <a:rPr lang="zh-CN" altLang="en-US" sz="1800">
                <a:solidFill>
                  <a:schemeClr val="tx1"/>
                </a:solidFill>
                <a:latin typeface="方正大黑简体" panose="02010601030101010101" pitchFamily="2" charset="-122"/>
                <a:ea typeface="方正大黑简体" panose="02010601030101010101" pitchFamily="2" charset="-122"/>
              </a:rPr>
              <a:t>在爆炸危险区域内的观测井加装抽水泵，需安装符合防爆要求的防爆接线盒，防爆盒需在电线连接处堵塞防爆泥；观察井的水位应定时观察，控制罐区的水位以及是否有油品渗漏。 </a:t>
            </a:r>
          </a:p>
        </p:txBody>
      </p:sp>
      <p:sp>
        <p:nvSpPr>
          <p:cNvPr id="29702" name="矩形 70681"/>
          <p:cNvSpPr>
            <a:spLocks noRot="1" noChangeArrowheads="1"/>
          </p:cNvSpPr>
          <p:nvPr/>
        </p:nvSpPr>
        <p:spPr bwMode="auto">
          <a:xfrm>
            <a:off x="3124200" y="4038600"/>
            <a:ext cx="914400" cy="5334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zh-CN" altLang="en-US" sz="1600" b="1">
                <a:solidFill>
                  <a:srgbClr val="000000"/>
                </a:solidFill>
                <a:ea typeface="幼圆" panose="02010509060101010101" pitchFamily="49" charset="-122"/>
              </a:rPr>
              <a:t>加装</a:t>
            </a:r>
            <a:br>
              <a:rPr lang="zh-CN" altLang="en-US" sz="1600" b="1">
                <a:solidFill>
                  <a:srgbClr val="000000"/>
                </a:solidFill>
                <a:ea typeface="幼圆" panose="02010509060101010101" pitchFamily="49" charset="-122"/>
              </a:rPr>
            </a:br>
            <a:r>
              <a:rPr lang="zh-CN" altLang="en-US" sz="1600" b="1">
                <a:solidFill>
                  <a:srgbClr val="000000"/>
                </a:solidFill>
                <a:ea typeface="幼圆" panose="02010509060101010101" pitchFamily="49" charset="-122"/>
              </a:rPr>
              <a:t>防爆盒</a:t>
            </a:r>
          </a:p>
        </p:txBody>
      </p:sp>
      <p:sp>
        <p:nvSpPr>
          <p:cNvPr id="29703" name="矩形 70682"/>
          <p:cNvSpPr>
            <a:spLocks noRot="1" noChangeArrowheads="1"/>
          </p:cNvSpPr>
          <p:nvPr/>
        </p:nvSpPr>
        <p:spPr bwMode="auto">
          <a:xfrm>
            <a:off x="5715000" y="2362200"/>
            <a:ext cx="1143000" cy="5334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zh-CN" altLang="en-US" sz="1600" b="1">
                <a:solidFill>
                  <a:srgbClr val="000000"/>
                </a:solidFill>
                <a:ea typeface="幼圆" panose="02010509060101010101" pitchFamily="49" charset="-122"/>
              </a:rPr>
              <a:t>观测井盖</a:t>
            </a:r>
          </a:p>
        </p:txBody>
      </p:sp>
      <p:sp>
        <p:nvSpPr>
          <p:cNvPr id="29704" name="椭圆 70683"/>
          <p:cNvSpPr>
            <a:spLocks noChangeArrowheads="1"/>
          </p:cNvSpPr>
          <p:nvPr/>
        </p:nvSpPr>
        <p:spPr bwMode="auto">
          <a:xfrm>
            <a:off x="3200400" y="4876800"/>
            <a:ext cx="1066800" cy="4572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29705" name="椭圆 70684"/>
          <p:cNvSpPr>
            <a:spLocks noChangeArrowheads="1"/>
          </p:cNvSpPr>
          <p:nvPr/>
        </p:nvSpPr>
        <p:spPr bwMode="auto">
          <a:xfrm>
            <a:off x="7543800" y="4114800"/>
            <a:ext cx="914400" cy="685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29706" name="椭圆 70685"/>
          <p:cNvSpPr>
            <a:spLocks noChangeArrowheads="1"/>
          </p:cNvSpPr>
          <p:nvPr/>
        </p:nvSpPr>
        <p:spPr bwMode="auto">
          <a:xfrm>
            <a:off x="6019800" y="5334000"/>
            <a:ext cx="914400" cy="685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29707" name="矩形 70686"/>
          <p:cNvSpPr>
            <a:spLocks noRot="1" noChangeArrowheads="1"/>
          </p:cNvSpPr>
          <p:nvPr/>
        </p:nvSpPr>
        <p:spPr bwMode="auto">
          <a:xfrm>
            <a:off x="7391400" y="5334000"/>
            <a:ext cx="914400" cy="5334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zh-CN" altLang="en-US" sz="1600" b="1">
                <a:solidFill>
                  <a:srgbClr val="000000"/>
                </a:solidFill>
                <a:ea typeface="幼圆" panose="02010509060101010101" pitchFamily="49" charset="-122"/>
              </a:rPr>
              <a:t>防爆盒</a:t>
            </a:r>
            <a:br>
              <a:rPr lang="zh-CN" altLang="en-US" sz="1600" b="1">
                <a:solidFill>
                  <a:srgbClr val="000000"/>
                </a:solidFill>
                <a:ea typeface="幼圆" panose="02010509060101010101" pitchFamily="49" charset="-122"/>
              </a:rPr>
            </a:br>
            <a:r>
              <a:rPr lang="zh-CN" altLang="en-US" sz="1600" b="1">
                <a:solidFill>
                  <a:srgbClr val="000000"/>
                </a:solidFill>
                <a:ea typeface="幼圆" panose="02010509060101010101" pitchFamily="49" charset="-122"/>
              </a:rPr>
              <a:t>防爆泥</a:t>
            </a:r>
          </a:p>
        </p:txBody>
      </p:sp>
      <p:sp>
        <p:nvSpPr>
          <p:cNvPr id="70690" name="矩形 70689"/>
          <p:cNvSpPr/>
          <p:nvPr/>
        </p:nvSpPr>
        <p:spPr>
          <a:xfrm>
            <a:off x="1676400" y="381000"/>
            <a:ext cx="3505200" cy="457200"/>
          </a:xfrm>
          <a:prstGeom prst="rect">
            <a:avLst/>
          </a:prstGeom>
          <a:solidFill>
            <a:schemeClr val="bg2"/>
          </a:solidFill>
          <a:ln w="38100">
            <a:noFill/>
          </a:ln>
        </p:spPr>
        <p:txBody>
          <a:bodyPr>
            <a:spAutoFit/>
          </a:bodyPr>
          <a:lstStyle/>
          <a:p>
            <a:pPr algn="ctr" eaLnBrk="1" hangingPunct="1">
              <a:buFont typeface="Arial" panose="020B0604020202020204" pitchFamily="34" charset="0"/>
              <a:buNone/>
              <a:defRPr/>
            </a:pPr>
            <a:r>
              <a:rPr lang="zh-CN" altLang="en-US" sz="2400" b="1" noProof="1">
                <a:solidFill>
                  <a:srgbClr val="FFFF00"/>
                </a:solidFill>
                <a:effectLst>
                  <a:outerShdw blurRad="38100" dist="38100" dir="2700000">
                    <a:srgbClr val="000000"/>
                  </a:outerShdw>
                </a:effectLst>
                <a:latin typeface="Arial" charset="0"/>
                <a:ea typeface="宋体" charset="-122"/>
                <a:cs typeface="+mn-ea"/>
              </a:rPr>
              <a:t>油  罐  区</a:t>
            </a:r>
            <a:r>
              <a:rPr lang="en-US" altLang="zh-CN" sz="2400" b="1" noProof="1">
                <a:solidFill>
                  <a:srgbClr val="FFFF00"/>
                </a:solidFill>
                <a:effectLst>
                  <a:outerShdw blurRad="38100" dist="38100" dir="2700000">
                    <a:srgbClr val="000000"/>
                  </a:outerShdw>
                </a:effectLst>
                <a:latin typeface="Arial" charset="0"/>
                <a:ea typeface="宋体" charset="-122"/>
                <a:cs typeface="+mn-ea"/>
              </a:rPr>
              <a:t>—— </a:t>
            </a:r>
            <a:r>
              <a:rPr lang="zh-CN" altLang="en-US" sz="1400" b="1" noProof="1">
                <a:solidFill>
                  <a:schemeClr val="bg1"/>
                </a:solidFill>
                <a:effectLst>
                  <a:outerShdw blurRad="38100" dist="38100" dir="2700000">
                    <a:srgbClr val="000000"/>
                  </a:outerShdw>
                </a:effectLst>
                <a:latin typeface="Arial" charset="0"/>
                <a:ea typeface="宋体" charset="-122"/>
                <a:cs typeface="+mn-ea"/>
              </a:rPr>
              <a:t>观测井</a:t>
            </a:r>
            <a:endParaRPr lang="zh-CN" altLang="en-US" sz="1400" b="1" noProof="1">
              <a:solidFill>
                <a:schemeClr val="bg1"/>
              </a:solidFill>
              <a:effectLst>
                <a:outerShdw blurRad="38100" dist="38100" dir="2700000">
                  <a:srgbClr val="000000"/>
                </a:outerShdw>
              </a:effectLst>
              <a:latin typeface="Arial" charset="0"/>
              <a:ea typeface="宋体" charset="-122"/>
            </a:endParaRPr>
          </a:p>
        </p:txBody>
      </p:sp>
    </p:spTree>
  </p:cSld>
  <p:clrMapOvr>
    <a:masterClrMapping/>
  </p:clrMapOvr>
  <p:transition>
    <p:blinds dir="vert"/>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D46A5D8D-4C06-4CCF-8FB0-2CE81509543E}"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90</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747526" name="标题 1"/>
          <p:cNvSpPr/>
          <p:nvPr/>
        </p:nvSpPr>
        <p:spPr bwMode="auto">
          <a:xfrm>
            <a:off x="1295400" y="381000"/>
            <a:ext cx="78486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六、起重吊装作业安全技术措施</a:t>
            </a:r>
            <a:endPar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sp>
        <p:nvSpPr>
          <p:cNvPr id="214020" name="矩形 356355"/>
          <p:cNvSpPr>
            <a:spLocks noChangeArrowheads="1"/>
          </p:cNvSpPr>
          <p:nvPr/>
        </p:nvSpPr>
        <p:spPr bwMode="auto">
          <a:xfrm>
            <a:off x="457200" y="1155700"/>
            <a:ext cx="3810000" cy="396875"/>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10000"/>
              </a:lnSpc>
            </a:pPr>
            <a:r>
              <a:rPr lang="zh-CN" altLang="en-US" sz="1800">
                <a:solidFill>
                  <a:schemeClr val="tx1"/>
                </a:solidFill>
                <a:latin typeface="方正大黑简体" panose="02010601030101010101" pitchFamily="2" charset="-122"/>
                <a:ea typeface="方正大黑简体" panose="02010601030101010101" pitchFamily="2" charset="-122"/>
              </a:rPr>
              <a:t>第一节  术语和定义</a:t>
            </a:r>
          </a:p>
        </p:txBody>
      </p:sp>
      <p:sp>
        <p:nvSpPr>
          <p:cNvPr id="214021" name="矩形 356356"/>
          <p:cNvSpPr>
            <a:spLocks noChangeArrowheads="1"/>
          </p:cNvSpPr>
          <p:nvPr/>
        </p:nvSpPr>
        <p:spPr bwMode="auto">
          <a:xfrm>
            <a:off x="457200" y="1830388"/>
            <a:ext cx="3352800" cy="434340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10000"/>
              </a:lnSpc>
            </a:pPr>
            <a:r>
              <a:rPr lang="zh-CN" altLang="en-US" sz="1800">
                <a:solidFill>
                  <a:schemeClr val="tx1"/>
                </a:solidFill>
                <a:latin typeface="方正大黑简体" panose="02010601030101010101" pitchFamily="2" charset="-122"/>
                <a:ea typeface="方正大黑简体" panose="02010601030101010101" pitchFamily="2" charset="-122"/>
              </a:rPr>
              <a:t>移动式起重机</a:t>
            </a:r>
          </a:p>
          <a:p>
            <a:pPr eaLnBrk="1" hangingPunct="1">
              <a:lnSpc>
                <a:spcPct val="110000"/>
              </a:lnSpc>
            </a:pPr>
            <a:r>
              <a:rPr lang="zh-CN" altLang="en-US" sz="1800">
                <a:solidFill>
                  <a:schemeClr val="tx1"/>
                </a:solidFill>
                <a:latin typeface="方正大黑简体" panose="02010601030101010101" pitchFamily="2" charset="-122"/>
                <a:ea typeface="方正大黑简体" panose="02010601030101010101" pitchFamily="2" charset="-122"/>
              </a:rPr>
              <a:t>    移动式起重机即自行式起重机，包括履带起重机、轮胎起重机，不包括桥式起重机、龙门式起重机、固定式桅杆起重机、悬挂式伸臂起重机以及额定起重量不超过</a:t>
            </a:r>
            <a:r>
              <a:rPr lang="en-US" altLang="zh-CN" sz="1800">
                <a:solidFill>
                  <a:schemeClr val="tx1"/>
                </a:solidFill>
                <a:latin typeface="方正大黑简体" panose="02010601030101010101" pitchFamily="2" charset="-122"/>
                <a:ea typeface="方正大黑简体" panose="02010601030101010101" pitchFamily="2" charset="-122"/>
              </a:rPr>
              <a:t>1t</a:t>
            </a:r>
            <a:r>
              <a:rPr lang="zh-CN" altLang="en-US" sz="1800">
                <a:solidFill>
                  <a:schemeClr val="tx1"/>
                </a:solidFill>
                <a:latin typeface="方正大黑简体" panose="02010601030101010101" pitchFamily="2" charset="-122"/>
                <a:ea typeface="方正大黑简体" panose="02010601030101010101" pitchFamily="2" charset="-122"/>
              </a:rPr>
              <a:t>的起重机。</a:t>
            </a:r>
          </a:p>
          <a:p>
            <a:pPr eaLnBrk="1" hangingPunct="1">
              <a:lnSpc>
                <a:spcPct val="110000"/>
              </a:lnSpc>
            </a:pPr>
            <a:r>
              <a:rPr lang="zh-CN" altLang="en-US" sz="1800">
                <a:solidFill>
                  <a:schemeClr val="tx1"/>
                </a:solidFill>
                <a:latin typeface="方正大黑简体" panose="02010601030101010101" pitchFamily="2" charset="-122"/>
                <a:ea typeface="方正大黑简体" panose="02010601030101010101" pitchFamily="2" charset="-122"/>
              </a:rPr>
              <a:t>上限位装置</a:t>
            </a:r>
          </a:p>
          <a:p>
            <a:pPr eaLnBrk="1" hangingPunct="1">
              <a:lnSpc>
                <a:spcPct val="110000"/>
              </a:lnSpc>
            </a:pPr>
            <a:r>
              <a:rPr lang="zh-CN" altLang="en-US" sz="1800">
                <a:solidFill>
                  <a:schemeClr val="tx1"/>
                </a:solidFill>
                <a:latin typeface="方正大黑简体" panose="02010601030101010101" pitchFamily="2" charset="-122"/>
                <a:ea typeface="方正大黑简体" panose="02010601030101010101" pitchFamily="2" charset="-122"/>
              </a:rPr>
              <a:t>    起重机上的一种能防止吊物或吊钩提升过高的安全装置。</a:t>
            </a:r>
          </a:p>
          <a:p>
            <a:pPr eaLnBrk="1" hangingPunct="1">
              <a:lnSpc>
                <a:spcPct val="110000"/>
              </a:lnSpc>
            </a:pPr>
            <a:r>
              <a:rPr lang="zh-CN" altLang="en-US" sz="1800">
                <a:solidFill>
                  <a:schemeClr val="tx1"/>
                </a:solidFill>
                <a:latin typeface="方正大黑简体" panose="02010601030101010101" pitchFamily="2" charset="-122"/>
                <a:ea typeface="方正大黑简体" panose="02010601030101010101" pitchFamily="2" charset="-122"/>
              </a:rPr>
              <a:t>起重指挥人员</a:t>
            </a:r>
          </a:p>
          <a:p>
            <a:pPr eaLnBrk="1" hangingPunct="1">
              <a:lnSpc>
                <a:spcPct val="110000"/>
              </a:lnSpc>
            </a:pPr>
            <a:r>
              <a:rPr lang="zh-CN" altLang="en-US" sz="1800">
                <a:solidFill>
                  <a:schemeClr val="tx1"/>
                </a:solidFill>
                <a:latin typeface="方正大黑简体" panose="02010601030101010101" pitchFamily="2" charset="-122"/>
                <a:ea typeface="方正大黑简体" panose="02010601030101010101" pitchFamily="2" charset="-122"/>
              </a:rPr>
              <a:t>    能够辨识吊装作业危害，并能熟练使用起重机特定手势信号的人。</a:t>
            </a:r>
          </a:p>
        </p:txBody>
      </p:sp>
      <p:pic>
        <p:nvPicPr>
          <p:cNvPr id="356360" name="起重伤害事故案例精选.wmv">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3886200" y="1828800"/>
            <a:ext cx="4876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23" name="矩形 356360"/>
          <p:cNvSpPr>
            <a:spLocks noChangeArrowheads="1"/>
          </p:cNvSpPr>
          <p:nvPr/>
        </p:nvSpPr>
        <p:spPr bwMode="auto">
          <a:xfrm>
            <a:off x="7096125" y="1308100"/>
            <a:ext cx="701675" cy="400050"/>
          </a:xfrm>
          <a:prstGeom prst="rect">
            <a:avLst/>
          </a:prstGeom>
          <a:solidFill>
            <a:srgbClr val="DDDDDD"/>
          </a:solidFill>
          <a:ln w="28575">
            <a:solidFill>
              <a:srgbClr val="006600"/>
            </a:solidFill>
            <a:miter lim="800000"/>
            <a:headEnd/>
            <a:tailEnd/>
          </a:ln>
        </p:spPr>
        <p:txBody>
          <a:bodyPr wrap="none"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r>
              <a:rPr lang="zh-CN" altLang="en-US" b="1"/>
              <a:t>视频</a:t>
            </a:r>
          </a:p>
        </p:txBody>
      </p:sp>
    </p:spTree>
  </p:cSld>
  <p:clrMapOvr>
    <a:masterClrMapping/>
  </p:clrMapOvr>
  <p:transition>
    <p:blinds dir="vert"/>
  </p:transition>
  <p:timing>
    <p:tnLst>
      <p:par>
        <p:cTn id="1" dur="indefinite" restart="never" nodeType="tmRoot">
          <p:childTnLst>
            <p:video>
              <p:cMediaNode vol="80000">
                <p:cTn id="2" fill="hold" display="0">
                  <p:stCondLst>
                    <p:cond delay="indefinite"/>
                  </p:stCondLst>
                </p:cTn>
                <p:tgtEl>
                  <p:spTgt spid="356360"/>
                </p:tgtEl>
              </p:cMediaNode>
            </p:video>
            <p:seq concurrent="1" nextAc="seek">
              <p:cTn id="3" restart="whenNotActive" fill="hold" evtFilter="cancelBubble" nodeType="interactiveSeq">
                <p:stCondLst>
                  <p:cond evt="onClick" delay="0">
                    <p:tgtEl>
                      <p:spTgt spid="356360"/>
                    </p:tgtEl>
                  </p:cond>
                </p:stCondLst>
                <p:endSync evt="end" delay="0">
                  <p:rtn val="all"/>
                </p:endSync>
                <p:childTnLst>
                  <p:par>
                    <p:cTn id="4" fill="hold" nodeType="clickPar">
                      <p:stCondLst>
                        <p:cond delay="0"/>
                      </p:stCondLst>
                      <p:childTnLst>
                        <p:par>
                          <p:cTn id="5" fill="hold" nodeType="withGroup">
                            <p:stCondLst>
                              <p:cond delay="0"/>
                            </p:stCondLst>
                            <p:childTnLst>
                              <p:par>
                                <p:cTn id="6" presetID="2" presetClass="mediacall" presetSubtype="0" fill="hold" nodeType="clickEffect">
                                  <p:stCondLst>
                                    <p:cond delay="0"/>
                                  </p:stCondLst>
                                  <p:childTnLst>
                                    <p:cmd type="call" cmd="togglePause">
                                      <p:cBhvr>
                                        <p:cTn id="7" dur="1" fill="hold"/>
                                        <p:tgtEl>
                                          <p:spTgt spid="356360"/>
                                        </p:tgtEl>
                                      </p:cBhvr>
                                    </p:cmd>
                                  </p:childTnLst>
                                </p:cTn>
                              </p:par>
                            </p:childTnLst>
                          </p:cTn>
                        </p:par>
                      </p:childTnLst>
                    </p:cTn>
                  </p:par>
                </p:childTnLst>
              </p:cTn>
              <p:nextCondLst>
                <p:cond evt="onClick" delay="0">
                  <p:tgtEl>
                    <p:spTgt spid="356360"/>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B23ED9C5-8AE0-48F6-8D84-81398DB8D753}"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91</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218115" name="矩形 357379"/>
          <p:cNvSpPr>
            <a:spLocks noChangeArrowheads="1"/>
          </p:cNvSpPr>
          <p:nvPr/>
        </p:nvSpPr>
        <p:spPr bwMode="auto">
          <a:xfrm>
            <a:off x="457200" y="1238250"/>
            <a:ext cx="4419600" cy="396875"/>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10000"/>
              </a:lnSpc>
            </a:pPr>
            <a:r>
              <a:rPr lang="zh-CN" altLang="en-US" sz="1800">
                <a:solidFill>
                  <a:schemeClr val="tx1"/>
                </a:solidFill>
                <a:latin typeface="方正大黑简体" panose="02010601030101010101" pitchFamily="2" charset="-122"/>
                <a:ea typeface="方正大黑简体" panose="02010601030101010101" pitchFamily="2" charset="-122"/>
              </a:rPr>
              <a:t>第二节  起重机械检查的安全要求</a:t>
            </a:r>
          </a:p>
        </p:txBody>
      </p:sp>
      <p:sp>
        <p:nvSpPr>
          <p:cNvPr id="218116" name="流程图: 决策 357380"/>
          <p:cNvSpPr>
            <a:spLocks noChangeArrowheads="1"/>
          </p:cNvSpPr>
          <p:nvPr/>
        </p:nvSpPr>
        <p:spPr bwMode="auto">
          <a:xfrm>
            <a:off x="990600" y="2868613"/>
            <a:ext cx="2333625" cy="1504950"/>
          </a:xfrm>
          <a:prstGeom prst="flowChartDecision">
            <a:avLst/>
          </a:prstGeom>
          <a:solidFill>
            <a:srgbClr val="DDDDDD"/>
          </a:solidFill>
          <a:ln w="38100">
            <a:solidFill>
              <a:schemeClr val="hlink"/>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起重机械检查</a:t>
            </a:r>
          </a:p>
        </p:txBody>
      </p:sp>
      <p:sp>
        <p:nvSpPr>
          <p:cNvPr id="218117" name="矩形 357381"/>
          <p:cNvSpPr>
            <a:spLocks noChangeArrowheads="1"/>
          </p:cNvSpPr>
          <p:nvPr/>
        </p:nvSpPr>
        <p:spPr bwMode="auto">
          <a:xfrm>
            <a:off x="5181600" y="2163763"/>
            <a:ext cx="2667000" cy="425450"/>
          </a:xfrm>
          <a:prstGeom prst="rect">
            <a:avLst/>
          </a:prstGeom>
          <a:solidFill>
            <a:srgbClr val="DDDDDD"/>
          </a:solidFill>
          <a:ln w="38100">
            <a:solidFill>
              <a:schemeClr val="hlink"/>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使用前的外观检查</a:t>
            </a:r>
          </a:p>
        </p:txBody>
      </p:sp>
      <p:sp>
        <p:nvSpPr>
          <p:cNvPr id="218118" name="矩形 357382"/>
          <p:cNvSpPr>
            <a:spLocks noChangeArrowheads="1"/>
          </p:cNvSpPr>
          <p:nvPr/>
        </p:nvSpPr>
        <p:spPr bwMode="auto">
          <a:xfrm>
            <a:off x="5181600" y="3411538"/>
            <a:ext cx="2667000" cy="425450"/>
          </a:xfrm>
          <a:prstGeom prst="rect">
            <a:avLst/>
          </a:prstGeom>
          <a:solidFill>
            <a:srgbClr val="DDDDDD"/>
          </a:solidFill>
          <a:ln w="38100">
            <a:solidFill>
              <a:schemeClr val="hlink"/>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经常性检查</a:t>
            </a:r>
          </a:p>
        </p:txBody>
      </p:sp>
      <p:sp>
        <p:nvSpPr>
          <p:cNvPr id="218119" name="矩形 357383"/>
          <p:cNvSpPr>
            <a:spLocks noChangeArrowheads="1"/>
          </p:cNvSpPr>
          <p:nvPr/>
        </p:nvSpPr>
        <p:spPr bwMode="auto">
          <a:xfrm>
            <a:off x="5181600" y="4706938"/>
            <a:ext cx="2667000" cy="425450"/>
          </a:xfrm>
          <a:prstGeom prst="rect">
            <a:avLst/>
          </a:prstGeom>
          <a:solidFill>
            <a:srgbClr val="DDDDDD"/>
          </a:solidFill>
          <a:ln w="38100">
            <a:solidFill>
              <a:schemeClr val="hlink"/>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定期性检查</a:t>
            </a:r>
          </a:p>
        </p:txBody>
      </p:sp>
      <p:sp>
        <p:nvSpPr>
          <p:cNvPr id="218120" name="直接连接符 357384"/>
          <p:cNvSpPr>
            <a:spLocks noChangeShapeType="1"/>
          </p:cNvSpPr>
          <p:nvPr/>
        </p:nvSpPr>
        <p:spPr bwMode="auto">
          <a:xfrm flipV="1">
            <a:off x="3276600" y="2362200"/>
            <a:ext cx="1905000" cy="12192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18121" name="直接连接符 357385"/>
          <p:cNvSpPr>
            <a:spLocks noChangeShapeType="1"/>
          </p:cNvSpPr>
          <p:nvPr/>
        </p:nvSpPr>
        <p:spPr bwMode="auto">
          <a:xfrm flipV="1">
            <a:off x="3276600" y="3581400"/>
            <a:ext cx="1905000" cy="762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18122" name="直接连接符 357386"/>
          <p:cNvSpPr>
            <a:spLocks noChangeShapeType="1"/>
          </p:cNvSpPr>
          <p:nvPr/>
        </p:nvSpPr>
        <p:spPr bwMode="auto">
          <a:xfrm>
            <a:off x="3276600" y="3657600"/>
            <a:ext cx="1905000" cy="12192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47526" name="标题 1"/>
          <p:cNvSpPr/>
          <p:nvPr/>
        </p:nvSpPr>
        <p:spPr bwMode="auto">
          <a:xfrm>
            <a:off x="1295400" y="381000"/>
            <a:ext cx="78486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六、起重吊装作业安全技术措施</a:t>
            </a:r>
            <a:endPar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spTree>
  </p:cSld>
  <p:clrMapOvr>
    <a:masterClrMapping/>
  </p:clrMapOvr>
  <p:transition>
    <p:blinds dir="vert"/>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647B5D4C-6411-4F7F-BA28-A857A27C5BD8}"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92</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220163" name="矩形 358402"/>
          <p:cNvSpPr>
            <a:spLocks noChangeArrowheads="1"/>
          </p:cNvSpPr>
          <p:nvPr/>
        </p:nvSpPr>
        <p:spPr bwMode="auto">
          <a:xfrm>
            <a:off x="838200" y="1371600"/>
            <a:ext cx="7391400" cy="37401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10000"/>
              </a:lnSpc>
            </a:pPr>
            <a:r>
              <a:rPr lang="zh-CN" altLang="en-US" sz="1800">
                <a:solidFill>
                  <a:schemeClr val="tx1"/>
                </a:solidFill>
                <a:latin typeface="方正大黑简体" panose="02010601030101010101" pitchFamily="2" charset="-122"/>
                <a:ea typeface="方正大黑简体" panose="02010601030101010101" pitchFamily="2" charset="-122"/>
              </a:rPr>
              <a:t>使用前的外观检查</a:t>
            </a:r>
          </a:p>
          <a:p>
            <a:pPr eaLnBrk="1" hangingPunct="1">
              <a:lnSpc>
                <a:spcPct val="110000"/>
              </a:lnSpc>
            </a:pPr>
            <a:r>
              <a:rPr lang="zh-CN" altLang="en-US" sz="1800">
                <a:solidFill>
                  <a:schemeClr val="tx1"/>
                </a:solidFill>
                <a:latin typeface="方正大黑简体" panose="02010601030101010101" pitchFamily="2" charset="-122"/>
                <a:ea typeface="方正大黑简体" panose="02010601030101010101" pitchFamily="2" charset="-122"/>
              </a:rPr>
              <a:t>       设备技术人员、起重机司机在下列情况下应对起重机进行使用前的外观检查：</a:t>
            </a:r>
          </a:p>
          <a:p>
            <a:pPr eaLnBrk="1" hangingPunct="1">
              <a:lnSpc>
                <a:spcPct val="110000"/>
              </a:lnSpc>
            </a:pP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新购置的；</a:t>
            </a:r>
          </a:p>
          <a:p>
            <a:pPr eaLnBrk="1" hangingPunct="1">
              <a:lnSpc>
                <a:spcPct val="110000"/>
              </a:lnSpc>
            </a:pP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大修、改造后；</a:t>
            </a:r>
          </a:p>
          <a:p>
            <a:pPr eaLnBrk="1" hangingPunct="1">
              <a:lnSpc>
                <a:spcPct val="110000"/>
              </a:lnSpc>
            </a:pP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移动到另一个现场；</a:t>
            </a:r>
          </a:p>
          <a:p>
            <a:pPr eaLnBrk="1" hangingPunct="1">
              <a:lnSpc>
                <a:spcPct val="110000"/>
              </a:lnSpc>
            </a:pP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连续使用时间在</a:t>
            </a:r>
            <a:r>
              <a:rPr lang="en-US" altLang="zh-CN" sz="1800">
                <a:solidFill>
                  <a:schemeClr val="tx1"/>
                </a:solidFill>
                <a:latin typeface="方正大黑简体" panose="02010601030101010101" pitchFamily="2" charset="-122"/>
                <a:ea typeface="方正大黑简体" panose="02010601030101010101" pitchFamily="2" charset="-122"/>
              </a:rPr>
              <a:t>1</a:t>
            </a:r>
            <a:r>
              <a:rPr lang="zh-CN" altLang="en-US" sz="1800">
                <a:solidFill>
                  <a:schemeClr val="tx1"/>
                </a:solidFill>
                <a:latin typeface="方正大黑简体" panose="02010601030101010101" pitchFamily="2" charset="-122"/>
                <a:ea typeface="方正大黑简体" panose="02010601030101010101" pitchFamily="2" charset="-122"/>
              </a:rPr>
              <a:t>个月以上。</a:t>
            </a:r>
          </a:p>
          <a:p>
            <a:pPr eaLnBrk="1" hangingPunct="1">
              <a:lnSpc>
                <a:spcPct val="110000"/>
              </a:lnSpc>
            </a:pPr>
            <a:r>
              <a:rPr lang="zh-CN" altLang="en-US" sz="1800">
                <a:solidFill>
                  <a:schemeClr val="tx1"/>
                </a:solidFill>
                <a:latin typeface="方正大黑简体" panose="02010601030101010101" pitchFamily="2" charset="-122"/>
                <a:ea typeface="方正大黑简体" panose="02010601030101010101" pitchFamily="2" charset="-122"/>
              </a:rPr>
              <a:t>       因衍架吊臂起重机存在安装、更换、拆除等环节，在检查表中还应增加如下检查内容：</a:t>
            </a:r>
          </a:p>
          <a:p>
            <a:pPr eaLnBrk="1" hangingPunct="1">
              <a:lnSpc>
                <a:spcPct val="110000"/>
              </a:lnSpc>
            </a:pP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起重臂是否有变形、裂缝或严重锈蚀，焊缝有无异常；</a:t>
            </a:r>
          </a:p>
          <a:p>
            <a:pPr eaLnBrk="1" hangingPunct="1">
              <a:lnSpc>
                <a:spcPct val="110000"/>
              </a:lnSpc>
            </a:pP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起重臂的提升绳鼓，钢丝绳松弛后的排列情况；</a:t>
            </a:r>
          </a:p>
          <a:p>
            <a:pPr eaLnBrk="1" hangingPunct="1">
              <a:lnSpc>
                <a:spcPct val="110000"/>
              </a:lnSpc>
            </a:pP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起重臂上的大小销子安装是否正确。</a:t>
            </a:r>
          </a:p>
        </p:txBody>
      </p:sp>
      <p:sp>
        <p:nvSpPr>
          <p:cNvPr id="747526" name="标题 1"/>
          <p:cNvSpPr/>
          <p:nvPr/>
        </p:nvSpPr>
        <p:spPr bwMode="auto">
          <a:xfrm>
            <a:off x="1295400" y="381000"/>
            <a:ext cx="78486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六、起重吊装作业安全技术措施</a:t>
            </a:r>
            <a:endPar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spTree>
  </p:cSld>
  <p:clrMapOvr>
    <a:masterClrMapping/>
  </p:clrMapOvr>
  <p:transition>
    <p:blinds dir="vert"/>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CC11DE96-261B-48BE-8AE5-4B58AE72DD70}"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93</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222211" name="矩形 359426"/>
          <p:cNvSpPr>
            <a:spLocks noChangeArrowheads="1"/>
          </p:cNvSpPr>
          <p:nvPr/>
        </p:nvSpPr>
        <p:spPr bwMode="auto">
          <a:xfrm>
            <a:off x="762000" y="1371600"/>
            <a:ext cx="7467600" cy="313690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10000"/>
              </a:lnSpc>
            </a:pPr>
            <a:r>
              <a:rPr lang="zh-CN" altLang="en-US" sz="1800">
                <a:solidFill>
                  <a:schemeClr val="tx1"/>
                </a:solidFill>
                <a:latin typeface="方正大黑简体" panose="02010601030101010101" pitchFamily="2" charset="-122"/>
                <a:ea typeface="方正大黑简体" panose="02010601030101010101" pitchFamily="2" charset="-122"/>
              </a:rPr>
              <a:t>经常性检查</a:t>
            </a:r>
          </a:p>
          <a:p>
            <a:pPr eaLnBrk="1" hangingPunct="1">
              <a:lnSpc>
                <a:spcPct val="110000"/>
              </a:lnSpc>
            </a:pPr>
            <a:r>
              <a:rPr lang="zh-CN" altLang="en-US" sz="1800">
                <a:solidFill>
                  <a:schemeClr val="tx1"/>
                </a:solidFill>
                <a:latin typeface="方正大黑简体" panose="02010601030101010101" pitchFamily="2" charset="-122"/>
                <a:ea typeface="方正大黑简体" panose="02010601030101010101" pitchFamily="2" charset="-122"/>
              </a:rPr>
              <a:t>       起重机司机每天工作前应对控制装置、吊钩、钢丝绳</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包括端部的固定连接、平衡滑轮等</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和安全装置进行检查，发现异常时，应在操作前排除。若使用中发现安全装置</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如上限位装置、过载装置等</a:t>
            </a:r>
            <a:r>
              <a:rPr lang="en-US" altLang="zh-CN" sz="1800">
                <a:solidFill>
                  <a:schemeClr val="tx1"/>
                </a:solidFill>
                <a:latin typeface="方正大黑简体" panose="02010601030101010101" pitchFamily="2" charset="-122"/>
                <a:ea typeface="方正大黑简体" panose="02010601030101010101" pitchFamily="2" charset="-122"/>
              </a:rPr>
              <a:t>)</a:t>
            </a:r>
            <a:r>
              <a:rPr lang="zh-CN" altLang="en-US" sz="1800">
                <a:solidFill>
                  <a:schemeClr val="tx1"/>
                </a:solidFill>
                <a:latin typeface="方正大黑简体" panose="02010601030101010101" pitchFamily="2" charset="-122"/>
                <a:ea typeface="方正大黑简体" panose="02010601030101010101" pitchFamily="2" charset="-122"/>
              </a:rPr>
              <a:t>损坏或失效，应立即停止使用。每次检查及相应的整改情况均应填写检查表并保存。</a:t>
            </a:r>
          </a:p>
          <a:p>
            <a:pPr eaLnBrk="1" hangingPunct="1">
              <a:lnSpc>
                <a:spcPct val="110000"/>
              </a:lnSpc>
            </a:pPr>
            <a:r>
              <a:rPr lang="zh-CN" altLang="en-US" sz="1800">
                <a:solidFill>
                  <a:schemeClr val="tx1"/>
                </a:solidFill>
                <a:latin typeface="方正大黑简体" panose="02010601030101010101" pitchFamily="2" charset="-122"/>
                <a:ea typeface="方正大黑简体" panose="02010601030101010101" pitchFamily="2" charset="-122"/>
              </a:rPr>
              <a:t>定期性检查</a:t>
            </a:r>
          </a:p>
          <a:p>
            <a:pPr eaLnBrk="1" hangingPunct="1">
              <a:lnSpc>
                <a:spcPct val="110000"/>
              </a:lnSpc>
            </a:pPr>
            <a:r>
              <a:rPr lang="zh-CN" altLang="en-US" sz="1800">
                <a:solidFill>
                  <a:schemeClr val="tx1"/>
                </a:solidFill>
                <a:latin typeface="方正大黑简体" panose="02010601030101010101" pitchFamily="2" charset="-122"/>
                <a:ea typeface="方正大黑简体" panose="02010601030101010101" pitchFamily="2" charset="-122"/>
              </a:rPr>
              <a:t>       起重机应进行定期检查，检查周期可根据起重机的工作频率、环境条件确定，但每年不得少于一次。检查内容由企业根据起重机的种类、使用年限等情况综合确定。此项检查应由本单位专业维修人员或企业指定维修机构进行。</a:t>
            </a:r>
          </a:p>
        </p:txBody>
      </p:sp>
      <p:sp>
        <p:nvSpPr>
          <p:cNvPr id="747526" name="标题 1"/>
          <p:cNvSpPr/>
          <p:nvPr/>
        </p:nvSpPr>
        <p:spPr bwMode="auto">
          <a:xfrm>
            <a:off x="1295400" y="381000"/>
            <a:ext cx="78486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六、起重吊装作业安全技术措施</a:t>
            </a:r>
            <a:endPar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spTree>
  </p:cSld>
  <p:clrMapOvr>
    <a:masterClrMapping/>
  </p:clrMapOvr>
  <p:transition>
    <p:blinds dir="vert"/>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矩形 360449"/>
          <p:cNvSpPr>
            <a:spLocks noChangeArrowheads="1"/>
          </p:cNvSpPr>
          <p:nvPr/>
        </p:nvSpPr>
        <p:spPr bwMode="auto">
          <a:xfrm>
            <a:off x="533400" y="1231900"/>
            <a:ext cx="4419600" cy="396875"/>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10000"/>
              </a:lnSpc>
            </a:pPr>
            <a:r>
              <a:rPr lang="zh-CN" altLang="en-US" sz="1800">
                <a:solidFill>
                  <a:schemeClr val="tx1"/>
                </a:solidFill>
                <a:latin typeface="方正大黑简体" panose="02010601030101010101" pitchFamily="2" charset="-122"/>
                <a:ea typeface="方正大黑简体" panose="02010601030101010101" pitchFamily="2" charset="-122"/>
              </a:rPr>
              <a:t>第三节  吊装作业安全要求</a:t>
            </a:r>
          </a:p>
        </p:txBody>
      </p:sp>
      <p:sp>
        <p:nvSpPr>
          <p:cNvPr id="224259"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48C988EA-B771-42F8-A780-E1292C40833E}"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94</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224260" name="矩形 360451"/>
          <p:cNvSpPr>
            <a:spLocks noChangeArrowheads="1"/>
          </p:cNvSpPr>
          <p:nvPr/>
        </p:nvSpPr>
        <p:spPr bwMode="auto">
          <a:xfrm>
            <a:off x="533400" y="1905000"/>
            <a:ext cx="8077200" cy="42354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25000"/>
              </a:lnSpc>
            </a:pPr>
            <a:r>
              <a:rPr lang="en-US" altLang="zh-CN" sz="1800">
                <a:solidFill>
                  <a:schemeClr val="tx1"/>
                </a:solidFill>
                <a:latin typeface="方正大黑简体" panose="02010601030101010101" pitchFamily="2" charset="-122"/>
                <a:ea typeface="方正大黑简体" panose="02010601030101010101" pitchFamily="2" charset="-122"/>
              </a:rPr>
              <a:t>1</a:t>
            </a:r>
            <a:r>
              <a:rPr lang="zh-CN" altLang="en-US" sz="1800">
                <a:solidFill>
                  <a:schemeClr val="tx1"/>
                </a:solidFill>
                <a:latin typeface="方正大黑简体" panose="02010601030101010101" pitchFamily="2" charset="-122"/>
                <a:ea typeface="方正大黑简体" panose="02010601030101010101" pitchFamily="2" charset="-122"/>
              </a:rPr>
              <a:t>、使用前起重机各项性能均应检查合格。吊装作业应遵循制造厂家规定的最大负荷能力，以及最大吊臂长度限定要求。</a:t>
            </a:r>
          </a:p>
          <a:p>
            <a:pPr eaLnBrk="1" hangingPunct="1">
              <a:lnSpc>
                <a:spcPct val="125000"/>
              </a:lnSpc>
            </a:pPr>
            <a:r>
              <a:rPr lang="en-US" altLang="zh-CN" sz="1800">
                <a:solidFill>
                  <a:schemeClr val="tx1"/>
                </a:solidFill>
                <a:latin typeface="方正大黑简体" panose="02010601030101010101" pitchFamily="2" charset="-122"/>
                <a:ea typeface="方正大黑简体" panose="02010601030101010101" pitchFamily="2" charset="-122"/>
              </a:rPr>
              <a:t>2</a:t>
            </a:r>
            <a:r>
              <a:rPr lang="zh-CN" altLang="en-US" sz="1800">
                <a:solidFill>
                  <a:schemeClr val="tx1"/>
                </a:solidFill>
                <a:latin typeface="方正大黑简体" panose="02010601030101010101" pitchFamily="2" charset="-122"/>
                <a:ea typeface="方正大黑简体" panose="02010601030101010101" pitchFamily="2" charset="-122"/>
              </a:rPr>
              <a:t>、超载、质量不清的物货和埋置物件不吊，在大雪、暴雨、大雾等恶劣天气及风力达到六级时应停止起吊作业，并卸下货物，收回吊臂。</a:t>
            </a:r>
          </a:p>
          <a:p>
            <a:pPr eaLnBrk="1" hangingPunct="1">
              <a:lnSpc>
                <a:spcPct val="125000"/>
              </a:lnSpc>
            </a:pPr>
            <a:r>
              <a:rPr lang="en-US" altLang="zh-CN" sz="1800">
                <a:solidFill>
                  <a:schemeClr val="tx1"/>
                </a:solidFill>
                <a:latin typeface="方正大黑简体" panose="02010601030101010101" pitchFamily="2" charset="-122"/>
                <a:ea typeface="方正大黑简体" panose="02010601030101010101" pitchFamily="2" charset="-122"/>
              </a:rPr>
              <a:t>3</a:t>
            </a:r>
            <a:r>
              <a:rPr lang="zh-CN" altLang="en-US" sz="1800">
                <a:solidFill>
                  <a:schemeClr val="tx1"/>
                </a:solidFill>
                <a:latin typeface="方正大黑简体" panose="02010601030101010101" pitchFamily="2" charset="-122"/>
                <a:ea typeface="方正大黑简体" panose="02010601030101010101" pitchFamily="2" charset="-122"/>
              </a:rPr>
              <a:t>、任何情况下，严禁起重机带载行走；无论何人发出紧急停车信号，都应立即停车。</a:t>
            </a:r>
          </a:p>
          <a:p>
            <a:pPr eaLnBrk="1" hangingPunct="1">
              <a:lnSpc>
                <a:spcPct val="125000"/>
              </a:lnSpc>
            </a:pPr>
            <a:r>
              <a:rPr lang="en-US" altLang="zh-CN" sz="1800">
                <a:solidFill>
                  <a:schemeClr val="tx1"/>
                </a:solidFill>
                <a:latin typeface="方正大黑简体" panose="02010601030101010101" pitchFamily="2" charset="-122"/>
                <a:ea typeface="方正大黑简体" panose="02010601030101010101" pitchFamily="2" charset="-122"/>
              </a:rPr>
              <a:t>4</a:t>
            </a:r>
            <a:r>
              <a:rPr lang="zh-CN" altLang="en-US" sz="1800">
                <a:solidFill>
                  <a:schemeClr val="tx1"/>
                </a:solidFill>
                <a:latin typeface="方正大黑简体" panose="02010601030101010101" pitchFamily="2" charset="-122"/>
                <a:ea typeface="方正大黑简体" panose="02010601030101010101" pitchFamily="2" charset="-122"/>
              </a:rPr>
              <a:t>、进入作业区域之前，应对基础地面及地下土层承载力、作业环境等进行评估。在正式开始吊装作业前，应确认人员资质及各项安全措施。起重司机必须巡视工作场所，确认支腿已按要求垫枕木，发现问题应及时整改。</a:t>
            </a:r>
          </a:p>
          <a:p>
            <a:pPr eaLnBrk="1" hangingPunct="1">
              <a:lnSpc>
                <a:spcPct val="125000"/>
              </a:lnSpc>
            </a:pPr>
            <a:r>
              <a:rPr lang="en-US" altLang="zh-CN" sz="1800">
                <a:solidFill>
                  <a:schemeClr val="tx1"/>
                </a:solidFill>
                <a:latin typeface="方正大黑简体" panose="02010601030101010101" pitchFamily="2" charset="-122"/>
                <a:ea typeface="方正大黑简体" panose="02010601030101010101" pitchFamily="2" charset="-122"/>
              </a:rPr>
              <a:t>5</a:t>
            </a:r>
            <a:r>
              <a:rPr lang="zh-CN" altLang="en-US" sz="1800">
                <a:solidFill>
                  <a:schemeClr val="tx1"/>
                </a:solidFill>
                <a:latin typeface="方正大黑简体" panose="02010601030101010101" pitchFamily="2" charset="-122"/>
                <a:ea typeface="方正大黑简体" panose="02010601030101010101" pitchFamily="2" charset="-122"/>
              </a:rPr>
              <a:t>、需在电力线路附近使用起重机时，起重机与电力线路的安全距离应符合相关标准。在没有明确告知的情况下，所有电线电缆均应视为带电电缆。必要时应制定关键性吊装计划并严格实施。</a:t>
            </a:r>
          </a:p>
        </p:txBody>
      </p:sp>
      <p:sp>
        <p:nvSpPr>
          <p:cNvPr id="747526" name="标题 1"/>
          <p:cNvSpPr/>
          <p:nvPr/>
        </p:nvSpPr>
        <p:spPr bwMode="auto">
          <a:xfrm>
            <a:off x="1295400" y="381000"/>
            <a:ext cx="78486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六、起重吊装作业安全技术措施</a:t>
            </a:r>
            <a:endPar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spTree>
  </p:cSld>
  <p:clrMapOvr>
    <a:masterClrMapping/>
  </p:clrMapOvr>
  <p:transition>
    <p:blinds dir="vert"/>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07B59C23-3FB2-4625-B4D6-D3673B8CCA14}"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95</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226307" name="矩形 361474"/>
          <p:cNvSpPr>
            <a:spLocks noChangeArrowheads="1"/>
          </p:cNvSpPr>
          <p:nvPr/>
        </p:nvSpPr>
        <p:spPr bwMode="auto">
          <a:xfrm>
            <a:off x="533400" y="1590675"/>
            <a:ext cx="8077200" cy="4346575"/>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40000"/>
              </a:lnSpc>
            </a:pPr>
            <a:r>
              <a:rPr lang="en-US" altLang="zh-CN" sz="1800">
                <a:solidFill>
                  <a:schemeClr val="tx1"/>
                </a:solidFill>
                <a:latin typeface="方正大黑简体" panose="02010601030101010101" pitchFamily="2" charset="-122"/>
                <a:ea typeface="方正大黑简体" panose="02010601030101010101" pitchFamily="2" charset="-122"/>
              </a:rPr>
              <a:t>6</a:t>
            </a:r>
            <a:r>
              <a:rPr lang="zh-CN" altLang="en-US" sz="1800">
                <a:solidFill>
                  <a:schemeClr val="tx1"/>
                </a:solidFill>
                <a:latin typeface="方正大黑简体" panose="02010601030101010101" pitchFamily="2" charset="-122"/>
                <a:ea typeface="方正大黑简体" panose="02010601030101010101" pitchFamily="2" charset="-122"/>
              </a:rPr>
              <a:t>、起重机吊臂回转范围内应采用警戒带或其他方式隔离，无关人员不得进入该区域内。</a:t>
            </a:r>
          </a:p>
          <a:p>
            <a:pPr eaLnBrk="1" hangingPunct="1">
              <a:lnSpc>
                <a:spcPct val="140000"/>
              </a:lnSpc>
            </a:pPr>
            <a:r>
              <a:rPr lang="en-US" altLang="zh-CN" sz="1800">
                <a:solidFill>
                  <a:schemeClr val="tx1"/>
                </a:solidFill>
                <a:latin typeface="方正大黑简体" panose="02010601030101010101" pitchFamily="2" charset="-122"/>
                <a:ea typeface="方正大黑简体" panose="02010601030101010101" pitchFamily="2" charset="-122"/>
              </a:rPr>
              <a:t>7</a:t>
            </a:r>
            <a:r>
              <a:rPr lang="zh-CN" altLang="en-US" sz="1800">
                <a:solidFill>
                  <a:schemeClr val="tx1"/>
                </a:solidFill>
                <a:latin typeface="方正大黑简体" panose="02010601030101010101" pitchFamily="2" charset="-122"/>
                <a:ea typeface="方正大黑简体" panose="02010601030101010101" pitchFamily="2" charset="-122"/>
              </a:rPr>
              <a:t>、起重作业指挥人应佩戴标识，并与起重机司机保持可靠的沟通，指挥信号应明确并符合规定，沟通方式的优先顺序如下：</a:t>
            </a:r>
          </a:p>
          <a:p>
            <a:pPr eaLnBrk="1" hangingPunct="1">
              <a:lnSpc>
                <a:spcPct val="140000"/>
              </a:lnSpc>
            </a:pPr>
            <a:r>
              <a:rPr lang="zh-CN" altLang="en-US" sz="1800">
                <a:solidFill>
                  <a:schemeClr val="tx1"/>
                </a:solidFill>
                <a:latin typeface="方正大黑简体" panose="02010601030101010101" pitchFamily="2" charset="-122"/>
                <a:ea typeface="方正大黑简体" panose="02010601030101010101" pitchFamily="2" charset="-122"/>
              </a:rPr>
              <a:t>（</a:t>
            </a:r>
            <a:r>
              <a:rPr lang="en-US" altLang="zh-CN" sz="1800">
                <a:solidFill>
                  <a:schemeClr val="tx1"/>
                </a:solidFill>
                <a:latin typeface="方正大黑简体" panose="02010601030101010101" pitchFamily="2" charset="-122"/>
                <a:ea typeface="方正大黑简体" panose="02010601030101010101" pitchFamily="2" charset="-122"/>
              </a:rPr>
              <a:t>1</a:t>
            </a:r>
            <a:r>
              <a:rPr lang="zh-CN" altLang="en-US" sz="1800">
                <a:solidFill>
                  <a:schemeClr val="tx1"/>
                </a:solidFill>
                <a:latin typeface="方正大黑简体" panose="02010601030101010101" pitchFamily="2" charset="-122"/>
                <a:ea typeface="方正大黑简体" panose="02010601030101010101" pitchFamily="2" charset="-122"/>
              </a:rPr>
              <a:t>）视觉联系；</a:t>
            </a:r>
          </a:p>
          <a:p>
            <a:pPr eaLnBrk="1" hangingPunct="1">
              <a:lnSpc>
                <a:spcPct val="140000"/>
              </a:lnSpc>
            </a:pPr>
            <a:r>
              <a:rPr lang="zh-CN" altLang="en-US" sz="1800">
                <a:solidFill>
                  <a:schemeClr val="tx1"/>
                </a:solidFill>
                <a:latin typeface="方正大黑简体" panose="02010601030101010101" pitchFamily="2" charset="-122"/>
                <a:ea typeface="方正大黑简体" panose="02010601030101010101" pitchFamily="2" charset="-122"/>
              </a:rPr>
              <a:t>（</a:t>
            </a:r>
            <a:r>
              <a:rPr lang="en-US" altLang="zh-CN" sz="1800">
                <a:solidFill>
                  <a:schemeClr val="tx1"/>
                </a:solidFill>
                <a:latin typeface="方正大黑简体" panose="02010601030101010101" pitchFamily="2" charset="-122"/>
                <a:ea typeface="方正大黑简体" panose="02010601030101010101" pitchFamily="2" charset="-122"/>
              </a:rPr>
              <a:t>2</a:t>
            </a:r>
            <a:r>
              <a:rPr lang="zh-CN" altLang="en-US" sz="1800">
                <a:solidFill>
                  <a:schemeClr val="tx1"/>
                </a:solidFill>
                <a:latin typeface="方正大黑简体" panose="02010601030101010101" pitchFamily="2" charset="-122"/>
                <a:ea typeface="方正大黑简体" panose="02010601030101010101" pitchFamily="2" charset="-122"/>
              </a:rPr>
              <a:t>）有线对讲装置；</a:t>
            </a:r>
          </a:p>
          <a:p>
            <a:pPr eaLnBrk="1" hangingPunct="1">
              <a:lnSpc>
                <a:spcPct val="140000"/>
              </a:lnSpc>
            </a:pPr>
            <a:r>
              <a:rPr lang="zh-CN" altLang="en-US" sz="1800">
                <a:solidFill>
                  <a:schemeClr val="tx1"/>
                </a:solidFill>
                <a:latin typeface="方正大黑简体" panose="02010601030101010101" pitchFamily="2" charset="-122"/>
                <a:ea typeface="方正大黑简体" panose="02010601030101010101" pitchFamily="2" charset="-122"/>
              </a:rPr>
              <a:t>（</a:t>
            </a:r>
            <a:r>
              <a:rPr lang="en-US" altLang="zh-CN" sz="1800">
                <a:solidFill>
                  <a:schemeClr val="tx1"/>
                </a:solidFill>
                <a:latin typeface="方正大黑简体" panose="02010601030101010101" pitchFamily="2" charset="-122"/>
                <a:ea typeface="方正大黑简体" panose="02010601030101010101" pitchFamily="2" charset="-122"/>
              </a:rPr>
              <a:t>3</a:t>
            </a:r>
            <a:r>
              <a:rPr lang="zh-CN" altLang="en-US" sz="1800">
                <a:solidFill>
                  <a:schemeClr val="tx1"/>
                </a:solidFill>
                <a:latin typeface="方正大黑简体" panose="02010601030101010101" pitchFamily="2" charset="-122"/>
                <a:ea typeface="方正大黑简体" panose="02010601030101010101" pitchFamily="2" charset="-122"/>
              </a:rPr>
              <a:t>）双向对讲机。</a:t>
            </a:r>
          </a:p>
          <a:p>
            <a:pPr eaLnBrk="1" hangingPunct="1">
              <a:lnSpc>
                <a:spcPct val="140000"/>
              </a:lnSpc>
            </a:pPr>
            <a:r>
              <a:rPr lang="zh-CN" altLang="en-US" sz="1800">
                <a:solidFill>
                  <a:schemeClr val="tx1"/>
                </a:solidFill>
                <a:latin typeface="方正大黑简体" panose="02010601030101010101" pitchFamily="2" charset="-122"/>
                <a:ea typeface="方正大黑简体" panose="02010601030101010101" pitchFamily="2" charset="-122"/>
              </a:rPr>
              <a:t>当联络中断时，起重机司机应停止所有操作，直到重新恢复联系。</a:t>
            </a:r>
          </a:p>
          <a:p>
            <a:pPr eaLnBrk="1" hangingPunct="1">
              <a:lnSpc>
                <a:spcPct val="140000"/>
              </a:lnSpc>
            </a:pPr>
            <a:r>
              <a:rPr lang="en-US" altLang="zh-CN" sz="1800">
                <a:solidFill>
                  <a:schemeClr val="tx1"/>
                </a:solidFill>
                <a:latin typeface="方正大黑简体" panose="02010601030101010101" pitchFamily="2" charset="-122"/>
                <a:ea typeface="方正大黑简体" panose="02010601030101010101" pitchFamily="2" charset="-122"/>
              </a:rPr>
              <a:t>8</a:t>
            </a:r>
            <a:r>
              <a:rPr lang="zh-CN" altLang="en-US" sz="1800">
                <a:solidFill>
                  <a:schemeClr val="tx1"/>
                </a:solidFill>
                <a:latin typeface="方正大黑简体" panose="02010601030101010101" pitchFamily="2" charset="-122"/>
                <a:ea typeface="方正大黑简体" panose="02010601030101010101" pitchFamily="2" charset="-122"/>
              </a:rPr>
              <a:t>、操作中起重机应处于水平状态。在操作过程中可通过引绳来控制货物的摆动，禁止将引绳缠绕在身体的任何部位。</a:t>
            </a:r>
          </a:p>
          <a:p>
            <a:pPr eaLnBrk="1" hangingPunct="1">
              <a:lnSpc>
                <a:spcPct val="140000"/>
              </a:lnSpc>
            </a:pPr>
            <a:r>
              <a:rPr lang="en-US" altLang="zh-CN" sz="1800">
                <a:solidFill>
                  <a:schemeClr val="tx1"/>
                </a:solidFill>
                <a:latin typeface="方正大黑简体" panose="02010601030101010101" pitchFamily="2" charset="-122"/>
                <a:ea typeface="方正大黑简体" panose="02010601030101010101" pitchFamily="2" charset="-122"/>
              </a:rPr>
              <a:t>9</a:t>
            </a:r>
            <a:r>
              <a:rPr lang="zh-CN" altLang="en-US" sz="1800">
                <a:solidFill>
                  <a:schemeClr val="tx1"/>
                </a:solidFill>
                <a:latin typeface="方正大黑简体" panose="02010601030101010101" pitchFamily="2" charset="-122"/>
                <a:ea typeface="方正大黑简体" panose="02010601030101010101" pitchFamily="2" charset="-122"/>
              </a:rPr>
              <a:t>、人员不得在悬挂的货物下工作、行走，不得随同货物或起重机械升降。</a:t>
            </a:r>
          </a:p>
        </p:txBody>
      </p:sp>
      <p:sp>
        <p:nvSpPr>
          <p:cNvPr id="747526" name="标题 1"/>
          <p:cNvSpPr/>
          <p:nvPr/>
        </p:nvSpPr>
        <p:spPr bwMode="auto">
          <a:xfrm>
            <a:off x="1295400" y="381000"/>
            <a:ext cx="78486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六、起重吊装作业安全技术措施</a:t>
            </a:r>
            <a:endPar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spTree>
  </p:cSld>
  <p:clrMapOvr>
    <a:masterClrMapping/>
  </p:clrMapOvr>
  <p:transition>
    <p:blinds dir="vert"/>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E3EC0EF2-922D-4013-9EA5-5A4830FB99C1}"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96</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228355" name="矩形 362498"/>
          <p:cNvSpPr>
            <a:spLocks noChangeArrowheads="1"/>
          </p:cNvSpPr>
          <p:nvPr/>
        </p:nvSpPr>
        <p:spPr bwMode="auto">
          <a:xfrm>
            <a:off x="609600" y="1295400"/>
            <a:ext cx="8001000" cy="42481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50000"/>
              </a:lnSpc>
            </a:pPr>
            <a:r>
              <a:rPr lang="en-US" altLang="zh-CN" sz="1800">
                <a:solidFill>
                  <a:schemeClr val="tx1"/>
                </a:solidFill>
                <a:latin typeface="方正大黑简体" panose="02010601030101010101" pitchFamily="2" charset="-122"/>
                <a:ea typeface="方正大黑简体" panose="02010601030101010101" pitchFamily="2" charset="-122"/>
              </a:rPr>
              <a:t>10</a:t>
            </a:r>
            <a:r>
              <a:rPr lang="zh-CN" altLang="en-US" sz="1800">
                <a:solidFill>
                  <a:schemeClr val="tx1"/>
                </a:solidFill>
                <a:latin typeface="方正大黑简体" panose="02010601030101010101" pitchFamily="2" charset="-122"/>
                <a:ea typeface="方正大黑简体" panose="02010601030101010101" pitchFamily="2" charset="-122"/>
              </a:rPr>
              <a:t>、起重机保护装置工作性能是否完好，配备是否齐全。（起重机的变幅指示器、力矩限制器、起重量限制器以及各种行程限位开关等安全保护装置，完好齐全、灵敏可靠）</a:t>
            </a:r>
          </a:p>
          <a:p>
            <a:pPr eaLnBrk="1" hangingPunct="1">
              <a:lnSpc>
                <a:spcPct val="150000"/>
              </a:lnSpc>
            </a:pPr>
            <a:r>
              <a:rPr lang="en-US" altLang="zh-CN" sz="1800">
                <a:solidFill>
                  <a:schemeClr val="tx1"/>
                </a:solidFill>
                <a:latin typeface="方正大黑简体" panose="02010601030101010101" pitchFamily="2" charset="-122"/>
                <a:ea typeface="方正大黑简体" panose="02010601030101010101" pitchFamily="2" charset="-122"/>
              </a:rPr>
              <a:t>11</a:t>
            </a:r>
            <a:r>
              <a:rPr lang="zh-CN" altLang="en-US" sz="1800">
                <a:solidFill>
                  <a:schemeClr val="tx1"/>
                </a:solidFill>
                <a:latin typeface="方正大黑简体" panose="02010601030101010101" pitchFamily="2" charset="-122"/>
                <a:ea typeface="方正大黑简体" panose="02010601030101010101" pitchFamily="2" charset="-122"/>
              </a:rPr>
              <a:t>、作业面是否平坦结实，支腿、垫木是否按要求使用。（作业前全部伸出支腿，并在撑脚板下垫方木；调整支腿要在无载荷时进行。起重机有倾斜、支腿不稳等异常现象，立即使重物下降落在安全地方。）</a:t>
            </a:r>
          </a:p>
          <a:p>
            <a:pPr eaLnBrk="1" hangingPunct="1">
              <a:lnSpc>
                <a:spcPct val="150000"/>
              </a:lnSpc>
            </a:pPr>
            <a:r>
              <a:rPr lang="en-US" altLang="zh-CN" sz="1800">
                <a:solidFill>
                  <a:schemeClr val="tx1"/>
                </a:solidFill>
                <a:latin typeface="方正大黑简体" panose="02010601030101010101" pitchFamily="2" charset="-122"/>
                <a:ea typeface="方正大黑简体" panose="02010601030101010101" pitchFamily="2" charset="-122"/>
              </a:rPr>
              <a:t>12</a:t>
            </a:r>
            <a:r>
              <a:rPr lang="zh-CN" altLang="en-US" sz="1800">
                <a:solidFill>
                  <a:schemeClr val="tx1"/>
                </a:solidFill>
                <a:latin typeface="方正大黑简体" panose="02010601030101010101" pitchFamily="2" charset="-122"/>
                <a:ea typeface="方正大黑简体" panose="02010601030101010101" pitchFamily="2" charset="-122"/>
              </a:rPr>
              <a:t>、钢丝绳编结方法是否正确，钢丝绳、吊钩、吊环是否完好。（钢丝绳采用编结固结时，编结长度不小于绳径</a:t>
            </a:r>
            <a:r>
              <a:rPr lang="en-US" altLang="zh-CN" sz="1800">
                <a:solidFill>
                  <a:schemeClr val="tx1"/>
                </a:solidFill>
                <a:latin typeface="方正大黑简体" panose="02010601030101010101" pitchFamily="2" charset="-122"/>
                <a:ea typeface="方正大黑简体" panose="02010601030101010101" pitchFamily="2" charset="-122"/>
              </a:rPr>
              <a:t>20</a:t>
            </a:r>
            <a:r>
              <a:rPr lang="zh-CN" altLang="en-US" sz="1800">
                <a:solidFill>
                  <a:schemeClr val="tx1"/>
                </a:solidFill>
                <a:latin typeface="方正大黑简体" panose="02010601030101010101" pitchFamily="2" charset="-122"/>
                <a:ea typeface="方正大黑简体" panose="02010601030101010101" pitchFamily="2" charset="-122"/>
              </a:rPr>
              <a:t>倍，且不小于</a:t>
            </a:r>
            <a:r>
              <a:rPr lang="en-US" altLang="zh-CN" sz="1800">
                <a:solidFill>
                  <a:schemeClr val="tx1"/>
                </a:solidFill>
                <a:latin typeface="方正大黑简体" panose="02010601030101010101" pitchFamily="2" charset="-122"/>
                <a:ea typeface="方正大黑简体" panose="02010601030101010101" pitchFamily="2" charset="-122"/>
              </a:rPr>
              <a:t>300mm</a:t>
            </a:r>
            <a:r>
              <a:rPr lang="zh-CN" altLang="en-US" sz="1800">
                <a:solidFill>
                  <a:schemeClr val="tx1"/>
                </a:solidFill>
                <a:latin typeface="方正大黑简体" panose="02010601030101010101" pitchFamily="2" charset="-122"/>
                <a:ea typeface="方正大黑简体" panose="02010601030101010101" pitchFamily="2" charset="-122"/>
              </a:rPr>
              <a:t>，采用绳卡固结时，与钢丝直径匹配的绳卡规格、数量符合规定要求；吊钩和吊环保持完好，无补焊现象。</a:t>
            </a:r>
          </a:p>
        </p:txBody>
      </p:sp>
      <p:sp>
        <p:nvSpPr>
          <p:cNvPr id="747526" name="标题 1"/>
          <p:cNvSpPr/>
          <p:nvPr/>
        </p:nvSpPr>
        <p:spPr bwMode="auto">
          <a:xfrm>
            <a:off x="1295400" y="381000"/>
            <a:ext cx="78486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六、起重吊装作业安全技术措施</a:t>
            </a:r>
            <a:endPar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spTree>
  </p:cSld>
  <p:clrMapOvr>
    <a:masterClrMapping/>
  </p:clrMapOvr>
  <p:transition>
    <p:blinds dir="vert"/>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9A805E2D-D1F5-4B2E-A25B-916816EEA2DA}"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97</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230403" name="矩形 363522"/>
          <p:cNvSpPr>
            <a:spLocks noChangeArrowheads="1"/>
          </p:cNvSpPr>
          <p:nvPr/>
        </p:nvSpPr>
        <p:spPr bwMode="auto">
          <a:xfrm>
            <a:off x="609600" y="1371600"/>
            <a:ext cx="8001000" cy="4078288"/>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60000"/>
              </a:lnSpc>
            </a:pPr>
            <a:r>
              <a:rPr lang="en-US" altLang="zh-CN" sz="1800">
                <a:solidFill>
                  <a:schemeClr val="tx1"/>
                </a:solidFill>
                <a:latin typeface="方正大黑简体" panose="02010601030101010101" pitchFamily="2" charset="-122"/>
                <a:ea typeface="方正大黑简体" panose="02010601030101010101" pitchFamily="2" charset="-122"/>
              </a:rPr>
              <a:t>13</a:t>
            </a:r>
            <a:r>
              <a:rPr lang="zh-CN" altLang="en-US" sz="1800">
                <a:solidFill>
                  <a:schemeClr val="tx1"/>
                </a:solidFill>
                <a:latin typeface="方正大黑简体" panose="02010601030101010101" pitchFamily="2" charset="-122"/>
                <a:ea typeface="方正大黑简体" panose="02010601030101010101" pitchFamily="2" charset="-122"/>
              </a:rPr>
              <a:t>、吊装作业时，起重臂下方、回转半径、吊装物下是否有人。（汽车式起重机吊装作业时，汽车驾驶室内无人员逗留，重物不在驾驶室上方跨越，且不在车的前方起吊。）</a:t>
            </a:r>
          </a:p>
          <a:p>
            <a:pPr eaLnBrk="1" hangingPunct="1">
              <a:lnSpc>
                <a:spcPct val="160000"/>
              </a:lnSpc>
            </a:pPr>
            <a:r>
              <a:rPr lang="en-US" altLang="zh-CN" sz="1800">
                <a:solidFill>
                  <a:schemeClr val="tx1"/>
                </a:solidFill>
                <a:latin typeface="方正大黑简体" panose="02010601030101010101" pitchFamily="2" charset="-122"/>
                <a:ea typeface="方正大黑简体" panose="02010601030101010101" pitchFamily="2" charset="-122"/>
              </a:rPr>
              <a:t>14</a:t>
            </a:r>
            <a:r>
              <a:rPr lang="zh-CN" altLang="en-US" sz="1800">
                <a:solidFill>
                  <a:schemeClr val="tx1"/>
                </a:solidFill>
                <a:latin typeface="方正大黑简体" panose="02010601030101010101" pitchFamily="2" charset="-122"/>
                <a:ea typeface="方正大黑简体" panose="02010601030101010101" pitchFamily="2" charset="-122"/>
              </a:rPr>
              <a:t>、吊装过程中，吊装物是否绑扎牢固。（起吊重物绑扎平稳、牢固，不在重物上堆放或悬挂零星物件，易散落物件使用吊笼栅栏固定后方可起吊。）</a:t>
            </a:r>
          </a:p>
          <a:p>
            <a:pPr eaLnBrk="1" hangingPunct="1">
              <a:lnSpc>
                <a:spcPct val="160000"/>
              </a:lnSpc>
            </a:pPr>
            <a:r>
              <a:rPr lang="en-US" altLang="zh-CN" sz="1800">
                <a:solidFill>
                  <a:schemeClr val="tx1"/>
                </a:solidFill>
                <a:latin typeface="方正大黑简体" panose="02010601030101010101" pitchFamily="2" charset="-122"/>
                <a:ea typeface="方正大黑简体" panose="02010601030101010101" pitchFamily="2" charset="-122"/>
              </a:rPr>
              <a:t>15</a:t>
            </a:r>
            <a:r>
              <a:rPr lang="zh-CN" altLang="en-US" sz="1800">
                <a:solidFill>
                  <a:schemeClr val="tx1"/>
                </a:solidFill>
                <a:latin typeface="方正大黑简体" panose="02010601030101010101" pitchFamily="2" charset="-122"/>
                <a:ea typeface="方正大黑简体" panose="02010601030101010101" pitchFamily="2" charset="-122"/>
              </a:rPr>
              <a:t>、操作人员及指挥人员是否持证上岗，指挥人员旗、哨是否齐全，起重机械是否经安监局检验合格。</a:t>
            </a:r>
          </a:p>
          <a:p>
            <a:pPr eaLnBrk="1" hangingPunct="1">
              <a:lnSpc>
                <a:spcPct val="160000"/>
              </a:lnSpc>
            </a:pPr>
            <a:r>
              <a:rPr lang="en-US" altLang="zh-CN" sz="1800">
                <a:solidFill>
                  <a:schemeClr val="tx1"/>
                </a:solidFill>
                <a:latin typeface="方正大黑简体" panose="02010601030101010101" pitchFamily="2" charset="-122"/>
                <a:ea typeface="方正大黑简体" panose="02010601030101010101" pitchFamily="2" charset="-122"/>
              </a:rPr>
              <a:t>16</a:t>
            </a:r>
            <a:r>
              <a:rPr lang="zh-CN" altLang="en-US" sz="1800">
                <a:solidFill>
                  <a:schemeClr val="tx1"/>
                </a:solidFill>
                <a:latin typeface="方正大黑简体" panose="02010601030101010101" pitchFamily="2" charset="-122"/>
                <a:ea typeface="方正大黑简体" panose="02010601030101010101" pitchFamily="2" charset="-122"/>
              </a:rPr>
              <a:t>、恶劣天气是否停止起重吊装作业。（六级及以上大风或雨雪天气严禁起重吊装作业。） </a:t>
            </a:r>
          </a:p>
        </p:txBody>
      </p:sp>
      <p:sp>
        <p:nvSpPr>
          <p:cNvPr id="747526" name="标题 1"/>
          <p:cNvSpPr/>
          <p:nvPr/>
        </p:nvSpPr>
        <p:spPr bwMode="auto">
          <a:xfrm>
            <a:off x="1295400" y="381000"/>
            <a:ext cx="78486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六、起重吊装作业安全技术措施</a:t>
            </a:r>
            <a:endPar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spTree>
  </p:cSld>
  <p:clrMapOvr>
    <a:masterClrMapping/>
  </p:clrMapOvr>
  <p:transition>
    <p:blinds dir="vert"/>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B8197495-31A2-47FD-A66D-86A3939065A9}"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98</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232451" name="矩形 364546"/>
          <p:cNvSpPr>
            <a:spLocks noChangeArrowheads="1"/>
          </p:cNvSpPr>
          <p:nvPr/>
        </p:nvSpPr>
        <p:spPr bwMode="auto">
          <a:xfrm>
            <a:off x="609600" y="1447800"/>
            <a:ext cx="7924800" cy="3638550"/>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eaLnBrk="1" hangingPunct="1">
              <a:lnSpc>
                <a:spcPct val="160000"/>
              </a:lnSpc>
            </a:pPr>
            <a:r>
              <a:rPr lang="en-US" altLang="zh-CN" sz="1800">
                <a:solidFill>
                  <a:schemeClr val="tx1"/>
                </a:solidFill>
                <a:latin typeface="方正大黑简体" panose="02010601030101010101" pitchFamily="2" charset="-122"/>
                <a:ea typeface="方正大黑简体" panose="02010601030101010101" pitchFamily="2" charset="-122"/>
              </a:rPr>
              <a:t>17</a:t>
            </a:r>
            <a:r>
              <a:rPr lang="zh-CN" altLang="en-US" sz="1800">
                <a:solidFill>
                  <a:schemeClr val="tx1"/>
                </a:solidFill>
                <a:latin typeface="方正大黑简体" panose="02010601030101010101" pitchFamily="2" charset="-122"/>
                <a:ea typeface="方正大黑简体" panose="02010601030101010101" pitchFamily="2" charset="-122"/>
              </a:rPr>
              <a:t>、吊索与物件是否采用合适的角度。（吊索与物件的夹角采用</a:t>
            </a:r>
            <a:r>
              <a:rPr lang="en-US" altLang="zh-CN" sz="1800">
                <a:solidFill>
                  <a:schemeClr val="tx1"/>
                </a:solidFill>
                <a:latin typeface="方正大黑简体" panose="02010601030101010101" pitchFamily="2" charset="-122"/>
                <a:ea typeface="方正大黑简体" panose="02010601030101010101" pitchFamily="2" charset="-122"/>
              </a:rPr>
              <a:t>45°</a:t>
            </a:r>
            <a:r>
              <a:rPr lang="zh-CN" altLang="en-US" sz="1800">
                <a:solidFill>
                  <a:schemeClr val="tx1"/>
                </a:solidFill>
                <a:latin typeface="方正大黑简体" panose="02010601030101010101" pitchFamily="2" charset="-122"/>
                <a:ea typeface="方正大黑简体" panose="02010601030101010101" pitchFamily="2" charset="-122"/>
              </a:rPr>
              <a:t>～</a:t>
            </a:r>
            <a:r>
              <a:rPr lang="en-US" altLang="zh-CN" sz="1800">
                <a:solidFill>
                  <a:schemeClr val="tx1"/>
                </a:solidFill>
                <a:latin typeface="方正大黑简体" panose="02010601030101010101" pitchFamily="2" charset="-122"/>
                <a:ea typeface="方正大黑简体" panose="02010601030101010101" pitchFamily="2" charset="-122"/>
              </a:rPr>
              <a:t>60°</a:t>
            </a:r>
            <a:r>
              <a:rPr lang="zh-CN" altLang="en-US" sz="1800">
                <a:solidFill>
                  <a:schemeClr val="tx1"/>
                </a:solidFill>
                <a:latin typeface="方正大黑简体" panose="02010601030101010101" pitchFamily="2" charset="-122"/>
                <a:ea typeface="方正大黑简体" panose="02010601030101010101" pitchFamily="2" charset="-122"/>
              </a:rPr>
              <a:t>，且不小于</a:t>
            </a:r>
            <a:r>
              <a:rPr lang="en-US" altLang="zh-CN" sz="1800">
                <a:solidFill>
                  <a:schemeClr val="tx1"/>
                </a:solidFill>
                <a:latin typeface="方正大黑简体" panose="02010601030101010101" pitchFamily="2" charset="-122"/>
                <a:ea typeface="方正大黑简体" panose="02010601030101010101" pitchFamily="2" charset="-122"/>
              </a:rPr>
              <a:t>30°</a:t>
            </a:r>
            <a:r>
              <a:rPr lang="zh-CN" altLang="en-US" sz="1800">
                <a:solidFill>
                  <a:schemeClr val="tx1"/>
                </a:solidFill>
                <a:latin typeface="方正大黑简体" panose="02010601030101010101" pitchFamily="2" charset="-122"/>
                <a:ea typeface="方正大黑简体" panose="02010601030101010101" pitchFamily="2" charset="-122"/>
              </a:rPr>
              <a:t>，吊索与物件梭角之间加垫块。）</a:t>
            </a:r>
          </a:p>
          <a:p>
            <a:pPr eaLnBrk="1" hangingPunct="1">
              <a:lnSpc>
                <a:spcPct val="160000"/>
              </a:lnSpc>
            </a:pPr>
            <a:r>
              <a:rPr lang="en-US" altLang="zh-CN" sz="1800">
                <a:solidFill>
                  <a:schemeClr val="tx1"/>
                </a:solidFill>
                <a:latin typeface="方正大黑简体" panose="02010601030101010101" pitchFamily="2" charset="-122"/>
                <a:ea typeface="方正大黑简体" panose="02010601030101010101" pitchFamily="2" charset="-122"/>
              </a:rPr>
              <a:t>18</a:t>
            </a:r>
            <a:r>
              <a:rPr lang="zh-CN" altLang="en-US" sz="1800">
                <a:solidFill>
                  <a:schemeClr val="tx1"/>
                </a:solidFill>
                <a:latin typeface="方正大黑简体" panose="02010601030101010101" pitchFamily="2" charset="-122"/>
                <a:ea typeface="方正大黑简体" panose="02010601030101010101" pitchFamily="2" charset="-122"/>
              </a:rPr>
              <a:t>、起重吊装时是否进行试吊。（起重载荷达到额定起重量</a:t>
            </a:r>
            <a:r>
              <a:rPr lang="en-US" altLang="zh-CN" sz="1800">
                <a:solidFill>
                  <a:schemeClr val="tx1"/>
                </a:solidFill>
                <a:latin typeface="方正大黑简体" panose="02010601030101010101" pitchFamily="2" charset="-122"/>
                <a:ea typeface="方正大黑简体" panose="02010601030101010101" pitchFamily="2" charset="-122"/>
              </a:rPr>
              <a:t>90%</a:t>
            </a:r>
            <a:r>
              <a:rPr lang="zh-CN" altLang="en-US" sz="1800">
                <a:solidFill>
                  <a:schemeClr val="tx1"/>
                </a:solidFill>
                <a:latin typeface="方正大黑简体" panose="02010601030101010101" pitchFamily="2" charset="-122"/>
                <a:ea typeface="方正大黑简体" panose="02010601030101010101" pitchFamily="2" charset="-122"/>
              </a:rPr>
              <a:t>及以上时，将重物先吊离地面</a:t>
            </a:r>
            <a:r>
              <a:rPr lang="en-US" altLang="zh-CN" sz="1800">
                <a:solidFill>
                  <a:schemeClr val="tx1"/>
                </a:solidFill>
                <a:latin typeface="方正大黑简体" panose="02010601030101010101" pitchFamily="2" charset="-122"/>
                <a:ea typeface="方正大黑简体" panose="02010601030101010101" pitchFamily="2" charset="-122"/>
              </a:rPr>
              <a:t>200~500mm</a:t>
            </a:r>
            <a:r>
              <a:rPr lang="zh-CN" altLang="en-US" sz="1800">
                <a:solidFill>
                  <a:schemeClr val="tx1"/>
                </a:solidFill>
                <a:latin typeface="方正大黑简体" panose="02010601030101010101" pitchFamily="2" charset="-122"/>
                <a:ea typeface="方正大黑简体" panose="02010601030101010101" pitchFamily="2" charset="-122"/>
              </a:rPr>
              <a:t>后，确认无误后起吊，对易晃动的重物拴好牵引绳。）</a:t>
            </a:r>
          </a:p>
          <a:p>
            <a:pPr eaLnBrk="1" hangingPunct="1">
              <a:lnSpc>
                <a:spcPct val="160000"/>
              </a:lnSpc>
            </a:pPr>
            <a:r>
              <a:rPr lang="en-US" altLang="zh-CN" sz="1800">
                <a:solidFill>
                  <a:schemeClr val="tx1"/>
                </a:solidFill>
                <a:latin typeface="方正大黑简体" panose="02010601030101010101" pitchFamily="2" charset="-122"/>
                <a:ea typeface="方正大黑简体" panose="02010601030101010101" pitchFamily="2" charset="-122"/>
              </a:rPr>
              <a:t>19</a:t>
            </a:r>
            <a:r>
              <a:rPr lang="zh-CN" altLang="en-US" sz="1800">
                <a:solidFill>
                  <a:schemeClr val="tx1"/>
                </a:solidFill>
                <a:latin typeface="方正大黑简体" panose="02010601030101010101" pitchFamily="2" charset="-122"/>
                <a:ea typeface="方正大黑简体" panose="02010601030101010101" pitchFamily="2" charset="-122"/>
              </a:rPr>
              <a:t>、使用起重机械时不得进行斜拉、斜吊和起吊地下埋设或凝固在地面上的重物以及其他不明重量的物体。</a:t>
            </a:r>
          </a:p>
          <a:p>
            <a:pPr eaLnBrk="1" hangingPunct="1">
              <a:lnSpc>
                <a:spcPct val="160000"/>
              </a:lnSpc>
            </a:pPr>
            <a:r>
              <a:rPr lang="en-US" altLang="zh-CN" sz="1800">
                <a:solidFill>
                  <a:schemeClr val="tx1"/>
                </a:solidFill>
                <a:latin typeface="方正大黑简体" panose="02010601030101010101" pitchFamily="2" charset="-122"/>
                <a:ea typeface="方正大黑简体" panose="02010601030101010101" pitchFamily="2" charset="-122"/>
              </a:rPr>
              <a:t>20</a:t>
            </a:r>
            <a:r>
              <a:rPr lang="zh-CN" altLang="en-US" sz="1800">
                <a:solidFill>
                  <a:schemeClr val="tx1"/>
                </a:solidFill>
                <a:latin typeface="方正大黑简体" panose="02010601030101010101" pitchFamily="2" charset="-122"/>
                <a:ea typeface="方正大黑简体" panose="02010601030101010101" pitchFamily="2" charset="-122"/>
              </a:rPr>
              <a:t>、使用塔吊安装完毕后是否经过相关部门检测合格，检测合格后方可使用。</a:t>
            </a:r>
          </a:p>
        </p:txBody>
      </p:sp>
      <p:sp>
        <p:nvSpPr>
          <p:cNvPr id="747526" name="标题 1"/>
          <p:cNvSpPr/>
          <p:nvPr/>
        </p:nvSpPr>
        <p:spPr bwMode="auto">
          <a:xfrm>
            <a:off x="1295400" y="381000"/>
            <a:ext cx="78486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六、起重吊装作业安全技术措施</a:t>
            </a:r>
            <a:endPar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spTree>
  </p:cSld>
  <p:clrMapOvr>
    <a:masterClrMapping/>
  </p:clrMapOvr>
  <p:transition>
    <p:blinds dir="vert"/>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灯片编号占位符 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r" eaLnBrk="1" hangingPunct="1"/>
            <a:fld id="{C3A03DB2-DB36-4ED8-8C53-4C939F965890}" type="slidenum">
              <a:rPr lang="zh-CN" altLang="en-US" sz="1200">
                <a:solidFill>
                  <a:srgbClr val="898989"/>
                </a:solidFill>
                <a:latin typeface="方正黑体简体" panose="02010601030101010101" pitchFamily="2" charset="-122"/>
                <a:ea typeface="方正黑体简体" panose="02010601030101010101" pitchFamily="2" charset="-122"/>
              </a:rPr>
              <a:pPr algn="r" eaLnBrk="1" hangingPunct="1"/>
              <a:t>99</a:t>
            </a:fld>
            <a:endParaRPr lang="zh-CN" altLang="en-US" sz="1200">
              <a:solidFill>
                <a:srgbClr val="898989"/>
              </a:solidFill>
              <a:latin typeface="方正黑体简体" panose="02010601030101010101" pitchFamily="2" charset="-122"/>
              <a:ea typeface="方正黑体简体" panose="02010601030101010101" pitchFamily="2" charset="-122"/>
            </a:endParaRPr>
          </a:p>
        </p:txBody>
      </p:sp>
      <p:sp>
        <p:nvSpPr>
          <p:cNvPr id="234499" name="矩形 365571"/>
          <p:cNvSpPr>
            <a:spLocks noChangeArrowheads="1"/>
          </p:cNvSpPr>
          <p:nvPr/>
        </p:nvSpPr>
        <p:spPr bwMode="auto">
          <a:xfrm>
            <a:off x="381000" y="1169988"/>
            <a:ext cx="5791200" cy="534987"/>
          </a:xfrm>
          <a:prstGeom prst="rect">
            <a:avLst/>
          </a:prstGeom>
          <a:solidFill>
            <a:srgbClr val="DDDDDD"/>
          </a:solidFill>
          <a:ln w="28575">
            <a:solidFill>
              <a:srgbClr val="006600"/>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60000"/>
              </a:lnSpc>
            </a:pPr>
            <a:r>
              <a:rPr lang="zh-CN" altLang="en-US" sz="1800">
                <a:solidFill>
                  <a:schemeClr val="tx1"/>
                </a:solidFill>
                <a:latin typeface="方正大黑简体" panose="02010601030101010101" pitchFamily="2" charset="-122"/>
                <a:ea typeface="方正大黑简体" panose="02010601030101010101" pitchFamily="2" charset="-122"/>
              </a:rPr>
              <a:t>第四节  常见的起重机械事故及主要因素</a:t>
            </a:r>
          </a:p>
        </p:txBody>
      </p:sp>
      <p:sp>
        <p:nvSpPr>
          <p:cNvPr id="234500" name="流程图: 决策 365572"/>
          <p:cNvSpPr>
            <a:spLocks noChangeArrowheads="1"/>
          </p:cNvSpPr>
          <p:nvPr/>
        </p:nvSpPr>
        <p:spPr bwMode="auto">
          <a:xfrm>
            <a:off x="993775" y="2881313"/>
            <a:ext cx="2333625" cy="1504950"/>
          </a:xfrm>
          <a:prstGeom prst="flowChartDecision">
            <a:avLst/>
          </a:prstGeom>
          <a:solidFill>
            <a:srgbClr val="DDDDDD"/>
          </a:solidFill>
          <a:ln w="38100">
            <a:solidFill>
              <a:schemeClr val="hlink"/>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起重机械事故</a:t>
            </a:r>
          </a:p>
        </p:txBody>
      </p:sp>
      <p:sp>
        <p:nvSpPr>
          <p:cNvPr id="234501" name="矩形 365573"/>
          <p:cNvSpPr>
            <a:spLocks noChangeArrowheads="1"/>
          </p:cNvSpPr>
          <p:nvPr/>
        </p:nvSpPr>
        <p:spPr bwMode="auto">
          <a:xfrm>
            <a:off x="5181600" y="2163763"/>
            <a:ext cx="2667000" cy="425450"/>
          </a:xfrm>
          <a:prstGeom prst="rect">
            <a:avLst/>
          </a:prstGeom>
          <a:solidFill>
            <a:srgbClr val="DDDDDD"/>
          </a:solidFill>
          <a:ln w="38100">
            <a:solidFill>
              <a:schemeClr val="hlink"/>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操作因素</a:t>
            </a:r>
          </a:p>
        </p:txBody>
      </p:sp>
      <p:sp>
        <p:nvSpPr>
          <p:cNvPr id="234502" name="矩形 365574"/>
          <p:cNvSpPr>
            <a:spLocks noChangeArrowheads="1"/>
          </p:cNvSpPr>
          <p:nvPr/>
        </p:nvSpPr>
        <p:spPr bwMode="auto">
          <a:xfrm>
            <a:off x="5181600" y="3411538"/>
            <a:ext cx="2667000" cy="425450"/>
          </a:xfrm>
          <a:prstGeom prst="rect">
            <a:avLst/>
          </a:prstGeom>
          <a:solidFill>
            <a:srgbClr val="DDDDDD"/>
          </a:solidFill>
          <a:ln w="38100">
            <a:solidFill>
              <a:schemeClr val="hlink"/>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设备因素</a:t>
            </a:r>
          </a:p>
        </p:txBody>
      </p:sp>
      <p:sp>
        <p:nvSpPr>
          <p:cNvPr id="234503" name="矩形 365575"/>
          <p:cNvSpPr>
            <a:spLocks noChangeArrowheads="1"/>
          </p:cNvSpPr>
          <p:nvPr/>
        </p:nvSpPr>
        <p:spPr bwMode="auto">
          <a:xfrm>
            <a:off x="5181600" y="4706938"/>
            <a:ext cx="2667000" cy="425450"/>
          </a:xfrm>
          <a:prstGeom prst="rect">
            <a:avLst/>
          </a:prstGeom>
          <a:solidFill>
            <a:srgbClr val="DDDDDD"/>
          </a:solidFill>
          <a:ln w="38100">
            <a:solidFill>
              <a:schemeClr val="hlink"/>
            </a:solidFill>
            <a:miter lim="800000"/>
            <a:headEnd/>
            <a:tailEnd/>
          </a:ln>
        </p:spPr>
        <p:txBody>
          <a:bodyPr anchor="ctr">
            <a:spAutoFit/>
          </a:bodyPr>
          <a:lstStyle>
            <a:lvl1pPr>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rgbClr val="FF0000"/>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800">
                <a:solidFill>
                  <a:schemeClr val="tx1"/>
                </a:solidFill>
                <a:latin typeface="方正大黑简体" panose="02010601030101010101" pitchFamily="2" charset="-122"/>
                <a:ea typeface="方正大黑简体" panose="02010601030101010101" pitchFamily="2" charset="-122"/>
              </a:rPr>
              <a:t>环境因素</a:t>
            </a:r>
          </a:p>
        </p:txBody>
      </p:sp>
      <p:sp>
        <p:nvSpPr>
          <p:cNvPr id="234504" name="直接连接符 365576"/>
          <p:cNvSpPr>
            <a:spLocks noChangeShapeType="1"/>
          </p:cNvSpPr>
          <p:nvPr/>
        </p:nvSpPr>
        <p:spPr bwMode="auto">
          <a:xfrm flipV="1">
            <a:off x="3276600" y="2362200"/>
            <a:ext cx="1905000" cy="12192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34505" name="直接连接符 365577"/>
          <p:cNvSpPr>
            <a:spLocks noChangeShapeType="1"/>
          </p:cNvSpPr>
          <p:nvPr/>
        </p:nvSpPr>
        <p:spPr bwMode="auto">
          <a:xfrm flipV="1">
            <a:off x="3276600" y="3581400"/>
            <a:ext cx="1905000" cy="762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34506" name="直接连接符 365578"/>
          <p:cNvSpPr>
            <a:spLocks noChangeShapeType="1"/>
          </p:cNvSpPr>
          <p:nvPr/>
        </p:nvSpPr>
        <p:spPr bwMode="auto">
          <a:xfrm>
            <a:off x="3276600" y="3657600"/>
            <a:ext cx="1905000" cy="12192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47526" name="标题 1"/>
          <p:cNvSpPr/>
          <p:nvPr/>
        </p:nvSpPr>
        <p:spPr bwMode="auto">
          <a:xfrm>
            <a:off x="1295400" y="381000"/>
            <a:ext cx="7848600" cy="457200"/>
          </a:xfrm>
          <a:prstGeom prst="rect">
            <a:avLst/>
          </a:prstGeom>
          <a:noFill/>
          <a:ln w="9525">
            <a:noFill/>
            <a:miter lim="800000"/>
          </a:ln>
        </p:spPr>
        <p:txBody>
          <a:bodyPr anchor="ctr"/>
          <a:lstStyle/>
          <a:p>
            <a:pPr eaLnBrk="1" hangingPunct="1">
              <a:buFont typeface="Arial" panose="020B0604020202020204" pitchFamily="34" charset="0"/>
              <a:buNone/>
              <a:defRPr/>
            </a:pPr>
            <a:r>
              <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cs typeface="+mn-ea"/>
              </a:rPr>
              <a:t>六、起重吊装作业安全技术措施</a:t>
            </a:r>
            <a:endParaRPr lang="zh-CN" altLang="en-US" sz="2800" noProof="1">
              <a:solidFill>
                <a:schemeClr val="tx1"/>
              </a:solidFill>
              <a:effectLst>
                <a:outerShdw blurRad="38100" dist="38100" dir="2700000">
                  <a:srgbClr val="FFFFFF"/>
                </a:outerShdw>
              </a:effectLst>
              <a:latin typeface="方正黑体简体" pitchFamily="2" charset="-122"/>
              <a:ea typeface="方正黑体简体" pitchFamily="2" charset="-122"/>
            </a:endParaRPr>
          </a:p>
        </p:txBody>
      </p:sp>
    </p:spTree>
  </p:cSld>
  <p:clrMapOvr>
    <a:masterClrMapping/>
  </p:clrMapOvr>
  <p:transition>
    <p:blinds dir="vert"/>
  </p:transition>
</p:sld>
</file>

<file path=ppt/tags/tag1.xml><?xml version="1.0" encoding="utf-8"?>
<p:tagLst xmlns:a="http://schemas.openxmlformats.org/drawingml/2006/main" xmlns:r="http://schemas.openxmlformats.org/officeDocument/2006/relationships" xmlns:p="http://schemas.openxmlformats.org/presentationml/2006/main">
  <p:tag name="ISLIDE.VECTOR" val="c6d75355-e676-4a2e-9a8d-b575af916385"/>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TotalTime>
  <Pages>0</Pages>
  <Words>14178</Words>
  <Characters>0</Characters>
  <Application>Microsoft Office PowerPoint</Application>
  <DocSecurity>0</DocSecurity>
  <PresentationFormat>全屏显示(4:3)</PresentationFormat>
  <Lines>0</Lines>
  <Paragraphs>849</Paragraphs>
  <Slides>114</Slides>
  <Notes>114</Notes>
  <HiddenSlides>0</HiddenSlides>
  <MMClips>2</MMClips>
  <ScaleCrop>true</ScaleCrop>
  <HeadingPairs>
    <vt:vector size="8" baseType="variant">
      <vt:variant>
        <vt:lpstr>已用的字体</vt:lpstr>
      </vt:variant>
      <vt:variant>
        <vt:i4>13</vt:i4>
      </vt:variant>
      <vt:variant>
        <vt:lpstr>主题</vt:lpstr>
      </vt:variant>
      <vt:variant>
        <vt:i4>2</vt:i4>
      </vt:variant>
      <vt:variant>
        <vt:lpstr>嵌入 OLE 服务器</vt:lpstr>
      </vt:variant>
      <vt:variant>
        <vt:i4>1</vt:i4>
      </vt:variant>
      <vt:variant>
        <vt:lpstr>幻灯片标题</vt:lpstr>
      </vt:variant>
      <vt:variant>
        <vt:i4>114</vt:i4>
      </vt:variant>
    </vt:vector>
  </HeadingPairs>
  <TitlesOfParts>
    <vt:vector size="130" baseType="lpstr">
      <vt:lpstr>方正大黑简体</vt:lpstr>
      <vt:lpstr>方正黑体简体</vt:lpstr>
      <vt:lpstr>黑体</vt:lpstr>
      <vt:lpstr>华文细黑</vt:lpstr>
      <vt:lpstr>楷体_GB2312</vt:lpstr>
      <vt:lpstr>隶书</vt:lpstr>
      <vt:lpstr>宋体</vt:lpstr>
      <vt:lpstr>微软雅黑</vt:lpstr>
      <vt:lpstr>幼圆</vt:lpstr>
      <vt:lpstr>Arial</vt:lpstr>
      <vt:lpstr>Calibri</vt:lpstr>
      <vt:lpstr>Times New Roman</vt:lpstr>
      <vt:lpstr>Wingdings</vt:lpstr>
      <vt:lpstr>默认设计模板</vt:lpstr>
      <vt:lpstr>1_Office 主题</vt:lpstr>
      <vt:lpstr>MS_ClipArt_Gallery.2</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提          纲</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安应vs安全人联盟</dc:title>
  <dc:subject>无限量下载EHS独家精品资料，请咨询“安小应”微信号：ansyingcysafety</dc:subject>
  <dc:creator>安应ansying.com</dc:creator>
  <cp:keywords>安应</cp:keywords>
  <dc:description>无限量下载EHS独家精品资料，请咨询“安小应”微信号：ansyingcysafety</dc:description>
  <cp:lastModifiedBy>Administrator</cp:lastModifiedBy>
  <cp:revision>1</cp:revision>
  <dcterms:created xsi:type="dcterms:W3CDTF">2018-07-10T21:16:18Z</dcterms:created>
  <dcterms:modified xsi:type="dcterms:W3CDTF">2018-11-15T04:50:40Z</dcterms:modified>
  <cp:category>EHS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2052-9.1.2</vt:lpwstr>
  </property>
</Properties>
</file>