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67" r:id="rId3"/>
  </p:sldMasterIdLst>
  <p:notesMasterIdLst>
    <p:notesMasterId r:id="rId40"/>
  </p:notesMasterIdLst>
  <p:handoutMasterIdLst>
    <p:handoutMasterId r:id="rId41"/>
  </p:handout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6" y="114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10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11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12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13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14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15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16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17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18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19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20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21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22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23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24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25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26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27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28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29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3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30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31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32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33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34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35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4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5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6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7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8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更多安全资料，请添加安小应微信号：</a:t>
            </a:r>
            <a:r>
              <a:rPr lang="en-US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ansyingcysafety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 lvl="0"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3315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 eaLnBrk="1" latinLnBrk="1" hangingPunct="1"/>
            <a:fld id="{9A0DB2DC-4C9A-4742-B13C-FB6460FD3503}" type="slidenum">
              <a:rPr lang="ko-KR" altLang="en-US" sz="12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9</a:t>
            </a:fld>
            <a:endParaRPr lang="ko-KR" altLang="en-US" sz="120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flipV="1">
            <a:off x="0" y="0"/>
            <a:ext cx="12192000" cy="5005493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직각 삼각형 7"/>
          <p:cNvSpPr/>
          <p:nvPr/>
        </p:nvSpPr>
        <p:spPr>
          <a:xfrm>
            <a:off x="0" y="3893820"/>
            <a:ext cx="12192000" cy="2966720"/>
          </a:xfrm>
          <a:prstGeom prst="rtTriangle">
            <a:avLst/>
          </a:prstGeom>
          <a:solidFill>
            <a:srgbClr val="EA7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그림 8" descr="메인154 copy.png"/>
          <p:cNvPicPr>
            <a:picLocks noChangeAspect="1"/>
          </p:cNvPicPr>
          <p:nvPr userDrawn="1"/>
        </p:nvPicPr>
        <p:blipFill>
          <a:blip r:embed="rId2"/>
          <a:srcRect r="18883" b="9067"/>
          <a:stretch>
            <a:fillRect/>
          </a:stretch>
        </p:blipFill>
        <p:spPr>
          <a:xfrm>
            <a:off x="0" y="0"/>
            <a:ext cx="8729980" cy="5506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8467"/>
            <a:ext cx="2844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8467"/>
            <a:ext cx="3860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8467"/>
            <a:ext cx="2844800" cy="364067"/>
          </a:xfrm>
          <a:prstGeom prst="rect">
            <a:avLst/>
          </a:prstGeom>
        </p:spPr>
        <p:txBody>
          <a:bodyPr vert="horz" wrap="square" lIns="91426" tIns="45712" rIns="91426" bIns="45712" numCol="1" anchor="ctr" anchorCtr="0" compatLnSpc="1"/>
          <a:lstStyle/>
          <a:p>
            <a:pPr marL="0" marR="0" lvl="0" indent="0" algn="r" defTabSz="91249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6EC48-CF69-4F91-B688-EF44E7D68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‹#›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0" y="0"/>
            <a:ext cx="5135033" cy="6860117"/>
          </a:xfrm>
          <a:custGeom>
            <a:avLst/>
            <a:gdLst>
              <a:gd name="connsiteX0" fmla="*/ 0 w 3851920"/>
              <a:gd name="connsiteY0" fmla="*/ 6858000 h 6858000"/>
              <a:gd name="connsiteX1" fmla="*/ 0 w 3851920"/>
              <a:gd name="connsiteY1" fmla="*/ 0 h 6858000"/>
              <a:gd name="connsiteX2" fmla="*/ 3851920 w 3851920"/>
              <a:gd name="connsiteY2" fmla="*/ 6858000 h 6858000"/>
              <a:gd name="connsiteX3" fmla="*/ 0 w 3851920"/>
              <a:gd name="connsiteY3" fmla="*/ 6858000 h 6858000"/>
              <a:gd name="connsiteX0-1" fmla="*/ 0 w 3851920"/>
              <a:gd name="connsiteY0-2" fmla="*/ 6858000 h 6858000"/>
              <a:gd name="connsiteX1-3" fmla="*/ 0 w 3851920"/>
              <a:gd name="connsiteY1-4" fmla="*/ 0 h 6858000"/>
              <a:gd name="connsiteX2-5" fmla="*/ 1115616 w 3851920"/>
              <a:gd name="connsiteY2-6" fmla="*/ 0 h 6858000"/>
              <a:gd name="connsiteX3-7" fmla="*/ 3851920 w 3851920"/>
              <a:gd name="connsiteY3-8" fmla="*/ 6858000 h 6858000"/>
              <a:gd name="connsiteX4" fmla="*/ 0 w 3851920"/>
              <a:gd name="connsiteY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851920" h="6858000">
                <a:moveTo>
                  <a:pt x="0" y="6858000"/>
                </a:moveTo>
                <a:lnTo>
                  <a:pt x="0" y="0"/>
                </a:lnTo>
                <a:lnTo>
                  <a:pt x="1115616" y="0"/>
                </a:lnTo>
                <a:lnTo>
                  <a:pt x="3851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A7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5" name="그룹 13"/>
          <p:cNvGrpSpPr/>
          <p:nvPr userDrawn="1"/>
        </p:nvGrpSpPr>
        <p:grpSpPr>
          <a:xfrm>
            <a:off x="124884" y="3985684"/>
            <a:ext cx="4840816" cy="2643716"/>
            <a:chOff x="-211521" y="3620120"/>
            <a:chExt cx="4230740" cy="3081006"/>
          </a:xfrm>
        </p:grpSpPr>
        <p:pic>
          <p:nvPicPr>
            <p:cNvPr id="3076" name="그림 8" descr="메인147 copy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-173817">
              <a:off x="-211521" y="4098676"/>
              <a:ext cx="3469934" cy="2602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7" name="그림 9" descr="메인154 copy.png"/>
            <p:cNvPicPr>
              <a:picLocks noChangeAspect="1"/>
            </p:cNvPicPr>
            <p:nvPr userDrawn="1"/>
          </p:nvPicPr>
          <p:blipFill>
            <a:blip r:embed="rId3"/>
            <a:srcRect r="18883" b="9067"/>
            <a:stretch>
              <a:fillRect/>
            </a:stretch>
          </p:blipFill>
          <p:spPr>
            <a:xfrm>
              <a:off x="429244" y="3620120"/>
              <a:ext cx="3589975" cy="30182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8467"/>
            <a:ext cx="2844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8467"/>
            <a:ext cx="3860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8467"/>
            <a:ext cx="2844800" cy="364067"/>
          </a:xfrm>
          <a:prstGeom prst="rect">
            <a:avLst/>
          </a:prstGeom>
        </p:spPr>
        <p:txBody>
          <a:bodyPr vert="horz" wrap="square" lIns="91426" tIns="45712" rIns="91426" bIns="45712" numCol="1" anchor="ctr" anchorCtr="0" compatLnSpc="1"/>
          <a:lstStyle/>
          <a:p>
            <a:pPr marL="0" marR="0" lvl="0" indent="0" algn="r" defTabSz="91249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6EC48-CF69-4F91-B688-EF44E7D68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‹#›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0" y="0"/>
            <a:ext cx="2832100" cy="6860117"/>
          </a:xfrm>
          <a:custGeom>
            <a:avLst/>
            <a:gdLst>
              <a:gd name="connsiteX0" fmla="*/ 0 w 3851920"/>
              <a:gd name="connsiteY0" fmla="*/ 6858000 h 6858000"/>
              <a:gd name="connsiteX1" fmla="*/ 0 w 3851920"/>
              <a:gd name="connsiteY1" fmla="*/ 0 h 6858000"/>
              <a:gd name="connsiteX2" fmla="*/ 3851920 w 3851920"/>
              <a:gd name="connsiteY2" fmla="*/ 6858000 h 6858000"/>
              <a:gd name="connsiteX3" fmla="*/ 0 w 3851920"/>
              <a:gd name="connsiteY3" fmla="*/ 6858000 h 6858000"/>
              <a:gd name="connsiteX0-1" fmla="*/ 0 w 3851920"/>
              <a:gd name="connsiteY0-2" fmla="*/ 6858000 h 6858000"/>
              <a:gd name="connsiteX1-3" fmla="*/ 0 w 3851920"/>
              <a:gd name="connsiteY1-4" fmla="*/ 0 h 6858000"/>
              <a:gd name="connsiteX2-5" fmla="*/ 1115616 w 3851920"/>
              <a:gd name="connsiteY2-6" fmla="*/ 0 h 6858000"/>
              <a:gd name="connsiteX3-7" fmla="*/ 3851920 w 3851920"/>
              <a:gd name="connsiteY3-8" fmla="*/ 6858000 h 6858000"/>
              <a:gd name="connsiteX4" fmla="*/ 0 w 3851920"/>
              <a:gd name="connsiteY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851920" h="6858000">
                <a:moveTo>
                  <a:pt x="0" y="6858000"/>
                </a:moveTo>
                <a:lnTo>
                  <a:pt x="0" y="0"/>
                </a:lnTo>
                <a:lnTo>
                  <a:pt x="1115616" y="0"/>
                </a:lnTo>
                <a:lnTo>
                  <a:pt x="3851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A7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/>
          <p:nvPr/>
        </p:nvSpPr>
        <p:spPr>
          <a:xfrm flipH="1">
            <a:off x="7056967" y="0"/>
            <a:ext cx="5135033" cy="6860117"/>
          </a:xfrm>
          <a:custGeom>
            <a:avLst/>
            <a:gdLst>
              <a:gd name="connsiteX0" fmla="*/ 0 w 3851920"/>
              <a:gd name="connsiteY0" fmla="*/ 6858000 h 6858000"/>
              <a:gd name="connsiteX1" fmla="*/ 0 w 3851920"/>
              <a:gd name="connsiteY1" fmla="*/ 0 h 6858000"/>
              <a:gd name="connsiteX2" fmla="*/ 3851920 w 3851920"/>
              <a:gd name="connsiteY2" fmla="*/ 6858000 h 6858000"/>
              <a:gd name="connsiteX3" fmla="*/ 0 w 3851920"/>
              <a:gd name="connsiteY3" fmla="*/ 6858000 h 6858000"/>
              <a:gd name="connsiteX0-1" fmla="*/ 0 w 3851920"/>
              <a:gd name="connsiteY0-2" fmla="*/ 6858000 h 6858000"/>
              <a:gd name="connsiteX1-3" fmla="*/ 0 w 3851920"/>
              <a:gd name="connsiteY1-4" fmla="*/ 0 h 6858000"/>
              <a:gd name="connsiteX2-5" fmla="*/ 1115616 w 3851920"/>
              <a:gd name="connsiteY2-6" fmla="*/ 0 h 6858000"/>
              <a:gd name="connsiteX3-7" fmla="*/ 3851920 w 3851920"/>
              <a:gd name="connsiteY3-8" fmla="*/ 6858000 h 6858000"/>
              <a:gd name="connsiteX4" fmla="*/ 0 w 3851920"/>
              <a:gd name="connsiteY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851920" h="6858000">
                <a:moveTo>
                  <a:pt x="0" y="6858000"/>
                </a:moveTo>
                <a:lnTo>
                  <a:pt x="0" y="0"/>
                </a:lnTo>
                <a:lnTo>
                  <a:pt x="1115616" y="0"/>
                </a:lnTo>
                <a:lnTo>
                  <a:pt x="38519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C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8467"/>
            <a:ext cx="2844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8467"/>
            <a:ext cx="3860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8467"/>
            <a:ext cx="2844800" cy="364067"/>
          </a:xfrm>
          <a:prstGeom prst="rect">
            <a:avLst/>
          </a:prstGeom>
        </p:spPr>
        <p:txBody>
          <a:bodyPr vert="horz" wrap="square" lIns="91426" tIns="45712" rIns="91426" bIns="45712" numCol="1" anchor="ctr" anchorCtr="0" compatLnSpc="1"/>
          <a:lstStyle/>
          <a:p>
            <a:pPr marL="0" marR="0" lvl="0" indent="0" algn="r" defTabSz="91249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6EC48-CF69-4F91-B688-EF44E7D68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‹#›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rot="10800000">
            <a:off x="10416117" y="0"/>
            <a:ext cx="1775884" cy="1223433"/>
          </a:xfrm>
          <a:prstGeom prst="rtTriangle">
            <a:avLst/>
          </a:prstGeom>
          <a:solidFill>
            <a:srgbClr val="EA7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그림 8" descr="메인154 copy.png"/>
          <p:cNvPicPr>
            <a:picLocks noChangeAspect="1"/>
          </p:cNvPicPr>
          <p:nvPr userDrawn="1"/>
        </p:nvPicPr>
        <p:blipFill>
          <a:blip r:embed="rId2"/>
          <a:srcRect l="18883" b="9067"/>
          <a:stretch>
            <a:fillRect/>
          </a:stretch>
        </p:blipFill>
        <p:spPr>
          <a:xfrm>
            <a:off x="10322984" y="-52916"/>
            <a:ext cx="1752600" cy="110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8467"/>
            <a:ext cx="2844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8467"/>
            <a:ext cx="3860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8467"/>
            <a:ext cx="2844800" cy="364067"/>
          </a:xfrm>
          <a:prstGeom prst="rect">
            <a:avLst/>
          </a:prstGeom>
        </p:spPr>
        <p:txBody>
          <a:bodyPr vert="horz" wrap="square" lIns="91426" tIns="45712" rIns="91426" bIns="45712" numCol="1" anchor="ctr" anchorCtr="0" compatLnSpc="1"/>
          <a:lstStyle/>
          <a:p>
            <a:pPr marL="0" marR="0" lvl="0" indent="0" algn="r" defTabSz="91249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6EC48-CF69-4F91-B688-EF44E7D68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‹#›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8467"/>
            <a:ext cx="2844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8467"/>
            <a:ext cx="3860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/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8467"/>
            <a:ext cx="2844800" cy="364067"/>
          </a:xfrm>
          <a:prstGeom prst="rect">
            <a:avLst/>
          </a:prstGeom>
        </p:spPr>
        <p:txBody>
          <a:bodyPr vert="horz" wrap="square" lIns="91426" tIns="45712" rIns="91426" bIns="45712" numCol="1" anchor="ctr" anchorCtr="0" compatLnSpc="1"/>
          <a:lstStyle/>
          <a:p>
            <a:pPr marL="0" marR="0" lvl="0" indent="0" algn="r" defTabSz="91249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6EC48-CF69-4F91-B688-EF44E7D68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‹#›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2020/7/9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 anchor="ctr"/>
          <a:lstStyle/>
          <a:p>
            <a:pPr lvl="0" fontAlgn="base"/>
            <a:r>
              <a:rPr lang="ko-KR" altLang="en-US" sz="3375" strike="noStrike" noProof="1"/>
              <a:t>마스터 제목 스타일 편집</a:t>
            </a:r>
            <a:endParaRPr lang="ko-KR" altLang="en-US" strike="noStrike" noProof="1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7551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/>
          <a:lstStyle/>
          <a:p>
            <a:pPr lvl="0" fontAlgn="base"/>
            <a:r>
              <a:rPr lang="ko-KR" altLang="en-US" strike="noStrike" noProof="1"/>
              <a:t>마스터 텍스트 스타일을 편집합니다</a:t>
            </a:r>
          </a:p>
          <a:p>
            <a:pPr lvl="1" fontAlgn="base"/>
            <a:r>
              <a:rPr lang="ko-KR" altLang="en-US" strike="noStrike" noProof="1"/>
              <a:t>둘째 수준</a:t>
            </a:r>
          </a:p>
          <a:p>
            <a:pPr lvl="2" fontAlgn="base"/>
            <a:r>
              <a:rPr lang="ko-KR" altLang="en-US" sz="1725" strike="noStrike" noProof="1"/>
              <a:t>셋째 수준</a:t>
            </a:r>
            <a:endParaRPr lang="ko-KR" altLang="en-US" strike="noStrike" noProof="1"/>
          </a:p>
          <a:p>
            <a:pPr lvl="3" fontAlgn="base"/>
            <a:r>
              <a:rPr lang="ko-KR" altLang="en-US" strike="noStrike" noProof="1"/>
              <a:t>넷째 수준</a:t>
            </a:r>
          </a:p>
          <a:p>
            <a:pPr lvl="4" fontAlgn="base"/>
            <a:r>
              <a:rPr lang="ko-KR" altLang="en-US" strike="noStrike" noProof="1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8467"/>
            <a:ext cx="2844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l" defTabSz="913765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8467"/>
            <a:ext cx="3860800" cy="364067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lvl1pPr algn="ctr" defTabSz="913765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37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8467"/>
            <a:ext cx="2844800" cy="364067"/>
          </a:xfrm>
          <a:prstGeom prst="rect">
            <a:avLst/>
          </a:prstGeom>
        </p:spPr>
        <p:txBody>
          <a:bodyPr vert="horz" wrap="square" lIns="91426" tIns="45712" rIns="91426" bIns="45712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marL="0" marR="0" lvl="0" indent="0" algn="r" defTabSz="91249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6EC48-CF69-4F91-B688-EF44E7D68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‹#›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lvl1pPr algn="ctr" defTabSz="912495" rtl="0" fontAlgn="base" latinLnBrk="1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</a:defRPr>
      </a:lvl2pPr>
      <a:lvl3pPr algn="ctr" defTabSz="912495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</a:defRPr>
      </a:lvl3pPr>
      <a:lvl4pPr algn="ctr" defTabSz="912495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</a:defRPr>
      </a:lvl4pPr>
      <a:lvl5pPr algn="ctr" defTabSz="912495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</a:defRPr>
      </a:lvl5pPr>
      <a:lvl6pPr marL="457200" algn="ctr" defTabSz="912495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</a:defRPr>
      </a:lvl6pPr>
      <a:lvl7pPr marL="914400" algn="ctr" defTabSz="912495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</a:defRPr>
      </a:lvl7pPr>
      <a:lvl8pPr marL="1371600" algn="ctr" defTabSz="912495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</a:defRPr>
      </a:lvl8pPr>
      <a:lvl9pPr marL="1828800" algn="ctr" defTabSz="912495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</a:defRPr>
      </a:lvl9pPr>
    </p:titleStyle>
    <p:bodyStyle>
      <a:lvl1pPr marL="342265" indent="-342265" algn="l" defTabSz="912495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7965" algn="l" defTabSz="912495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7965" algn="l" defTabSz="912495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7965" algn="l" defTabSz="912495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 userDrawn="1"/>
        </p:nvSpPr>
        <p:spPr>
          <a:xfrm>
            <a:off x="655148" y="664213"/>
            <a:ext cx="6278952" cy="603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3765">
              <a:defRPr/>
            </a:pP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我不是您的“文件夹”，我只提供“</a:t>
            </a:r>
            <a:r>
              <a:rPr lang="zh-CN" altLang="en-US" sz="186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精品</a:t>
            </a: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”资料❗</a:t>
            </a:r>
            <a:endParaRPr lang="zh-CN" altLang="en-US" sz="146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3765">
              <a:defRPr/>
            </a:pPr>
            <a:r>
              <a:rPr lang="zh-CN" altLang="en-US" sz="146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更多免费资料</a:t>
            </a: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，请添加并私信“</a:t>
            </a:r>
            <a:r>
              <a:rPr lang="zh-CN" altLang="en-US" sz="146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安小应</a:t>
            </a: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”，微信号：</a:t>
            </a:r>
            <a:r>
              <a:rPr lang="zh-CN" altLang="en-US" sz="146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ansying</a:t>
            </a:r>
            <a:r>
              <a:rPr lang="en-US" altLang="zh-CN" sz="146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cysafety</a:t>
            </a:r>
            <a:endParaRPr lang="zh-CN" altLang="en-US" sz="146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655145" y="1766437"/>
            <a:ext cx="6667524" cy="563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3765">
              <a:defRPr/>
            </a:pP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 周一至周五，</a:t>
            </a:r>
            <a:r>
              <a:rPr lang="zh-CN" altLang="en-US" sz="16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每日更新资料</a:t>
            </a: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；周六日不定时更新❗</a:t>
            </a:r>
            <a:endParaRPr lang="zh-CN" altLang="en-US" sz="1465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3765">
              <a:defRPr/>
            </a:pP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 成员资料查询服务，把您需要的资料告诉我，我会尽量为您查找❗</a:t>
            </a:r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752" y="2898436"/>
            <a:ext cx="12190495" cy="4054815"/>
            <a:chOff x="0" y="3058717"/>
            <a:chExt cx="12192000" cy="3799284"/>
          </a:xfrm>
        </p:grpSpPr>
        <p:sp>
          <p:nvSpPr>
            <p:cNvPr id="24" name="矩形 23"/>
            <p:cNvSpPr/>
            <p:nvPr/>
          </p:nvSpPr>
          <p:spPr>
            <a:xfrm>
              <a:off x="0" y="3058717"/>
              <a:ext cx="12192000" cy="3799284"/>
            </a:xfrm>
            <a:prstGeom prst="rect">
              <a:avLst/>
            </a:prstGeom>
            <a:solidFill>
              <a:srgbClr val="EA7E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  <a:noAutofit/>
            </a:bodyPr>
            <a:lstStyle/>
            <a:p>
              <a:pPr algn="ctr" defTabSz="91376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62095" y="3653051"/>
              <a:ext cx="10821247" cy="2609002"/>
              <a:chOff x="496571" y="2607794"/>
              <a:chExt cx="8115935" cy="1956752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96571" y="2607795"/>
                <a:ext cx="4300855" cy="195675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【安应独家PPT】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安应出品，必属精品</a:t>
                </a: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❗安应制作公开的精品PPT资料，被各大公众号疯传转载。这里可以获得全部独家资料，每日至少更新一篇精品PPT❗</a:t>
                </a: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【最新法规标准追踪】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每月更新追踪最新EHS法律法规及国标行标，定期发布汇总分类清单❗</a:t>
                </a: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【工具手册电子书】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定期更新EHS及企业管理相关工具手册及电子书PDF，全部都是精品筛选，安全人必备的工具类资料❗</a:t>
                </a: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【管理台账范本】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汇集各类EHS管理台账范本，规章制度、操作规程、应急预案、检查表格、隐患排查、风险管控、演讲稿、合同范本…帮你一网打尽❗</a:t>
                </a: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【视频培训课程】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汇总上传优质EHS视频课程资料，内容经典，清晰度高，丰富你的安全知识，扩充你的培训素材❗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021581" y="2607794"/>
                <a:ext cx="3590925" cy="195675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【PPT读书】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工作太忙，生活太累，自己太懒，总之看完一本好书越来越难❗没关系，一篇PPT带你阅读整本书籍精华，还附加原版电子书下载❗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【宣教挂图展板手册】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专业美工设计EHS宣教挂图展板手册，所有文件均提供PS或AI可编辑原稿❗宣教活动再也不用求人❗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【经典事故案例】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数千篇典型事故案例及完整事故调查报告，定期追踪更新❗支持“事故类型”检索查询，“一切事故皆可避免”❗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 b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【最全MSDS管理】</a:t>
                </a:r>
                <a:endParaRPr lang="zh-CN" altLang="en-US" sz="1335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just" defTabSz="913765">
                  <a:lnSpc>
                    <a:spcPts val="1500"/>
                  </a:lnSpc>
                  <a:defRPr/>
                </a:pPr>
                <a:r>
                  <a:rPr lang="zh-CN" altLang="en-US" sz="1335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涵盖《危险化学品目录》涉及所有危化品资料，提供化学品安全技术说明书、化学品安全技术标签、国际化学品安全卡以及职业病危害告知卡下载❗</a:t>
                </a:r>
              </a:p>
            </p:txBody>
          </p:sp>
        </p:grpSp>
      </p:grpSp>
      <p:sp>
        <p:nvSpPr>
          <p:cNvPr id="33" name="文本框 32"/>
          <p:cNvSpPr txBox="1"/>
          <p:nvPr userDrawn="1"/>
        </p:nvSpPr>
        <p:spPr>
          <a:xfrm>
            <a:off x="655145" y="2351412"/>
            <a:ext cx="12700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>
              <a:defRPr/>
            </a:pPr>
            <a:r>
              <a:rPr lang="zh-CN" altLang="en-US" sz="213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星盟特色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655145" y="280720"/>
            <a:ext cx="2355850" cy="420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3765">
              <a:defRPr/>
            </a:pPr>
            <a:r>
              <a:rPr lang="zh-CN" altLang="en-US" sz="213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EHS资料的品质控</a:t>
            </a:r>
          </a:p>
        </p:txBody>
      </p:sp>
      <p:sp>
        <p:nvSpPr>
          <p:cNvPr id="35" name="文本框 34"/>
          <p:cNvSpPr txBox="1"/>
          <p:nvPr userDrawn="1"/>
        </p:nvSpPr>
        <p:spPr>
          <a:xfrm>
            <a:off x="655145" y="1352469"/>
            <a:ext cx="1270000" cy="4203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3765">
              <a:defRPr/>
            </a:pPr>
            <a:r>
              <a:rPr lang="zh-CN" altLang="en-US" sz="213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萌主承诺</a:t>
            </a:r>
            <a:endParaRPr lang="zh-CN" altLang="en-US" sz="2135" b="1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 userDrawn="1"/>
        </p:nvSpPr>
        <p:spPr>
          <a:xfrm>
            <a:off x="7217209" y="738917"/>
            <a:ext cx="511810" cy="19555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213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你还在等什么</a:t>
            </a:r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7853465" y="738375"/>
            <a:ext cx="3541169" cy="1601697"/>
            <a:chOff x="7853682" y="1021504"/>
            <a:chExt cx="3541607" cy="1601895"/>
          </a:xfrm>
        </p:grpSpPr>
        <p:sp>
          <p:nvSpPr>
            <p:cNvPr id="38" name="矩形 37"/>
            <p:cNvSpPr/>
            <p:nvPr/>
          </p:nvSpPr>
          <p:spPr>
            <a:xfrm>
              <a:off x="7853682" y="1554059"/>
              <a:ext cx="3541607" cy="10693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84159" y="1721697"/>
              <a:ext cx="2052320" cy="5887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913765">
                <a:lnSpc>
                  <a:spcPts val="1940"/>
                </a:lnSpc>
              </a:pPr>
              <a:r>
                <a:rPr lang="zh-CN" altLang="en-US" sz="1735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立即扫码加入</a:t>
              </a:r>
              <a:endParaRPr lang="zh-CN" altLang="en-US" sz="16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ctr" defTabSz="913765">
                <a:lnSpc>
                  <a:spcPts val="1940"/>
                </a:lnSpc>
              </a:pPr>
              <a:r>
                <a:rPr lang="zh-CN" altLang="en-US" sz="1735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安应</a:t>
              </a:r>
              <a:r>
                <a:rPr lang="en-US" altLang="zh-CN" sz="1735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vs</a:t>
              </a:r>
              <a:r>
                <a:rPr lang="zh-CN" altLang="en-US" sz="1735" b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安全人联盟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8567420" y="1021504"/>
              <a:ext cx="736600" cy="736600"/>
              <a:chOff x="10191" y="695"/>
              <a:chExt cx="870" cy="87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0191" y="695"/>
                <a:ext cx="870" cy="8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24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pic>
            <p:nvPicPr>
              <p:cNvPr id="43" name="图片 42" descr="安应答题游戏小程序（定稿）-2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23" y="848"/>
                <a:ext cx="607" cy="564"/>
              </a:xfrm>
              <a:prstGeom prst="rect">
                <a:avLst/>
              </a:prstGeom>
            </p:spPr>
          </p:pic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87280" y="1111047"/>
              <a:ext cx="1278467" cy="127846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61637" y="2586420"/>
            <a:ext cx="5669280" cy="23069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3765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7200" b="1" kern="1200" cap="none" spc="0" normalizeH="0" baseline="0" noProof="0" dirty="0">
                <a:solidFill>
                  <a:srgbClr val="EA7E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工厂</a:t>
            </a:r>
            <a:r>
              <a:rPr kumimoji="0" lang="zh-CN" altLang="en-US" sz="7200" b="1" kern="1200" cap="none" spc="0" normalizeH="0" baseline="0" noProof="0" dirty="0">
                <a:solidFill>
                  <a:srgbClr val="EA7E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企业</a:t>
            </a:r>
          </a:p>
          <a:p>
            <a:pPr marR="0" algn="ctr" defTabSz="913765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7200" b="1" kern="1200" cap="none" spc="0" normalizeH="0" baseline="0" noProof="0" dirty="0">
                <a:solidFill>
                  <a:srgbClr val="EA7E0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颜色标识管理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23080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护栏警示标识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352127" y="1501987"/>
          <a:ext cx="4407535" cy="43897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2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16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73" marB="60973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保护和警示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0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73" marB="6097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危险部位（区域）护栏或护罩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0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73" marB="6097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护栏或护罩用黄色标明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6133253" y="1501987"/>
            <a:ext cx="4636347" cy="4389967"/>
            <a:chOff x="6540" y="1580"/>
            <a:chExt cx="4238" cy="7074"/>
          </a:xfrm>
        </p:grpSpPr>
        <p:grpSp>
          <p:nvGrpSpPr>
            <p:cNvPr id="15" name="组合 14"/>
            <p:cNvGrpSpPr/>
            <p:nvPr/>
          </p:nvGrpSpPr>
          <p:grpSpPr>
            <a:xfrm>
              <a:off x="6540" y="1580"/>
              <a:ext cx="4238" cy="3538"/>
              <a:chOff x="6525" y="3405"/>
              <a:chExt cx="3840" cy="2880"/>
            </a:xfrm>
          </p:grpSpPr>
          <p:pic>
            <p:nvPicPr>
              <p:cNvPr id="28693" name="Picture 44" descr="D:\layout\可视化：颜色管理\DSC0567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5" y="3405"/>
                <a:ext cx="3840" cy="28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" name="椭圆 10"/>
              <p:cNvSpPr/>
              <p:nvPr/>
            </p:nvSpPr>
            <p:spPr>
              <a:xfrm>
                <a:off x="6525" y="5173"/>
                <a:ext cx="680" cy="90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735" y="4143"/>
                <a:ext cx="680" cy="90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540" y="5118"/>
              <a:ext cx="4237" cy="3537"/>
              <a:chOff x="10470" y="3405"/>
              <a:chExt cx="3839" cy="2879"/>
            </a:xfrm>
          </p:grpSpPr>
          <p:pic>
            <p:nvPicPr>
              <p:cNvPr id="28692" name="Picture 43" descr="D:\layout\可视化：颜色管理\DSC05662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70" y="3405"/>
                <a:ext cx="3839" cy="28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" name="椭圆 12"/>
              <p:cNvSpPr/>
              <p:nvPr/>
            </p:nvSpPr>
            <p:spPr>
              <a:xfrm>
                <a:off x="12440" y="4390"/>
                <a:ext cx="680" cy="90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567266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柱子警示标识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91447" y="1105747"/>
          <a:ext cx="7647940" cy="23050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1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1" marB="60961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对于不靠墙的柱子进行警示</a:t>
                      </a:r>
                    </a:p>
                  </a:txBody>
                  <a:tcPr marL="121920" marR="121920" marT="60961" marB="609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1" marB="60961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危险部位</a:t>
                      </a:r>
                    </a:p>
                  </a:txBody>
                  <a:tcPr marL="121920" marR="121920" marT="60961" marB="609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4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1" marB="609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、危险部位、危险区域用斑马线来标明</a:t>
                      </a:r>
                    </a:p>
                  </a:txBody>
                  <a:tcPr marL="121920" marR="121920" marT="60961" marB="6096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1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、工字柱上斑马线黄黑间隔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10cm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</a:p>
                  </a:txBody>
                  <a:tcPr marL="121920" marR="121920" marT="60961" marB="6096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698" name="Rectangle 3"/>
          <p:cNvSpPr/>
          <p:nvPr/>
        </p:nvSpPr>
        <p:spPr>
          <a:xfrm>
            <a:off x="7293187" y="6200987"/>
            <a:ext cx="4450080" cy="5486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121909" tIns="60954" rIns="121909" bIns="60954" anchor="ctr"/>
          <a:lstStyle/>
          <a:p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9701" name="组合 24"/>
          <p:cNvGrpSpPr/>
          <p:nvPr/>
        </p:nvGrpSpPr>
        <p:grpSpPr>
          <a:xfrm>
            <a:off x="8735907" y="811953"/>
            <a:ext cx="3103880" cy="5820410"/>
            <a:chOff x="5181600" y="1066800"/>
            <a:chExt cx="3714747" cy="5007098"/>
          </a:xfrm>
        </p:grpSpPr>
        <p:sp>
          <p:nvSpPr>
            <p:cNvPr id="29722" name="Rectangle 10"/>
            <p:cNvSpPr/>
            <p:nvPr/>
          </p:nvSpPr>
          <p:spPr>
            <a:xfrm>
              <a:off x="5976938" y="1066800"/>
              <a:ext cx="742950" cy="4905375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23" name="Line 11"/>
            <p:cNvSpPr/>
            <p:nvPr/>
          </p:nvSpPr>
          <p:spPr>
            <a:xfrm>
              <a:off x="5181600" y="5972175"/>
              <a:ext cx="2782888" cy="0"/>
            </a:xfrm>
            <a:prstGeom prst="line">
              <a:avLst/>
            </a:prstGeom>
            <a:ln w="28575" cap="flat" cmpd="sng">
              <a:solidFill>
                <a:srgbClr val="1C1C1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4" name="Text Box 17"/>
            <p:cNvSpPr txBox="1"/>
            <p:nvPr/>
          </p:nvSpPr>
          <p:spPr>
            <a:xfrm>
              <a:off x="7927635" y="5723194"/>
              <a:ext cx="968712" cy="3507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r>
                <a: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地面</a:t>
              </a:r>
            </a:p>
          </p:txBody>
        </p:sp>
        <p:sp>
          <p:nvSpPr>
            <p:cNvPr id="29725" name="Line 18"/>
            <p:cNvSpPr/>
            <p:nvPr/>
          </p:nvSpPr>
          <p:spPr>
            <a:xfrm>
              <a:off x="6719888" y="2524125"/>
              <a:ext cx="741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6" name="Line 19"/>
            <p:cNvSpPr/>
            <p:nvPr/>
          </p:nvSpPr>
          <p:spPr>
            <a:xfrm>
              <a:off x="6997700" y="2527300"/>
              <a:ext cx="0" cy="344487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triangle" w="lg" len="lg"/>
              <a:tailEnd type="triangle" w="lg" len="lg"/>
            </a:ln>
          </p:spPr>
        </p:sp>
        <p:sp>
          <p:nvSpPr>
            <p:cNvPr id="29727" name="Text Box 20"/>
            <p:cNvSpPr txBox="1"/>
            <p:nvPr/>
          </p:nvSpPr>
          <p:spPr>
            <a:xfrm>
              <a:off x="7064375" y="4163255"/>
              <a:ext cx="731838" cy="1056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1.5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米</a:t>
              </a:r>
            </a:p>
          </p:txBody>
        </p:sp>
        <p:sp>
          <p:nvSpPr>
            <p:cNvPr id="29728" name="Line 21"/>
            <p:cNvSpPr/>
            <p:nvPr/>
          </p:nvSpPr>
          <p:spPr>
            <a:xfrm>
              <a:off x="5561013" y="2514600"/>
              <a:ext cx="41592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9" name="Line 22"/>
            <p:cNvSpPr/>
            <p:nvPr/>
          </p:nvSpPr>
          <p:spPr>
            <a:xfrm>
              <a:off x="5561013" y="3214688"/>
              <a:ext cx="41592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30" name="Line 23"/>
            <p:cNvSpPr/>
            <p:nvPr/>
          </p:nvSpPr>
          <p:spPr>
            <a:xfrm>
              <a:off x="5791200" y="2514600"/>
              <a:ext cx="1588" cy="71278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triangle" w="lg" len="lg"/>
              <a:tailEnd type="triangle" w="lg" len="lg"/>
            </a:ln>
          </p:spPr>
        </p:sp>
        <p:sp>
          <p:nvSpPr>
            <p:cNvPr id="29731" name="Text Box 24"/>
            <p:cNvSpPr txBox="1"/>
            <p:nvPr/>
          </p:nvSpPr>
          <p:spPr>
            <a:xfrm>
              <a:off x="5197475" y="2777070"/>
              <a:ext cx="638175" cy="8450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r>
                <a:rPr lang="en-US" altLang="zh-CN" sz="1865" b="1" dirty="0">
                  <a:latin typeface="Arial" panose="020B0604020202020204" pitchFamily="34" charset="0"/>
                  <a:ea typeface="宋体" panose="02010600030101010101" pitchFamily="2" charset="-122"/>
                </a:rPr>
                <a:t>10cm</a:t>
              </a:r>
            </a:p>
          </p:txBody>
        </p:sp>
        <p:sp>
          <p:nvSpPr>
            <p:cNvPr id="29732" name="Rectangle 27"/>
            <p:cNvSpPr/>
            <p:nvPr/>
          </p:nvSpPr>
          <p:spPr>
            <a:xfrm>
              <a:off x="5943600" y="2514600"/>
              <a:ext cx="762000" cy="706438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3" name="Rectangle 28"/>
            <p:cNvSpPr/>
            <p:nvPr/>
          </p:nvSpPr>
          <p:spPr>
            <a:xfrm>
              <a:off x="5943600" y="3221038"/>
              <a:ext cx="762000" cy="7048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4" name="Rectangle 29"/>
            <p:cNvSpPr/>
            <p:nvPr/>
          </p:nvSpPr>
          <p:spPr>
            <a:xfrm>
              <a:off x="5943600" y="3886200"/>
              <a:ext cx="762000" cy="7048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5" name="Rectangle 30"/>
            <p:cNvSpPr/>
            <p:nvPr/>
          </p:nvSpPr>
          <p:spPr>
            <a:xfrm>
              <a:off x="5943600" y="4572000"/>
              <a:ext cx="762000" cy="706438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36" name="Rectangle 31"/>
            <p:cNvSpPr/>
            <p:nvPr/>
          </p:nvSpPr>
          <p:spPr>
            <a:xfrm>
              <a:off x="5943600" y="5262563"/>
              <a:ext cx="762000" cy="706437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92293" y="3626273"/>
            <a:ext cx="7877387" cy="2958253"/>
            <a:chOff x="1172" y="4283"/>
            <a:chExt cx="9304" cy="3494"/>
          </a:xfrm>
        </p:grpSpPr>
        <p:pic>
          <p:nvPicPr>
            <p:cNvPr id="29720" name="Picture 40" descr="D:\layout\可视化：颜色管理\DSC0566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6" y="4283"/>
              <a:ext cx="3849" cy="349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5" name="Straight Arrow Connector 24"/>
            <p:cNvCxnSpPr/>
            <p:nvPr/>
          </p:nvCxnSpPr>
          <p:spPr>
            <a:xfrm rot="10800000" flipV="1">
              <a:off x="9116" y="5716"/>
              <a:ext cx="1360" cy="1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719" name="Picture 26" descr="DSC0543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5" y="4283"/>
              <a:ext cx="2621" cy="34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Picture 11" descr="E:\5S\照片\DSC_0008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2" y="4283"/>
              <a:ext cx="2563" cy="349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爬梯警示线标识</a:t>
            </a:r>
          </a:p>
        </p:txBody>
      </p:sp>
      <p:sp>
        <p:nvSpPr>
          <p:cNvPr id="30723" name="Text Box 8"/>
          <p:cNvSpPr txBox="1"/>
          <p:nvPr/>
        </p:nvSpPr>
        <p:spPr>
          <a:xfrm>
            <a:off x="711200" y="3251200"/>
            <a:ext cx="609600" cy="489585"/>
          </a:xfrm>
          <a:prstGeom prst="rect">
            <a:avLst/>
          </a:prstGeom>
          <a:noFill/>
          <a:ln w="9525">
            <a:noFill/>
          </a:ln>
        </p:spPr>
        <p:txBody>
          <a:bodyPr lIns="121909" tIns="60954" rIns="121909" bIns="60954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92900" y="2402840"/>
            <a:ext cx="3164020" cy="2953753"/>
            <a:chOff x="8400" y="4418"/>
            <a:chExt cx="5514" cy="5147"/>
          </a:xfrm>
        </p:grpSpPr>
        <p:sp>
          <p:nvSpPr>
            <p:cNvPr id="30724" name="Text Box 43"/>
            <p:cNvSpPr txBox="1"/>
            <p:nvPr/>
          </p:nvSpPr>
          <p:spPr>
            <a:xfrm>
              <a:off x="11931" y="8927"/>
              <a:ext cx="1983" cy="6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地面</a:t>
              </a:r>
            </a:p>
          </p:txBody>
        </p:sp>
        <p:grpSp>
          <p:nvGrpSpPr>
            <p:cNvPr id="30725" name="组合 27"/>
            <p:cNvGrpSpPr/>
            <p:nvPr/>
          </p:nvGrpSpPr>
          <p:grpSpPr>
            <a:xfrm>
              <a:off x="8400" y="4418"/>
              <a:ext cx="4199" cy="4967"/>
              <a:chOff x="5334000" y="1600200"/>
              <a:chExt cx="3685452" cy="4359275"/>
            </a:xfrm>
          </p:grpSpPr>
          <p:sp>
            <p:nvSpPr>
              <p:cNvPr id="30745" name="Rectangle 25"/>
              <p:cNvSpPr/>
              <p:nvPr/>
            </p:nvSpPr>
            <p:spPr>
              <a:xfrm>
                <a:off x="5334000" y="1600200"/>
                <a:ext cx="228600" cy="4343400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6" name="Rectangle 26"/>
              <p:cNvSpPr/>
              <p:nvPr/>
            </p:nvSpPr>
            <p:spPr>
              <a:xfrm>
                <a:off x="7010400" y="1600200"/>
                <a:ext cx="228600" cy="43434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7" name="Rectangle 27"/>
              <p:cNvSpPr/>
              <p:nvPr/>
            </p:nvSpPr>
            <p:spPr>
              <a:xfrm>
                <a:off x="5562600" y="2209800"/>
                <a:ext cx="1447800" cy="15240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8" name="Rectangle 28"/>
              <p:cNvSpPr/>
              <p:nvPr/>
            </p:nvSpPr>
            <p:spPr>
              <a:xfrm>
                <a:off x="5562600" y="3276600"/>
                <a:ext cx="1447800" cy="15240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49" name="Rectangle 29"/>
              <p:cNvSpPr/>
              <p:nvPr/>
            </p:nvSpPr>
            <p:spPr>
              <a:xfrm>
                <a:off x="5562600" y="4333875"/>
                <a:ext cx="1447800" cy="15240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0" name="Rectangle 30"/>
              <p:cNvSpPr/>
              <p:nvPr/>
            </p:nvSpPr>
            <p:spPr>
              <a:xfrm>
                <a:off x="5562600" y="5410200"/>
                <a:ext cx="1447800" cy="15240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1" name="Rectangle 31"/>
              <p:cNvSpPr/>
              <p:nvPr/>
            </p:nvSpPr>
            <p:spPr>
              <a:xfrm>
                <a:off x="5334000" y="2209800"/>
                <a:ext cx="228600" cy="1066800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2" name="Rectangle 32"/>
              <p:cNvSpPr/>
              <p:nvPr/>
            </p:nvSpPr>
            <p:spPr>
              <a:xfrm>
                <a:off x="5334000" y="3276600"/>
                <a:ext cx="228600" cy="1066800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3" name="Rectangle 33"/>
              <p:cNvSpPr/>
              <p:nvPr/>
            </p:nvSpPr>
            <p:spPr>
              <a:xfrm>
                <a:off x="5334000" y="4343400"/>
                <a:ext cx="228600" cy="1066800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4" name="Rectangle 34"/>
              <p:cNvSpPr/>
              <p:nvPr/>
            </p:nvSpPr>
            <p:spPr>
              <a:xfrm>
                <a:off x="5334000" y="5410200"/>
                <a:ext cx="228600" cy="533400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5" name="Rectangle 35"/>
              <p:cNvSpPr/>
              <p:nvPr/>
            </p:nvSpPr>
            <p:spPr>
              <a:xfrm>
                <a:off x="7010400" y="1600200"/>
                <a:ext cx="228600" cy="4343400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6" name="Rectangle 36"/>
              <p:cNvSpPr/>
              <p:nvPr/>
            </p:nvSpPr>
            <p:spPr>
              <a:xfrm>
                <a:off x="7010400" y="2209800"/>
                <a:ext cx="228600" cy="1066800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7" name="Rectangle 37"/>
              <p:cNvSpPr/>
              <p:nvPr/>
            </p:nvSpPr>
            <p:spPr>
              <a:xfrm>
                <a:off x="7010400" y="3276600"/>
                <a:ext cx="228600" cy="1066800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8" name="Rectangle 38"/>
              <p:cNvSpPr/>
              <p:nvPr/>
            </p:nvSpPr>
            <p:spPr>
              <a:xfrm>
                <a:off x="7010400" y="4343400"/>
                <a:ext cx="228600" cy="1066800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9" name="Rectangle 39"/>
              <p:cNvSpPr/>
              <p:nvPr/>
            </p:nvSpPr>
            <p:spPr>
              <a:xfrm>
                <a:off x="7010400" y="5410200"/>
                <a:ext cx="228600" cy="533400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60" name="Line 40"/>
              <p:cNvSpPr/>
              <p:nvPr/>
            </p:nvSpPr>
            <p:spPr>
              <a:xfrm>
                <a:off x="5715000" y="5959475"/>
                <a:ext cx="2782888" cy="0"/>
              </a:xfrm>
              <a:prstGeom prst="line">
                <a:avLst/>
              </a:prstGeom>
              <a:ln w="28575" cap="flat" cmpd="sng">
                <a:solidFill>
                  <a:srgbClr val="1C1C1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1" name="Line 41"/>
              <p:cNvSpPr/>
              <p:nvPr/>
            </p:nvSpPr>
            <p:spPr>
              <a:xfrm>
                <a:off x="7253288" y="2209800"/>
                <a:ext cx="74136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2" name="Line 42"/>
              <p:cNvSpPr/>
              <p:nvPr/>
            </p:nvSpPr>
            <p:spPr>
              <a:xfrm flipH="1">
                <a:off x="7531100" y="2209800"/>
                <a:ext cx="12700" cy="374967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triangle" w="lg" len="lg"/>
                <a:tailEnd type="triangle" w="lg" len="lg"/>
              </a:ln>
            </p:spPr>
          </p:sp>
          <p:sp>
            <p:nvSpPr>
              <p:cNvPr id="30763" name="Text Box 44"/>
              <p:cNvSpPr txBox="1"/>
              <p:nvPr/>
            </p:nvSpPr>
            <p:spPr>
              <a:xfrm>
                <a:off x="7619602" y="3727606"/>
                <a:ext cx="1399850" cy="6234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121909" tIns="60954" rIns="121909" bIns="60954">
                <a:spAutoFit/>
              </a:bodyPr>
              <a:lstStyle/>
              <a:p>
                <a:r>
                  <a:rPr lang="en-US" altLang="zh-CN" sz="186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1.5</a:t>
                </a:r>
                <a:r>
                  <a:rPr lang="zh-CN" altLang="en-US" sz="186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米</a:t>
                </a:r>
              </a:p>
            </p:txBody>
          </p:sp>
        </p:grpSp>
      </p:grpSp>
      <p:pic>
        <p:nvPicPr>
          <p:cNvPr id="30726" name="Picture 23" descr="E:\5S\照片\一期\IMG_3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620" y="2408767"/>
            <a:ext cx="1727200" cy="2844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902547" y="1168400"/>
          <a:ext cx="5410835" cy="4856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9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爬梯处进行危险警示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危险部位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155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、危险部位、危险区域用斑马线来标明，至少标示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1.5m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3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、工字柱上斑马线黄黑间隔通常为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30cm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5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、扶梯上刷斑马线，使得斑马线在横向爬梯上交错，距离约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30cm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左右。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车间门口防撞柱</a:t>
            </a:r>
          </a:p>
        </p:txBody>
      </p:sp>
      <p:sp>
        <p:nvSpPr>
          <p:cNvPr id="31748" name="Rectangle 5"/>
          <p:cNvSpPr/>
          <p:nvPr/>
        </p:nvSpPr>
        <p:spPr>
          <a:xfrm>
            <a:off x="1583267" y="2076451"/>
            <a:ext cx="4129617" cy="478367"/>
          </a:xfrm>
          <a:prstGeom prst="rect">
            <a:avLst/>
          </a:prstGeom>
          <a:noFill/>
          <a:ln w="9525">
            <a:noFill/>
          </a:ln>
        </p:spPr>
        <p:txBody>
          <a:bodyPr wrap="none" lIns="121909" tIns="60954" rIns="121909" bIns="60954" anchor="ctr"/>
          <a:lstStyle/>
          <a:p>
            <a:pPr algn="ctr"/>
            <a:endParaRPr lang="zh-CN" altLang="en-US" sz="1600" b="1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31749" name="Rectangle 7"/>
          <p:cNvSpPr/>
          <p:nvPr/>
        </p:nvSpPr>
        <p:spPr>
          <a:xfrm>
            <a:off x="1488017" y="1979084"/>
            <a:ext cx="4320116" cy="575733"/>
          </a:xfrm>
          <a:prstGeom prst="rect">
            <a:avLst/>
          </a:prstGeom>
          <a:noFill/>
          <a:ln w="9525">
            <a:noFill/>
          </a:ln>
        </p:spPr>
        <p:txBody>
          <a:bodyPr lIns="121909" tIns="60954" rIns="121909" bIns="60954" anchor="ctr"/>
          <a:lstStyle/>
          <a:p>
            <a:pPr algn="ctr"/>
            <a:endParaRPr lang="zh-CN" altLang="en-US" sz="1600" b="1" dirty="0">
              <a:latin typeface="Times New Roman" panose="02020603050405020304" pitchFamily="18" charset="0"/>
              <a:ea typeface="楷体_GB231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75171" y="1035473"/>
            <a:ext cx="4233849" cy="5308600"/>
            <a:chOff x="6906" y="1440"/>
            <a:chExt cx="7274" cy="9120"/>
          </a:xfrm>
        </p:grpSpPr>
        <p:sp>
          <p:nvSpPr>
            <p:cNvPr id="31746" name="AutoShape 2"/>
            <p:cNvSpPr/>
            <p:nvPr/>
          </p:nvSpPr>
          <p:spPr>
            <a:xfrm>
              <a:off x="8520" y="7920"/>
              <a:ext cx="4800" cy="72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4538" y="21600"/>
                  </a:lnTo>
                  <a:lnTo>
                    <a:pt x="1706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47" name="Rectangle 3"/>
            <p:cNvSpPr/>
            <p:nvPr/>
          </p:nvSpPr>
          <p:spPr>
            <a:xfrm>
              <a:off x="6906" y="1440"/>
              <a:ext cx="3981" cy="3961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51" name="Rectangle 12"/>
            <p:cNvSpPr/>
            <p:nvPr/>
          </p:nvSpPr>
          <p:spPr>
            <a:xfrm>
              <a:off x="7440" y="7560"/>
              <a:ext cx="1320" cy="600"/>
            </a:xfrm>
            <a:prstGeom prst="rect">
              <a:avLst/>
            </a:prstGeom>
            <a:solidFill>
              <a:srgbClr val="808080">
                <a:alpha val="76077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52" name="Rectangle 13"/>
            <p:cNvSpPr/>
            <p:nvPr/>
          </p:nvSpPr>
          <p:spPr>
            <a:xfrm rot="-5400000">
              <a:off x="8580" y="2460"/>
              <a:ext cx="720" cy="84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53" name="Line 14"/>
            <p:cNvSpPr/>
            <p:nvPr/>
          </p:nvSpPr>
          <p:spPr>
            <a:xfrm rot="5400000">
              <a:off x="9195" y="8465"/>
              <a:ext cx="25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1755" name="Rectangle 16"/>
            <p:cNvSpPr/>
            <p:nvPr/>
          </p:nvSpPr>
          <p:spPr>
            <a:xfrm>
              <a:off x="13080" y="7560"/>
              <a:ext cx="960" cy="600"/>
            </a:xfrm>
            <a:prstGeom prst="rect">
              <a:avLst/>
            </a:prstGeom>
            <a:solidFill>
              <a:srgbClr val="808080">
                <a:alpha val="76077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56" name="Rectangle 17"/>
            <p:cNvSpPr/>
            <p:nvPr/>
          </p:nvSpPr>
          <p:spPr>
            <a:xfrm>
              <a:off x="9480" y="8400"/>
              <a:ext cx="2880" cy="2160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57" name="Rectangle 18"/>
            <p:cNvSpPr/>
            <p:nvPr/>
          </p:nvSpPr>
          <p:spPr>
            <a:xfrm rot="-5400000">
              <a:off x="8400" y="9220"/>
              <a:ext cx="2160" cy="48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58" name="Rectangle 19"/>
            <p:cNvSpPr/>
            <p:nvPr/>
          </p:nvSpPr>
          <p:spPr>
            <a:xfrm rot="-5400000">
              <a:off x="11280" y="9220"/>
              <a:ext cx="2160" cy="48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59" name="Text Box 20"/>
            <p:cNvSpPr txBox="1"/>
            <p:nvPr/>
          </p:nvSpPr>
          <p:spPr>
            <a:xfrm rot="10800000">
              <a:off x="10198" y="8740"/>
              <a:ext cx="1082" cy="16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通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道</a:t>
              </a:r>
            </a:p>
          </p:txBody>
        </p:sp>
        <p:sp>
          <p:nvSpPr>
            <p:cNvPr id="31760" name="Line 21"/>
            <p:cNvSpPr/>
            <p:nvPr/>
          </p:nvSpPr>
          <p:spPr>
            <a:xfrm>
              <a:off x="7320" y="6720"/>
              <a:ext cx="67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1" name="Oval 22"/>
            <p:cNvSpPr/>
            <p:nvPr/>
          </p:nvSpPr>
          <p:spPr>
            <a:xfrm>
              <a:off x="8880" y="8400"/>
              <a:ext cx="360" cy="36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62" name="Line 23"/>
            <p:cNvSpPr/>
            <p:nvPr/>
          </p:nvSpPr>
          <p:spPr>
            <a:xfrm flipV="1">
              <a:off x="9060" y="8540"/>
              <a:ext cx="0" cy="10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3" name="Line 24"/>
            <p:cNvSpPr/>
            <p:nvPr/>
          </p:nvSpPr>
          <p:spPr>
            <a:xfrm flipV="1">
              <a:off x="8740" y="8140"/>
              <a:ext cx="0" cy="14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4" name="Line 25"/>
            <p:cNvSpPr/>
            <p:nvPr/>
          </p:nvSpPr>
          <p:spPr>
            <a:xfrm>
              <a:off x="8720" y="9360"/>
              <a:ext cx="36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1765" name="Text Box 26"/>
            <p:cNvSpPr txBox="1"/>
            <p:nvPr/>
          </p:nvSpPr>
          <p:spPr>
            <a:xfrm>
              <a:off x="7320" y="9480"/>
              <a:ext cx="1200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u="sng" dirty="0">
                  <a:latin typeface="微软雅黑" panose="020B0503020204020204" charset="-122"/>
                  <a:ea typeface="微软雅黑" panose="020B0503020204020204" charset="-122"/>
                </a:rPr>
                <a:t>10cm</a:t>
              </a:r>
            </a:p>
          </p:txBody>
        </p:sp>
        <p:sp>
          <p:nvSpPr>
            <p:cNvPr id="31766" name="Line 27"/>
            <p:cNvSpPr/>
            <p:nvPr/>
          </p:nvSpPr>
          <p:spPr>
            <a:xfrm flipV="1">
              <a:off x="8060" y="9500"/>
              <a:ext cx="840" cy="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7" name="Oval 28"/>
            <p:cNvSpPr/>
            <p:nvPr/>
          </p:nvSpPr>
          <p:spPr>
            <a:xfrm>
              <a:off x="12600" y="8400"/>
              <a:ext cx="360" cy="36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68" name="Line 29"/>
            <p:cNvSpPr/>
            <p:nvPr/>
          </p:nvSpPr>
          <p:spPr>
            <a:xfrm>
              <a:off x="8220" y="8560"/>
              <a:ext cx="8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9" name="Line 30"/>
            <p:cNvSpPr/>
            <p:nvPr/>
          </p:nvSpPr>
          <p:spPr>
            <a:xfrm>
              <a:off x="8400" y="8120"/>
              <a:ext cx="0" cy="4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1770" name="Text Box 31"/>
            <p:cNvSpPr txBox="1"/>
            <p:nvPr/>
          </p:nvSpPr>
          <p:spPr>
            <a:xfrm>
              <a:off x="7321" y="8160"/>
              <a:ext cx="1319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</a:rPr>
                <a:t>30cm</a:t>
              </a:r>
            </a:p>
          </p:txBody>
        </p:sp>
        <p:sp>
          <p:nvSpPr>
            <p:cNvPr id="31771" name="Oval 32"/>
            <p:cNvSpPr/>
            <p:nvPr/>
          </p:nvSpPr>
          <p:spPr>
            <a:xfrm>
              <a:off x="12600" y="6960"/>
              <a:ext cx="360" cy="36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72" name="Oval 33"/>
            <p:cNvSpPr/>
            <p:nvPr/>
          </p:nvSpPr>
          <p:spPr>
            <a:xfrm>
              <a:off x="8880" y="6960"/>
              <a:ext cx="360" cy="36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73" name="Text Box 34"/>
            <p:cNvSpPr txBox="1"/>
            <p:nvPr/>
          </p:nvSpPr>
          <p:spPr>
            <a:xfrm rot="-5400000">
              <a:off x="10447" y="4892"/>
              <a:ext cx="958" cy="246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35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  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135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干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135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道</a:t>
              </a:r>
            </a:p>
          </p:txBody>
        </p:sp>
        <p:sp>
          <p:nvSpPr>
            <p:cNvPr id="31774" name="Line 35"/>
            <p:cNvSpPr/>
            <p:nvPr/>
          </p:nvSpPr>
          <p:spPr>
            <a:xfrm>
              <a:off x="12360" y="6240"/>
              <a:ext cx="1320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775" name="Rectangle 36"/>
            <p:cNvSpPr/>
            <p:nvPr/>
          </p:nvSpPr>
          <p:spPr>
            <a:xfrm rot="-5400000">
              <a:off x="8580" y="3180"/>
              <a:ext cx="720" cy="84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76" name="Rectangle 37"/>
            <p:cNvSpPr/>
            <p:nvPr/>
          </p:nvSpPr>
          <p:spPr>
            <a:xfrm rot="-5400000">
              <a:off x="8580" y="3900"/>
              <a:ext cx="720" cy="84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77" name="Rectangle 38"/>
            <p:cNvSpPr/>
            <p:nvPr/>
          </p:nvSpPr>
          <p:spPr>
            <a:xfrm rot="-5400000">
              <a:off x="8580" y="4620"/>
              <a:ext cx="720" cy="84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78" name="Rectangle 39"/>
            <p:cNvSpPr/>
            <p:nvPr/>
          </p:nvSpPr>
          <p:spPr>
            <a:xfrm rot="-5400000">
              <a:off x="8580" y="1740"/>
              <a:ext cx="720" cy="84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68" name="Oval 40"/>
            <p:cNvSpPr>
              <a:spLocks noChangeArrowheads="1"/>
            </p:cNvSpPr>
            <p:nvPr/>
          </p:nvSpPr>
          <p:spPr bwMode="auto">
            <a:xfrm>
              <a:off x="8520" y="1800"/>
              <a:ext cx="840" cy="12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780" name="Line 41"/>
            <p:cNvSpPr/>
            <p:nvPr/>
          </p:nvSpPr>
          <p:spPr>
            <a:xfrm>
              <a:off x="7440" y="1920"/>
              <a:ext cx="13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81" name="Line 42"/>
            <p:cNvSpPr/>
            <p:nvPr/>
          </p:nvSpPr>
          <p:spPr>
            <a:xfrm>
              <a:off x="7440" y="5400"/>
              <a:ext cx="66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1782" name="Line 43"/>
            <p:cNvSpPr/>
            <p:nvPr/>
          </p:nvSpPr>
          <p:spPr>
            <a:xfrm flipH="1">
              <a:off x="7920" y="1920"/>
              <a:ext cx="0" cy="34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1783" name="Text Box 44"/>
            <p:cNvSpPr txBox="1"/>
            <p:nvPr/>
          </p:nvSpPr>
          <p:spPr>
            <a:xfrm>
              <a:off x="6947" y="3120"/>
              <a:ext cx="1136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</a:rPr>
                <a:t>90cm</a:t>
              </a:r>
            </a:p>
          </p:txBody>
        </p:sp>
        <p:sp>
          <p:nvSpPr>
            <p:cNvPr id="31784" name="Line 45"/>
            <p:cNvSpPr/>
            <p:nvPr/>
          </p:nvSpPr>
          <p:spPr>
            <a:xfrm>
              <a:off x="9360" y="2520"/>
              <a:ext cx="6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85" name="Line 46"/>
            <p:cNvSpPr/>
            <p:nvPr/>
          </p:nvSpPr>
          <p:spPr>
            <a:xfrm>
              <a:off x="9360" y="3220"/>
              <a:ext cx="6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86" name="Line 47"/>
            <p:cNvSpPr/>
            <p:nvPr/>
          </p:nvSpPr>
          <p:spPr>
            <a:xfrm>
              <a:off x="9720" y="2520"/>
              <a:ext cx="0" cy="7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1787" name="Text Box 48"/>
            <p:cNvSpPr txBox="1"/>
            <p:nvPr/>
          </p:nvSpPr>
          <p:spPr>
            <a:xfrm>
              <a:off x="9732" y="2640"/>
              <a:ext cx="1319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dirty="0">
                  <a:latin typeface="微软雅黑" panose="020B0503020204020204" charset="-122"/>
                  <a:ea typeface="微软雅黑" panose="020B0503020204020204" charset="-122"/>
                </a:rPr>
                <a:t>10cm</a:t>
              </a:r>
            </a:p>
          </p:txBody>
        </p:sp>
        <p:sp>
          <p:nvSpPr>
            <p:cNvPr id="31788" name="Text Box 49"/>
            <p:cNvSpPr txBox="1"/>
            <p:nvPr/>
          </p:nvSpPr>
          <p:spPr>
            <a:xfrm>
              <a:off x="9480" y="4920"/>
              <a:ext cx="1080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地面</a:t>
              </a:r>
            </a:p>
          </p:txBody>
        </p:sp>
        <p:sp>
          <p:nvSpPr>
            <p:cNvPr id="31789" name="Text Box 55"/>
            <p:cNvSpPr txBox="1"/>
            <p:nvPr/>
          </p:nvSpPr>
          <p:spPr>
            <a:xfrm>
              <a:off x="7680" y="7580"/>
              <a:ext cx="1080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墙体</a:t>
              </a:r>
            </a:p>
          </p:txBody>
        </p:sp>
        <p:sp>
          <p:nvSpPr>
            <p:cNvPr id="31790" name="Text Box 56"/>
            <p:cNvSpPr txBox="1"/>
            <p:nvPr/>
          </p:nvSpPr>
          <p:spPr>
            <a:xfrm>
              <a:off x="13100" y="7600"/>
              <a:ext cx="1080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墙体</a:t>
              </a:r>
            </a:p>
          </p:txBody>
        </p:sp>
        <p:sp>
          <p:nvSpPr>
            <p:cNvPr id="31791" name="Rectangle 57"/>
            <p:cNvSpPr/>
            <p:nvPr/>
          </p:nvSpPr>
          <p:spPr>
            <a:xfrm>
              <a:off x="8760" y="7800"/>
              <a:ext cx="2160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92" name="Rectangle 58"/>
            <p:cNvSpPr/>
            <p:nvPr/>
          </p:nvSpPr>
          <p:spPr>
            <a:xfrm>
              <a:off x="10920" y="7800"/>
              <a:ext cx="2160" cy="1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93" name="Text Box 59"/>
            <p:cNvSpPr txBox="1"/>
            <p:nvPr/>
          </p:nvSpPr>
          <p:spPr>
            <a:xfrm>
              <a:off x="10440" y="7320"/>
              <a:ext cx="1560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双开门</a:t>
              </a:r>
            </a:p>
          </p:txBody>
        </p:sp>
        <p:sp>
          <p:nvSpPr>
            <p:cNvPr id="31794" name="AutoShape 60"/>
            <p:cNvSpPr/>
            <p:nvPr/>
          </p:nvSpPr>
          <p:spPr>
            <a:xfrm>
              <a:off x="9120" y="7940"/>
              <a:ext cx="3600" cy="72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832" y="21600"/>
                  </a:lnTo>
                  <a:lnTo>
                    <a:pt x="1576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872913" y="1157393"/>
          <a:ext cx="5588000" cy="50374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3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73" marB="60973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防止车间门口墙壁被撞击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3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73" marB="60973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有车辆进出的车间门口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120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73" marB="6097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材料：立柱选用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直径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10cm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的钢管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颜色：立柱为黄黑斑马线，间隔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10cm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5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间距：立柱与墙壁所在的水平面的垂距为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30cm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；与墙壁沿通道方向的水平面的垂距为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10cm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、数量：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根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6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、高度：地上部分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90cm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，用膨胀螺丝固定</a:t>
                      </a:r>
                    </a:p>
                  </a:txBody>
                  <a:tcPr marL="121920" marR="121920" marT="60973" marB="6097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车间建筑物护栏</a:t>
            </a:r>
          </a:p>
        </p:txBody>
      </p:sp>
      <p:sp>
        <p:nvSpPr>
          <p:cNvPr id="32773" name="Rectangle 5"/>
          <p:cNvSpPr/>
          <p:nvPr/>
        </p:nvSpPr>
        <p:spPr>
          <a:xfrm>
            <a:off x="1583267" y="2076451"/>
            <a:ext cx="4129617" cy="478367"/>
          </a:xfrm>
          <a:prstGeom prst="rect">
            <a:avLst/>
          </a:prstGeom>
          <a:noFill/>
          <a:ln w="9525">
            <a:noFill/>
          </a:ln>
        </p:spPr>
        <p:txBody>
          <a:bodyPr wrap="none" lIns="121909" tIns="60954" rIns="121909" bIns="60954" anchor="ctr"/>
          <a:lstStyle/>
          <a:p>
            <a:pPr algn="ctr"/>
            <a:endParaRPr lang="zh-CN" altLang="en-US" sz="1600" b="1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32774" name="Rectangle 7"/>
          <p:cNvSpPr/>
          <p:nvPr/>
        </p:nvSpPr>
        <p:spPr>
          <a:xfrm>
            <a:off x="1488017" y="1979084"/>
            <a:ext cx="4320116" cy="575733"/>
          </a:xfrm>
          <a:prstGeom prst="rect">
            <a:avLst/>
          </a:prstGeom>
          <a:noFill/>
          <a:ln w="9525">
            <a:noFill/>
          </a:ln>
        </p:spPr>
        <p:txBody>
          <a:bodyPr lIns="121909" tIns="60954" rIns="121909" bIns="60954" anchor="ctr"/>
          <a:lstStyle/>
          <a:p>
            <a:pPr algn="ctr"/>
            <a:endParaRPr lang="zh-CN" altLang="en-US" sz="1600" b="1" dirty="0">
              <a:latin typeface="Times New Roman" panose="02020603050405020304" pitchFamily="18" charset="0"/>
              <a:ea typeface="楷体_GB231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95533" y="1321647"/>
            <a:ext cx="4922520" cy="4728633"/>
            <a:chOff x="7040" y="1840"/>
            <a:chExt cx="7695" cy="7880"/>
          </a:xfrm>
        </p:grpSpPr>
        <p:sp>
          <p:nvSpPr>
            <p:cNvPr id="32770" name="Rectangle 2"/>
            <p:cNvSpPr/>
            <p:nvPr/>
          </p:nvSpPr>
          <p:spPr>
            <a:xfrm>
              <a:off x="8040" y="8880"/>
              <a:ext cx="840" cy="8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771" name="Line 3"/>
            <p:cNvSpPr/>
            <p:nvPr/>
          </p:nvSpPr>
          <p:spPr>
            <a:xfrm>
              <a:off x="7320" y="5720"/>
              <a:ext cx="59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2772" name="AutoShape 4"/>
            <p:cNvSpPr/>
            <p:nvPr/>
          </p:nvSpPr>
          <p:spPr>
            <a:xfrm>
              <a:off x="7560" y="5400"/>
              <a:ext cx="1200" cy="480"/>
            </a:xfrm>
            <a:prstGeom prst="cube">
              <a:avLst>
                <a:gd name="adj" fmla="val 7916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776" name="AutoShape 13"/>
            <p:cNvSpPr/>
            <p:nvPr/>
          </p:nvSpPr>
          <p:spPr>
            <a:xfrm>
              <a:off x="7920" y="2760"/>
              <a:ext cx="600" cy="2880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2777" name="Group 14"/>
            <p:cNvGrpSpPr/>
            <p:nvPr/>
          </p:nvGrpSpPr>
          <p:grpSpPr>
            <a:xfrm>
              <a:off x="8380" y="3120"/>
              <a:ext cx="4800" cy="375"/>
              <a:chOff x="3208" y="1248"/>
              <a:chExt cx="1920" cy="150"/>
            </a:xfrm>
          </p:grpSpPr>
          <p:sp>
            <p:nvSpPr>
              <p:cNvPr id="32865" name="Rectangle 15"/>
              <p:cNvSpPr/>
              <p:nvPr/>
            </p:nvSpPr>
            <p:spPr>
              <a:xfrm>
                <a:off x="3208" y="1248"/>
                <a:ext cx="480" cy="1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66" name="Rectangle 16"/>
              <p:cNvSpPr/>
              <p:nvPr/>
            </p:nvSpPr>
            <p:spPr>
              <a:xfrm>
                <a:off x="3688" y="1248"/>
                <a:ext cx="480" cy="1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67" name="Rectangle 17"/>
              <p:cNvSpPr/>
              <p:nvPr/>
            </p:nvSpPr>
            <p:spPr>
              <a:xfrm>
                <a:off x="4168" y="1248"/>
                <a:ext cx="480" cy="1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68" name="Rectangle 18"/>
              <p:cNvSpPr/>
              <p:nvPr/>
            </p:nvSpPr>
            <p:spPr>
              <a:xfrm>
                <a:off x="4648" y="1248"/>
                <a:ext cx="480" cy="1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778" name="Group 19"/>
            <p:cNvGrpSpPr/>
            <p:nvPr/>
          </p:nvGrpSpPr>
          <p:grpSpPr>
            <a:xfrm>
              <a:off x="8380" y="3945"/>
              <a:ext cx="4800" cy="375"/>
              <a:chOff x="3208" y="1248"/>
              <a:chExt cx="1920" cy="150"/>
            </a:xfrm>
          </p:grpSpPr>
          <p:sp>
            <p:nvSpPr>
              <p:cNvPr id="32861" name="Rectangle 20"/>
              <p:cNvSpPr/>
              <p:nvPr/>
            </p:nvSpPr>
            <p:spPr>
              <a:xfrm>
                <a:off x="3208" y="1248"/>
                <a:ext cx="480" cy="1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62" name="Rectangle 21"/>
              <p:cNvSpPr/>
              <p:nvPr/>
            </p:nvSpPr>
            <p:spPr>
              <a:xfrm>
                <a:off x="3688" y="1248"/>
                <a:ext cx="480" cy="1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63" name="Rectangle 22"/>
              <p:cNvSpPr/>
              <p:nvPr/>
            </p:nvSpPr>
            <p:spPr>
              <a:xfrm>
                <a:off x="4168" y="1248"/>
                <a:ext cx="480" cy="1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64" name="Rectangle 23"/>
              <p:cNvSpPr/>
              <p:nvPr/>
            </p:nvSpPr>
            <p:spPr>
              <a:xfrm>
                <a:off x="4648" y="1248"/>
                <a:ext cx="480" cy="1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779" name="Group 24"/>
            <p:cNvGrpSpPr/>
            <p:nvPr/>
          </p:nvGrpSpPr>
          <p:grpSpPr>
            <a:xfrm>
              <a:off x="8380" y="4785"/>
              <a:ext cx="4800" cy="375"/>
              <a:chOff x="3208" y="1248"/>
              <a:chExt cx="1920" cy="150"/>
            </a:xfrm>
          </p:grpSpPr>
          <p:sp>
            <p:nvSpPr>
              <p:cNvPr id="32857" name="Rectangle 25"/>
              <p:cNvSpPr/>
              <p:nvPr/>
            </p:nvSpPr>
            <p:spPr>
              <a:xfrm>
                <a:off x="3208" y="1248"/>
                <a:ext cx="480" cy="1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58" name="Rectangle 26"/>
              <p:cNvSpPr/>
              <p:nvPr/>
            </p:nvSpPr>
            <p:spPr>
              <a:xfrm>
                <a:off x="3688" y="1248"/>
                <a:ext cx="480" cy="1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59" name="Rectangle 27"/>
              <p:cNvSpPr/>
              <p:nvPr/>
            </p:nvSpPr>
            <p:spPr>
              <a:xfrm>
                <a:off x="4168" y="1248"/>
                <a:ext cx="480" cy="1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60" name="Rectangle 28"/>
              <p:cNvSpPr/>
              <p:nvPr/>
            </p:nvSpPr>
            <p:spPr>
              <a:xfrm>
                <a:off x="4648" y="1248"/>
                <a:ext cx="480" cy="1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780" name="Line 29"/>
            <p:cNvSpPr/>
            <p:nvPr/>
          </p:nvSpPr>
          <p:spPr>
            <a:xfrm flipH="1">
              <a:off x="9600" y="2760"/>
              <a:ext cx="240" cy="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81" name="Line 30"/>
            <p:cNvSpPr/>
            <p:nvPr/>
          </p:nvSpPr>
          <p:spPr>
            <a:xfrm flipH="1">
              <a:off x="10760" y="2760"/>
              <a:ext cx="240" cy="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82" name="Line 31"/>
            <p:cNvSpPr/>
            <p:nvPr/>
          </p:nvSpPr>
          <p:spPr>
            <a:xfrm>
              <a:off x="9740" y="2880"/>
              <a:ext cx="119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2783" name="Text Box 32"/>
            <p:cNvSpPr txBox="1"/>
            <p:nvPr/>
          </p:nvSpPr>
          <p:spPr>
            <a:xfrm>
              <a:off x="9959" y="2370"/>
              <a:ext cx="1681" cy="6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25 cm</a:t>
              </a:r>
            </a:p>
          </p:txBody>
        </p:sp>
        <p:sp>
          <p:nvSpPr>
            <p:cNvPr id="32784" name="Line 33"/>
            <p:cNvSpPr/>
            <p:nvPr/>
          </p:nvSpPr>
          <p:spPr>
            <a:xfrm>
              <a:off x="13160" y="3120"/>
              <a:ext cx="25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85" name="Line 34"/>
            <p:cNvSpPr/>
            <p:nvPr/>
          </p:nvSpPr>
          <p:spPr>
            <a:xfrm>
              <a:off x="13145" y="3460"/>
              <a:ext cx="25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86" name="Line 35"/>
            <p:cNvSpPr/>
            <p:nvPr/>
          </p:nvSpPr>
          <p:spPr>
            <a:xfrm>
              <a:off x="13320" y="3120"/>
              <a:ext cx="0" cy="3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2787" name="Line 36"/>
            <p:cNvSpPr/>
            <p:nvPr/>
          </p:nvSpPr>
          <p:spPr>
            <a:xfrm flipH="1" flipV="1">
              <a:off x="13080" y="2640"/>
              <a:ext cx="24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2788" name="Group 37"/>
            <p:cNvGrpSpPr/>
            <p:nvPr/>
          </p:nvGrpSpPr>
          <p:grpSpPr>
            <a:xfrm>
              <a:off x="11980" y="2200"/>
              <a:ext cx="2133" cy="610"/>
              <a:chOff x="4792" y="880"/>
              <a:chExt cx="853" cy="244"/>
            </a:xfrm>
          </p:grpSpPr>
          <p:grpSp>
            <p:nvGrpSpPr>
              <p:cNvPr id="32851" name="Group 38"/>
              <p:cNvGrpSpPr/>
              <p:nvPr/>
            </p:nvGrpSpPr>
            <p:grpSpPr>
              <a:xfrm>
                <a:off x="4792" y="880"/>
                <a:ext cx="853" cy="244"/>
                <a:chOff x="4896" y="664"/>
                <a:chExt cx="853" cy="244"/>
              </a:xfrm>
            </p:grpSpPr>
            <p:sp>
              <p:nvSpPr>
                <p:cNvPr id="32853" name="Text Box 39"/>
                <p:cNvSpPr txBox="1"/>
                <p:nvPr/>
              </p:nvSpPr>
              <p:spPr>
                <a:xfrm>
                  <a:off x="4952" y="664"/>
                  <a:ext cx="797" cy="2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lIns="121909" tIns="60954" rIns="121909" bIns="60954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600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=6 cm</a:t>
                  </a:r>
                </a:p>
              </p:txBody>
            </p:sp>
            <p:grpSp>
              <p:nvGrpSpPr>
                <p:cNvPr id="32854" name="Group 40"/>
                <p:cNvGrpSpPr/>
                <p:nvPr/>
              </p:nvGrpSpPr>
              <p:grpSpPr>
                <a:xfrm>
                  <a:off x="4896" y="672"/>
                  <a:ext cx="96" cy="147"/>
                  <a:chOff x="3792" y="488"/>
                  <a:chExt cx="96" cy="147"/>
                </a:xfrm>
              </p:grpSpPr>
              <p:sp>
                <p:nvSpPr>
                  <p:cNvPr id="32855" name="Oval 41"/>
                  <p:cNvSpPr/>
                  <p:nvPr/>
                </p:nvSpPr>
                <p:spPr>
                  <a:xfrm>
                    <a:off x="3792" y="528"/>
                    <a:ext cx="96" cy="68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2400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2856" name="Line 42"/>
                  <p:cNvSpPr/>
                  <p:nvPr/>
                </p:nvSpPr>
                <p:spPr>
                  <a:xfrm>
                    <a:off x="3840" y="488"/>
                    <a:ext cx="0" cy="147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32852" name="Line 43"/>
              <p:cNvSpPr/>
              <p:nvPr/>
            </p:nvSpPr>
            <p:spPr>
              <a:xfrm>
                <a:off x="4832" y="1056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2789" name="Line 44"/>
            <p:cNvSpPr/>
            <p:nvPr/>
          </p:nvSpPr>
          <p:spPr>
            <a:xfrm>
              <a:off x="13185" y="4320"/>
              <a:ext cx="25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90" name="Line 45"/>
            <p:cNvSpPr/>
            <p:nvPr/>
          </p:nvSpPr>
          <p:spPr>
            <a:xfrm>
              <a:off x="13180" y="4760"/>
              <a:ext cx="25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91" name="Line 46"/>
            <p:cNvSpPr/>
            <p:nvPr/>
          </p:nvSpPr>
          <p:spPr>
            <a:xfrm>
              <a:off x="13320" y="4320"/>
              <a:ext cx="0" cy="4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2792" name="Text Box 47"/>
            <p:cNvSpPr txBox="1"/>
            <p:nvPr/>
          </p:nvSpPr>
          <p:spPr>
            <a:xfrm>
              <a:off x="13320" y="4320"/>
              <a:ext cx="1415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65" dirty="0">
                  <a:latin typeface="Arial" panose="020B0604020202020204" pitchFamily="34" charset="0"/>
                  <a:ea typeface="宋体" panose="02010600030101010101" pitchFamily="2" charset="-122"/>
                </a:rPr>
                <a:t>6cm</a:t>
              </a:r>
            </a:p>
          </p:txBody>
        </p:sp>
        <p:sp>
          <p:nvSpPr>
            <p:cNvPr id="32793" name="Line 48"/>
            <p:cNvSpPr/>
            <p:nvPr/>
          </p:nvSpPr>
          <p:spPr>
            <a:xfrm>
              <a:off x="13185" y="5140"/>
              <a:ext cx="25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94" name="Line 49"/>
            <p:cNvSpPr/>
            <p:nvPr/>
          </p:nvSpPr>
          <p:spPr>
            <a:xfrm>
              <a:off x="13185" y="5720"/>
              <a:ext cx="25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95" name="Line 50"/>
            <p:cNvSpPr/>
            <p:nvPr/>
          </p:nvSpPr>
          <p:spPr>
            <a:xfrm>
              <a:off x="13320" y="5140"/>
              <a:ext cx="0" cy="5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2796" name="Text Box 51"/>
            <p:cNvSpPr txBox="1"/>
            <p:nvPr/>
          </p:nvSpPr>
          <p:spPr>
            <a:xfrm>
              <a:off x="13240" y="5200"/>
              <a:ext cx="1317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65" dirty="0">
                  <a:latin typeface="Arial" panose="020B0604020202020204" pitchFamily="34" charset="0"/>
                  <a:ea typeface="宋体" panose="02010600030101010101" pitchFamily="2" charset="-122"/>
                </a:rPr>
                <a:t>8cm</a:t>
              </a:r>
            </a:p>
          </p:txBody>
        </p:sp>
        <p:sp>
          <p:nvSpPr>
            <p:cNvPr id="32797" name="Line 52"/>
            <p:cNvSpPr/>
            <p:nvPr/>
          </p:nvSpPr>
          <p:spPr>
            <a:xfrm>
              <a:off x="7320" y="2820"/>
              <a:ext cx="66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798" name="Line 53"/>
            <p:cNvSpPr/>
            <p:nvPr/>
          </p:nvSpPr>
          <p:spPr>
            <a:xfrm>
              <a:off x="7480" y="2820"/>
              <a:ext cx="0" cy="29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2799" name="Text Box 54"/>
            <p:cNvSpPr txBox="1"/>
            <p:nvPr/>
          </p:nvSpPr>
          <p:spPr>
            <a:xfrm>
              <a:off x="7040" y="3840"/>
              <a:ext cx="1320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65" dirty="0">
                  <a:latin typeface="Arial" panose="020B0604020202020204" pitchFamily="34" charset="0"/>
                  <a:ea typeface="宋体" panose="02010600030101010101" pitchFamily="2" charset="-122"/>
                </a:rPr>
                <a:t>40cm</a:t>
              </a:r>
            </a:p>
          </p:txBody>
        </p:sp>
        <p:sp>
          <p:nvSpPr>
            <p:cNvPr id="32800" name="Text Box 55"/>
            <p:cNvSpPr txBox="1"/>
            <p:nvPr/>
          </p:nvSpPr>
          <p:spPr>
            <a:xfrm>
              <a:off x="10440" y="5760"/>
              <a:ext cx="1200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65" dirty="0">
                  <a:latin typeface="Arial" panose="020B0604020202020204" pitchFamily="34" charset="0"/>
                  <a:ea typeface="宋体" panose="02010600030101010101" pitchFamily="2" charset="-122"/>
                </a:rPr>
                <a:t>地面</a:t>
              </a:r>
            </a:p>
          </p:txBody>
        </p:sp>
        <p:sp>
          <p:nvSpPr>
            <p:cNvPr id="32801" name="Text Box 56"/>
            <p:cNvSpPr txBox="1"/>
            <p:nvPr/>
          </p:nvSpPr>
          <p:spPr>
            <a:xfrm>
              <a:off x="8260" y="1840"/>
              <a:ext cx="2420" cy="6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u="sng" dirty="0">
                  <a:latin typeface="Arial" panose="020B0604020202020204" pitchFamily="34" charset="0"/>
                  <a:ea typeface="宋体" panose="02010600030101010101" pitchFamily="2" charset="-122"/>
                </a:rPr>
                <a:t>边长</a:t>
              </a:r>
              <a:r>
                <a:rPr lang="en-US" altLang="zh-CN" sz="1600" u="sng" dirty="0">
                  <a:latin typeface="Arial" panose="020B0604020202020204" pitchFamily="34" charset="0"/>
                  <a:ea typeface="宋体" panose="02010600030101010101" pitchFamily="2" charset="-122"/>
                </a:rPr>
                <a:t>8×8cm</a:t>
              </a:r>
            </a:p>
          </p:txBody>
        </p:sp>
        <p:sp>
          <p:nvSpPr>
            <p:cNvPr id="32802" name="Line 57"/>
            <p:cNvSpPr/>
            <p:nvPr/>
          </p:nvSpPr>
          <p:spPr>
            <a:xfrm flipV="1">
              <a:off x="8160" y="2160"/>
              <a:ext cx="24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03" name="Rectangle 58"/>
            <p:cNvSpPr/>
            <p:nvPr/>
          </p:nvSpPr>
          <p:spPr>
            <a:xfrm>
              <a:off x="9020" y="6940"/>
              <a:ext cx="4200" cy="1800"/>
            </a:xfrm>
            <a:prstGeom prst="rect">
              <a:avLst/>
            </a:prstGeom>
            <a:solidFill>
              <a:srgbClr val="CCFFCC">
                <a:alpha val="76077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2804" name="Group 59"/>
            <p:cNvGrpSpPr/>
            <p:nvPr/>
          </p:nvGrpSpPr>
          <p:grpSpPr>
            <a:xfrm>
              <a:off x="8760" y="9120"/>
              <a:ext cx="4800" cy="375"/>
              <a:chOff x="3208" y="1248"/>
              <a:chExt cx="1920" cy="150"/>
            </a:xfrm>
          </p:grpSpPr>
          <p:sp>
            <p:nvSpPr>
              <p:cNvPr id="32847" name="Rectangle 60"/>
              <p:cNvSpPr/>
              <p:nvPr/>
            </p:nvSpPr>
            <p:spPr>
              <a:xfrm>
                <a:off x="3208" y="1248"/>
                <a:ext cx="480" cy="1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48" name="Rectangle 61"/>
              <p:cNvSpPr/>
              <p:nvPr/>
            </p:nvSpPr>
            <p:spPr>
              <a:xfrm>
                <a:off x="3688" y="1248"/>
                <a:ext cx="480" cy="1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49" name="Rectangle 62"/>
              <p:cNvSpPr/>
              <p:nvPr/>
            </p:nvSpPr>
            <p:spPr>
              <a:xfrm>
                <a:off x="4168" y="1248"/>
                <a:ext cx="480" cy="1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50" name="Rectangle 63"/>
              <p:cNvSpPr/>
              <p:nvPr/>
            </p:nvSpPr>
            <p:spPr>
              <a:xfrm>
                <a:off x="4648" y="1248"/>
                <a:ext cx="480" cy="15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2805" name="Rectangle 64"/>
            <p:cNvSpPr/>
            <p:nvPr/>
          </p:nvSpPr>
          <p:spPr>
            <a:xfrm rot="-5400000">
              <a:off x="7868" y="8210"/>
              <a:ext cx="1200" cy="375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06" name="Rectangle 65"/>
            <p:cNvSpPr/>
            <p:nvPr/>
          </p:nvSpPr>
          <p:spPr>
            <a:xfrm rot="-5400000">
              <a:off x="7868" y="7010"/>
              <a:ext cx="1200" cy="37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07" name="Rectangle 66"/>
            <p:cNvSpPr/>
            <p:nvPr/>
          </p:nvSpPr>
          <p:spPr>
            <a:xfrm>
              <a:off x="8160" y="9000"/>
              <a:ext cx="600" cy="6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08" name="Oval 67"/>
            <p:cNvSpPr/>
            <p:nvPr/>
          </p:nvSpPr>
          <p:spPr>
            <a:xfrm>
              <a:off x="7680" y="5640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09" name="Oval 68"/>
            <p:cNvSpPr/>
            <p:nvPr/>
          </p:nvSpPr>
          <p:spPr>
            <a:xfrm>
              <a:off x="8300" y="5640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10" name="Oval 69"/>
            <p:cNvSpPr/>
            <p:nvPr/>
          </p:nvSpPr>
          <p:spPr>
            <a:xfrm>
              <a:off x="8540" y="5400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11" name="Oval 70"/>
            <p:cNvSpPr/>
            <p:nvPr/>
          </p:nvSpPr>
          <p:spPr>
            <a:xfrm>
              <a:off x="8760" y="8900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12" name="Oval 71"/>
            <p:cNvSpPr/>
            <p:nvPr/>
          </p:nvSpPr>
          <p:spPr>
            <a:xfrm>
              <a:off x="8760" y="9600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13" name="Oval 72"/>
            <p:cNvSpPr/>
            <p:nvPr/>
          </p:nvSpPr>
          <p:spPr>
            <a:xfrm>
              <a:off x="8040" y="9600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14" name="Oval 73"/>
            <p:cNvSpPr/>
            <p:nvPr/>
          </p:nvSpPr>
          <p:spPr>
            <a:xfrm>
              <a:off x="8040" y="8900"/>
              <a:ext cx="120" cy="12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815" name="Text Box 74"/>
            <p:cNvSpPr txBox="1"/>
            <p:nvPr/>
          </p:nvSpPr>
          <p:spPr>
            <a:xfrm>
              <a:off x="10380" y="7440"/>
              <a:ext cx="1980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65" dirty="0">
                  <a:latin typeface="Arial" panose="020B0604020202020204" pitchFamily="34" charset="0"/>
                  <a:ea typeface="宋体" panose="02010600030101010101" pitchFamily="2" charset="-122"/>
                </a:rPr>
                <a:t>建筑物</a:t>
              </a:r>
            </a:p>
          </p:txBody>
        </p:sp>
        <p:sp>
          <p:nvSpPr>
            <p:cNvPr id="32816" name="Line 75"/>
            <p:cNvSpPr/>
            <p:nvPr/>
          </p:nvSpPr>
          <p:spPr>
            <a:xfrm>
              <a:off x="11985" y="8740"/>
              <a:ext cx="25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17" name="Line 76"/>
            <p:cNvSpPr/>
            <p:nvPr/>
          </p:nvSpPr>
          <p:spPr>
            <a:xfrm>
              <a:off x="11980" y="9080"/>
              <a:ext cx="25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818" name="Line 77"/>
            <p:cNvSpPr/>
            <p:nvPr/>
          </p:nvSpPr>
          <p:spPr>
            <a:xfrm>
              <a:off x="12120" y="8740"/>
              <a:ext cx="0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2819" name="Text Box 78"/>
            <p:cNvSpPr txBox="1"/>
            <p:nvPr/>
          </p:nvSpPr>
          <p:spPr>
            <a:xfrm>
              <a:off x="12080" y="8680"/>
              <a:ext cx="1752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65" dirty="0">
                  <a:latin typeface="Arial" panose="020B0604020202020204" pitchFamily="34" charset="0"/>
                  <a:ea typeface="宋体" panose="02010600030101010101" pitchFamily="2" charset="-122"/>
                </a:rPr>
                <a:t>4cm</a:t>
              </a:r>
            </a:p>
          </p:txBody>
        </p:sp>
        <p:sp>
          <p:nvSpPr>
            <p:cNvPr id="32820" name="Line 79"/>
            <p:cNvSpPr/>
            <p:nvPr/>
          </p:nvSpPr>
          <p:spPr>
            <a:xfrm>
              <a:off x="9000" y="8740"/>
              <a:ext cx="444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2821" name="Line 80"/>
            <p:cNvSpPr/>
            <p:nvPr/>
          </p:nvSpPr>
          <p:spPr>
            <a:xfrm flipV="1">
              <a:off x="9000" y="6580"/>
              <a:ext cx="0" cy="21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2822" name="Line 81"/>
            <p:cNvSpPr/>
            <p:nvPr/>
          </p:nvSpPr>
          <p:spPr>
            <a:xfrm>
              <a:off x="8640" y="6660"/>
              <a:ext cx="36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2823" name="Text Box 82"/>
            <p:cNvSpPr txBox="1"/>
            <p:nvPr/>
          </p:nvSpPr>
          <p:spPr>
            <a:xfrm>
              <a:off x="8440" y="6200"/>
              <a:ext cx="840" cy="11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65" dirty="0">
                  <a:latin typeface="Arial" panose="020B0604020202020204" pitchFamily="34" charset="0"/>
                  <a:ea typeface="宋体" panose="02010600030101010101" pitchFamily="2" charset="-122"/>
                </a:rPr>
                <a:t>4cm</a:t>
              </a:r>
            </a:p>
          </p:txBody>
        </p:sp>
      </p:grpSp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878840" y="1320800"/>
          <a:ext cx="5588000" cy="4729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91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53" marB="609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防止建筑物被撞击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3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53" marB="609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现场与通道相邻的建筑物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575">
                <a:tc rowSpan="3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53" marB="609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1、材料：立柱选用40×10 ×10cm的钢材；</a:t>
                      </a:r>
                    </a:p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护栏选用直径为6cm的管材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9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2、颜色：立柱为黄色；护栏为黄黑斑马线，间隔25cm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3、间距：护栏与建筑物之间留有4cm空隙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车间厂房立柱护角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38200" y="1364827"/>
          <a:ext cx="4737100" cy="4495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7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70" marB="609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防止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厂房立柱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被撞击</a:t>
                      </a:r>
                    </a:p>
                  </a:txBody>
                  <a:tcPr marL="121920" marR="121920" marT="60970" marB="609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0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70" marB="609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车间厂房立柱</a:t>
                      </a:r>
                      <a:endParaRPr kumimoji="1" lang="zh-CN" altLang="en-US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70" marB="609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555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70" marB="609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材料：护角建仪选用角钢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75*75*5</a:t>
                      </a:r>
                    </a:p>
                  </a:txBody>
                  <a:tcPr marL="121920" marR="121920" marT="60970" marB="609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5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颜色：黄色</a:t>
                      </a:r>
                    </a:p>
                  </a:txBody>
                  <a:tcPr marL="121920" marR="121920" marT="60970" marB="609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、高度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</a:t>
                      </a:r>
                    </a:p>
                  </a:txBody>
                  <a:tcPr marL="121920" marR="121920" marT="60970" marB="609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771727" y="1363980"/>
            <a:ext cx="2438400" cy="4495800"/>
            <a:chOff x="2160" y="4920"/>
            <a:chExt cx="2880" cy="5310"/>
          </a:xfrm>
        </p:grpSpPr>
        <p:pic>
          <p:nvPicPr>
            <p:cNvPr id="33795" name="Picture 2" descr="D:\layout\可视化：颜色管理\DSC0544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" y="4920"/>
              <a:ext cx="2880" cy="5310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45" name="Straight Arrow Connector 44"/>
            <p:cNvCxnSpPr/>
            <p:nvPr/>
          </p:nvCxnSpPr>
          <p:spPr>
            <a:xfrm>
              <a:off x="2760" y="7440"/>
              <a:ext cx="960" cy="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8103352" y="1225973"/>
            <a:ext cx="3670395" cy="4633807"/>
            <a:chOff x="7267" y="1920"/>
            <a:chExt cx="6653" cy="8400"/>
          </a:xfrm>
        </p:grpSpPr>
        <p:grpSp>
          <p:nvGrpSpPr>
            <p:cNvPr id="33794" name="Group 3"/>
            <p:cNvGrpSpPr/>
            <p:nvPr/>
          </p:nvGrpSpPr>
          <p:grpSpPr>
            <a:xfrm>
              <a:off x="7800" y="1920"/>
              <a:ext cx="5040" cy="8400"/>
              <a:chOff x="3733800" y="990600"/>
              <a:chExt cx="5257800" cy="5334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676787" y="990600"/>
                <a:ext cx="1142320" cy="3124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35134" y="3886200"/>
                <a:ext cx="1828234" cy="22860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Flowchart: Manual Operation 6"/>
              <p:cNvSpPr/>
              <p:nvPr/>
            </p:nvSpPr>
            <p:spPr>
              <a:xfrm flipV="1">
                <a:off x="5335134" y="3657600"/>
                <a:ext cx="1828234" cy="228600"/>
              </a:xfrm>
              <a:prstGeom prst="flowChartManualOperation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3733800" y="6172200"/>
                <a:ext cx="5257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3963307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226720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490130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756150" y="6172200"/>
                <a:ext cx="302532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019562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5546386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282973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812405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868659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6339229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605248" y="6172200"/>
                <a:ext cx="302532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7132071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075816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924914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7661502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7395482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lowchart: Manual Input 25"/>
              <p:cNvSpPr/>
              <p:nvPr/>
            </p:nvSpPr>
            <p:spPr>
              <a:xfrm>
                <a:off x="6933861" y="4419600"/>
                <a:ext cx="229507" cy="1752600"/>
              </a:xfrm>
              <a:prstGeom prst="flowChartManualInp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lowchart: Manual Input 26"/>
              <p:cNvSpPr/>
              <p:nvPr/>
            </p:nvSpPr>
            <p:spPr>
              <a:xfrm flipH="1">
                <a:off x="5335134" y="4419600"/>
                <a:ext cx="226900" cy="1752600"/>
              </a:xfrm>
              <a:prstGeom prst="flowChartManualInp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3815" name="Group 44"/>
            <p:cNvGrpSpPr/>
            <p:nvPr/>
          </p:nvGrpSpPr>
          <p:grpSpPr>
            <a:xfrm rot="-5400000">
              <a:off x="11340" y="3180"/>
              <a:ext cx="2520" cy="2640"/>
              <a:chOff x="7315200" y="4114800"/>
              <a:chExt cx="1600200" cy="1447800"/>
            </a:xfrm>
          </p:grpSpPr>
          <p:grpSp>
            <p:nvGrpSpPr>
              <p:cNvPr id="33825" name="Group 39"/>
              <p:cNvGrpSpPr/>
              <p:nvPr/>
            </p:nvGrpSpPr>
            <p:grpSpPr>
              <a:xfrm>
                <a:off x="7315200" y="4114800"/>
                <a:ext cx="1600200" cy="1447800"/>
                <a:chOff x="7315200" y="4114800"/>
                <a:chExt cx="1600200" cy="14478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7391400" y="4191577"/>
                  <a:ext cx="1447800" cy="1294245"/>
                </a:xfrm>
                <a:prstGeom prst="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-Shape 34"/>
                <p:cNvSpPr/>
                <p:nvPr/>
              </p:nvSpPr>
              <p:spPr>
                <a:xfrm>
                  <a:off x="7315200" y="5258233"/>
                  <a:ext cx="304800" cy="304367"/>
                </a:xfrm>
                <a:prstGeom prst="corner">
                  <a:avLst>
                    <a:gd name="adj1" fmla="val 21875"/>
                    <a:gd name="adj2" fmla="val 25000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-Shape 35"/>
                <p:cNvSpPr/>
                <p:nvPr/>
              </p:nvSpPr>
              <p:spPr>
                <a:xfrm flipH="1">
                  <a:off x="8610600" y="5258233"/>
                  <a:ext cx="304800" cy="304367"/>
                </a:xfrm>
                <a:prstGeom prst="corner">
                  <a:avLst>
                    <a:gd name="adj1" fmla="val 21875"/>
                    <a:gd name="adj2" fmla="val 25000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-Shape 36"/>
                <p:cNvSpPr/>
                <p:nvPr/>
              </p:nvSpPr>
              <p:spPr>
                <a:xfrm rot="16200000" flipH="1">
                  <a:off x="8610817" y="4114583"/>
                  <a:ext cx="304367" cy="304800"/>
                </a:xfrm>
                <a:prstGeom prst="corner">
                  <a:avLst>
                    <a:gd name="adj1" fmla="val 21875"/>
                    <a:gd name="adj2" fmla="val 25000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-Shape 37"/>
                <p:cNvSpPr/>
                <p:nvPr/>
              </p:nvSpPr>
              <p:spPr>
                <a:xfrm rot="5400000">
                  <a:off x="7315417" y="4114583"/>
                  <a:ext cx="304367" cy="304800"/>
                </a:xfrm>
                <a:prstGeom prst="corner">
                  <a:avLst>
                    <a:gd name="adj1" fmla="val 21875"/>
                    <a:gd name="adj2" fmla="val 25000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7772401" y="4495945"/>
                <a:ext cx="76200" cy="3043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772401" y="4877089"/>
                <a:ext cx="76200" cy="3043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772400" y="4800311"/>
                <a:ext cx="685800" cy="767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382001" y="4495945"/>
                <a:ext cx="76200" cy="3043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382001" y="4877089"/>
                <a:ext cx="76200" cy="3043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12000" y="6719"/>
              <a:ext cx="1779" cy="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护角</a:t>
              </a:r>
            </a:p>
          </p:txBody>
        </p:sp>
        <p:cxnSp>
          <p:nvCxnSpPr>
            <p:cNvPr id="48" name="Straight Arrow Connector 47"/>
            <p:cNvCxnSpPr>
              <a:stCxn id="46" idx="0"/>
              <a:endCxn id="38" idx="1"/>
            </p:cNvCxnSpPr>
            <p:nvPr/>
          </p:nvCxnSpPr>
          <p:spPr>
            <a:xfrm flipH="1" flipV="1">
              <a:off x="11558" y="5761"/>
              <a:ext cx="1332" cy="959"/>
            </a:xfrm>
            <a:prstGeom prst="straightConnector1">
              <a:avLst/>
            </a:prstGeom>
            <a:ln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6" idx="2"/>
            </p:cNvCxnSpPr>
            <p:nvPr/>
          </p:nvCxnSpPr>
          <p:spPr>
            <a:xfrm rot="5400000">
              <a:off x="11570" y="6960"/>
              <a:ext cx="960" cy="1680"/>
            </a:xfrm>
            <a:prstGeom prst="straightConnector1">
              <a:avLst/>
            </a:prstGeom>
            <a:ln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6" idx="0"/>
              <a:endCxn id="35" idx="2"/>
            </p:cNvCxnSpPr>
            <p:nvPr/>
          </p:nvCxnSpPr>
          <p:spPr>
            <a:xfrm flipV="1">
              <a:off x="12890" y="5761"/>
              <a:ext cx="752" cy="959"/>
            </a:xfrm>
            <a:prstGeom prst="straightConnector1">
              <a:avLst/>
            </a:prstGeom>
            <a:ln>
              <a:solidFill>
                <a:srgbClr val="00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21" name="Line 41"/>
            <p:cNvSpPr/>
            <p:nvPr/>
          </p:nvSpPr>
          <p:spPr>
            <a:xfrm>
              <a:off x="8040" y="7320"/>
              <a:ext cx="13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22" name="Line 43"/>
            <p:cNvSpPr/>
            <p:nvPr/>
          </p:nvSpPr>
          <p:spPr>
            <a:xfrm flipH="1">
              <a:off x="8640" y="7320"/>
              <a:ext cx="0" cy="27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3823" name="Line 53"/>
            <p:cNvSpPr/>
            <p:nvPr/>
          </p:nvSpPr>
          <p:spPr>
            <a:xfrm>
              <a:off x="8040" y="10080"/>
              <a:ext cx="13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24" name="Text Box 44"/>
            <p:cNvSpPr txBox="1"/>
            <p:nvPr/>
          </p:nvSpPr>
          <p:spPr>
            <a:xfrm>
              <a:off x="7267" y="8520"/>
              <a:ext cx="1493" cy="6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80cm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一般物品定位线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171787" y="1268307"/>
          <a:ext cx="5588000" cy="46443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53" marB="60953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让所有人员熟悉物品摆放的区域线体颜色、规格，使现场物品类别清晰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53" marB="60953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一般物品的摆放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2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53" marB="6095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、一般物品区域使用白色区域线，线宽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、可移动物品采用方框定位，不可移动物品采用四角定位，如车床、工作台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30mm≤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距离≤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、区域线四角可以为直角过渡</a:t>
                      </a:r>
                    </a:p>
                  </a:txBody>
                  <a:tcPr marL="121920" marR="121920" marT="60953" marB="6095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023947" y="1267155"/>
            <a:ext cx="3994880" cy="4646201"/>
            <a:chOff x="7540" y="1998"/>
            <a:chExt cx="6533" cy="7598"/>
          </a:xfrm>
        </p:grpSpPr>
        <p:sp>
          <p:nvSpPr>
            <p:cNvPr id="1027" name="Rectangle 2"/>
            <p:cNvSpPr>
              <a:spLocks noChangeArrowheads="1"/>
            </p:cNvSpPr>
            <p:nvPr/>
          </p:nvSpPr>
          <p:spPr bwMode="auto">
            <a:xfrm>
              <a:off x="7540" y="1998"/>
              <a:ext cx="6533" cy="75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21909" tIns="60954" rIns="121909" bIns="60954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4819" name="AutoShape 6"/>
            <p:cNvCxnSpPr/>
            <p:nvPr/>
          </p:nvCxnSpPr>
          <p:spPr>
            <a:xfrm>
              <a:off x="10573" y="9385"/>
              <a:ext cx="0" cy="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cxnSp>
        <p:cxnSp>
          <p:nvCxnSpPr>
            <p:cNvPr id="34820" name="AutoShape 7"/>
            <p:cNvCxnSpPr/>
            <p:nvPr/>
          </p:nvCxnSpPr>
          <p:spPr>
            <a:xfrm>
              <a:off x="10773" y="9585"/>
              <a:ext cx="0" cy="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cxnSp>
        <p:sp>
          <p:nvSpPr>
            <p:cNvPr id="34821" name="Text Box 12"/>
            <p:cNvSpPr txBox="1"/>
            <p:nvPr/>
          </p:nvSpPr>
          <p:spPr>
            <a:xfrm>
              <a:off x="9516" y="3684"/>
              <a:ext cx="1864" cy="8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 algn="ctr" defTabSz="957580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一般物品区</a:t>
              </a:r>
            </a:p>
            <a:p>
              <a:pPr algn="ctr" defTabSz="957580"/>
              <a:r>
                <a:rPr lang="zh-CN" altLang="en-US" sz="1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域线</a:t>
              </a:r>
            </a:p>
          </p:txBody>
        </p:sp>
        <p:sp>
          <p:nvSpPr>
            <p:cNvPr id="34823" name="Rectangle 29"/>
            <p:cNvSpPr/>
            <p:nvPr/>
          </p:nvSpPr>
          <p:spPr>
            <a:xfrm>
              <a:off x="9480" y="3480"/>
              <a:ext cx="1928" cy="1135"/>
            </a:xfrm>
            <a:prstGeom prst="rect">
              <a:avLst/>
            </a:prstGeom>
            <a:noFill/>
            <a:ln w="9525" cap="flat" cmpd="sng">
              <a:solidFill>
                <a:srgbClr val="003366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00" y="2520"/>
              <a:ext cx="4560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00" y="2760"/>
              <a:ext cx="480" cy="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720" y="2520"/>
              <a:ext cx="360" cy="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00" y="5400"/>
              <a:ext cx="4560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760" y="6000"/>
              <a:ext cx="2760" cy="228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4850" name="Group 41"/>
            <p:cNvGrpSpPr/>
            <p:nvPr/>
          </p:nvGrpSpPr>
          <p:grpSpPr>
            <a:xfrm>
              <a:off x="9330" y="6435"/>
              <a:ext cx="4090" cy="3150"/>
              <a:chOff x="3155" y="816"/>
              <a:chExt cx="1227" cy="963"/>
            </a:xfrm>
          </p:grpSpPr>
          <p:sp>
            <p:nvSpPr>
              <p:cNvPr id="34853" name="Line 43"/>
              <p:cNvSpPr/>
              <p:nvPr/>
            </p:nvSpPr>
            <p:spPr>
              <a:xfrm>
                <a:off x="3800" y="816"/>
                <a:ext cx="52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54" name="Line 44"/>
              <p:cNvSpPr/>
              <p:nvPr/>
            </p:nvSpPr>
            <p:spPr>
              <a:xfrm>
                <a:off x="3608" y="1392"/>
                <a:ext cx="72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55" name="Line 45"/>
              <p:cNvSpPr/>
              <p:nvPr/>
            </p:nvSpPr>
            <p:spPr>
              <a:xfrm>
                <a:off x="4232" y="816"/>
                <a:ext cx="0" cy="5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34856" name="Line 46"/>
              <p:cNvSpPr/>
              <p:nvPr/>
            </p:nvSpPr>
            <p:spPr>
              <a:xfrm>
                <a:off x="3200" y="1392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57" name="Line 47"/>
              <p:cNvSpPr/>
              <p:nvPr/>
            </p:nvSpPr>
            <p:spPr>
              <a:xfrm>
                <a:off x="3608" y="1392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58" name="Line 48"/>
              <p:cNvSpPr/>
              <p:nvPr/>
            </p:nvSpPr>
            <p:spPr>
              <a:xfrm>
                <a:off x="3216" y="1632"/>
                <a:ext cx="38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34859" name="Text Box 49"/>
              <p:cNvSpPr txBox="1"/>
              <p:nvPr/>
            </p:nvSpPr>
            <p:spPr>
              <a:xfrm>
                <a:off x="3155" y="1616"/>
                <a:ext cx="454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121909" tIns="60954" rIns="121909" bIns="60954">
                <a:spAutoFit/>
              </a:bodyPr>
              <a:lstStyle/>
              <a:p>
                <a:pPr algn="ctr"/>
                <a:r>
                  <a:rPr lang="en-US" altLang="zh-CN" sz="1335" b="1" dirty="0">
                    <a:latin typeface="微软雅黑" panose="020B0503020204020204" charset="-122"/>
                    <a:ea typeface="微软雅黑" panose="020B0503020204020204" charset="-122"/>
                  </a:rPr>
                  <a:t>100mm</a:t>
                </a:r>
              </a:p>
            </p:txBody>
          </p:sp>
          <p:sp>
            <p:nvSpPr>
              <p:cNvPr id="34860" name="Text Box 50"/>
              <p:cNvSpPr txBox="1"/>
              <p:nvPr/>
            </p:nvSpPr>
            <p:spPr>
              <a:xfrm rot="-5400000">
                <a:off x="4065" y="1047"/>
                <a:ext cx="474" cy="1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121909" tIns="60954" rIns="121909" bIns="60954">
                <a:spAutoFit/>
              </a:bodyPr>
              <a:lstStyle/>
              <a:p>
                <a:pPr algn="ctr"/>
                <a:r>
                  <a:rPr lang="en-US" altLang="zh-CN" sz="1335" b="1" dirty="0">
                    <a:latin typeface="微软雅黑" panose="020B0503020204020204" charset="-122"/>
                    <a:ea typeface="微软雅黑" panose="020B0503020204020204" charset="-122"/>
                  </a:rPr>
                  <a:t>150mm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9480" y="7560"/>
              <a:ext cx="132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00" y="6360"/>
              <a:ext cx="720" cy="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特殊物品定位线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7493" y="1422400"/>
          <a:ext cx="5101590" cy="452439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3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让所有人员熟悉物品摆放的区域线体颜色、规格，使现场物品类别清晰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废品、危险品；清洁用品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、生产中的废品、化学品、危险品的摆放使用白色区域线，线宽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、卫生用品存放区域线使用白色线，线宽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1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30mm≤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距离≤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、区域线四角可以为直角过渡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0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注意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画线框时，尽量与主通道线相互平行、垂直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904653" y="1423247"/>
            <a:ext cx="5844540" cy="4414520"/>
            <a:chOff x="6974" y="1949"/>
            <a:chExt cx="6903" cy="4946"/>
          </a:xfrm>
        </p:grpSpPr>
        <p:grpSp>
          <p:nvGrpSpPr>
            <p:cNvPr id="3" name="组合 2"/>
            <p:cNvGrpSpPr/>
            <p:nvPr/>
          </p:nvGrpSpPr>
          <p:grpSpPr>
            <a:xfrm>
              <a:off x="6974" y="1949"/>
              <a:ext cx="2651" cy="4940"/>
              <a:chOff x="6385" y="1949"/>
              <a:chExt cx="3240" cy="4946"/>
            </a:xfrm>
          </p:grpSpPr>
          <p:pic>
            <p:nvPicPr>
              <p:cNvPr id="35870" name="Picture 16" descr="D:\layout\可视化：颜色管理\DSC05667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5" y="4649"/>
                <a:ext cx="3240" cy="22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5871" name="Picture 21" descr="DSC05658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5" y="1949"/>
                <a:ext cx="3240" cy="27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9625" y="1949"/>
              <a:ext cx="4253" cy="4947"/>
              <a:chOff x="7540" y="1998"/>
              <a:chExt cx="6533" cy="7598"/>
            </a:xfrm>
          </p:grpSpPr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7540" y="1998"/>
                <a:ext cx="6533" cy="75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</a:ln>
              <a:effectLst/>
            </p:spPr>
            <p:txBody>
              <a:bodyPr wrap="none" lIns="121909" tIns="60954" rIns="121909" bIns="60954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35844" name="AutoShape 14"/>
              <p:cNvCxnSpPr/>
              <p:nvPr/>
            </p:nvCxnSpPr>
            <p:spPr>
              <a:xfrm>
                <a:off x="10573" y="9385"/>
                <a:ext cx="0" cy="0"/>
              </a:xfrm>
              <a:prstGeom prst="straightConnector1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cxnSp>
          <p:cxnSp>
            <p:nvCxnSpPr>
              <p:cNvPr id="35845" name="AutoShape 15"/>
              <p:cNvCxnSpPr/>
              <p:nvPr/>
            </p:nvCxnSpPr>
            <p:spPr>
              <a:xfrm>
                <a:off x="10773" y="9585"/>
                <a:ext cx="0" cy="0"/>
              </a:xfrm>
              <a:prstGeom prst="straightConnector1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cxnSp>
          <p:sp>
            <p:nvSpPr>
              <p:cNvPr id="21" name="Frame 20"/>
              <p:cNvSpPr/>
              <p:nvPr/>
            </p:nvSpPr>
            <p:spPr>
              <a:xfrm>
                <a:off x="8880" y="6480"/>
                <a:ext cx="3960" cy="2640"/>
              </a:xfrm>
              <a:prstGeom prst="frame">
                <a:avLst>
                  <a:gd name="adj1" fmla="val 125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872" name="Text Box 22"/>
              <p:cNvSpPr txBox="1"/>
              <p:nvPr/>
            </p:nvSpPr>
            <p:spPr>
              <a:xfrm>
                <a:off x="9760" y="7092"/>
                <a:ext cx="2270" cy="14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121909" tIns="60954" rIns="121909" bIns="60954">
                <a:spAutoFit/>
              </a:bodyPr>
              <a:lstStyle/>
              <a:p>
                <a:pPr algn="ctr" defTabSz="957580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清洁用品、垃圾</a:t>
                </a:r>
              </a:p>
              <a:p>
                <a:pPr algn="ctr" defTabSz="957580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存放区</a:t>
                </a:r>
              </a:p>
            </p:txBody>
          </p:sp>
          <p:sp>
            <p:nvSpPr>
              <p:cNvPr id="35873" name="Rectangle 33"/>
              <p:cNvSpPr/>
              <p:nvPr/>
            </p:nvSpPr>
            <p:spPr>
              <a:xfrm>
                <a:off x="9185" y="2943"/>
                <a:ext cx="3370" cy="250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135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74" name="Rectangle 34"/>
              <p:cNvSpPr/>
              <p:nvPr/>
            </p:nvSpPr>
            <p:spPr>
              <a:xfrm rot="-2700000">
                <a:off x="8510" y="3005"/>
                <a:ext cx="1635" cy="313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135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75" name="Rectangle 35"/>
              <p:cNvSpPr/>
              <p:nvPr/>
            </p:nvSpPr>
            <p:spPr>
              <a:xfrm rot="-2700000">
                <a:off x="8425" y="3555"/>
                <a:ext cx="2620" cy="313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135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76" name="Rectangle 36"/>
              <p:cNvSpPr/>
              <p:nvPr/>
            </p:nvSpPr>
            <p:spPr>
              <a:xfrm rot="-2700000">
                <a:off x="8400" y="3803"/>
                <a:ext cx="4280" cy="312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135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77" name="Rectangle 37"/>
              <p:cNvSpPr/>
              <p:nvPr/>
            </p:nvSpPr>
            <p:spPr>
              <a:xfrm rot="-2700000">
                <a:off x="9135" y="4113"/>
                <a:ext cx="4065" cy="315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135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78" name="Rectangle 38"/>
              <p:cNvSpPr/>
              <p:nvPr/>
            </p:nvSpPr>
            <p:spPr>
              <a:xfrm rot="-2700000">
                <a:off x="10275" y="4603"/>
                <a:ext cx="2830" cy="312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135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79" name="Rectangle 39"/>
              <p:cNvSpPr/>
              <p:nvPr/>
            </p:nvSpPr>
            <p:spPr>
              <a:xfrm rot="-2700000">
                <a:off x="11335" y="5003"/>
                <a:ext cx="1850" cy="312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endParaRPr lang="zh-CN" altLang="en-US" sz="2135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880" name="Rectangle 44"/>
              <p:cNvSpPr/>
              <p:nvPr/>
            </p:nvSpPr>
            <p:spPr>
              <a:xfrm>
                <a:off x="9600" y="3378"/>
                <a:ext cx="2523" cy="1662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121909" tIns="60954" rIns="121909" bIns="60954" anchor="ctr"/>
              <a:lstStyle/>
              <a:p>
                <a:pPr algn="ctr" defTabSz="957580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高危化学品、</a:t>
                </a:r>
              </a:p>
              <a:p>
                <a:pPr algn="ctr" defTabSz="957580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其他危险品</a:t>
                </a:r>
              </a:p>
            </p:txBody>
          </p:sp>
          <p:sp>
            <p:nvSpPr>
              <p:cNvPr id="46" name="Frame 45"/>
              <p:cNvSpPr/>
              <p:nvPr/>
            </p:nvSpPr>
            <p:spPr>
              <a:xfrm>
                <a:off x="8520" y="2280"/>
                <a:ext cx="4560" cy="3720"/>
              </a:xfrm>
              <a:prstGeom prst="frame">
                <a:avLst>
                  <a:gd name="adj1" fmla="val 177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手推物流车定位线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24653" y="1416473"/>
          <a:ext cx="5372735" cy="44024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让所有人员熟悉物品摆放的区域线体颜色、规格，使现场物品类别清晰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空置的部品台车、小叉车、工具车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90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、四周边框按照一般区域线画制原则来画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8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、线条颜色为白，线宽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  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8701193" y="1416473"/>
            <a:ext cx="2926080" cy="4402667"/>
            <a:chOff x="7540" y="1998"/>
            <a:chExt cx="6532" cy="7598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7540" y="1998"/>
              <a:ext cx="6533" cy="75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  <a:effectLst/>
          </p:spPr>
          <p:txBody>
            <a:bodyPr wrap="none" lIns="121909" tIns="60954" rIns="121909" bIns="60954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40" y="3120"/>
              <a:ext cx="360" cy="4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40" y="7560"/>
              <a:ext cx="1200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600" y="3120"/>
              <a:ext cx="480" cy="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760" y="7560"/>
              <a:ext cx="1200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40" y="3120"/>
              <a:ext cx="4440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0440" y="7200"/>
              <a:ext cx="720" cy="960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88947" y="1416473"/>
            <a:ext cx="2312247" cy="4403513"/>
            <a:chOff x="7067" y="1673"/>
            <a:chExt cx="3210" cy="68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7" y="1673"/>
              <a:ext cx="3210" cy="34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7" y="5093"/>
              <a:ext cx="3210" cy="3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开门线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07567" y="1388533"/>
            <a:ext cx="6240780" cy="4305300"/>
            <a:chOff x="5508" y="2192"/>
            <a:chExt cx="8255" cy="4084"/>
          </a:xfrm>
        </p:grpSpPr>
        <p:graphicFrame>
          <p:nvGraphicFramePr>
            <p:cNvPr id="2050" name="Object 2" descr="image36"/>
            <p:cNvGraphicFramePr/>
            <p:nvPr/>
          </p:nvGraphicFramePr>
          <p:xfrm>
            <a:off x="9523" y="2192"/>
            <a:ext cx="4240" cy="1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r:id="rId4" imgW="7486650" imgH="5086350" progId="">
                    <p:embed/>
                  </p:oleObj>
                </mc:Choice>
                <mc:Fallback>
                  <p:oleObj r:id="rId4" imgW="7486650" imgH="5086350" progId="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5"/>
                        <a:srcRect l="36536" t="30431" r="23070" b="48346"/>
                        <a:stretch>
                          <a:fillRect/>
                        </a:stretch>
                      </p:blipFill>
                      <p:spPr>
                        <a:xfrm>
                          <a:off x="9523" y="2192"/>
                          <a:ext cx="4240" cy="1666"/>
                        </a:xfrm>
                        <a:prstGeom prst="rect">
                          <a:avLst/>
                        </a:prstGeom>
                        <a:solidFill>
                          <a:srgbClr val="0F8F3A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" descr="image36"/>
            <p:cNvGraphicFramePr/>
            <p:nvPr/>
          </p:nvGraphicFramePr>
          <p:xfrm>
            <a:off x="9570" y="3997"/>
            <a:ext cx="4179" cy="2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r:id="rId6" imgW="7486650" imgH="5086350" progId="">
                    <p:embed/>
                  </p:oleObj>
                </mc:Choice>
                <mc:Fallback>
                  <p:oleObj r:id="rId6" imgW="7486650" imgH="5086350" progId="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5"/>
                        <a:srcRect l="48918" t="30431" r="34792" b="50223"/>
                        <a:stretch>
                          <a:fillRect/>
                        </a:stretch>
                      </p:blipFill>
                      <p:spPr>
                        <a:xfrm>
                          <a:off x="9570" y="3997"/>
                          <a:ext cx="4179" cy="2279"/>
                        </a:xfrm>
                        <a:prstGeom prst="rect">
                          <a:avLst/>
                        </a:prstGeom>
                        <a:solidFill>
                          <a:srgbClr val="0F8F3A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3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8" y="2192"/>
              <a:ext cx="4015" cy="4084"/>
            </a:xfrm>
            <a:prstGeom prst="rect">
              <a:avLst/>
            </a:prstGeom>
            <a:noFill/>
            <a:ln w="28575">
              <a:noFill/>
            </a:ln>
          </p:spPr>
        </p:pic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729827" y="1388533"/>
          <a:ext cx="4648835" cy="43059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6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警示路人开门的路径，避开或小心通过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所有朝向通道的弧形推拉式门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59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、沿着门开关的弧形路径画虚线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5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、线条颜色为黄色，线宽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   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，每段长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100mm ,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间距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 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23080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管道颜色标识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43187" y="1027853"/>
          <a:ext cx="10262235" cy="5567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3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9" marB="60949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管道内流体可视化，预知管道危险性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预防事故发生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提高管道维护的效率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</a:p>
                  </a:txBody>
                  <a:tcPr marL="121920" marR="121920" marT="60949" marB="60949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9" marB="60949" anchor="ctr"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公司所有管道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包括气体和液体管道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</a:p>
                  </a:txBody>
                  <a:tcPr marL="121920" marR="121920" marT="60949" marB="60949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 rowSpan="10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9" marB="609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、压缩空气管道涂刷成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淡灰色</a:t>
                      </a:r>
                      <a:endParaRPr kumimoji="1" lang="zh-CN" altLang="zh-CN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淡灰色</a:t>
                      </a:r>
                      <a:endParaRPr kumimoji="1" lang="zh-CN" altLang="zh-CN" sz="1600" kern="12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49" marB="60949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、消防管道涂刷成红色</a:t>
                      </a:r>
                    </a:p>
                  </a:txBody>
                  <a:tcPr marL="121920" marR="121920" marT="60949" marB="6094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鲜红</a:t>
                      </a:r>
                    </a:p>
                  </a:txBody>
                  <a:tcPr marL="121920" marR="121920" marT="60949" marB="60949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、低压氦气管道涂刷成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淡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黄色</a:t>
                      </a:r>
                      <a:endParaRPr kumimoji="1" lang="zh-CN" altLang="zh-CN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淡</a:t>
                      </a:r>
                      <a:r>
                        <a:rPr lang="en-US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黄色</a:t>
                      </a:r>
                      <a:endParaRPr kumimoji="1" lang="zh-CN" altLang="zh-CN" sz="1600" kern="1200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、高压氦气管道涂刷成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淡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黄色</a:t>
                      </a:r>
                      <a:endParaRPr kumimoji="1" lang="zh-CN" altLang="zh-CN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、低压氮气管道涂刷成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淡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黄色</a:t>
                      </a:r>
                      <a:endParaRPr kumimoji="1" lang="zh-CN" altLang="zh-CN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、中、高压氮气管道涂刷成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淡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黄色</a:t>
                      </a:r>
                      <a:endParaRPr kumimoji="1" lang="zh-CN" altLang="zh-CN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、乙炔管道涂刷成白色（乙炔软管为黑色）</a:t>
                      </a:r>
                    </a:p>
                  </a:txBody>
                  <a:tcPr marL="121920" marR="121920" marT="60949" marB="6094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16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49" marB="6094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、氧气管道涂刷成天蓝色（氧气软管为红色）</a:t>
                      </a:r>
                    </a:p>
                  </a:txBody>
                  <a:tcPr marL="121920" marR="121920" marT="60949" marB="609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kumimoji="1" lang="zh-CN" altLang="en-US" sz="16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49" marB="60949" anchor="ctr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、一般水管涂刷成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艳绿色</a:t>
                      </a:r>
                      <a:endParaRPr kumimoji="1" lang="zh-CN" altLang="zh-CN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335" kern="1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艳绿色</a:t>
                      </a:r>
                      <a:endParaRPr kumimoji="1" lang="zh-CN" altLang="zh-CN" sz="1335" kern="12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49" marB="60949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、液化气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淡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黄色</a:t>
                      </a:r>
                      <a:endParaRPr kumimoji="1" lang="zh-CN" altLang="zh-CN" sz="16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淡</a:t>
                      </a:r>
                      <a:r>
                        <a:rPr lang="en-US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r>
                        <a:rPr lang="zh-CN" altLang="zh-CN" sz="1600" kern="12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黄色</a:t>
                      </a:r>
                      <a:endParaRPr kumimoji="1" lang="zh-CN" altLang="zh-CN" sz="1600" kern="1200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49" marB="6094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注意</a:t>
                      </a:r>
                    </a:p>
                  </a:txBody>
                  <a:tcPr marL="121920" marR="121920" marT="60949" marB="60949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具体操作按国标</a:t>
                      </a:r>
                      <a:r>
                        <a:rPr lang="en-US" altLang="zh-CN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GB_7231-2003_</a:t>
                      </a:r>
                      <a:r>
                        <a:rPr lang="zh-CN" altLang="en-US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工业管道的基本识别色、识别符号和安全标识</a:t>
                      </a:r>
                    </a:p>
                  </a:txBody>
                  <a:tcPr marL="121920" marR="121920" marT="60949" marB="60949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手推物流车定位线</a:t>
            </a:r>
          </a:p>
        </p:txBody>
      </p:sp>
      <p:sp>
        <p:nvSpPr>
          <p:cNvPr id="37891" name="Rectangle 2"/>
          <p:cNvSpPr/>
          <p:nvPr/>
        </p:nvSpPr>
        <p:spPr>
          <a:xfrm>
            <a:off x="3197013" y="1146387"/>
            <a:ext cx="2311400" cy="396240"/>
          </a:xfrm>
          <a:prstGeom prst="rect">
            <a:avLst/>
          </a:prstGeom>
          <a:noFill/>
          <a:ln w="9525">
            <a:noFill/>
          </a:ln>
        </p:spPr>
        <p:txBody>
          <a:bodyPr wrap="square" lIns="110056" tIns="55029" rIns="110056" bIns="55029" anchor="ctr">
            <a:spAutoFit/>
          </a:bodyPr>
          <a:lstStyle/>
          <a:p>
            <a:pPr algn="ctr" defTabSz="957580"/>
            <a:r>
              <a:rPr lang="zh-CN" altLang="en-US" sz="1865" b="1" dirty="0">
                <a:latin typeface="微软雅黑" panose="020B0503020204020204" charset="-122"/>
                <a:ea typeface="微软雅黑" panose="020B0503020204020204" charset="-122"/>
              </a:rPr>
              <a:t>车间主干道标识线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183640" y="1655233"/>
          <a:ext cx="6223000" cy="4445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0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为了保护墙面与设备，区分人与车辆的通行，培养员工按道路通行的习惯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车间内部有车辆往来的通道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5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、适合于车间主通道，副通道</a:t>
                      </a:r>
                      <a:endParaRPr kumimoji="1" lang="en-US" altLang="zh-CN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）线宽：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；材料：油漆；颜色：黄色；</a:t>
                      </a: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）人行通道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700mm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（不包括通道线）</a:t>
                      </a: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）通道分车辆通道人行通道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;</a:t>
                      </a: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、需横越时要有斑马线</a:t>
                      </a: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）线宽：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，长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900mm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，油漆；白色</a:t>
                      </a: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）两条斑马线内部间隔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200mm</a:t>
                      </a: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）人行通道内部每隔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画出一个小人或一对</a:t>
                      </a: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脚印示意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747000" y="1142153"/>
            <a:ext cx="3268980" cy="5063067"/>
            <a:chOff x="8340" y="1230"/>
            <a:chExt cx="4800" cy="7434"/>
          </a:xfrm>
        </p:grpSpPr>
        <p:sp>
          <p:nvSpPr>
            <p:cNvPr id="37892" name="Rectangle 8"/>
            <p:cNvSpPr/>
            <p:nvPr/>
          </p:nvSpPr>
          <p:spPr>
            <a:xfrm>
              <a:off x="9376" y="6355"/>
              <a:ext cx="115" cy="194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/>
            <a:lstStyle/>
            <a:p>
              <a:endParaRPr lang="zh-CN" altLang="en-US" sz="186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893" name="Rectangle 9"/>
            <p:cNvSpPr/>
            <p:nvPr/>
          </p:nvSpPr>
          <p:spPr>
            <a:xfrm>
              <a:off x="9916" y="6335"/>
              <a:ext cx="100" cy="194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/>
            <a:lstStyle/>
            <a:p>
              <a:endParaRPr lang="zh-CN" altLang="en-US" sz="186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894" name="Rectangle 11"/>
            <p:cNvSpPr/>
            <p:nvPr/>
          </p:nvSpPr>
          <p:spPr>
            <a:xfrm>
              <a:off x="12058" y="6338"/>
              <a:ext cx="115" cy="194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/>
            <a:lstStyle/>
            <a:p>
              <a:endParaRPr lang="zh-CN" altLang="en-US" sz="186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895" name="Rectangle 12"/>
            <p:cNvSpPr/>
            <p:nvPr/>
          </p:nvSpPr>
          <p:spPr>
            <a:xfrm>
              <a:off x="9428" y="6465"/>
              <a:ext cx="480" cy="16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 anchor="ctr"/>
            <a:lstStyle/>
            <a:p>
              <a:pPr algn="ctr"/>
              <a:r>
                <a:rPr lang="zh-CN" altLang="en-US" sz="1335" dirty="0">
                  <a:latin typeface="微软雅黑" panose="020B0503020204020204" charset="-122"/>
                  <a:ea typeface="微软雅黑" panose="020B0503020204020204" charset="-122"/>
                </a:rPr>
                <a:t>人行通道</a:t>
              </a:r>
            </a:p>
          </p:txBody>
        </p:sp>
        <p:sp>
          <p:nvSpPr>
            <p:cNvPr id="37896" name="Rectangle 14"/>
            <p:cNvSpPr/>
            <p:nvPr/>
          </p:nvSpPr>
          <p:spPr>
            <a:xfrm>
              <a:off x="10796" y="6415"/>
              <a:ext cx="480" cy="16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 anchor="ctr"/>
            <a:lstStyle/>
            <a:p>
              <a:pPr algn="ctr"/>
              <a:r>
                <a:rPr lang="zh-CN" altLang="en-US" sz="1335" dirty="0">
                  <a:latin typeface="微软雅黑" panose="020B0503020204020204" charset="-122"/>
                  <a:ea typeface="微软雅黑" panose="020B0503020204020204" charset="-122"/>
                </a:rPr>
                <a:t>车辆通道</a:t>
              </a:r>
            </a:p>
          </p:txBody>
        </p:sp>
        <p:sp>
          <p:nvSpPr>
            <p:cNvPr id="37897" name="Rectangle 17"/>
            <p:cNvSpPr/>
            <p:nvPr/>
          </p:nvSpPr>
          <p:spPr>
            <a:xfrm>
              <a:off x="9328" y="6150"/>
              <a:ext cx="2880" cy="2210"/>
            </a:xfrm>
            <a:prstGeom prst="rect">
              <a:avLst/>
            </a:prstGeom>
            <a:noFill/>
            <a:ln w="19050" cap="flat" cmpd="sng">
              <a:solidFill>
                <a:srgbClr val="00CC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6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898" name="Rectangle 19"/>
            <p:cNvSpPr/>
            <p:nvPr/>
          </p:nvSpPr>
          <p:spPr>
            <a:xfrm>
              <a:off x="10288" y="8310"/>
              <a:ext cx="1480" cy="355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  <a:effectLst>
              <a:prstShdw prst="shdw17" dist="17961" dir="2699999">
                <a:srgbClr val="99995C"/>
              </a:prstShdw>
            </a:effectLst>
          </p:spPr>
          <p:txBody>
            <a:bodyPr wrap="none" lIns="121909" tIns="60954" rIns="121909" bIns="60954" anchor="ctr"/>
            <a:lstStyle/>
            <a:p>
              <a:pPr algn="ctr"/>
              <a:r>
                <a:rPr lang="zh-CN" altLang="en-US" sz="1335" dirty="0">
                  <a:latin typeface="微软雅黑" panose="020B0503020204020204" charset="-122"/>
                  <a:ea typeface="微软雅黑" panose="020B0503020204020204" charset="-122"/>
                </a:rPr>
                <a:t>主通道</a:t>
              </a:r>
            </a:p>
          </p:txBody>
        </p:sp>
        <p:sp>
          <p:nvSpPr>
            <p:cNvPr id="37899" name="Rectangle 39"/>
            <p:cNvSpPr/>
            <p:nvPr/>
          </p:nvSpPr>
          <p:spPr>
            <a:xfrm>
              <a:off x="9208" y="6035"/>
              <a:ext cx="1048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pPr algn="ctr"/>
              <a:r>
                <a:rPr lang="en-US" altLang="zh-CN" sz="1865" dirty="0">
                  <a:latin typeface="微软雅黑" panose="020B0503020204020204" charset="-122"/>
                  <a:ea typeface="微软雅黑" panose="020B0503020204020204" charset="-122"/>
                </a:rPr>
                <a:t>0.7m</a:t>
              </a:r>
            </a:p>
          </p:txBody>
        </p:sp>
        <p:sp>
          <p:nvSpPr>
            <p:cNvPr id="37900" name="Line 40"/>
            <p:cNvSpPr/>
            <p:nvPr/>
          </p:nvSpPr>
          <p:spPr>
            <a:xfrm flipH="1">
              <a:off x="9448" y="6510"/>
              <a:ext cx="4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4" name="Cross 33"/>
            <p:cNvSpPr/>
            <p:nvPr/>
          </p:nvSpPr>
          <p:spPr>
            <a:xfrm>
              <a:off x="8580" y="1230"/>
              <a:ext cx="4560" cy="4200"/>
            </a:xfrm>
            <a:prstGeom prst="plus">
              <a:avLst>
                <a:gd name="adj" fmla="val 3994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34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98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10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22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86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50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62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4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380" y="2310"/>
              <a:ext cx="73" cy="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7925" name="Group 61"/>
            <p:cNvGrpSpPr/>
            <p:nvPr/>
          </p:nvGrpSpPr>
          <p:grpSpPr>
            <a:xfrm>
              <a:off x="10380" y="3870"/>
              <a:ext cx="1033" cy="360"/>
              <a:chOff x="6629400" y="5562600"/>
              <a:chExt cx="655319" cy="2286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238703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10215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086378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162540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934052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05563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81726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857889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629400" y="5562600"/>
                <a:ext cx="46016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7926" name="Group 62"/>
            <p:cNvGrpSpPr/>
            <p:nvPr/>
          </p:nvGrpSpPr>
          <p:grpSpPr>
            <a:xfrm rot="5400000">
              <a:off x="9468" y="3198"/>
              <a:ext cx="737" cy="360"/>
              <a:chOff x="6705600" y="5562600"/>
              <a:chExt cx="502919" cy="2286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010761" y="5562601"/>
                <a:ext cx="4603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085773" y="5562601"/>
                <a:ext cx="4603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162490" y="5562600"/>
                <a:ext cx="46029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934045" y="5562600"/>
                <a:ext cx="46029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705600" y="5562600"/>
                <a:ext cx="46029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782317" y="5562601"/>
                <a:ext cx="4603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857328" y="5562601"/>
                <a:ext cx="4603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7927" name="Group 72"/>
            <p:cNvGrpSpPr/>
            <p:nvPr/>
          </p:nvGrpSpPr>
          <p:grpSpPr>
            <a:xfrm rot="5400000">
              <a:off x="11508" y="3198"/>
              <a:ext cx="737" cy="360"/>
              <a:chOff x="6705600" y="5562600"/>
              <a:chExt cx="502919" cy="2286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7010761" y="5562601"/>
                <a:ext cx="4603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085773" y="5562601"/>
                <a:ext cx="4603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162490" y="5562600"/>
                <a:ext cx="46029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934045" y="5562600"/>
                <a:ext cx="46029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705600" y="5562600"/>
                <a:ext cx="46029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782317" y="5562601"/>
                <a:ext cx="4603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857328" y="5562601"/>
                <a:ext cx="4603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37928" name="Rectangle 19"/>
            <p:cNvSpPr/>
            <p:nvPr/>
          </p:nvSpPr>
          <p:spPr>
            <a:xfrm>
              <a:off x="8340" y="4830"/>
              <a:ext cx="1720" cy="480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  <a:effectLst>
              <a:prstShdw prst="shdw17" dist="17961" dir="2699999">
                <a:srgbClr val="99995C"/>
              </a:prstShdw>
            </a:effectLst>
          </p:spPr>
          <p:txBody>
            <a:bodyPr wrap="none" lIns="121909" tIns="60954" rIns="121909" bIns="60954" anchor="ctr"/>
            <a:lstStyle/>
            <a:p>
              <a:pPr algn="ctr"/>
              <a:r>
                <a:rPr lang="zh-CN" altLang="en-US" sz="1335" dirty="0">
                  <a:latin typeface="微软雅黑" panose="020B0503020204020204" charset="-122"/>
                  <a:ea typeface="微软雅黑" panose="020B0503020204020204" charset="-122"/>
                </a:rPr>
                <a:t>十字路口通道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车间地址标识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62753" y="1253067"/>
          <a:ext cx="5766435" cy="49866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3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7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通过标识牌，使区域规划目视化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加工区、生产线、区域管理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 左上角为公司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LOGO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LOGO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右侧为公司或部门口号（可选）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、白底蓝边、字体：加粗黑体，文字居中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、地址牌规格 长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60cm×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50cm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、板材：亚克力</a:t>
                      </a:r>
                      <a:endParaRPr kumimoji="1" lang="en-US" altLang="zh-CN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、统一所有部门的看板尺寸、字体、字体大小、颜色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8053493" y="1203113"/>
            <a:ext cx="2987887" cy="2298700"/>
            <a:chOff x="7920" y="1440"/>
            <a:chExt cx="4680" cy="3600"/>
          </a:xfrm>
        </p:grpSpPr>
        <p:grpSp>
          <p:nvGrpSpPr>
            <p:cNvPr id="38931" name="Group 32"/>
            <p:cNvGrpSpPr/>
            <p:nvPr/>
          </p:nvGrpSpPr>
          <p:grpSpPr>
            <a:xfrm>
              <a:off x="7920" y="1440"/>
              <a:ext cx="4680" cy="3600"/>
              <a:chOff x="2880" y="1056"/>
              <a:chExt cx="2784" cy="2208"/>
            </a:xfrm>
          </p:grpSpPr>
          <p:sp>
            <p:nvSpPr>
              <p:cNvPr id="38942" name="Rectangle 11"/>
              <p:cNvSpPr/>
              <p:nvPr/>
            </p:nvSpPr>
            <p:spPr>
              <a:xfrm>
                <a:off x="2880" y="1104"/>
                <a:ext cx="2448" cy="1824"/>
              </a:xfrm>
              <a:prstGeom prst="rect">
                <a:avLst/>
              </a:prstGeom>
              <a:solidFill>
                <a:srgbClr val="3399FF"/>
              </a:solidFill>
              <a:ln w="25400" cap="flat" cmpd="sng">
                <a:solidFill>
                  <a:srgbClr val="00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880" y="1488"/>
                <a:ext cx="244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944" name="Line 18"/>
              <p:cNvSpPr/>
              <p:nvPr/>
            </p:nvSpPr>
            <p:spPr>
              <a:xfrm>
                <a:off x="2880" y="3168"/>
                <a:ext cx="24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887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5328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3311" y="2928"/>
                <a:ext cx="1777" cy="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21909" tIns="60954" rIns="121909" bIns="60954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60 cm</a:t>
                </a:r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>
                <a:off x="5328" y="2881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5280" y="110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950" name="Line 24"/>
              <p:cNvSpPr/>
              <p:nvPr/>
            </p:nvSpPr>
            <p:spPr>
              <a:xfrm>
                <a:off x="5424" y="1104"/>
                <a:ext cx="0" cy="17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 rot="16200000">
                <a:off x="4633" y="1801"/>
                <a:ext cx="1776" cy="2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21909" tIns="60954" rIns="121909" bIns="60954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50 cm</a:t>
                </a:r>
              </a:p>
            </p:txBody>
          </p:sp>
        </p:grpSp>
        <p:pic>
          <p:nvPicPr>
            <p:cNvPr id="38932" name="Picture 40"/>
            <p:cNvPicPr>
              <a:picLocks noChangeAspect="1"/>
            </p:cNvPicPr>
            <p:nvPr/>
          </p:nvPicPr>
          <p:blipFill>
            <a:blip r:embed="rId3"/>
            <a:srcRect l="1109" t="2190" r="1118"/>
            <a:stretch>
              <a:fillRect/>
            </a:stretch>
          </p:blipFill>
          <p:spPr>
            <a:xfrm>
              <a:off x="8040" y="1580"/>
              <a:ext cx="840" cy="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33" name="TextBox 41"/>
            <p:cNvSpPr txBox="1"/>
            <p:nvPr/>
          </p:nvSpPr>
          <p:spPr>
            <a:xfrm>
              <a:off x="7920" y="2623"/>
              <a:ext cx="4080" cy="14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总装一线</a:t>
              </a:r>
              <a:endParaRPr lang="en-US" altLang="zh-CN" sz="26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FLA1</a:t>
              </a:r>
            </a:p>
          </p:txBody>
        </p:sp>
        <p:sp>
          <p:nvSpPr>
            <p:cNvPr id="38934" name="TextBox 42"/>
            <p:cNvSpPr txBox="1"/>
            <p:nvPr/>
          </p:nvSpPr>
          <p:spPr>
            <a:xfrm>
              <a:off x="8160" y="1440"/>
              <a:ext cx="4080" cy="6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品质方针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67313" y="3515360"/>
            <a:ext cx="4632960" cy="2726267"/>
            <a:chOff x="8111" y="4378"/>
            <a:chExt cx="5472" cy="3220"/>
          </a:xfrm>
        </p:grpSpPr>
        <p:pic>
          <p:nvPicPr>
            <p:cNvPr id="38914" name="Picture 3" descr="D:\layout\可视化：颜色管理\DSC0568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1" y="4378"/>
              <a:ext cx="3120" cy="3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31" y="4378"/>
              <a:ext cx="2353" cy="3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区域管理标识</a:t>
            </a:r>
          </a:p>
        </p:txBody>
      </p:sp>
      <p:graphicFrame>
        <p:nvGraphicFramePr>
          <p:cNvPr id="28" name="Table 2"/>
          <p:cNvGraphicFramePr>
            <a:graphicFrameLocks noGrp="1"/>
          </p:cNvGraphicFramePr>
          <p:nvPr/>
        </p:nvGraphicFramePr>
        <p:xfrm>
          <a:off x="1554480" y="1214967"/>
          <a:ext cx="5588000" cy="48272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通过标识牌，使区域规划目视化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区域管理：原材料区、成品区、返修品区、报废区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 版式如下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、白底蓝边、字体：白色加粗黑体，文字居中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、地址牌规格 长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25cm×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20cm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、立式放置</a:t>
                      </a:r>
                      <a:endParaRPr kumimoji="1" lang="en-US" altLang="zh-CN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、统一所有部门的看板尺寸、字体、字体大小、颜色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7538720" y="1303867"/>
            <a:ext cx="3268133" cy="4806527"/>
            <a:chOff x="10028" y="2712"/>
            <a:chExt cx="2916" cy="4289"/>
          </a:xfrm>
        </p:grpSpPr>
        <p:grpSp>
          <p:nvGrpSpPr>
            <p:cNvPr id="2" name="组合 1"/>
            <p:cNvGrpSpPr/>
            <p:nvPr/>
          </p:nvGrpSpPr>
          <p:grpSpPr>
            <a:xfrm>
              <a:off x="10028" y="2712"/>
              <a:ext cx="2641" cy="2032"/>
              <a:chOff x="8520" y="1938"/>
              <a:chExt cx="4680" cy="3600"/>
            </a:xfrm>
          </p:grpSpPr>
          <p:grpSp>
            <p:nvGrpSpPr>
              <p:cNvPr id="39939" name="Group 32"/>
              <p:cNvGrpSpPr/>
              <p:nvPr/>
            </p:nvGrpSpPr>
            <p:grpSpPr>
              <a:xfrm>
                <a:off x="8520" y="1938"/>
                <a:ext cx="4680" cy="3600"/>
                <a:chOff x="2880" y="1056"/>
                <a:chExt cx="2784" cy="2208"/>
              </a:xfrm>
            </p:grpSpPr>
            <p:sp>
              <p:nvSpPr>
                <p:cNvPr id="39994" name="Rectangle 11"/>
                <p:cNvSpPr/>
                <p:nvPr/>
              </p:nvSpPr>
              <p:spPr>
                <a:xfrm>
                  <a:off x="2880" y="1104"/>
                  <a:ext cx="2448" cy="1824"/>
                </a:xfrm>
                <a:prstGeom prst="rect">
                  <a:avLst/>
                </a:prstGeom>
                <a:solidFill>
                  <a:srgbClr val="3399FF"/>
                </a:solidFill>
                <a:ln w="25400" cap="flat" cmpd="sng">
                  <a:solidFill>
                    <a:srgbClr val="0099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60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2880" y="1488"/>
                  <a:ext cx="2448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996" name="Line 18"/>
                <p:cNvSpPr/>
                <p:nvPr/>
              </p:nvSpPr>
              <p:spPr>
                <a:xfrm>
                  <a:off x="2880" y="3168"/>
                  <a:ext cx="244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triangle" w="med" len="med"/>
                </a:ln>
              </p:spPr>
            </p:sp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>
                  <a:off x="2887" y="292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FF"/>
                  </a:solidFill>
                  <a:rou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>
                  <a:off x="5328" y="292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FF"/>
                  </a:solidFill>
                  <a:rou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3311" y="2928"/>
                  <a:ext cx="1777" cy="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>
                  <a:prstShdw prst="shdw18" dist="17961" dir="135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lIns="121909" tIns="60954" rIns="121909" bIns="60954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25 </a:t>
                  </a: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cm</a:t>
                  </a:r>
                </a:p>
              </p:txBody>
            </p:sp>
            <p:sp>
              <p:nvSpPr>
                <p:cNvPr id="2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328" y="2881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99FF"/>
                  </a:solidFill>
                  <a:rou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280" y="1104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99FF"/>
                  </a:solidFill>
                  <a:rou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002" name="Line 24"/>
                <p:cNvSpPr/>
                <p:nvPr/>
              </p:nvSpPr>
              <p:spPr>
                <a:xfrm>
                  <a:off x="5424" y="1104"/>
                  <a:ext cx="0" cy="177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triangle" w="med" len="med"/>
                </a:ln>
              </p:spPr>
            </p:sp>
            <p:sp>
              <p:nvSpPr>
                <p:cNvPr id="23" name="Rectangle 25"/>
                <p:cNvSpPr>
                  <a:spLocks noChangeArrowheads="1"/>
                </p:cNvSpPr>
                <p:nvPr/>
              </p:nvSpPr>
              <p:spPr bwMode="auto">
                <a:xfrm rot="16200000">
                  <a:off x="4633" y="1801"/>
                  <a:ext cx="1776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>
                  <a:prstShdw prst="shdw18" dist="17961" dir="135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lIns="121909" tIns="60954" rIns="121909" bIns="60954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20 </a:t>
                  </a: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cm</a:t>
                  </a:r>
                </a:p>
              </p:txBody>
            </p:sp>
          </p:grpSp>
          <p:pic>
            <p:nvPicPr>
              <p:cNvPr id="39940" name="Picture 40"/>
              <p:cNvPicPr>
                <a:picLocks noChangeAspect="1"/>
              </p:cNvPicPr>
              <p:nvPr/>
            </p:nvPicPr>
            <p:blipFill>
              <a:blip r:embed="rId3"/>
              <a:srcRect l="1109" t="2190" r="1118"/>
              <a:stretch>
                <a:fillRect/>
              </a:stretch>
            </p:blipFill>
            <p:spPr>
              <a:xfrm>
                <a:off x="8640" y="2078"/>
                <a:ext cx="840" cy="50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9941" name="TextBox 41"/>
              <p:cNvSpPr txBox="1"/>
              <p:nvPr/>
            </p:nvSpPr>
            <p:spPr>
              <a:xfrm>
                <a:off x="8520" y="3280"/>
                <a:ext cx="4080" cy="7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66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原材料区</a:t>
                </a:r>
              </a:p>
            </p:txBody>
          </p:sp>
          <p:sp>
            <p:nvSpPr>
              <p:cNvPr id="39942" name="TextBox 42"/>
              <p:cNvSpPr txBox="1"/>
              <p:nvPr/>
            </p:nvSpPr>
            <p:spPr>
              <a:xfrm>
                <a:off x="8760" y="1938"/>
                <a:ext cx="4080" cy="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13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钣  金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0028" y="4757"/>
              <a:ext cx="2916" cy="2244"/>
              <a:chOff x="8640" y="6720"/>
              <a:chExt cx="4680" cy="3600"/>
            </a:xfrm>
          </p:grpSpPr>
          <p:grpSp>
            <p:nvGrpSpPr>
              <p:cNvPr id="39958" name="Group 32"/>
              <p:cNvGrpSpPr/>
              <p:nvPr/>
            </p:nvGrpSpPr>
            <p:grpSpPr>
              <a:xfrm>
                <a:off x="8640" y="6720"/>
                <a:ext cx="4680" cy="3600"/>
                <a:chOff x="2880" y="1056"/>
                <a:chExt cx="2784" cy="2208"/>
              </a:xfrm>
            </p:grpSpPr>
            <p:sp>
              <p:nvSpPr>
                <p:cNvPr id="39984" name="Rectangle 11"/>
                <p:cNvSpPr/>
                <p:nvPr/>
              </p:nvSpPr>
              <p:spPr>
                <a:xfrm>
                  <a:off x="2880" y="1104"/>
                  <a:ext cx="2448" cy="1824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>
                  <a:solidFill>
                    <a:srgbClr val="0099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60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1" name="Line 12"/>
                <p:cNvSpPr>
                  <a:spLocks noChangeShapeType="1"/>
                </p:cNvSpPr>
                <p:nvPr/>
              </p:nvSpPr>
              <p:spPr bwMode="auto">
                <a:xfrm>
                  <a:off x="2880" y="1488"/>
                  <a:ext cx="2448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986" name="Line 18"/>
                <p:cNvSpPr/>
                <p:nvPr/>
              </p:nvSpPr>
              <p:spPr>
                <a:xfrm>
                  <a:off x="2880" y="3168"/>
                  <a:ext cx="2448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triangle" w="med" len="med"/>
                </a:ln>
              </p:spPr>
            </p:sp>
            <p:sp>
              <p:nvSpPr>
                <p:cNvPr id="33" name="Line 19"/>
                <p:cNvSpPr>
                  <a:spLocks noChangeShapeType="1"/>
                </p:cNvSpPr>
                <p:nvPr/>
              </p:nvSpPr>
              <p:spPr bwMode="auto">
                <a:xfrm>
                  <a:off x="2887" y="292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FF"/>
                  </a:solidFill>
                  <a:rou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Line 20"/>
                <p:cNvSpPr>
                  <a:spLocks noChangeShapeType="1"/>
                </p:cNvSpPr>
                <p:nvPr/>
              </p:nvSpPr>
              <p:spPr bwMode="auto">
                <a:xfrm>
                  <a:off x="5328" y="292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FF"/>
                  </a:solidFill>
                  <a:rou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Rectangle 21"/>
                <p:cNvSpPr>
                  <a:spLocks noChangeArrowheads="1"/>
                </p:cNvSpPr>
                <p:nvPr/>
              </p:nvSpPr>
              <p:spPr bwMode="auto">
                <a:xfrm>
                  <a:off x="3311" y="2928"/>
                  <a:ext cx="1777" cy="2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>
                  <a:prstShdw prst="shdw18" dist="17961" dir="135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lIns="121909" tIns="60954" rIns="121909" bIns="60954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25 </a:t>
                  </a: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cm</a:t>
                  </a:r>
                </a:p>
              </p:txBody>
            </p:sp>
            <p:sp>
              <p:nvSpPr>
                <p:cNvPr id="3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328" y="2881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99FF"/>
                  </a:solidFill>
                  <a:rou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280" y="1104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99FF"/>
                  </a:solidFill>
                  <a:round/>
                </a:ln>
                <a:effectLst>
                  <a:prstShdw prst="shdw18" dist="17961" dir="135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92" name="Line 24"/>
                <p:cNvSpPr/>
                <p:nvPr/>
              </p:nvSpPr>
              <p:spPr>
                <a:xfrm>
                  <a:off x="5424" y="1104"/>
                  <a:ext cx="0" cy="177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triangle" w="med" len="med"/>
                </a:ln>
              </p:spPr>
            </p:sp>
            <p:sp>
              <p:nvSpPr>
                <p:cNvPr id="39" name="Rectangle 25"/>
                <p:cNvSpPr>
                  <a:spLocks noChangeArrowheads="1"/>
                </p:cNvSpPr>
                <p:nvPr/>
              </p:nvSpPr>
              <p:spPr bwMode="auto">
                <a:xfrm rot="16200000">
                  <a:off x="4633" y="1801"/>
                  <a:ext cx="1776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>
                  <a:prstShdw prst="shdw18" dist="17961" dir="135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 lIns="121909" tIns="60954" rIns="121909" bIns="60954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20 </a:t>
                  </a: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cm</a:t>
                  </a:r>
                </a:p>
              </p:txBody>
            </p:sp>
          </p:grpSp>
          <p:pic>
            <p:nvPicPr>
              <p:cNvPr id="39959" name="Picture 40"/>
              <p:cNvPicPr>
                <a:picLocks noChangeAspect="1"/>
              </p:cNvPicPr>
              <p:nvPr/>
            </p:nvPicPr>
            <p:blipFill>
              <a:blip r:embed="rId3"/>
              <a:srcRect l="1109" t="2190" r="1118"/>
              <a:stretch>
                <a:fillRect/>
              </a:stretch>
            </p:blipFill>
            <p:spPr>
              <a:xfrm>
                <a:off x="8760" y="6860"/>
                <a:ext cx="840" cy="5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9960" name="TextBox 41"/>
              <p:cNvSpPr txBox="1"/>
              <p:nvPr/>
            </p:nvSpPr>
            <p:spPr>
              <a:xfrm>
                <a:off x="8640" y="8063"/>
                <a:ext cx="4080" cy="7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66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报废品区</a:t>
                </a:r>
              </a:p>
            </p:txBody>
          </p:sp>
          <p:sp>
            <p:nvSpPr>
              <p:cNvPr id="39961" name="TextBox 42"/>
              <p:cNvSpPr txBox="1"/>
              <p:nvPr/>
            </p:nvSpPr>
            <p:spPr>
              <a:xfrm>
                <a:off x="8880" y="6720"/>
                <a:ext cx="4080" cy="6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13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钣  金</a:t>
                </a: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区域管理标识</a:t>
            </a:r>
          </a:p>
        </p:txBody>
      </p:sp>
      <p:sp>
        <p:nvSpPr>
          <p:cNvPr id="60" name="椭圆 59"/>
          <p:cNvSpPr/>
          <p:nvPr/>
        </p:nvSpPr>
        <p:spPr>
          <a:xfrm>
            <a:off x="3262207" y="5489787"/>
            <a:ext cx="1219200" cy="50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64860" y="3075940"/>
            <a:ext cx="3285067" cy="2527300"/>
            <a:chOff x="5730" y="3686"/>
            <a:chExt cx="4680" cy="3600"/>
          </a:xfrm>
        </p:grpSpPr>
        <p:grpSp>
          <p:nvGrpSpPr>
            <p:cNvPr id="39962" name="Group 32"/>
            <p:cNvGrpSpPr/>
            <p:nvPr/>
          </p:nvGrpSpPr>
          <p:grpSpPr>
            <a:xfrm>
              <a:off x="5730" y="3686"/>
              <a:ext cx="4680" cy="3600"/>
              <a:chOff x="2880" y="1056"/>
              <a:chExt cx="2784" cy="2208"/>
            </a:xfrm>
          </p:grpSpPr>
          <p:sp>
            <p:nvSpPr>
              <p:cNvPr id="39974" name="Rectangle 11"/>
              <p:cNvSpPr/>
              <p:nvPr/>
            </p:nvSpPr>
            <p:spPr>
              <a:xfrm>
                <a:off x="2880" y="1104"/>
                <a:ext cx="2448" cy="1824"/>
              </a:xfrm>
              <a:prstGeom prst="rect">
                <a:avLst/>
              </a:prstGeom>
              <a:solidFill>
                <a:srgbClr val="FFFF00"/>
              </a:solidFill>
              <a:ln w="25400" cap="flat" cmpd="sng">
                <a:solidFill>
                  <a:srgbClr val="00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865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2880" y="1488"/>
                <a:ext cx="244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976" name="Line 18"/>
              <p:cNvSpPr/>
              <p:nvPr/>
            </p:nvSpPr>
            <p:spPr>
              <a:xfrm>
                <a:off x="2880" y="3168"/>
                <a:ext cx="24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>
                <a:off x="2887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>
                <a:off x="5328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Rectangle 21"/>
              <p:cNvSpPr>
                <a:spLocks noChangeArrowheads="1"/>
              </p:cNvSpPr>
              <p:nvPr/>
            </p:nvSpPr>
            <p:spPr bwMode="auto">
              <a:xfrm>
                <a:off x="3311" y="2928"/>
                <a:ext cx="1777" cy="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21909" tIns="60954" rIns="121909" bIns="60954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65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25 </a:t>
                </a:r>
                <a:r>
                  <a:rPr kumimoji="0" lang="en-US" altLang="zh-CN" sz="186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cm</a:t>
                </a:r>
              </a:p>
            </p:txBody>
          </p:sp>
          <p:sp>
            <p:nvSpPr>
              <p:cNvPr id="50" name="Line 22"/>
              <p:cNvSpPr>
                <a:spLocks noChangeShapeType="1"/>
              </p:cNvSpPr>
              <p:nvPr/>
            </p:nvSpPr>
            <p:spPr bwMode="auto">
              <a:xfrm flipH="1">
                <a:off x="5328" y="2881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Line 23"/>
              <p:cNvSpPr>
                <a:spLocks noChangeShapeType="1"/>
              </p:cNvSpPr>
              <p:nvPr/>
            </p:nvSpPr>
            <p:spPr bwMode="auto">
              <a:xfrm flipH="1">
                <a:off x="5280" y="110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982" name="Line 24"/>
              <p:cNvSpPr/>
              <p:nvPr/>
            </p:nvSpPr>
            <p:spPr>
              <a:xfrm>
                <a:off x="5424" y="1104"/>
                <a:ext cx="0" cy="17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53" name="Rectangle 25"/>
              <p:cNvSpPr>
                <a:spLocks noChangeArrowheads="1"/>
              </p:cNvSpPr>
              <p:nvPr/>
            </p:nvSpPr>
            <p:spPr bwMode="auto">
              <a:xfrm rot="16200000">
                <a:off x="4633" y="1801"/>
                <a:ext cx="1776" cy="2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21909" tIns="60954" rIns="121909" bIns="60954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65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20 </a:t>
                </a:r>
                <a:r>
                  <a:rPr kumimoji="0" lang="en-US" altLang="zh-CN" sz="186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cm</a:t>
                </a:r>
              </a:p>
            </p:txBody>
          </p:sp>
        </p:grpSp>
        <p:pic>
          <p:nvPicPr>
            <p:cNvPr id="39963" name="Picture 40"/>
            <p:cNvPicPr>
              <a:picLocks noChangeAspect="1"/>
            </p:cNvPicPr>
            <p:nvPr/>
          </p:nvPicPr>
          <p:blipFill>
            <a:blip r:embed="rId3"/>
            <a:srcRect l="1109" t="2190" r="1118"/>
            <a:stretch>
              <a:fillRect/>
            </a:stretch>
          </p:blipFill>
          <p:spPr>
            <a:xfrm>
              <a:off x="5850" y="3826"/>
              <a:ext cx="840" cy="5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64" name="TextBox 41"/>
            <p:cNvSpPr txBox="1"/>
            <p:nvPr/>
          </p:nvSpPr>
          <p:spPr>
            <a:xfrm>
              <a:off x="5730" y="5029"/>
              <a:ext cx="4080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返修品区</a:t>
              </a:r>
            </a:p>
          </p:txBody>
        </p:sp>
        <p:sp>
          <p:nvSpPr>
            <p:cNvPr id="39965" name="TextBox 42"/>
            <p:cNvSpPr txBox="1"/>
            <p:nvPr/>
          </p:nvSpPr>
          <p:spPr>
            <a:xfrm>
              <a:off x="5970" y="3686"/>
              <a:ext cx="4080" cy="6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  冷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3770207" y="2543387"/>
            <a:ext cx="203200" cy="314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9967" name="组合 84"/>
          <p:cNvGrpSpPr/>
          <p:nvPr/>
        </p:nvGrpSpPr>
        <p:grpSpPr>
          <a:xfrm rot="-393691">
            <a:off x="2999740" y="1652271"/>
            <a:ext cx="1818217" cy="1337733"/>
            <a:chOff x="9143992" y="1771145"/>
            <a:chExt cx="2613142" cy="2071986"/>
          </a:xfrm>
        </p:grpSpPr>
        <p:sp>
          <p:nvSpPr>
            <p:cNvPr id="39969" name="Rectangle 11"/>
            <p:cNvSpPr/>
            <p:nvPr/>
          </p:nvSpPr>
          <p:spPr>
            <a:xfrm>
              <a:off x="9144000" y="1954696"/>
              <a:ext cx="2613134" cy="1888435"/>
            </a:xfrm>
            <a:prstGeom prst="rect">
              <a:avLst/>
            </a:prstGeom>
            <a:solidFill>
              <a:srgbClr val="3399FF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46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>
              <a:off x="9144000" y="2352261"/>
              <a:ext cx="261313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65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9971" name="Picture 40"/>
            <p:cNvPicPr>
              <a:picLocks noChangeAspect="1"/>
            </p:cNvPicPr>
            <p:nvPr/>
          </p:nvPicPr>
          <p:blipFill>
            <a:blip r:embed="rId3"/>
            <a:srcRect l="1109" t="2190" r="1118"/>
            <a:stretch>
              <a:fillRect/>
            </a:stretch>
          </p:blipFill>
          <p:spPr>
            <a:xfrm>
              <a:off x="9220200" y="1993900"/>
              <a:ext cx="533400" cy="3222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72" name="TextBox 41"/>
            <p:cNvSpPr txBox="1"/>
            <p:nvPr/>
          </p:nvSpPr>
          <p:spPr>
            <a:xfrm>
              <a:off x="9143992" y="2766996"/>
              <a:ext cx="2590797" cy="7130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原材料区</a:t>
              </a:r>
            </a:p>
          </p:txBody>
        </p:sp>
        <p:sp>
          <p:nvSpPr>
            <p:cNvPr id="39973" name="TextBox 42"/>
            <p:cNvSpPr txBox="1"/>
            <p:nvPr/>
          </p:nvSpPr>
          <p:spPr>
            <a:xfrm>
              <a:off x="9296396" y="1771145"/>
              <a:ext cx="2438399" cy="5861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钣  金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45447" y="1165860"/>
            <a:ext cx="2016760" cy="378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65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看板可更换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模具架治具标识、定置</a:t>
            </a:r>
          </a:p>
        </p:txBody>
      </p:sp>
      <p:graphicFrame>
        <p:nvGraphicFramePr>
          <p:cNvPr id="2" name="Table 3"/>
          <p:cNvGraphicFramePr>
            <a:graphicFrameLocks noGrp="1"/>
          </p:cNvGraphicFramePr>
          <p:nvPr/>
        </p:nvGraphicFramePr>
        <p:xfrm>
          <a:off x="1772920" y="1562100"/>
          <a:ext cx="9029700" cy="41865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4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通过标识牌，加强模具的管理（防错、易寻找）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模具架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、层架每层、每列编号标识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、看板上的标识信息要与模具上的信息一至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、白底、字体：加粗黑体，文字居中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、地址牌规格 长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60cm×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50cm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、板材：自制喷涂白板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模具架治具标识、定置</a:t>
            </a:r>
          </a:p>
        </p:txBody>
      </p:sp>
      <p:graphicFrame>
        <p:nvGraphicFramePr>
          <p:cNvPr id="40985" name="表格 40984"/>
          <p:cNvGraphicFramePr/>
          <p:nvPr/>
        </p:nvGraphicFramePr>
        <p:xfrm>
          <a:off x="1593427" y="1242907"/>
          <a:ext cx="9164955" cy="19513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5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04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模具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模具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模具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模具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。。。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。。。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。。。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101427" y="1198457"/>
            <a:ext cx="711200" cy="3067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层数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93427" y="1446107"/>
            <a:ext cx="914400" cy="3067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格数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593427" y="1242907"/>
            <a:ext cx="1016000" cy="5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3" name="Picture 2"/>
          <p:cNvPicPr>
            <a:picLocks noChangeAspect="1"/>
          </p:cNvPicPr>
          <p:nvPr/>
        </p:nvPicPr>
        <p:blipFill>
          <a:blip r:embed="rId3"/>
          <a:srcRect l="1875" t="3125" r="4375" b="7031"/>
          <a:stretch>
            <a:fillRect/>
          </a:stretch>
        </p:blipFill>
        <p:spPr>
          <a:xfrm>
            <a:off x="4163907" y="3289300"/>
            <a:ext cx="6594687" cy="299550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</p:pic>
      <p:sp>
        <p:nvSpPr>
          <p:cNvPr id="19" name="Rectangle 18"/>
          <p:cNvSpPr/>
          <p:nvPr/>
        </p:nvSpPr>
        <p:spPr>
          <a:xfrm>
            <a:off x="6245860" y="4934373"/>
            <a:ext cx="2197947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3791373" y="5061373"/>
            <a:ext cx="2550160" cy="1016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2" name="TextBox 22"/>
          <p:cNvSpPr txBox="1"/>
          <p:nvPr/>
        </p:nvSpPr>
        <p:spPr>
          <a:xfrm>
            <a:off x="1195493" y="4167293"/>
            <a:ext cx="2777067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模具定置位标识看板</a:t>
            </a:r>
          </a:p>
        </p:txBody>
      </p:sp>
      <p:grpSp>
        <p:nvGrpSpPr>
          <p:cNvPr id="40983" name="Group 28"/>
          <p:cNvGrpSpPr/>
          <p:nvPr/>
        </p:nvGrpSpPr>
        <p:grpSpPr>
          <a:xfrm>
            <a:off x="1658620" y="4726093"/>
            <a:ext cx="1850813" cy="479816"/>
            <a:chOff x="6096000" y="4724400"/>
            <a:chExt cx="1219200" cy="533400"/>
          </a:xfrm>
        </p:grpSpPr>
        <p:sp>
          <p:nvSpPr>
            <p:cNvPr id="24" name="Rectangle 23"/>
            <p:cNvSpPr/>
            <p:nvPr/>
          </p:nvSpPr>
          <p:spPr>
            <a:xfrm>
              <a:off x="6248400" y="4724400"/>
              <a:ext cx="914400" cy="5334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72200" y="4724400"/>
              <a:ext cx="1066800" cy="762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5981700" y="4838700"/>
              <a:ext cx="304800" cy="762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7124700" y="4838700"/>
              <a:ext cx="304800" cy="762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21" name="TextBox 27"/>
            <p:cNvSpPr txBox="1"/>
            <p:nvPr/>
          </p:nvSpPr>
          <p:spPr>
            <a:xfrm>
              <a:off x="6324600" y="4876800"/>
              <a:ext cx="762000" cy="374841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标识卡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444653" y="4454313"/>
            <a:ext cx="1504527" cy="1027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9359900" y="2948940"/>
            <a:ext cx="10160" cy="1505373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15253" y="5315373"/>
            <a:ext cx="1538393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插到圆筒里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物料框标识与定置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5680" y="1336040"/>
          <a:ext cx="5372100" cy="49036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8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通过标识牌，使区域规划目视化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物料筐（架子）（良品用白色牌，不良品、废品用红色牌）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66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 左上角为公司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LOGO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LOGO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右侧为公司或部门口号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、白底、字体：加粗黑体，文字居中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、地址牌规格 长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60cm×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50cm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、板材：喷涂板材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注意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、看板统一定置在物料筐（架子）的明显位置（如中间）</a:t>
                      </a:r>
                      <a:endParaRPr lang="en-US" altLang="zh-CN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、物料筐（架子）摆放时，装有看板的一侧朝向叉车放置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rcRect l="1785" t="4465" r="3571" b="8482"/>
          <a:stretch>
            <a:fillRect/>
          </a:stretch>
        </p:blipFill>
        <p:spPr>
          <a:xfrm>
            <a:off x="6553200" y="1336040"/>
            <a:ext cx="4737100" cy="479975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爬梯警示线标识</a:t>
            </a:r>
          </a:p>
        </p:txBody>
      </p:sp>
      <p:grpSp>
        <p:nvGrpSpPr>
          <p:cNvPr id="42005" name="组合 33"/>
          <p:cNvGrpSpPr/>
          <p:nvPr/>
        </p:nvGrpSpPr>
        <p:grpSpPr>
          <a:xfrm>
            <a:off x="1669627" y="1879600"/>
            <a:ext cx="3962400" cy="3048000"/>
            <a:chOff x="5486400" y="914400"/>
            <a:chExt cx="2971800" cy="2286000"/>
          </a:xfrm>
        </p:grpSpPr>
        <p:sp>
          <p:nvSpPr>
            <p:cNvPr id="42059" name="Rectangle 11"/>
            <p:cNvSpPr/>
            <p:nvPr/>
          </p:nvSpPr>
          <p:spPr>
            <a:xfrm>
              <a:off x="5486400" y="964096"/>
              <a:ext cx="2613134" cy="1888435"/>
            </a:xfrm>
            <a:prstGeom prst="rect">
              <a:avLst/>
            </a:prstGeom>
            <a:solidFill>
              <a:srgbClr val="3399FF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5486400" y="1361661"/>
              <a:ext cx="261313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61" name="Line 18"/>
            <p:cNvSpPr/>
            <p:nvPr/>
          </p:nvSpPr>
          <p:spPr>
            <a:xfrm>
              <a:off x="5486400" y="3101009"/>
              <a:ext cx="261313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5493872" y="2852530"/>
              <a:ext cx="0" cy="34787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8099534" y="2852530"/>
              <a:ext cx="0" cy="34787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5946474" y="2852530"/>
              <a:ext cx="1896871" cy="2474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21909" tIns="60954" rIns="121909" bIns="60954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29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cm</a:t>
              </a: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8099534" y="2803870"/>
              <a:ext cx="35866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8048297" y="964096"/>
              <a:ext cx="35866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67" name="Line 24"/>
            <p:cNvSpPr/>
            <p:nvPr/>
          </p:nvSpPr>
          <p:spPr>
            <a:xfrm>
              <a:off x="8202010" y="964096"/>
              <a:ext cx="0" cy="183873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 rot="16200000">
              <a:off x="7386183" y="1681122"/>
              <a:ext cx="1838739" cy="30529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21909" tIns="60954" rIns="121909" bIns="60954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25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cm</a:t>
              </a:r>
            </a:p>
          </p:txBody>
        </p:sp>
      </p:grpSp>
      <p:pic>
        <p:nvPicPr>
          <p:cNvPr id="42006" name="Picture 40"/>
          <p:cNvPicPr>
            <a:picLocks noChangeAspect="1"/>
          </p:cNvPicPr>
          <p:nvPr/>
        </p:nvPicPr>
        <p:blipFill>
          <a:blip r:embed="rId3"/>
          <a:srcRect l="1109" t="2190" r="1118"/>
          <a:stretch>
            <a:fillRect/>
          </a:stretch>
        </p:blipFill>
        <p:spPr>
          <a:xfrm>
            <a:off x="1771227" y="1998133"/>
            <a:ext cx="711200" cy="429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07" name="TextBox 42"/>
          <p:cNvSpPr txBox="1"/>
          <p:nvPr/>
        </p:nvSpPr>
        <p:spPr>
          <a:xfrm>
            <a:off x="1872827" y="1879600"/>
            <a:ext cx="345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钣  金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771227" y="2611967"/>
          <a:ext cx="32512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083"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       型：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83">
                <a:tc gridSpan="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名称</a:t>
                      </a:r>
                      <a:r>
                        <a:rPr lang="en-US" altLang="zh-CN" sz="16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图号：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日期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班别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77">
                <a:tc>
                  <a:txBody>
                    <a:bodyPr/>
                    <a:lstStyle/>
                    <a:p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2026" name="组合 60"/>
          <p:cNvGrpSpPr/>
          <p:nvPr/>
        </p:nvGrpSpPr>
        <p:grpSpPr>
          <a:xfrm>
            <a:off x="6971453" y="1854200"/>
            <a:ext cx="3962400" cy="3048000"/>
            <a:chOff x="5562600" y="4114800"/>
            <a:chExt cx="2971800" cy="2286000"/>
          </a:xfrm>
        </p:grpSpPr>
        <p:sp>
          <p:nvSpPr>
            <p:cNvPr id="42049" name="Rectangle 11"/>
            <p:cNvSpPr/>
            <p:nvPr/>
          </p:nvSpPr>
          <p:spPr>
            <a:xfrm>
              <a:off x="5562600" y="4164496"/>
              <a:ext cx="2613134" cy="1888435"/>
            </a:xfrm>
            <a:prstGeom prst="rect">
              <a:avLst/>
            </a:prstGeom>
            <a:solidFill>
              <a:srgbClr val="FF0000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5562600" y="4562061"/>
              <a:ext cx="261313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51" name="Line 18"/>
            <p:cNvSpPr/>
            <p:nvPr/>
          </p:nvSpPr>
          <p:spPr>
            <a:xfrm>
              <a:off x="5562600" y="6301409"/>
              <a:ext cx="261313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5570072" y="6052930"/>
              <a:ext cx="0" cy="34787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>
              <a:off x="8175734" y="6052930"/>
              <a:ext cx="0" cy="34787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6022674" y="6052930"/>
              <a:ext cx="1896871" cy="2474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21909" tIns="60954" rIns="121909" bIns="60954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29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cm</a:t>
              </a:r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 flipH="1">
              <a:off x="8175734" y="6004270"/>
              <a:ext cx="35866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 flipH="1">
              <a:off x="8124497" y="4164496"/>
              <a:ext cx="35866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57" name="Line 24"/>
            <p:cNvSpPr/>
            <p:nvPr/>
          </p:nvSpPr>
          <p:spPr>
            <a:xfrm>
              <a:off x="8278210" y="4164496"/>
              <a:ext cx="0" cy="183873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 rot="16200000">
              <a:off x="7462383" y="4881522"/>
              <a:ext cx="1838739" cy="30529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21909" tIns="60954" rIns="121909" bIns="60954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25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cm</a:t>
              </a:r>
            </a:p>
          </p:txBody>
        </p:sp>
      </p:grpSp>
      <p:pic>
        <p:nvPicPr>
          <p:cNvPr id="42027" name="Picture 40"/>
          <p:cNvPicPr>
            <a:picLocks noChangeAspect="1"/>
          </p:cNvPicPr>
          <p:nvPr/>
        </p:nvPicPr>
        <p:blipFill>
          <a:blip r:embed="rId3"/>
          <a:srcRect l="1109" t="2190" r="1118"/>
          <a:stretch>
            <a:fillRect/>
          </a:stretch>
        </p:blipFill>
        <p:spPr>
          <a:xfrm>
            <a:off x="7073053" y="1972733"/>
            <a:ext cx="711200" cy="429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28" name="TextBox 42"/>
          <p:cNvSpPr txBox="1"/>
          <p:nvPr/>
        </p:nvSpPr>
        <p:spPr>
          <a:xfrm>
            <a:off x="7174653" y="1854200"/>
            <a:ext cx="3454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钣  金</a:t>
            </a:r>
          </a:p>
        </p:txBody>
      </p:sp>
      <p:graphicFrame>
        <p:nvGraphicFramePr>
          <p:cNvPr id="60" name="表格 59"/>
          <p:cNvGraphicFramePr>
            <a:graphicFrameLocks noGrp="1"/>
          </p:cNvGraphicFramePr>
          <p:nvPr/>
        </p:nvGraphicFramePr>
        <p:xfrm>
          <a:off x="7073053" y="2586567"/>
          <a:ext cx="32512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083"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       型：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83">
                <a:tc gridSpan="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名称</a:t>
                      </a:r>
                      <a:r>
                        <a:rPr lang="en-US" altLang="zh-CN" sz="16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图号：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数量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日期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班别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777">
                <a:tc>
                  <a:txBody>
                    <a:bodyPr/>
                    <a:lstStyle/>
                    <a:p>
                      <a:endParaRPr lang="zh-CN" altLang="en-US" sz="2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47" name="TextBox 61"/>
          <p:cNvSpPr txBox="1"/>
          <p:nvPr/>
        </p:nvSpPr>
        <p:spPr>
          <a:xfrm>
            <a:off x="2055707" y="5130800"/>
            <a:ext cx="2329180" cy="378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成品看板</a:t>
            </a:r>
          </a:p>
        </p:txBody>
      </p:sp>
      <p:sp>
        <p:nvSpPr>
          <p:cNvPr id="42048" name="TextBox 62"/>
          <p:cNvSpPr txBox="1"/>
          <p:nvPr/>
        </p:nvSpPr>
        <p:spPr>
          <a:xfrm>
            <a:off x="7360073" y="5130800"/>
            <a:ext cx="2844800" cy="378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不良品</a:t>
            </a:r>
            <a:r>
              <a:rPr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废品看板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厂房立柱标识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45353" y="1117600"/>
          <a:ext cx="5486400" cy="52584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8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通过标识使现场管理更具体化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厂房所有立柱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8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、编号方法：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A-11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原材料仓：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钣金部门、门加工部门、预组装部、喷涂、丝印：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发泡部、总装、制冷、电器、门组装：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成部仓：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</a:t>
                      </a:r>
                      <a:endParaRPr lang="zh-CN" altLang="en-US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、标识方法：把标识牌统一定置在立柱平面（正反平面），每一立柱定置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块标识牌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、标识牌定置高度：距地面高度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米处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、标识牌颜色：</a:t>
                      </a:r>
                      <a:endParaRPr lang="en-US" altLang="zh-CN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、标识牌尺寸：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200*150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7280902" y="1162473"/>
            <a:ext cx="4091525" cy="5212927"/>
            <a:chOff x="7616" y="1470"/>
            <a:chExt cx="6664" cy="8490"/>
          </a:xfrm>
        </p:grpSpPr>
        <p:grpSp>
          <p:nvGrpSpPr>
            <p:cNvPr id="43025" name="Group 29"/>
            <p:cNvGrpSpPr/>
            <p:nvPr/>
          </p:nvGrpSpPr>
          <p:grpSpPr>
            <a:xfrm>
              <a:off x="9240" y="1560"/>
              <a:ext cx="5040" cy="8400"/>
              <a:chOff x="3733800" y="990600"/>
              <a:chExt cx="5257800" cy="5334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676787" y="990600"/>
                <a:ext cx="1142320" cy="3124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35134" y="3886200"/>
                <a:ext cx="1828234" cy="22860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" name="Flowchart: Manual Operation 6"/>
              <p:cNvSpPr/>
              <p:nvPr/>
            </p:nvSpPr>
            <p:spPr>
              <a:xfrm flipV="1">
                <a:off x="5335134" y="3657600"/>
                <a:ext cx="1828234" cy="228600"/>
              </a:xfrm>
              <a:prstGeom prst="flowChartManualOperation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733800" y="6172200"/>
                <a:ext cx="5257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963307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226720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490130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756150" y="6172200"/>
                <a:ext cx="302532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019562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546386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282973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812405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868659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339229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605248" y="6172200"/>
                <a:ext cx="302532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132071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6075816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7924914" y="6172200"/>
                <a:ext cx="305139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661502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395482" y="6172200"/>
                <a:ext cx="305141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angle 3"/>
              <p:cNvSpPr/>
              <p:nvPr/>
            </p:nvSpPr>
            <p:spPr>
              <a:xfrm>
                <a:off x="5670137" y="1142957"/>
                <a:ext cx="1114904" cy="380892"/>
              </a:xfrm>
              <a:prstGeom prst="rect">
                <a:avLst/>
              </a:prstGeom>
              <a:solidFill>
                <a:srgbClr val="0099FF"/>
              </a:solidFill>
              <a:ln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35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A-10</a:t>
                </a:r>
              </a:p>
            </p:txBody>
          </p:sp>
          <p:sp>
            <p:nvSpPr>
              <p:cNvPr id="27" name="Flowchart: Manual Input 26"/>
              <p:cNvSpPr/>
              <p:nvPr/>
            </p:nvSpPr>
            <p:spPr>
              <a:xfrm>
                <a:off x="6933861" y="4419600"/>
                <a:ext cx="229507" cy="1752600"/>
              </a:xfrm>
              <a:prstGeom prst="flowChartManualInp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>
              <a:xfrm flipH="1">
                <a:off x="5335134" y="4419600"/>
                <a:ext cx="226900" cy="1752600"/>
              </a:xfrm>
              <a:prstGeom prst="flowChartManualInp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43026" name="Picture 2" descr="D:\layout\可视化：颜色管理\DSC0544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6" y="1470"/>
              <a:ext cx="1860" cy="44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H="1">
              <a:off x="12480" y="9720"/>
              <a:ext cx="565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H="1">
              <a:off x="12000" y="2400"/>
              <a:ext cx="960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29" name="Line 24"/>
            <p:cNvSpPr/>
            <p:nvPr/>
          </p:nvSpPr>
          <p:spPr>
            <a:xfrm>
              <a:off x="12720" y="2400"/>
              <a:ext cx="0" cy="732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 rot="16200000">
              <a:off x="11633" y="5648"/>
              <a:ext cx="2895" cy="48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21909" tIns="60954" rIns="121909" bIns="60954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350 cm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80" y="7079"/>
              <a:ext cx="1258" cy="600"/>
            </a:xfrm>
            <a:prstGeom prst="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35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A-10</a:t>
              </a:r>
            </a:p>
          </p:txBody>
        </p:sp>
        <p:sp>
          <p:nvSpPr>
            <p:cNvPr id="43032" name="Line 24"/>
            <p:cNvSpPr/>
            <p:nvPr/>
          </p:nvSpPr>
          <p:spPr>
            <a:xfrm>
              <a:off x="8160" y="7080"/>
              <a:ext cx="0" cy="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43033" name="Line 24"/>
            <p:cNvSpPr/>
            <p:nvPr/>
          </p:nvSpPr>
          <p:spPr>
            <a:xfrm rot="-5400000">
              <a:off x="8760" y="6360"/>
              <a:ext cx="0" cy="96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43034" name="TextBox 39"/>
            <p:cNvSpPr txBox="1"/>
            <p:nvPr/>
          </p:nvSpPr>
          <p:spPr>
            <a:xfrm>
              <a:off x="8279" y="6324"/>
              <a:ext cx="1474" cy="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335" b="1" dirty="0">
                  <a:latin typeface="微软雅黑" panose="020B0503020204020204" charset="-122"/>
                  <a:ea typeface="微软雅黑" panose="020B0503020204020204" charset="-122"/>
                </a:rPr>
                <a:t>200mm</a:t>
              </a:r>
            </a:p>
          </p:txBody>
        </p:sp>
        <p:sp>
          <p:nvSpPr>
            <p:cNvPr id="43035" name="TextBox 40"/>
            <p:cNvSpPr txBox="1"/>
            <p:nvPr/>
          </p:nvSpPr>
          <p:spPr>
            <a:xfrm rot="5400000">
              <a:off x="7122" y="7235"/>
              <a:ext cx="1471" cy="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335" b="1" dirty="0">
                  <a:latin typeface="微软雅黑" panose="020B0503020204020204" charset="-122"/>
                  <a:ea typeface="微软雅黑" panose="020B0503020204020204" charset="-122"/>
                </a:rPr>
                <a:t>150mm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车间区域布局图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71787" y="1416473"/>
          <a:ext cx="9625330" cy="43237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5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通过平面布局图， 使车间区域布局目视化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车间所有部门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86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确定好车间部门平面布局；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制作好看板，主看板参考尺寸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150*120cm</a:t>
                      </a:r>
                      <a:endParaRPr lang="zh-CN" altLang="en-US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参考规格：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190*113.5cm</a:t>
                      </a: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将制作完毕的平面布局图看板放置于车间大门适当位置。（如下效果图） 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注意</a:t>
                      </a:r>
                    </a:p>
                  </a:txBody>
                  <a:tcPr marL="121920" marR="121920" marT="60944" marB="60944" anchor="ctr"/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部门生产管理看板内容根据各自部门或公司的实际情况设定，或变更</a:t>
                      </a:r>
                    </a:p>
                  </a:txBody>
                  <a:tcPr marL="121920" marR="121920" marT="60944" marB="60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29811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管道流向标识方法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0800" y="1336040"/>
          <a:ext cx="9601835" cy="46589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4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使排管的流向、方向、压力等可视化，提高管道维护的效率．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公司所有管道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包括气体和液体管道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80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、制作防水不干胶标签，标签上箭头颜色为流体的标准色样。或者直接用油漆喷涂箭头。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、箭头颜色分为黄色和红色，黄色张贴在消防管道上，红色张贴在其它管道上。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、规格：长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150mmX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宽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25mm.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1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、依据管道大小来选择使用．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9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、制作防水不干胶标识，宋体  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80#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车间区域布局图</a:t>
            </a:r>
          </a:p>
        </p:txBody>
      </p:sp>
      <p:sp>
        <p:nvSpPr>
          <p:cNvPr id="2" name="Rectangle 3"/>
          <p:cNvSpPr/>
          <p:nvPr/>
        </p:nvSpPr>
        <p:spPr>
          <a:xfrm>
            <a:off x="825500" y="1346200"/>
            <a:ext cx="10744200" cy="476165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500" y="1346200"/>
            <a:ext cx="10744200" cy="854287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054" name="TextBox 4"/>
          <p:cNvSpPr txBox="1"/>
          <p:nvPr/>
        </p:nvSpPr>
        <p:spPr>
          <a:xfrm>
            <a:off x="3755813" y="1468120"/>
            <a:ext cx="500549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总装一线生产管理看板</a:t>
            </a:r>
          </a:p>
        </p:txBody>
      </p:sp>
      <p:pic>
        <p:nvPicPr>
          <p:cNvPr id="44055" name="Picture 5"/>
          <p:cNvPicPr>
            <a:picLocks noChangeAspect="1"/>
          </p:cNvPicPr>
          <p:nvPr/>
        </p:nvPicPr>
        <p:blipFill>
          <a:blip r:embed="rId3"/>
          <a:srcRect l="1109" t="2190" r="1118"/>
          <a:stretch>
            <a:fillRect/>
          </a:stretch>
        </p:blipFill>
        <p:spPr>
          <a:xfrm>
            <a:off x="947420" y="1468120"/>
            <a:ext cx="1012613" cy="610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947420" y="2323253"/>
            <a:ext cx="5128260" cy="366268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405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07" y="3544147"/>
            <a:ext cx="4517813" cy="160274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prstShdw prst="shdw17" dist="17961" dir="2699999">
              <a:srgbClr val="708688"/>
            </a:prstShdw>
          </a:effectLst>
        </p:spPr>
      </p:pic>
      <p:sp>
        <p:nvSpPr>
          <p:cNvPr id="14" name="Up Arrow 13"/>
          <p:cNvSpPr/>
          <p:nvPr/>
        </p:nvSpPr>
        <p:spPr>
          <a:xfrm>
            <a:off x="5343313" y="4032673"/>
            <a:ext cx="488527" cy="975360"/>
          </a:xfrm>
          <a:prstGeom prst="up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箱体上线</a:t>
            </a:r>
          </a:p>
        </p:txBody>
      </p:sp>
      <p:sp>
        <p:nvSpPr>
          <p:cNvPr id="15" name="Up Arrow 14"/>
          <p:cNvSpPr/>
          <p:nvPr/>
        </p:nvSpPr>
        <p:spPr>
          <a:xfrm>
            <a:off x="4122420" y="4276513"/>
            <a:ext cx="488527" cy="869527"/>
          </a:xfrm>
          <a:prstGeom prst="up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箱体倒置</a:t>
            </a:r>
          </a:p>
        </p:txBody>
      </p:sp>
      <p:sp>
        <p:nvSpPr>
          <p:cNvPr id="16" name="Up Arrow 15"/>
          <p:cNvSpPr/>
          <p:nvPr/>
        </p:nvSpPr>
        <p:spPr>
          <a:xfrm rot="10800000" flipV="1">
            <a:off x="3023447" y="4276513"/>
            <a:ext cx="488527" cy="854287"/>
          </a:xfrm>
          <a:prstGeom prst="up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返工线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389207" y="3055620"/>
            <a:ext cx="488527" cy="854287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EST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023447" y="3055620"/>
            <a:ext cx="488527" cy="854287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CPT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802553" y="3055620"/>
            <a:ext cx="488527" cy="854287"/>
          </a:xfrm>
          <a:prstGeom prst="down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包装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1557867" y="4154593"/>
            <a:ext cx="1098973" cy="488527"/>
          </a:xfrm>
          <a:prstGeom prst="left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打包装带</a:t>
            </a:r>
          </a:p>
        </p:txBody>
      </p:sp>
      <p:sp>
        <p:nvSpPr>
          <p:cNvPr id="24" name="Up Arrow 23"/>
          <p:cNvSpPr/>
          <p:nvPr/>
        </p:nvSpPr>
        <p:spPr>
          <a:xfrm rot="10800000" flipV="1">
            <a:off x="1192107" y="5008880"/>
            <a:ext cx="488527" cy="977900"/>
          </a:xfrm>
          <a:prstGeom prst="up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成品下线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1435947" y="4520353"/>
            <a:ext cx="1098973" cy="488527"/>
          </a:xfrm>
          <a:prstGeom prst="left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缠薄膜</a:t>
            </a:r>
          </a:p>
        </p:txBody>
      </p:sp>
      <p:sp>
        <p:nvSpPr>
          <p:cNvPr id="26" name="Up Arrow 25"/>
          <p:cNvSpPr/>
          <p:nvPr/>
        </p:nvSpPr>
        <p:spPr>
          <a:xfrm>
            <a:off x="4732867" y="4154593"/>
            <a:ext cx="488527" cy="975360"/>
          </a:xfrm>
          <a:prstGeom prst="up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配件组装</a:t>
            </a:r>
          </a:p>
        </p:txBody>
      </p:sp>
      <p:sp>
        <p:nvSpPr>
          <p:cNvPr id="27" name="Up Arrow 26"/>
          <p:cNvSpPr/>
          <p:nvPr/>
        </p:nvSpPr>
        <p:spPr>
          <a:xfrm>
            <a:off x="3755813" y="4154593"/>
            <a:ext cx="488527" cy="975360"/>
          </a:xfrm>
          <a:prstGeom prst="upArrow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配件组装</a:t>
            </a:r>
          </a:p>
        </p:txBody>
      </p:sp>
      <p:sp>
        <p:nvSpPr>
          <p:cNvPr id="44069" name="TextBox 7"/>
          <p:cNvSpPr txBox="1"/>
          <p:nvPr/>
        </p:nvSpPr>
        <p:spPr>
          <a:xfrm>
            <a:off x="2290233" y="2323253"/>
            <a:ext cx="195326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总装一线布局图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19520" y="2323253"/>
            <a:ext cx="5128260" cy="366268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071" name="TextBox 28"/>
          <p:cNvSpPr txBox="1"/>
          <p:nvPr/>
        </p:nvSpPr>
        <p:spPr>
          <a:xfrm>
            <a:off x="7662333" y="2323253"/>
            <a:ext cx="2930313" cy="378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总装一线生产情报数据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车间区域注意事项标识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57300" y="1220047"/>
          <a:ext cx="9485630" cy="23501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3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2" marB="60962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提示访客进入车间应遵循的基本要求</a:t>
                      </a:r>
                    </a:p>
                  </a:txBody>
                  <a:tcPr marL="121920" marR="121920" marT="60962" marB="609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2" marB="60962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车间、厂区、办公楼、危险区域等工作区域</a:t>
                      </a:r>
                    </a:p>
                  </a:txBody>
                  <a:tcPr marL="121920" marR="121920" marT="60962" marB="60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6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2" marB="60962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、针对相应区域定置必要的警示标识种类和数量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、尺寸：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250*300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、板材：亚克力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、悬挂位置：以人员观看视角为准，水平略上</a:t>
                      </a:r>
                    </a:p>
                  </a:txBody>
                  <a:tcPr marL="121920" marR="121920" marT="60962" marB="60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495973" y="3718560"/>
            <a:ext cx="7112000" cy="2860040"/>
            <a:chOff x="1200" y="4290"/>
            <a:chExt cx="11040" cy="4440"/>
          </a:xfrm>
        </p:grpSpPr>
        <p:pic>
          <p:nvPicPr>
            <p:cNvPr id="45073" name="Picture 2" descr="D:\layout\可视化：颜色管理\DSC0567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" y="4290"/>
              <a:ext cx="5040" cy="44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4" name="Picture 3" descr="D:\layout\可视化：颜色管理\DSC0568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0" y="4290"/>
              <a:ext cx="6000" cy="44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物料进出方向标识 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03673" y="1350433"/>
          <a:ext cx="5321935" cy="45796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5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6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标明物料加工状态及进出方向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所有放置托盘或成批物料的定位区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71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物料为未加工状态，画进料箭头，并标明“进料”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物料为已加工状态，画出料箭头，并标明“出料”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箭头长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150mm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；宽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；颜色：黄色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“进料”、 “出料”字体高度为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100mm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171353" y="1357207"/>
            <a:ext cx="5588000" cy="4572000"/>
            <a:chOff x="7320" y="3960"/>
            <a:chExt cx="6600" cy="5400"/>
          </a:xfrm>
        </p:grpSpPr>
        <p:sp>
          <p:nvSpPr>
            <p:cNvPr id="28" name="Rectangle 27"/>
            <p:cNvSpPr/>
            <p:nvPr/>
          </p:nvSpPr>
          <p:spPr>
            <a:xfrm>
              <a:off x="7320" y="3960"/>
              <a:ext cx="3240" cy="408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80" y="3960"/>
              <a:ext cx="3240" cy="408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" name="Rectangle 3"/>
            <p:cNvSpPr/>
            <p:nvPr/>
          </p:nvSpPr>
          <p:spPr bwMode="auto">
            <a:xfrm>
              <a:off x="10908" y="4398"/>
              <a:ext cx="225" cy="2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0908" y="7093"/>
              <a:ext cx="753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3473" y="4398"/>
              <a:ext cx="225" cy="2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868" y="7093"/>
              <a:ext cx="755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0908" y="4398"/>
              <a:ext cx="2790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548" y="4398"/>
              <a:ext cx="225" cy="2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548" y="7093"/>
              <a:ext cx="753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113" y="4398"/>
              <a:ext cx="225" cy="2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508" y="7093"/>
              <a:ext cx="755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548" y="4398"/>
              <a:ext cx="2790" cy="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7320" y="8160"/>
              <a:ext cx="6600" cy="1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096" name="Line 30"/>
            <p:cNvSpPr/>
            <p:nvPr/>
          </p:nvSpPr>
          <p:spPr>
            <a:xfrm>
              <a:off x="7320" y="8120"/>
              <a:ext cx="6600" cy="0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6097" name="Text Box 32"/>
            <p:cNvSpPr txBox="1"/>
            <p:nvPr/>
          </p:nvSpPr>
          <p:spPr>
            <a:xfrm>
              <a:off x="9812" y="8415"/>
              <a:ext cx="1800" cy="6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 anchor="ctr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135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        道</a:t>
              </a:r>
            </a:p>
          </p:txBody>
        </p:sp>
        <p:sp>
          <p:nvSpPr>
            <p:cNvPr id="46098" name="Text Box 37"/>
            <p:cNvSpPr txBox="1"/>
            <p:nvPr/>
          </p:nvSpPr>
          <p:spPr>
            <a:xfrm>
              <a:off x="8520" y="7506"/>
              <a:ext cx="1440" cy="6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 anchor="ctr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865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进  料</a:t>
              </a:r>
            </a:p>
          </p:txBody>
        </p:sp>
        <p:sp>
          <p:nvSpPr>
            <p:cNvPr id="46099" name="AutoShape 38"/>
            <p:cNvSpPr/>
            <p:nvPr/>
          </p:nvSpPr>
          <p:spPr>
            <a:xfrm>
              <a:off x="8520" y="6720"/>
              <a:ext cx="840" cy="60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vert="eaVert" wrap="none" anchor="ctr"/>
            <a:lstStyle/>
            <a:p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100" name="Text Box 43"/>
            <p:cNvSpPr txBox="1"/>
            <p:nvPr/>
          </p:nvSpPr>
          <p:spPr>
            <a:xfrm>
              <a:off x="11920" y="7539"/>
              <a:ext cx="1440" cy="6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 anchor="ctr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865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出  料</a:t>
              </a:r>
            </a:p>
          </p:txBody>
        </p:sp>
        <p:sp>
          <p:nvSpPr>
            <p:cNvPr id="46101" name="Text Box 55"/>
            <p:cNvSpPr txBox="1"/>
            <p:nvPr/>
          </p:nvSpPr>
          <p:spPr>
            <a:xfrm>
              <a:off x="8400" y="5640"/>
              <a:ext cx="1080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待加工</a:t>
              </a:r>
            </a:p>
          </p:txBody>
        </p:sp>
        <p:sp>
          <p:nvSpPr>
            <p:cNvPr id="46102" name="Text Box 56"/>
            <p:cNvSpPr txBox="1"/>
            <p:nvPr/>
          </p:nvSpPr>
          <p:spPr>
            <a:xfrm>
              <a:off x="11860" y="5700"/>
              <a:ext cx="1080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 anchor="ctr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已加工</a:t>
              </a:r>
            </a:p>
          </p:txBody>
        </p:sp>
        <p:sp>
          <p:nvSpPr>
            <p:cNvPr id="46123" name="AutoShape 38"/>
            <p:cNvSpPr/>
            <p:nvPr/>
          </p:nvSpPr>
          <p:spPr>
            <a:xfrm rot="10800000">
              <a:off x="11880" y="6720"/>
              <a:ext cx="840" cy="60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vert="eaVert" wrap="none" anchor="ctr"/>
            <a:lstStyle/>
            <a:p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658706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设备（工装）维修中（异常）挂牌 </a:t>
            </a:r>
          </a:p>
        </p:txBody>
      </p:sp>
      <p:grpSp>
        <p:nvGrpSpPr>
          <p:cNvPr id="47107" name="组合 36"/>
          <p:cNvGrpSpPr/>
          <p:nvPr/>
        </p:nvGrpSpPr>
        <p:grpSpPr>
          <a:xfrm>
            <a:off x="7250853" y="1258147"/>
            <a:ext cx="3962400" cy="4563533"/>
            <a:chOff x="3048000" y="1987050"/>
            <a:chExt cx="2971800" cy="3423150"/>
          </a:xfrm>
        </p:grpSpPr>
        <p:grpSp>
          <p:nvGrpSpPr>
            <p:cNvPr id="47126" name="Group 1"/>
            <p:cNvGrpSpPr/>
            <p:nvPr/>
          </p:nvGrpSpPr>
          <p:grpSpPr>
            <a:xfrm>
              <a:off x="3048000" y="3124200"/>
              <a:ext cx="2971800" cy="2286000"/>
              <a:chOff x="2880" y="1056"/>
              <a:chExt cx="2784" cy="2208"/>
            </a:xfrm>
          </p:grpSpPr>
          <p:sp>
            <p:nvSpPr>
              <p:cNvPr id="47150" name="Rectangle 5"/>
              <p:cNvSpPr/>
              <p:nvPr/>
            </p:nvSpPr>
            <p:spPr>
              <a:xfrm>
                <a:off x="2880" y="1104"/>
                <a:ext cx="2448" cy="1824"/>
              </a:xfrm>
              <a:prstGeom prst="rect">
                <a:avLst/>
              </a:prstGeom>
              <a:solidFill>
                <a:srgbClr val="FFFF00"/>
              </a:solidFill>
              <a:ln w="25400" cap="flat" cmpd="sng">
                <a:solidFill>
                  <a:srgbClr val="00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2880" y="1645"/>
                <a:ext cx="244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152" name="Line 18"/>
              <p:cNvSpPr/>
              <p:nvPr/>
            </p:nvSpPr>
            <p:spPr>
              <a:xfrm>
                <a:off x="2880" y="3168"/>
                <a:ext cx="24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>
                <a:off x="2887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>
                <a:off x="5328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311" y="2928"/>
                <a:ext cx="1777" cy="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21909" tIns="60954" rIns="121909" bIns="60954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60 cm</a:t>
                </a:r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H="1">
                <a:off x="5328" y="2881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flipH="1">
                <a:off x="5280" y="110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158" name="Line 24"/>
              <p:cNvSpPr/>
              <p:nvPr/>
            </p:nvSpPr>
            <p:spPr>
              <a:xfrm>
                <a:off x="5424" y="1104"/>
                <a:ext cx="0" cy="17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 rot="16200000">
                <a:off x="4633" y="1801"/>
                <a:ext cx="1776" cy="2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121909" tIns="60954" rIns="121909" bIns="60954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50 cm</a:t>
                </a:r>
              </a:p>
            </p:txBody>
          </p:sp>
        </p:grpSp>
        <p:pic>
          <p:nvPicPr>
            <p:cNvPr id="47127" name="Picture 2"/>
            <p:cNvPicPr>
              <a:picLocks noChangeAspect="1"/>
            </p:cNvPicPr>
            <p:nvPr/>
          </p:nvPicPr>
          <p:blipFill>
            <a:blip r:embed="rId3"/>
            <a:srcRect l="1109" t="2190" r="1118"/>
            <a:stretch>
              <a:fillRect/>
            </a:stretch>
          </p:blipFill>
          <p:spPr>
            <a:xfrm>
              <a:off x="3124200" y="3265488"/>
              <a:ext cx="647700" cy="392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28" name="TextBox 41"/>
            <p:cNvSpPr txBox="1"/>
            <p:nvPr/>
          </p:nvSpPr>
          <p:spPr>
            <a:xfrm>
              <a:off x="3048000" y="4038600"/>
              <a:ext cx="2590800" cy="6225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设备（工装）维修中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请勿通电启动（操作）！</a:t>
              </a:r>
            </a:p>
          </p:txBody>
        </p:sp>
        <p:sp>
          <p:nvSpPr>
            <p:cNvPr id="47129" name="TextBox 42"/>
            <p:cNvSpPr txBox="1"/>
            <p:nvPr/>
          </p:nvSpPr>
          <p:spPr>
            <a:xfrm>
              <a:off x="3619500" y="3276600"/>
              <a:ext cx="2057400" cy="3762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957580"/>
              <a:r>
                <a:rPr lang="zh-CN" altLang="en-US" sz="2665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警  示  牌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810000" y="3200400"/>
              <a:ext cx="76200" cy="76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5029200" y="3200400"/>
              <a:ext cx="76200" cy="76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825241" y="3048000"/>
              <a:ext cx="45719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200697">
              <a:off x="3810000" y="289560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810000" y="274320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714888">
              <a:off x="3832777" y="2596204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494385">
              <a:off x="3868113" y="2439843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rot="2804218">
              <a:off x="3957447" y="227778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044441" y="3048000"/>
              <a:ext cx="45719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20238580">
              <a:off x="4994142" y="2901451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20238580">
              <a:off x="4917942" y="274905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20238580">
              <a:off x="4841743" y="2596651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20238580">
              <a:off x="4765544" y="2444252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20238580">
              <a:off x="4689345" y="2291853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20238580">
              <a:off x="4613146" y="2139454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2804218">
              <a:off x="4033647" y="2201581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2804218">
              <a:off x="4186046" y="2049181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 rot="20238580">
              <a:off x="4536943" y="198705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 rot="16902169">
              <a:off x="4424952" y="1927392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4000596">
              <a:off x="4267340" y="1965703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aphicFrame>
        <p:nvGraphicFramePr>
          <p:cNvPr id="38" name="Table 24"/>
          <p:cNvGraphicFramePr>
            <a:graphicFrameLocks noGrp="1"/>
          </p:cNvGraphicFramePr>
          <p:nvPr/>
        </p:nvGraphicFramePr>
        <p:xfrm>
          <a:off x="1369060" y="1667933"/>
          <a:ext cx="5588000" cy="42652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对异常设备（工装）警示，防止危险发生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所有正在进行维修或待修的异常设备（工装）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4" marB="609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、警示看板底色为黄色，字体红色黑体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、警示看板使用时应悬挂在显眼的位置，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设备（工装）操作面板、电柜等重要的关键部位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设备（工装）没恢复正常时不得取走警示看板</a:t>
                      </a:r>
                    </a:p>
                  </a:txBody>
                  <a:tcPr marL="121920" marR="121920" marT="60964" marB="609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电器控制开关标识方法</a:t>
            </a:r>
          </a:p>
        </p:txBody>
      </p:sp>
      <p:sp>
        <p:nvSpPr>
          <p:cNvPr id="48131" name="Text Box 4"/>
          <p:cNvSpPr txBox="1"/>
          <p:nvPr/>
        </p:nvSpPr>
        <p:spPr>
          <a:xfrm>
            <a:off x="1610784" y="2747433"/>
            <a:ext cx="4417483" cy="385233"/>
          </a:xfrm>
          <a:prstGeom prst="rect">
            <a:avLst/>
          </a:prstGeom>
          <a:noFill/>
          <a:ln w="9525">
            <a:noFill/>
          </a:ln>
        </p:spPr>
        <p:txBody>
          <a:bodyPr lIns="121909" tIns="60954" rIns="121909" bIns="60954" anchor="ctr"/>
          <a:lstStyle/>
          <a:p>
            <a:pPr defTabSz="957580"/>
            <a:endParaRPr lang="zh-CN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3" name="Rectangle 7"/>
          <p:cNvSpPr/>
          <p:nvPr/>
        </p:nvSpPr>
        <p:spPr>
          <a:xfrm>
            <a:off x="1524000" y="1930400"/>
            <a:ext cx="4267200" cy="711200"/>
          </a:xfrm>
          <a:prstGeom prst="rect">
            <a:avLst/>
          </a:prstGeom>
          <a:noFill/>
          <a:ln w="9525">
            <a:noFill/>
          </a:ln>
        </p:spPr>
        <p:txBody>
          <a:bodyPr wrap="none" lIns="121909" tIns="60954" rIns="121909" bIns="60954" anchor="ctr"/>
          <a:lstStyle/>
          <a:p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4" name="Rectangle 9"/>
          <p:cNvSpPr/>
          <p:nvPr/>
        </p:nvSpPr>
        <p:spPr>
          <a:xfrm>
            <a:off x="1422400" y="3149600"/>
            <a:ext cx="4470400" cy="2844800"/>
          </a:xfrm>
          <a:prstGeom prst="rect">
            <a:avLst/>
          </a:prstGeom>
          <a:noFill/>
          <a:ln w="9525">
            <a:noFill/>
          </a:ln>
        </p:spPr>
        <p:txBody>
          <a:bodyPr wrap="none" lIns="121909" tIns="60954" rIns="121909" bIns="60954" anchor="ctr"/>
          <a:lstStyle/>
          <a:p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156027" y="1214967"/>
            <a:ext cx="4292600" cy="3168227"/>
            <a:chOff x="7320" y="1320"/>
            <a:chExt cx="6720" cy="4960"/>
          </a:xfrm>
        </p:grpSpPr>
        <p:sp>
          <p:nvSpPr>
            <p:cNvPr id="48130" name="AutoShape 2"/>
            <p:cNvSpPr/>
            <p:nvPr/>
          </p:nvSpPr>
          <p:spPr>
            <a:xfrm>
              <a:off x="8040" y="1320"/>
              <a:ext cx="5040" cy="4320"/>
            </a:xfrm>
            <a:prstGeom prst="cube">
              <a:avLst>
                <a:gd name="adj" fmla="val 12500"/>
              </a:avLst>
            </a:prstGeom>
            <a:solidFill>
              <a:srgbClr val="DDDDDD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5" name="Text Box 10"/>
            <p:cNvSpPr txBox="1"/>
            <p:nvPr/>
          </p:nvSpPr>
          <p:spPr>
            <a:xfrm>
              <a:off x="9480" y="4800"/>
              <a:ext cx="1680" cy="63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9" tIns="60954" rIns="121909" bIns="6095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865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电器盒</a:t>
              </a:r>
            </a:p>
          </p:txBody>
        </p:sp>
        <p:sp>
          <p:nvSpPr>
            <p:cNvPr id="48136" name="Rectangle 11"/>
            <p:cNvSpPr/>
            <p:nvPr/>
          </p:nvSpPr>
          <p:spPr>
            <a:xfrm>
              <a:off x="9698" y="3720"/>
              <a:ext cx="12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7" name="Rectangle 12"/>
            <p:cNvSpPr/>
            <p:nvPr/>
          </p:nvSpPr>
          <p:spPr>
            <a:xfrm>
              <a:off x="10200" y="3720"/>
              <a:ext cx="120" cy="2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8" name="AutoShape 13"/>
            <p:cNvSpPr/>
            <p:nvPr/>
          </p:nvSpPr>
          <p:spPr>
            <a:xfrm>
              <a:off x="10373" y="3345"/>
              <a:ext cx="530" cy="128"/>
            </a:xfrm>
            <a:prstGeom prst="flowChartTerminator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9" name="Rectangle 14"/>
            <p:cNvSpPr/>
            <p:nvPr/>
          </p:nvSpPr>
          <p:spPr>
            <a:xfrm>
              <a:off x="8813" y="1920"/>
              <a:ext cx="3042" cy="1460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pPr algn="ctr"/>
              <a:r>
                <a:rPr lang="en-US" altLang="zh-CN" sz="2665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48140" name="AutoShape 15"/>
            <p:cNvSpPr/>
            <p:nvPr/>
          </p:nvSpPr>
          <p:spPr>
            <a:xfrm>
              <a:off x="9210" y="3108"/>
              <a:ext cx="868" cy="272"/>
            </a:xfrm>
            <a:prstGeom prst="flowChartTerminator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1" name="Rectangle 16"/>
            <p:cNvSpPr/>
            <p:nvPr/>
          </p:nvSpPr>
          <p:spPr>
            <a:xfrm>
              <a:off x="8813" y="3380"/>
              <a:ext cx="3067" cy="118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2" name="Rectangle 17"/>
            <p:cNvSpPr/>
            <p:nvPr/>
          </p:nvSpPr>
          <p:spPr>
            <a:xfrm>
              <a:off x="9035" y="3540"/>
              <a:ext cx="205" cy="30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8143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0" y="5280"/>
              <a:ext cx="6720" cy="1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44" name="AutoShape 19"/>
            <p:cNvSpPr/>
            <p:nvPr/>
          </p:nvSpPr>
          <p:spPr>
            <a:xfrm>
              <a:off x="10560" y="3120"/>
              <a:ext cx="868" cy="273"/>
            </a:xfrm>
            <a:prstGeom prst="flowChartTerminator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8145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0" y="3960"/>
              <a:ext cx="2880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46" name="Rectangle 21"/>
            <p:cNvSpPr/>
            <p:nvPr/>
          </p:nvSpPr>
          <p:spPr>
            <a:xfrm>
              <a:off x="9480" y="3553"/>
              <a:ext cx="205" cy="30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7" name="Rectangle 22"/>
            <p:cNvSpPr/>
            <p:nvPr/>
          </p:nvSpPr>
          <p:spPr>
            <a:xfrm>
              <a:off x="9948" y="3540"/>
              <a:ext cx="205" cy="30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8" name="Rectangle 23"/>
            <p:cNvSpPr/>
            <p:nvPr/>
          </p:nvSpPr>
          <p:spPr>
            <a:xfrm>
              <a:off x="10395" y="3528"/>
              <a:ext cx="205" cy="30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9" name="Rectangle 24"/>
            <p:cNvSpPr/>
            <p:nvPr/>
          </p:nvSpPr>
          <p:spPr>
            <a:xfrm>
              <a:off x="10930" y="3515"/>
              <a:ext cx="205" cy="30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50" name="Rectangle 25"/>
            <p:cNvSpPr/>
            <p:nvPr/>
          </p:nvSpPr>
          <p:spPr>
            <a:xfrm>
              <a:off x="11398" y="3548"/>
              <a:ext cx="205" cy="300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51" name="Line 26"/>
            <p:cNvSpPr/>
            <p:nvPr/>
          </p:nvSpPr>
          <p:spPr>
            <a:xfrm flipH="1">
              <a:off x="9480" y="4320"/>
              <a:ext cx="3" cy="960"/>
            </a:xfrm>
            <a:prstGeom prst="line">
              <a:avLst/>
            </a:prstGeom>
            <a:ln w="76200" cap="flat" cmpd="sng">
              <a:solidFill>
                <a:srgbClr val="00CCFF"/>
              </a:solidFill>
              <a:prstDash val="solid"/>
              <a:headEnd type="none" w="med" len="med"/>
              <a:tailEnd type="triangle" w="med" len="med"/>
            </a:ln>
          </p:spPr>
        </p:sp>
      </p:grpSp>
      <p:pic>
        <p:nvPicPr>
          <p:cNvPr id="26649" name="Picture 30" descr="IMG_28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8773" y="4876800"/>
            <a:ext cx="4329853" cy="142240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267460" y="1231053"/>
          <a:ext cx="5588000" cy="51638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56" marB="60956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通过贴标识，确定开关控制什么物品（如电扇、灯等）</a:t>
                      </a:r>
                    </a:p>
                  </a:txBody>
                  <a:tcPr marL="121920" marR="121920" marT="60956" marB="6095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56" marB="60956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工作现场所有小电器开关盒</a:t>
                      </a:r>
                    </a:p>
                  </a:txBody>
                  <a:tcPr marL="121920" marR="121920" marT="60956" marB="6095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56" marB="6095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电器盒内控制开关标识：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、确定各标识控制什么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、量好区域大小，根据区域确定标识大小，将标识塑封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、将制作完毕的标识用双面胶或海绵胶附着在控制开关下方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、必要时增加平面控制区域图</a:t>
                      </a:r>
                    </a:p>
                  </a:txBody>
                  <a:tcPr marL="121920" marR="121920" marT="60956" marB="6095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33875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额定电压标识方法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381240" y="1326727"/>
            <a:ext cx="2634827" cy="4900277"/>
            <a:chOff x="8615" y="1658"/>
            <a:chExt cx="4265" cy="7932"/>
          </a:xfrm>
        </p:grpSpPr>
        <p:graphicFrame>
          <p:nvGraphicFramePr>
            <p:cNvPr id="3074" name="Object 2" descr="image52"/>
            <p:cNvGraphicFramePr/>
            <p:nvPr/>
          </p:nvGraphicFramePr>
          <p:xfrm>
            <a:off x="9180" y="2453"/>
            <a:ext cx="3700" cy="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r:id="rId4" imgW="2201545" imgH="1862455" progId="">
                    <p:embed/>
                  </p:oleObj>
                </mc:Choice>
                <mc:Fallback>
                  <p:oleObj r:id="rId4" imgW="2201545" imgH="1862455" progId="">
                    <p:embed/>
                    <p:pic>
                      <p:nvPicPr>
                        <p:cNvPr id="0" name="图片 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180" y="2453"/>
                          <a:ext cx="3700" cy="32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" descr="image53"/>
            <p:cNvGraphicFramePr/>
            <p:nvPr/>
          </p:nvGraphicFramePr>
          <p:xfrm>
            <a:off x="9408" y="6613"/>
            <a:ext cx="3402" cy="2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r:id="rId6" imgW="2032000" imgH="1772285" progId="">
                    <p:embed/>
                  </p:oleObj>
                </mc:Choice>
                <mc:Fallback>
                  <p:oleObj r:id="rId6" imgW="2032000" imgH="1772285" progId="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408" y="6613"/>
                          <a:ext cx="3402" cy="29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6" name="Text Box 4"/>
            <p:cNvSpPr txBox="1"/>
            <p:nvPr/>
          </p:nvSpPr>
          <p:spPr>
            <a:xfrm>
              <a:off x="8615" y="1658"/>
              <a:ext cx="4196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r>
                <a: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</a:t>
              </a: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220V</a:t>
              </a: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电压标识</a:t>
              </a:r>
            </a:p>
          </p:txBody>
        </p:sp>
        <p:sp>
          <p:nvSpPr>
            <p:cNvPr id="3077" name="Text Box 5"/>
            <p:cNvSpPr txBox="1"/>
            <p:nvPr/>
          </p:nvSpPr>
          <p:spPr>
            <a:xfrm>
              <a:off x="8615" y="6000"/>
              <a:ext cx="4194" cy="7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r>
                <a: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</a:t>
              </a: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380V</a:t>
              </a: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电压标识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98693" y="1446107"/>
          <a:ext cx="5588000" cy="46723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0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为防止不同电源接错而造成设备的损坏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3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所有的电源插头、插座、电缆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、制作不干胶电压标签，如图所示（常用为两种）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、规格：长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30mmX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宽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20mm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、材料：塑光纸，单面绿色、黑字</a:t>
                      </a: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红色、黄字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、在各插座及插头上张贴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98727" y="3022600"/>
            <a:ext cx="5175673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dist" defTabSz="913765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谢谢大家</a:t>
            </a:r>
            <a:r>
              <a:rPr kumimoji="0" lang="en-US" altLang="zh-CN" sz="80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02596" y="1455420"/>
            <a:ext cx="9421284" cy="4944533"/>
            <a:chOff x="1425" y="1719"/>
            <a:chExt cx="11128" cy="5840"/>
          </a:xfrm>
        </p:grpSpPr>
        <p:grpSp>
          <p:nvGrpSpPr>
            <p:cNvPr id="24601" name="Group 3"/>
            <p:cNvGrpSpPr/>
            <p:nvPr/>
          </p:nvGrpSpPr>
          <p:grpSpPr>
            <a:xfrm>
              <a:off x="1425" y="2332"/>
              <a:ext cx="5371" cy="2380"/>
              <a:chOff x="3182" y="754"/>
              <a:chExt cx="2148" cy="952"/>
            </a:xfrm>
          </p:grpSpPr>
          <p:sp>
            <p:nvSpPr>
              <p:cNvPr id="24623" name="AutoShape 4"/>
              <p:cNvSpPr/>
              <p:nvPr/>
            </p:nvSpPr>
            <p:spPr>
              <a:xfrm>
                <a:off x="3470" y="1026"/>
                <a:ext cx="1860" cy="680"/>
              </a:xfrm>
              <a:prstGeom prst="rightArrow">
                <a:avLst>
                  <a:gd name="adj1" fmla="val 50000"/>
                  <a:gd name="adj2" fmla="val 68369"/>
                </a:avLst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624" name="Group 5"/>
              <p:cNvGrpSpPr/>
              <p:nvPr/>
            </p:nvGrpSpPr>
            <p:grpSpPr>
              <a:xfrm>
                <a:off x="3182" y="754"/>
                <a:ext cx="2147" cy="806"/>
                <a:chOff x="3182" y="754"/>
                <a:chExt cx="2147" cy="806"/>
              </a:xfrm>
            </p:grpSpPr>
            <p:sp>
              <p:nvSpPr>
                <p:cNvPr id="24625" name="Line 6"/>
                <p:cNvSpPr/>
                <p:nvPr/>
              </p:nvSpPr>
              <p:spPr>
                <a:xfrm>
                  <a:off x="3379" y="1207"/>
                  <a:ext cx="0" cy="31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triangle" w="med" len="med"/>
                </a:ln>
              </p:spPr>
            </p:sp>
            <p:grpSp>
              <p:nvGrpSpPr>
                <p:cNvPr id="24626" name="Group 7"/>
                <p:cNvGrpSpPr/>
                <p:nvPr/>
              </p:nvGrpSpPr>
              <p:grpSpPr>
                <a:xfrm>
                  <a:off x="3182" y="754"/>
                  <a:ext cx="2147" cy="806"/>
                  <a:chOff x="3182" y="754"/>
                  <a:chExt cx="2147" cy="806"/>
                </a:xfrm>
              </p:grpSpPr>
              <p:sp>
                <p:nvSpPr>
                  <p:cNvPr id="24627" name="Line 8"/>
                  <p:cNvSpPr/>
                  <p:nvPr/>
                </p:nvSpPr>
                <p:spPr>
                  <a:xfrm flipH="1">
                    <a:off x="3198" y="1201"/>
                    <a:ext cx="272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628" name="Line 9"/>
                  <p:cNvSpPr/>
                  <p:nvPr/>
                </p:nvSpPr>
                <p:spPr>
                  <a:xfrm flipH="1">
                    <a:off x="3198" y="1525"/>
                    <a:ext cx="272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629" name="Text Box 10"/>
                  <p:cNvSpPr txBox="1"/>
                  <p:nvPr/>
                </p:nvSpPr>
                <p:spPr>
                  <a:xfrm rot="-5400000">
                    <a:off x="3078" y="1263"/>
                    <a:ext cx="401" cy="1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121909" tIns="60954" rIns="121909" bIns="60954">
                    <a:spAutoFit/>
                  </a:bodyPr>
                  <a:lstStyle/>
                  <a:p>
                    <a:r>
                      <a:rPr lang="en-US" altLang="zh-CN" sz="1865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25mm</a:t>
                    </a:r>
                  </a:p>
                </p:txBody>
              </p:sp>
              <p:sp>
                <p:nvSpPr>
                  <p:cNvPr id="24630" name="Line 11"/>
                  <p:cNvSpPr/>
                  <p:nvPr/>
                </p:nvSpPr>
                <p:spPr>
                  <a:xfrm flipV="1">
                    <a:off x="3470" y="890"/>
                    <a:ext cx="0" cy="317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631" name="Line 12"/>
                  <p:cNvSpPr/>
                  <p:nvPr/>
                </p:nvSpPr>
                <p:spPr>
                  <a:xfrm flipV="1">
                    <a:off x="5329" y="890"/>
                    <a:ext cx="0" cy="45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632" name="Line 13"/>
                  <p:cNvSpPr/>
                  <p:nvPr/>
                </p:nvSpPr>
                <p:spPr>
                  <a:xfrm>
                    <a:off x="3470" y="935"/>
                    <a:ext cx="1859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triangle" w="med" len="med"/>
                    <a:tailEnd type="triangle" w="med" len="med"/>
                  </a:ln>
                </p:spPr>
              </p:sp>
              <p:sp>
                <p:nvSpPr>
                  <p:cNvPr id="24633" name="Text Box 14"/>
                  <p:cNvSpPr txBox="1"/>
                  <p:nvPr/>
                </p:nvSpPr>
                <p:spPr>
                  <a:xfrm>
                    <a:off x="4066" y="754"/>
                    <a:ext cx="457" cy="1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121909" tIns="60954" rIns="121909" bIns="60954">
                    <a:spAutoFit/>
                  </a:bodyPr>
                  <a:lstStyle/>
                  <a:p>
                    <a:r>
                      <a:rPr lang="en-US" altLang="zh-CN" sz="1865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150mm</a:t>
                    </a:r>
                  </a:p>
                </p:txBody>
              </p:sp>
            </p:grpSp>
          </p:grpSp>
        </p:grpSp>
        <p:sp>
          <p:nvSpPr>
            <p:cNvPr id="24603" name="Text Box 27"/>
            <p:cNvSpPr txBox="1"/>
            <p:nvPr/>
          </p:nvSpPr>
          <p:spPr>
            <a:xfrm>
              <a:off x="2333" y="1719"/>
              <a:ext cx="3738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09" tIns="60954" rIns="121909" bIns="60954">
              <a:spAutoFit/>
            </a:bodyPr>
            <a:lstStyle/>
            <a:p>
              <a:r>
                <a: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</a:t>
              </a: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、红色消防管道上使用</a:t>
              </a:r>
            </a:p>
          </p:txBody>
        </p:sp>
        <p:grpSp>
          <p:nvGrpSpPr>
            <p:cNvPr id="24602" name="Group 15"/>
            <p:cNvGrpSpPr/>
            <p:nvPr/>
          </p:nvGrpSpPr>
          <p:grpSpPr>
            <a:xfrm>
              <a:off x="7186" y="2327"/>
              <a:ext cx="5368" cy="2383"/>
              <a:chOff x="3191" y="2205"/>
              <a:chExt cx="2147" cy="953"/>
            </a:xfrm>
          </p:grpSpPr>
          <p:sp>
            <p:nvSpPr>
              <p:cNvPr id="24612" name="AutoShape 16"/>
              <p:cNvSpPr/>
              <p:nvPr/>
            </p:nvSpPr>
            <p:spPr>
              <a:xfrm>
                <a:off x="3470" y="2478"/>
                <a:ext cx="1860" cy="680"/>
              </a:xfrm>
              <a:prstGeom prst="rightArrow">
                <a:avLst>
                  <a:gd name="adj1" fmla="val 50000"/>
                  <a:gd name="adj2" fmla="val 68369"/>
                </a:avLst>
              </a:prstGeom>
              <a:solidFill>
                <a:srgbClr val="EA00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4613" name="Group 17"/>
              <p:cNvGrpSpPr/>
              <p:nvPr/>
            </p:nvGrpSpPr>
            <p:grpSpPr>
              <a:xfrm>
                <a:off x="3191" y="2205"/>
                <a:ext cx="2147" cy="806"/>
                <a:chOff x="3182" y="754"/>
                <a:chExt cx="2147" cy="806"/>
              </a:xfrm>
            </p:grpSpPr>
            <p:sp>
              <p:nvSpPr>
                <p:cNvPr id="24614" name="Line 18"/>
                <p:cNvSpPr/>
                <p:nvPr/>
              </p:nvSpPr>
              <p:spPr>
                <a:xfrm>
                  <a:off x="3379" y="1207"/>
                  <a:ext cx="0" cy="31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triangle" w="med" len="med"/>
                  <a:tailEnd type="triangle" w="med" len="med"/>
                </a:ln>
              </p:spPr>
            </p:sp>
            <p:grpSp>
              <p:nvGrpSpPr>
                <p:cNvPr id="24615" name="Group 19"/>
                <p:cNvGrpSpPr/>
                <p:nvPr/>
              </p:nvGrpSpPr>
              <p:grpSpPr>
                <a:xfrm>
                  <a:off x="3182" y="754"/>
                  <a:ext cx="2147" cy="806"/>
                  <a:chOff x="3182" y="754"/>
                  <a:chExt cx="2147" cy="806"/>
                </a:xfrm>
              </p:grpSpPr>
              <p:sp>
                <p:nvSpPr>
                  <p:cNvPr id="24616" name="Line 20"/>
                  <p:cNvSpPr/>
                  <p:nvPr/>
                </p:nvSpPr>
                <p:spPr>
                  <a:xfrm flipH="1">
                    <a:off x="3198" y="1201"/>
                    <a:ext cx="272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617" name="Line 21"/>
                  <p:cNvSpPr/>
                  <p:nvPr/>
                </p:nvSpPr>
                <p:spPr>
                  <a:xfrm flipH="1">
                    <a:off x="3198" y="1525"/>
                    <a:ext cx="272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618" name="Text Box 22"/>
                  <p:cNvSpPr txBox="1"/>
                  <p:nvPr/>
                </p:nvSpPr>
                <p:spPr>
                  <a:xfrm rot="-5400000">
                    <a:off x="3078" y="1263"/>
                    <a:ext cx="401" cy="1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121909" tIns="60954" rIns="121909" bIns="60954">
                    <a:spAutoFit/>
                  </a:bodyPr>
                  <a:lstStyle/>
                  <a:p>
                    <a:r>
                      <a:rPr lang="en-US" altLang="zh-CN" sz="1865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25mm</a:t>
                    </a:r>
                  </a:p>
                </p:txBody>
              </p:sp>
              <p:sp>
                <p:nvSpPr>
                  <p:cNvPr id="24619" name="Line 23"/>
                  <p:cNvSpPr/>
                  <p:nvPr/>
                </p:nvSpPr>
                <p:spPr>
                  <a:xfrm flipV="1">
                    <a:off x="3470" y="890"/>
                    <a:ext cx="0" cy="317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620" name="Line 24"/>
                  <p:cNvSpPr/>
                  <p:nvPr/>
                </p:nvSpPr>
                <p:spPr>
                  <a:xfrm flipV="1">
                    <a:off x="5329" y="890"/>
                    <a:ext cx="0" cy="453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621" name="Line 25"/>
                  <p:cNvSpPr/>
                  <p:nvPr/>
                </p:nvSpPr>
                <p:spPr>
                  <a:xfrm>
                    <a:off x="3470" y="935"/>
                    <a:ext cx="1859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triangle" w="med" len="med"/>
                    <a:tailEnd type="triangle" w="med" len="med"/>
                  </a:ln>
                </p:spPr>
              </p:sp>
              <p:sp>
                <p:nvSpPr>
                  <p:cNvPr id="24622" name="Text Box 26"/>
                  <p:cNvSpPr txBox="1"/>
                  <p:nvPr/>
                </p:nvSpPr>
                <p:spPr>
                  <a:xfrm>
                    <a:off x="4066" y="754"/>
                    <a:ext cx="458" cy="1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121909" tIns="60954" rIns="121909" bIns="60954">
                    <a:spAutoFit/>
                  </a:bodyPr>
                  <a:lstStyle/>
                  <a:p>
                    <a:r>
                      <a:rPr lang="en-US" altLang="zh-CN" sz="1865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150mm</a:t>
                    </a:r>
                  </a:p>
                </p:txBody>
              </p:sp>
            </p:grpSp>
          </p:grpSp>
        </p:grpSp>
        <p:sp>
          <p:nvSpPr>
            <p:cNvPr id="24604" name="Text Box 28"/>
            <p:cNvSpPr txBox="1"/>
            <p:nvPr/>
          </p:nvSpPr>
          <p:spPr>
            <a:xfrm>
              <a:off x="8318" y="1719"/>
              <a:ext cx="3074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09" tIns="60954" rIns="121909" bIns="60954">
              <a:spAutoFit/>
            </a:bodyPr>
            <a:lstStyle/>
            <a:p>
              <a:r>
                <a: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</a:t>
              </a: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、其它管道上使用</a:t>
              </a:r>
            </a:p>
          </p:txBody>
        </p:sp>
        <p:sp>
          <p:nvSpPr>
            <p:cNvPr id="24605" name="Text Box 32"/>
            <p:cNvSpPr txBox="1"/>
            <p:nvPr/>
          </p:nvSpPr>
          <p:spPr>
            <a:xfrm>
              <a:off x="5763" y="5138"/>
              <a:ext cx="2107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09" tIns="60954" rIns="121909" bIns="60954">
              <a:spAutoFit/>
            </a:bodyPr>
            <a:lstStyle/>
            <a:p>
              <a:r>
                <a: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</a:t>
              </a:r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、管道标识</a:t>
              </a:r>
            </a:p>
          </p:txBody>
        </p:sp>
        <p:sp>
          <p:nvSpPr>
            <p:cNvPr id="24606" name="Text Box 33"/>
            <p:cNvSpPr txBox="1"/>
            <p:nvPr/>
          </p:nvSpPr>
          <p:spPr>
            <a:xfrm>
              <a:off x="4935" y="5478"/>
              <a:ext cx="3487" cy="20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09" tIns="60954" rIns="121909" bIns="60954">
              <a:spAutoFit/>
            </a:bodyPr>
            <a:lstStyle/>
            <a:p>
              <a:r>
                <a:rPr lang="zh-CN" altLang="en-US" sz="10665" dirty="0">
                  <a:solidFill>
                    <a:srgbClr val="EA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氮气</a:t>
              </a:r>
            </a:p>
          </p:txBody>
        </p:sp>
        <p:sp>
          <p:nvSpPr>
            <p:cNvPr id="24607" name="Text Box 34"/>
            <p:cNvSpPr txBox="1"/>
            <p:nvPr/>
          </p:nvSpPr>
          <p:spPr>
            <a:xfrm>
              <a:off x="8465" y="6208"/>
              <a:ext cx="1785" cy="5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txBody>
            <a:bodyPr wrap="square" lIns="121909" tIns="60954" rIns="121909" bIns="60954">
              <a:spAutoFit/>
            </a:bodyPr>
            <a:lstStyle/>
            <a:p>
              <a:pPr algn="ctr"/>
              <a:r>
                <a:rPr lang="zh-CN" altLang="en-US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宋体 </a:t>
              </a:r>
              <a:r>
                <a:rPr lang="en-US" altLang="zh-CN" sz="21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80#</a:t>
              </a:r>
            </a:p>
          </p:txBody>
        </p:sp>
        <p:sp>
          <p:nvSpPr>
            <p:cNvPr id="24608" name="Line 35"/>
            <p:cNvSpPr/>
            <p:nvPr/>
          </p:nvSpPr>
          <p:spPr>
            <a:xfrm flipH="1">
              <a:off x="7998" y="6498"/>
              <a:ext cx="45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" name="文本框 6"/>
          <p:cNvSpPr txBox="1"/>
          <p:nvPr/>
        </p:nvSpPr>
        <p:spPr>
          <a:xfrm>
            <a:off x="567267" y="173567"/>
            <a:ext cx="29811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管道流向标识方法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54068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地面画线颜色与线宽标准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24000" y="900853"/>
          <a:ext cx="8977630" cy="30283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2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34" marB="60934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对现场进行颜色管理，使现场规范化</a:t>
                      </a:r>
                    </a:p>
                  </a:txBody>
                  <a:tcPr marL="121920" marR="121920" marT="60934" marB="609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34" marB="60934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生产车间所有工作场所</a:t>
                      </a:r>
                    </a:p>
                  </a:txBody>
                  <a:tcPr marL="121920" marR="121920" marT="60934" marB="609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4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34" marB="6093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、按管理要求在相应的地方刷不同颜色的油漆；</a:t>
                      </a:r>
                    </a:p>
                  </a:txBody>
                  <a:tcPr marL="121920" marR="121920" marT="60934" marB="609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1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、划线方法：</a:t>
                      </a:r>
                      <a:endParaRPr kumimoji="1" lang="en-US" altLang="zh-CN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先用墨斗安规定的线宽划出两条边沿线</a:t>
                      </a:r>
                      <a:endParaRPr kumimoji="1" lang="en-US" altLang="zh-CN" sz="16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在两线条侧边沿用胶纸粘贴后刷相应的颜色</a:t>
                      </a:r>
                    </a:p>
                  </a:txBody>
                  <a:tcPr marL="121920" marR="121920" marT="60934" marB="6093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注意</a:t>
                      </a:r>
                    </a:p>
                  </a:txBody>
                  <a:tcPr marL="121920" marR="121920" marT="60934" marB="609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dirty="0" smtClean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地面区域颜色块脱漆后不需再补漆了，现有的色块用线框替换</a:t>
                      </a:r>
                      <a:endParaRPr kumimoji="1" lang="zh-CN" altLang="en-US" sz="1600" b="0" dirty="0" smtClean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34" marB="6093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794000" y="4229100"/>
            <a:ext cx="6088380" cy="2286000"/>
            <a:chOff x="2550" y="5070"/>
            <a:chExt cx="7191" cy="2700"/>
          </a:xfrm>
        </p:grpSpPr>
        <p:pic>
          <p:nvPicPr>
            <p:cNvPr id="25687" name="Picture 75" descr="D:\5S\DSC0287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1" y="5070"/>
              <a:ext cx="3600" cy="27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88" name="Picture 76" descr="D:\5S\DSC0287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0" y="5070"/>
              <a:ext cx="3600" cy="27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727" y="5486400"/>
            <a:ext cx="1409700" cy="1117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7267" y="173567"/>
            <a:ext cx="579966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地面画线颜色与线宽标准</a:t>
            </a:r>
          </a:p>
        </p:txBody>
      </p:sp>
      <p:graphicFrame>
        <p:nvGraphicFramePr>
          <p:cNvPr id="11340" name="Group 76"/>
          <p:cNvGraphicFramePr>
            <a:graphicFrameLocks noGrp="1"/>
          </p:cNvGraphicFramePr>
          <p:nvPr/>
        </p:nvGraphicFramePr>
        <p:xfrm>
          <a:off x="1526540" y="708660"/>
          <a:ext cx="9271635" cy="605155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9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65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适用区域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65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画线宽 </a:t>
                      </a:r>
                      <a:r>
                        <a:rPr kumimoji="0" lang="en-US" altLang="zh-CN" sz="1865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(mm)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65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画线颜色</a:t>
                      </a:r>
                    </a:p>
                  </a:txBody>
                  <a:tcPr marL="119989" marR="119989" marT="62386" marB="6238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主通道线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</a:p>
                  </a:txBody>
                  <a:tcPr marL="119989" marR="119989" marT="62386" marB="62386" anchor="ctr" horzOverflow="overflow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黄色</a:t>
                      </a:r>
                    </a:p>
                  </a:txBody>
                  <a:tcPr marL="119989" marR="119989" marT="62386" marB="62386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辅助通道线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开门线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465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部门外分隔线</a:t>
                      </a:r>
                      <a:endParaRPr kumimoji="0" lang="zh-CN" altLang="zh-CN" sz="1465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992" marR="89992" marT="46796" marB="4679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清洁工具定置区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992" marR="89992" marT="46790" marB="4679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垃圾桶定置区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992" marR="89992" marT="46790" marB="4679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QA</a:t>
                      </a: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检验区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9989" marR="119989" marT="62386" marB="62386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部品待确认（返工）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9989" marR="119989" marT="62386" marB="62386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成品区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白色</a:t>
                      </a:r>
                    </a:p>
                  </a:txBody>
                  <a:tcPr marL="119989" marR="119989" marT="62386" marB="62386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465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部门内分隔线</a:t>
                      </a:r>
                      <a:endParaRPr kumimoji="0" lang="zh-CN" altLang="zh-CN" sz="1465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992" marR="89992" marT="46790" marB="4679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一般区域（物流车置场）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废品区</a:t>
                      </a:r>
                      <a:r>
                        <a:rPr lang="zh-CN" altLang="zh-CN" sz="1465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分隔线</a:t>
                      </a:r>
                      <a:endParaRPr kumimoji="0" lang="zh-CN" altLang="zh-CN" sz="1465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红色</a:t>
                      </a:r>
                    </a:p>
                  </a:txBody>
                  <a:tcPr marL="119989" marR="119989" marT="62386" marB="62386" anchor="ctr" horzOverflow="overflow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配电柜区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间隔</a:t>
                      </a: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100/45</a:t>
                      </a: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</a:p>
                  </a:txBody>
                  <a:tcPr marL="119989" marR="119989" marT="62386" marB="62386" anchor="ctr" horzOverflow="overflow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3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斑马纹</a:t>
                      </a:r>
                    </a:p>
                  </a:txBody>
                  <a:tcPr marL="119989" marR="119989" marT="62386" marB="62386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消防区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间隔</a:t>
                      </a: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100/45</a:t>
                      </a: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危险区域</a:t>
                      </a: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间隔</a:t>
                      </a: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100/45</a:t>
                      </a: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化学品材料区域</a:t>
                      </a:r>
                      <a:r>
                        <a:rPr lang="zh-CN" altLang="zh-CN" sz="1465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分隔线</a:t>
                      </a:r>
                      <a:endParaRPr kumimoji="0" lang="zh-CN" altLang="zh-CN" sz="1465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9989" marR="119989" marT="62386" marB="623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间隔</a:t>
                      </a:r>
                      <a:r>
                        <a:rPr kumimoji="0" lang="en-US" altLang="zh-CN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100/45</a:t>
                      </a:r>
                      <a:r>
                        <a:rPr kumimoji="0" lang="zh-CN" altLang="en-US" sz="1465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</a:p>
                  </a:txBody>
                  <a:tcPr marL="119989" marR="119989" marT="62386" marB="62386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992" marR="89992" marT="46796" marB="46796" anchor="ctr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547" y="5486400"/>
            <a:ext cx="1496060" cy="1143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14280" y="5571067"/>
            <a:ext cx="415713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斑马线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567266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配电柜、消防设施警示线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063413" y="1507913"/>
          <a:ext cx="5255260" cy="4033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2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39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5" marB="6094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线区域内为重要安全设施，禁止堆放物品</a:t>
                      </a:r>
                    </a:p>
                  </a:txBody>
                  <a:tcPr marL="121920" marR="121920" marT="60945" marB="609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5" marB="60945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配电柜、消防栓、灭火器</a:t>
                      </a:r>
                    </a:p>
                  </a:txBody>
                  <a:tcPr marL="121920" marR="121920" marT="60945" marB="6094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97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5" marB="6094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、电柜、消防栓等区域线使用斑马线绘制，线宽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100mm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</a:p>
                  </a:txBody>
                  <a:tcPr marL="121920" marR="121920" marT="60945" marB="609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5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30mm≤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距离≤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</a:t>
                      </a:r>
                    </a:p>
                  </a:txBody>
                  <a:tcPr marL="121920" marR="121920" marT="60945" marB="6094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29" name="Picture 58" descr="DSC_0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93" y="1507913"/>
            <a:ext cx="4129193" cy="40343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567266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配电柜、消防设施警示线</a:t>
            </a:r>
          </a:p>
        </p:txBody>
      </p:sp>
      <p:grpSp>
        <p:nvGrpSpPr>
          <p:cNvPr id="26628" name="Group 38"/>
          <p:cNvGrpSpPr/>
          <p:nvPr/>
        </p:nvGrpSpPr>
        <p:grpSpPr>
          <a:xfrm>
            <a:off x="5455920" y="1066800"/>
            <a:ext cx="5854700" cy="4978400"/>
            <a:chOff x="2832" y="1728"/>
            <a:chExt cx="2766" cy="2352"/>
          </a:xfrm>
        </p:grpSpPr>
        <p:sp>
          <p:nvSpPr>
            <p:cNvPr id="26646" name="Rectangle 33"/>
            <p:cNvSpPr/>
            <p:nvPr/>
          </p:nvSpPr>
          <p:spPr>
            <a:xfrm>
              <a:off x="3282" y="2134"/>
              <a:ext cx="1930" cy="153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7" name="Rectangle 34"/>
            <p:cNvSpPr/>
            <p:nvPr/>
          </p:nvSpPr>
          <p:spPr>
            <a:xfrm rot="-2700000">
              <a:off x="2895" y="2172"/>
              <a:ext cx="937" cy="19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8" name="Rectangle 35"/>
            <p:cNvSpPr/>
            <p:nvPr/>
          </p:nvSpPr>
          <p:spPr>
            <a:xfrm rot="-2700000">
              <a:off x="2846" y="2509"/>
              <a:ext cx="1501" cy="19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9" name="Rectangle 36"/>
            <p:cNvSpPr/>
            <p:nvPr/>
          </p:nvSpPr>
          <p:spPr>
            <a:xfrm rot="-2700000">
              <a:off x="2832" y="2661"/>
              <a:ext cx="2452" cy="19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0" name="Rectangle 37"/>
            <p:cNvSpPr/>
            <p:nvPr/>
          </p:nvSpPr>
          <p:spPr>
            <a:xfrm rot="-2700000">
              <a:off x="3253" y="2851"/>
              <a:ext cx="2329" cy="192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1" name="Rectangle 38"/>
            <p:cNvSpPr/>
            <p:nvPr/>
          </p:nvSpPr>
          <p:spPr>
            <a:xfrm rot="-2700000">
              <a:off x="3906" y="3151"/>
              <a:ext cx="1621" cy="19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2" name="Rectangle 39"/>
            <p:cNvSpPr/>
            <p:nvPr/>
          </p:nvSpPr>
          <p:spPr>
            <a:xfrm rot="-2700000">
              <a:off x="4514" y="3395"/>
              <a:ext cx="1059" cy="192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3" name="Rectangle 40"/>
            <p:cNvSpPr/>
            <p:nvPr/>
          </p:nvSpPr>
          <p:spPr>
            <a:xfrm>
              <a:off x="3200" y="3674"/>
              <a:ext cx="2166" cy="40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4" name="Rectangle 41"/>
            <p:cNvSpPr/>
            <p:nvPr/>
          </p:nvSpPr>
          <p:spPr>
            <a:xfrm>
              <a:off x="5202" y="2134"/>
              <a:ext cx="286" cy="154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5" name="Rectangle 42"/>
            <p:cNvSpPr/>
            <p:nvPr/>
          </p:nvSpPr>
          <p:spPr>
            <a:xfrm>
              <a:off x="2914" y="2134"/>
              <a:ext cx="368" cy="154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6" name="Rectangle 43"/>
            <p:cNvSpPr/>
            <p:nvPr/>
          </p:nvSpPr>
          <p:spPr>
            <a:xfrm>
              <a:off x="3282" y="1728"/>
              <a:ext cx="2165" cy="40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121909" tIns="60954" rIns="121909" bIns="60954" anchor="ctr"/>
            <a:lstStyle/>
            <a:p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7" name="Rectangle 44"/>
            <p:cNvSpPr/>
            <p:nvPr/>
          </p:nvSpPr>
          <p:spPr>
            <a:xfrm>
              <a:off x="3649" y="2134"/>
              <a:ext cx="1158" cy="95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09" tIns="60954" rIns="121909" bIns="60954" anchor="ctr"/>
            <a:lstStyle/>
            <a:p>
              <a:pPr algn="ctr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电柜、消防栓、</a:t>
              </a:r>
            </a:p>
            <a:p>
              <a:pPr algn="ctr"/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灭火器</a:t>
              </a:r>
            </a:p>
          </p:txBody>
        </p:sp>
        <p:sp>
          <p:nvSpPr>
            <p:cNvPr id="26658" name="Text Box 45"/>
            <p:cNvSpPr txBox="1"/>
            <p:nvPr/>
          </p:nvSpPr>
          <p:spPr>
            <a:xfrm>
              <a:off x="3693" y="3657"/>
              <a:ext cx="9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09" tIns="60954" rIns="121909" bIns="60954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45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度角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/10cm</a:t>
              </a:r>
            </a:p>
          </p:txBody>
        </p:sp>
        <p:sp>
          <p:nvSpPr>
            <p:cNvPr id="26659" name="Line 46"/>
            <p:cNvSpPr/>
            <p:nvPr/>
          </p:nvSpPr>
          <p:spPr>
            <a:xfrm>
              <a:off x="5000" y="3674"/>
              <a:ext cx="0" cy="2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60" name="Line 47"/>
            <p:cNvSpPr/>
            <p:nvPr/>
          </p:nvSpPr>
          <p:spPr>
            <a:xfrm>
              <a:off x="4714" y="3674"/>
              <a:ext cx="0" cy="2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61" name="Line 48"/>
            <p:cNvSpPr/>
            <p:nvPr/>
          </p:nvSpPr>
          <p:spPr>
            <a:xfrm>
              <a:off x="4714" y="3875"/>
              <a:ext cx="28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26662" name="Line 49"/>
            <p:cNvSpPr/>
            <p:nvPr/>
          </p:nvSpPr>
          <p:spPr>
            <a:xfrm>
              <a:off x="3693" y="3877"/>
              <a:ext cx="102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63" name="Line 50"/>
            <p:cNvSpPr/>
            <p:nvPr/>
          </p:nvSpPr>
          <p:spPr>
            <a:xfrm>
              <a:off x="4691" y="3099"/>
              <a:ext cx="83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64" name="Line 51"/>
            <p:cNvSpPr/>
            <p:nvPr/>
          </p:nvSpPr>
          <p:spPr>
            <a:xfrm>
              <a:off x="4691" y="3667"/>
              <a:ext cx="83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65" name="Line 52"/>
            <p:cNvSpPr/>
            <p:nvPr/>
          </p:nvSpPr>
          <p:spPr>
            <a:xfrm>
              <a:off x="5325" y="3107"/>
              <a:ext cx="0" cy="56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26666" name="Text Box 53"/>
            <p:cNvSpPr txBox="1"/>
            <p:nvPr/>
          </p:nvSpPr>
          <p:spPr>
            <a:xfrm rot="-5400000">
              <a:off x="5241" y="3285"/>
              <a:ext cx="48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09" tIns="60954" rIns="121909" bIns="60954">
              <a:spAutoFit/>
            </a:bodyPr>
            <a:lstStyle/>
            <a:p>
              <a:r>
                <a:rPr lang="en-US" altLang="zh-CN" sz="24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40cm</a:t>
              </a:r>
            </a:p>
          </p:txBody>
        </p:sp>
        <p:sp>
          <p:nvSpPr>
            <p:cNvPr id="26667" name="Line 54"/>
            <p:cNvSpPr/>
            <p:nvPr/>
          </p:nvSpPr>
          <p:spPr>
            <a:xfrm flipV="1">
              <a:off x="4809" y="1971"/>
              <a:ext cx="0" cy="1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68" name="Line 55"/>
            <p:cNvSpPr/>
            <p:nvPr/>
          </p:nvSpPr>
          <p:spPr>
            <a:xfrm flipV="1">
              <a:off x="5202" y="1971"/>
              <a:ext cx="0" cy="1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69" name="Line 56"/>
            <p:cNvSpPr/>
            <p:nvPr/>
          </p:nvSpPr>
          <p:spPr>
            <a:xfrm>
              <a:off x="4811" y="2052"/>
              <a:ext cx="40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26670" name="Text Box 57"/>
            <p:cNvSpPr txBox="1"/>
            <p:nvPr/>
          </p:nvSpPr>
          <p:spPr>
            <a:xfrm>
              <a:off x="4811" y="1877"/>
              <a:ext cx="44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09" tIns="60954" rIns="121909" bIns="60954">
              <a:spAutoFit/>
            </a:bodyPr>
            <a:lstStyle/>
            <a:p>
              <a:r>
                <a:rPr lang="en-US" altLang="zh-CN" sz="2135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20cm</a:t>
              </a:r>
            </a:p>
          </p:txBody>
        </p:sp>
      </p:grpSp>
      <p:pic>
        <p:nvPicPr>
          <p:cNvPr id="26627" name="Picture 11" descr="DSC_00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80" y="1740747"/>
            <a:ext cx="4455584" cy="375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7267" y="173567"/>
            <a:ext cx="230801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凸起物警示线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34627" y="1295400"/>
          <a:ext cx="5853430" cy="49536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3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</a:p>
                  </a:txBody>
                  <a:tcPr marL="121920" marR="121920" marT="60942" marB="60942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对可能造成安全事故的凸起物，墙上配电盒进行警示</a:t>
                      </a:r>
                    </a:p>
                  </a:txBody>
                  <a:tcPr marL="121920" marR="121920" marT="60942" marB="6094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</a:t>
                      </a:r>
                    </a:p>
                  </a:txBody>
                  <a:tcPr marL="121920" marR="121920" marT="60942" marB="60942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墙上配电盒、凸起物（消防器材除外）</a:t>
                      </a:r>
                    </a:p>
                  </a:txBody>
                  <a:tcPr marL="121920" marR="121920" marT="60942" marB="609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03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65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</a:p>
                  </a:txBody>
                  <a:tcPr marL="121920" marR="121920" marT="60942" marB="609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、对于墙上固定的凸出配电盒，可在配电柜两端绘制或粘贴斑马线，线宽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100mm</a:t>
                      </a:r>
                    </a:p>
                  </a:txBody>
                  <a:tcPr marL="121920" marR="121920" marT="60942" marB="6094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、对于车间内地面或墙上的凸起物可在周围绘制斑马线：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30mm≤</a:t>
                      </a:r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宽度≤</a:t>
                      </a:r>
                      <a:r>
                        <a:rPr lang="en-US" altLang="zh-CN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50mm</a:t>
                      </a:r>
                    </a:p>
                  </a:txBody>
                  <a:tcPr marL="121920" marR="121920" marT="60942" marB="6094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7124700" y="1294553"/>
            <a:ext cx="3836247" cy="4954693"/>
            <a:chOff x="8415" y="1244"/>
            <a:chExt cx="4800" cy="6137"/>
          </a:xfrm>
        </p:grpSpPr>
        <p:pic>
          <p:nvPicPr>
            <p:cNvPr id="27651" name="Picture 2" descr="E:\5S\照片\四期\新建文件夹\DSC_020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5" y="1244"/>
              <a:ext cx="4800" cy="29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2" name="Picture 3" descr="E:\5S\照片\四期\DSC_014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" y="4193"/>
              <a:ext cx="4801" cy="318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2902</Words>
  <Application>Microsoft Office PowerPoint</Application>
  <PresentationFormat>宽屏</PresentationFormat>
  <Paragraphs>536</Paragraphs>
  <Slides>36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Malgun Gothic</vt:lpstr>
      <vt:lpstr>Malgun Gothic</vt:lpstr>
      <vt:lpstr>等线</vt:lpstr>
      <vt:lpstr>方正大黑简体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Office 테마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A00024</cp:lastModifiedBy>
  <cp:revision>2</cp:revision>
  <dcterms:created xsi:type="dcterms:W3CDTF">2020-07-08T17:31:47Z</dcterms:created>
  <dcterms:modified xsi:type="dcterms:W3CDTF">2020-07-09T05:32:42Z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