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1"/>
  </p:sldMasterIdLst>
  <p:notesMasterIdLst>
    <p:notesMasterId r:id="rId86"/>
  </p:notesMasterIdLst>
  <p:sldIdLst>
    <p:sldId id="291" r:id="rId2"/>
    <p:sldId id="258" r:id="rId3"/>
    <p:sldId id="259" r:id="rId4"/>
    <p:sldId id="264" r:id="rId5"/>
    <p:sldId id="293" r:id="rId6"/>
    <p:sldId id="265" r:id="rId7"/>
    <p:sldId id="294" r:id="rId8"/>
    <p:sldId id="375"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2" r:id="rId26"/>
    <p:sldId id="311" r:id="rId27"/>
    <p:sldId id="313" r:id="rId28"/>
    <p:sldId id="315" r:id="rId29"/>
    <p:sldId id="314"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5" r:id="rId49"/>
    <p:sldId id="336" r:id="rId50"/>
    <p:sldId id="338" r:id="rId51"/>
    <p:sldId id="337" r:id="rId52"/>
    <p:sldId id="339" r:id="rId53"/>
    <p:sldId id="334" r:id="rId54"/>
    <p:sldId id="340" r:id="rId55"/>
    <p:sldId id="341" r:id="rId56"/>
    <p:sldId id="343" r:id="rId57"/>
    <p:sldId id="344" r:id="rId58"/>
    <p:sldId id="346" r:id="rId59"/>
    <p:sldId id="347" r:id="rId60"/>
    <p:sldId id="349" r:id="rId61"/>
    <p:sldId id="350" r:id="rId62"/>
    <p:sldId id="348" r:id="rId63"/>
    <p:sldId id="351" r:id="rId64"/>
    <p:sldId id="352" r:id="rId65"/>
    <p:sldId id="353" r:id="rId66"/>
    <p:sldId id="354" r:id="rId67"/>
    <p:sldId id="356"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2" r:id="rId82"/>
    <p:sldId id="371" r:id="rId83"/>
    <p:sldId id="373" r:id="rId84"/>
    <p:sldId id="374" r:id="rId85"/>
  </p:sldIdLst>
  <p:sldSz cx="9144000" cy="5143500" type="screen16x9"/>
  <p:notesSz cx="7104063" cy="10234613"/>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70C0"/>
    <a:srgbClr val="00B0F0"/>
    <a:srgbClr val="DEA900"/>
    <a:srgbClr val="0996FF"/>
    <a:srgbClr val="33A8FF"/>
    <a:srgbClr val="004376"/>
    <a:srgbClr val="C00000"/>
    <a:srgbClr val="0081E2"/>
    <a:srgbClr val="127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4" autoAdjust="0"/>
    <p:restoredTop sz="94700" autoAdjust="0"/>
  </p:normalViewPr>
  <p:slideViewPr>
    <p:cSldViewPr snapToGrid="0">
      <p:cViewPr varScale="1">
        <p:scale>
          <a:sx n="95" d="100"/>
          <a:sy n="95" d="100"/>
        </p:scale>
        <p:origin x="-510" y="-9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7A0362E-9BA8-4D97-8084-9784AA1D3883}" type="datetimeFigureOut">
              <a:rPr lang="zh-CN" altLang="en-US" smtClean="0"/>
              <a:t>2019/7/8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0355AA4-D7A0-41B0-9B7B-2A9D0CA83AAE}" type="slidenum">
              <a:rPr lang="zh-CN" altLang="en-US" smtClean="0"/>
              <a:t>‹#›</a:t>
            </a:fld>
            <a:endParaRPr lang="zh-CN" altLang="en-US"/>
          </a:p>
        </p:txBody>
      </p:sp>
    </p:spTree>
    <p:extLst>
      <p:ext uri="{BB962C8B-B14F-4D97-AF65-F5344CB8AC3E}">
        <p14:creationId xmlns:p14="http://schemas.microsoft.com/office/powerpoint/2010/main" val="58007942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a:t>
            </a:fld>
            <a:endParaRPr lang="zh-CN" altLang="en-US"/>
          </a:p>
        </p:txBody>
      </p:sp>
    </p:spTree>
    <p:extLst>
      <p:ext uri="{BB962C8B-B14F-4D97-AF65-F5344CB8AC3E}">
        <p14:creationId xmlns:p14="http://schemas.microsoft.com/office/powerpoint/2010/main" val="279354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10</a:t>
            </a:fld>
            <a:endParaRPr lang="zh-CN" altLang="en-US"/>
          </a:p>
        </p:txBody>
      </p:sp>
    </p:spTree>
    <p:extLst>
      <p:ext uri="{BB962C8B-B14F-4D97-AF65-F5344CB8AC3E}">
        <p14:creationId xmlns:p14="http://schemas.microsoft.com/office/powerpoint/2010/main" val="142630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11</a:t>
            </a:fld>
            <a:endParaRPr lang="zh-CN" altLang="en-US"/>
          </a:p>
        </p:txBody>
      </p:sp>
    </p:spTree>
    <p:extLst>
      <p:ext uri="{BB962C8B-B14F-4D97-AF65-F5344CB8AC3E}">
        <p14:creationId xmlns:p14="http://schemas.microsoft.com/office/powerpoint/2010/main" val="360202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12</a:t>
            </a:fld>
            <a:endParaRPr lang="zh-CN" altLang="en-US"/>
          </a:p>
        </p:txBody>
      </p:sp>
    </p:spTree>
    <p:extLst>
      <p:ext uri="{BB962C8B-B14F-4D97-AF65-F5344CB8AC3E}">
        <p14:creationId xmlns:p14="http://schemas.microsoft.com/office/powerpoint/2010/main" val="320888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13</a:t>
            </a:fld>
            <a:endParaRPr lang="zh-CN" altLang="en-US"/>
          </a:p>
        </p:txBody>
      </p:sp>
    </p:spTree>
    <p:extLst>
      <p:ext uri="{BB962C8B-B14F-4D97-AF65-F5344CB8AC3E}">
        <p14:creationId xmlns:p14="http://schemas.microsoft.com/office/powerpoint/2010/main" val="332499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14</a:t>
            </a:fld>
            <a:endParaRPr lang="zh-CN" altLang="en-US"/>
          </a:p>
        </p:txBody>
      </p:sp>
    </p:spTree>
    <p:extLst>
      <p:ext uri="{BB962C8B-B14F-4D97-AF65-F5344CB8AC3E}">
        <p14:creationId xmlns:p14="http://schemas.microsoft.com/office/powerpoint/2010/main" val="84384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15</a:t>
            </a:fld>
            <a:endParaRPr lang="zh-CN" altLang="en-US"/>
          </a:p>
        </p:txBody>
      </p:sp>
    </p:spTree>
    <p:extLst>
      <p:ext uri="{BB962C8B-B14F-4D97-AF65-F5344CB8AC3E}">
        <p14:creationId xmlns:p14="http://schemas.microsoft.com/office/powerpoint/2010/main" val="52328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16</a:t>
            </a:fld>
            <a:endParaRPr lang="zh-CN" altLang="en-US"/>
          </a:p>
        </p:txBody>
      </p:sp>
    </p:spTree>
    <p:extLst>
      <p:ext uri="{BB962C8B-B14F-4D97-AF65-F5344CB8AC3E}">
        <p14:creationId xmlns:p14="http://schemas.microsoft.com/office/powerpoint/2010/main" val="24593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17</a:t>
            </a:fld>
            <a:endParaRPr lang="zh-CN" altLang="en-US"/>
          </a:p>
        </p:txBody>
      </p:sp>
    </p:spTree>
    <p:extLst>
      <p:ext uri="{BB962C8B-B14F-4D97-AF65-F5344CB8AC3E}">
        <p14:creationId xmlns:p14="http://schemas.microsoft.com/office/powerpoint/2010/main" val="222636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18</a:t>
            </a:fld>
            <a:endParaRPr lang="zh-CN" altLang="en-US"/>
          </a:p>
        </p:txBody>
      </p:sp>
    </p:spTree>
    <p:extLst>
      <p:ext uri="{BB962C8B-B14F-4D97-AF65-F5344CB8AC3E}">
        <p14:creationId xmlns:p14="http://schemas.microsoft.com/office/powerpoint/2010/main" val="45959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19</a:t>
            </a:fld>
            <a:endParaRPr lang="zh-CN" altLang="en-US"/>
          </a:p>
        </p:txBody>
      </p:sp>
    </p:spTree>
    <p:extLst>
      <p:ext uri="{BB962C8B-B14F-4D97-AF65-F5344CB8AC3E}">
        <p14:creationId xmlns:p14="http://schemas.microsoft.com/office/powerpoint/2010/main" val="40395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B70FD1-E331-4A62-8C3D-B6F73BE4A744}" type="slidenum">
              <a:rPr lang="zh-CN" altLang="en-US" smtClean="0"/>
              <a:t>2</a:t>
            </a:fld>
            <a:endParaRPr lang="zh-CN" altLang="en-US"/>
          </a:p>
        </p:txBody>
      </p:sp>
    </p:spTree>
    <p:extLst>
      <p:ext uri="{BB962C8B-B14F-4D97-AF65-F5344CB8AC3E}">
        <p14:creationId xmlns:p14="http://schemas.microsoft.com/office/powerpoint/2010/main" val="342476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20</a:t>
            </a:fld>
            <a:endParaRPr lang="zh-CN" altLang="en-US"/>
          </a:p>
        </p:txBody>
      </p:sp>
    </p:spTree>
    <p:extLst>
      <p:ext uri="{BB962C8B-B14F-4D97-AF65-F5344CB8AC3E}">
        <p14:creationId xmlns:p14="http://schemas.microsoft.com/office/powerpoint/2010/main" val="82087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21</a:t>
            </a:fld>
            <a:endParaRPr lang="zh-CN" altLang="en-US"/>
          </a:p>
        </p:txBody>
      </p:sp>
    </p:spTree>
    <p:extLst>
      <p:ext uri="{BB962C8B-B14F-4D97-AF65-F5344CB8AC3E}">
        <p14:creationId xmlns:p14="http://schemas.microsoft.com/office/powerpoint/2010/main" val="409375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22</a:t>
            </a:fld>
            <a:endParaRPr lang="zh-CN" altLang="en-US"/>
          </a:p>
        </p:txBody>
      </p:sp>
    </p:spTree>
    <p:extLst>
      <p:ext uri="{BB962C8B-B14F-4D97-AF65-F5344CB8AC3E}">
        <p14:creationId xmlns:p14="http://schemas.microsoft.com/office/powerpoint/2010/main" val="116472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23</a:t>
            </a:fld>
            <a:endParaRPr lang="zh-CN" altLang="en-US"/>
          </a:p>
        </p:txBody>
      </p:sp>
    </p:spTree>
    <p:extLst>
      <p:ext uri="{BB962C8B-B14F-4D97-AF65-F5344CB8AC3E}">
        <p14:creationId xmlns:p14="http://schemas.microsoft.com/office/powerpoint/2010/main" val="4151232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24</a:t>
            </a:fld>
            <a:endParaRPr lang="zh-CN" altLang="en-US"/>
          </a:p>
        </p:txBody>
      </p:sp>
    </p:spTree>
    <p:extLst>
      <p:ext uri="{BB962C8B-B14F-4D97-AF65-F5344CB8AC3E}">
        <p14:creationId xmlns:p14="http://schemas.microsoft.com/office/powerpoint/2010/main" val="36146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25</a:t>
            </a:fld>
            <a:endParaRPr lang="zh-CN" altLang="en-US"/>
          </a:p>
        </p:txBody>
      </p:sp>
    </p:spTree>
    <p:extLst>
      <p:ext uri="{BB962C8B-B14F-4D97-AF65-F5344CB8AC3E}">
        <p14:creationId xmlns:p14="http://schemas.microsoft.com/office/powerpoint/2010/main" val="170516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26</a:t>
            </a:fld>
            <a:endParaRPr lang="zh-CN" altLang="en-US"/>
          </a:p>
        </p:txBody>
      </p:sp>
    </p:spTree>
    <p:extLst>
      <p:ext uri="{BB962C8B-B14F-4D97-AF65-F5344CB8AC3E}">
        <p14:creationId xmlns:p14="http://schemas.microsoft.com/office/powerpoint/2010/main" val="2363401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27</a:t>
            </a:fld>
            <a:endParaRPr lang="zh-CN" altLang="en-US"/>
          </a:p>
        </p:txBody>
      </p:sp>
    </p:spTree>
    <p:extLst>
      <p:ext uri="{BB962C8B-B14F-4D97-AF65-F5344CB8AC3E}">
        <p14:creationId xmlns:p14="http://schemas.microsoft.com/office/powerpoint/2010/main" val="1412109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28</a:t>
            </a:fld>
            <a:endParaRPr lang="zh-CN" altLang="en-US"/>
          </a:p>
        </p:txBody>
      </p:sp>
    </p:spTree>
    <p:extLst>
      <p:ext uri="{BB962C8B-B14F-4D97-AF65-F5344CB8AC3E}">
        <p14:creationId xmlns:p14="http://schemas.microsoft.com/office/powerpoint/2010/main" val="366813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29</a:t>
            </a:fld>
            <a:endParaRPr lang="zh-CN" altLang="en-US"/>
          </a:p>
        </p:txBody>
      </p:sp>
    </p:spTree>
    <p:extLst>
      <p:ext uri="{BB962C8B-B14F-4D97-AF65-F5344CB8AC3E}">
        <p14:creationId xmlns:p14="http://schemas.microsoft.com/office/powerpoint/2010/main" val="154402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4252058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30</a:t>
            </a:fld>
            <a:endParaRPr lang="zh-CN" altLang="en-US"/>
          </a:p>
        </p:txBody>
      </p:sp>
    </p:spTree>
    <p:extLst>
      <p:ext uri="{BB962C8B-B14F-4D97-AF65-F5344CB8AC3E}">
        <p14:creationId xmlns:p14="http://schemas.microsoft.com/office/powerpoint/2010/main" val="1312568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31</a:t>
            </a:fld>
            <a:endParaRPr lang="zh-CN" altLang="en-US"/>
          </a:p>
        </p:txBody>
      </p:sp>
    </p:spTree>
    <p:extLst>
      <p:ext uri="{BB962C8B-B14F-4D97-AF65-F5344CB8AC3E}">
        <p14:creationId xmlns:p14="http://schemas.microsoft.com/office/powerpoint/2010/main" val="886760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32</a:t>
            </a:fld>
            <a:endParaRPr lang="zh-CN" altLang="en-US"/>
          </a:p>
        </p:txBody>
      </p:sp>
    </p:spTree>
    <p:extLst>
      <p:ext uri="{BB962C8B-B14F-4D97-AF65-F5344CB8AC3E}">
        <p14:creationId xmlns:p14="http://schemas.microsoft.com/office/powerpoint/2010/main" val="3307352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33</a:t>
            </a:fld>
            <a:endParaRPr lang="zh-CN" altLang="en-US"/>
          </a:p>
        </p:txBody>
      </p:sp>
    </p:spTree>
    <p:extLst>
      <p:ext uri="{BB962C8B-B14F-4D97-AF65-F5344CB8AC3E}">
        <p14:creationId xmlns:p14="http://schemas.microsoft.com/office/powerpoint/2010/main" val="2306858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34</a:t>
            </a:fld>
            <a:endParaRPr lang="zh-CN" altLang="en-US"/>
          </a:p>
        </p:txBody>
      </p:sp>
    </p:spTree>
    <p:extLst>
      <p:ext uri="{BB962C8B-B14F-4D97-AF65-F5344CB8AC3E}">
        <p14:creationId xmlns:p14="http://schemas.microsoft.com/office/powerpoint/2010/main" val="123032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35</a:t>
            </a:fld>
            <a:endParaRPr lang="zh-CN" altLang="en-US"/>
          </a:p>
        </p:txBody>
      </p:sp>
    </p:spTree>
    <p:extLst>
      <p:ext uri="{BB962C8B-B14F-4D97-AF65-F5344CB8AC3E}">
        <p14:creationId xmlns:p14="http://schemas.microsoft.com/office/powerpoint/2010/main" val="3019894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36</a:t>
            </a:fld>
            <a:endParaRPr lang="zh-CN" altLang="en-US"/>
          </a:p>
        </p:txBody>
      </p:sp>
    </p:spTree>
    <p:extLst>
      <p:ext uri="{BB962C8B-B14F-4D97-AF65-F5344CB8AC3E}">
        <p14:creationId xmlns:p14="http://schemas.microsoft.com/office/powerpoint/2010/main" val="3643640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37</a:t>
            </a:fld>
            <a:endParaRPr lang="zh-CN" altLang="en-US"/>
          </a:p>
        </p:txBody>
      </p:sp>
    </p:spTree>
    <p:extLst>
      <p:ext uri="{BB962C8B-B14F-4D97-AF65-F5344CB8AC3E}">
        <p14:creationId xmlns:p14="http://schemas.microsoft.com/office/powerpoint/2010/main" val="370615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38</a:t>
            </a:fld>
            <a:endParaRPr lang="zh-CN" altLang="en-US"/>
          </a:p>
        </p:txBody>
      </p:sp>
    </p:spTree>
    <p:extLst>
      <p:ext uri="{BB962C8B-B14F-4D97-AF65-F5344CB8AC3E}">
        <p14:creationId xmlns:p14="http://schemas.microsoft.com/office/powerpoint/2010/main" val="1631341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39</a:t>
            </a:fld>
            <a:endParaRPr lang="zh-CN" altLang="en-US"/>
          </a:p>
        </p:txBody>
      </p:sp>
    </p:spTree>
    <p:extLst>
      <p:ext uri="{BB962C8B-B14F-4D97-AF65-F5344CB8AC3E}">
        <p14:creationId xmlns:p14="http://schemas.microsoft.com/office/powerpoint/2010/main" val="310811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a:t>
            </a:fld>
            <a:endParaRPr lang="zh-CN" altLang="en-US"/>
          </a:p>
        </p:txBody>
      </p:sp>
    </p:spTree>
    <p:extLst>
      <p:ext uri="{BB962C8B-B14F-4D97-AF65-F5344CB8AC3E}">
        <p14:creationId xmlns:p14="http://schemas.microsoft.com/office/powerpoint/2010/main" val="1252681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40</a:t>
            </a:fld>
            <a:endParaRPr lang="zh-CN" altLang="en-US"/>
          </a:p>
        </p:txBody>
      </p:sp>
    </p:spTree>
    <p:extLst>
      <p:ext uri="{BB962C8B-B14F-4D97-AF65-F5344CB8AC3E}">
        <p14:creationId xmlns:p14="http://schemas.microsoft.com/office/powerpoint/2010/main" val="3428584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41</a:t>
            </a:fld>
            <a:endParaRPr lang="zh-CN" altLang="en-US"/>
          </a:p>
        </p:txBody>
      </p:sp>
    </p:spTree>
    <p:extLst>
      <p:ext uri="{BB962C8B-B14F-4D97-AF65-F5344CB8AC3E}">
        <p14:creationId xmlns:p14="http://schemas.microsoft.com/office/powerpoint/2010/main" val="3443320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42</a:t>
            </a:fld>
            <a:endParaRPr lang="zh-CN" altLang="en-US"/>
          </a:p>
        </p:txBody>
      </p:sp>
    </p:spTree>
    <p:extLst>
      <p:ext uri="{BB962C8B-B14F-4D97-AF65-F5344CB8AC3E}">
        <p14:creationId xmlns:p14="http://schemas.microsoft.com/office/powerpoint/2010/main" val="1529201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43</a:t>
            </a:fld>
            <a:endParaRPr lang="zh-CN" altLang="en-US"/>
          </a:p>
        </p:txBody>
      </p:sp>
    </p:spTree>
    <p:extLst>
      <p:ext uri="{BB962C8B-B14F-4D97-AF65-F5344CB8AC3E}">
        <p14:creationId xmlns:p14="http://schemas.microsoft.com/office/powerpoint/2010/main" val="3631386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44</a:t>
            </a:fld>
            <a:endParaRPr lang="zh-CN" altLang="en-US"/>
          </a:p>
        </p:txBody>
      </p:sp>
    </p:spTree>
    <p:extLst>
      <p:ext uri="{BB962C8B-B14F-4D97-AF65-F5344CB8AC3E}">
        <p14:creationId xmlns:p14="http://schemas.microsoft.com/office/powerpoint/2010/main" val="2696895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45</a:t>
            </a:fld>
            <a:endParaRPr lang="zh-CN" altLang="en-US"/>
          </a:p>
        </p:txBody>
      </p:sp>
    </p:spTree>
    <p:extLst>
      <p:ext uri="{BB962C8B-B14F-4D97-AF65-F5344CB8AC3E}">
        <p14:creationId xmlns:p14="http://schemas.microsoft.com/office/powerpoint/2010/main" val="3550640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46</a:t>
            </a:fld>
            <a:endParaRPr lang="zh-CN" altLang="en-US"/>
          </a:p>
        </p:txBody>
      </p:sp>
    </p:spTree>
    <p:extLst>
      <p:ext uri="{BB962C8B-B14F-4D97-AF65-F5344CB8AC3E}">
        <p14:creationId xmlns:p14="http://schemas.microsoft.com/office/powerpoint/2010/main" val="3661428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47</a:t>
            </a:fld>
            <a:endParaRPr lang="zh-CN" altLang="en-US"/>
          </a:p>
        </p:txBody>
      </p:sp>
    </p:spTree>
    <p:extLst>
      <p:ext uri="{BB962C8B-B14F-4D97-AF65-F5344CB8AC3E}">
        <p14:creationId xmlns:p14="http://schemas.microsoft.com/office/powerpoint/2010/main" val="2102765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48</a:t>
            </a:fld>
            <a:endParaRPr lang="zh-CN" altLang="en-US"/>
          </a:p>
        </p:txBody>
      </p:sp>
    </p:spTree>
    <p:extLst>
      <p:ext uri="{BB962C8B-B14F-4D97-AF65-F5344CB8AC3E}">
        <p14:creationId xmlns:p14="http://schemas.microsoft.com/office/powerpoint/2010/main" val="2521384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49</a:t>
            </a:fld>
            <a:endParaRPr lang="zh-CN" altLang="en-US"/>
          </a:p>
        </p:txBody>
      </p:sp>
    </p:spTree>
    <p:extLst>
      <p:ext uri="{BB962C8B-B14F-4D97-AF65-F5344CB8AC3E}">
        <p14:creationId xmlns:p14="http://schemas.microsoft.com/office/powerpoint/2010/main" val="350963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a:t>
            </a:fld>
            <a:endParaRPr lang="zh-CN" altLang="en-US"/>
          </a:p>
        </p:txBody>
      </p:sp>
    </p:spTree>
    <p:extLst>
      <p:ext uri="{BB962C8B-B14F-4D97-AF65-F5344CB8AC3E}">
        <p14:creationId xmlns:p14="http://schemas.microsoft.com/office/powerpoint/2010/main" val="1007570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extLst>
      <p:ext uri="{BB962C8B-B14F-4D97-AF65-F5344CB8AC3E}">
        <p14:creationId xmlns:p14="http://schemas.microsoft.com/office/powerpoint/2010/main" val="3335851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51</a:t>
            </a:fld>
            <a:endParaRPr lang="zh-CN" altLang="en-US"/>
          </a:p>
        </p:txBody>
      </p:sp>
    </p:spTree>
    <p:extLst>
      <p:ext uri="{BB962C8B-B14F-4D97-AF65-F5344CB8AC3E}">
        <p14:creationId xmlns:p14="http://schemas.microsoft.com/office/powerpoint/2010/main" val="2448215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52</a:t>
            </a:fld>
            <a:endParaRPr lang="zh-CN" altLang="en-US"/>
          </a:p>
        </p:txBody>
      </p:sp>
    </p:spTree>
    <p:extLst>
      <p:ext uri="{BB962C8B-B14F-4D97-AF65-F5344CB8AC3E}">
        <p14:creationId xmlns:p14="http://schemas.microsoft.com/office/powerpoint/2010/main" val="94182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53</a:t>
            </a:fld>
            <a:endParaRPr lang="zh-CN" altLang="en-US"/>
          </a:p>
        </p:txBody>
      </p:sp>
    </p:spTree>
    <p:extLst>
      <p:ext uri="{BB962C8B-B14F-4D97-AF65-F5344CB8AC3E}">
        <p14:creationId xmlns:p14="http://schemas.microsoft.com/office/powerpoint/2010/main" val="1308361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54</a:t>
            </a:fld>
            <a:endParaRPr lang="zh-CN" altLang="en-US"/>
          </a:p>
        </p:txBody>
      </p:sp>
    </p:spTree>
    <p:extLst>
      <p:ext uri="{BB962C8B-B14F-4D97-AF65-F5344CB8AC3E}">
        <p14:creationId xmlns:p14="http://schemas.microsoft.com/office/powerpoint/2010/main" val="3131329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55</a:t>
            </a:fld>
            <a:endParaRPr lang="zh-CN" altLang="en-US"/>
          </a:p>
        </p:txBody>
      </p:sp>
    </p:spTree>
    <p:extLst>
      <p:ext uri="{BB962C8B-B14F-4D97-AF65-F5344CB8AC3E}">
        <p14:creationId xmlns:p14="http://schemas.microsoft.com/office/powerpoint/2010/main" val="42853765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56</a:t>
            </a:fld>
            <a:endParaRPr lang="zh-CN" altLang="en-US"/>
          </a:p>
        </p:txBody>
      </p:sp>
    </p:spTree>
    <p:extLst>
      <p:ext uri="{BB962C8B-B14F-4D97-AF65-F5344CB8AC3E}">
        <p14:creationId xmlns:p14="http://schemas.microsoft.com/office/powerpoint/2010/main" val="2909589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57</a:t>
            </a:fld>
            <a:endParaRPr lang="zh-CN" altLang="en-US"/>
          </a:p>
        </p:txBody>
      </p:sp>
    </p:spTree>
    <p:extLst>
      <p:ext uri="{BB962C8B-B14F-4D97-AF65-F5344CB8AC3E}">
        <p14:creationId xmlns:p14="http://schemas.microsoft.com/office/powerpoint/2010/main" val="2881015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58</a:t>
            </a:fld>
            <a:endParaRPr lang="zh-CN" altLang="en-US"/>
          </a:p>
        </p:txBody>
      </p:sp>
    </p:spTree>
    <p:extLst>
      <p:ext uri="{BB962C8B-B14F-4D97-AF65-F5344CB8AC3E}">
        <p14:creationId xmlns:p14="http://schemas.microsoft.com/office/powerpoint/2010/main" val="3733577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59</a:t>
            </a:fld>
            <a:endParaRPr lang="zh-CN" altLang="en-US"/>
          </a:p>
        </p:txBody>
      </p:sp>
    </p:spTree>
    <p:extLst>
      <p:ext uri="{BB962C8B-B14F-4D97-AF65-F5344CB8AC3E}">
        <p14:creationId xmlns:p14="http://schemas.microsoft.com/office/powerpoint/2010/main" val="294051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a:t>
            </a:fld>
            <a:endParaRPr lang="zh-CN" altLang="en-US"/>
          </a:p>
        </p:txBody>
      </p:sp>
    </p:spTree>
    <p:extLst>
      <p:ext uri="{BB962C8B-B14F-4D97-AF65-F5344CB8AC3E}">
        <p14:creationId xmlns:p14="http://schemas.microsoft.com/office/powerpoint/2010/main" val="23404424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60</a:t>
            </a:fld>
            <a:endParaRPr lang="zh-CN" altLang="en-US"/>
          </a:p>
        </p:txBody>
      </p:sp>
    </p:spTree>
    <p:extLst>
      <p:ext uri="{BB962C8B-B14F-4D97-AF65-F5344CB8AC3E}">
        <p14:creationId xmlns:p14="http://schemas.microsoft.com/office/powerpoint/2010/main" val="3744449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61</a:t>
            </a:fld>
            <a:endParaRPr lang="zh-CN" altLang="en-US"/>
          </a:p>
        </p:txBody>
      </p:sp>
    </p:spTree>
    <p:extLst>
      <p:ext uri="{BB962C8B-B14F-4D97-AF65-F5344CB8AC3E}">
        <p14:creationId xmlns:p14="http://schemas.microsoft.com/office/powerpoint/2010/main" val="14934603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62</a:t>
            </a:fld>
            <a:endParaRPr lang="zh-CN" altLang="en-US"/>
          </a:p>
        </p:txBody>
      </p:sp>
    </p:spTree>
    <p:extLst>
      <p:ext uri="{BB962C8B-B14F-4D97-AF65-F5344CB8AC3E}">
        <p14:creationId xmlns:p14="http://schemas.microsoft.com/office/powerpoint/2010/main" val="12853280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63</a:t>
            </a:fld>
            <a:endParaRPr lang="zh-CN" altLang="en-US"/>
          </a:p>
        </p:txBody>
      </p:sp>
    </p:spTree>
    <p:extLst>
      <p:ext uri="{BB962C8B-B14F-4D97-AF65-F5344CB8AC3E}">
        <p14:creationId xmlns:p14="http://schemas.microsoft.com/office/powerpoint/2010/main" val="1868800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64</a:t>
            </a:fld>
            <a:endParaRPr lang="zh-CN" altLang="en-US"/>
          </a:p>
        </p:txBody>
      </p:sp>
    </p:spTree>
    <p:extLst>
      <p:ext uri="{BB962C8B-B14F-4D97-AF65-F5344CB8AC3E}">
        <p14:creationId xmlns:p14="http://schemas.microsoft.com/office/powerpoint/2010/main" val="3887282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65</a:t>
            </a:fld>
            <a:endParaRPr lang="zh-CN" altLang="en-US"/>
          </a:p>
        </p:txBody>
      </p:sp>
    </p:spTree>
    <p:extLst>
      <p:ext uri="{BB962C8B-B14F-4D97-AF65-F5344CB8AC3E}">
        <p14:creationId xmlns:p14="http://schemas.microsoft.com/office/powerpoint/2010/main" val="3735418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66</a:t>
            </a:fld>
            <a:endParaRPr lang="zh-CN" altLang="en-US"/>
          </a:p>
        </p:txBody>
      </p:sp>
    </p:spTree>
    <p:extLst>
      <p:ext uri="{BB962C8B-B14F-4D97-AF65-F5344CB8AC3E}">
        <p14:creationId xmlns:p14="http://schemas.microsoft.com/office/powerpoint/2010/main" val="731457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67</a:t>
            </a:fld>
            <a:endParaRPr lang="zh-CN" altLang="en-US"/>
          </a:p>
        </p:txBody>
      </p:sp>
    </p:spTree>
    <p:extLst>
      <p:ext uri="{BB962C8B-B14F-4D97-AF65-F5344CB8AC3E}">
        <p14:creationId xmlns:p14="http://schemas.microsoft.com/office/powerpoint/2010/main" val="89985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68</a:t>
            </a:fld>
            <a:endParaRPr lang="zh-CN" altLang="en-US"/>
          </a:p>
        </p:txBody>
      </p:sp>
    </p:spTree>
    <p:extLst>
      <p:ext uri="{BB962C8B-B14F-4D97-AF65-F5344CB8AC3E}">
        <p14:creationId xmlns:p14="http://schemas.microsoft.com/office/powerpoint/2010/main" val="3122143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69</a:t>
            </a:fld>
            <a:endParaRPr lang="zh-CN" altLang="en-US"/>
          </a:p>
        </p:txBody>
      </p:sp>
    </p:spTree>
    <p:extLst>
      <p:ext uri="{BB962C8B-B14F-4D97-AF65-F5344CB8AC3E}">
        <p14:creationId xmlns:p14="http://schemas.microsoft.com/office/powerpoint/2010/main" val="512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a:t>
            </a:fld>
            <a:endParaRPr lang="zh-CN" altLang="en-US"/>
          </a:p>
        </p:txBody>
      </p:sp>
    </p:spTree>
    <p:extLst>
      <p:ext uri="{BB962C8B-B14F-4D97-AF65-F5344CB8AC3E}">
        <p14:creationId xmlns:p14="http://schemas.microsoft.com/office/powerpoint/2010/main" val="40080805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70</a:t>
            </a:fld>
            <a:endParaRPr lang="zh-CN" altLang="en-US"/>
          </a:p>
        </p:txBody>
      </p:sp>
    </p:spTree>
    <p:extLst>
      <p:ext uri="{BB962C8B-B14F-4D97-AF65-F5344CB8AC3E}">
        <p14:creationId xmlns:p14="http://schemas.microsoft.com/office/powerpoint/2010/main" val="37681414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71</a:t>
            </a:fld>
            <a:endParaRPr lang="zh-CN" altLang="en-US"/>
          </a:p>
        </p:txBody>
      </p:sp>
    </p:spTree>
    <p:extLst>
      <p:ext uri="{BB962C8B-B14F-4D97-AF65-F5344CB8AC3E}">
        <p14:creationId xmlns:p14="http://schemas.microsoft.com/office/powerpoint/2010/main" val="569147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72</a:t>
            </a:fld>
            <a:endParaRPr lang="zh-CN" altLang="en-US"/>
          </a:p>
        </p:txBody>
      </p:sp>
    </p:spTree>
    <p:extLst>
      <p:ext uri="{BB962C8B-B14F-4D97-AF65-F5344CB8AC3E}">
        <p14:creationId xmlns:p14="http://schemas.microsoft.com/office/powerpoint/2010/main" val="16602806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73</a:t>
            </a:fld>
            <a:endParaRPr lang="zh-CN" altLang="en-US"/>
          </a:p>
        </p:txBody>
      </p:sp>
    </p:spTree>
    <p:extLst>
      <p:ext uri="{BB962C8B-B14F-4D97-AF65-F5344CB8AC3E}">
        <p14:creationId xmlns:p14="http://schemas.microsoft.com/office/powerpoint/2010/main" val="40878142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74</a:t>
            </a:fld>
            <a:endParaRPr lang="zh-CN" altLang="en-US"/>
          </a:p>
        </p:txBody>
      </p:sp>
    </p:spTree>
    <p:extLst>
      <p:ext uri="{BB962C8B-B14F-4D97-AF65-F5344CB8AC3E}">
        <p14:creationId xmlns:p14="http://schemas.microsoft.com/office/powerpoint/2010/main" val="32827685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75</a:t>
            </a:fld>
            <a:endParaRPr lang="zh-CN" altLang="en-US"/>
          </a:p>
        </p:txBody>
      </p:sp>
    </p:spTree>
    <p:extLst>
      <p:ext uri="{BB962C8B-B14F-4D97-AF65-F5344CB8AC3E}">
        <p14:creationId xmlns:p14="http://schemas.microsoft.com/office/powerpoint/2010/main" val="7546307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76</a:t>
            </a:fld>
            <a:endParaRPr lang="zh-CN" altLang="en-US"/>
          </a:p>
        </p:txBody>
      </p:sp>
    </p:spTree>
    <p:extLst>
      <p:ext uri="{BB962C8B-B14F-4D97-AF65-F5344CB8AC3E}">
        <p14:creationId xmlns:p14="http://schemas.microsoft.com/office/powerpoint/2010/main" val="40857285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77</a:t>
            </a:fld>
            <a:endParaRPr lang="zh-CN" altLang="en-US"/>
          </a:p>
        </p:txBody>
      </p:sp>
    </p:spTree>
    <p:extLst>
      <p:ext uri="{BB962C8B-B14F-4D97-AF65-F5344CB8AC3E}">
        <p14:creationId xmlns:p14="http://schemas.microsoft.com/office/powerpoint/2010/main" val="33539494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78</a:t>
            </a:fld>
            <a:endParaRPr lang="zh-CN" altLang="en-US"/>
          </a:p>
        </p:txBody>
      </p:sp>
    </p:spTree>
    <p:extLst>
      <p:ext uri="{BB962C8B-B14F-4D97-AF65-F5344CB8AC3E}">
        <p14:creationId xmlns:p14="http://schemas.microsoft.com/office/powerpoint/2010/main" val="15768374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79</a:t>
            </a:fld>
            <a:endParaRPr lang="zh-CN" altLang="en-US"/>
          </a:p>
        </p:txBody>
      </p:sp>
    </p:spTree>
    <p:extLst>
      <p:ext uri="{BB962C8B-B14F-4D97-AF65-F5344CB8AC3E}">
        <p14:creationId xmlns:p14="http://schemas.microsoft.com/office/powerpoint/2010/main" val="327527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28680145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80</a:t>
            </a:fld>
            <a:endParaRPr lang="zh-CN" altLang="en-US"/>
          </a:p>
        </p:txBody>
      </p:sp>
    </p:spTree>
    <p:extLst>
      <p:ext uri="{BB962C8B-B14F-4D97-AF65-F5344CB8AC3E}">
        <p14:creationId xmlns:p14="http://schemas.microsoft.com/office/powerpoint/2010/main" val="3486969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81</a:t>
            </a:fld>
            <a:endParaRPr lang="zh-CN" altLang="en-US"/>
          </a:p>
        </p:txBody>
      </p:sp>
    </p:spTree>
    <p:extLst>
      <p:ext uri="{BB962C8B-B14F-4D97-AF65-F5344CB8AC3E}">
        <p14:creationId xmlns:p14="http://schemas.microsoft.com/office/powerpoint/2010/main" val="2602608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82</a:t>
            </a:fld>
            <a:endParaRPr lang="zh-CN" altLang="en-US"/>
          </a:p>
        </p:txBody>
      </p:sp>
    </p:spTree>
    <p:extLst>
      <p:ext uri="{BB962C8B-B14F-4D97-AF65-F5344CB8AC3E}">
        <p14:creationId xmlns:p14="http://schemas.microsoft.com/office/powerpoint/2010/main" val="8165408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83</a:t>
            </a:fld>
            <a:endParaRPr lang="zh-CN" altLang="en-US"/>
          </a:p>
        </p:txBody>
      </p:sp>
    </p:spTree>
    <p:extLst>
      <p:ext uri="{BB962C8B-B14F-4D97-AF65-F5344CB8AC3E}">
        <p14:creationId xmlns:p14="http://schemas.microsoft.com/office/powerpoint/2010/main" val="39873627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84</a:t>
            </a:fld>
            <a:endParaRPr lang="zh-CN" altLang="en-US"/>
          </a:p>
        </p:txBody>
      </p:sp>
    </p:spTree>
    <p:extLst>
      <p:ext uri="{BB962C8B-B14F-4D97-AF65-F5344CB8AC3E}">
        <p14:creationId xmlns:p14="http://schemas.microsoft.com/office/powerpoint/2010/main" val="111313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355AA4-D7A0-41B0-9B7B-2A9D0CA83AAE}" type="slidenum">
              <a:rPr lang="zh-CN" altLang="en-US" smtClean="0"/>
              <a:t>9</a:t>
            </a:fld>
            <a:endParaRPr lang="zh-CN" altLang="en-US"/>
          </a:p>
        </p:txBody>
      </p:sp>
    </p:spTree>
    <p:extLst>
      <p:ext uri="{BB962C8B-B14F-4D97-AF65-F5344CB8AC3E}">
        <p14:creationId xmlns:p14="http://schemas.microsoft.com/office/powerpoint/2010/main" val="257162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82F288E0-7875-42C4-84C8-98DBBD3BF4D2}" type="datetimeFigureOut">
              <a:rPr lang="zh-CN" altLang="en-US" smtClean="0">
                <a:solidFill>
                  <a:prstClr val="black">
                    <a:tint val="75000"/>
                  </a:prstClr>
                </a:solidFill>
              </a:rPr>
              <a:pPr/>
              <a:t>2019/7/8</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815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9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t="10710" b="7526"/>
          <a:stretch/>
        </p:blipFill>
        <p:spPr>
          <a:xfrm rot="10800000">
            <a:off x="0" y="0"/>
            <a:ext cx="9144000" cy="5143500"/>
          </a:xfrm>
          <a:prstGeom prst="rect">
            <a:avLst/>
          </a:prstGeom>
        </p:spPr>
      </p:pic>
    </p:spTree>
    <p:extLst>
      <p:ext uri="{BB962C8B-B14F-4D97-AF65-F5344CB8AC3E}">
        <p14:creationId xmlns:p14="http://schemas.microsoft.com/office/powerpoint/2010/main" val="39113870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387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81039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b="14756"/>
          <a:stretch/>
        </p:blipFill>
        <p:spPr>
          <a:xfrm>
            <a:off x="0" y="0"/>
            <a:ext cx="9144000" cy="5199017"/>
          </a:xfrm>
          <a:prstGeom prst="rect">
            <a:avLst/>
          </a:prstGeom>
        </p:spPr>
      </p:pic>
      <p:sp>
        <p:nvSpPr>
          <p:cNvPr id="14" name="任意多边形 13"/>
          <p:cNvSpPr/>
          <p:nvPr/>
        </p:nvSpPr>
        <p:spPr>
          <a:xfrm>
            <a:off x="0" y="1960841"/>
            <a:ext cx="9144000" cy="2028680"/>
          </a:xfrm>
          <a:custGeom>
            <a:avLst/>
            <a:gdLst>
              <a:gd name="connsiteX0" fmla="*/ 0 w 9144000"/>
              <a:gd name="connsiteY0" fmla="*/ 0 h 1872199"/>
              <a:gd name="connsiteX1" fmla="*/ 9144000 w 9144000"/>
              <a:gd name="connsiteY1" fmla="*/ 0 h 1872199"/>
              <a:gd name="connsiteX2" fmla="*/ 9144000 w 9144000"/>
              <a:gd name="connsiteY2" fmla="*/ 1872199 h 1872199"/>
              <a:gd name="connsiteX3" fmla="*/ 0 w 9144000"/>
              <a:gd name="connsiteY3" fmla="*/ 1872199 h 1872199"/>
            </a:gdLst>
            <a:ahLst/>
            <a:cxnLst>
              <a:cxn ang="0">
                <a:pos x="connsiteX0" y="connsiteY0"/>
              </a:cxn>
              <a:cxn ang="0">
                <a:pos x="connsiteX1" y="connsiteY1"/>
              </a:cxn>
              <a:cxn ang="0">
                <a:pos x="connsiteX2" y="connsiteY2"/>
              </a:cxn>
              <a:cxn ang="0">
                <a:pos x="connsiteX3" y="connsiteY3"/>
              </a:cxn>
            </a:cxnLst>
            <a:rect l="l" t="t" r="r" b="b"/>
            <a:pathLst>
              <a:path w="9144000" h="1872199">
                <a:moveTo>
                  <a:pt x="0" y="0"/>
                </a:moveTo>
                <a:lnTo>
                  <a:pt x="9144000" y="0"/>
                </a:lnTo>
                <a:lnTo>
                  <a:pt x="9144000" y="1872199"/>
                </a:lnTo>
                <a:lnTo>
                  <a:pt x="0" y="1872199"/>
                </a:lnTo>
                <a:close/>
              </a:path>
            </a:pathLst>
          </a:custGeom>
          <a:solidFill>
            <a:srgbClr val="0070C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2"/>
          <p:cNvSpPr txBox="1"/>
          <p:nvPr/>
        </p:nvSpPr>
        <p:spPr>
          <a:xfrm>
            <a:off x="1220848" y="2045145"/>
            <a:ext cx="6863900" cy="1944376"/>
          </a:xfrm>
          <a:prstGeom prst="rect">
            <a:avLst/>
          </a:prstGeom>
          <a:noFill/>
        </p:spPr>
        <p:txBody>
          <a:bodyPr wrap="square" lIns="96770" tIns="48386" rIns="96770" bIns="48386" rtlCol="0">
            <a:spAutoFit/>
          </a:bodyPr>
          <a:lstStyle/>
          <a:p>
            <a:pPr algn="ctr">
              <a:defRPr/>
            </a:pPr>
            <a:r>
              <a:rPr lang="zh-CN" altLang="en-US" sz="6000" b="1" kern="0" dirty="0">
                <a:solidFill>
                  <a:srgbClr val="F8CBAD">
                    <a:lumMod val="40000"/>
                    <a:lumOff val="60000"/>
                  </a:srgb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itchFamily="34" charset="0"/>
                <a:sym typeface="Arial" panose="020B0604020202020204" pitchFamily="34" charset="0"/>
              </a:rPr>
              <a:t>安全标准化</a:t>
            </a:r>
            <a:r>
              <a:rPr lang="zh-CN" altLang="en-US" sz="6000" b="1" kern="0" dirty="0" smtClean="0">
                <a:solidFill>
                  <a:srgbClr val="F8CBAD">
                    <a:lumMod val="40000"/>
                    <a:lumOff val="60000"/>
                  </a:srgb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itchFamily="34" charset="0"/>
                <a:sym typeface="Arial" panose="020B0604020202020204" pitchFamily="34" charset="0"/>
              </a:rPr>
              <a:t>培训</a:t>
            </a:r>
          </a:p>
          <a:p>
            <a:pPr algn="ctr">
              <a:defRPr/>
            </a:pPr>
            <a:r>
              <a:rPr lang="zh-CN" altLang="en-US" sz="6000" b="1" kern="0" dirty="0" smtClean="0">
                <a:solidFill>
                  <a:srgbClr val="FFC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风险管理</a:t>
            </a:r>
            <a:endParaRPr lang="zh-CN" altLang="en-US" sz="6000" b="1" kern="0" dirty="0">
              <a:solidFill>
                <a:srgbClr val="FFC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 xmlns:a16="http://schemas.microsoft.com/office/drawing/2014/main" id="{9D3DBED4-506C-4D7E-97AA-0193F4652BD9}"/>
              </a:ext>
            </a:extLst>
          </p:cNvPr>
          <p:cNvSpPr/>
          <p:nvPr/>
        </p:nvSpPr>
        <p:spPr>
          <a:xfrm>
            <a:off x="1085377" y="2220497"/>
            <a:ext cx="123465" cy="159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AB4DC04A-AA8D-4461-922A-8518545068E5}"/>
              </a:ext>
            </a:extLst>
          </p:cNvPr>
          <p:cNvSpPr/>
          <p:nvPr/>
        </p:nvSpPr>
        <p:spPr>
          <a:xfrm>
            <a:off x="8096754" y="2203766"/>
            <a:ext cx="123465" cy="159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27941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41" name="直接连接符 40">
            <a:extLst>
              <a:ext uri="{FF2B5EF4-FFF2-40B4-BE49-F238E27FC236}">
                <a16:creationId xmlns="" xmlns:a16="http://schemas.microsoft.com/office/drawing/2014/main" id="{FAB323DD-71C7-46FF-BCFF-6CC172ABD8B9}"/>
              </a:ext>
            </a:extLst>
          </p:cNvPr>
          <p:cNvCxnSpPr>
            <a:cxnSpLocks/>
          </p:cNvCxnSpPr>
          <p:nvPr/>
        </p:nvCxnSpPr>
        <p:spPr>
          <a:xfrm flipH="1">
            <a:off x="5574115" y="2358076"/>
            <a:ext cx="19441" cy="20816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E1BF6E40-4B60-4955-ABCF-9198E29D17CB}"/>
              </a:ext>
            </a:extLst>
          </p:cNvPr>
          <p:cNvCxnSpPr>
            <a:cxnSpLocks/>
            <a:stCxn id="2" idx="4"/>
          </p:cNvCxnSpPr>
          <p:nvPr/>
        </p:nvCxnSpPr>
        <p:spPr>
          <a:xfrm>
            <a:off x="847201" y="2892296"/>
            <a:ext cx="0" cy="15367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 xmlns:a16="http://schemas.microsoft.com/office/drawing/2014/main" id="{B1521FD9-3D41-4180-AD82-DC750B55C9FC}"/>
              </a:ext>
            </a:extLst>
          </p:cNvPr>
          <p:cNvSpPr/>
          <p:nvPr/>
        </p:nvSpPr>
        <p:spPr>
          <a:xfrm>
            <a:off x="1378555" y="1092267"/>
            <a:ext cx="2784261" cy="590486"/>
          </a:xfrm>
          <a:prstGeom prst="rect">
            <a:avLst/>
          </a:prstGeom>
          <a:noFill/>
          <a:ln w="9525">
            <a:noFill/>
          </a:ln>
        </p:spPr>
        <p:txBody>
          <a:bodyPr wrap="none" anchor="ctr"/>
          <a:lstStyle/>
          <a:p>
            <a:pPr algn="ctr"/>
            <a:r>
              <a:rPr lang="zh-CN" altLang="en-US" sz="2000" noProof="1">
                <a:solidFill>
                  <a:srgbClr val="0070C0"/>
                </a:solidFill>
                <a:cs typeface="+mn-ea"/>
                <a:sym typeface="+mn-lt"/>
              </a:rPr>
              <a:t>一、风险评价范围与评价方法</a:t>
            </a:r>
            <a:endParaRPr lang="zh-CN" altLang="en-US" sz="2800" noProof="1">
              <a:solidFill>
                <a:srgbClr val="0070C0"/>
              </a:solidFill>
              <a:latin typeface="+mn-lt"/>
              <a:ea typeface="+mn-ea"/>
              <a:cs typeface="+mn-ea"/>
              <a:sym typeface="+mn-lt"/>
            </a:endParaRPr>
          </a:p>
        </p:txBody>
      </p:sp>
      <p:sp>
        <p:nvSpPr>
          <p:cNvPr id="34"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596900" y="1206297"/>
            <a:ext cx="359573" cy="365163"/>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rgbClr val="0070C0"/>
          </a:solidFill>
          <a:ln>
            <a:noFill/>
          </a:ln>
        </p:spPr>
      </p:sp>
      <p:grpSp>
        <p:nvGrpSpPr>
          <p:cNvPr id="6" name="组合 5">
            <a:extLst>
              <a:ext uri="{FF2B5EF4-FFF2-40B4-BE49-F238E27FC236}">
                <a16:creationId xmlns="" xmlns:a16="http://schemas.microsoft.com/office/drawing/2014/main" id="{DA4DB482-502E-4BDE-AED9-0DA66F627558}"/>
              </a:ext>
            </a:extLst>
          </p:cNvPr>
          <p:cNvGrpSpPr/>
          <p:nvPr/>
        </p:nvGrpSpPr>
        <p:grpSpPr>
          <a:xfrm>
            <a:off x="632888" y="2463671"/>
            <a:ext cx="552450" cy="428625"/>
            <a:chOff x="1495425" y="1922524"/>
            <a:chExt cx="552450" cy="428625"/>
          </a:xfrm>
        </p:grpSpPr>
        <p:sp>
          <p:nvSpPr>
            <p:cNvPr id="2" name="椭圆 1">
              <a:extLst>
                <a:ext uri="{FF2B5EF4-FFF2-40B4-BE49-F238E27FC236}">
                  <a16:creationId xmlns="" xmlns:a16="http://schemas.microsoft.com/office/drawing/2014/main" id="{D6D3B19C-BBB1-4E3E-8678-73676697E72F}"/>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 name="文本框 2">
              <a:extLst>
                <a:ext uri="{FF2B5EF4-FFF2-40B4-BE49-F238E27FC236}">
                  <a16:creationId xmlns="" xmlns:a16="http://schemas.microsoft.com/office/drawing/2014/main" id="{0CC9A202-F4F2-4ADB-A79E-492FC714721C}"/>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01</a:t>
              </a:r>
              <a:endParaRPr lang="zh-CN" altLang="en-US" sz="1600" dirty="0">
                <a:solidFill>
                  <a:schemeClr val="bg1"/>
                </a:solidFill>
              </a:endParaRPr>
            </a:p>
          </p:txBody>
        </p:sp>
      </p:grpSp>
      <p:grpSp>
        <p:nvGrpSpPr>
          <p:cNvPr id="17" name="组合 16">
            <a:extLst>
              <a:ext uri="{FF2B5EF4-FFF2-40B4-BE49-F238E27FC236}">
                <a16:creationId xmlns="" xmlns:a16="http://schemas.microsoft.com/office/drawing/2014/main" id="{EC6713E5-E629-43BB-AF4A-D0255E8CB475}"/>
              </a:ext>
            </a:extLst>
          </p:cNvPr>
          <p:cNvGrpSpPr/>
          <p:nvPr/>
        </p:nvGrpSpPr>
        <p:grpSpPr>
          <a:xfrm>
            <a:off x="632888" y="3106608"/>
            <a:ext cx="552450" cy="428625"/>
            <a:chOff x="1495425" y="1922524"/>
            <a:chExt cx="552450" cy="428625"/>
          </a:xfrm>
        </p:grpSpPr>
        <p:sp>
          <p:nvSpPr>
            <p:cNvPr id="18" name="椭圆 17">
              <a:extLst>
                <a:ext uri="{FF2B5EF4-FFF2-40B4-BE49-F238E27FC236}">
                  <a16:creationId xmlns="" xmlns:a16="http://schemas.microsoft.com/office/drawing/2014/main" id="{AB2B3451-6A48-4469-A7C4-602CC3C8495C}"/>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文本框 18">
              <a:extLst>
                <a:ext uri="{FF2B5EF4-FFF2-40B4-BE49-F238E27FC236}">
                  <a16:creationId xmlns="" xmlns:a16="http://schemas.microsoft.com/office/drawing/2014/main" id="{47E3D4D7-305D-4D95-B071-5AD506FF32EC}"/>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02</a:t>
              </a:r>
              <a:endParaRPr lang="zh-CN" altLang="en-US" sz="1600" dirty="0">
                <a:solidFill>
                  <a:schemeClr val="bg1"/>
                </a:solidFill>
              </a:endParaRPr>
            </a:p>
          </p:txBody>
        </p:sp>
      </p:grpSp>
      <p:grpSp>
        <p:nvGrpSpPr>
          <p:cNvPr id="20" name="组合 19">
            <a:extLst>
              <a:ext uri="{FF2B5EF4-FFF2-40B4-BE49-F238E27FC236}">
                <a16:creationId xmlns="" xmlns:a16="http://schemas.microsoft.com/office/drawing/2014/main" id="{CDC3592B-9214-406A-9DA0-DCC0F960D58F}"/>
              </a:ext>
            </a:extLst>
          </p:cNvPr>
          <p:cNvGrpSpPr/>
          <p:nvPr/>
        </p:nvGrpSpPr>
        <p:grpSpPr>
          <a:xfrm>
            <a:off x="632888" y="3749546"/>
            <a:ext cx="552450" cy="428625"/>
            <a:chOff x="1495425" y="1922524"/>
            <a:chExt cx="552450" cy="428625"/>
          </a:xfrm>
        </p:grpSpPr>
        <p:sp>
          <p:nvSpPr>
            <p:cNvPr id="21" name="椭圆 20">
              <a:extLst>
                <a:ext uri="{FF2B5EF4-FFF2-40B4-BE49-F238E27FC236}">
                  <a16:creationId xmlns="" xmlns:a16="http://schemas.microsoft.com/office/drawing/2014/main" id="{2A87E7D2-2CD2-4B5F-ADEA-41EA52AE9D3D}"/>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 name="文本框 21">
              <a:extLst>
                <a:ext uri="{FF2B5EF4-FFF2-40B4-BE49-F238E27FC236}">
                  <a16:creationId xmlns="" xmlns:a16="http://schemas.microsoft.com/office/drawing/2014/main" id="{22790DD3-609E-41A4-8917-C86CEAFE5EEF}"/>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03</a:t>
              </a:r>
              <a:endParaRPr lang="zh-CN" altLang="en-US" sz="1600" dirty="0">
                <a:solidFill>
                  <a:schemeClr val="bg1"/>
                </a:solidFill>
              </a:endParaRPr>
            </a:p>
          </p:txBody>
        </p:sp>
      </p:grpSp>
      <p:grpSp>
        <p:nvGrpSpPr>
          <p:cNvPr id="23" name="组合 22">
            <a:extLst>
              <a:ext uri="{FF2B5EF4-FFF2-40B4-BE49-F238E27FC236}">
                <a16:creationId xmlns="" xmlns:a16="http://schemas.microsoft.com/office/drawing/2014/main" id="{B6B415B0-B927-4795-B234-F92E71E70D4C}"/>
              </a:ext>
            </a:extLst>
          </p:cNvPr>
          <p:cNvGrpSpPr/>
          <p:nvPr/>
        </p:nvGrpSpPr>
        <p:grpSpPr>
          <a:xfrm>
            <a:off x="632888" y="4392483"/>
            <a:ext cx="552450" cy="428625"/>
            <a:chOff x="1495425" y="1922524"/>
            <a:chExt cx="552450" cy="428625"/>
          </a:xfrm>
        </p:grpSpPr>
        <p:sp>
          <p:nvSpPr>
            <p:cNvPr id="24" name="椭圆 23">
              <a:extLst>
                <a:ext uri="{FF2B5EF4-FFF2-40B4-BE49-F238E27FC236}">
                  <a16:creationId xmlns="" xmlns:a16="http://schemas.microsoft.com/office/drawing/2014/main" id="{65E2385A-4CAB-4B3A-800B-C338C9D42922}"/>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文本框 24">
              <a:extLst>
                <a:ext uri="{FF2B5EF4-FFF2-40B4-BE49-F238E27FC236}">
                  <a16:creationId xmlns="" xmlns:a16="http://schemas.microsoft.com/office/drawing/2014/main" id="{018FDA98-3E1C-4617-A3F1-2091A3497C8D}"/>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04</a:t>
              </a:r>
              <a:endParaRPr lang="zh-CN" altLang="en-US" sz="1600" dirty="0">
                <a:solidFill>
                  <a:schemeClr val="bg1"/>
                </a:solidFill>
              </a:endParaRPr>
            </a:p>
          </p:txBody>
        </p:sp>
      </p:grpSp>
      <p:grpSp>
        <p:nvGrpSpPr>
          <p:cNvPr id="26" name="组合 25">
            <a:extLst>
              <a:ext uri="{FF2B5EF4-FFF2-40B4-BE49-F238E27FC236}">
                <a16:creationId xmlns="" xmlns:a16="http://schemas.microsoft.com/office/drawing/2014/main" id="{47202F7B-B00B-4F1A-9AEF-C623A58DF1C9}"/>
              </a:ext>
            </a:extLst>
          </p:cNvPr>
          <p:cNvGrpSpPr/>
          <p:nvPr/>
        </p:nvGrpSpPr>
        <p:grpSpPr>
          <a:xfrm>
            <a:off x="5372100" y="1922524"/>
            <a:ext cx="552450" cy="428625"/>
            <a:chOff x="1495425" y="1922524"/>
            <a:chExt cx="552450" cy="428625"/>
          </a:xfrm>
        </p:grpSpPr>
        <p:sp>
          <p:nvSpPr>
            <p:cNvPr id="27" name="椭圆 26">
              <a:extLst>
                <a:ext uri="{FF2B5EF4-FFF2-40B4-BE49-F238E27FC236}">
                  <a16:creationId xmlns="" xmlns:a16="http://schemas.microsoft.com/office/drawing/2014/main" id="{3F0A21E2-9179-42F1-8B45-AE4DD8DA4C7C}"/>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8" name="文本框 27">
              <a:extLst>
                <a:ext uri="{FF2B5EF4-FFF2-40B4-BE49-F238E27FC236}">
                  <a16:creationId xmlns="" xmlns:a16="http://schemas.microsoft.com/office/drawing/2014/main" id="{CCFAAD0E-A570-44CB-B999-F366BD9F867F}"/>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05</a:t>
              </a:r>
              <a:endParaRPr lang="zh-CN" altLang="en-US" sz="1600" dirty="0">
                <a:solidFill>
                  <a:schemeClr val="bg1"/>
                </a:solidFill>
              </a:endParaRPr>
            </a:p>
          </p:txBody>
        </p:sp>
      </p:grpSp>
      <p:grpSp>
        <p:nvGrpSpPr>
          <p:cNvPr id="29" name="组合 28">
            <a:extLst>
              <a:ext uri="{FF2B5EF4-FFF2-40B4-BE49-F238E27FC236}">
                <a16:creationId xmlns="" xmlns:a16="http://schemas.microsoft.com/office/drawing/2014/main" id="{57FF7065-A703-446E-B8DD-62CD8812BAC0}"/>
              </a:ext>
            </a:extLst>
          </p:cNvPr>
          <p:cNvGrpSpPr/>
          <p:nvPr/>
        </p:nvGrpSpPr>
        <p:grpSpPr>
          <a:xfrm>
            <a:off x="5372100" y="2565461"/>
            <a:ext cx="552450" cy="428625"/>
            <a:chOff x="1495425" y="1922524"/>
            <a:chExt cx="552450" cy="428625"/>
          </a:xfrm>
        </p:grpSpPr>
        <p:sp>
          <p:nvSpPr>
            <p:cNvPr id="30" name="椭圆 29">
              <a:extLst>
                <a:ext uri="{FF2B5EF4-FFF2-40B4-BE49-F238E27FC236}">
                  <a16:creationId xmlns="" xmlns:a16="http://schemas.microsoft.com/office/drawing/2014/main" id="{E13904EE-26D0-4E3F-8809-2662421061AF}"/>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1" name="文本框 30">
              <a:extLst>
                <a:ext uri="{FF2B5EF4-FFF2-40B4-BE49-F238E27FC236}">
                  <a16:creationId xmlns="" xmlns:a16="http://schemas.microsoft.com/office/drawing/2014/main" id="{2F410985-0BD8-4462-ADA6-153B4B251300}"/>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06</a:t>
              </a:r>
              <a:endParaRPr lang="zh-CN" altLang="en-US" sz="1600" dirty="0">
                <a:solidFill>
                  <a:schemeClr val="bg1"/>
                </a:solidFill>
              </a:endParaRPr>
            </a:p>
          </p:txBody>
        </p:sp>
      </p:grpSp>
      <p:grpSp>
        <p:nvGrpSpPr>
          <p:cNvPr id="32" name="组合 31">
            <a:extLst>
              <a:ext uri="{FF2B5EF4-FFF2-40B4-BE49-F238E27FC236}">
                <a16:creationId xmlns="" xmlns:a16="http://schemas.microsoft.com/office/drawing/2014/main" id="{531F057C-2612-4BD7-B72F-848E9A9B96F7}"/>
              </a:ext>
            </a:extLst>
          </p:cNvPr>
          <p:cNvGrpSpPr/>
          <p:nvPr/>
        </p:nvGrpSpPr>
        <p:grpSpPr>
          <a:xfrm>
            <a:off x="5372100" y="3208399"/>
            <a:ext cx="552450" cy="428625"/>
            <a:chOff x="1495425" y="1922524"/>
            <a:chExt cx="552450" cy="428625"/>
          </a:xfrm>
        </p:grpSpPr>
        <p:sp>
          <p:nvSpPr>
            <p:cNvPr id="36" name="椭圆 35">
              <a:extLst>
                <a:ext uri="{FF2B5EF4-FFF2-40B4-BE49-F238E27FC236}">
                  <a16:creationId xmlns="" xmlns:a16="http://schemas.microsoft.com/office/drawing/2014/main" id="{E68E0651-78CA-429A-8256-733EAF46301C}"/>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文本框 36">
              <a:extLst>
                <a:ext uri="{FF2B5EF4-FFF2-40B4-BE49-F238E27FC236}">
                  <a16:creationId xmlns="" xmlns:a16="http://schemas.microsoft.com/office/drawing/2014/main" id="{E96499C9-3B3A-481F-B838-7C237FEAF0B4}"/>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07</a:t>
              </a:r>
              <a:endParaRPr lang="zh-CN" altLang="en-US" sz="1600" dirty="0">
                <a:solidFill>
                  <a:schemeClr val="bg1"/>
                </a:solidFill>
              </a:endParaRPr>
            </a:p>
          </p:txBody>
        </p:sp>
      </p:grpSp>
      <p:grpSp>
        <p:nvGrpSpPr>
          <p:cNvPr id="38" name="组合 37">
            <a:extLst>
              <a:ext uri="{FF2B5EF4-FFF2-40B4-BE49-F238E27FC236}">
                <a16:creationId xmlns="" xmlns:a16="http://schemas.microsoft.com/office/drawing/2014/main" id="{D09BE557-28E0-4D73-B51E-F6F8A7D3D07F}"/>
              </a:ext>
            </a:extLst>
          </p:cNvPr>
          <p:cNvGrpSpPr/>
          <p:nvPr/>
        </p:nvGrpSpPr>
        <p:grpSpPr>
          <a:xfrm>
            <a:off x="5372100" y="3851336"/>
            <a:ext cx="552450" cy="428625"/>
            <a:chOff x="1495425" y="1922524"/>
            <a:chExt cx="552450" cy="428625"/>
          </a:xfrm>
        </p:grpSpPr>
        <p:sp>
          <p:nvSpPr>
            <p:cNvPr id="39" name="椭圆 38">
              <a:extLst>
                <a:ext uri="{FF2B5EF4-FFF2-40B4-BE49-F238E27FC236}">
                  <a16:creationId xmlns="" xmlns:a16="http://schemas.microsoft.com/office/drawing/2014/main" id="{0D1BB926-C322-4185-8580-91083D014E05}"/>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 name="文本框 39">
              <a:extLst>
                <a:ext uri="{FF2B5EF4-FFF2-40B4-BE49-F238E27FC236}">
                  <a16:creationId xmlns="" xmlns:a16="http://schemas.microsoft.com/office/drawing/2014/main" id="{E2C8E0B0-93A8-42A1-95DC-1FF37819940C}"/>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08</a:t>
              </a:r>
              <a:endParaRPr lang="zh-CN" altLang="en-US" sz="1600" dirty="0">
                <a:solidFill>
                  <a:schemeClr val="bg1"/>
                </a:solidFill>
              </a:endParaRPr>
            </a:p>
          </p:txBody>
        </p:sp>
      </p:grpSp>
      <p:sp>
        <p:nvSpPr>
          <p:cNvPr id="42" name="矩形 41">
            <a:extLst>
              <a:ext uri="{FF2B5EF4-FFF2-40B4-BE49-F238E27FC236}">
                <a16:creationId xmlns="" xmlns:a16="http://schemas.microsoft.com/office/drawing/2014/main" id="{B050C82D-4CD1-4CB0-89E5-69092C8F3C54}"/>
              </a:ext>
            </a:extLst>
          </p:cNvPr>
          <p:cNvSpPr/>
          <p:nvPr/>
        </p:nvSpPr>
        <p:spPr>
          <a:xfrm>
            <a:off x="-67199" y="1835541"/>
            <a:ext cx="4297954" cy="590486"/>
          </a:xfrm>
          <a:prstGeom prst="rect">
            <a:avLst/>
          </a:prstGeom>
          <a:noFill/>
          <a:ln w="9525">
            <a:noFill/>
          </a:ln>
        </p:spPr>
        <p:txBody>
          <a:bodyPr wrap="none" anchor="ctr"/>
          <a:lstStyle/>
          <a:p>
            <a:pPr algn="ctr"/>
            <a:r>
              <a:rPr lang="zh-CN" altLang="en-US" sz="1800" b="1" noProof="1">
                <a:solidFill>
                  <a:srgbClr val="0070C0"/>
                </a:solidFill>
                <a:cs typeface="+mn-ea"/>
                <a:sym typeface="+mn-lt"/>
              </a:rPr>
              <a:t>企业风险评价的范围应包括</a:t>
            </a:r>
            <a:r>
              <a:rPr lang="en-US" altLang="zh-CN" sz="1800" b="1" noProof="1">
                <a:solidFill>
                  <a:srgbClr val="0070C0"/>
                </a:solidFill>
                <a:cs typeface="+mn-ea"/>
                <a:sym typeface="+mn-lt"/>
              </a:rPr>
              <a:t>:</a:t>
            </a:r>
            <a:endParaRPr lang="zh-CN" altLang="en-US" sz="2400" b="1" noProof="1">
              <a:solidFill>
                <a:srgbClr val="0070C0"/>
              </a:solidFill>
              <a:cs typeface="+mn-ea"/>
              <a:sym typeface="+mn-lt"/>
            </a:endParaRPr>
          </a:p>
        </p:txBody>
      </p:sp>
      <p:sp>
        <p:nvSpPr>
          <p:cNvPr id="43" name="矩形 42">
            <a:extLst>
              <a:ext uri="{FF2B5EF4-FFF2-40B4-BE49-F238E27FC236}">
                <a16:creationId xmlns="" xmlns:a16="http://schemas.microsoft.com/office/drawing/2014/main" id="{6BA78F75-C823-4B4F-BFFF-73C16B306803}"/>
              </a:ext>
            </a:extLst>
          </p:cNvPr>
          <p:cNvSpPr/>
          <p:nvPr/>
        </p:nvSpPr>
        <p:spPr>
          <a:xfrm>
            <a:off x="631299" y="3045473"/>
            <a:ext cx="2784261" cy="590486"/>
          </a:xfrm>
          <a:prstGeom prst="rect">
            <a:avLst/>
          </a:prstGeom>
          <a:noFill/>
          <a:ln w="9525">
            <a:noFill/>
          </a:ln>
        </p:spPr>
        <p:txBody>
          <a:bodyPr wrap="none" anchor="ctr"/>
          <a:lstStyle/>
          <a:p>
            <a:pPr algn="ctr"/>
            <a:r>
              <a:rPr lang="zh-CN" altLang="en-US" sz="1400" noProof="1">
                <a:solidFill>
                  <a:schemeClr val="tx1">
                    <a:lumMod val="75000"/>
                    <a:lumOff val="25000"/>
                  </a:schemeClr>
                </a:solidFill>
                <a:cs typeface="+mn-ea"/>
                <a:sym typeface="+mn-lt"/>
              </a:rPr>
              <a:t>常规和非常规活动</a:t>
            </a:r>
            <a:endParaRPr lang="zh-CN" altLang="en-US" sz="1800" noProof="1">
              <a:solidFill>
                <a:schemeClr val="tx1">
                  <a:lumMod val="75000"/>
                  <a:lumOff val="25000"/>
                </a:schemeClr>
              </a:solidFill>
              <a:cs typeface="+mn-ea"/>
              <a:sym typeface="+mn-lt"/>
            </a:endParaRPr>
          </a:p>
        </p:txBody>
      </p:sp>
      <p:sp>
        <p:nvSpPr>
          <p:cNvPr id="44" name="矩形 43">
            <a:extLst>
              <a:ext uri="{FF2B5EF4-FFF2-40B4-BE49-F238E27FC236}">
                <a16:creationId xmlns="" xmlns:a16="http://schemas.microsoft.com/office/drawing/2014/main" id="{21A366CB-9243-4F07-A109-6BFE4FEB61DE}"/>
              </a:ext>
            </a:extLst>
          </p:cNvPr>
          <p:cNvSpPr/>
          <p:nvPr/>
        </p:nvSpPr>
        <p:spPr>
          <a:xfrm>
            <a:off x="788602" y="3673370"/>
            <a:ext cx="2784261" cy="590486"/>
          </a:xfrm>
          <a:prstGeom prst="rect">
            <a:avLst/>
          </a:prstGeom>
          <a:noFill/>
          <a:ln w="9525">
            <a:noFill/>
          </a:ln>
        </p:spPr>
        <p:txBody>
          <a:bodyPr wrap="none" anchor="ctr"/>
          <a:lstStyle/>
          <a:p>
            <a:pPr algn="ctr"/>
            <a:r>
              <a:rPr lang="zh-CN" altLang="en-US" sz="1400" noProof="1">
                <a:solidFill>
                  <a:schemeClr val="tx1">
                    <a:lumMod val="75000"/>
                    <a:lumOff val="25000"/>
                  </a:schemeClr>
                </a:solidFill>
                <a:cs typeface="+mn-ea"/>
                <a:sym typeface="+mn-lt"/>
              </a:rPr>
              <a:t>事故及潜在的紧急情况</a:t>
            </a:r>
            <a:endParaRPr lang="zh-CN" altLang="en-US" sz="1800" noProof="1">
              <a:solidFill>
                <a:schemeClr val="tx1">
                  <a:lumMod val="75000"/>
                  <a:lumOff val="25000"/>
                </a:schemeClr>
              </a:solidFill>
              <a:cs typeface="+mn-ea"/>
              <a:sym typeface="+mn-lt"/>
            </a:endParaRPr>
          </a:p>
        </p:txBody>
      </p:sp>
      <p:sp>
        <p:nvSpPr>
          <p:cNvPr id="45" name="矩形 44">
            <a:extLst>
              <a:ext uri="{FF2B5EF4-FFF2-40B4-BE49-F238E27FC236}">
                <a16:creationId xmlns="" xmlns:a16="http://schemas.microsoft.com/office/drawing/2014/main" id="{79617A40-E164-4F3E-9215-E26B23819249}"/>
              </a:ext>
            </a:extLst>
          </p:cNvPr>
          <p:cNvSpPr/>
          <p:nvPr/>
        </p:nvSpPr>
        <p:spPr>
          <a:xfrm>
            <a:off x="1061513" y="4311552"/>
            <a:ext cx="2784261" cy="590486"/>
          </a:xfrm>
          <a:prstGeom prst="rect">
            <a:avLst/>
          </a:prstGeom>
          <a:noFill/>
          <a:ln w="9525">
            <a:noFill/>
          </a:ln>
        </p:spPr>
        <p:txBody>
          <a:bodyPr wrap="none" anchor="ctr"/>
          <a:lstStyle/>
          <a:p>
            <a:pPr algn="ctr"/>
            <a:r>
              <a:rPr lang="zh-CN" altLang="en-US" sz="1400" noProof="1">
                <a:solidFill>
                  <a:schemeClr val="tx1">
                    <a:lumMod val="75000"/>
                    <a:lumOff val="25000"/>
                  </a:schemeClr>
                </a:solidFill>
                <a:cs typeface="+mn-ea"/>
                <a:sym typeface="+mn-lt"/>
              </a:rPr>
              <a:t>所有进入作业场所人员的活动</a:t>
            </a:r>
            <a:endParaRPr lang="zh-CN" altLang="en-US" sz="1800" noProof="1">
              <a:solidFill>
                <a:schemeClr val="tx1">
                  <a:lumMod val="75000"/>
                  <a:lumOff val="25000"/>
                </a:schemeClr>
              </a:solidFill>
              <a:cs typeface="+mn-ea"/>
              <a:sym typeface="+mn-lt"/>
            </a:endParaRPr>
          </a:p>
        </p:txBody>
      </p:sp>
      <p:grpSp>
        <p:nvGrpSpPr>
          <p:cNvPr id="52" name="组合 51">
            <a:extLst>
              <a:ext uri="{FF2B5EF4-FFF2-40B4-BE49-F238E27FC236}">
                <a16:creationId xmlns="" xmlns:a16="http://schemas.microsoft.com/office/drawing/2014/main" id="{23732C88-4193-4FE9-B191-3D587F8AEBCB}"/>
              </a:ext>
            </a:extLst>
          </p:cNvPr>
          <p:cNvGrpSpPr/>
          <p:nvPr/>
        </p:nvGrpSpPr>
        <p:grpSpPr>
          <a:xfrm>
            <a:off x="5372100" y="4446618"/>
            <a:ext cx="552450" cy="428625"/>
            <a:chOff x="1495425" y="1922524"/>
            <a:chExt cx="552450" cy="428625"/>
          </a:xfrm>
        </p:grpSpPr>
        <p:sp>
          <p:nvSpPr>
            <p:cNvPr id="53" name="椭圆 52">
              <a:extLst>
                <a:ext uri="{FF2B5EF4-FFF2-40B4-BE49-F238E27FC236}">
                  <a16:creationId xmlns="" xmlns:a16="http://schemas.microsoft.com/office/drawing/2014/main" id="{201AB169-04A6-418F-AB4B-87A34F244C3E}"/>
                </a:ext>
              </a:extLst>
            </p:cNvPr>
            <p:cNvSpPr/>
            <p:nvPr/>
          </p:nvSpPr>
          <p:spPr>
            <a:xfrm>
              <a:off x="1495425" y="1922524"/>
              <a:ext cx="428625" cy="4286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4" name="文本框 53">
              <a:extLst>
                <a:ext uri="{FF2B5EF4-FFF2-40B4-BE49-F238E27FC236}">
                  <a16:creationId xmlns="" xmlns:a16="http://schemas.microsoft.com/office/drawing/2014/main" id="{9026093A-082C-40BB-AFF3-E3429917EB3A}"/>
                </a:ext>
              </a:extLst>
            </p:cNvPr>
            <p:cNvSpPr txBox="1"/>
            <p:nvPr/>
          </p:nvSpPr>
          <p:spPr>
            <a:xfrm>
              <a:off x="1495425" y="1952170"/>
              <a:ext cx="552450" cy="338554"/>
            </a:xfrm>
            <a:prstGeom prst="rect">
              <a:avLst/>
            </a:prstGeom>
            <a:noFill/>
          </p:spPr>
          <p:txBody>
            <a:bodyPr wrap="square" rtlCol="0">
              <a:spAutoFit/>
            </a:bodyPr>
            <a:lstStyle/>
            <a:p>
              <a:r>
                <a:rPr lang="en-US" altLang="zh-CN" sz="1600" dirty="0">
                  <a:solidFill>
                    <a:schemeClr val="bg1"/>
                  </a:solidFill>
                </a:rPr>
                <a:t>09</a:t>
              </a:r>
              <a:endParaRPr lang="zh-CN" altLang="en-US" sz="1600" dirty="0">
                <a:solidFill>
                  <a:schemeClr val="bg1"/>
                </a:solidFill>
              </a:endParaRPr>
            </a:p>
          </p:txBody>
        </p:sp>
      </p:grpSp>
      <p:sp>
        <p:nvSpPr>
          <p:cNvPr id="57" name="矩形 56">
            <a:extLst>
              <a:ext uri="{FF2B5EF4-FFF2-40B4-BE49-F238E27FC236}">
                <a16:creationId xmlns="" xmlns:a16="http://schemas.microsoft.com/office/drawing/2014/main" id="{AD5D8B6C-259E-4E7E-A57A-76983B94A5A9}"/>
              </a:ext>
            </a:extLst>
          </p:cNvPr>
          <p:cNvSpPr/>
          <p:nvPr/>
        </p:nvSpPr>
        <p:spPr>
          <a:xfrm>
            <a:off x="1413628" y="2367351"/>
            <a:ext cx="2784261" cy="590486"/>
          </a:xfrm>
          <a:prstGeom prst="rect">
            <a:avLst/>
          </a:prstGeom>
          <a:noFill/>
          <a:ln w="9525">
            <a:noFill/>
          </a:ln>
        </p:spPr>
        <p:txBody>
          <a:bodyPr wrap="none" anchor="ctr"/>
          <a:lstStyle/>
          <a:p>
            <a:pPr algn="ctr"/>
            <a:r>
              <a:rPr lang="zh-CN" altLang="en-US" sz="1400" noProof="1">
                <a:solidFill>
                  <a:schemeClr val="tx1">
                    <a:lumMod val="75000"/>
                    <a:lumOff val="25000"/>
                  </a:schemeClr>
                </a:solidFill>
                <a:cs typeface="+mn-ea"/>
                <a:sym typeface="+mn-lt"/>
              </a:rPr>
              <a:t>规划、设计和建设、投产、运行等阶段</a:t>
            </a:r>
            <a:endParaRPr lang="zh-CN" altLang="en-US" sz="1800" noProof="1">
              <a:solidFill>
                <a:schemeClr val="tx1">
                  <a:lumMod val="75000"/>
                  <a:lumOff val="25000"/>
                </a:schemeClr>
              </a:solidFill>
              <a:cs typeface="+mn-ea"/>
              <a:sym typeface="+mn-lt"/>
            </a:endParaRPr>
          </a:p>
        </p:txBody>
      </p:sp>
      <p:sp>
        <p:nvSpPr>
          <p:cNvPr id="58" name="矩形 57">
            <a:extLst>
              <a:ext uri="{FF2B5EF4-FFF2-40B4-BE49-F238E27FC236}">
                <a16:creationId xmlns="" xmlns:a16="http://schemas.microsoft.com/office/drawing/2014/main" id="{FC0F2F05-AF7E-452D-A7E2-9AE032EBA0BC}"/>
              </a:ext>
            </a:extLst>
          </p:cNvPr>
          <p:cNvSpPr/>
          <p:nvPr/>
        </p:nvSpPr>
        <p:spPr>
          <a:xfrm>
            <a:off x="6106481" y="1841593"/>
            <a:ext cx="2784261" cy="590486"/>
          </a:xfrm>
          <a:prstGeom prst="rect">
            <a:avLst/>
          </a:prstGeom>
          <a:noFill/>
          <a:ln w="9525">
            <a:noFill/>
          </a:ln>
        </p:spPr>
        <p:txBody>
          <a:bodyPr wrap="none" anchor="ctr"/>
          <a:lstStyle/>
          <a:p>
            <a:pPr algn="ctr"/>
            <a:r>
              <a:rPr lang="zh-CN" altLang="en-US" sz="1600" noProof="1">
                <a:solidFill>
                  <a:schemeClr val="tx1">
                    <a:lumMod val="75000"/>
                    <a:lumOff val="25000"/>
                  </a:schemeClr>
                </a:solidFill>
                <a:cs typeface="+mn-ea"/>
                <a:sym typeface="+mn-lt"/>
              </a:rPr>
              <a:t>原材料、产品的运输和使用过程；</a:t>
            </a:r>
          </a:p>
        </p:txBody>
      </p:sp>
      <p:sp>
        <p:nvSpPr>
          <p:cNvPr id="59" name="矩形 58">
            <a:extLst>
              <a:ext uri="{FF2B5EF4-FFF2-40B4-BE49-F238E27FC236}">
                <a16:creationId xmlns="" xmlns:a16="http://schemas.microsoft.com/office/drawing/2014/main" id="{9D477B65-0B67-4011-8EEE-A42BE18584A1}"/>
              </a:ext>
            </a:extLst>
          </p:cNvPr>
          <p:cNvSpPr/>
          <p:nvPr/>
        </p:nvSpPr>
        <p:spPr>
          <a:xfrm>
            <a:off x="5912251" y="2629285"/>
            <a:ext cx="4161469" cy="590486"/>
          </a:xfrm>
          <a:prstGeom prst="rect">
            <a:avLst/>
          </a:prstGeom>
          <a:noFill/>
          <a:ln w="9525">
            <a:noFill/>
          </a:ln>
        </p:spPr>
        <p:txBody>
          <a:bodyPr wrap="none" anchor="ctr"/>
          <a:lstStyle/>
          <a:p>
            <a:pPr>
              <a:lnSpc>
                <a:spcPts val="2200"/>
              </a:lnSpc>
            </a:pPr>
            <a:r>
              <a:rPr lang="zh-CN" altLang="en-US" sz="1400" noProof="1">
                <a:solidFill>
                  <a:schemeClr val="tx1">
                    <a:lumMod val="75000"/>
                    <a:lumOff val="25000"/>
                  </a:schemeClr>
                </a:solidFill>
                <a:cs typeface="+mn-ea"/>
                <a:sym typeface="+mn-lt"/>
              </a:rPr>
              <a:t>作业场所的设施、设备、车辆、</a:t>
            </a:r>
            <a:endParaRPr lang="en-US" altLang="zh-CN" sz="1400" noProof="1">
              <a:solidFill>
                <a:schemeClr val="tx1">
                  <a:lumMod val="75000"/>
                  <a:lumOff val="25000"/>
                </a:schemeClr>
              </a:solidFill>
              <a:cs typeface="+mn-ea"/>
              <a:sym typeface="+mn-lt"/>
            </a:endParaRPr>
          </a:p>
          <a:p>
            <a:pPr>
              <a:lnSpc>
                <a:spcPts val="2200"/>
              </a:lnSpc>
            </a:pPr>
            <a:r>
              <a:rPr lang="zh-CN" altLang="en-US" sz="1400" noProof="1">
                <a:solidFill>
                  <a:schemeClr val="tx1">
                    <a:lumMod val="75000"/>
                    <a:lumOff val="25000"/>
                  </a:schemeClr>
                </a:solidFill>
                <a:cs typeface="+mn-ea"/>
                <a:sym typeface="+mn-lt"/>
              </a:rPr>
              <a:t>安全防护用品</a:t>
            </a:r>
          </a:p>
        </p:txBody>
      </p:sp>
      <p:sp>
        <p:nvSpPr>
          <p:cNvPr id="60" name="矩形 59">
            <a:extLst>
              <a:ext uri="{FF2B5EF4-FFF2-40B4-BE49-F238E27FC236}">
                <a16:creationId xmlns="" xmlns:a16="http://schemas.microsoft.com/office/drawing/2014/main" id="{B6B2DFB3-BF90-4109-8DFE-3D068B3EB7A5}"/>
              </a:ext>
            </a:extLst>
          </p:cNvPr>
          <p:cNvSpPr/>
          <p:nvPr/>
        </p:nvSpPr>
        <p:spPr>
          <a:xfrm>
            <a:off x="5958947" y="3220811"/>
            <a:ext cx="2784261" cy="590486"/>
          </a:xfrm>
          <a:prstGeom prst="rect">
            <a:avLst/>
          </a:prstGeom>
          <a:noFill/>
          <a:ln w="9525">
            <a:noFill/>
          </a:ln>
        </p:spPr>
        <p:txBody>
          <a:bodyPr wrap="none" anchor="ctr"/>
          <a:lstStyle/>
          <a:p>
            <a:pPr algn="ctr"/>
            <a:r>
              <a:rPr lang="zh-CN" altLang="en-US" sz="1400" noProof="1">
                <a:solidFill>
                  <a:schemeClr val="tx1">
                    <a:lumMod val="75000"/>
                    <a:lumOff val="25000"/>
                  </a:schemeClr>
                </a:solidFill>
                <a:cs typeface="+mn-ea"/>
                <a:sym typeface="+mn-lt"/>
              </a:rPr>
              <a:t>原材料、产品的运输和使用过程；</a:t>
            </a:r>
          </a:p>
        </p:txBody>
      </p:sp>
      <p:sp>
        <p:nvSpPr>
          <p:cNvPr id="61" name="矩形 60">
            <a:extLst>
              <a:ext uri="{FF2B5EF4-FFF2-40B4-BE49-F238E27FC236}">
                <a16:creationId xmlns="" xmlns:a16="http://schemas.microsoft.com/office/drawing/2014/main" id="{B6E8E2F8-7439-45DE-B5F9-7F3743F42EB1}"/>
              </a:ext>
            </a:extLst>
          </p:cNvPr>
          <p:cNvSpPr/>
          <p:nvPr/>
        </p:nvSpPr>
        <p:spPr>
          <a:xfrm>
            <a:off x="5208724" y="3787627"/>
            <a:ext cx="2784261" cy="590486"/>
          </a:xfrm>
          <a:prstGeom prst="rect">
            <a:avLst/>
          </a:prstGeom>
          <a:noFill/>
          <a:ln w="9525">
            <a:noFill/>
          </a:ln>
        </p:spPr>
        <p:txBody>
          <a:bodyPr wrap="none" anchor="ctr"/>
          <a:lstStyle/>
          <a:p>
            <a:pPr algn="ctr"/>
            <a:r>
              <a:rPr lang="zh-CN" altLang="en-US" sz="1400" b="1" noProof="1">
                <a:solidFill>
                  <a:srgbClr val="0070C0"/>
                </a:solidFill>
                <a:cs typeface="+mn-ea"/>
                <a:sym typeface="+mn-lt"/>
              </a:rPr>
              <a:t>企业周围环境</a:t>
            </a:r>
          </a:p>
        </p:txBody>
      </p:sp>
      <p:sp>
        <p:nvSpPr>
          <p:cNvPr id="62" name="矩形 61">
            <a:extLst>
              <a:ext uri="{FF2B5EF4-FFF2-40B4-BE49-F238E27FC236}">
                <a16:creationId xmlns="" xmlns:a16="http://schemas.microsoft.com/office/drawing/2014/main" id="{EF5F1478-D927-469F-A008-B2A64A3D742D}"/>
              </a:ext>
            </a:extLst>
          </p:cNvPr>
          <p:cNvSpPr/>
          <p:nvPr/>
        </p:nvSpPr>
        <p:spPr>
          <a:xfrm>
            <a:off x="5924885" y="4361006"/>
            <a:ext cx="2784261" cy="590486"/>
          </a:xfrm>
          <a:prstGeom prst="rect">
            <a:avLst/>
          </a:prstGeom>
          <a:noFill/>
          <a:ln w="9525">
            <a:noFill/>
          </a:ln>
        </p:spPr>
        <p:txBody>
          <a:bodyPr wrap="none" anchor="ctr"/>
          <a:lstStyle/>
          <a:p>
            <a:pPr algn="ctr"/>
            <a:r>
              <a:rPr lang="zh-CN" altLang="en-US" sz="1400" noProof="1">
                <a:solidFill>
                  <a:schemeClr val="tx1">
                    <a:lumMod val="75000"/>
                    <a:lumOff val="25000"/>
                  </a:schemeClr>
                </a:solidFill>
                <a:cs typeface="+mn-ea"/>
                <a:sym typeface="+mn-lt"/>
              </a:rPr>
              <a:t>气候、地震及其他自然灾害等。</a:t>
            </a:r>
          </a:p>
        </p:txBody>
      </p:sp>
      <p:cxnSp>
        <p:nvCxnSpPr>
          <p:cNvPr id="16" name="直接连接符 15">
            <a:extLst>
              <a:ext uri="{FF2B5EF4-FFF2-40B4-BE49-F238E27FC236}">
                <a16:creationId xmlns="" xmlns:a16="http://schemas.microsoft.com/office/drawing/2014/main" id="{A03C9AA3-8272-4258-B7D3-99FD9E3D120E}"/>
              </a:ext>
            </a:extLst>
          </p:cNvPr>
          <p:cNvCxnSpPr>
            <a:cxnSpLocks/>
          </p:cNvCxnSpPr>
          <p:nvPr/>
        </p:nvCxnSpPr>
        <p:spPr>
          <a:xfrm>
            <a:off x="547310" y="1759341"/>
            <a:ext cx="8125579"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平行四边形 6">
            <a:extLst>
              <a:ext uri="{FF2B5EF4-FFF2-40B4-BE49-F238E27FC236}">
                <a16:creationId xmlns="" xmlns:a16="http://schemas.microsoft.com/office/drawing/2014/main" id="{87842F00-2FE4-491D-A0BB-E548781F1C32}"/>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 name="平行四边形 7">
            <a:extLst>
              <a:ext uri="{FF2B5EF4-FFF2-40B4-BE49-F238E27FC236}">
                <a16:creationId xmlns="" xmlns:a16="http://schemas.microsoft.com/office/drawing/2014/main" id="{6A81CEC9-AF3E-4D01-9430-F50454E5A7DD}"/>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 name="文本框 5">
            <a:extLst>
              <a:ext uri="{FF2B5EF4-FFF2-40B4-BE49-F238E27FC236}">
                <a16:creationId xmlns="" xmlns:a16="http://schemas.microsoft.com/office/drawing/2014/main" id="{36D027F4-4D7F-40A1-A6D6-606163CC5896}"/>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51" name="矩形 8">
            <a:extLst>
              <a:ext uri="{FF2B5EF4-FFF2-40B4-BE49-F238E27FC236}">
                <a16:creationId xmlns="" xmlns:a16="http://schemas.microsoft.com/office/drawing/2014/main" id="{A2B8C660-7C15-48C2-B0C4-49E4B1DDFA27}"/>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8307580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B1521FD9-3D41-4180-AD82-DC750B55C9FC}"/>
              </a:ext>
            </a:extLst>
          </p:cNvPr>
          <p:cNvSpPr/>
          <p:nvPr/>
        </p:nvSpPr>
        <p:spPr>
          <a:xfrm>
            <a:off x="1413627" y="1092656"/>
            <a:ext cx="2784261" cy="590486"/>
          </a:xfrm>
          <a:prstGeom prst="rect">
            <a:avLst/>
          </a:prstGeom>
          <a:noFill/>
          <a:ln w="9525">
            <a:noFill/>
          </a:ln>
        </p:spPr>
        <p:txBody>
          <a:bodyPr wrap="none" anchor="ctr"/>
          <a:lstStyle/>
          <a:p>
            <a:pPr algn="ctr"/>
            <a:r>
              <a:rPr lang="zh-CN" altLang="en-US" sz="2000" noProof="1">
                <a:solidFill>
                  <a:srgbClr val="0070C0"/>
                </a:solidFill>
                <a:cs typeface="+mn-ea"/>
                <a:sym typeface="+mn-lt"/>
              </a:rPr>
              <a:t>二、风险评价范围与评价方法</a:t>
            </a:r>
            <a:endParaRPr lang="zh-CN" altLang="en-US" sz="2800" noProof="1">
              <a:solidFill>
                <a:srgbClr val="0070C0"/>
              </a:solidFill>
              <a:latin typeface="+mn-lt"/>
              <a:ea typeface="+mn-ea"/>
              <a:cs typeface="+mn-ea"/>
              <a:sym typeface="+mn-lt"/>
            </a:endParaRPr>
          </a:p>
        </p:txBody>
      </p:sp>
      <p:sp>
        <p:nvSpPr>
          <p:cNvPr id="34"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596900" y="1206297"/>
            <a:ext cx="359573" cy="365163"/>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rgbClr val="0070C0"/>
          </a:solidFill>
          <a:ln>
            <a:noFill/>
          </a:ln>
        </p:spPr>
      </p:sp>
      <p:pic>
        <p:nvPicPr>
          <p:cNvPr id="1026" name="Picture 2" descr="https://timgsa.baidu.com/timg?image&amp;quality=80&amp;size=b9999_10000&amp;sec=1517651709&amp;di=1ae5926971ce8faea605a295728f10c8&amp;imgtype=jpg&amp;er=1&amp;src=http%3A%2F%2Fimgsrc.baidu.com%2Fimgad%2Fpic%2Fitem%2F472309f790529822e24faff8dcca7bcb0a46d489.jpg">
            <a:extLst>
              <a:ext uri="{FF2B5EF4-FFF2-40B4-BE49-F238E27FC236}">
                <a16:creationId xmlns="" xmlns:a16="http://schemas.microsoft.com/office/drawing/2014/main" id="{4A01CA58-1733-44CB-BFAB-D12A0DA689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 t="23704" r="-83" b="24444"/>
          <a:stretch/>
        </p:blipFill>
        <p:spPr bwMode="auto">
          <a:xfrm>
            <a:off x="752475" y="1927860"/>
            <a:ext cx="762635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6="http://schemas.microsoft.com/office/drawing/2014/main" id="{FC96CFAA-9B33-4C7E-916F-8B5A61686F37}"/>
              </a:ext>
            </a:extLst>
          </p:cNvPr>
          <p:cNvSpPr/>
          <p:nvPr/>
        </p:nvSpPr>
        <p:spPr>
          <a:xfrm>
            <a:off x="752475" y="1927860"/>
            <a:ext cx="7626350" cy="266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 xmlns:a16="http://schemas.microsoft.com/office/drawing/2014/main" id="{C627F599-0221-4D1B-A91E-608D3874817E}"/>
              </a:ext>
            </a:extLst>
          </p:cNvPr>
          <p:cNvSpPr txBox="1"/>
          <p:nvPr/>
        </p:nvSpPr>
        <p:spPr>
          <a:xfrm>
            <a:off x="1759605" y="2237512"/>
            <a:ext cx="5669273" cy="523220"/>
          </a:xfrm>
          <a:prstGeom prst="rect">
            <a:avLst/>
          </a:prstGeom>
          <a:noFill/>
        </p:spPr>
        <p:txBody>
          <a:bodyPr wrap="square" rtlCol="0">
            <a:spAutoFit/>
          </a:bodyPr>
          <a:lstStyle/>
          <a:p>
            <a:pPr algn="ctr">
              <a:spcBef>
                <a:spcPct val="50000"/>
              </a:spcBef>
              <a:defRPr/>
            </a:pPr>
            <a:r>
              <a:rPr lang="zh-CN" altLang="en-US" sz="1400" b="1" dirty="0">
                <a:solidFill>
                  <a:schemeClr val="bg1"/>
                </a:solidFill>
                <a:cs typeface="+mn-ea"/>
                <a:sym typeface="+mn-lt"/>
              </a:rPr>
              <a:t>企业可根据需要，选择</a:t>
            </a:r>
            <a:r>
              <a:rPr lang="zh-CN" altLang="en-US" sz="1400" b="1" dirty="0">
                <a:solidFill>
                  <a:srgbClr val="FFFF00"/>
                </a:solidFill>
                <a:cs typeface="+mn-ea"/>
                <a:sym typeface="+mn-lt"/>
              </a:rPr>
              <a:t>科学、有效、可行 </a:t>
            </a:r>
            <a:r>
              <a:rPr lang="zh-CN" altLang="en-US" sz="1400" b="1" dirty="0">
                <a:solidFill>
                  <a:schemeClr val="bg1"/>
                </a:solidFill>
                <a:cs typeface="+mn-ea"/>
                <a:sym typeface="+mn-lt"/>
              </a:rPr>
              <a:t>的风险评价方法。</a:t>
            </a:r>
          </a:p>
          <a:p>
            <a:endParaRPr lang="zh-CN" altLang="en-US" sz="1400" dirty="0">
              <a:solidFill>
                <a:schemeClr val="bg1"/>
              </a:solidFill>
            </a:endParaRPr>
          </a:p>
        </p:txBody>
      </p:sp>
      <p:cxnSp>
        <p:nvCxnSpPr>
          <p:cNvPr id="9" name="直接连接符 8">
            <a:extLst>
              <a:ext uri="{FF2B5EF4-FFF2-40B4-BE49-F238E27FC236}">
                <a16:creationId xmlns="" xmlns:a16="http://schemas.microsoft.com/office/drawing/2014/main" id="{4F69DB6B-DF18-4682-872B-BD0B6C9C04BE}"/>
              </a:ext>
            </a:extLst>
          </p:cNvPr>
          <p:cNvCxnSpPr/>
          <p:nvPr/>
        </p:nvCxnSpPr>
        <p:spPr>
          <a:xfrm>
            <a:off x="3190263" y="2948037"/>
            <a:ext cx="0" cy="1203960"/>
          </a:xfrm>
          <a:prstGeom prst="line">
            <a:avLst/>
          </a:prstGeom>
          <a:ln w="158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B3782458-3625-4B47-8EEA-D9A0E1FF39B7}"/>
              </a:ext>
            </a:extLst>
          </p:cNvPr>
          <p:cNvCxnSpPr/>
          <p:nvPr/>
        </p:nvCxnSpPr>
        <p:spPr>
          <a:xfrm>
            <a:off x="5621043" y="2896989"/>
            <a:ext cx="0" cy="1203960"/>
          </a:xfrm>
          <a:prstGeom prst="line">
            <a:avLst/>
          </a:prstGeom>
          <a:ln w="158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 xmlns:a16="http://schemas.microsoft.com/office/drawing/2014/main" id="{5294BEB1-AC87-4AD0-A1EC-00DD22BE9187}"/>
              </a:ext>
            </a:extLst>
          </p:cNvPr>
          <p:cNvSpPr/>
          <p:nvPr/>
        </p:nvSpPr>
        <p:spPr>
          <a:xfrm>
            <a:off x="1569720" y="2975734"/>
            <a:ext cx="883910" cy="8839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 xmlns:a16="http://schemas.microsoft.com/office/drawing/2014/main" id="{D3DF4654-72EF-4751-8314-FDFBE0372FB9}"/>
              </a:ext>
            </a:extLst>
          </p:cNvPr>
          <p:cNvSpPr/>
          <p:nvPr/>
        </p:nvSpPr>
        <p:spPr>
          <a:xfrm>
            <a:off x="4007508" y="2975734"/>
            <a:ext cx="883910" cy="8839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 xmlns:a16="http://schemas.microsoft.com/office/drawing/2014/main" id="{4E68AECB-BF08-4E51-AB3E-3B3E00B4027E}"/>
              </a:ext>
            </a:extLst>
          </p:cNvPr>
          <p:cNvSpPr/>
          <p:nvPr/>
        </p:nvSpPr>
        <p:spPr>
          <a:xfrm>
            <a:off x="6544968" y="2975734"/>
            <a:ext cx="883910" cy="8839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 xmlns:a16="http://schemas.microsoft.com/office/drawing/2014/main" id="{ACD658C7-2411-42A6-9785-8386A3C60FF7}"/>
              </a:ext>
            </a:extLst>
          </p:cNvPr>
          <p:cNvSpPr txBox="1"/>
          <p:nvPr/>
        </p:nvSpPr>
        <p:spPr>
          <a:xfrm>
            <a:off x="2011675" y="2499122"/>
            <a:ext cx="5669273" cy="523220"/>
          </a:xfrm>
          <a:prstGeom prst="rect">
            <a:avLst/>
          </a:prstGeom>
          <a:noFill/>
        </p:spPr>
        <p:txBody>
          <a:bodyPr wrap="square" rtlCol="0">
            <a:spAutoFit/>
          </a:bodyPr>
          <a:lstStyle/>
          <a:p>
            <a:pPr algn="ctr">
              <a:spcBef>
                <a:spcPct val="50000"/>
              </a:spcBef>
              <a:defRPr/>
            </a:pPr>
            <a:r>
              <a:rPr lang="zh-CN" altLang="en-US" sz="1400" b="1" dirty="0">
                <a:solidFill>
                  <a:schemeClr val="bg1"/>
                </a:solidFill>
                <a:cs typeface="+mn-ea"/>
                <a:sym typeface="+mn-lt"/>
              </a:rPr>
              <a:t>。</a:t>
            </a:r>
          </a:p>
          <a:p>
            <a:endParaRPr lang="zh-CN" altLang="en-US" sz="1400" dirty="0">
              <a:solidFill>
                <a:schemeClr val="bg1"/>
              </a:solidFill>
            </a:endParaRPr>
          </a:p>
        </p:txBody>
      </p:sp>
      <p:sp>
        <p:nvSpPr>
          <p:cNvPr id="66" name="文本框 65">
            <a:extLst>
              <a:ext uri="{FF2B5EF4-FFF2-40B4-BE49-F238E27FC236}">
                <a16:creationId xmlns="" xmlns:a16="http://schemas.microsoft.com/office/drawing/2014/main" id="{FA25C019-3DB3-4C42-9514-F89069CAD4E4}"/>
              </a:ext>
            </a:extLst>
          </p:cNvPr>
          <p:cNvSpPr txBox="1"/>
          <p:nvPr/>
        </p:nvSpPr>
        <p:spPr>
          <a:xfrm>
            <a:off x="1622677" y="3212951"/>
            <a:ext cx="777996" cy="369332"/>
          </a:xfrm>
          <a:prstGeom prst="rect">
            <a:avLst/>
          </a:prstGeom>
          <a:noFill/>
        </p:spPr>
        <p:txBody>
          <a:bodyPr wrap="square" rtlCol="0">
            <a:spAutoFit/>
          </a:bodyPr>
          <a:lstStyle/>
          <a:p>
            <a:pPr algn="ctr">
              <a:spcBef>
                <a:spcPct val="50000"/>
              </a:spcBef>
              <a:defRPr/>
            </a:pPr>
            <a:r>
              <a:rPr lang="zh-CN" altLang="en-US" sz="1800" b="1" dirty="0">
                <a:solidFill>
                  <a:schemeClr val="bg1"/>
                </a:solidFill>
                <a:cs typeface="+mn-ea"/>
                <a:sym typeface="+mn-lt"/>
              </a:rPr>
              <a:t>科学</a:t>
            </a:r>
            <a:endParaRPr lang="zh-CN" altLang="en-US" sz="1800" dirty="0">
              <a:solidFill>
                <a:schemeClr val="bg1"/>
              </a:solidFill>
            </a:endParaRPr>
          </a:p>
        </p:txBody>
      </p:sp>
      <p:sp>
        <p:nvSpPr>
          <p:cNvPr id="67" name="文本框 66">
            <a:extLst>
              <a:ext uri="{FF2B5EF4-FFF2-40B4-BE49-F238E27FC236}">
                <a16:creationId xmlns="" xmlns:a16="http://schemas.microsoft.com/office/drawing/2014/main" id="{DA3C4741-A1F2-4981-BBFD-5406E9EDDFEB}"/>
              </a:ext>
            </a:extLst>
          </p:cNvPr>
          <p:cNvSpPr txBox="1"/>
          <p:nvPr/>
        </p:nvSpPr>
        <p:spPr>
          <a:xfrm>
            <a:off x="4068315" y="3212951"/>
            <a:ext cx="777996" cy="369332"/>
          </a:xfrm>
          <a:prstGeom prst="rect">
            <a:avLst/>
          </a:prstGeom>
          <a:noFill/>
        </p:spPr>
        <p:txBody>
          <a:bodyPr wrap="square" rtlCol="0">
            <a:spAutoFit/>
          </a:bodyPr>
          <a:lstStyle/>
          <a:p>
            <a:pPr algn="ctr">
              <a:spcBef>
                <a:spcPct val="50000"/>
              </a:spcBef>
              <a:defRPr/>
            </a:pPr>
            <a:r>
              <a:rPr lang="zh-CN" altLang="en-US" sz="1800" b="1" dirty="0">
                <a:solidFill>
                  <a:schemeClr val="bg1"/>
                </a:solidFill>
              </a:rPr>
              <a:t>有效</a:t>
            </a:r>
          </a:p>
        </p:txBody>
      </p:sp>
      <p:sp>
        <p:nvSpPr>
          <p:cNvPr id="68" name="文本框 67">
            <a:extLst>
              <a:ext uri="{FF2B5EF4-FFF2-40B4-BE49-F238E27FC236}">
                <a16:creationId xmlns="" xmlns:a16="http://schemas.microsoft.com/office/drawing/2014/main" id="{A89D2102-8EA0-4890-BB3E-172628DBE044}"/>
              </a:ext>
            </a:extLst>
          </p:cNvPr>
          <p:cNvSpPr txBox="1"/>
          <p:nvPr/>
        </p:nvSpPr>
        <p:spPr>
          <a:xfrm>
            <a:off x="6597925" y="3212951"/>
            <a:ext cx="777996" cy="369332"/>
          </a:xfrm>
          <a:prstGeom prst="rect">
            <a:avLst/>
          </a:prstGeom>
          <a:noFill/>
        </p:spPr>
        <p:txBody>
          <a:bodyPr wrap="square" rtlCol="0">
            <a:spAutoFit/>
          </a:bodyPr>
          <a:lstStyle/>
          <a:p>
            <a:pPr algn="ctr">
              <a:spcBef>
                <a:spcPct val="50000"/>
              </a:spcBef>
              <a:defRPr/>
            </a:pPr>
            <a:r>
              <a:rPr lang="zh-CN" altLang="en-US" sz="1800" b="1" dirty="0">
                <a:solidFill>
                  <a:schemeClr val="bg1"/>
                </a:solidFill>
              </a:rPr>
              <a:t>可行</a:t>
            </a:r>
          </a:p>
        </p:txBody>
      </p:sp>
      <p:sp>
        <p:nvSpPr>
          <p:cNvPr id="20" name="平行四边形 6">
            <a:extLst>
              <a:ext uri="{FF2B5EF4-FFF2-40B4-BE49-F238E27FC236}">
                <a16:creationId xmlns="" xmlns:a16="http://schemas.microsoft.com/office/drawing/2014/main" id="{B15F9E18-D3A6-4EC1-A3A6-AE17B4D2077E}"/>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1" name="平行四边形 7">
            <a:extLst>
              <a:ext uri="{FF2B5EF4-FFF2-40B4-BE49-F238E27FC236}">
                <a16:creationId xmlns="" xmlns:a16="http://schemas.microsoft.com/office/drawing/2014/main" id="{F5A5DF06-3C73-4E97-BA3B-3AC8B1B54E87}"/>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 name="文本框 5">
            <a:extLst>
              <a:ext uri="{FF2B5EF4-FFF2-40B4-BE49-F238E27FC236}">
                <a16:creationId xmlns="" xmlns:a16="http://schemas.microsoft.com/office/drawing/2014/main" id="{1AE07D7F-B9F7-448A-BFFD-CF174B398359}"/>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3" name="矩形 8">
            <a:extLst>
              <a:ext uri="{FF2B5EF4-FFF2-40B4-BE49-F238E27FC236}">
                <a16:creationId xmlns="" xmlns:a16="http://schemas.microsoft.com/office/drawing/2014/main" id="{B004EEB5-1BD7-4261-9445-22ACFB3FC92B}"/>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1475202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B1521FD9-3D41-4180-AD82-DC750B55C9FC}"/>
              </a:ext>
            </a:extLst>
          </p:cNvPr>
          <p:cNvSpPr/>
          <p:nvPr/>
        </p:nvSpPr>
        <p:spPr>
          <a:xfrm>
            <a:off x="1413627" y="1092656"/>
            <a:ext cx="2784261" cy="590486"/>
          </a:xfrm>
          <a:prstGeom prst="rect">
            <a:avLst/>
          </a:prstGeom>
          <a:noFill/>
          <a:ln w="9525">
            <a:noFill/>
          </a:ln>
        </p:spPr>
        <p:txBody>
          <a:bodyPr wrap="none" anchor="ctr"/>
          <a:lstStyle/>
          <a:p>
            <a:pPr algn="ctr"/>
            <a:r>
              <a:rPr lang="zh-CN" altLang="en-US" sz="2000" noProof="1">
                <a:solidFill>
                  <a:srgbClr val="0070C0"/>
                </a:solidFill>
                <a:cs typeface="+mn-ea"/>
                <a:sym typeface="+mn-lt"/>
              </a:rPr>
              <a:t>二、风险评价范围与评价方法</a:t>
            </a:r>
            <a:endParaRPr lang="zh-CN" altLang="en-US" sz="2800" noProof="1">
              <a:solidFill>
                <a:srgbClr val="0070C0"/>
              </a:solidFill>
              <a:latin typeface="+mn-lt"/>
              <a:ea typeface="+mn-ea"/>
              <a:cs typeface="+mn-ea"/>
              <a:sym typeface="+mn-lt"/>
            </a:endParaRPr>
          </a:p>
        </p:txBody>
      </p:sp>
      <p:sp>
        <p:nvSpPr>
          <p:cNvPr id="34"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596900" y="1206297"/>
            <a:ext cx="359573" cy="365163"/>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rgbClr val="0070C0"/>
          </a:solidFill>
          <a:ln>
            <a:noFill/>
          </a:ln>
        </p:spPr>
      </p:sp>
      <p:sp>
        <p:nvSpPr>
          <p:cNvPr id="2" name="矩形 1">
            <a:extLst>
              <a:ext uri="{FF2B5EF4-FFF2-40B4-BE49-F238E27FC236}">
                <a16:creationId xmlns="" xmlns:a16="http://schemas.microsoft.com/office/drawing/2014/main" id="{4E9CEE3C-C9D0-4F09-8A2F-FAB7892F5549}"/>
              </a:ext>
            </a:extLst>
          </p:cNvPr>
          <p:cNvSpPr/>
          <p:nvPr/>
        </p:nvSpPr>
        <p:spPr>
          <a:xfrm>
            <a:off x="1240155" y="2254804"/>
            <a:ext cx="2827377" cy="329321"/>
          </a:xfrm>
          <a:prstGeom prst="rect">
            <a:avLst/>
          </a:prstGeom>
          <a:solidFill>
            <a:srgbClr val="0070C0"/>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工作危害分析（</a:t>
            </a:r>
            <a:r>
              <a:rPr lang="en-US" altLang="en-GB" sz="1400" dirty="0">
                <a:solidFill>
                  <a:schemeClr val="bg1"/>
                </a:solidFill>
                <a:latin typeface="+mn-ea"/>
                <a:cs typeface="+mn-ea"/>
                <a:sym typeface="+mn-lt"/>
              </a:rPr>
              <a:t>JHA）</a:t>
            </a:r>
          </a:p>
        </p:txBody>
      </p:sp>
      <p:sp>
        <p:nvSpPr>
          <p:cNvPr id="21" name="矩形 20">
            <a:extLst>
              <a:ext uri="{FF2B5EF4-FFF2-40B4-BE49-F238E27FC236}">
                <a16:creationId xmlns="" xmlns:a16="http://schemas.microsoft.com/office/drawing/2014/main" id="{9E079779-DEAC-4B48-A000-7DD92EFC5759}"/>
              </a:ext>
            </a:extLst>
          </p:cNvPr>
          <p:cNvSpPr/>
          <p:nvPr/>
        </p:nvSpPr>
        <p:spPr>
          <a:xfrm>
            <a:off x="5167068" y="2258972"/>
            <a:ext cx="2736777" cy="329321"/>
          </a:xfrm>
          <a:prstGeom prst="rect">
            <a:avLst/>
          </a:prstGeom>
          <a:solidFill>
            <a:srgbClr val="0070C0"/>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安全检查表分析（</a:t>
            </a:r>
            <a:r>
              <a:rPr lang="en-US" altLang="zh-CN" sz="1400" dirty="0">
                <a:solidFill>
                  <a:schemeClr val="bg1"/>
                </a:solidFill>
                <a:latin typeface="+mn-ea"/>
                <a:cs typeface="+mn-ea"/>
                <a:sym typeface="+mn-lt"/>
              </a:rPr>
              <a:t>SCL</a:t>
            </a:r>
            <a:r>
              <a:rPr lang="zh-CN" altLang="en-US" sz="1400" dirty="0">
                <a:solidFill>
                  <a:schemeClr val="bg1"/>
                </a:solidFill>
                <a:latin typeface="+mn-ea"/>
                <a:cs typeface="+mn-ea"/>
                <a:sym typeface="+mn-lt"/>
              </a:rPr>
              <a:t>）</a:t>
            </a:r>
          </a:p>
        </p:txBody>
      </p:sp>
      <p:sp>
        <p:nvSpPr>
          <p:cNvPr id="24" name="矩形 23">
            <a:extLst>
              <a:ext uri="{FF2B5EF4-FFF2-40B4-BE49-F238E27FC236}">
                <a16:creationId xmlns="" xmlns:a16="http://schemas.microsoft.com/office/drawing/2014/main" id="{B5EBB06B-3984-4A73-B6EA-272986E916E1}"/>
              </a:ext>
            </a:extLst>
          </p:cNvPr>
          <p:cNvSpPr/>
          <p:nvPr/>
        </p:nvSpPr>
        <p:spPr>
          <a:xfrm>
            <a:off x="1240155" y="2815022"/>
            <a:ext cx="2827378" cy="329321"/>
          </a:xfrm>
          <a:prstGeom prst="rect">
            <a:avLst/>
          </a:prstGeom>
          <a:solidFill>
            <a:srgbClr val="0070C0"/>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预先危险分析（</a:t>
            </a:r>
            <a:r>
              <a:rPr lang="en-US" altLang="zh-CN" sz="1400" dirty="0">
                <a:solidFill>
                  <a:schemeClr val="bg1"/>
                </a:solidFill>
                <a:latin typeface="+mn-ea"/>
                <a:cs typeface="+mn-ea"/>
                <a:sym typeface="+mn-lt"/>
              </a:rPr>
              <a:t>PHA)</a:t>
            </a:r>
          </a:p>
        </p:txBody>
      </p:sp>
      <p:sp>
        <p:nvSpPr>
          <p:cNvPr id="25" name="矩形 24">
            <a:extLst>
              <a:ext uri="{FF2B5EF4-FFF2-40B4-BE49-F238E27FC236}">
                <a16:creationId xmlns="" xmlns:a16="http://schemas.microsoft.com/office/drawing/2014/main" id="{A4223CE7-BD49-4F96-81D9-38947A70CD64}"/>
              </a:ext>
            </a:extLst>
          </p:cNvPr>
          <p:cNvSpPr/>
          <p:nvPr/>
        </p:nvSpPr>
        <p:spPr>
          <a:xfrm>
            <a:off x="5167068" y="2815022"/>
            <a:ext cx="2736777" cy="329321"/>
          </a:xfrm>
          <a:prstGeom prst="rect">
            <a:avLst/>
          </a:prstGeom>
          <a:solidFill>
            <a:srgbClr val="0070C0"/>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作业条件危险性评价（</a:t>
            </a:r>
            <a:r>
              <a:rPr lang="en-US" altLang="zh-CN" sz="1400" dirty="0">
                <a:solidFill>
                  <a:schemeClr val="bg1"/>
                </a:solidFill>
                <a:latin typeface="+mn-ea"/>
                <a:cs typeface="+mn-ea"/>
                <a:sym typeface="+mn-lt"/>
              </a:rPr>
              <a:t>LEC)</a:t>
            </a:r>
          </a:p>
        </p:txBody>
      </p:sp>
      <p:sp>
        <p:nvSpPr>
          <p:cNvPr id="26" name="矩形 25">
            <a:extLst>
              <a:ext uri="{FF2B5EF4-FFF2-40B4-BE49-F238E27FC236}">
                <a16:creationId xmlns="" xmlns:a16="http://schemas.microsoft.com/office/drawing/2014/main" id="{21F7D889-133C-453F-A8A7-F76832A20871}"/>
              </a:ext>
            </a:extLst>
          </p:cNvPr>
          <p:cNvSpPr/>
          <p:nvPr/>
        </p:nvSpPr>
        <p:spPr>
          <a:xfrm>
            <a:off x="1240155" y="3371071"/>
            <a:ext cx="2827377" cy="312778"/>
          </a:xfrm>
          <a:prstGeom prst="rect">
            <a:avLst/>
          </a:prstGeom>
          <a:solidFill>
            <a:srgbClr val="0996FF"/>
          </a:solidFill>
        </p:spPr>
        <p:txBody>
          <a:bodyPr wrap="none">
            <a:spAutoFit/>
          </a:bodyPr>
          <a:lstStyle/>
          <a:p>
            <a:pPr algn="ctr">
              <a:lnSpc>
                <a:spcPct val="110000"/>
              </a:lnSpc>
              <a:buClr>
                <a:schemeClr val="tx1"/>
              </a:buClr>
              <a:defRPr/>
            </a:pPr>
            <a:r>
              <a:rPr lang="zh-CN" altLang="en-US" sz="1400" dirty="0">
                <a:solidFill>
                  <a:schemeClr val="bg1"/>
                </a:solidFill>
                <a:latin typeface="+mn-ea"/>
                <a:cs typeface="+mn-ea"/>
                <a:sym typeface="+mn-lt"/>
              </a:rPr>
              <a:t>危险与可操作性分析（</a:t>
            </a:r>
            <a:r>
              <a:rPr lang="en-US" altLang="en-GB" sz="1400" dirty="0">
                <a:solidFill>
                  <a:schemeClr val="bg1"/>
                </a:solidFill>
                <a:latin typeface="+mn-ea"/>
                <a:cs typeface="+mn-ea"/>
                <a:sym typeface="+mn-lt"/>
              </a:rPr>
              <a:t>HAZOP）</a:t>
            </a:r>
          </a:p>
        </p:txBody>
      </p:sp>
      <p:sp>
        <p:nvSpPr>
          <p:cNvPr id="27" name="矩形 26">
            <a:extLst>
              <a:ext uri="{FF2B5EF4-FFF2-40B4-BE49-F238E27FC236}">
                <a16:creationId xmlns="" xmlns:a16="http://schemas.microsoft.com/office/drawing/2014/main" id="{DA1F3E4C-4CC9-4F16-92ED-6DFB4A389BF2}"/>
              </a:ext>
            </a:extLst>
          </p:cNvPr>
          <p:cNvSpPr/>
          <p:nvPr/>
        </p:nvSpPr>
        <p:spPr>
          <a:xfrm>
            <a:off x="5167069" y="3371071"/>
            <a:ext cx="2736776" cy="329321"/>
          </a:xfrm>
          <a:prstGeom prst="rect">
            <a:avLst/>
          </a:prstGeom>
          <a:solidFill>
            <a:srgbClr val="0996FF"/>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失效模式与影响分析 </a:t>
            </a:r>
            <a:r>
              <a:rPr lang="en-US" altLang="zh-CN" sz="1400" dirty="0">
                <a:solidFill>
                  <a:schemeClr val="bg1"/>
                </a:solidFill>
                <a:latin typeface="+mn-ea"/>
                <a:cs typeface="+mn-ea"/>
                <a:sym typeface="+mn-lt"/>
              </a:rPr>
              <a:t>(</a:t>
            </a:r>
            <a:r>
              <a:rPr lang="en-US" altLang="en-GB" sz="1400" dirty="0">
                <a:solidFill>
                  <a:schemeClr val="bg1"/>
                </a:solidFill>
                <a:latin typeface="+mn-ea"/>
                <a:cs typeface="+mn-ea"/>
                <a:sym typeface="+mn-lt"/>
              </a:rPr>
              <a:t>FMEA)</a:t>
            </a:r>
          </a:p>
        </p:txBody>
      </p:sp>
      <p:sp>
        <p:nvSpPr>
          <p:cNvPr id="28" name="矩形 27">
            <a:extLst>
              <a:ext uri="{FF2B5EF4-FFF2-40B4-BE49-F238E27FC236}">
                <a16:creationId xmlns="" xmlns:a16="http://schemas.microsoft.com/office/drawing/2014/main" id="{8124079A-2F6A-4931-A5D0-0A692CADA245}"/>
              </a:ext>
            </a:extLst>
          </p:cNvPr>
          <p:cNvSpPr/>
          <p:nvPr/>
        </p:nvSpPr>
        <p:spPr>
          <a:xfrm>
            <a:off x="1240155" y="3927121"/>
            <a:ext cx="2827377" cy="329321"/>
          </a:xfrm>
          <a:prstGeom prst="rect">
            <a:avLst/>
          </a:prstGeom>
          <a:solidFill>
            <a:srgbClr val="0996FF"/>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故障树分析 </a:t>
            </a:r>
            <a:r>
              <a:rPr lang="en-US" altLang="zh-CN" sz="1400" dirty="0">
                <a:solidFill>
                  <a:schemeClr val="bg1"/>
                </a:solidFill>
                <a:latin typeface="+mn-ea"/>
                <a:cs typeface="+mn-ea"/>
                <a:sym typeface="+mn-lt"/>
              </a:rPr>
              <a:t>(</a:t>
            </a:r>
            <a:r>
              <a:rPr lang="en-US" altLang="en-GB" sz="1400" dirty="0">
                <a:solidFill>
                  <a:schemeClr val="bg1"/>
                </a:solidFill>
                <a:latin typeface="+mn-ea"/>
                <a:cs typeface="+mn-ea"/>
                <a:sym typeface="+mn-lt"/>
              </a:rPr>
              <a:t>FTA)</a:t>
            </a:r>
          </a:p>
        </p:txBody>
      </p:sp>
      <p:sp>
        <p:nvSpPr>
          <p:cNvPr id="29" name="矩形 28">
            <a:extLst>
              <a:ext uri="{FF2B5EF4-FFF2-40B4-BE49-F238E27FC236}">
                <a16:creationId xmlns="" xmlns:a16="http://schemas.microsoft.com/office/drawing/2014/main" id="{6CA8D2EA-F62E-46EF-90E6-A2586D4AABE7}"/>
              </a:ext>
            </a:extLst>
          </p:cNvPr>
          <p:cNvSpPr/>
          <p:nvPr/>
        </p:nvSpPr>
        <p:spPr>
          <a:xfrm>
            <a:off x="5167068" y="3927121"/>
            <a:ext cx="2736777" cy="329321"/>
          </a:xfrm>
          <a:prstGeom prst="rect">
            <a:avLst/>
          </a:prstGeom>
          <a:solidFill>
            <a:srgbClr val="0996FF"/>
          </a:solidFill>
        </p:spPr>
        <p:txBody>
          <a:bodyPr wrap="square">
            <a:spAutoFit/>
          </a:bodyPr>
          <a:lstStyle/>
          <a:p>
            <a:pPr algn="ctr">
              <a:lnSpc>
                <a:spcPct val="110000"/>
              </a:lnSpc>
              <a:buClr>
                <a:schemeClr val="tx1"/>
              </a:buClr>
              <a:defRPr/>
            </a:pPr>
            <a:r>
              <a:rPr lang="zh-CN" altLang="en-US" sz="1400" dirty="0">
                <a:solidFill>
                  <a:schemeClr val="bg1"/>
                </a:solidFill>
                <a:latin typeface="+mn-ea"/>
                <a:cs typeface="+mn-ea"/>
                <a:sym typeface="+mn-lt"/>
              </a:rPr>
              <a:t>事件树分析 </a:t>
            </a:r>
            <a:r>
              <a:rPr lang="en-US" altLang="zh-CN" sz="1400" dirty="0">
                <a:solidFill>
                  <a:schemeClr val="bg1"/>
                </a:solidFill>
                <a:latin typeface="+mn-ea"/>
                <a:cs typeface="+mn-ea"/>
                <a:sym typeface="+mn-lt"/>
              </a:rPr>
              <a:t>(</a:t>
            </a:r>
            <a:r>
              <a:rPr lang="en-US" altLang="en-GB" sz="1400" dirty="0">
                <a:solidFill>
                  <a:schemeClr val="bg1"/>
                </a:solidFill>
                <a:latin typeface="+mn-ea"/>
                <a:cs typeface="+mn-ea"/>
                <a:sym typeface="+mn-lt"/>
              </a:rPr>
              <a:t>ETA)</a:t>
            </a:r>
          </a:p>
        </p:txBody>
      </p:sp>
      <p:sp>
        <p:nvSpPr>
          <p:cNvPr id="16" name="平行四边形 6">
            <a:extLst>
              <a:ext uri="{FF2B5EF4-FFF2-40B4-BE49-F238E27FC236}">
                <a16:creationId xmlns="" xmlns:a16="http://schemas.microsoft.com/office/drawing/2014/main" id="{118014F7-410B-4EDF-8C43-3C2E4F599468}"/>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7" name="平行四边形 7">
            <a:extLst>
              <a:ext uri="{FF2B5EF4-FFF2-40B4-BE49-F238E27FC236}">
                <a16:creationId xmlns="" xmlns:a16="http://schemas.microsoft.com/office/drawing/2014/main" id="{4B0F648B-58F8-4110-BC96-05809BC62F97}"/>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 name="文本框 5">
            <a:extLst>
              <a:ext uri="{FF2B5EF4-FFF2-40B4-BE49-F238E27FC236}">
                <a16:creationId xmlns="" xmlns:a16="http://schemas.microsoft.com/office/drawing/2014/main" id="{7BB44AA0-65F8-490D-8AFF-FEEA25A7FA21}"/>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9" name="矩形 8">
            <a:extLst>
              <a:ext uri="{FF2B5EF4-FFF2-40B4-BE49-F238E27FC236}">
                <a16:creationId xmlns="" xmlns:a16="http://schemas.microsoft.com/office/drawing/2014/main" id="{BBE7159B-C851-4889-9D71-035CACD3FE73}"/>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1438798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B1521FD9-3D41-4180-AD82-DC750B55C9FC}"/>
              </a:ext>
            </a:extLst>
          </p:cNvPr>
          <p:cNvSpPr/>
          <p:nvPr/>
        </p:nvSpPr>
        <p:spPr>
          <a:xfrm>
            <a:off x="1283271" y="1093635"/>
            <a:ext cx="2784261" cy="590486"/>
          </a:xfrm>
          <a:prstGeom prst="rect">
            <a:avLst/>
          </a:prstGeom>
          <a:noFill/>
          <a:ln w="9525">
            <a:noFill/>
          </a:ln>
        </p:spPr>
        <p:txBody>
          <a:bodyPr wrap="none" anchor="ctr"/>
          <a:lstStyle/>
          <a:p>
            <a:pPr algn="ctr"/>
            <a:r>
              <a:rPr lang="zh-CN" altLang="en-US" sz="2000" noProof="1">
                <a:solidFill>
                  <a:srgbClr val="0070C0"/>
                </a:solidFill>
                <a:cs typeface="+mn-ea"/>
                <a:sym typeface="+mn-lt"/>
              </a:rPr>
              <a:t>危害识别、风险评价的步骤</a:t>
            </a:r>
          </a:p>
        </p:txBody>
      </p:sp>
      <p:sp>
        <p:nvSpPr>
          <p:cNvPr id="16"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607548" y="1206297"/>
            <a:ext cx="338277" cy="365163"/>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rgbClr val="0070C0"/>
          </a:solidFill>
          <a:ln>
            <a:noFill/>
          </a:ln>
        </p:spPr>
        <p:txBody>
          <a:bodyPr/>
          <a:lstStyle/>
          <a:p>
            <a:endParaRPr lang="zh-CN" altLang="en-US"/>
          </a:p>
        </p:txBody>
      </p:sp>
      <p:grpSp>
        <p:nvGrpSpPr>
          <p:cNvPr id="6" name="组合 5">
            <a:extLst>
              <a:ext uri="{FF2B5EF4-FFF2-40B4-BE49-F238E27FC236}">
                <a16:creationId xmlns="" xmlns:a16="http://schemas.microsoft.com/office/drawing/2014/main" id="{58AC6797-745F-4179-8EBD-E1615DC6A003}"/>
              </a:ext>
            </a:extLst>
          </p:cNvPr>
          <p:cNvGrpSpPr/>
          <p:nvPr/>
        </p:nvGrpSpPr>
        <p:grpSpPr>
          <a:xfrm>
            <a:off x="-15537" y="1911157"/>
            <a:ext cx="8441455" cy="3232343"/>
            <a:chOff x="-305489" y="1941243"/>
            <a:chExt cx="8441455" cy="3232343"/>
          </a:xfrm>
        </p:grpSpPr>
        <p:sp>
          <p:nvSpPr>
            <p:cNvPr id="18" name="文本框 1487875">
              <a:extLst>
                <a:ext uri="{FF2B5EF4-FFF2-40B4-BE49-F238E27FC236}">
                  <a16:creationId xmlns="" xmlns:a16="http://schemas.microsoft.com/office/drawing/2014/main" id="{DB534F60-5737-48CB-A1D9-906C81242FAD}"/>
                </a:ext>
              </a:extLst>
            </p:cNvPr>
            <p:cNvSpPr txBox="1">
              <a:spLocks noChangeArrowheads="1"/>
            </p:cNvSpPr>
            <p:nvPr/>
          </p:nvSpPr>
          <p:spPr bwMode="auto">
            <a:xfrm rot="16200000">
              <a:off x="982181" y="3169943"/>
              <a:ext cx="2246767" cy="400110"/>
            </a:xfrm>
            <a:prstGeom prst="rect">
              <a:avLst/>
            </a:prstGeom>
            <a:solidFill>
              <a:srgbClr val="0070C0"/>
            </a:solidFill>
            <a:ln w="9525">
              <a:noFill/>
              <a:miter lim="800000"/>
              <a:headEnd/>
              <a:tailEnd/>
            </a:ln>
            <a:effectLst>
              <a:outerShdw blurRad="50800" dist="38100" dir="8100000" algn="tr" rotWithShape="0">
                <a:prstClr val="black">
                  <a:alpha val="40000"/>
                </a:prstClr>
              </a:outerShdw>
            </a:effec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lang="zh-CN" altLang="en-US" sz="2000" dirty="0">
                <a:solidFill>
                  <a:schemeClr val="bg1"/>
                </a:solidFill>
                <a:latin typeface="+mn-lt"/>
                <a:ea typeface="+mn-ea"/>
                <a:cs typeface="+mn-ea"/>
                <a:sym typeface="+mn-lt"/>
              </a:endParaRPr>
            </a:p>
          </p:txBody>
        </p:sp>
        <p:sp>
          <p:nvSpPr>
            <p:cNvPr id="19" name="文本框 1487876">
              <a:extLst>
                <a:ext uri="{FF2B5EF4-FFF2-40B4-BE49-F238E27FC236}">
                  <a16:creationId xmlns="" xmlns:a16="http://schemas.microsoft.com/office/drawing/2014/main" id="{B70E13C0-4A23-4725-877C-FC4FE1A1144B}"/>
                </a:ext>
              </a:extLst>
            </p:cNvPr>
            <p:cNvSpPr txBox="1">
              <a:spLocks noChangeArrowheads="1"/>
            </p:cNvSpPr>
            <p:nvPr/>
          </p:nvSpPr>
          <p:spPr bwMode="auto">
            <a:xfrm rot="16200000">
              <a:off x="2179875" y="3167772"/>
              <a:ext cx="2246769" cy="400110"/>
            </a:xfrm>
            <a:prstGeom prst="rect">
              <a:avLst/>
            </a:prstGeom>
            <a:solidFill>
              <a:srgbClr val="0070C0"/>
            </a:solidFill>
            <a:ln w="9525">
              <a:noFill/>
              <a:miter lim="800000"/>
              <a:headEnd/>
              <a:tailEnd/>
            </a:ln>
            <a:effectLst>
              <a:outerShdw blurRad="50800" dist="38100" dir="8100000" algn="tr" rotWithShape="0">
                <a:prstClr val="black">
                  <a:alpha val="40000"/>
                </a:prstClr>
              </a:outerShdw>
            </a:effec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lang="zh-CN" altLang="en-US" sz="2000" dirty="0">
                <a:solidFill>
                  <a:schemeClr val="bg1"/>
                </a:solidFill>
                <a:latin typeface="+mn-lt"/>
                <a:ea typeface="+mn-ea"/>
                <a:cs typeface="+mn-ea"/>
                <a:sym typeface="+mn-lt"/>
              </a:endParaRPr>
            </a:p>
          </p:txBody>
        </p:sp>
        <p:sp>
          <p:nvSpPr>
            <p:cNvPr id="20" name="文本框 1487877">
              <a:extLst>
                <a:ext uri="{FF2B5EF4-FFF2-40B4-BE49-F238E27FC236}">
                  <a16:creationId xmlns="" xmlns:a16="http://schemas.microsoft.com/office/drawing/2014/main" id="{5CA25FB1-67B1-4ACB-B31F-8D2EB939FEB2}"/>
                </a:ext>
              </a:extLst>
            </p:cNvPr>
            <p:cNvSpPr txBox="1">
              <a:spLocks noChangeArrowheads="1"/>
            </p:cNvSpPr>
            <p:nvPr/>
          </p:nvSpPr>
          <p:spPr bwMode="auto">
            <a:xfrm rot="16200000">
              <a:off x="3228346" y="3167772"/>
              <a:ext cx="2246769" cy="400110"/>
            </a:xfrm>
            <a:prstGeom prst="rect">
              <a:avLst/>
            </a:prstGeom>
            <a:solidFill>
              <a:srgbClr val="0070C0"/>
            </a:solidFill>
            <a:ln w="9525">
              <a:noFill/>
              <a:miter lim="800000"/>
              <a:headEnd/>
              <a:tailEnd/>
            </a:ln>
            <a:effectLst>
              <a:outerShdw blurRad="50800" dist="38100" dir="8100000" algn="tr" rotWithShape="0">
                <a:prstClr val="black">
                  <a:alpha val="40000"/>
                </a:prstClr>
              </a:outerShdw>
            </a:effec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lang="zh-CN" altLang="en-US" sz="2000" dirty="0">
                <a:solidFill>
                  <a:schemeClr val="bg1"/>
                </a:solidFill>
                <a:latin typeface="+mn-lt"/>
                <a:ea typeface="+mn-ea"/>
                <a:cs typeface="+mn-ea"/>
                <a:sym typeface="+mn-lt"/>
              </a:endParaRPr>
            </a:p>
          </p:txBody>
        </p:sp>
        <p:sp>
          <p:nvSpPr>
            <p:cNvPr id="22" name="文本框 1487878">
              <a:extLst>
                <a:ext uri="{FF2B5EF4-FFF2-40B4-BE49-F238E27FC236}">
                  <a16:creationId xmlns="" xmlns:a16="http://schemas.microsoft.com/office/drawing/2014/main" id="{BD227106-BB41-4DFD-B905-84188EB0CEEA}"/>
                </a:ext>
              </a:extLst>
            </p:cNvPr>
            <p:cNvSpPr txBox="1">
              <a:spLocks noChangeArrowheads="1"/>
            </p:cNvSpPr>
            <p:nvPr/>
          </p:nvSpPr>
          <p:spPr bwMode="auto">
            <a:xfrm rot="16200000">
              <a:off x="4516709" y="3160152"/>
              <a:ext cx="2246769" cy="400110"/>
            </a:xfrm>
            <a:prstGeom prst="rect">
              <a:avLst/>
            </a:prstGeom>
            <a:solidFill>
              <a:srgbClr val="0070C0"/>
            </a:solidFill>
            <a:ln w="9525">
              <a:noFill/>
              <a:miter lim="800000"/>
              <a:headEnd/>
              <a:tailEnd/>
            </a:ln>
            <a:effectLst>
              <a:outerShdw blurRad="50800" dist="38100" dir="8100000" algn="tr" rotWithShape="0">
                <a:prstClr val="black">
                  <a:alpha val="40000"/>
                </a:prstClr>
              </a:outerShdw>
            </a:effec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zh-CN" altLang="en-US" sz="2000" dirty="0">
                <a:solidFill>
                  <a:schemeClr val="bg1"/>
                </a:solidFill>
                <a:latin typeface="+mn-lt"/>
                <a:ea typeface="+mn-ea"/>
                <a:cs typeface="+mn-ea"/>
                <a:sym typeface="+mn-lt"/>
              </a:endParaRPr>
            </a:p>
          </p:txBody>
        </p:sp>
        <p:sp>
          <p:nvSpPr>
            <p:cNvPr id="23" name="文本框 1487879">
              <a:extLst>
                <a:ext uri="{FF2B5EF4-FFF2-40B4-BE49-F238E27FC236}">
                  <a16:creationId xmlns="" xmlns:a16="http://schemas.microsoft.com/office/drawing/2014/main" id="{E6BC590C-61EE-4299-A344-55501E413C60}"/>
                </a:ext>
              </a:extLst>
            </p:cNvPr>
            <p:cNvSpPr txBox="1">
              <a:spLocks noChangeArrowheads="1"/>
            </p:cNvSpPr>
            <p:nvPr/>
          </p:nvSpPr>
          <p:spPr bwMode="auto">
            <a:xfrm rot="16200000">
              <a:off x="5803524" y="3160152"/>
              <a:ext cx="2246769" cy="400110"/>
            </a:xfrm>
            <a:prstGeom prst="rect">
              <a:avLst/>
            </a:prstGeom>
            <a:solidFill>
              <a:srgbClr val="0070C0"/>
            </a:solidFill>
            <a:ln w="9525">
              <a:noFill/>
              <a:miter lim="800000"/>
              <a:headEnd/>
              <a:tailEnd/>
            </a:ln>
            <a:effectLst>
              <a:outerShdw blurRad="50800" dist="38100" dir="8100000" algn="tr" rotWithShape="0">
                <a:prstClr val="black">
                  <a:alpha val="40000"/>
                </a:prstClr>
              </a:outerShdw>
            </a:effec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lang="zh-CN" altLang="en-US" sz="2000" dirty="0">
                <a:solidFill>
                  <a:schemeClr val="bg1"/>
                </a:solidFill>
                <a:latin typeface="+mn-lt"/>
                <a:ea typeface="+mn-ea"/>
                <a:cs typeface="+mn-ea"/>
                <a:sym typeface="+mn-lt"/>
              </a:endParaRPr>
            </a:p>
          </p:txBody>
        </p:sp>
        <p:sp>
          <p:nvSpPr>
            <p:cNvPr id="30" name="文本框 1487880">
              <a:extLst>
                <a:ext uri="{FF2B5EF4-FFF2-40B4-BE49-F238E27FC236}">
                  <a16:creationId xmlns="" xmlns:a16="http://schemas.microsoft.com/office/drawing/2014/main" id="{D1A7A9A5-CC63-4BD2-9838-9FD85128D7C4}"/>
                </a:ext>
              </a:extLst>
            </p:cNvPr>
            <p:cNvSpPr txBox="1">
              <a:spLocks noChangeArrowheads="1"/>
            </p:cNvSpPr>
            <p:nvPr/>
          </p:nvSpPr>
          <p:spPr bwMode="auto">
            <a:xfrm rot="16200000">
              <a:off x="6812525" y="3160153"/>
              <a:ext cx="2246771" cy="400110"/>
            </a:xfrm>
            <a:prstGeom prst="rect">
              <a:avLst/>
            </a:prstGeom>
            <a:solidFill>
              <a:srgbClr val="0070C0"/>
            </a:solidFill>
            <a:ln w="9525">
              <a:noFill/>
              <a:miter lim="800000"/>
              <a:headEnd/>
              <a:tailEnd/>
            </a:ln>
            <a:effectLst>
              <a:outerShdw blurRad="50800" dist="38100" dir="8100000" algn="tr" rotWithShape="0">
                <a:prstClr val="black">
                  <a:alpha val="40000"/>
                </a:prstClr>
              </a:outerShdw>
            </a:effec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lang="zh-CN" altLang="en-US" sz="2000" dirty="0">
                <a:solidFill>
                  <a:schemeClr val="bg1"/>
                </a:solidFill>
                <a:latin typeface="+mn-lt"/>
                <a:ea typeface="+mn-ea"/>
                <a:cs typeface="+mn-ea"/>
                <a:sym typeface="+mn-lt"/>
              </a:endParaRPr>
            </a:p>
          </p:txBody>
        </p:sp>
        <p:sp>
          <p:nvSpPr>
            <p:cNvPr id="31" name="直接连接符 1487881">
              <a:extLst>
                <a:ext uri="{FF2B5EF4-FFF2-40B4-BE49-F238E27FC236}">
                  <a16:creationId xmlns="" xmlns:a16="http://schemas.microsoft.com/office/drawing/2014/main" id="{42CDC342-066C-4FDF-BF8A-09612E84DDC1}"/>
                </a:ext>
              </a:extLst>
            </p:cNvPr>
            <p:cNvSpPr>
              <a:spLocks noChangeShapeType="1"/>
            </p:cNvSpPr>
            <p:nvPr/>
          </p:nvSpPr>
          <p:spPr bwMode="auto">
            <a:xfrm rot="16200000">
              <a:off x="2661739" y="3118333"/>
              <a:ext cx="0" cy="483754"/>
            </a:xfrm>
            <a:prstGeom prst="line">
              <a:avLst/>
            </a:prstGeom>
            <a:noFill/>
            <a:ln w="38100">
              <a:solidFill>
                <a:srgbClr val="FFC000"/>
              </a:solidFill>
              <a:round/>
              <a:headEnd/>
              <a:tailEnd type="triangle" w="lg" len="lg"/>
            </a:ln>
            <a:extLst>
              <a:ext uri="{909E8E84-426E-40DD-AFC4-6F175D3DCCD1}">
                <a14:hiddenFill xmlns:a14="http://schemas.microsoft.com/office/drawing/2010/main">
                  <a:noFill/>
                </a14:hiddenFill>
              </a:ext>
            </a:extLst>
          </p:spPr>
          <p:txBody>
            <a:bodyPr/>
            <a:lstStyle/>
            <a:p>
              <a:pPr>
                <a:defRPr/>
              </a:pPr>
              <a:endParaRPr lang="zh-CN" altLang="en-US" sz="1400">
                <a:latin typeface="+mn-lt"/>
                <a:ea typeface="+mn-ea"/>
                <a:cs typeface="+mn-ea"/>
                <a:sym typeface="+mn-lt"/>
              </a:endParaRPr>
            </a:p>
          </p:txBody>
        </p:sp>
        <p:sp>
          <p:nvSpPr>
            <p:cNvPr id="32" name="直接连接符 1487882">
              <a:extLst>
                <a:ext uri="{FF2B5EF4-FFF2-40B4-BE49-F238E27FC236}">
                  <a16:creationId xmlns="" xmlns:a16="http://schemas.microsoft.com/office/drawing/2014/main" id="{0E3319B8-8203-414A-B8B7-59E294656046}"/>
                </a:ext>
              </a:extLst>
            </p:cNvPr>
            <p:cNvSpPr>
              <a:spLocks noChangeShapeType="1"/>
            </p:cNvSpPr>
            <p:nvPr/>
          </p:nvSpPr>
          <p:spPr bwMode="auto">
            <a:xfrm rot="16200000">
              <a:off x="3856455" y="3118332"/>
              <a:ext cx="0" cy="483754"/>
            </a:xfrm>
            <a:prstGeom prst="line">
              <a:avLst/>
            </a:prstGeom>
            <a:noFill/>
            <a:ln w="38100">
              <a:solidFill>
                <a:srgbClr val="FFC000"/>
              </a:solidFill>
              <a:round/>
              <a:headEnd/>
              <a:tailEnd type="triangle" w="lg" len="lg"/>
            </a:ln>
            <a:extLst>
              <a:ext uri="{909E8E84-426E-40DD-AFC4-6F175D3DCCD1}">
                <a14:hiddenFill xmlns:a14="http://schemas.microsoft.com/office/drawing/2010/main">
                  <a:noFill/>
                </a14:hiddenFill>
              </a:ext>
            </a:extLst>
          </p:spPr>
          <p:txBody>
            <a:bodyPr/>
            <a:lstStyle/>
            <a:p>
              <a:pPr>
                <a:defRPr/>
              </a:pPr>
              <a:endParaRPr lang="zh-CN" altLang="en-US" sz="1400">
                <a:latin typeface="+mn-lt"/>
                <a:ea typeface="+mn-ea"/>
                <a:cs typeface="+mn-ea"/>
                <a:sym typeface="+mn-lt"/>
              </a:endParaRPr>
            </a:p>
          </p:txBody>
        </p:sp>
        <p:sp>
          <p:nvSpPr>
            <p:cNvPr id="35" name="直接连接符 1487883">
              <a:extLst>
                <a:ext uri="{FF2B5EF4-FFF2-40B4-BE49-F238E27FC236}">
                  <a16:creationId xmlns="" xmlns:a16="http://schemas.microsoft.com/office/drawing/2014/main" id="{D1D5E639-469F-4495-AFF1-D8F8BDC51817}"/>
                </a:ext>
              </a:extLst>
            </p:cNvPr>
            <p:cNvSpPr>
              <a:spLocks noChangeShapeType="1"/>
            </p:cNvSpPr>
            <p:nvPr/>
          </p:nvSpPr>
          <p:spPr bwMode="auto">
            <a:xfrm rot="16200000">
              <a:off x="4994593" y="3118331"/>
              <a:ext cx="0" cy="483754"/>
            </a:xfrm>
            <a:prstGeom prst="line">
              <a:avLst/>
            </a:prstGeom>
            <a:noFill/>
            <a:ln w="38100">
              <a:solidFill>
                <a:srgbClr val="FFC000"/>
              </a:solidFill>
              <a:round/>
              <a:headEnd/>
              <a:tailEnd type="triangle" w="lg" len="lg"/>
            </a:ln>
            <a:extLst>
              <a:ext uri="{909E8E84-426E-40DD-AFC4-6F175D3DCCD1}">
                <a14:hiddenFill xmlns:a14="http://schemas.microsoft.com/office/drawing/2010/main">
                  <a:noFill/>
                </a14:hiddenFill>
              </a:ext>
            </a:extLst>
          </p:spPr>
          <p:txBody>
            <a:bodyPr/>
            <a:lstStyle/>
            <a:p>
              <a:pPr>
                <a:defRPr/>
              </a:pPr>
              <a:endParaRPr lang="zh-CN" altLang="en-US" sz="1400">
                <a:latin typeface="+mn-lt"/>
                <a:ea typeface="+mn-ea"/>
                <a:cs typeface="+mn-ea"/>
                <a:sym typeface="+mn-lt"/>
              </a:endParaRPr>
            </a:p>
          </p:txBody>
        </p:sp>
        <p:sp>
          <p:nvSpPr>
            <p:cNvPr id="36" name="直接连接符 1487884">
              <a:extLst>
                <a:ext uri="{FF2B5EF4-FFF2-40B4-BE49-F238E27FC236}">
                  <a16:creationId xmlns="" xmlns:a16="http://schemas.microsoft.com/office/drawing/2014/main" id="{6C5BDB4B-A0AD-42D3-82B7-6265B4C8571C}"/>
                </a:ext>
              </a:extLst>
            </p:cNvPr>
            <p:cNvSpPr>
              <a:spLocks noChangeShapeType="1"/>
            </p:cNvSpPr>
            <p:nvPr/>
          </p:nvSpPr>
          <p:spPr bwMode="auto">
            <a:xfrm rot="16200000">
              <a:off x="6318090" y="3102881"/>
              <a:ext cx="0" cy="483754"/>
            </a:xfrm>
            <a:prstGeom prst="line">
              <a:avLst/>
            </a:prstGeom>
            <a:noFill/>
            <a:ln w="38100">
              <a:solidFill>
                <a:srgbClr val="FFC000"/>
              </a:solidFill>
              <a:round/>
              <a:headEnd/>
              <a:tailEnd type="triangle" w="lg" len="lg"/>
            </a:ln>
            <a:extLst>
              <a:ext uri="{909E8E84-426E-40DD-AFC4-6F175D3DCCD1}">
                <a14:hiddenFill xmlns:a14="http://schemas.microsoft.com/office/drawing/2010/main">
                  <a:noFill/>
                </a14:hiddenFill>
              </a:ext>
            </a:extLst>
          </p:spPr>
          <p:txBody>
            <a:bodyPr/>
            <a:lstStyle/>
            <a:p>
              <a:pPr>
                <a:defRPr/>
              </a:pPr>
              <a:endParaRPr lang="zh-CN" altLang="en-US" sz="1400">
                <a:latin typeface="+mn-lt"/>
                <a:ea typeface="+mn-ea"/>
                <a:cs typeface="+mn-ea"/>
                <a:sym typeface="+mn-lt"/>
              </a:endParaRPr>
            </a:p>
          </p:txBody>
        </p:sp>
        <p:sp>
          <p:nvSpPr>
            <p:cNvPr id="37" name="直接连接符 1487885">
              <a:extLst>
                <a:ext uri="{FF2B5EF4-FFF2-40B4-BE49-F238E27FC236}">
                  <a16:creationId xmlns="" xmlns:a16="http://schemas.microsoft.com/office/drawing/2014/main" id="{557300A3-142B-4937-91BC-49410D46482C}"/>
                </a:ext>
              </a:extLst>
            </p:cNvPr>
            <p:cNvSpPr>
              <a:spLocks noChangeShapeType="1"/>
            </p:cNvSpPr>
            <p:nvPr/>
          </p:nvSpPr>
          <p:spPr bwMode="auto">
            <a:xfrm rot="16200000">
              <a:off x="7434952" y="3110714"/>
              <a:ext cx="0" cy="483754"/>
            </a:xfrm>
            <a:prstGeom prst="line">
              <a:avLst/>
            </a:prstGeom>
            <a:noFill/>
            <a:ln w="38100">
              <a:solidFill>
                <a:srgbClr val="FFC000"/>
              </a:solidFill>
              <a:round/>
              <a:headEnd/>
              <a:tailEnd type="triangle" w="lg" len="lg"/>
            </a:ln>
            <a:extLst>
              <a:ext uri="{909E8E84-426E-40DD-AFC4-6F175D3DCCD1}">
                <a14:hiddenFill xmlns:a14="http://schemas.microsoft.com/office/drawing/2010/main">
                  <a:noFill/>
                </a14:hiddenFill>
              </a:ext>
            </a:extLst>
          </p:spPr>
          <p:txBody>
            <a:bodyPr/>
            <a:lstStyle/>
            <a:p>
              <a:pPr>
                <a:defRPr/>
              </a:pPr>
              <a:endParaRPr lang="zh-CN" altLang="en-US" sz="1400">
                <a:latin typeface="+mn-lt"/>
                <a:ea typeface="+mn-ea"/>
                <a:cs typeface="+mn-ea"/>
                <a:sym typeface="+mn-lt"/>
              </a:endParaRPr>
            </a:p>
          </p:txBody>
        </p:sp>
        <p:sp>
          <p:nvSpPr>
            <p:cNvPr id="38" name="文本框 37">
              <a:extLst>
                <a:ext uri="{FF2B5EF4-FFF2-40B4-BE49-F238E27FC236}">
                  <a16:creationId xmlns="" xmlns:a16="http://schemas.microsoft.com/office/drawing/2014/main" id="{9C64D9BC-390D-4608-9A8A-7628536B92E6}"/>
                </a:ext>
              </a:extLst>
            </p:cNvPr>
            <p:cNvSpPr txBox="1"/>
            <p:nvPr/>
          </p:nvSpPr>
          <p:spPr>
            <a:xfrm>
              <a:off x="1932882" y="2667712"/>
              <a:ext cx="332904" cy="1384995"/>
            </a:xfrm>
            <a:prstGeom prst="rect">
              <a:avLst/>
            </a:prstGeom>
            <a:noFill/>
          </p:spPr>
          <p:txBody>
            <a:bodyPr wrap="square" rtlCol="0">
              <a:spAutoFit/>
            </a:bodyPr>
            <a:lstStyle/>
            <a:p>
              <a:r>
                <a:rPr lang="zh-CN" altLang="en-US" sz="1400" dirty="0">
                  <a:solidFill>
                    <a:schemeClr val="bg1"/>
                  </a:solidFill>
                </a:rPr>
                <a:t>选</a:t>
              </a:r>
              <a:endParaRPr lang="en-US" altLang="zh-CN" sz="1400" dirty="0">
                <a:solidFill>
                  <a:schemeClr val="bg1"/>
                </a:solidFill>
              </a:endParaRPr>
            </a:p>
            <a:p>
              <a:r>
                <a:rPr lang="zh-CN" altLang="en-US" sz="1400" dirty="0">
                  <a:solidFill>
                    <a:schemeClr val="bg1"/>
                  </a:solidFill>
                </a:rPr>
                <a:t>择</a:t>
              </a:r>
              <a:endParaRPr lang="en-US" altLang="zh-CN" sz="1400" dirty="0">
                <a:solidFill>
                  <a:schemeClr val="bg1"/>
                </a:solidFill>
              </a:endParaRPr>
            </a:p>
            <a:p>
              <a:r>
                <a:rPr lang="zh-CN" altLang="en-US" sz="1400" dirty="0">
                  <a:solidFill>
                    <a:schemeClr val="bg1"/>
                  </a:solidFill>
                </a:rPr>
                <a:t>评</a:t>
              </a:r>
              <a:endParaRPr lang="en-US" altLang="zh-CN" sz="1400" dirty="0">
                <a:solidFill>
                  <a:schemeClr val="bg1"/>
                </a:solidFill>
              </a:endParaRPr>
            </a:p>
            <a:p>
              <a:r>
                <a:rPr lang="zh-CN" altLang="en-US" sz="1400" dirty="0">
                  <a:solidFill>
                    <a:schemeClr val="bg1"/>
                  </a:solidFill>
                </a:rPr>
                <a:t>价</a:t>
              </a:r>
              <a:endParaRPr lang="en-US" altLang="zh-CN" sz="1400" dirty="0">
                <a:solidFill>
                  <a:schemeClr val="bg1"/>
                </a:solidFill>
              </a:endParaRPr>
            </a:p>
            <a:p>
              <a:r>
                <a:rPr lang="zh-CN" altLang="en-US" sz="1400" dirty="0">
                  <a:solidFill>
                    <a:schemeClr val="bg1"/>
                  </a:solidFill>
                </a:rPr>
                <a:t>对</a:t>
              </a:r>
              <a:endParaRPr lang="en-US" altLang="zh-CN" sz="1400" dirty="0">
                <a:solidFill>
                  <a:schemeClr val="bg1"/>
                </a:solidFill>
              </a:endParaRPr>
            </a:p>
            <a:p>
              <a:r>
                <a:rPr lang="zh-CN" altLang="en-US" sz="1400" dirty="0">
                  <a:solidFill>
                    <a:schemeClr val="bg1"/>
                  </a:solidFill>
                </a:rPr>
                <a:t>象</a:t>
              </a:r>
            </a:p>
          </p:txBody>
        </p:sp>
        <p:sp>
          <p:nvSpPr>
            <p:cNvPr id="39" name="文本框 38">
              <a:extLst>
                <a:ext uri="{FF2B5EF4-FFF2-40B4-BE49-F238E27FC236}">
                  <a16:creationId xmlns="" xmlns:a16="http://schemas.microsoft.com/office/drawing/2014/main" id="{0DA0EFCC-E33E-49BF-A6A8-E2EBA306295B}"/>
                </a:ext>
              </a:extLst>
            </p:cNvPr>
            <p:cNvSpPr txBox="1"/>
            <p:nvPr/>
          </p:nvSpPr>
          <p:spPr>
            <a:xfrm>
              <a:off x="3092645" y="2883155"/>
              <a:ext cx="332904" cy="954107"/>
            </a:xfrm>
            <a:prstGeom prst="rect">
              <a:avLst/>
            </a:prstGeom>
            <a:noFill/>
          </p:spPr>
          <p:txBody>
            <a:bodyPr wrap="square" rtlCol="0">
              <a:spAutoFit/>
            </a:bodyPr>
            <a:lstStyle/>
            <a:p>
              <a:r>
                <a:rPr lang="zh-CN" altLang="en-US" sz="1400" dirty="0">
                  <a:solidFill>
                    <a:schemeClr val="bg1"/>
                  </a:solidFill>
                </a:rPr>
                <a:t>识别危害</a:t>
              </a:r>
            </a:p>
          </p:txBody>
        </p:sp>
        <p:sp>
          <p:nvSpPr>
            <p:cNvPr id="40" name="文本框 39">
              <a:extLst>
                <a:ext uri="{FF2B5EF4-FFF2-40B4-BE49-F238E27FC236}">
                  <a16:creationId xmlns="" xmlns:a16="http://schemas.microsoft.com/office/drawing/2014/main" id="{4BAE4928-134A-4E0B-9CFB-12D6DFF99792}"/>
                </a:ext>
              </a:extLst>
            </p:cNvPr>
            <p:cNvSpPr txBox="1"/>
            <p:nvPr/>
          </p:nvSpPr>
          <p:spPr>
            <a:xfrm>
              <a:off x="4184058" y="2883155"/>
              <a:ext cx="332904" cy="954107"/>
            </a:xfrm>
            <a:prstGeom prst="rect">
              <a:avLst/>
            </a:prstGeom>
            <a:noFill/>
          </p:spPr>
          <p:txBody>
            <a:bodyPr wrap="square" rtlCol="0">
              <a:spAutoFit/>
            </a:bodyPr>
            <a:lstStyle/>
            <a:p>
              <a:pPr algn="ctr">
                <a:spcBef>
                  <a:spcPct val="50000"/>
                </a:spcBef>
                <a:defRPr/>
              </a:pPr>
              <a:r>
                <a:rPr lang="zh-CN" altLang="en-US" sz="1400" dirty="0">
                  <a:solidFill>
                    <a:schemeClr val="bg1"/>
                  </a:solidFill>
                  <a:cs typeface="+mn-ea"/>
                  <a:sym typeface="+mn-lt"/>
                </a:rPr>
                <a:t>评价风险</a:t>
              </a:r>
            </a:p>
          </p:txBody>
        </p:sp>
        <p:sp>
          <p:nvSpPr>
            <p:cNvPr id="41" name="文本框 40">
              <a:extLst>
                <a:ext uri="{FF2B5EF4-FFF2-40B4-BE49-F238E27FC236}">
                  <a16:creationId xmlns="" xmlns:a16="http://schemas.microsoft.com/office/drawing/2014/main" id="{C3EDF864-7A84-409F-843E-005724D1C900}"/>
                </a:ext>
              </a:extLst>
            </p:cNvPr>
            <p:cNvSpPr txBox="1"/>
            <p:nvPr/>
          </p:nvSpPr>
          <p:spPr>
            <a:xfrm>
              <a:off x="5473641" y="2236823"/>
              <a:ext cx="332904" cy="2246769"/>
            </a:xfrm>
            <a:prstGeom prst="rect">
              <a:avLst/>
            </a:prstGeom>
            <a:noFill/>
          </p:spPr>
          <p:txBody>
            <a:bodyPr wrap="square" rtlCol="0">
              <a:spAutoFit/>
            </a:bodyPr>
            <a:lstStyle/>
            <a:p>
              <a:pPr algn="ctr">
                <a:defRPr/>
              </a:pPr>
              <a:r>
                <a:rPr lang="zh-CN" altLang="en-US" sz="1400" dirty="0">
                  <a:solidFill>
                    <a:schemeClr val="bg1"/>
                  </a:solidFill>
                  <a:cs typeface="+mn-ea"/>
                  <a:sym typeface="+mn-lt"/>
                </a:rPr>
                <a:t>确定是否是可接受风险</a:t>
              </a:r>
            </a:p>
          </p:txBody>
        </p:sp>
        <p:sp>
          <p:nvSpPr>
            <p:cNvPr id="42" name="文本框 41">
              <a:extLst>
                <a:ext uri="{FF2B5EF4-FFF2-40B4-BE49-F238E27FC236}">
                  <a16:creationId xmlns="" xmlns:a16="http://schemas.microsoft.com/office/drawing/2014/main" id="{E6B5C331-00FA-47FD-B318-B4892FEC4BC9}"/>
                </a:ext>
              </a:extLst>
            </p:cNvPr>
            <p:cNvSpPr txBox="1"/>
            <p:nvPr/>
          </p:nvSpPr>
          <p:spPr>
            <a:xfrm>
              <a:off x="6747381" y="2571750"/>
              <a:ext cx="332904" cy="1815882"/>
            </a:xfrm>
            <a:prstGeom prst="rect">
              <a:avLst/>
            </a:prstGeom>
            <a:noFill/>
          </p:spPr>
          <p:txBody>
            <a:bodyPr wrap="square" rtlCol="0">
              <a:spAutoFit/>
            </a:bodyPr>
            <a:lstStyle/>
            <a:p>
              <a:pPr algn="ctr">
                <a:spcBef>
                  <a:spcPct val="50000"/>
                </a:spcBef>
                <a:defRPr/>
              </a:pPr>
              <a:r>
                <a:rPr lang="zh-CN" altLang="en-US" sz="1400" dirty="0">
                  <a:solidFill>
                    <a:schemeClr val="bg1"/>
                  </a:solidFill>
                  <a:cs typeface="+mn-ea"/>
                  <a:sym typeface="+mn-lt"/>
                </a:rPr>
                <a:t>制定风险控制计划</a:t>
              </a:r>
            </a:p>
          </p:txBody>
        </p:sp>
        <p:sp>
          <p:nvSpPr>
            <p:cNvPr id="43" name="文本框 42">
              <a:extLst>
                <a:ext uri="{FF2B5EF4-FFF2-40B4-BE49-F238E27FC236}">
                  <a16:creationId xmlns="" xmlns:a16="http://schemas.microsoft.com/office/drawing/2014/main" id="{828837CE-B27A-4EEB-BDCA-3783EF65DE26}"/>
                </a:ext>
              </a:extLst>
            </p:cNvPr>
            <p:cNvSpPr txBox="1"/>
            <p:nvPr/>
          </p:nvSpPr>
          <p:spPr>
            <a:xfrm>
              <a:off x="7776872" y="2775431"/>
              <a:ext cx="332904" cy="1169551"/>
            </a:xfrm>
            <a:prstGeom prst="rect">
              <a:avLst/>
            </a:prstGeom>
            <a:noFill/>
          </p:spPr>
          <p:txBody>
            <a:bodyPr wrap="square" rtlCol="0">
              <a:spAutoFit/>
            </a:bodyPr>
            <a:lstStyle/>
            <a:p>
              <a:pPr algn="ctr">
                <a:spcBef>
                  <a:spcPct val="50000"/>
                </a:spcBef>
                <a:defRPr/>
              </a:pPr>
              <a:r>
                <a:rPr lang="zh-CN" altLang="en-US" sz="1400" dirty="0">
                  <a:solidFill>
                    <a:schemeClr val="bg1"/>
                  </a:solidFill>
                  <a:cs typeface="+mn-ea"/>
                  <a:sym typeface="+mn-lt"/>
                </a:rPr>
                <a:t>实施及改进</a:t>
              </a:r>
            </a:p>
          </p:txBody>
        </p:sp>
        <p:pic>
          <p:nvPicPr>
            <p:cNvPr id="3074" name="Picture 2" descr="https://timgsa.baidu.com/timg?image&amp;quality=80&amp;size=b9999_10000&amp;sec=1517057833361&amp;di=c8b34bb526b1d844e2c9a7334d85a03a&amp;imgtype=0&amp;src=http%3A%2F%2Fimg.fuwo.com%2Fattachment%2F1605%2F26%2F66da3c52230c11e68afb00163e00254c.jpg">
              <a:extLst>
                <a:ext uri="{FF2B5EF4-FFF2-40B4-BE49-F238E27FC236}">
                  <a16:creationId xmlns="" xmlns:a16="http://schemas.microsoft.com/office/drawing/2014/main" id="{D1E0426B-6034-439F-8CC5-CCBC3AA6E45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8" b="100000" l="10000" r="90000"/>
                      </a14:imgEffect>
                    </a14:imgLayer>
                  </a14:imgProps>
                </a:ext>
                <a:ext uri="{28A0092B-C50C-407E-A947-70E740481C1C}">
                  <a14:useLocalDpi xmlns:a14="http://schemas.microsoft.com/office/drawing/2010/main" val="0"/>
                </a:ext>
              </a:extLst>
            </a:blip>
            <a:srcRect l="27467" r="21466"/>
            <a:stretch/>
          </p:blipFill>
          <p:spPr bwMode="auto">
            <a:xfrm>
              <a:off x="-305489" y="1941243"/>
              <a:ext cx="2352470" cy="323234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平行四边形 6">
            <a:extLst>
              <a:ext uri="{FF2B5EF4-FFF2-40B4-BE49-F238E27FC236}">
                <a16:creationId xmlns="" xmlns:a16="http://schemas.microsoft.com/office/drawing/2014/main" id="{9538C076-A4D2-4C75-A9B3-95E754E2FDA9}"/>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 name="平行四边形 7">
            <a:extLst>
              <a:ext uri="{FF2B5EF4-FFF2-40B4-BE49-F238E27FC236}">
                <a16:creationId xmlns="" xmlns:a16="http://schemas.microsoft.com/office/drawing/2014/main" id="{588E9CB0-DDB0-4A26-BD2D-FFE2BD22D1E8}"/>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 name="文本框 5">
            <a:extLst>
              <a:ext uri="{FF2B5EF4-FFF2-40B4-BE49-F238E27FC236}">
                <a16:creationId xmlns="" xmlns:a16="http://schemas.microsoft.com/office/drawing/2014/main" id="{EB80972F-6908-44A4-96DB-5A968F8E6764}"/>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4" name="矩形 8">
            <a:extLst>
              <a:ext uri="{FF2B5EF4-FFF2-40B4-BE49-F238E27FC236}">
                <a16:creationId xmlns="" xmlns:a16="http://schemas.microsoft.com/office/drawing/2014/main" id="{ED1B6BDA-8E14-45FF-840E-30104D986DAF}"/>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8868025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B1521FD9-3D41-4180-AD82-DC750B55C9FC}"/>
              </a:ext>
            </a:extLst>
          </p:cNvPr>
          <p:cNvSpPr/>
          <p:nvPr/>
        </p:nvSpPr>
        <p:spPr>
          <a:xfrm>
            <a:off x="1201911" y="1108070"/>
            <a:ext cx="2013729" cy="590486"/>
          </a:xfrm>
          <a:prstGeom prst="rect">
            <a:avLst/>
          </a:prstGeom>
          <a:noFill/>
          <a:ln w="9525">
            <a:noFill/>
          </a:ln>
        </p:spPr>
        <p:txBody>
          <a:bodyPr wrap="none" anchor="ctr"/>
          <a:lstStyle/>
          <a:p>
            <a:pPr algn="ctr"/>
            <a:r>
              <a:rPr lang="en-US" altLang="zh-CN" sz="2000" noProof="1">
                <a:solidFill>
                  <a:srgbClr val="0070C0"/>
                </a:solidFill>
                <a:cs typeface="+mn-ea"/>
                <a:sym typeface="+mn-lt"/>
              </a:rPr>
              <a:t>1</a:t>
            </a:r>
            <a:r>
              <a:rPr lang="zh-CN" altLang="en-US" sz="2000" noProof="1">
                <a:solidFill>
                  <a:srgbClr val="0070C0"/>
                </a:solidFill>
                <a:cs typeface="+mn-ea"/>
                <a:sym typeface="+mn-lt"/>
              </a:rPr>
              <a:t>、选择评价对象</a:t>
            </a:r>
          </a:p>
        </p:txBody>
      </p:sp>
      <p:sp>
        <p:nvSpPr>
          <p:cNvPr id="25"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683623" y="1206296"/>
            <a:ext cx="320168" cy="365163"/>
          </a:xfrm>
          <a:custGeom>
            <a:avLst/>
            <a:gdLst>
              <a:gd name="connsiteX0" fmla="*/ 172709 w 530849"/>
              <a:gd name="connsiteY0" fmla="*/ 360519 h 605451"/>
              <a:gd name="connsiteX1" fmla="*/ 222665 w 530849"/>
              <a:gd name="connsiteY1" fmla="*/ 518492 h 605451"/>
              <a:gd name="connsiteX2" fmla="*/ 229536 w 530849"/>
              <a:gd name="connsiteY2" fmla="*/ 539907 h 605451"/>
              <a:gd name="connsiteX3" fmla="*/ 251914 w 530849"/>
              <a:gd name="connsiteY3" fmla="*/ 476496 h 605451"/>
              <a:gd name="connsiteX4" fmla="*/ 265378 w 530849"/>
              <a:gd name="connsiteY4" fmla="*/ 401310 h 605451"/>
              <a:gd name="connsiteX5" fmla="*/ 265564 w 530849"/>
              <a:gd name="connsiteY5" fmla="*/ 401310 h 605451"/>
              <a:gd name="connsiteX6" fmla="*/ 265657 w 530849"/>
              <a:gd name="connsiteY6" fmla="*/ 401310 h 605451"/>
              <a:gd name="connsiteX7" fmla="*/ 265750 w 530849"/>
              <a:gd name="connsiteY7" fmla="*/ 401310 h 605451"/>
              <a:gd name="connsiteX8" fmla="*/ 265935 w 530849"/>
              <a:gd name="connsiteY8" fmla="*/ 401310 h 605451"/>
              <a:gd name="connsiteX9" fmla="*/ 279399 w 530849"/>
              <a:gd name="connsiteY9" fmla="*/ 476496 h 605451"/>
              <a:gd name="connsiteX10" fmla="*/ 301777 w 530849"/>
              <a:gd name="connsiteY10" fmla="*/ 539907 h 605451"/>
              <a:gd name="connsiteX11" fmla="*/ 308648 w 530849"/>
              <a:gd name="connsiteY11" fmla="*/ 518492 h 605451"/>
              <a:gd name="connsiteX12" fmla="*/ 358604 w 530849"/>
              <a:gd name="connsiteY12" fmla="*/ 360519 h 605451"/>
              <a:gd name="connsiteX13" fmla="*/ 462415 w 530849"/>
              <a:gd name="connsiteY13" fmla="*/ 410581 h 605451"/>
              <a:gd name="connsiteX14" fmla="*/ 530849 w 530849"/>
              <a:gd name="connsiteY14" fmla="*/ 605451 h 605451"/>
              <a:gd name="connsiteX15" fmla="*/ 0 w 530849"/>
              <a:gd name="connsiteY15" fmla="*/ 605451 h 605451"/>
              <a:gd name="connsiteX16" fmla="*/ 68898 w 530849"/>
              <a:gd name="connsiteY16" fmla="*/ 410581 h 605451"/>
              <a:gd name="connsiteX17" fmla="*/ 172709 w 530849"/>
              <a:gd name="connsiteY17" fmla="*/ 360519 h 605451"/>
              <a:gd name="connsiteX18" fmla="*/ 245328 w 530849"/>
              <a:gd name="connsiteY18" fmla="*/ 111138 h 605451"/>
              <a:gd name="connsiteX19" fmla="*/ 240037 w 530849"/>
              <a:gd name="connsiteY19" fmla="*/ 116422 h 605451"/>
              <a:gd name="connsiteX20" fmla="*/ 240037 w 530849"/>
              <a:gd name="connsiteY20" fmla="*/ 184921 h 605451"/>
              <a:gd name="connsiteX21" fmla="*/ 213951 w 530849"/>
              <a:gd name="connsiteY21" fmla="*/ 184921 h 605451"/>
              <a:gd name="connsiteX22" fmla="*/ 211352 w 530849"/>
              <a:gd name="connsiteY22" fmla="*/ 190297 h 605451"/>
              <a:gd name="connsiteX23" fmla="*/ 261481 w 530849"/>
              <a:gd name="connsiteY23" fmla="*/ 251474 h 605451"/>
              <a:gd name="connsiteX24" fmla="*/ 267886 w 530849"/>
              <a:gd name="connsiteY24" fmla="*/ 251474 h 605451"/>
              <a:gd name="connsiteX25" fmla="*/ 318108 w 530849"/>
              <a:gd name="connsiteY25" fmla="*/ 190297 h 605451"/>
              <a:gd name="connsiteX26" fmla="*/ 315509 w 530849"/>
              <a:gd name="connsiteY26" fmla="*/ 184921 h 605451"/>
              <a:gd name="connsiteX27" fmla="*/ 289423 w 530849"/>
              <a:gd name="connsiteY27" fmla="*/ 184921 h 605451"/>
              <a:gd name="connsiteX28" fmla="*/ 289423 w 530849"/>
              <a:gd name="connsiteY28" fmla="*/ 116422 h 605451"/>
              <a:gd name="connsiteX29" fmla="*/ 284132 w 530849"/>
              <a:gd name="connsiteY29" fmla="*/ 111138 h 605451"/>
              <a:gd name="connsiteX30" fmla="*/ 247463 w 530849"/>
              <a:gd name="connsiteY30" fmla="*/ 0 h 605451"/>
              <a:gd name="connsiteX31" fmla="*/ 264451 w 530849"/>
              <a:gd name="connsiteY31" fmla="*/ 0 h 605451"/>
              <a:gd name="connsiteX32" fmla="*/ 281347 w 530849"/>
              <a:gd name="connsiteY32" fmla="*/ 0 h 605451"/>
              <a:gd name="connsiteX33" fmla="*/ 294250 w 530849"/>
              <a:gd name="connsiteY33" fmla="*/ 10845 h 605451"/>
              <a:gd name="connsiteX34" fmla="*/ 300099 w 530849"/>
              <a:gd name="connsiteY34" fmla="*/ 44863 h 605451"/>
              <a:gd name="connsiteX35" fmla="*/ 336860 w 530849"/>
              <a:gd name="connsiteY35" fmla="*/ 60065 h 605451"/>
              <a:gd name="connsiteX36" fmla="*/ 364802 w 530849"/>
              <a:gd name="connsiteY36" fmla="*/ 40043 h 605451"/>
              <a:gd name="connsiteX37" fmla="*/ 381512 w 530849"/>
              <a:gd name="connsiteY37" fmla="*/ 41155 h 605451"/>
              <a:gd name="connsiteX38" fmla="*/ 393487 w 530849"/>
              <a:gd name="connsiteY38" fmla="*/ 53113 h 605451"/>
              <a:gd name="connsiteX39" fmla="*/ 405555 w 530849"/>
              <a:gd name="connsiteY39" fmla="*/ 65163 h 605451"/>
              <a:gd name="connsiteX40" fmla="*/ 407040 w 530849"/>
              <a:gd name="connsiteY40" fmla="*/ 81940 h 605451"/>
              <a:gd name="connsiteX41" fmla="*/ 387081 w 530849"/>
              <a:gd name="connsiteY41" fmla="*/ 109840 h 605451"/>
              <a:gd name="connsiteX42" fmla="*/ 402306 w 530849"/>
              <a:gd name="connsiteY42" fmla="*/ 146454 h 605451"/>
              <a:gd name="connsiteX43" fmla="*/ 436375 w 530849"/>
              <a:gd name="connsiteY43" fmla="*/ 152108 h 605451"/>
              <a:gd name="connsiteX44" fmla="*/ 447236 w 530849"/>
              <a:gd name="connsiteY44" fmla="*/ 164900 h 605451"/>
              <a:gd name="connsiteX45" fmla="*/ 447236 w 530849"/>
              <a:gd name="connsiteY45" fmla="*/ 181770 h 605451"/>
              <a:gd name="connsiteX46" fmla="*/ 447236 w 530849"/>
              <a:gd name="connsiteY46" fmla="*/ 198732 h 605451"/>
              <a:gd name="connsiteX47" fmla="*/ 436375 w 530849"/>
              <a:gd name="connsiteY47" fmla="*/ 211617 h 605451"/>
              <a:gd name="connsiteX48" fmla="*/ 402306 w 530849"/>
              <a:gd name="connsiteY48" fmla="*/ 217363 h 605451"/>
              <a:gd name="connsiteX49" fmla="*/ 387081 w 530849"/>
              <a:gd name="connsiteY49" fmla="*/ 254070 h 605451"/>
              <a:gd name="connsiteX50" fmla="*/ 407133 w 530849"/>
              <a:gd name="connsiteY50" fmla="*/ 282063 h 605451"/>
              <a:gd name="connsiteX51" fmla="*/ 405740 w 530849"/>
              <a:gd name="connsiteY51" fmla="*/ 298840 h 605451"/>
              <a:gd name="connsiteX52" fmla="*/ 393765 w 530849"/>
              <a:gd name="connsiteY52" fmla="*/ 310797 h 605451"/>
              <a:gd name="connsiteX53" fmla="*/ 381790 w 530849"/>
              <a:gd name="connsiteY53" fmla="*/ 322847 h 605451"/>
              <a:gd name="connsiteX54" fmla="*/ 364895 w 530849"/>
              <a:gd name="connsiteY54" fmla="*/ 324330 h 605451"/>
              <a:gd name="connsiteX55" fmla="*/ 336953 w 530849"/>
              <a:gd name="connsiteY55" fmla="*/ 304401 h 605451"/>
              <a:gd name="connsiteX56" fmla="*/ 301213 w 530849"/>
              <a:gd name="connsiteY56" fmla="*/ 319232 h 605451"/>
              <a:gd name="connsiteX57" fmla="*/ 295457 w 530849"/>
              <a:gd name="connsiteY57" fmla="*/ 353343 h 605451"/>
              <a:gd name="connsiteX58" fmla="*/ 282739 w 530849"/>
              <a:gd name="connsiteY58" fmla="*/ 364188 h 605451"/>
              <a:gd name="connsiteX59" fmla="*/ 265751 w 530849"/>
              <a:gd name="connsiteY59" fmla="*/ 364188 h 605451"/>
              <a:gd name="connsiteX60" fmla="*/ 248856 w 530849"/>
              <a:gd name="connsiteY60" fmla="*/ 364188 h 605451"/>
              <a:gd name="connsiteX61" fmla="*/ 235952 w 530849"/>
              <a:gd name="connsiteY61" fmla="*/ 353343 h 605451"/>
              <a:gd name="connsiteX62" fmla="*/ 230290 w 530849"/>
              <a:gd name="connsiteY62" fmla="*/ 319696 h 605451"/>
              <a:gd name="connsiteX63" fmla="*/ 193528 w 530849"/>
              <a:gd name="connsiteY63" fmla="*/ 304772 h 605451"/>
              <a:gd name="connsiteX64" fmla="*/ 165122 w 530849"/>
              <a:gd name="connsiteY64" fmla="*/ 324794 h 605451"/>
              <a:gd name="connsiteX65" fmla="*/ 148320 w 530849"/>
              <a:gd name="connsiteY65" fmla="*/ 323403 h 605451"/>
              <a:gd name="connsiteX66" fmla="*/ 136344 w 530849"/>
              <a:gd name="connsiteY66" fmla="*/ 311446 h 605451"/>
              <a:gd name="connsiteX67" fmla="*/ 124276 w 530849"/>
              <a:gd name="connsiteY67" fmla="*/ 299489 h 605451"/>
              <a:gd name="connsiteX68" fmla="*/ 122791 w 530849"/>
              <a:gd name="connsiteY68" fmla="*/ 282619 h 605451"/>
              <a:gd name="connsiteX69" fmla="*/ 142657 w 530849"/>
              <a:gd name="connsiteY69" fmla="*/ 254811 h 605451"/>
              <a:gd name="connsiteX70" fmla="*/ 127154 w 530849"/>
              <a:gd name="connsiteY70" fmla="*/ 218383 h 605451"/>
              <a:gd name="connsiteX71" fmla="*/ 92992 w 530849"/>
              <a:gd name="connsiteY71" fmla="*/ 212729 h 605451"/>
              <a:gd name="connsiteX72" fmla="*/ 82131 w 530849"/>
              <a:gd name="connsiteY72" fmla="*/ 199937 h 605451"/>
              <a:gd name="connsiteX73" fmla="*/ 82131 w 530849"/>
              <a:gd name="connsiteY73" fmla="*/ 183067 h 605451"/>
              <a:gd name="connsiteX74" fmla="*/ 82131 w 530849"/>
              <a:gd name="connsiteY74" fmla="*/ 166105 h 605451"/>
              <a:gd name="connsiteX75" fmla="*/ 92992 w 530849"/>
              <a:gd name="connsiteY75" fmla="*/ 153220 h 605451"/>
              <a:gd name="connsiteX76" fmla="*/ 126504 w 530849"/>
              <a:gd name="connsiteY76" fmla="*/ 147937 h 605451"/>
              <a:gd name="connsiteX77" fmla="*/ 141543 w 530849"/>
              <a:gd name="connsiteY77" fmla="*/ 111231 h 605451"/>
              <a:gd name="connsiteX78" fmla="*/ 121491 w 530849"/>
              <a:gd name="connsiteY78" fmla="*/ 82960 h 605451"/>
              <a:gd name="connsiteX79" fmla="*/ 122791 w 530849"/>
              <a:gd name="connsiteY79" fmla="*/ 66090 h 605451"/>
              <a:gd name="connsiteX80" fmla="*/ 134859 w 530849"/>
              <a:gd name="connsiteY80" fmla="*/ 54132 h 605451"/>
              <a:gd name="connsiteX81" fmla="*/ 146834 w 530849"/>
              <a:gd name="connsiteY81" fmla="*/ 42175 h 605451"/>
              <a:gd name="connsiteX82" fmla="*/ 163637 w 530849"/>
              <a:gd name="connsiteY82" fmla="*/ 40785 h 605451"/>
              <a:gd name="connsiteX83" fmla="*/ 191486 w 530849"/>
              <a:gd name="connsiteY83" fmla="*/ 60528 h 605451"/>
              <a:gd name="connsiteX84" fmla="*/ 228990 w 530849"/>
              <a:gd name="connsiteY84" fmla="*/ 44863 h 605451"/>
              <a:gd name="connsiteX85" fmla="*/ 234745 w 530849"/>
              <a:gd name="connsiteY85" fmla="*/ 10845 h 605451"/>
              <a:gd name="connsiteX86" fmla="*/ 247463 w 530849"/>
              <a:gd name="connsiteY86"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0849" h="605451">
                <a:moveTo>
                  <a:pt x="172709" y="360519"/>
                </a:moveTo>
                <a:lnTo>
                  <a:pt x="222665" y="518492"/>
                </a:lnTo>
                <a:lnTo>
                  <a:pt x="229536" y="539907"/>
                </a:lnTo>
                <a:lnTo>
                  <a:pt x="251914" y="476496"/>
                </a:lnTo>
                <a:cubicBezTo>
                  <a:pt x="200380" y="404833"/>
                  <a:pt x="255907" y="401496"/>
                  <a:pt x="265378" y="401310"/>
                </a:cubicBezTo>
                <a:lnTo>
                  <a:pt x="265564" y="401310"/>
                </a:lnTo>
                <a:lnTo>
                  <a:pt x="265657" y="401310"/>
                </a:lnTo>
                <a:lnTo>
                  <a:pt x="265750" y="401310"/>
                </a:lnTo>
                <a:lnTo>
                  <a:pt x="265935" y="401310"/>
                </a:lnTo>
                <a:cubicBezTo>
                  <a:pt x="275406" y="401310"/>
                  <a:pt x="330933" y="404833"/>
                  <a:pt x="279399" y="476496"/>
                </a:cubicBezTo>
                <a:lnTo>
                  <a:pt x="301777" y="539907"/>
                </a:lnTo>
                <a:lnTo>
                  <a:pt x="308648" y="518492"/>
                </a:lnTo>
                <a:lnTo>
                  <a:pt x="358604" y="360519"/>
                </a:lnTo>
                <a:cubicBezTo>
                  <a:pt x="358604" y="360519"/>
                  <a:pt x="397510" y="385921"/>
                  <a:pt x="462415" y="410581"/>
                </a:cubicBezTo>
                <a:cubicBezTo>
                  <a:pt x="533820" y="436446"/>
                  <a:pt x="529456" y="495315"/>
                  <a:pt x="530849" y="605451"/>
                </a:cubicBezTo>
                <a:lnTo>
                  <a:pt x="0" y="605451"/>
                </a:lnTo>
                <a:cubicBezTo>
                  <a:pt x="1486" y="495315"/>
                  <a:pt x="-2971" y="436446"/>
                  <a:pt x="68898" y="410581"/>
                </a:cubicBezTo>
                <a:cubicBezTo>
                  <a:pt x="133803" y="385921"/>
                  <a:pt x="172709" y="360519"/>
                  <a:pt x="172709" y="360519"/>
                </a:cubicBezTo>
                <a:close/>
                <a:moveTo>
                  <a:pt x="245328" y="111138"/>
                </a:moveTo>
                <a:cubicBezTo>
                  <a:pt x="242358" y="111138"/>
                  <a:pt x="240037" y="113455"/>
                  <a:pt x="240037" y="116422"/>
                </a:cubicBezTo>
                <a:lnTo>
                  <a:pt x="240037" y="184921"/>
                </a:lnTo>
                <a:lnTo>
                  <a:pt x="213951" y="184921"/>
                </a:lnTo>
                <a:cubicBezTo>
                  <a:pt x="211074" y="184921"/>
                  <a:pt x="209588" y="188073"/>
                  <a:pt x="211352" y="190297"/>
                </a:cubicBezTo>
                <a:lnTo>
                  <a:pt x="261481" y="251474"/>
                </a:lnTo>
                <a:cubicBezTo>
                  <a:pt x="263152" y="253513"/>
                  <a:pt x="266308" y="253513"/>
                  <a:pt x="267886" y="251474"/>
                </a:cubicBezTo>
                <a:lnTo>
                  <a:pt x="318108" y="190297"/>
                </a:lnTo>
                <a:cubicBezTo>
                  <a:pt x="319872" y="188073"/>
                  <a:pt x="318294" y="184921"/>
                  <a:pt x="315509" y="184921"/>
                </a:cubicBezTo>
                <a:lnTo>
                  <a:pt x="289423" y="184921"/>
                </a:lnTo>
                <a:lnTo>
                  <a:pt x="289423" y="116422"/>
                </a:lnTo>
                <a:cubicBezTo>
                  <a:pt x="289423" y="113455"/>
                  <a:pt x="287102" y="111138"/>
                  <a:pt x="284132" y="111138"/>
                </a:cubicBezTo>
                <a:close/>
                <a:moveTo>
                  <a:pt x="247463" y="0"/>
                </a:moveTo>
                <a:lnTo>
                  <a:pt x="264451" y="0"/>
                </a:lnTo>
                <a:lnTo>
                  <a:pt x="281347" y="0"/>
                </a:lnTo>
                <a:cubicBezTo>
                  <a:pt x="287659" y="0"/>
                  <a:pt x="293136" y="4542"/>
                  <a:pt x="294250" y="10845"/>
                </a:cubicBezTo>
                <a:lnTo>
                  <a:pt x="300099" y="44863"/>
                </a:lnTo>
                <a:cubicBezTo>
                  <a:pt x="312909" y="48200"/>
                  <a:pt x="325163" y="53298"/>
                  <a:pt x="336860" y="60065"/>
                </a:cubicBezTo>
                <a:lnTo>
                  <a:pt x="364802" y="40043"/>
                </a:lnTo>
                <a:cubicBezTo>
                  <a:pt x="369908" y="36428"/>
                  <a:pt x="376963" y="37077"/>
                  <a:pt x="381512" y="41155"/>
                </a:cubicBezTo>
                <a:lnTo>
                  <a:pt x="393487" y="53113"/>
                </a:lnTo>
                <a:lnTo>
                  <a:pt x="405555" y="65163"/>
                </a:lnTo>
                <a:cubicBezTo>
                  <a:pt x="410104" y="69705"/>
                  <a:pt x="410753" y="76749"/>
                  <a:pt x="407040" y="81940"/>
                </a:cubicBezTo>
                <a:lnTo>
                  <a:pt x="387081" y="109840"/>
                </a:lnTo>
                <a:cubicBezTo>
                  <a:pt x="393858" y="121334"/>
                  <a:pt x="399057" y="133755"/>
                  <a:pt x="402306" y="146454"/>
                </a:cubicBezTo>
                <a:lnTo>
                  <a:pt x="436375" y="152108"/>
                </a:lnTo>
                <a:cubicBezTo>
                  <a:pt x="442687" y="153128"/>
                  <a:pt x="447236" y="158597"/>
                  <a:pt x="447236" y="164900"/>
                </a:cubicBezTo>
                <a:lnTo>
                  <a:pt x="447236" y="181770"/>
                </a:lnTo>
                <a:lnTo>
                  <a:pt x="447236" y="198732"/>
                </a:lnTo>
                <a:cubicBezTo>
                  <a:pt x="447236" y="205035"/>
                  <a:pt x="442687" y="210504"/>
                  <a:pt x="436375" y="211617"/>
                </a:cubicBezTo>
                <a:lnTo>
                  <a:pt x="402306" y="217363"/>
                </a:lnTo>
                <a:cubicBezTo>
                  <a:pt x="398964" y="230248"/>
                  <a:pt x="393858" y="242483"/>
                  <a:pt x="387081" y="254070"/>
                </a:cubicBezTo>
                <a:lnTo>
                  <a:pt x="407133" y="282063"/>
                </a:lnTo>
                <a:cubicBezTo>
                  <a:pt x="410846" y="287253"/>
                  <a:pt x="410196" y="294391"/>
                  <a:pt x="405740" y="298840"/>
                </a:cubicBezTo>
                <a:lnTo>
                  <a:pt x="393765" y="310797"/>
                </a:lnTo>
                <a:lnTo>
                  <a:pt x="381790" y="322847"/>
                </a:lnTo>
                <a:cubicBezTo>
                  <a:pt x="377148" y="327389"/>
                  <a:pt x="370093" y="328038"/>
                  <a:pt x="364895" y="324330"/>
                </a:cubicBezTo>
                <a:lnTo>
                  <a:pt x="336953" y="304401"/>
                </a:lnTo>
                <a:cubicBezTo>
                  <a:pt x="325720" y="310983"/>
                  <a:pt x="313559" y="315988"/>
                  <a:pt x="301213" y="319232"/>
                </a:cubicBezTo>
                <a:lnTo>
                  <a:pt x="295457" y="353343"/>
                </a:lnTo>
                <a:cubicBezTo>
                  <a:pt x="294529" y="359646"/>
                  <a:pt x="289052" y="364188"/>
                  <a:pt x="282739" y="364188"/>
                </a:cubicBezTo>
                <a:lnTo>
                  <a:pt x="265751" y="364188"/>
                </a:lnTo>
                <a:lnTo>
                  <a:pt x="248856" y="364188"/>
                </a:lnTo>
                <a:cubicBezTo>
                  <a:pt x="242543" y="364188"/>
                  <a:pt x="237066" y="359646"/>
                  <a:pt x="235952" y="353343"/>
                </a:cubicBezTo>
                <a:lnTo>
                  <a:pt x="230290" y="319696"/>
                </a:lnTo>
                <a:cubicBezTo>
                  <a:pt x="217665" y="316544"/>
                  <a:pt x="205132" y="311539"/>
                  <a:pt x="193528" y="304772"/>
                </a:cubicBezTo>
                <a:lnTo>
                  <a:pt x="165122" y="324794"/>
                </a:lnTo>
                <a:cubicBezTo>
                  <a:pt x="159924" y="328501"/>
                  <a:pt x="152776" y="327853"/>
                  <a:pt x="148320" y="323403"/>
                </a:cubicBezTo>
                <a:lnTo>
                  <a:pt x="136344" y="311446"/>
                </a:lnTo>
                <a:lnTo>
                  <a:pt x="124276" y="299489"/>
                </a:lnTo>
                <a:cubicBezTo>
                  <a:pt x="119728" y="294854"/>
                  <a:pt x="119078" y="287810"/>
                  <a:pt x="122791" y="282619"/>
                </a:cubicBezTo>
                <a:lnTo>
                  <a:pt x="142657" y="254811"/>
                </a:lnTo>
                <a:cubicBezTo>
                  <a:pt x="135695" y="243317"/>
                  <a:pt x="130496" y="231082"/>
                  <a:pt x="127154" y="218383"/>
                </a:cubicBezTo>
                <a:lnTo>
                  <a:pt x="92992" y="212729"/>
                </a:lnTo>
                <a:cubicBezTo>
                  <a:pt x="86680" y="211709"/>
                  <a:pt x="82131" y="206240"/>
                  <a:pt x="82131" y="199937"/>
                </a:cubicBezTo>
                <a:lnTo>
                  <a:pt x="82131" y="183067"/>
                </a:lnTo>
                <a:lnTo>
                  <a:pt x="82131" y="166105"/>
                </a:lnTo>
                <a:cubicBezTo>
                  <a:pt x="82131" y="159801"/>
                  <a:pt x="86680" y="154333"/>
                  <a:pt x="92992" y="153220"/>
                </a:cubicBezTo>
                <a:lnTo>
                  <a:pt x="126504" y="147937"/>
                </a:lnTo>
                <a:cubicBezTo>
                  <a:pt x="129753" y="135331"/>
                  <a:pt x="134673" y="122817"/>
                  <a:pt x="141543" y="111231"/>
                </a:cubicBezTo>
                <a:lnTo>
                  <a:pt x="121491" y="82960"/>
                </a:lnTo>
                <a:cubicBezTo>
                  <a:pt x="117778" y="77769"/>
                  <a:pt x="118335" y="70539"/>
                  <a:pt x="122791" y="66090"/>
                </a:cubicBezTo>
                <a:lnTo>
                  <a:pt x="134859" y="54132"/>
                </a:lnTo>
                <a:lnTo>
                  <a:pt x="146834" y="42175"/>
                </a:lnTo>
                <a:cubicBezTo>
                  <a:pt x="151383" y="37726"/>
                  <a:pt x="158438" y="37077"/>
                  <a:pt x="163637" y="40785"/>
                </a:cubicBezTo>
                <a:lnTo>
                  <a:pt x="191486" y="60528"/>
                </a:lnTo>
                <a:cubicBezTo>
                  <a:pt x="203369" y="53391"/>
                  <a:pt x="215994" y="48107"/>
                  <a:pt x="228990" y="44863"/>
                </a:cubicBezTo>
                <a:lnTo>
                  <a:pt x="234745" y="10845"/>
                </a:lnTo>
                <a:cubicBezTo>
                  <a:pt x="235674" y="4542"/>
                  <a:pt x="241151" y="0"/>
                  <a:pt x="247463" y="0"/>
                </a:cubicBez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pic>
        <p:nvPicPr>
          <p:cNvPr id="3" name="图片 2">
            <a:extLst>
              <a:ext uri="{FF2B5EF4-FFF2-40B4-BE49-F238E27FC236}">
                <a16:creationId xmlns="" xmlns:a16="http://schemas.microsoft.com/office/drawing/2014/main" id="{4ED4B096-6127-4646-A0A3-B5FA4576F0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55"/>
          <a:stretch/>
        </p:blipFill>
        <p:spPr>
          <a:xfrm>
            <a:off x="1095231" y="2006229"/>
            <a:ext cx="3535406" cy="2493646"/>
          </a:xfrm>
          <a:prstGeom prst="rect">
            <a:avLst/>
          </a:prstGeom>
        </p:spPr>
      </p:pic>
      <p:sp>
        <p:nvSpPr>
          <p:cNvPr id="4" name="矩形 3">
            <a:extLst>
              <a:ext uri="{FF2B5EF4-FFF2-40B4-BE49-F238E27FC236}">
                <a16:creationId xmlns="" xmlns:a16="http://schemas.microsoft.com/office/drawing/2014/main" id="{F94775CA-0DA7-4321-B68F-41FA3E63181F}"/>
              </a:ext>
            </a:extLst>
          </p:cNvPr>
          <p:cNvSpPr/>
          <p:nvPr/>
        </p:nvSpPr>
        <p:spPr>
          <a:xfrm>
            <a:off x="4630637" y="2006229"/>
            <a:ext cx="3535406" cy="24936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 name="矩形 28">
            <a:extLst>
              <a:ext uri="{FF2B5EF4-FFF2-40B4-BE49-F238E27FC236}">
                <a16:creationId xmlns="" xmlns:a16="http://schemas.microsoft.com/office/drawing/2014/main" id="{4344E66B-AE70-43E9-8238-462B2E1F3233}"/>
              </a:ext>
            </a:extLst>
          </p:cNvPr>
          <p:cNvSpPr/>
          <p:nvPr/>
        </p:nvSpPr>
        <p:spPr>
          <a:xfrm>
            <a:off x="4784453" y="2096061"/>
            <a:ext cx="1766895" cy="311859"/>
          </a:xfrm>
          <a:prstGeom prst="rect">
            <a:avLst/>
          </a:prstGeom>
          <a:noFill/>
          <a:ln w="9525">
            <a:noFill/>
          </a:ln>
        </p:spPr>
        <p:txBody>
          <a:bodyPr wrap="none" anchor="ctr"/>
          <a:lstStyle/>
          <a:p>
            <a:r>
              <a:rPr lang="en-US" altLang="zh-CN" sz="1600" noProof="1">
                <a:solidFill>
                  <a:srgbClr val="FFFF00"/>
                </a:solidFill>
                <a:latin typeface="+mj-ea"/>
                <a:ea typeface="+mj-ea"/>
                <a:cs typeface="+mn-ea"/>
                <a:sym typeface="+mn-lt"/>
              </a:rPr>
              <a:t>1.</a:t>
            </a:r>
            <a:r>
              <a:rPr lang="zh-CN" altLang="en-US" sz="1600" noProof="1">
                <a:solidFill>
                  <a:srgbClr val="FFFF00"/>
                </a:solidFill>
                <a:latin typeface="+mj-ea"/>
                <a:ea typeface="+mj-ea"/>
                <a:cs typeface="+mn-ea"/>
                <a:sym typeface="+mn-lt"/>
              </a:rPr>
              <a:t>划分作业活动</a:t>
            </a:r>
          </a:p>
        </p:txBody>
      </p:sp>
      <p:sp>
        <p:nvSpPr>
          <p:cNvPr id="34" name="矩形 33">
            <a:extLst>
              <a:ext uri="{FF2B5EF4-FFF2-40B4-BE49-F238E27FC236}">
                <a16:creationId xmlns="" xmlns:a16="http://schemas.microsoft.com/office/drawing/2014/main" id="{FE61ACB0-3EB8-41C8-A256-B8E3D8B241B5}"/>
              </a:ext>
            </a:extLst>
          </p:cNvPr>
          <p:cNvSpPr/>
          <p:nvPr/>
        </p:nvSpPr>
        <p:spPr>
          <a:xfrm>
            <a:off x="4784452" y="2497752"/>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chemeClr val="bg1"/>
                </a:solidFill>
                <a:latin typeface="+mj-ea"/>
                <a:ea typeface="+mj-ea"/>
                <a:cs typeface="+mn-ea"/>
                <a:sym typeface="+mn-lt"/>
              </a:rPr>
              <a:t>按生产流程的阶段</a:t>
            </a:r>
          </a:p>
        </p:txBody>
      </p:sp>
      <p:sp>
        <p:nvSpPr>
          <p:cNvPr id="44" name="矩形 43">
            <a:extLst>
              <a:ext uri="{FF2B5EF4-FFF2-40B4-BE49-F238E27FC236}">
                <a16:creationId xmlns="" xmlns:a16="http://schemas.microsoft.com/office/drawing/2014/main" id="{48255737-3945-481D-86AE-E53D8EFD55C1}"/>
              </a:ext>
            </a:extLst>
          </p:cNvPr>
          <p:cNvSpPr/>
          <p:nvPr/>
        </p:nvSpPr>
        <p:spPr>
          <a:xfrm>
            <a:off x="4784452" y="2819152"/>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chemeClr val="bg1"/>
                </a:solidFill>
                <a:latin typeface="+mj-ea"/>
                <a:ea typeface="+mj-ea"/>
                <a:cs typeface="+mn-ea"/>
                <a:sym typeface="+mn-lt"/>
              </a:rPr>
              <a:t>按位置区域</a:t>
            </a:r>
          </a:p>
        </p:txBody>
      </p:sp>
      <p:sp>
        <p:nvSpPr>
          <p:cNvPr id="45" name="矩形 44">
            <a:extLst>
              <a:ext uri="{FF2B5EF4-FFF2-40B4-BE49-F238E27FC236}">
                <a16:creationId xmlns="" xmlns:a16="http://schemas.microsoft.com/office/drawing/2014/main" id="{67645B54-EB38-4C63-8B67-42373EABA8F9}"/>
              </a:ext>
            </a:extLst>
          </p:cNvPr>
          <p:cNvSpPr/>
          <p:nvPr/>
        </p:nvSpPr>
        <p:spPr>
          <a:xfrm>
            <a:off x="4784452" y="3142038"/>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chemeClr val="bg1"/>
                </a:solidFill>
                <a:latin typeface="+mj-ea"/>
                <a:ea typeface="+mj-ea"/>
                <a:cs typeface="+mn-ea"/>
                <a:sym typeface="+mn-lt"/>
              </a:rPr>
              <a:t>按装置 </a:t>
            </a:r>
          </a:p>
        </p:txBody>
      </p:sp>
      <p:sp>
        <p:nvSpPr>
          <p:cNvPr id="48" name="矩形 47">
            <a:extLst>
              <a:ext uri="{FF2B5EF4-FFF2-40B4-BE49-F238E27FC236}">
                <a16:creationId xmlns="" xmlns:a16="http://schemas.microsoft.com/office/drawing/2014/main" id="{2A5F1589-C08D-4571-857B-457DBABB7A12}"/>
              </a:ext>
            </a:extLst>
          </p:cNvPr>
          <p:cNvSpPr/>
          <p:nvPr/>
        </p:nvSpPr>
        <p:spPr>
          <a:xfrm>
            <a:off x="4784452" y="3498070"/>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chemeClr val="bg1"/>
                </a:solidFill>
                <a:latin typeface="+mj-ea"/>
                <a:ea typeface="+mj-ea"/>
                <a:cs typeface="+mn-ea"/>
                <a:sym typeface="+mn-lt"/>
              </a:rPr>
              <a:t>按作业任务</a:t>
            </a:r>
          </a:p>
        </p:txBody>
      </p:sp>
      <p:sp>
        <p:nvSpPr>
          <p:cNvPr id="49" name="矩形 48">
            <a:extLst>
              <a:ext uri="{FF2B5EF4-FFF2-40B4-BE49-F238E27FC236}">
                <a16:creationId xmlns="" xmlns:a16="http://schemas.microsoft.com/office/drawing/2014/main" id="{C7C71398-EAD9-4FBE-AECF-998327BF8F30}"/>
              </a:ext>
            </a:extLst>
          </p:cNvPr>
          <p:cNvSpPr/>
          <p:nvPr/>
        </p:nvSpPr>
        <p:spPr>
          <a:xfrm>
            <a:off x="4784452" y="3843042"/>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chemeClr val="bg1"/>
                </a:solidFill>
                <a:latin typeface="+mj-ea"/>
                <a:ea typeface="+mj-ea"/>
                <a:cs typeface="+mn-ea"/>
                <a:sym typeface="+mn-lt"/>
              </a:rPr>
              <a:t>按部门</a:t>
            </a:r>
          </a:p>
        </p:txBody>
      </p:sp>
      <p:sp>
        <p:nvSpPr>
          <p:cNvPr id="50" name="矩形 49">
            <a:extLst>
              <a:ext uri="{FF2B5EF4-FFF2-40B4-BE49-F238E27FC236}">
                <a16:creationId xmlns="" xmlns:a16="http://schemas.microsoft.com/office/drawing/2014/main" id="{C1DC54EA-CEA5-4663-B038-D63159792F8A}"/>
              </a:ext>
            </a:extLst>
          </p:cNvPr>
          <p:cNvSpPr/>
          <p:nvPr/>
        </p:nvSpPr>
        <p:spPr>
          <a:xfrm>
            <a:off x="4784452" y="4154901"/>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chemeClr val="bg1"/>
                </a:solidFill>
                <a:latin typeface="+mj-ea"/>
                <a:ea typeface="+mj-ea"/>
                <a:cs typeface="+mn-ea"/>
                <a:sym typeface="+mn-lt"/>
              </a:rPr>
              <a:t>上述方法的结合</a:t>
            </a:r>
          </a:p>
        </p:txBody>
      </p:sp>
      <p:cxnSp>
        <p:nvCxnSpPr>
          <p:cNvPr id="6" name="直接连接符 5">
            <a:extLst>
              <a:ext uri="{FF2B5EF4-FFF2-40B4-BE49-F238E27FC236}">
                <a16:creationId xmlns="" xmlns:a16="http://schemas.microsoft.com/office/drawing/2014/main" id="{5DE609B4-4F3D-432C-ACA5-C01E933623BE}"/>
              </a:ext>
            </a:extLst>
          </p:cNvPr>
          <p:cNvCxnSpPr/>
          <p:nvPr/>
        </p:nvCxnSpPr>
        <p:spPr>
          <a:xfrm>
            <a:off x="4876800" y="2474892"/>
            <a:ext cx="2057400" cy="0"/>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8" name="平行四边形 6">
            <a:extLst>
              <a:ext uri="{FF2B5EF4-FFF2-40B4-BE49-F238E27FC236}">
                <a16:creationId xmlns="" xmlns:a16="http://schemas.microsoft.com/office/drawing/2014/main" id="{4928D145-7124-4306-BFB9-7483CBA7D6CC}"/>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9" name="平行四边形 7">
            <a:extLst>
              <a:ext uri="{FF2B5EF4-FFF2-40B4-BE49-F238E27FC236}">
                <a16:creationId xmlns="" xmlns:a16="http://schemas.microsoft.com/office/drawing/2014/main" id="{7A107124-97AA-4562-98B2-9919FAB26D58}"/>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5">
            <a:extLst>
              <a:ext uri="{FF2B5EF4-FFF2-40B4-BE49-F238E27FC236}">
                <a16:creationId xmlns="" xmlns:a16="http://schemas.microsoft.com/office/drawing/2014/main" id="{CE9BC809-06BC-48B9-8920-938F7567B40E}"/>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1" name="矩形 8">
            <a:extLst>
              <a:ext uri="{FF2B5EF4-FFF2-40B4-BE49-F238E27FC236}">
                <a16:creationId xmlns="" xmlns:a16="http://schemas.microsoft.com/office/drawing/2014/main" id="{0FC79CF4-13A9-408D-9A32-A6110A377EA6}"/>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353886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6" name="直接连接符 5">
            <a:extLst>
              <a:ext uri="{FF2B5EF4-FFF2-40B4-BE49-F238E27FC236}">
                <a16:creationId xmlns="" xmlns:a16="http://schemas.microsoft.com/office/drawing/2014/main" id="{5DE609B4-4F3D-432C-ACA5-C01E933623BE}"/>
              </a:ext>
            </a:extLst>
          </p:cNvPr>
          <p:cNvCxnSpPr>
            <a:cxnSpLocks/>
          </p:cNvCxnSpPr>
          <p:nvPr/>
        </p:nvCxnSpPr>
        <p:spPr>
          <a:xfrm>
            <a:off x="1105228" y="4593004"/>
            <a:ext cx="7064236" cy="0"/>
          </a:xfrm>
          <a:prstGeom prst="line">
            <a:avLst/>
          </a:prstGeom>
          <a:ln w="95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454ECDDE-4652-4DCF-906C-926FDF01D7BF}"/>
              </a:ext>
            </a:extLst>
          </p:cNvPr>
          <p:cNvSpPr/>
          <p:nvPr/>
        </p:nvSpPr>
        <p:spPr>
          <a:xfrm>
            <a:off x="1095231" y="1433683"/>
            <a:ext cx="7070812" cy="5660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a:extLst>
              <a:ext uri="{FF2B5EF4-FFF2-40B4-BE49-F238E27FC236}">
                <a16:creationId xmlns="" xmlns:a16="http://schemas.microsoft.com/office/drawing/2014/main" id="{4344E66B-AE70-43E9-8238-462B2E1F3233}"/>
              </a:ext>
            </a:extLst>
          </p:cNvPr>
          <p:cNvSpPr/>
          <p:nvPr/>
        </p:nvSpPr>
        <p:spPr>
          <a:xfrm>
            <a:off x="3922957" y="1560777"/>
            <a:ext cx="1766895" cy="311859"/>
          </a:xfrm>
          <a:prstGeom prst="rect">
            <a:avLst/>
          </a:prstGeom>
          <a:noFill/>
          <a:ln w="9525">
            <a:noFill/>
          </a:ln>
        </p:spPr>
        <p:txBody>
          <a:bodyPr wrap="none" anchor="ctr"/>
          <a:lstStyle/>
          <a:p>
            <a:r>
              <a:rPr lang="zh-CN" altLang="en-US" sz="1600" b="1" noProof="1">
                <a:solidFill>
                  <a:srgbClr val="FFFF00"/>
                </a:solidFill>
                <a:latin typeface="+mj-ea"/>
                <a:ea typeface="+mj-ea"/>
                <a:cs typeface="+mn-ea"/>
                <a:sym typeface="+mn-lt"/>
              </a:rPr>
              <a:t>划分作业活动</a:t>
            </a:r>
          </a:p>
        </p:txBody>
      </p:sp>
      <p:grpSp>
        <p:nvGrpSpPr>
          <p:cNvPr id="7" name="组合 6">
            <a:extLst>
              <a:ext uri="{FF2B5EF4-FFF2-40B4-BE49-F238E27FC236}">
                <a16:creationId xmlns="" xmlns:a16="http://schemas.microsoft.com/office/drawing/2014/main" id="{13B84855-A1FA-4705-8B61-2591239C55F0}"/>
              </a:ext>
            </a:extLst>
          </p:cNvPr>
          <p:cNvGrpSpPr/>
          <p:nvPr/>
        </p:nvGrpSpPr>
        <p:grpSpPr>
          <a:xfrm>
            <a:off x="4572000" y="2248435"/>
            <a:ext cx="3794087" cy="2069659"/>
            <a:chOff x="4708251" y="2171398"/>
            <a:chExt cx="3982425" cy="2069659"/>
          </a:xfrm>
        </p:grpSpPr>
        <p:sp>
          <p:nvSpPr>
            <p:cNvPr id="34" name="矩形 33">
              <a:extLst>
                <a:ext uri="{FF2B5EF4-FFF2-40B4-BE49-F238E27FC236}">
                  <a16:creationId xmlns="" xmlns:a16="http://schemas.microsoft.com/office/drawing/2014/main" id="{FE61ACB0-3EB8-41C8-A256-B8E3D8B241B5}"/>
                </a:ext>
              </a:extLst>
            </p:cNvPr>
            <p:cNvSpPr/>
            <p:nvPr/>
          </p:nvSpPr>
          <p:spPr>
            <a:xfrm>
              <a:off x="4708251" y="2171398"/>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rgbClr val="0070C0"/>
                  </a:solidFill>
                  <a:latin typeface="+mj-ea"/>
                  <a:ea typeface="+mj-ea"/>
                  <a:cs typeface="+mn-ea"/>
                  <a:sym typeface="+mn-lt"/>
                </a:rPr>
                <a:t>管理活动</a:t>
              </a:r>
            </a:p>
          </p:txBody>
        </p:sp>
        <p:sp>
          <p:nvSpPr>
            <p:cNvPr id="44" name="矩形 43">
              <a:extLst>
                <a:ext uri="{FF2B5EF4-FFF2-40B4-BE49-F238E27FC236}">
                  <a16:creationId xmlns="" xmlns:a16="http://schemas.microsoft.com/office/drawing/2014/main" id="{48255737-3945-481D-86AE-E53D8EFD55C1}"/>
                </a:ext>
              </a:extLst>
            </p:cNvPr>
            <p:cNvSpPr/>
            <p:nvPr/>
          </p:nvSpPr>
          <p:spPr>
            <a:xfrm>
              <a:off x="4721639" y="2760138"/>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rgbClr val="0070C0"/>
                  </a:solidFill>
                  <a:latin typeface="+mj-ea"/>
                  <a:ea typeface="+mj-ea"/>
                  <a:cs typeface="+mn-ea"/>
                  <a:sym typeface="+mn-lt"/>
                </a:rPr>
                <a:t>生产车间</a:t>
              </a:r>
            </a:p>
          </p:txBody>
        </p:sp>
        <p:sp>
          <p:nvSpPr>
            <p:cNvPr id="45" name="矩形 44">
              <a:extLst>
                <a:ext uri="{FF2B5EF4-FFF2-40B4-BE49-F238E27FC236}">
                  <a16:creationId xmlns="" xmlns:a16="http://schemas.microsoft.com/office/drawing/2014/main" id="{67645B54-EB38-4C63-8B67-42373EABA8F9}"/>
                </a:ext>
              </a:extLst>
            </p:cNvPr>
            <p:cNvSpPr/>
            <p:nvPr/>
          </p:nvSpPr>
          <p:spPr>
            <a:xfrm>
              <a:off x="4745444" y="3632469"/>
              <a:ext cx="1766895" cy="311859"/>
            </a:xfrm>
            <a:prstGeom prst="rect">
              <a:avLst/>
            </a:prstGeom>
            <a:noFill/>
            <a:ln w="9525">
              <a:noFill/>
            </a:ln>
          </p:spPr>
          <p:txBody>
            <a:bodyPr wrap="none" anchor="ctr"/>
            <a:lstStyle/>
            <a:p>
              <a:pPr marL="285750" indent="-285750">
                <a:buFont typeface="Arial" panose="020B0604020202020204" pitchFamily="34" charset="0"/>
                <a:buChar char="•"/>
              </a:pPr>
              <a:r>
                <a:rPr lang="zh-CN" altLang="en-US" sz="1400" noProof="1">
                  <a:solidFill>
                    <a:srgbClr val="0070C0"/>
                  </a:solidFill>
                  <a:latin typeface="+mj-ea"/>
                  <a:ea typeface="+mj-ea"/>
                  <a:cs typeface="+mn-ea"/>
                  <a:sym typeface="+mn-lt"/>
                </a:rPr>
                <a:t>检修单位：检修任务或活动</a:t>
              </a:r>
            </a:p>
          </p:txBody>
        </p:sp>
        <p:sp>
          <p:nvSpPr>
            <p:cNvPr id="20" name="矩形 19">
              <a:extLst>
                <a:ext uri="{FF2B5EF4-FFF2-40B4-BE49-F238E27FC236}">
                  <a16:creationId xmlns="" xmlns:a16="http://schemas.microsoft.com/office/drawing/2014/main" id="{D8109931-A3C0-4167-9418-1721AAA80CCE}"/>
                </a:ext>
              </a:extLst>
            </p:cNvPr>
            <p:cNvSpPr/>
            <p:nvPr/>
          </p:nvSpPr>
          <p:spPr>
            <a:xfrm>
              <a:off x="5034071" y="3173842"/>
              <a:ext cx="3656605" cy="311859"/>
            </a:xfrm>
            <a:prstGeom prst="rect">
              <a:avLst/>
            </a:prstGeom>
            <a:noFill/>
            <a:ln w="9525">
              <a:noFill/>
            </a:ln>
          </p:spPr>
          <p:txBody>
            <a:bodyPr wrap="none" anchor="ctr"/>
            <a:lstStyle/>
            <a:p>
              <a:pPr>
                <a:lnSpc>
                  <a:spcPts val="2300"/>
                </a:lnSpc>
              </a:pPr>
              <a:r>
                <a:rPr lang="zh-CN" altLang="en-US" sz="1400" noProof="1">
                  <a:solidFill>
                    <a:schemeClr val="tx1">
                      <a:lumMod val="75000"/>
                      <a:lumOff val="25000"/>
                    </a:schemeClr>
                  </a:solidFill>
                  <a:latin typeface="+mj-ea"/>
                  <a:ea typeface="+mj-ea"/>
                  <a:cs typeface="+mn-ea"/>
                  <a:sym typeface="+mn-lt"/>
                </a:rPr>
                <a:t>按照工艺单元</a:t>
              </a:r>
              <a:r>
                <a:rPr lang="en-US" altLang="zh-CN" sz="1400" noProof="1">
                  <a:solidFill>
                    <a:schemeClr val="tx1">
                      <a:lumMod val="75000"/>
                      <a:lumOff val="25000"/>
                    </a:schemeClr>
                  </a:solidFill>
                  <a:latin typeface="+mj-ea"/>
                  <a:ea typeface="+mj-ea"/>
                  <a:cs typeface="+mn-ea"/>
                  <a:sym typeface="+mn-lt"/>
                </a:rPr>
                <a:t>(</a:t>
              </a:r>
              <a:r>
                <a:rPr lang="zh-CN" altLang="en-US" sz="1400" noProof="1">
                  <a:solidFill>
                    <a:schemeClr val="tx1">
                      <a:lumMod val="75000"/>
                      <a:lumOff val="25000"/>
                    </a:schemeClr>
                  </a:solidFill>
                  <a:latin typeface="+mj-ea"/>
                  <a:ea typeface="+mj-ea"/>
                  <a:cs typeface="+mn-ea"/>
                  <a:sym typeface="+mn-lt"/>
                </a:rPr>
                <a:t>正常操作、异常情况处理、</a:t>
              </a:r>
              <a:endParaRPr lang="en-US" altLang="zh-CN" sz="1400" noProof="1">
                <a:solidFill>
                  <a:schemeClr val="tx1">
                    <a:lumMod val="75000"/>
                    <a:lumOff val="25000"/>
                  </a:schemeClr>
                </a:solidFill>
                <a:latin typeface="+mj-ea"/>
                <a:ea typeface="+mj-ea"/>
                <a:cs typeface="+mn-ea"/>
                <a:sym typeface="+mn-lt"/>
              </a:endParaRPr>
            </a:p>
            <a:p>
              <a:pPr>
                <a:lnSpc>
                  <a:spcPts val="2300"/>
                </a:lnSpc>
              </a:pPr>
              <a:r>
                <a:rPr lang="zh-CN" altLang="en-US" sz="1400" noProof="1">
                  <a:solidFill>
                    <a:schemeClr val="tx1">
                      <a:lumMod val="75000"/>
                      <a:lumOff val="25000"/>
                    </a:schemeClr>
                  </a:solidFill>
                  <a:latin typeface="+mj-ea"/>
                  <a:ea typeface="+mj-ea"/>
                  <a:cs typeface="+mn-ea"/>
                  <a:sym typeface="+mn-lt"/>
                </a:rPr>
                <a:t>检修状态下的停车、交出条件确认即开车）</a:t>
              </a:r>
            </a:p>
          </p:txBody>
        </p:sp>
        <p:sp>
          <p:nvSpPr>
            <p:cNvPr id="21" name="矩形 20">
              <a:extLst>
                <a:ext uri="{FF2B5EF4-FFF2-40B4-BE49-F238E27FC236}">
                  <a16:creationId xmlns="" xmlns:a16="http://schemas.microsoft.com/office/drawing/2014/main" id="{FFD9AA31-6C99-464E-AC68-39BF41C88C17}"/>
                </a:ext>
              </a:extLst>
            </p:cNvPr>
            <p:cNvSpPr/>
            <p:nvPr/>
          </p:nvSpPr>
          <p:spPr>
            <a:xfrm>
              <a:off x="5042624" y="3929198"/>
              <a:ext cx="1766895" cy="311859"/>
            </a:xfrm>
            <a:prstGeom prst="rect">
              <a:avLst/>
            </a:prstGeom>
            <a:noFill/>
            <a:ln w="9525">
              <a:noFill/>
            </a:ln>
          </p:spPr>
          <p:txBody>
            <a:bodyPr wrap="none" anchor="ctr"/>
            <a:lstStyle/>
            <a:p>
              <a:r>
                <a:rPr lang="zh-CN" altLang="en-US" sz="1400" noProof="1">
                  <a:solidFill>
                    <a:schemeClr val="tx1">
                      <a:lumMod val="75000"/>
                      <a:lumOff val="25000"/>
                    </a:schemeClr>
                  </a:solidFill>
                  <a:latin typeface="+mj-ea"/>
                  <a:ea typeface="+mj-ea"/>
                  <a:cs typeface="+mn-ea"/>
                  <a:sym typeface="+mn-lt"/>
                </a:rPr>
                <a:t>检修任务或活动</a:t>
              </a:r>
            </a:p>
          </p:txBody>
        </p:sp>
        <p:sp>
          <p:nvSpPr>
            <p:cNvPr id="22" name="矩形 21">
              <a:extLst>
                <a:ext uri="{FF2B5EF4-FFF2-40B4-BE49-F238E27FC236}">
                  <a16:creationId xmlns="" xmlns:a16="http://schemas.microsoft.com/office/drawing/2014/main" id="{08156BC0-39DE-45B6-B400-280A9DD53554}"/>
                </a:ext>
              </a:extLst>
            </p:cNvPr>
            <p:cNvSpPr/>
            <p:nvPr/>
          </p:nvSpPr>
          <p:spPr>
            <a:xfrm>
              <a:off x="5034071" y="2467105"/>
              <a:ext cx="1766895" cy="311859"/>
            </a:xfrm>
            <a:prstGeom prst="rect">
              <a:avLst/>
            </a:prstGeom>
            <a:noFill/>
            <a:ln w="9525">
              <a:noFill/>
            </a:ln>
          </p:spPr>
          <p:txBody>
            <a:bodyPr wrap="none" anchor="ctr"/>
            <a:lstStyle/>
            <a:p>
              <a:r>
                <a:rPr lang="zh-CN" altLang="en-US" sz="1400" noProof="1">
                  <a:solidFill>
                    <a:schemeClr val="tx1">
                      <a:lumMod val="75000"/>
                      <a:lumOff val="25000"/>
                    </a:schemeClr>
                  </a:solidFill>
                  <a:latin typeface="+mj-ea"/>
                  <a:ea typeface="+mj-ea"/>
                  <a:cs typeface="+mn-ea"/>
                  <a:sym typeface="+mn-lt"/>
                </a:rPr>
                <a:t>岗位职责</a:t>
              </a:r>
            </a:p>
          </p:txBody>
        </p:sp>
      </p:grpSp>
      <p:pic>
        <p:nvPicPr>
          <p:cNvPr id="9" name="图片 8">
            <a:extLst>
              <a:ext uri="{FF2B5EF4-FFF2-40B4-BE49-F238E27FC236}">
                <a16:creationId xmlns="" xmlns:a16="http://schemas.microsoft.com/office/drawing/2014/main" id="{6ED5B51A-0F26-4DFD-937D-B2A87C2F1B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6" t="-398" r="413" b="7734"/>
          <a:stretch/>
        </p:blipFill>
        <p:spPr>
          <a:xfrm>
            <a:off x="1105228" y="2092963"/>
            <a:ext cx="3466772" cy="2383100"/>
          </a:xfrm>
          <a:prstGeom prst="rect">
            <a:avLst/>
          </a:prstGeom>
        </p:spPr>
      </p:pic>
      <p:sp>
        <p:nvSpPr>
          <p:cNvPr id="17" name="平行四边形 6">
            <a:extLst>
              <a:ext uri="{FF2B5EF4-FFF2-40B4-BE49-F238E27FC236}">
                <a16:creationId xmlns="" xmlns:a16="http://schemas.microsoft.com/office/drawing/2014/main" id="{E825E5C0-3AB9-4EF2-84F6-DFA9B89FBA17}"/>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 name="平行四边形 7">
            <a:extLst>
              <a:ext uri="{FF2B5EF4-FFF2-40B4-BE49-F238E27FC236}">
                <a16:creationId xmlns="" xmlns:a16="http://schemas.microsoft.com/office/drawing/2014/main" id="{D2BFE2AD-8342-44DF-8418-285A7C327146}"/>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9" name="文本框 5">
            <a:extLst>
              <a:ext uri="{FF2B5EF4-FFF2-40B4-BE49-F238E27FC236}">
                <a16:creationId xmlns="" xmlns:a16="http://schemas.microsoft.com/office/drawing/2014/main" id="{6B78F759-48D8-4F19-B4EB-247B28709F93}"/>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3" name="矩形 8">
            <a:extLst>
              <a:ext uri="{FF2B5EF4-FFF2-40B4-BE49-F238E27FC236}">
                <a16:creationId xmlns="" xmlns:a16="http://schemas.microsoft.com/office/drawing/2014/main" id="{22770BF3-924C-4AFD-8EFE-D7FA5CFAC1CD}"/>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6294502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917142E-A776-41C7-8CA0-90263177F7B3}"/>
              </a:ext>
            </a:extLst>
          </p:cNvPr>
          <p:cNvPicPr>
            <a:picLocks noChangeAspect="1"/>
          </p:cNvPicPr>
          <p:nvPr/>
        </p:nvPicPr>
        <p:blipFill rotWithShape="1">
          <a:blip r:embed="rId4">
            <a:extLst>
              <a:ext uri="{28A0092B-C50C-407E-A947-70E740481C1C}">
                <a14:useLocalDpi xmlns:a14="http://schemas.microsoft.com/office/drawing/2010/main" val="0"/>
              </a:ext>
            </a:extLst>
          </a:blip>
          <a:srcRect t="8375" b="12185"/>
          <a:stretch/>
        </p:blipFill>
        <p:spPr>
          <a:xfrm>
            <a:off x="1095231" y="1031990"/>
            <a:ext cx="7226277" cy="3830522"/>
          </a:xfrm>
          <a:prstGeom prst="rect">
            <a:avLst/>
          </a:prstGeom>
        </p:spPr>
      </p:pic>
      <p:sp>
        <p:nvSpPr>
          <p:cNvPr id="8" name="矩形 7">
            <a:extLst>
              <a:ext uri="{FF2B5EF4-FFF2-40B4-BE49-F238E27FC236}">
                <a16:creationId xmlns="" xmlns:a16="http://schemas.microsoft.com/office/drawing/2014/main" id="{C610E650-2AE4-4E91-B3E4-6A807F9C1EA1}"/>
              </a:ext>
            </a:extLst>
          </p:cNvPr>
          <p:cNvSpPr/>
          <p:nvPr/>
        </p:nvSpPr>
        <p:spPr>
          <a:xfrm>
            <a:off x="1095230" y="1003118"/>
            <a:ext cx="7226277" cy="3830522"/>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 xmlns:a16="http://schemas.microsoft.com/office/drawing/2014/main" id="{4344E66B-AE70-43E9-8238-462B2E1F3233}"/>
              </a:ext>
            </a:extLst>
          </p:cNvPr>
          <p:cNvSpPr/>
          <p:nvPr/>
        </p:nvSpPr>
        <p:spPr>
          <a:xfrm>
            <a:off x="1608350" y="3766646"/>
            <a:ext cx="2996003" cy="311859"/>
          </a:xfrm>
          <a:prstGeom prst="rect">
            <a:avLst/>
          </a:prstGeom>
          <a:noFill/>
          <a:ln w="9525">
            <a:noFill/>
          </a:ln>
        </p:spPr>
        <p:txBody>
          <a:bodyPr wrap="none" anchor="ctr"/>
          <a:lstStyle/>
          <a:p>
            <a:r>
              <a:rPr lang="zh-CN" altLang="en-US" sz="1600" b="1" noProof="1">
                <a:solidFill>
                  <a:srgbClr val="FFFF00"/>
                </a:solidFill>
                <a:latin typeface="+mj-ea"/>
                <a:ea typeface="+mj-ea"/>
                <a:cs typeface="+mn-ea"/>
                <a:sym typeface="+mn-lt"/>
              </a:rPr>
              <a:t>需识别的活动或作业举例</a:t>
            </a:r>
          </a:p>
        </p:txBody>
      </p:sp>
      <p:sp>
        <p:nvSpPr>
          <p:cNvPr id="3" name="矩形 2">
            <a:extLst>
              <a:ext uri="{FF2B5EF4-FFF2-40B4-BE49-F238E27FC236}">
                <a16:creationId xmlns="" xmlns:a16="http://schemas.microsoft.com/office/drawing/2014/main" id="{87FF2C69-E957-415E-8425-F5512638817C}"/>
              </a:ext>
            </a:extLst>
          </p:cNvPr>
          <p:cNvSpPr/>
          <p:nvPr/>
        </p:nvSpPr>
        <p:spPr>
          <a:xfrm>
            <a:off x="4366640" y="1528898"/>
            <a:ext cx="4572000" cy="3029676"/>
          </a:xfrm>
          <a:prstGeom prst="rect">
            <a:avLst/>
          </a:prstGeom>
        </p:spPr>
        <p:txBody>
          <a:bodyPr>
            <a:spAutoFit/>
          </a:bodyPr>
          <a:lstStyle/>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可能引起火灾、爆炸及毒物泄漏的活动；       </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进入有限空间；                            </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与动火或高处作业有关的活动；</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正常情况操作；</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异常情况作业；</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现场检查监督；</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职责范围内的管理活动：与现场相关的活动；  </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物料搬运及工具使用；</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机械的组装、安装、操作、维护、改装、修理等；</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运输过程；</a:t>
            </a:r>
          </a:p>
          <a:p>
            <a:pPr marL="285750" indent="-285750">
              <a:lnSpc>
                <a:spcPts val="2100"/>
              </a:lnSpc>
              <a:buFont typeface="Arial" panose="020B0604020202020204" pitchFamily="34" charset="0"/>
              <a:buChar char="•"/>
              <a:defRPr/>
            </a:pPr>
            <a:r>
              <a:rPr lang="zh-CN" altLang="en-US" sz="1200" dirty="0">
                <a:solidFill>
                  <a:schemeClr val="bg1"/>
                </a:solidFill>
                <a:cs typeface="+mn-ea"/>
                <a:sym typeface="+mn-lt"/>
              </a:rPr>
              <a:t>承包商现场活动等。</a:t>
            </a:r>
            <a:endParaRPr lang="zh-CN" altLang="en-US" sz="1200" dirty="0">
              <a:solidFill>
                <a:schemeClr val="bg1"/>
              </a:solidFill>
            </a:endParaRPr>
          </a:p>
        </p:txBody>
      </p:sp>
      <p:sp>
        <p:nvSpPr>
          <p:cNvPr id="24" name="writing_297701">
            <a:extLst>
              <a:ext uri="{FF2B5EF4-FFF2-40B4-BE49-F238E27FC236}">
                <a16:creationId xmlns="" xmlns:a16="http://schemas.microsoft.com/office/drawing/2014/main" id="{CA62F706-15E2-4199-8E9E-01519AE00CB0}"/>
              </a:ext>
            </a:extLst>
          </p:cNvPr>
          <p:cNvSpPr>
            <a:spLocks noChangeAspect="1"/>
          </p:cNvSpPr>
          <p:nvPr/>
        </p:nvSpPr>
        <p:spPr bwMode="auto">
          <a:xfrm>
            <a:off x="2339729" y="1962107"/>
            <a:ext cx="1129244" cy="1463561"/>
          </a:xfrm>
          <a:custGeom>
            <a:avLst/>
            <a:gdLst>
              <a:gd name="connsiteX0" fmla="*/ 330836 w 459971"/>
              <a:gd name="connsiteY0" fmla="*/ 194468 h 596147"/>
              <a:gd name="connsiteX1" fmla="*/ 363613 w 459971"/>
              <a:gd name="connsiteY1" fmla="*/ 217283 h 596147"/>
              <a:gd name="connsiteX2" fmla="*/ 221578 w 459971"/>
              <a:gd name="connsiteY2" fmla="*/ 420631 h 596147"/>
              <a:gd name="connsiteX3" fmla="*/ 128212 w 459971"/>
              <a:gd name="connsiteY3" fmla="*/ 326397 h 596147"/>
              <a:gd name="connsiteX4" fmla="*/ 156023 w 459971"/>
              <a:gd name="connsiteY4" fmla="*/ 298622 h 596147"/>
              <a:gd name="connsiteX5" fmla="*/ 216612 w 459971"/>
              <a:gd name="connsiteY5" fmla="*/ 359131 h 596147"/>
              <a:gd name="connsiteX6" fmla="*/ 39738 w 459971"/>
              <a:gd name="connsiteY6" fmla="*/ 39677 h 596147"/>
              <a:gd name="connsiteX7" fmla="*/ 39738 w 459971"/>
              <a:gd name="connsiteY7" fmla="*/ 556470 h 596147"/>
              <a:gd name="connsiteX8" fmla="*/ 420233 w 459971"/>
              <a:gd name="connsiteY8" fmla="*/ 556470 h 596147"/>
              <a:gd name="connsiteX9" fmla="*/ 420233 w 459971"/>
              <a:gd name="connsiteY9" fmla="*/ 102168 h 596147"/>
              <a:gd name="connsiteX10" fmla="*/ 353671 w 459971"/>
              <a:gd name="connsiteY10" fmla="*/ 102168 h 596147"/>
              <a:gd name="connsiteX11" fmla="*/ 353671 w 459971"/>
              <a:gd name="connsiteY11" fmla="*/ 39677 h 596147"/>
              <a:gd name="connsiteX12" fmla="*/ 0 w 459971"/>
              <a:gd name="connsiteY12" fmla="*/ 0 h 596147"/>
              <a:gd name="connsiteX13" fmla="*/ 374534 w 459971"/>
              <a:gd name="connsiteY13" fmla="*/ 0 h 596147"/>
              <a:gd name="connsiteX14" fmla="*/ 459971 w 459971"/>
              <a:gd name="connsiteY14" fmla="*/ 82330 h 596147"/>
              <a:gd name="connsiteX15" fmla="*/ 459971 w 459971"/>
              <a:gd name="connsiteY15" fmla="*/ 596147 h 596147"/>
              <a:gd name="connsiteX16" fmla="*/ 0 w 459971"/>
              <a:gd name="connsiteY16" fmla="*/ 596147 h 5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971" h="596147">
                <a:moveTo>
                  <a:pt x="330836" y="194468"/>
                </a:moveTo>
                <a:lnTo>
                  <a:pt x="363613" y="217283"/>
                </a:lnTo>
                <a:lnTo>
                  <a:pt x="221578" y="420631"/>
                </a:lnTo>
                <a:lnTo>
                  <a:pt x="128212" y="326397"/>
                </a:lnTo>
                <a:lnTo>
                  <a:pt x="156023" y="298622"/>
                </a:lnTo>
                <a:lnTo>
                  <a:pt x="216612" y="359131"/>
                </a:lnTo>
                <a:close/>
                <a:moveTo>
                  <a:pt x="39738" y="39677"/>
                </a:moveTo>
                <a:lnTo>
                  <a:pt x="39738" y="556470"/>
                </a:lnTo>
                <a:lnTo>
                  <a:pt x="420233" y="556470"/>
                </a:lnTo>
                <a:lnTo>
                  <a:pt x="420233" y="102168"/>
                </a:lnTo>
                <a:lnTo>
                  <a:pt x="353671" y="102168"/>
                </a:lnTo>
                <a:lnTo>
                  <a:pt x="353671" y="39677"/>
                </a:lnTo>
                <a:close/>
                <a:moveTo>
                  <a:pt x="0" y="0"/>
                </a:moveTo>
                <a:lnTo>
                  <a:pt x="374534" y="0"/>
                </a:lnTo>
                <a:lnTo>
                  <a:pt x="459971" y="82330"/>
                </a:lnTo>
                <a:lnTo>
                  <a:pt x="459971" y="596147"/>
                </a:lnTo>
                <a:lnTo>
                  <a:pt x="0" y="596147"/>
                </a:lnTo>
                <a:close/>
              </a:path>
            </a:pathLst>
          </a:custGeom>
          <a:solidFill>
            <a:srgbClr val="FFFF00"/>
          </a:solidFill>
          <a:ln>
            <a:noFill/>
          </a:ln>
        </p:spPr>
        <p:txBody>
          <a:bodyPr/>
          <a:lstStyle/>
          <a:p>
            <a:endParaRPr lang="zh-CN" altLang="en-US"/>
          </a:p>
        </p:txBody>
      </p:sp>
      <p:sp>
        <p:nvSpPr>
          <p:cNvPr id="11" name="平行四边形 6">
            <a:extLst>
              <a:ext uri="{FF2B5EF4-FFF2-40B4-BE49-F238E27FC236}">
                <a16:creationId xmlns="" xmlns:a16="http://schemas.microsoft.com/office/drawing/2014/main" id="{26C4EFAC-C9B5-44D2-9C54-CCF8B1ACCBDB}"/>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平行四边形 7">
            <a:extLst>
              <a:ext uri="{FF2B5EF4-FFF2-40B4-BE49-F238E27FC236}">
                <a16:creationId xmlns="" xmlns:a16="http://schemas.microsoft.com/office/drawing/2014/main" id="{DAD5EC9A-3DFD-441F-8D65-354148B26CB5}"/>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 name="文本框 5">
            <a:extLst>
              <a:ext uri="{FF2B5EF4-FFF2-40B4-BE49-F238E27FC236}">
                <a16:creationId xmlns="" xmlns:a16="http://schemas.microsoft.com/office/drawing/2014/main" id="{0DD9A910-3EDB-46E6-8A49-285F04C49F06}"/>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4" name="矩形 8">
            <a:extLst>
              <a:ext uri="{FF2B5EF4-FFF2-40B4-BE49-F238E27FC236}">
                <a16:creationId xmlns="" xmlns:a16="http://schemas.microsoft.com/office/drawing/2014/main" id="{D2E1A46D-0878-42F5-89FF-D4B24378D781}"/>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3745875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11" name="表格 10">
            <a:extLst>
              <a:ext uri="{FF2B5EF4-FFF2-40B4-BE49-F238E27FC236}">
                <a16:creationId xmlns="" xmlns:a16="http://schemas.microsoft.com/office/drawing/2014/main" id="{2716CEEB-684A-48E6-9864-EF7917D1EDAC}"/>
              </a:ext>
            </a:extLst>
          </p:cNvPr>
          <p:cNvGraphicFramePr/>
          <p:nvPr>
            <p:extLst>
              <p:ext uri="{D42A27DB-BD31-4B8C-83A1-F6EECF244321}">
                <p14:modId xmlns:p14="http://schemas.microsoft.com/office/powerpoint/2010/main" val="84130883"/>
              </p:ext>
            </p:extLst>
          </p:nvPr>
        </p:nvGraphicFramePr>
        <p:xfrm>
          <a:off x="596900" y="1721535"/>
          <a:ext cx="8022227" cy="3140977"/>
        </p:xfrm>
        <a:graphic>
          <a:graphicData uri="http://schemas.openxmlformats.org/drawingml/2006/table">
            <a:tbl>
              <a:tblPr/>
              <a:tblGrid>
                <a:gridCol w="1146033">
                  <a:extLst>
                    <a:ext uri="{9D8B030D-6E8A-4147-A177-3AD203B41FA5}">
                      <a16:colId xmlns="" xmlns:a16="http://schemas.microsoft.com/office/drawing/2014/main" val="20000"/>
                    </a:ext>
                  </a:extLst>
                </a:gridCol>
                <a:gridCol w="2368468">
                  <a:extLst>
                    <a:ext uri="{9D8B030D-6E8A-4147-A177-3AD203B41FA5}">
                      <a16:colId xmlns="" xmlns:a16="http://schemas.microsoft.com/office/drawing/2014/main" val="20001"/>
                    </a:ext>
                  </a:extLst>
                </a:gridCol>
                <a:gridCol w="2826878">
                  <a:extLst>
                    <a:ext uri="{9D8B030D-6E8A-4147-A177-3AD203B41FA5}">
                      <a16:colId xmlns="" xmlns:a16="http://schemas.microsoft.com/office/drawing/2014/main" val="20002"/>
                    </a:ext>
                  </a:extLst>
                </a:gridCol>
                <a:gridCol w="1680848">
                  <a:extLst>
                    <a:ext uri="{9D8B030D-6E8A-4147-A177-3AD203B41FA5}">
                      <a16:colId xmlns="" xmlns:a16="http://schemas.microsoft.com/office/drawing/2014/main" val="20003"/>
                    </a:ext>
                  </a:extLst>
                </a:gridCol>
              </a:tblGrid>
              <a:tr h="361831">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ts val="0"/>
                        </a:spcBef>
                        <a:buNone/>
                      </a:pPr>
                      <a:r>
                        <a:rPr lang="zh-CN" altLang="en-US" sz="1400" b="1" dirty="0">
                          <a:solidFill>
                            <a:schemeClr val="tx1">
                              <a:lumMod val="75000"/>
                              <a:lumOff val="25000"/>
                            </a:schemeClr>
                          </a:solidFill>
                          <a:latin typeface="+mn-lt"/>
                          <a:ea typeface="+mn-ea"/>
                          <a:cs typeface="+mn-ea"/>
                          <a:sym typeface="+mn-lt"/>
                        </a:rPr>
                        <a:t>序号</a:t>
                      </a:r>
                    </a:p>
                  </a:txBody>
                  <a:tcPr marT="45723" marB="4572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ts val="0"/>
                        </a:spcBef>
                        <a:buNone/>
                      </a:pPr>
                      <a:r>
                        <a:rPr lang="zh-CN" altLang="en-US" sz="1400" b="1" dirty="0">
                          <a:solidFill>
                            <a:schemeClr val="tx1">
                              <a:lumMod val="75000"/>
                              <a:lumOff val="25000"/>
                            </a:schemeClr>
                          </a:solidFill>
                          <a:latin typeface="+mn-lt"/>
                          <a:ea typeface="+mn-ea"/>
                          <a:cs typeface="+mn-ea"/>
                          <a:sym typeface="+mn-lt"/>
                        </a:rPr>
                        <a:t>作业活动地点</a:t>
                      </a:r>
                      <a:r>
                        <a:rPr lang="en-US" altLang="zh-CN" sz="1400" b="1" dirty="0">
                          <a:solidFill>
                            <a:schemeClr val="tx1">
                              <a:lumMod val="75000"/>
                              <a:lumOff val="25000"/>
                            </a:schemeClr>
                          </a:solidFill>
                          <a:latin typeface="+mn-lt"/>
                          <a:ea typeface="+mn-ea"/>
                          <a:cs typeface="+mn-ea"/>
                          <a:sym typeface="+mn-lt"/>
                        </a:rPr>
                        <a:t>(</a:t>
                      </a:r>
                      <a:r>
                        <a:rPr lang="zh-CN" altLang="en-US" sz="1400" b="1" dirty="0">
                          <a:solidFill>
                            <a:schemeClr val="tx1">
                              <a:lumMod val="75000"/>
                              <a:lumOff val="25000"/>
                            </a:schemeClr>
                          </a:solidFill>
                          <a:latin typeface="+mn-lt"/>
                          <a:ea typeface="+mn-ea"/>
                          <a:cs typeface="+mn-ea"/>
                          <a:sym typeface="+mn-lt"/>
                        </a:rPr>
                        <a:t>岗位</a:t>
                      </a:r>
                      <a:r>
                        <a:rPr lang="en-US" altLang="zh-CN" sz="1400" b="1" dirty="0">
                          <a:solidFill>
                            <a:schemeClr val="tx1">
                              <a:lumMod val="75000"/>
                              <a:lumOff val="25000"/>
                            </a:schemeClr>
                          </a:solidFill>
                          <a:latin typeface="+mn-lt"/>
                          <a:ea typeface="+mn-ea"/>
                          <a:cs typeface="+mn-ea"/>
                          <a:sym typeface="+mn-lt"/>
                        </a:rPr>
                        <a:t>)</a:t>
                      </a:r>
                    </a:p>
                  </a:txBody>
                  <a:tcPr marT="45723" marB="4572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ts val="0"/>
                        </a:spcBef>
                        <a:buNone/>
                      </a:pPr>
                      <a:r>
                        <a:rPr lang="zh-CN" altLang="en-US" sz="1400" b="1" dirty="0">
                          <a:solidFill>
                            <a:schemeClr val="tx1">
                              <a:lumMod val="75000"/>
                              <a:lumOff val="25000"/>
                            </a:schemeClr>
                          </a:solidFill>
                          <a:latin typeface="+mn-lt"/>
                          <a:ea typeface="+mn-ea"/>
                          <a:cs typeface="+mn-ea"/>
                          <a:sym typeface="+mn-lt"/>
                        </a:rPr>
                        <a:t>作业活动名称 </a:t>
                      </a:r>
                    </a:p>
                  </a:txBody>
                  <a:tcPr marT="45723" marB="4572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ts val="0"/>
                        </a:spcBef>
                        <a:buNone/>
                      </a:pPr>
                      <a:r>
                        <a:rPr lang="zh-CN" altLang="en-US" sz="1400" b="1" dirty="0">
                          <a:solidFill>
                            <a:schemeClr val="tx1">
                              <a:lumMod val="75000"/>
                              <a:lumOff val="25000"/>
                            </a:schemeClr>
                          </a:solidFill>
                          <a:latin typeface="+mn-lt"/>
                          <a:ea typeface="+mn-ea"/>
                          <a:cs typeface="+mn-ea"/>
                          <a:sym typeface="+mn-lt"/>
                        </a:rPr>
                        <a:t>备注</a:t>
                      </a:r>
                    </a:p>
                  </a:txBody>
                  <a:tcPr marT="45723" marB="4572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856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56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0" dirty="0">
                        <a:latin typeface="+mn-lt"/>
                        <a:ea typeface="+mn-ea"/>
                        <a:cs typeface="+mn-ea"/>
                        <a:sym typeface="+mn-lt"/>
                      </a:endParaRPr>
                    </a:p>
                  </a:txBody>
                  <a:tcPr marT="45723" marB="4572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986654">
                <a:tc grid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just">
                        <a:lnSpc>
                          <a:spcPts val="2000"/>
                        </a:lnSpc>
                        <a:spcBef>
                          <a:spcPts val="0"/>
                        </a:spcBef>
                        <a:buNone/>
                      </a:pPr>
                      <a:r>
                        <a:rPr lang="zh-CN" altLang="en-US" sz="1200" b="0" dirty="0">
                          <a:latin typeface="+mn-lt"/>
                          <a:ea typeface="+mn-ea"/>
                          <a:cs typeface="+mn-ea"/>
                          <a:sym typeface="+mn-lt"/>
                        </a:rPr>
                        <a:t>填表说明：</a:t>
                      </a:r>
                    </a:p>
                    <a:p>
                      <a:pPr marL="0" lvl="0" indent="0" algn="just">
                        <a:lnSpc>
                          <a:spcPts val="2000"/>
                        </a:lnSpc>
                        <a:spcBef>
                          <a:spcPts val="0"/>
                        </a:spcBef>
                        <a:buNone/>
                      </a:pPr>
                      <a:r>
                        <a:rPr lang="zh-CN" altLang="en-US" sz="1200" b="0" dirty="0">
                          <a:latin typeface="+mn-lt"/>
                          <a:ea typeface="+mn-ea"/>
                          <a:cs typeface="+mn-ea"/>
                          <a:sym typeface="+mn-lt"/>
                        </a:rPr>
                        <a:t>车间的作业活动包括日常操作和异常情况处理、开停车及管理活动，操作最好以生产装置的单元进行划分，管理活动以车间的管理岗位进行划分。</a:t>
                      </a:r>
                    </a:p>
                    <a:p>
                      <a:pPr marL="0" lvl="0" indent="0" algn="just">
                        <a:lnSpc>
                          <a:spcPts val="2000"/>
                        </a:lnSpc>
                        <a:spcBef>
                          <a:spcPts val="0"/>
                        </a:spcBef>
                        <a:buNone/>
                      </a:pPr>
                      <a:r>
                        <a:rPr lang="zh-CN" altLang="en-US" sz="1200" b="0" dirty="0">
                          <a:latin typeface="+mn-lt"/>
                          <a:ea typeface="+mn-ea"/>
                          <a:cs typeface="+mn-ea"/>
                          <a:sym typeface="+mn-lt"/>
                        </a:rPr>
                        <a:t>日常的操作：如出料、切换、清罐（塔、器）、加料、提（降）负荷及重要参数的调整、巡检和作业现场清理；</a:t>
                      </a:r>
                    </a:p>
                    <a:p>
                      <a:pPr marL="0" lvl="0" indent="0" algn="just">
                        <a:lnSpc>
                          <a:spcPts val="2000"/>
                        </a:lnSpc>
                        <a:spcBef>
                          <a:spcPts val="0"/>
                        </a:spcBef>
                        <a:buNone/>
                      </a:pPr>
                      <a:r>
                        <a:rPr lang="zh-CN" altLang="en-US" sz="1200" b="0" dirty="0">
                          <a:latin typeface="+mn-lt"/>
                          <a:ea typeface="+mn-ea"/>
                          <a:cs typeface="+mn-ea"/>
                          <a:sym typeface="+mn-lt"/>
                        </a:rPr>
                        <a:t>异常情况处理：停电、水、气的处理；设备故障时的放空或不停产情况下某一单元的打循环等；</a:t>
                      </a:r>
                    </a:p>
                    <a:p>
                      <a:pPr marL="0" lvl="0" indent="0" algn="just">
                        <a:lnSpc>
                          <a:spcPts val="2000"/>
                        </a:lnSpc>
                        <a:spcBef>
                          <a:spcPts val="0"/>
                        </a:spcBef>
                        <a:buNone/>
                      </a:pPr>
                      <a:r>
                        <a:rPr lang="zh-CN" altLang="en-US" sz="1200" b="0" dirty="0">
                          <a:latin typeface="+mn-lt"/>
                          <a:ea typeface="+mn-ea"/>
                          <a:cs typeface="+mn-ea"/>
                          <a:sym typeface="+mn-lt"/>
                        </a:rPr>
                        <a:t>开停车：停车及交出检修前的确认；开车；</a:t>
                      </a:r>
                      <a:endParaRPr lang="en-US" altLang="zh-CN" sz="1200" b="0" dirty="0">
                        <a:latin typeface="+mn-lt"/>
                        <a:ea typeface="+mn-ea"/>
                        <a:cs typeface="+mn-ea"/>
                        <a:sym typeface="+mn-lt"/>
                      </a:endParaRPr>
                    </a:p>
                    <a:p>
                      <a:pPr marL="0" lvl="0" indent="0" algn="just">
                        <a:lnSpc>
                          <a:spcPts val="2000"/>
                        </a:lnSpc>
                        <a:spcBef>
                          <a:spcPts val="0"/>
                        </a:spcBef>
                        <a:buNone/>
                      </a:pPr>
                      <a:r>
                        <a:rPr lang="zh-CN" altLang="en-US" sz="1200" b="0" dirty="0">
                          <a:latin typeface="+mn-lt"/>
                          <a:ea typeface="+mn-ea"/>
                          <a:cs typeface="+mn-ea"/>
                          <a:sym typeface="+mn-lt"/>
                        </a:rPr>
                        <a:t>管理活动：以工艺员、设备员、安全员、材料员等岗位为主，列出相关的管理活动。</a:t>
                      </a:r>
                      <a:r>
                        <a:rPr lang="zh-CN" altLang="en-US" sz="1800" b="0" dirty="0">
                          <a:latin typeface="+mn-lt"/>
                          <a:ea typeface="+mn-ea"/>
                          <a:cs typeface="+mn-ea"/>
                          <a:sym typeface="+mn-lt"/>
                        </a:rPr>
                        <a:t> </a:t>
                      </a:r>
                    </a:p>
                  </a:txBody>
                  <a:tcPr marT="45723" marB="4572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2" name="标题 1496065">
            <a:extLst>
              <a:ext uri="{FF2B5EF4-FFF2-40B4-BE49-F238E27FC236}">
                <a16:creationId xmlns="" xmlns:a16="http://schemas.microsoft.com/office/drawing/2014/main" id="{973778CA-37A7-47D1-AC2F-3A4AB0152166}"/>
              </a:ext>
            </a:extLst>
          </p:cNvPr>
          <p:cNvSpPr txBox="1">
            <a:spLocks noChangeArrowheads="1"/>
          </p:cNvSpPr>
          <p:nvPr/>
        </p:nvSpPr>
        <p:spPr>
          <a:xfrm>
            <a:off x="3804285" y="1068489"/>
            <a:ext cx="1764030" cy="384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dirty="0">
                <a:solidFill>
                  <a:srgbClr val="0070C0"/>
                </a:solidFill>
                <a:latin typeface="+mn-lt"/>
                <a:ea typeface="+mn-ea"/>
                <a:cs typeface="+mn-ea"/>
                <a:sym typeface="+mn-lt"/>
              </a:rPr>
              <a:t>作业活动清单</a:t>
            </a:r>
          </a:p>
        </p:txBody>
      </p:sp>
      <p:sp>
        <p:nvSpPr>
          <p:cNvPr id="8" name="平行四边形 6">
            <a:extLst>
              <a:ext uri="{FF2B5EF4-FFF2-40B4-BE49-F238E27FC236}">
                <a16:creationId xmlns="" xmlns:a16="http://schemas.microsoft.com/office/drawing/2014/main" id="{A33A240D-902F-4508-8705-44A4364A15BC}"/>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A7F951DC-6443-41B6-A2AB-F02B4D6BF93D}"/>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C410623E-ED66-4A6E-8956-A5DAC6BD3C92}"/>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3" name="矩形 8">
            <a:extLst>
              <a:ext uri="{FF2B5EF4-FFF2-40B4-BE49-F238E27FC236}">
                <a16:creationId xmlns="" xmlns:a16="http://schemas.microsoft.com/office/drawing/2014/main" id="{90BB4554-BF15-4EE5-92C3-A12FE26D2D3F}"/>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0340509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标题 1496065">
            <a:extLst>
              <a:ext uri="{FF2B5EF4-FFF2-40B4-BE49-F238E27FC236}">
                <a16:creationId xmlns="" xmlns:a16="http://schemas.microsoft.com/office/drawing/2014/main" id="{973778CA-37A7-47D1-AC2F-3A4AB0152166}"/>
              </a:ext>
            </a:extLst>
          </p:cNvPr>
          <p:cNvSpPr txBox="1">
            <a:spLocks noChangeArrowheads="1"/>
          </p:cNvSpPr>
          <p:nvPr/>
        </p:nvSpPr>
        <p:spPr>
          <a:xfrm>
            <a:off x="3804285" y="1068489"/>
            <a:ext cx="1764030" cy="384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dirty="0">
                <a:solidFill>
                  <a:srgbClr val="0070C0"/>
                </a:solidFill>
                <a:latin typeface="+mn-lt"/>
                <a:ea typeface="+mn-ea"/>
                <a:cs typeface="+mn-ea"/>
                <a:sym typeface="+mn-lt"/>
              </a:rPr>
              <a:t>设备设施清单</a:t>
            </a:r>
          </a:p>
        </p:txBody>
      </p:sp>
      <p:graphicFrame>
        <p:nvGraphicFramePr>
          <p:cNvPr id="8" name="表格 7">
            <a:extLst>
              <a:ext uri="{FF2B5EF4-FFF2-40B4-BE49-F238E27FC236}">
                <a16:creationId xmlns="" xmlns:a16="http://schemas.microsoft.com/office/drawing/2014/main" id="{93FA0F1D-C71A-4FC8-9034-5E8B722FFC1F}"/>
              </a:ext>
            </a:extLst>
          </p:cNvPr>
          <p:cNvGraphicFramePr/>
          <p:nvPr>
            <p:extLst>
              <p:ext uri="{D42A27DB-BD31-4B8C-83A1-F6EECF244321}">
                <p14:modId xmlns:p14="http://schemas.microsoft.com/office/powerpoint/2010/main" val="1719125378"/>
              </p:ext>
            </p:extLst>
          </p:nvPr>
        </p:nvGraphicFramePr>
        <p:xfrm>
          <a:off x="708660" y="1617286"/>
          <a:ext cx="7955280" cy="3118479"/>
        </p:xfrm>
        <a:graphic>
          <a:graphicData uri="http://schemas.openxmlformats.org/drawingml/2006/table">
            <a:tbl>
              <a:tblPr/>
              <a:tblGrid>
                <a:gridCol w="954634">
                  <a:extLst>
                    <a:ext uri="{9D8B030D-6E8A-4147-A177-3AD203B41FA5}">
                      <a16:colId xmlns="" xmlns:a16="http://schemas.microsoft.com/office/drawing/2014/main" val="20000"/>
                    </a:ext>
                  </a:extLst>
                </a:gridCol>
                <a:gridCol w="1317594">
                  <a:extLst>
                    <a:ext uri="{9D8B030D-6E8A-4147-A177-3AD203B41FA5}">
                      <a16:colId xmlns="" xmlns:a16="http://schemas.microsoft.com/office/drawing/2014/main" val="20001"/>
                    </a:ext>
                  </a:extLst>
                </a:gridCol>
                <a:gridCol w="830332">
                  <a:extLst>
                    <a:ext uri="{9D8B030D-6E8A-4147-A177-3AD203B41FA5}">
                      <a16:colId xmlns="" xmlns:a16="http://schemas.microsoft.com/office/drawing/2014/main" val="20002"/>
                    </a:ext>
                  </a:extLst>
                </a:gridCol>
                <a:gridCol w="875081">
                  <a:extLst>
                    <a:ext uri="{9D8B030D-6E8A-4147-A177-3AD203B41FA5}">
                      <a16:colId xmlns="" xmlns:a16="http://schemas.microsoft.com/office/drawing/2014/main" val="20003"/>
                    </a:ext>
                  </a:extLst>
                </a:gridCol>
                <a:gridCol w="1431949">
                  <a:extLst>
                    <a:ext uri="{9D8B030D-6E8A-4147-A177-3AD203B41FA5}">
                      <a16:colId xmlns="" xmlns:a16="http://schemas.microsoft.com/office/drawing/2014/main" val="20004"/>
                    </a:ext>
                  </a:extLst>
                </a:gridCol>
                <a:gridCol w="1408748">
                  <a:extLst>
                    <a:ext uri="{9D8B030D-6E8A-4147-A177-3AD203B41FA5}">
                      <a16:colId xmlns="" xmlns:a16="http://schemas.microsoft.com/office/drawing/2014/main" val="20005"/>
                    </a:ext>
                  </a:extLst>
                </a:gridCol>
                <a:gridCol w="1136942">
                  <a:extLst>
                    <a:ext uri="{9D8B030D-6E8A-4147-A177-3AD203B41FA5}">
                      <a16:colId xmlns="" xmlns:a16="http://schemas.microsoft.com/office/drawing/2014/main" val="20006"/>
                    </a:ext>
                  </a:extLst>
                </a:gridCol>
              </a:tblGrid>
              <a:tr h="47059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400" b="1" dirty="0">
                          <a:solidFill>
                            <a:schemeClr val="tx1">
                              <a:lumMod val="75000"/>
                              <a:lumOff val="25000"/>
                            </a:schemeClr>
                          </a:solidFill>
                          <a:latin typeface="+mn-lt"/>
                          <a:ea typeface="+mn-ea"/>
                          <a:cs typeface="+mn-ea"/>
                          <a:sym typeface="+mn-lt"/>
                        </a:rPr>
                        <a:t>序号</a:t>
                      </a:r>
                    </a:p>
                  </a:txBody>
                  <a:tcPr marT="45712" marB="45712"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400" b="1" dirty="0">
                          <a:solidFill>
                            <a:schemeClr val="tx1">
                              <a:lumMod val="75000"/>
                              <a:lumOff val="25000"/>
                            </a:schemeClr>
                          </a:solidFill>
                          <a:latin typeface="+mn-lt"/>
                          <a:ea typeface="+mn-ea"/>
                          <a:cs typeface="+mn-ea"/>
                          <a:sym typeface="+mn-lt"/>
                        </a:rPr>
                        <a:t>设备名称</a:t>
                      </a:r>
                    </a:p>
                  </a:txBody>
                  <a:tcPr marT="45712" marB="4571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tx1">
                              <a:lumMod val="75000"/>
                              <a:lumOff val="25000"/>
                            </a:schemeClr>
                          </a:solidFill>
                          <a:latin typeface="+mn-lt"/>
                          <a:ea typeface="+mn-ea"/>
                          <a:cs typeface="+mn-ea"/>
                          <a:sym typeface="+mn-lt"/>
                        </a:rPr>
                        <a:t>编号</a:t>
                      </a:r>
                    </a:p>
                  </a:txBody>
                  <a:tcPr marT="45712" marB="4571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tx1">
                              <a:lumMod val="75000"/>
                              <a:lumOff val="25000"/>
                            </a:schemeClr>
                          </a:solidFill>
                          <a:latin typeface="+mn-lt"/>
                          <a:ea typeface="+mn-ea"/>
                          <a:cs typeface="+mn-ea"/>
                          <a:sym typeface="+mn-lt"/>
                        </a:rPr>
                        <a:t>类别</a:t>
                      </a:r>
                    </a:p>
                  </a:txBody>
                  <a:tcPr marT="45712" marB="4571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tx1">
                              <a:lumMod val="75000"/>
                              <a:lumOff val="25000"/>
                            </a:schemeClr>
                          </a:solidFill>
                          <a:latin typeface="+mn-lt"/>
                          <a:ea typeface="+mn-ea"/>
                          <a:cs typeface="+mn-ea"/>
                          <a:sym typeface="+mn-lt"/>
                        </a:rPr>
                        <a:t>投用日期</a:t>
                      </a:r>
                    </a:p>
                  </a:txBody>
                  <a:tcPr marT="45712" marB="4571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tx1">
                              <a:lumMod val="75000"/>
                              <a:lumOff val="25000"/>
                            </a:schemeClr>
                          </a:solidFill>
                          <a:latin typeface="+mn-lt"/>
                          <a:ea typeface="+mn-ea"/>
                          <a:cs typeface="+mn-ea"/>
                          <a:sym typeface="+mn-lt"/>
                        </a:rPr>
                        <a:t>使用单位</a:t>
                      </a:r>
                    </a:p>
                  </a:txBody>
                  <a:tcPr marT="45712" marB="4571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solidFill>
                            <a:schemeClr val="tx1">
                              <a:lumMod val="75000"/>
                              <a:lumOff val="25000"/>
                            </a:schemeClr>
                          </a:solidFill>
                          <a:latin typeface="+mn-lt"/>
                          <a:ea typeface="+mn-ea"/>
                          <a:cs typeface="+mn-ea"/>
                          <a:sym typeface="+mn-lt"/>
                        </a:rPr>
                        <a:t>备注</a:t>
                      </a:r>
                    </a:p>
                  </a:txBody>
                  <a:tcPr marT="45712" marB="45712"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1158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467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dirty="0">
                        <a:latin typeface="+mn-lt"/>
                        <a:ea typeface="+mn-ea"/>
                        <a:cs typeface="+mn-ea"/>
                        <a:sym typeface="+mn-lt"/>
                      </a:endParaRPr>
                    </a:p>
                  </a:txBody>
                  <a:tcPr marT="45712" marB="4571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latin typeface="+mn-lt"/>
                        <a:ea typeface="+mn-ea"/>
                        <a:cs typeface="+mn-ea"/>
                        <a:sym typeface="+mn-lt"/>
                      </a:endParaRPr>
                    </a:p>
                  </a:txBody>
                  <a:tcPr marT="45712" marB="4571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613841">
                <a:tc gridSpan="7">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just">
                        <a:lnSpc>
                          <a:spcPts val="2100"/>
                        </a:lnSpc>
                        <a:spcBef>
                          <a:spcPts val="0"/>
                        </a:spcBef>
                        <a:buNone/>
                      </a:pPr>
                      <a:r>
                        <a:rPr lang="zh-CN" altLang="en-US" sz="1200" b="0" dirty="0">
                          <a:latin typeface="+mn-lt"/>
                          <a:ea typeface="+mn-ea"/>
                          <a:cs typeface="+mn-ea"/>
                          <a:sym typeface="+mn-lt"/>
                        </a:rPr>
                        <a:t>填表说明：</a:t>
                      </a:r>
                    </a:p>
                    <a:p>
                      <a:pPr marL="0" lvl="0" indent="0" algn="just">
                        <a:lnSpc>
                          <a:spcPts val="2100"/>
                        </a:lnSpc>
                        <a:spcBef>
                          <a:spcPts val="0"/>
                        </a:spcBef>
                        <a:buNone/>
                      </a:pPr>
                      <a:r>
                        <a:rPr lang="zh-CN" altLang="en-US" sz="1200" b="0" dirty="0">
                          <a:latin typeface="+mn-lt"/>
                          <a:ea typeface="+mn-ea"/>
                          <a:cs typeface="+mn-ea"/>
                          <a:sym typeface="+mn-lt"/>
                        </a:rPr>
                        <a:t>参照设备设施台帐，按照十大类别归类，按照单元或装置进行划分，同一单元或装置内介质、型号相同的设备设施可合并，在备注内写明数量。</a:t>
                      </a:r>
                    </a:p>
                    <a:p>
                      <a:pPr marL="0" lvl="0" indent="0" algn="just">
                        <a:lnSpc>
                          <a:spcPts val="2100"/>
                        </a:lnSpc>
                        <a:spcBef>
                          <a:spcPts val="0"/>
                        </a:spcBef>
                        <a:buNone/>
                      </a:pPr>
                      <a:r>
                        <a:rPr lang="zh-CN" altLang="en-US" sz="1200" b="0" dirty="0">
                          <a:latin typeface="+mn-lt"/>
                          <a:ea typeface="+mn-ea"/>
                          <a:cs typeface="+mn-ea"/>
                          <a:sym typeface="+mn-lt"/>
                        </a:rPr>
                        <a:t>十大类别：炉类、塔类、反应器类、储罐及容器类、冷换设备类、通用机械类、动力类、化工机械类、起重运输类、其他设备类。</a:t>
                      </a:r>
                    </a:p>
                    <a:p>
                      <a:pPr marL="0" lvl="0" indent="0">
                        <a:lnSpc>
                          <a:spcPts val="2100"/>
                        </a:lnSpc>
                        <a:spcBef>
                          <a:spcPts val="0"/>
                        </a:spcBef>
                        <a:buNone/>
                      </a:pPr>
                      <a:r>
                        <a:rPr lang="zh-CN" altLang="en-US" sz="1200" b="0" dirty="0">
                          <a:latin typeface="+mn-lt"/>
                          <a:ea typeface="+mn-ea"/>
                          <a:cs typeface="+mn-ea"/>
                          <a:sym typeface="+mn-lt"/>
                        </a:rPr>
                        <a:t>厂房、管廊、手持电动工具、办公楼等可以放在表的最后列出。 </a:t>
                      </a:r>
                    </a:p>
                  </a:txBody>
                  <a:tcPr marT="45712" marB="45712">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xBody>
                    <a:bodyPr/>
                    <a:lstStyle/>
                    <a:p>
                      <a:endParaRPr lang="zh-CN"/>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平行四边形 6">
            <a:extLst>
              <a:ext uri="{FF2B5EF4-FFF2-40B4-BE49-F238E27FC236}">
                <a16:creationId xmlns="" xmlns:a16="http://schemas.microsoft.com/office/drawing/2014/main" id="{CA4DFAE9-E44A-4B11-B5C4-E8E976DE28CF}"/>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平行四边形 7">
            <a:extLst>
              <a:ext uri="{FF2B5EF4-FFF2-40B4-BE49-F238E27FC236}">
                <a16:creationId xmlns="" xmlns:a16="http://schemas.microsoft.com/office/drawing/2014/main" id="{7864BC12-27BC-49ED-BFBF-166C546959AD}"/>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文本框 5">
            <a:extLst>
              <a:ext uri="{FF2B5EF4-FFF2-40B4-BE49-F238E27FC236}">
                <a16:creationId xmlns="" xmlns:a16="http://schemas.microsoft.com/office/drawing/2014/main" id="{910507C2-859A-45A6-9B4C-22C229004BAE}"/>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3" name="矩形 8">
            <a:extLst>
              <a:ext uri="{FF2B5EF4-FFF2-40B4-BE49-F238E27FC236}">
                <a16:creationId xmlns="" xmlns:a16="http://schemas.microsoft.com/office/drawing/2014/main" id="{C25AAE47-5953-4CD3-BCDC-E4E4E1C2E3DF}"/>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7655571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0E930822-84F9-473F-9F45-A24ECFEB6CEE}"/>
              </a:ext>
            </a:extLst>
          </p:cNvPr>
          <p:cNvSpPr/>
          <p:nvPr/>
        </p:nvSpPr>
        <p:spPr>
          <a:xfrm>
            <a:off x="1079991" y="1068446"/>
            <a:ext cx="2013729" cy="590486"/>
          </a:xfrm>
          <a:prstGeom prst="rect">
            <a:avLst/>
          </a:prstGeom>
          <a:noFill/>
          <a:ln w="9525">
            <a:noFill/>
          </a:ln>
        </p:spPr>
        <p:txBody>
          <a:bodyPr wrap="none" anchor="ctr"/>
          <a:lstStyle/>
          <a:p>
            <a:pPr algn="ctr"/>
            <a:r>
              <a:rPr lang="en-US" altLang="zh-CN" sz="2000" noProof="1">
                <a:solidFill>
                  <a:srgbClr val="0070C0"/>
                </a:solidFill>
                <a:cs typeface="+mn-ea"/>
                <a:sym typeface="+mn-lt"/>
              </a:rPr>
              <a:t>2</a:t>
            </a:r>
            <a:r>
              <a:rPr lang="zh-CN" altLang="en-US" sz="2000" noProof="1">
                <a:solidFill>
                  <a:srgbClr val="0070C0"/>
                </a:solidFill>
                <a:cs typeface="+mn-ea"/>
                <a:sym typeface="+mn-lt"/>
              </a:rPr>
              <a:t>、危害识别</a:t>
            </a:r>
          </a:p>
        </p:txBody>
      </p:sp>
      <p:sp>
        <p:nvSpPr>
          <p:cNvPr id="10" name="time-control-interface-symbol-of-an-user_51574">
            <a:extLst>
              <a:ext uri="{FF2B5EF4-FFF2-40B4-BE49-F238E27FC236}">
                <a16:creationId xmlns="" xmlns:a16="http://schemas.microsoft.com/office/drawing/2014/main" id="{9CAC5E9D-2558-4714-A3F1-C4BDBE3E8982}"/>
              </a:ext>
            </a:extLst>
          </p:cNvPr>
          <p:cNvSpPr>
            <a:spLocks noChangeAspect="1"/>
          </p:cNvSpPr>
          <p:nvPr/>
        </p:nvSpPr>
        <p:spPr bwMode="auto">
          <a:xfrm>
            <a:off x="647825" y="1123945"/>
            <a:ext cx="487602" cy="461015"/>
          </a:xfrm>
          <a:custGeom>
            <a:avLst/>
            <a:gdLst>
              <a:gd name="connsiteX0" fmla="*/ 446385 w 597810"/>
              <a:gd name="connsiteY0" fmla="*/ 350589 h 565214"/>
              <a:gd name="connsiteX1" fmla="*/ 478157 w 597810"/>
              <a:gd name="connsiteY1" fmla="*/ 350589 h 565214"/>
              <a:gd name="connsiteX2" fmla="*/ 478157 w 597810"/>
              <a:gd name="connsiteY2" fmla="*/ 422953 h 565214"/>
              <a:gd name="connsiteX3" fmla="*/ 535248 w 597810"/>
              <a:gd name="connsiteY3" fmla="*/ 422953 h 565214"/>
              <a:gd name="connsiteX4" fmla="*/ 535248 w 597810"/>
              <a:gd name="connsiteY4" fmla="*/ 454674 h 565214"/>
              <a:gd name="connsiteX5" fmla="*/ 446385 w 597810"/>
              <a:gd name="connsiteY5" fmla="*/ 454674 h 565214"/>
              <a:gd name="connsiteX6" fmla="*/ 463750 w 597810"/>
              <a:gd name="connsiteY6" fmla="*/ 337170 h 565214"/>
              <a:gd name="connsiteX7" fmla="*/ 369411 w 597810"/>
              <a:gd name="connsiteY7" fmla="*/ 431362 h 565214"/>
              <a:gd name="connsiteX8" fmla="*/ 463750 w 597810"/>
              <a:gd name="connsiteY8" fmla="*/ 525554 h 565214"/>
              <a:gd name="connsiteX9" fmla="*/ 558088 w 597810"/>
              <a:gd name="connsiteY9" fmla="*/ 431362 h 565214"/>
              <a:gd name="connsiteX10" fmla="*/ 463750 w 597810"/>
              <a:gd name="connsiteY10" fmla="*/ 337170 h 565214"/>
              <a:gd name="connsiteX11" fmla="*/ 463750 w 597810"/>
              <a:gd name="connsiteY11" fmla="*/ 297510 h 565214"/>
              <a:gd name="connsiteX12" fmla="*/ 597810 w 597810"/>
              <a:gd name="connsiteY12" fmla="*/ 431362 h 565214"/>
              <a:gd name="connsiteX13" fmla="*/ 463750 w 597810"/>
              <a:gd name="connsiteY13" fmla="*/ 565214 h 565214"/>
              <a:gd name="connsiteX14" fmla="*/ 393740 w 597810"/>
              <a:gd name="connsiteY14" fmla="*/ 545384 h 565214"/>
              <a:gd name="connsiteX15" fmla="*/ 0 w 597810"/>
              <a:gd name="connsiteY15" fmla="*/ 545384 h 565214"/>
              <a:gd name="connsiteX16" fmla="*/ 97318 w 597810"/>
              <a:gd name="connsiteY16" fmla="*/ 383274 h 565214"/>
              <a:gd name="connsiteX17" fmla="*/ 122144 w 597810"/>
              <a:gd name="connsiteY17" fmla="*/ 361957 h 565214"/>
              <a:gd name="connsiteX18" fmla="*/ 190167 w 597810"/>
              <a:gd name="connsiteY18" fmla="*/ 330725 h 565214"/>
              <a:gd name="connsiteX19" fmla="*/ 222937 w 597810"/>
              <a:gd name="connsiteY19" fmla="*/ 302963 h 565214"/>
              <a:gd name="connsiteX20" fmla="*/ 279541 w 597810"/>
              <a:gd name="connsiteY20" fmla="*/ 358983 h 565214"/>
              <a:gd name="connsiteX21" fmla="*/ 335647 w 597810"/>
              <a:gd name="connsiteY21" fmla="*/ 302963 h 565214"/>
              <a:gd name="connsiteX22" fmla="*/ 368418 w 597810"/>
              <a:gd name="connsiteY22" fmla="*/ 330725 h 565214"/>
              <a:gd name="connsiteX23" fmla="*/ 373383 w 597810"/>
              <a:gd name="connsiteY23" fmla="*/ 332708 h 565214"/>
              <a:gd name="connsiteX24" fmla="*/ 463750 w 597810"/>
              <a:gd name="connsiteY24" fmla="*/ 297510 h 565214"/>
              <a:gd name="connsiteX25" fmla="*/ 279051 w 597810"/>
              <a:gd name="connsiteY25" fmla="*/ 0 h 565214"/>
              <a:gd name="connsiteX26" fmla="*/ 279547 w 597810"/>
              <a:gd name="connsiteY26" fmla="*/ 0 h 565214"/>
              <a:gd name="connsiteX27" fmla="*/ 280044 w 597810"/>
              <a:gd name="connsiteY27" fmla="*/ 0 h 565214"/>
              <a:gd name="connsiteX28" fmla="*/ 408651 w 597810"/>
              <a:gd name="connsiteY28" fmla="*/ 126938 h 565214"/>
              <a:gd name="connsiteX29" fmla="*/ 279547 w 597810"/>
              <a:gd name="connsiteY29" fmla="*/ 309908 h 565214"/>
              <a:gd name="connsiteX30" fmla="*/ 279051 w 597810"/>
              <a:gd name="connsiteY30" fmla="*/ 309908 h 565214"/>
              <a:gd name="connsiteX31" fmla="*/ 149947 w 597810"/>
              <a:gd name="connsiteY31" fmla="*/ 126938 h 565214"/>
              <a:gd name="connsiteX32" fmla="*/ 279051 w 597810"/>
              <a:gd name="connsiteY32" fmla="*/ 0 h 5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810" h="565214">
                <a:moveTo>
                  <a:pt x="446385" y="350589"/>
                </a:moveTo>
                <a:lnTo>
                  <a:pt x="478157" y="350589"/>
                </a:lnTo>
                <a:lnTo>
                  <a:pt x="478157" y="422953"/>
                </a:lnTo>
                <a:lnTo>
                  <a:pt x="535248" y="422953"/>
                </a:lnTo>
                <a:lnTo>
                  <a:pt x="535248" y="454674"/>
                </a:lnTo>
                <a:lnTo>
                  <a:pt x="446385" y="454674"/>
                </a:lnTo>
                <a:close/>
                <a:moveTo>
                  <a:pt x="463750" y="337170"/>
                </a:moveTo>
                <a:cubicBezTo>
                  <a:pt x="411615" y="337170"/>
                  <a:pt x="369411" y="379308"/>
                  <a:pt x="369411" y="431362"/>
                </a:cubicBezTo>
                <a:cubicBezTo>
                  <a:pt x="369411" y="483416"/>
                  <a:pt x="411615" y="525554"/>
                  <a:pt x="463750" y="525554"/>
                </a:cubicBezTo>
                <a:cubicBezTo>
                  <a:pt x="515884" y="525554"/>
                  <a:pt x="558088" y="483416"/>
                  <a:pt x="558088" y="431362"/>
                </a:cubicBezTo>
                <a:cubicBezTo>
                  <a:pt x="558088" y="379308"/>
                  <a:pt x="515884" y="337170"/>
                  <a:pt x="463750" y="337170"/>
                </a:cubicBezTo>
                <a:close/>
                <a:moveTo>
                  <a:pt x="463750" y="297510"/>
                </a:moveTo>
                <a:cubicBezTo>
                  <a:pt x="537731" y="297510"/>
                  <a:pt x="597810" y="357496"/>
                  <a:pt x="597810" y="431362"/>
                </a:cubicBezTo>
                <a:cubicBezTo>
                  <a:pt x="597810" y="505228"/>
                  <a:pt x="537731" y="565214"/>
                  <a:pt x="463750" y="565214"/>
                </a:cubicBezTo>
                <a:cubicBezTo>
                  <a:pt x="437931" y="565214"/>
                  <a:pt x="414098" y="557778"/>
                  <a:pt x="393740" y="545384"/>
                </a:cubicBezTo>
                <a:lnTo>
                  <a:pt x="0" y="545384"/>
                </a:lnTo>
                <a:lnTo>
                  <a:pt x="97318" y="383274"/>
                </a:lnTo>
                <a:cubicBezTo>
                  <a:pt x="103276" y="373359"/>
                  <a:pt x="112214" y="365923"/>
                  <a:pt x="122144" y="361957"/>
                </a:cubicBezTo>
                <a:lnTo>
                  <a:pt x="190167" y="330725"/>
                </a:lnTo>
                <a:lnTo>
                  <a:pt x="222937" y="302963"/>
                </a:lnTo>
                <a:lnTo>
                  <a:pt x="279541" y="358983"/>
                </a:lnTo>
                <a:lnTo>
                  <a:pt x="335647" y="302963"/>
                </a:lnTo>
                <a:lnTo>
                  <a:pt x="368418" y="330725"/>
                </a:lnTo>
                <a:lnTo>
                  <a:pt x="373383" y="332708"/>
                </a:lnTo>
                <a:cubicBezTo>
                  <a:pt x="397216" y="310895"/>
                  <a:pt x="428993" y="297510"/>
                  <a:pt x="463750" y="297510"/>
                </a:cubicBezTo>
                <a:close/>
                <a:moveTo>
                  <a:pt x="279051" y="0"/>
                </a:moveTo>
                <a:cubicBezTo>
                  <a:pt x="279051" y="0"/>
                  <a:pt x="279547" y="0"/>
                  <a:pt x="279547" y="0"/>
                </a:cubicBezTo>
                <a:cubicBezTo>
                  <a:pt x="279547" y="0"/>
                  <a:pt x="279547" y="0"/>
                  <a:pt x="280044" y="0"/>
                </a:cubicBezTo>
                <a:cubicBezTo>
                  <a:pt x="360485" y="1983"/>
                  <a:pt x="409644" y="47602"/>
                  <a:pt x="408651" y="126938"/>
                </a:cubicBezTo>
                <a:cubicBezTo>
                  <a:pt x="407658" y="241481"/>
                  <a:pt x="359492" y="310900"/>
                  <a:pt x="279547" y="309908"/>
                </a:cubicBezTo>
                <a:cubicBezTo>
                  <a:pt x="279547" y="309908"/>
                  <a:pt x="279051" y="309908"/>
                  <a:pt x="279051" y="309908"/>
                </a:cubicBezTo>
                <a:cubicBezTo>
                  <a:pt x="199602" y="310900"/>
                  <a:pt x="151437" y="241481"/>
                  <a:pt x="149947" y="126938"/>
                </a:cubicBezTo>
                <a:cubicBezTo>
                  <a:pt x="148954" y="47602"/>
                  <a:pt x="198609" y="1983"/>
                  <a:pt x="279051" y="0"/>
                </a:cubicBezTo>
                <a:close/>
              </a:path>
            </a:pathLst>
          </a:custGeom>
          <a:solidFill>
            <a:srgbClr val="0070C0"/>
          </a:solidFill>
          <a:ln>
            <a:noFill/>
          </a:ln>
        </p:spPr>
      </p:sp>
      <p:sp>
        <p:nvSpPr>
          <p:cNvPr id="2" name="矩形 1">
            <a:extLst>
              <a:ext uri="{FF2B5EF4-FFF2-40B4-BE49-F238E27FC236}">
                <a16:creationId xmlns="" xmlns:a16="http://schemas.microsoft.com/office/drawing/2014/main" id="{1391B1D7-CFBD-4547-9100-2E5B610DF9FC}"/>
              </a:ext>
            </a:extLst>
          </p:cNvPr>
          <p:cNvSpPr/>
          <p:nvPr/>
        </p:nvSpPr>
        <p:spPr>
          <a:xfrm>
            <a:off x="1070121" y="2006082"/>
            <a:ext cx="2013729"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 xmlns:a16="http://schemas.microsoft.com/office/drawing/2014/main" id="{9BEEF345-A0F6-4409-85E9-128BBC15E77B}"/>
              </a:ext>
            </a:extLst>
          </p:cNvPr>
          <p:cNvSpPr txBox="1"/>
          <p:nvPr/>
        </p:nvSpPr>
        <p:spPr>
          <a:xfrm>
            <a:off x="1135427" y="2028181"/>
            <a:ext cx="2098946" cy="300082"/>
          </a:xfrm>
          <a:prstGeom prst="rect">
            <a:avLst/>
          </a:prstGeom>
          <a:noFill/>
        </p:spPr>
        <p:txBody>
          <a:bodyPr wrap="square" rtlCol="0">
            <a:spAutoFit/>
          </a:bodyPr>
          <a:lstStyle/>
          <a:p>
            <a:r>
              <a:rPr lang="zh-CN" altLang="en-US" dirty="0">
                <a:solidFill>
                  <a:schemeClr val="bg1"/>
                </a:solidFill>
              </a:rPr>
              <a:t>危害（危险有害因素）</a:t>
            </a:r>
          </a:p>
        </p:txBody>
      </p:sp>
      <p:sp>
        <p:nvSpPr>
          <p:cNvPr id="4" name="矩形 3">
            <a:extLst>
              <a:ext uri="{FF2B5EF4-FFF2-40B4-BE49-F238E27FC236}">
                <a16:creationId xmlns="" xmlns:a16="http://schemas.microsoft.com/office/drawing/2014/main" id="{F150A343-A83E-428C-8EBD-7C86E1A6E0E0}"/>
              </a:ext>
            </a:extLst>
          </p:cNvPr>
          <p:cNvSpPr/>
          <p:nvPr/>
        </p:nvSpPr>
        <p:spPr>
          <a:xfrm>
            <a:off x="3149156" y="2025333"/>
            <a:ext cx="5510917" cy="327013"/>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可能造成人员伤亡、疾病、财产损失、工作环境破坏的</a:t>
            </a:r>
            <a:r>
              <a:rPr lang="zh-CN" altLang="en-US" sz="1400" b="1" dirty="0">
                <a:solidFill>
                  <a:srgbClr val="0070C0"/>
                </a:solidFill>
                <a:cs typeface="+mn-ea"/>
                <a:sym typeface="+mn-lt"/>
              </a:rPr>
              <a:t>根源或状态</a:t>
            </a:r>
            <a:endParaRPr lang="zh-CN" altLang="en-US" b="1" dirty="0">
              <a:solidFill>
                <a:srgbClr val="0070C0"/>
              </a:solidFill>
            </a:endParaRPr>
          </a:p>
        </p:txBody>
      </p:sp>
      <p:sp>
        <p:nvSpPr>
          <p:cNvPr id="16" name="矩形 15">
            <a:extLst>
              <a:ext uri="{FF2B5EF4-FFF2-40B4-BE49-F238E27FC236}">
                <a16:creationId xmlns="" xmlns:a16="http://schemas.microsoft.com/office/drawing/2014/main" id="{A18ED4BA-E0D2-4D39-950A-20FEBA11DABE}"/>
              </a:ext>
            </a:extLst>
          </p:cNvPr>
          <p:cNvSpPr/>
          <p:nvPr/>
        </p:nvSpPr>
        <p:spPr>
          <a:xfrm>
            <a:off x="1070121" y="2949752"/>
            <a:ext cx="2013729"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 xmlns:a16="http://schemas.microsoft.com/office/drawing/2014/main" id="{65D76E51-F155-4323-B263-65E6892A0F4F}"/>
              </a:ext>
            </a:extLst>
          </p:cNvPr>
          <p:cNvSpPr txBox="1"/>
          <p:nvPr/>
        </p:nvSpPr>
        <p:spPr>
          <a:xfrm>
            <a:off x="1135427" y="2971851"/>
            <a:ext cx="2098946" cy="300082"/>
          </a:xfrm>
          <a:prstGeom prst="rect">
            <a:avLst/>
          </a:prstGeom>
          <a:noFill/>
        </p:spPr>
        <p:txBody>
          <a:bodyPr wrap="square" rtlCol="0">
            <a:spAutoFit/>
          </a:bodyPr>
          <a:lstStyle/>
          <a:p>
            <a:pPr algn="ctr"/>
            <a:r>
              <a:rPr lang="zh-CN" altLang="en-US" dirty="0">
                <a:solidFill>
                  <a:schemeClr val="bg1"/>
                </a:solidFill>
              </a:rPr>
              <a:t>根源或状态来源于</a:t>
            </a:r>
          </a:p>
        </p:txBody>
      </p:sp>
      <p:sp>
        <p:nvSpPr>
          <p:cNvPr id="18" name="矩形 17">
            <a:extLst>
              <a:ext uri="{FF2B5EF4-FFF2-40B4-BE49-F238E27FC236}">
                <a16:creationId xmlns="" xmlns:a16="http://schemas.microsoft.com/office/drawing/2014/main" id="{6BB21206-DCA7-4E89-81F0-B7F3DB03F8D7}"/>
              </a:ext>
            </a:extLst>
          </p:cNvPr>
          <p:cNvSpPr/>
          <p:nvPr/>
        </p:nvSpPr>
        <p:spPr>
          <a:xfrm>
            <a:off x="1050210" y="3876535"/>
            <a:ext cx="2013729"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 xmlns:a16="http://schemas.microsoft.com/office/drawing/2014/main" id="{80398F32-15F6-46A1-9CA0-AB68D78C1B51}"/>
              </a:ext>
            </a:extLst>
          </p:cNvPr>
          <p:cNvSpPr txBox="1"/>
          <p:nvPr/>
        </p:nvSpPr>
        <p:spPr>
          <a:xfrm>
            <a:off x="1050210" y="3913084"/>
            <a:ext cx="2098946" cy="300082"/>
          </a:xfrm>
          <a:prstGeom prst="rect">
            <a:avLst/>
          </a:prstGeom>
          <a:noFill/>
        </p:spPr>
        <p:txBody>
          <a:bodyPr wrap="square" rtlCol="0">
            <a:spAutoFit/>
          </a:bodyPr>
          <a:lstStyle/>
          <a:p>
            <a:pPr algn="ctr"/>
            <a:r>
              <a:rPr lang="zh-CN" altLang="en-US" dirty="0">
                <a:solidFill>
                  <a:schemeClr val="bg1"/>
                </a:solidFill>
              </a:rPr>
              <a:t>危害识别</a:t>
            </a:r>
          </a:p>
        </p:txBody>
      </p:sp>
      <p:sp>
        <p:nvSpPr>
          <p:cNvPr id="20" name="矩形 19">
            <a:extLst>
              <a:ext uri="{FF2B5EF4-FFF2-40B4-BE49-F238E27FC236}">
                <a16:creationId xmlns="" xmlns:a16="http://schemas.microsoft.com/office/drawing/2014/main" id="{D1B3F047-488B-47EF-8BB5-6C7AFECD9F9F}"/>
              </a:ext>
            </a:extLst>
          </p:cNvPr>
          <p:cNvSpPr/>
          <p:nvPr/>
        </p:nvSpPr>
        <p:spPr>
          <a:xfrm>
            <a:off x="3169067" y="2863794"/>
            <a:ext cx="5510917" cy="605294"/>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物的不安全状态 、人的不安全行为  </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企业职工伤亡事故分类标准</a:t>
            </a:r>
            <a:r>
              <a:rPr lang="en-US" altLang="zh-CN" sz="1400" dirty="0">
                <a:solidFill>
                  <a:schemeClr val="tx1">
                    <a:lumMod val="85000"/>
                    <a:lumOff val="15000"/>
                  </a:schemeClr>
                </a:solidFill>
                <a:cs typeface="+mn-ea"/>
                <a:sym typeface="+mn-lt"/>
              </a:rPr>
              <a:t>》13</a:t>
            </a:r>
            <a:r>
              <a:rPr lang="zh-CN" altLang="en-US" sz="1400" dirty="0">
                <a:solidFill>
                  <a:schemeClr val="tx1">
                    <a:lumMod val="85000"/>
                    <a:lumOff val="15000"/>
                  </a:schemeClr>
                </a:solidFill>
                <a:cs typeface="+mn-ea"/>
                <a:sym typeface="+mn-lt"/>
              </a:rPr>
              <a:t>类）、有害的作业环境、安全管理缺陷。</a:t>
            </a:r>
          </a:p>
        </p:txBody>
      </p:sp>
      <p:sp>
        <p:nvSpPr>
          <p:cNvPr id="21" name="矩形 20">
            <a:extLst>
              <a:ext uri="{FF2B5EF4-FFF2-40B4-BE49-F238E27FC236}">
                <a16:creationId xmlns="" xmlns:a16="http://schemas.microsoft.com/office/drawing/2014/main" id="{CFEB29F8-1A7F-4DDB-B4F0-BCF7B49B4B2F}"/>
              </a:ext>
            </a:extLst>
          </p:cNvPr>
          <p:cNvSpPr/>
          <p:nvPr/>
        </p:nvSpPr>
        <p:spPr>
          <a:xfrm>
            <a:off x="3169067" y="3888718"/>
            <a:ext cx="5510917" cy="348813"/>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认知危害的存在并确定其性质的过程。</a:t>
            </a:r>
          </a:p>
        </p:txBody>
      </p:sp>
      <p:cxnSp>
        <p:nvCxnSpPr>
          <p:cNvPr id="6" name="直接连接符 5">
            <a:extLst>
              <a:ext uri="{FF2B5EF4-FFF2-40B4-BE49-F238E27FC236}">
                <a16:creationId xmlns="" xmlns:a16="http://schemas.microsoft.com/office/drawing/2014/main" id="{E4FFD3AC-DD04-4305-9B52-90F24ED482F8}"/>
              </a:ext>
            </a:extLst>
          </p:cNvPr>
          <p:cNvCxnSpPr/>
          <p:nvPr/>
        </p:nvCxnSpPr>
        <p:spPr>
          <a:xfrm>
            <a:off x="1070121" y="2489751"/>
            <a:ext cx="741421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2B0D03EA-06B0-4C72-B43C-2ED8C9AB7053}"/>
              </a:ext>
            </a:extLst>
          </p:cNvPr>
          <p:cNvCxnSpPr/>
          <p:nvPr/>
        </p:nvCxnSpPr>
        <p:spPr>
          <a:xfrm>
            <a:off x="1079991" y="3500577"/>
            <a:ext cx="741421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CD668CE8-4729-4802-A398-BAACD60EA4E6}"/>
              </a:ext>
            </a:extLst>
          </p:cNvPr>
          <p:cNvCxnSpPr/>
          <p:nvPr/>
        </p:nvCxnSpPr>
        <p:spPr>
          <a:xfrm>
            <a:off x="1070120" y="4396740"/>
            <a:ext cx="7414213"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平行四边形 6">
            <a:extLst>
              <a:ext uri="{FF2B5EF4-FFF2-40B4-BE49-F238E27FC236}">
                <a16:creationId xmlns="" xmlns:a16="http://schemas.microsoft.com/office/drawing/2014/main" id="{4D9B256B-EA80-4AD2-B876-366EC73417FF}"/>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3" name="平行四边形 7">
            <a:extLst>
              <a:ext uri="{FF2B5EF4-FFF2-40B4-BE49-F238E27FC236}">
                <a16:creationId xmlns="" xmlns:a16="http://schemas.microsoft.com/office/drawing/2014/main" id="{AA3BB52C-F5D4-404D-9316-B25EB0DB3999}"/>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 name="文本框 5">
            <a:extLst>
              <a:ext uri="{FF2B5EF4-FFF2-40B4-BE49-F238E27FC236}">
                <a16:creationId xmlns="" xmlns:a16="http://schemas.microsoft.com/office/drawing/2014/main" id="{4A416B06-2C42-44E9-B1BA-4400D5A23FC1}"/>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7" name="矩形 8">
            <a:extLst>
              <a:ext uri="{FF2B5EF4-FFF2-40B4-BE49-F238E27FC236}">
                <a16:creationId xmlns="" xmlns:a16="http://schemas.microsoft.com/office/drawing/2014/main" id="{D09A642E-1881-4192-9459-2E24FDCEAF69}"/>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5651003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577692" y="692405"/>
            <a:ext cx="7852410" cy="3582800"/>
          </a:xfrm>
          <a:prstGeom prst="rect">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68461" tIns="34231" rIns="68461" bIns="34231" rtlCol="0" anchor="ctr"/>
          <a:lstStyle/>
          <a:p>
            <a:pPr algn="ctr"/>
            <a:endParaRPr lang="zh-CN" altLang="en-US" sz="1829">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a:extLst>
              <a:ext uri="{FF2B5EF4-FFF2-40B4-BE49-F238E27FC236}">
                <a16:creationId xmlns="" xmlns:a16="http://schemas.microsoft.com/office/drawing/2014/main" id="{C794B9FC-1FBB-45D1-8CCB-5A80B1FAFC53}"/>
              </a:ext>
            </a:extLst>
          </p:cNvPr>
          <p:cNvGrpSpPr/>
          <p:nvPr/>
        </p:nvGrpSpPr>
        <p:grpSpPr>
          <a:xfrm>
            <a:off x="1551048" y="1905802"/>
            <a:ext cx="1810802" cy="1123250"/>
            <a:chOff x="1593096" y="1679169"/>
            <a:chExt cx="1810802" cy="1123250"/>
          </a:xfrm>
        </p:grpSpPr>
        <p:sp>
          <p:nvSpPr>
            <p:cNvPr id="3" name="文本框 13"/>
            <p:cNvSpPr txBox="1"/>
            <p:nvPr/>
          </p:nvSpPr>
          <p:spPr>
            <a:xfrm>
              <a:off x="1806690" y="2487067"/>
              <a:ext cx="1441133" cy="315352"/>
            </a:xfrm>
            <a:prstGeom prst="rect">
              <a:avLst/>
            </a:prstGeom>
            <a:solidFill>
              <a:srgbClr val="0070C0"/>
            </a:solidFill>
          </p:spPr>
          <p:txBody>
            <a:bodyPr wrap="square" lIns="68461" tIns="34231" rIns="68461" bIns="34231"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p>
          </p:txBody>
        </p:sp>
        <p:sp>
          <p:nvSpPr>
            <p:cNvPr id="4" name="文本框 32"/>
            <p:cNvSpPr txBox="1"/>
            <p:nvPr/>
          </p:nvSpPr>
          <p:spPr>
            <a:xfrm>
              <a:off x="1593096" y="1679169"/>
              <a:ext cx="1810802" cy="684684"/>
            </a:xfrm>
            <a:prstGeom prst="rect">
              <a:avLst/>
            </a:prstGeom>
            <a:noFill/>
          </p:spPr>
          <p:txBody>
            <a:bodyPr wrap="square" lIns="68461" tIns="34231" rIns="68461" bIns="34231" rtlCol="0">
              <a:spAutoFit/>
            </a:bodyPr>
            <a:lstStyle/>
            <a:p>
              <a:pPr algn="ctr"/>
              <a:r>
                <a:rPr lang="zh-CN" altLang="en-US" sz="4000" b="1" dirty="0">
                  <a:solidFill>
                    <a:srgbClr val="0070C0"/>
                  </a:solidFill>
                  <a:latin typeface="Arial" panose="020B0604020202020204" pitchFamily="34" charset="0"/>
                  <a:ea typeface="微软雅黑" panose="020B0503020204020204" pitchFamily="34" charset="-122"/>
                  <a:sym typeface="Arial" panose="020B0604020202020204" pitchFamily="34" charset="0"/>
                </a:rPr>
                <a:t>目 录</a:t>
              </a:r>
            </a:p>
          </p:txBody>
        </p:sp>
      </p:grpSp>
      <p:sp>
        <p:nvSpPr>
          <p:cNvPr id="5" name="文本框 4"/>
          <p:cNvSpPr txBox="1"/>
          <p:nvPr/>
        </p:nvSpPr>
        <p:spPr>
          <a:xfrm>
            <a:off x="4392725" y="1416068"/>
            <a:ext cx="3563437" cy="346129"/>
          </a:xfrm>
          <a:prstGeom prst="rect">
            <a:avLst/>
          </a:prstGeom>
          <a:noFill/>
        </p:spPr>
        <p:txBody>
          <a:bodyPr wrap="square" lIns="68461" tIns="34231" rIns="68461" bIns="34231" rtlCol="0">
            <a:spAutoFit/>
          </a:bodyPr>
          <a:lstStyle/>
          <a:p>
            <a:r>
              <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风险管理目的、机理、内容</a:t>
            </a:r>
          </a:p>
        </p:txBody>
      </p:sp>
      <p:sp>
        <p:nvSpPr>
          <p:cNvPr id="13" name="文本框 24"/>
          <p:cNvSpPr txBox="1"/>
          <p:nvPr/>
        </p:nvSpPr>
        <p:spPr>
          <a:xfrm>
            <a:off x="3795984" y="1358775"/>
            <a:ext cx="596741" cy="500018"/>
          </a:xfrm>
          <a:prstGeom prst="rect">
            <a:avLst/>
          </a:prstGeom>
          <a:noFill/>
        </p:spPr>
        <p:txBody>
          <a:bodyPr wrap="square" lIns="68461" tIns="34231" rIns="68461" bIns="34231" rtlCol="0">
            <a:spAutoFit/>
          </a:bodyPr>
          <a:lstStyle/>
          <a:p>
            <a:pPr algn="ctr">
              <a:defRPr/>
            </a:pPr>
            <a:r>
              <a:rPr lang="en-US" altLang="zh-CN" sz="2800" b="1" dirty="0">
                <a:solidFill>
                  <a:srgbClr val="0070C0"/>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1" name="文本框 20">
            <a:extLst>
              <a:ext uri="{FF2B5EF4-FFF2-40B4-BE49-F238E27FC236}">
                <a16:creationId xmlns="" xmlns:a16="http://schemas.microsoft.com/office/drawing/2014/main" id="{756B024F-734A-41C9-B0DF-66796F604E7F}"/>
              </a:ext>
            </a:extLst>
          </p:cNvPr>
          <p:cNvSpPr txBox="1"/>
          <p:nvPr/>
        </p:nvSpPr>
        <p:spPr>
          <a:xfrm>
            <a:off x="4392725" y="2015346"/>
            <a:ext cx="3563437" cy="346129"/>
          </a:xfrm>
          <a:prstGeom prst="rect">
            <a:avLst/>
          </a:prstGeom>
          <a:noFill/>
        </p:spPr>
        <p:txBody>
          <a:bodyPr wrap="square" lIns="68461" tIns="34231" rIns="68461" bIns="34231" rtlCol="0">
            <a:spAutoFit/>
          </a:bodyPr>
          <a:lstStyle/>
          <a:p>
            <a:r>
              <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风险评价的步骤和要求</a:t>
            </a:r>
          </a:p>
        </p:txBody>
      </p:sp>
      <p:sp>
        <p:nvSpPr>
          <p:cNvPr id="22" name="文本框 24">
            <a:extLst>
              <a:ext uri="{FF2B5EF4-FFF2-40B4-BE49-F238E27FC236}">
                <a16:creationId xmlns="" xmlns:a16="http://schemas.microsoft.com/office/drawing/2014/main" id="{8E199895-D872-41F2-A005-DE7AD0C2A69F}"/>
              </a:ext>
            </a:extLst>
          </p:cNvPr>
          <p:cNvSpPr txBox="1"/>
          <p:nvPr/>
        </p:nvSpPr>
        <p:spPr>
          <a:xfrm>
            <a:off x="3795984" y="1958053"/>
            <a:ext cx="596741" cy="500018"/>
          </a:xfrm>
          <a:prstGeom prst="rect">
            <a:avLst/>
          </a:prstGeom>
          <a:noFill/>
        </p:spPr>
        <p:txBody>
          <a:bodyPr wrap="square" lIns="68461" tIns="34231" rIns="68461" bIns="34231" rtlCol="0">
            <a:spAutoFit/>
          </a:bodyPr>
          <a:lstStyle/>
          <a:p>
            <a:pPr algn="ctr">
              <a:defRPr/>
            </a:pPr>
            <a:r>
              <a:rPr lang="en-US" altLang="zh-CN" sz="2800" b="1" dirty="0">
                <a:solidFill>
                  <a:srgbClr val="0070C0"/>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3" name="文本框 22">
            <a:extLst>
              <a:ext uri="{FF2B5EF4-FFF2-40B4-BE49-F238E27FC236}">
                <a16:creationId xmlns="" xmlns:a16="http://schemas.microsoft.com/office/drawing/2014/main" id="{9F4C44BF-234C-4480-9D35-6C03B304AE98}"/>
              </a:ext>
            </a:extLst>
          </p:cNvPr>
          <p:cNvSpPr txBox="1"/>
          <p:nvPr/>
        </p:nvSpPr>
        <p:spPr>
          <a:xfrm>
            <a:off x="4392725" y="2689059"/>
            <a:ext cx="3563437" cy="346129"/>
          </a:xfrm>
          <a:prstGeom prst="rect">
            <a:avLst/>
          </a:prstGeom>
          <a:noFill/>
        </p:spPr>
        <p:txBody>
          <a:bodyPr wrap="square" lIns="68461" tIns="34231" rIns="68461" bIns="34231" rtlCol="0">
            <a:spAutoFit/>
          </a:bodyPr>
          <a:lstStyle/>
          <a:p>
            <a:r>
              <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常用评价方法介绍</a:t>
            </a:r>
          </a:p>
        </p:txBody>
      </p:sp>
      <p:sp>
        <p:nvSpPr>
          <p:cNvPr id="24" name="文本框 24">
            <a:extLst>
              <a:ext uri="{FF2B5EF4-FFF2-40B4-BE49-F238E27FC236}">
                <a16:creationId xmlns="" xmlns:a16="http://schemas.microsoft.com/office/drawing/2014/main" id="{F23CFE94-8B60-4169-8202-E698ED7F0812}"/>
              </a:ext>
            </a:extLst>
          </p:cNvPr>
          <p:cNvSpPr txBox="1"/>
          <p:nvPr/>
        </p:nvSpPr>
        <p:spPr>
          <a:xfrm>
            <a:off x="3795984" y="2631766"/>
            <a:ext cx="596741" cy="500018"/>
          </a:xfrm>
          <a:prstGeom prst="rect">
            <a:avLst/>
          </a:prstGeom>
          <a:noFill/>
        </p:spPr>
        <p:txBody>
          <a:bodyPr wrap="square" lIns="68461" tIns="34231" rIns="68461" bIns="34231" rtlCol="0">
            <a:spAutoFit/>
          </a:bodyPr>
          <a:lstStyle/>
          <a:p>
            <a:pPr algn="ctr">
              <a:defRPr/>
            </a:pPr>
            <a:r>
              <a:rPr lang="en-US" altLang="zh-CN" sz="2800" b="1" dirty="0">
                <a:solidFill>
                  <a:srgbClr val="0070C0"/>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5" name="文本框 24">
            <a:extLst>
              <a:ext uri="{FF2B5EF4-FFF2-40B4-BE49-F238E27FC236}">
                <a16:creationId xmlns="" xmlns:a16="http://schemas.microsoft.com/office/drawing/2014/main" id="{36BDF532-7F42-4195-9F4F-3F397506BC40}"/>
              </a:ext>
            </a:extLst>
          </p:cNvPr>
          <p:cNvSpPr txBox="1"/>
          <p:nvPr/>
        </p:nvSpPr>
        <p:spPr>
          <a:xfrm>
            <a:off x="4392725" y="3305479"/>
            <a:ext cx="3563437" cy="346129"/>
          </a:xfrm>
          <a:prstGeom prst="rect">
            <a:avLst/>
          </a:prstGeom>
          <a:noFill/>
        </p:spPr>
        <p:txBody>
          <a:bodyPr wrap="square" lIns="68461" tIns="34231" rIns="68461" bIns="34231" rtlCol="0">
            <a:spAutoFit/>
          </a:bodyPr>
          <a:lstStyle/>
          <a:p>
            <a:r>
              <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问题讨论</a:t>
            </a:r>
          </a:p>
        </p:txBody>
      </p:sp>
      <p:sp>
        <p:nvSpPr>
          <p:cNvPr id="26" name="文本框 24">
            <a:extLst>
              <a:ext uri="{FF2B5EF4-FFF2-40B4-BE49-F238E27FC236}">
                <a16:creationId xmlns="" xmlns:a16="http://schemas.microsoft.com/office/drawing/2014/main" id="{DB77BBF4-04A6-43E6-BC3A-FA38A3330501}"/>
              </a:ext>
            </a:extLst>
          </p:cNvPr>
          <p:cNvSpPr txBox="1"/>
          <p:nvPr/>
        </p:nvSpPr>
        <p:spPr>
          <a:xfrm>
            <a:off x="3795984" y="3248186"/>
            <a:ext cx="596741" cy="500018"/>
          </a:xfrm>
          <a:prstGeom prst="rect">
            <a:avLst/>
          </a:prstGeom>
          <a:noFill/>
        </p:spPr>
        <p:txBody>
          <a:bodyPr wrap="square" lIns="68461" tIns="34231" rIns="68461" bIns="34231" rtlCol="0">
            <a:spAutoFit/>
          </a:bodyPr>
          <a:lstStyle/>
          <a:p>
            <a:pPr algn="ctr">
              <a:defRPr/>
            </a:pPr>
            <a:r>
              <a:rPr lang="en-US" altLang="zh-CN" sz="2800" b="1" dirty="0">
                <a:solidFill>
                  <a:srgbClr val="0070C0"/>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35" name="pen_202556">
            <a:extLst>
              <a:ext uri="{FF2B5EF4-FFF2-40B4-BE49-F238E27FC236}">
                <a16:creationId xmlns="" xmlns:a16="http://schemas.microsoft.com/office/drawing/2014/main" id="{FDACA347-E79D-4555-94A7-3550FC850174}"/>
              </a:ext>
            </a:extLst>
          </p:cNvPr>
          <p:cNvSpPr>
            <a:spLocks noChangeAspect="1"/>
          </p:cNvSpPr>
          <p:nvPr/>
        </p:nvSpPr>
        <p:spPr bwMode="auto">
          <a:xfrm>
            <a:off x="7820417" y="3651608"/>
            <a:ext cx="609685" cy="608764"/>
          </a:xfrm>
          <a:custGeom>
            <a:avLst/>
            <a:gdLst>
              <a:gd name="T0" fmla="*/ 5947 w 6827"/>
              <a:gd name="T1" fmla="*/ 0 h 6827"/>
              <a:gd name="T2" fmla="*/ 1740 w 6827"/>
              <a:gd name="T3" fmla="*/ 3564 h 6827"/>
              <a:gd name="T4" fmla="*/ 1469 w 6827"/>
              <a:gd name="T5" fmla="*/ 4453 h 6827"/>
              <a:gd name="T6" fmla="*/ 1042 w 6827"/>
              <a:gd name="T7" fmla="*/ 4605 h 6827"/>
              <a:gd name="T8" fmla="*/ 851 w 6827"/>
              <a:gd name="T9" fmla="*/ 4580 h 6827"/>
              <a:gd name="T10" fmla="*/ 659 w 6827"/>
              <a:gd name="T11" fmla="*/ 4530 h 6827"/>
              <a:gd name="T12" fmla="*/ 0 w 6827"/>
              <a:gd name="T13" fmla="*/ 6827 h 6827"/>
              <a:gd name="T14" fmla="*/ 2297 w 6827"/>
              <a:gd name="T15" fmla="*/ 6168 h 6827"/>
              <a:gd name="T16" fmla="*/ 2247 w 6827"/>
              <a:gd name="T17" fmla="*/ 5975 h 6827"/>
              <a:gd name="T18" fmla="*/ 2374 w 6827"/>
              <a:gd name="T19" fmla="*/ 5358 h 6827"/>
              <a:gd name="T20" fmla="*/ 3263 w 6827"/>
              <a:gd name="T21" fmla="*/ 5087 h 6827"/>
              <a:gd name="T22" fmla="*/ 6827 w 6827"/>
              <a:gd name="T23" fmla="*/ 880 h 6827"/>
              <a:gd name="T24" fmla="*/ 5947 w 6827"/>
              <a:gd name="T25" fmla="*/ 0 h 6827"/>
              <a:gd name="T26" fmla="*/ 1818 w 6827"/>
              <a:gd name="T27" fmla="*/ 5881 h 6827"/>
              <a:gd name="T28" fmla="*/ 999 w 6827"/>
              <a:gd name="T29" fmla="*/ 6116 h 6827"/>
              <a:gd name="T30" fmla="*/ 1569 w 6827"/>
              <a:gd name="T31" fmla="*/ 5546 h 6827"/>
              <a:gd name="T32" fmla="*/ 1281 w 6827"/>
              <a:gd name="T33" fmla="*/ 5258 h 6827"/>
              <a:gd name="T34" fmla="*/ 711 w 6827"/>
              <a:gd name="T35" fmla="*/ 5827 h 6827"/>
              <a:gd name="T36" fmla="*/ 946 w 6827"/>
              <a:gd name="T37" fmla="*/ 5008 h 6827"/>
              <a:gd name="T38" fmla="*/ 1042 w 6827"/>
              <a:gd name="T39" fmla="*/ 5012 h 6827"/>
              <a:gd name="T40" fmla="*/ 1633 w 6827"/>
              <a:gd name="T41" fmla="*/ 4838 h 6827"/>
              <a:gd name="T42" fmla="*/ 1988 w 6827"/>
              <a:gd name="T43" fmla="*/ 5193 h 6827"/>
              <a:gd name="T44" fmla="*/ 1818 w 6827"/>
              <a:gd name="T45" fmla="*/ 5881 h 6827"/>
              <a:gd name="T46" fmla="*/ 2320 w 6827"/>
              <a:gd name="T47" fmla="*/ 4948 h 6827"/>
              <a:gd name="T48" fmla="*/ 1879 w 6827"/>
              <a:gd name="T49" fmla="*/ 4507 h 6827"/>
              <a:gd name="T50" fmla="*/ 2013 w 6827"/>
              <a:gd name="T51" fmla="*/ 4065 h 6827"/>
              <a:gd name="T52" fmla="*/ 2762 w 6827"/>
              <a:gd name="T53" fmla="*/ 4813 h 6827"/>
              <a:gd name="T54" fmla="*/ 2320 w 6827"/>
              <a:gd name="T55" fmla="*/ 4948 h 6827"/>
              <a:gd name="T56" fmla="*/ 3133 w 6827"/>
              <a:gd name="T57" fmla="*/ 4608 h 6827"/>
              <a:gd name="T58" fmla="*/ 2218 w 6827"/>
              <a:gd name="T59" fmla="*/ 3693 h 6827"/>
              <a:gd name="T60" fmla="*/ 2843 w 6827"/>
              <a:gd name="T61" fmla="*/ 3164 h 6827"/>
              <a:gd name="T62" fmla="*/ 3662 w 6827"/>
              <a:gd name="T63" fmla="*/ 3984 h 6827"/>
              <a:gd name="T64" fmla="*/ 3133 w 6827"/>
              <a:gd name="T65" fmla="*/ 4608 h 6827"/>
              <a:gd name="T66" fmla="*/ 3155 w 6827"/>
              <a:gd name="T67" fmla="*/ 2900 h 6827"/>
              <a:gd name="T68" fmla="*/ 5924 w 6827"/>
              <a:gd name="T69" fmla="*/ 554 h 6827"/>
              <a:gd name="T70" fmla="*/ 6273 w 6827"/>
              <a:gd name="T71" fmla="*/ 902 h 6827"/>
              <a:gd name="T72" fmla="*/ 3927 w 6827"/>
              <a:gd name="T73" fmla="*/ 3672 h 6827"/>
              <a:gd name="T74" fmla="*/ 3155 w 6827"/>
              <a:gd name="T75" fmla="*/ 2900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27" h="6827">
                <a:moveTo>
                  <a:pt x="5947" y="0"/>
                </a:moveTo>
                <a:lnTo>
                  <a:pt x="1740" y="3564"/>
                </a:lnTo>
                <a:lnTo>
                  <a:pt x="1469" y="4453"/>
                </a:lnTo>
                <a:cubicBezTo>
                  <a:pt x="1354" y="4551"/>
                  <a:pt x="1204" y="4605"/>
                  <a:pt x="1042" y="4605"/>
                </a:cubicBezTo>
                <a:cubicBezTo>
                  <a:pt x="978" y="4605"/>
                  <a:pt x="914" y="4596"/>
                  <a:pt x="851" y="4580"/>
                </a:cubicBezTo>
                <a:lnTo>
                  <a:pt x="659" y="4530"/>
                </a:lnTo>
                <a:lnTo>
                  <a:pt x="0" y="6827"/>
                </a:lnTo>
                <a:lnTo>
                  <a:pt x="2297" y="6168"/>
                </a:lnTo>
                <a:lnTo>
                  <a:pt x="2247" y="5975"/>
                </a:lnTo>
                <a:cubicBezTo>
                  <a:pt x="2187" y="5747"/>
                  <a:pt x="2235" y="5520"/>
                  <a:pt x="2374" y="5358"/>
                </a:cubicBezTo>
                <a:lnTo>
                  <a:pt x="3263" y="5087"/>
                </a:lnTo>
                <a:lnTo>
                  <a:pt x="6827" y="880"/>
                </a:lnTo>
                <a:lnTo>
                  <a:pt x="5947" y="0"/>
                </a:lnTo>
                <a:close/>
                <a:moveTo>
                  <a:pt x="1818" y="5881"/>
                </a:moveTo>
                <a:lnTo>
                  <a:pt x="999" y="6116"/>
                </a:lnTo>
                <a:lnTo>
                  <a:pt x="1569" y="5546"/>
                </a:lnTo>
                <a:lnTo>
                  <a:pt x="1281" y="5258"/>
                </a:lnTo>
                <a:lnTo>
                  <a:pt x="711" y="5827"/>
                </a:lnTo>
                <a:lnTo>
                  <a:pt x="946" y="5008"/>
                </a:lnTo>
                <a:cubicBezTo>
                  <a:pt x="978" y="5011"/>
                  <a:pt x="1010" y="5012"/>
                  <a:pt x="1042" y="5012"/>
                </a:cubicBezTo>
                <a:cubicBezTo>
                  <a:pt x="1258" y="5012"/>
                  <a:pt x="1462" y="4951"/>
                  <a:pt x="1633" y="4838"/>
                </a:cubicBezTo>
                <a:lnTo>
                  <a:pt x="1988" y="5193"/>
                </a:lnTo>
                <a:cubicBezTo>
                  <a:pt x="1856" y="5392"/>
                  <a:pt x="1796" y="5633"/>
                  <a:pt x="1818" y="5881"/>
                </a:cubicBezTo>
                <a:close/>
                <a:moveTo>
                  <a:pt x="2320" y="4948"/>
                </a:moveTo>
                <a:lnTo>
                  <a:pt x="1879" y="4507"/>
                </a:lnTo>
                <a:lnTo>
                  <a:pt x="2013" y="4065"/>
                </a:lnTo>
                <a:lnTo>
                  <a:pt x="2762" y="4813"/>
                </a:lnTo>
                <a:lnTo>
                  <a:pt x="2320" y="4948"/>
                </a:lnTo>
                <a:close/>
                <a:moveTo>
                  <a:pt x="3133" y="4608"/>
                </a:moveTo>
                <a:lnTo>
                  <a:pt x="2218" y="3693"/>
                </a:lnTo>
                <a:lnTo>
                  <a:pt x="2843" y="3164"/>
                </a:lnTo>
                <a:lnTo>
                  <a:pt x="3662" y="3984"/>
                </a:lnTo>
                <a:lnTo>
                  <a:pt x="3133" y="4608"/>
                </a:lnTo>
                <a:close/>
                <a:moveTo>
                  <a:pt x="3155" y="2900"/>
                </a:moveTo>
                <a:lnTo>
                  <a:pt x="5924" y="554"/>
                </a:lnTo>
                <a:lnTo>
                  <a:pt x="6273" y="902"/>
                </a:lnTo>
                <a:lnTo>
                  <a:pt x="3927" y="3672"/>
                </a:lnTo>
                <a:lnTo>
                  <a:pt x="3155" y="2900"/>
                </a:lnTo>
                <a:close/>
              </a:path>
            </a:pathLst>
          </a:custGeom>
          <a:solidFill>
            <a:srgbClr val="0070C0"/>
          </a:solidFill>
          <a:ln>
            <a:noFill/>
          </a:ln>
        </p:spPr>
      </p:sp>
    </p:spTree>
    <p:custDataLst>
      <p:tags r:id="rId1"/>
    </p:custDataLst>
    <p:extLst>
      <p:ext uri="{BB962C8B-B14F-4D97-AF65-F5344CB8AC3E}">
        <p14:creationId xmlns:p14="http://schemas.microsoft.com/office/powerpoint/2010/main" val="274300250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4AE8C938-96EB-4DC0-9AE7-D61E606211DB}"/>
              </a:ext>
            </a:extLst>
          </p:cNvPr>
          <p:cNvGrpSpPr/>
          <p:nvPr/>
        </p:nvGrpSpPr>
        <p:grpSpPr>
          <a:xfrm>
            <a:off x="2854129" y="2355395"/>
            <a:ext cx="3225251" cy="1296138"/>
            <a:chOff x="2473336" y="1851670"/>
            <a:chExt cx="3760840" cy="1511376"/>
          </a:xfrm>
        </p:grpSpPr>
        <p:grpSp>
          <p:nvGrpSpPr>
            <p:cNvPr id="23" name="组合 22">
              <a:extLst>
                <a:ext uri="{FF2B5EF4-FFF2-40B4-BE49-F238E27FC236}">
                  <a16:creationId xmlns="" xmlns:a16="http://schemas.microsoft.com/office/drawing/2014/main" id="{53412391-3BCE-40FD-B139-7D389AAAAC26}"/>
                </a:ext>
              </a:extLst>
            </p:cNvPr>
            <p:cNvGrpSpPr/>
            <p:nvPr/>
          </p:nvGrpSpPr>
          <p:grpSpPr>
            <a:xfrm>
              <a:off x="4427984" y="1851670"/>
              <a:ext cx="1806192" cy="1511376"/>
              <a:chOff x="6114764" y="2348880"/>
              <a:chExt cx="1806192" cy="1511376"/>
            </a:xfrm>
          </p:grpSpPr>
          <p:sp>
            <p:nvSpPr>
              <p:cNvPr id="30" name="椭圆 29">
                <a:extLst>
                  <a:ext uri="{FF2B5EF4-FFF2-40B4-BE49-F238E27FC236}">
                    <a16:creationId xmlns="" xmlns:a16="http://schemas.microsoft.com/office/drawing/2014/main" id="{4D1485C4-8C5F-49FA-BB38-A8D097F0EB04}"/>
                  </a:ext>
                </a:extLst>
              </p:cNvPr>
              <p:cNvSpPr/>
              <p:nvPr/>
            </p:nvSpPr>
            <p:spPr>
              <a:xfrm>
                <a:off x="6114764" y="2348880"/>
                <a:ext cx="1511378" cy="1511376"/>
              </a:xfrm>
              <a:prstGeom prst="ellipse">
                <a:avLst/>
              </a:prstGeom>
              <a:solidFill>
                <a:srgbClr val="00B0F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119505" rtl="0" eaLnBrk="1" latinLnBrk="0" hangingPunct="1">
                  <a:defRPr sz="2205" kern="1200">
                    <a:solidFill>
                      <a:schemeClr val="lt1"/>
                    </a:solidFill>
                    <a:latin typeface="+mn-lt"/>
                    <a:ea typeface="+mn-ea"/>
                    <a:cs typeface="+mn-cs"/>
                  </a:defRPr>
                </a:lvl1pPr>
                <a:lvl2pPr marL="560070" algn="l" defTabSz="1119505" rtl="0" eaLnBrk="1" latinLnBrk="0" hangingPunct="1">
                  <a:defRPr sz="2205" kern="1200">
                    <a:solidFill>
                      <a:schemeClr val="lt1"/>
                    </a:solidFill>
                    <a:latin typeface="+mn-lt"/>
                    <a:ea typeface="+mn-ea"/>
                    <a:cs typeface="+mn-cs"/>
                  </a:defRPr>
                </a:lvl2pPr>
                <a:lvl3pPr marL="1120140" algn="l" defTabSz="1119505" rtl="0" eaLnBrk="1" latinLnBrk="0" hangingPunct="1">
                  <a:defRPr sz="2205" kern="1200">
                    <a:solidFill>
                      <a:schemeClr val="lt1"/>
                    </a:solidFill>
                    <a:latin typeface="+mn-lt"/>
                    <a:ea typeface="+mn-ea"/>
                    <a:cs typeface="+mn-cs"/>
                  </a:defRPr>
                </a:lvl3pPr>
                <a:lvl4pPr marL="1679575" algn="l" defTabSz="1119505" rtl="0" eaLnBrk="1" latinLnBrk="0" hangingPunct="1">
                  <a:defRPr sz="2205" kern="1200">
                    <a:solidFill>
                      <a:schemeClr val="lt1"/>
                    </a:solidFill>
                    <a:latin typeface="+mn-lt"/>
                    <a:ea typeface="+mn-ea"/>
                    <a:cs typeface="+mn-cs"/>
                  </a:defRPr>
                </a:lvl4pPr>
                <a:lvl5pPr marL="2239645" algn="l" defTabSz="1119505" rtl="0" eaLnBrk="1" latinLnBrk="0" hangingPunct="1">
                  <a:defRPr sz="2205" kern="1200">
                    <a:solidFill>
                      <a:schemeClr val="lt1"/>
                    </a:solidFill>
                    <a:latin typeface="+mn-lt"/>
                    <a:ea typeface="+mn-ea"/>
                    <a:cs typeface="+mn-cs"/>
                  </a:defRPr>
                </a:lvl5pPr>
                <a:lvl6pPr marL="2799715" algn="l" defTabSz="1119505" rtl="0" eaLnBrk="1" latinLnBrk="0" hangingPunct="1">
                  <a:defRPr sz="2205" kern="1200">
                    <a:solidFill>
                      <a:schemeClr val="lt1"/>
                    </a:solidFill>
                    <a:latin typeface="+mn-lt"/>
                    <a:ea typeface="+mn-ea"/>
                    <a:cs typeface="+mn-cs"/>
                  </a:defRPr>
                </a:lvl6pPr>
                <a:lvl7pPr marL="3359785" algn="l" defTabSz="1119505" rtl="0" eaLnBrk="1" latinLnBrk="0" hangingPunct="1">
                  <a:defRPr sz="2205" kern="1200">
                    <a:solidFill>
                      <a:schemeClr val="lt1"/>
                    </a:solidFill>
                    <a:latin typeface="+mn-lt"/>
                    <a:ea typeface="+mn-ea"/>
                    <a:cs typeface="+mn-cs"/>
                  </a:defRPr>
                </a:lvl7pPr>
                <a:lvl8pPr marL="3919855" algn="l" defTabSz="1119505" rtl="0" eaLnBrk="1" latinLnBrk="0" hangingPunct="1">
                  <a:defRPr sz="2205" kern="1200">
                    <a:solidFill>
                      <a:schemeClr val="lt1"/>
                    </a:solidFill>
                    <a:latin typeface="+mn-lt"/>
                    <a:ea typeface="+mn-ea"/>
                    <a:cs typeface="+mn-cs"/>
                  </a:defRPr>
                </a:lvl8pPr>
                <a:lvl9pPr marL="4479925" algn="l" defTabSz="1119505" rtl="0" eaLnBrk="1" latinLnBrk="0" hangingPunct="1">
                  <a:defRPr sz="2205" kern="1200">
                    <a:solidFill>
                      <a:schemeClr val="lt1"/>
                    </a:solidFill>
                    <a:latin typeface="+mn-lt"/>
                    <a:ea typeface="+mn-ea"/>
                    <a:cs typeface="+mn-cs"/>
                  </a:defRPr>
                </a:lvl9pPr>
              </a:lstStyle>
              <a:p>
                <a:pPr algn="ctr"/>
                <a:endParaRPr lang="zh-CN" altLang="en-US" sz="1800" dirty="0"/>
              </a:p>
            </p:txBody>
          </p:sp>
          <p:sp>
            <p:nvSpPr>
              <p:cNvPr id="31" name="右箭头 22">
                <a:extLst>
                  <a:ext uri="{FF2B5EF4-FFF2-40B4-BE49-F238E27FC236}">
                    <a16:creationId xmlns="" xmlns:a16="http://schemas.microsoft.com/office/drawing/2014/main" id="{D32C2968-A3F3-4DBF-88D1-CF7B5E4AD76D}"/>
                  </a:ext>
                </a:extLst>
              </p:cNvPr>
              <p:cNvSpPr/>
              <p:nvPr/>
            </p:nvSpPr>
            <p:spPr>
              <a:xfrm>
                <a:off x="7421795" y="2886532"/>
                <a:ext cx="499161" cy="436071"/>
              </a:xfrm>
              <a:prstGeom prst="rightArrow">
                <a:avLst>
                  <a:gd name="adj1" fmla="val 710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119505" rtl="0" eaLnBrk="1" latinLnBrk="0" hangingPunct="1">
                  <a:defRPr sz="2205" kern="1200">
                    <a:solidFill>
                      <a:schemeClr val="lt1"/>
                    </a:solidFill>
                    <a:latin typeface="+mn-lt"/>
                    <a:ea typeface="+mn-ea"/>
                    <a:cs typeface="+mn-cs"/>
                  </a:defRPr>
                </a:lvl1pPr>
                <a:lvl2pPr marL="560070" algn="l" defTabSz="1119505" rtl="0" eaLnBrk="1" latinLnBrk="0" hangingPunct="1">
                  <a:defRPr sz="2205" kern="1200">
                    <a:solidFill>
                      <a:schemeClr val="lt1"/>
                    </a:solidFill>
                    <a:latin typeface="+mn-lt"/>
                    <a:ea typeface="+mn-ea"/>
                    <a:cs typeface="+mn-cs"/>
                  </a:defRPr>
                </a:lvl2pPr>
                <a:lvl3pPr marL="1120140" algn="l" defTabSz="1119505" rtl="0" eaLnBrk="1" latinLnBrk="0" hangingPunct="1">
                  <a:defRPr sz="2205" kern="1200">
                    <a:solidFill>
                      <a:schemeClr val="lt1"/>
                    </a:solidFill>
                    <a:latin typeface="+mn-lt"/>
                    <a:ea typeface="+mn-ea"/>
                    <a:cs typeface="+mn-cs"/>
                  </a:defRPr>
                </a:lvl3pPr>
                <a:lvl4pPr marL="1679575" algn="l" defTabSz="1119505" rtl="0" eaLnBrk="1" latinLnBrk="0" hangingPunct="1">
                  <a:defRPr sz="2205" kern="1200">
                    <a:solidFill>
                      <a:schemeClr val="lt1"/>
                    </a:solidFill>
                    <a:latin typeface="+mn-lt"/>
                    <a:ea typeface="+mn-ea"/>
                    <a:cs typeface="+mn-cs"/>
                  </a:defRPr>
                </a:lvl4pPr>
                <a:lvl5pPr marL="2239645" algn="l" defTabSz="1119505" rtl="0" eaLnBrk="1" latinLnBrk="0" hangingPunct="1">
                  <a:defRPr sz="2205" kern="1200">
                    <a:solidFill>
                      <a:schemeClr val="lt1"/>
                    </a:solidFill>
                    <a:latin typeface="+mn-lt"/>
                    <a:ea typeface="+mn-ea"/>
                    <a:cs typeface="+mn-cs"/>
                  </a:defRPr>
                </a:lvl5pPr>
                <a:lvl6pPr marL="2799715" algn="l" defTabSz="1119505" rtl="0" eaLnBrk="1" latinLnBrk="0" hangingPunct="1">
                  <a:defRPr sz="2205" kern="1200">
                    <a:solidFill>
                      <a:schemeClr val="lt1"/>
                    </a:solidFill>
                    <a:latin typeface="+mn-lt"/>
                    <a:ea typeface="+mn-ea"/>
                    <a:cs typeface="+mn-cs"/>
                  </a:defRPr>
                </a:lvl6pPr>
                <a:lvl7pPr marL="3359785" algn="l" defTabSz="1119505" rtl="0" eaLnBrk="1" latinLnBrk="0" hangingPunct="1">
                  <a:defRPr sz="2205" kern="1200">
                    <a:solidFill>
                      <a:schemeClr val="lt1"/>
                    </a:solidFill>
                    <a:latin typeface="+mn-lt"/>
                    <a:ea typeface="+mn-ea"/>
                    <a:cs typeface="+mn-cs"/>
                  </a:defRPr>
                </a:lvl7pPr>
                <a:lvl8pPr marL="3919855" algn="l" defTabSz="1119505" rtl="0" eaLnBrk="1" latinLnBrk="0" hangingPunct="1">
                  <a:defRPr sz="2205" kern="1200">
                    <a:solidFill>
                      <a:schemeClr val="lt1"/>
                    </a:solidFill>
                    <a:latin typeface="+mn-lt"/>
                    <a:ea typeface="+mn-ea"/>
                    <a:cs typeface="+mn-cs"/>
                  </a:defRPr>
                </a:lvl8pPr>
                <a:lvl9pPr marL="4479925" algn="l" defTabSz="1119505" rtl="0" eaLnBrk="1" latinLnBrk="0" hangingPunct="1">
                  <a:defRPr sz="2205" kern="1200">
                    <a:solidFill>
                      <a:schemeClr val="lt1"/>
                    </a:solidFill>
                    <a:latin typeface="+mn-lt"/>
                    <a:ea typeface="+mn-ea"/>
                    <a:cs typeface="+mn-cs"/>
                  </a:defRPr>
                </a:lvl9pPr>
              </a:lstStyle>
              <a:p>
                <a:pPr algn="ctr"/>
                <a:endParaRPr lang="zh-CN" altLang="en-US" sz="1800"/>
              </a:p>
            </p:txBody>
          </p:sp>
          <p:sp>
            <p:nvSpPr>
              <p:cNvPr id="32" name="矩形 31">
                <a:extLst>
                  <a:ext uri="{FF2B5EF4-FFF2-40B4-BE49-F238E27FC236}">
                    <a16:creationId xmlns="" xmlns:a16="http://schemas.microsoft.com/office/drawing/2014/main" id="{257B88DE-4293-47F9-AB24-90DCD08675B9}"/>
                  </a:ext>
                </a:extLst>
              </p:cNvPr>
              <p:cNvSpPr>
                <a:spLocks noChangeArrowheads="1"/>
              </p:cNvSpPr>
              <p:nvPr/>
            </p:nvSpPr>
            <p:spPr bwMode="auto">
              <a:xfrm>
                <a:off x="6257910" y="2622785"/>
                <a:ext cx="1329833" cy="8882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zh-CN"/>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algn="ctr"/>
                <a:r>
                  <a:rPr lang="zh-CN" altLang="en-US" sz="1600" cap="all" dirty="0">
                    <a:solidFill>
                      <a:schemeClr val="bg1"/>
                    </a:solidFill>
                    <a:latin typeface="微软雅黑" panose="020B0503020204020204" pitchFamily="34" charset="-122"/>
                    <a:ea typeface="微软雅黑" panose="020B0503020204020204" pitchFamily="34" charset="-122"/>
                    <a:cs typeface="+mj-cs"/>
                  </a:rPr>
                  <a:t>反面思路</a:t>
                </a:r>
              </a:p>
            </p:txBody>
          </p:sp>
        </p:grpSp>
        <p:grpSp>
          <p:nvGrpSpPr>
            <p:cNvPr id="26" name="组合 25">
              <a:extLst>
                <a:ext uri="{FF2B5EF4-FFF2-40B4-BE49-F238E27FC236}">
                  <a16:creationId xmlns="" xmlns:a16="http://schemas.microsoft.com/office/drawing/2014/main" id="{1E102489-9B33-4E09-91BD-7FD75DBF47EA}"/>
                </a:ext>
              </a:extLst>
            </p:cNvPr>
            <p:cNvGrpSpPr/>
            <p:nvPr/>
          </p:nvGrpSpPr>
          <p:grpSpPr>
            <a:xfrm>
              <a:off x="2473336" y="1851670"/>
              <a:ext cx="1760958" cy="1511376"/>
              <a:chOff x="4160116" y="2348880"/>
              <a:chExt cx="1760958" cy="1511376"/>
            </a:xfrm>
          </p:grpSpPr>
          <p:sp>
            <p:nvSpPr>
              <p:cNvPr id="27" name="椭圆 26">
                <a:extLst>
                  <a:ext uri="{FF2B5EF4-FFF2-40B4-BE49-F238E27FC236}">
                    <a16:creationId xmlns="" xmlns:a16="http://schemas.microsoft.com/office/drawing/2014/main" id="{1DAEC122-39B1-418D-97E2-E98896893CBA}"/>
                  </a:ext>
                </a:extLst>
              </p:cNvPr>
              <p:cNvSpPr/>
              <p:nvPr/>
            </p:nvSpPr>
            <p:spPr>
              <a:xfrm>
                <a:off x="4409696" y="2348880"/>
                <a:ext cx="1511378" cy="1511376"/>
              </a:xfrm>
              <a:prstGeom prst="ellipse">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119505" rtl="0" eaLnBrk="1" latinLnBrk="0" hangingPunct="1">
                  <a:defRPr sz="2205" kern="1200">
                    <a:solidFill>
                      <a:schemeClr val="lt1"/>
                    </a:solidFill>
                    <a:latin typeface="+mn-lt"/>
                    <a:ea typeface="+mn-ea"/>
                    <a:cs typeface="+mn-cs"/>
                  </a:defRPr>
                </a:lvl1pPr>
                <a:lvl2pPr marL="560070" algn="l" defTabSz="1119505" rtl="0" eaLnBrk="1" latinLnBrk="0" hangingPunct="1">
                  <a:defRPr sz="2205" kern="1200">
                    <a:solidFill>
                      <a:schemeClr val="lt1"/>
                    </a:solidFill>
                    <a:latin typeface="+mn-lt"/>
                    <a:ea typeface="+mn-ea"/>
                    <a:cs typeface="+mn-cs"/>
                  </a:defRPr>
                </a:lvl2pPr>
                <a:lvl3pPr marL="1120140" algn="l" defTabSz="1119505" rtl="0" eaLnBrk="1" latinLnBrk="0" hangingPunct="1">
                  <a:defRPr sz="2205" kern="1200">
                    <a:solidFill>
                      <a:schemeClr val="lt1"/>
                    </a:solidFill>
                    <a:latin typeface="+mn-lt"/>
                    <a:ea typeface="+mn-ea"/>
                    <a:cs typeface="+mn-cs"/>
                  </a:defRPr>
                </a:lvl3pPr>
                <a:lvl4pPr marL="1679575" algn="l" defTabSz="1119505" rtl="0" eaLnBrk="1" latinLnBrk="0" hangingPunct="1">
                  <a:defRPr sz="2205" kern="1200">
                    <a:solidFill>
                      <a:schemeClr val="lt1"/>
                    </a:solidFill>
                    <a:latin typeface="+mn-lt"/>
                    <a:ea typeface="+mn-ea"/>
                    <a:cs typeface="+mn-cs"/>
                  </a:defRPr>
                </a:lvl4pPr>
                <a:lvl5pPr marL="2239645" algn="l" defTabSz="1119505" rtl="0" eaLnBrk="1" latinLnBrk="0" hangingPunct="1">
                  <a:defRPr sz="2205" kern="1200">
                    <a:solidFill>
                      <a:schemeClr val="lt1"/>
                    </a:solidFill>
                    <a:latin typeface="+mn-lt"/>
                    <a:ea typeface="+mn-ea"/>
                    <a:cs typeface="+mn-cs"/>
                  </a:defRPr>
                </a:lvl5pPr>
                <a:lvl6pPr marL="2799715" algn="l" defTabSz="1119505" rtl="0" eaLnBrk="1" latinLnBrk="0" hangingPunct="1">
                  <a:defRPr sz="2205" kern="1200">
                    <a:solidFill>
                      <a:schemeClr val="lt1"/>
                    </a:solidFill>
                    <a:latin typeface="+mn-lt"/>
                    <a:ea typeface="+mn-ea"/>
                    <a:cs typeface="+mn-cs"/>
                  </a:defRPr>
                </a:lvl6pPr>
                <a:lvl7pPr marL="3359785" algn="l" defTabSz="1119505" rtl="0" eaLnBrk="1" latinLnBrk="0" hangingPunct="1">
                  <a:defRPr sz="2205" kern="1200">
                    <a:solidFill>
                      <a:schemeClr val="lt1"/>
                    </a:solidFill>
                    <a:latin typeface="+mn-lt"/>
                    <a:ea typeface="+mn-ea"/>
                    <a:cs typeface="+mn-cs"/>
                  </a:defRPr>
                </a:lvl7pPr>
                <a:lvl8pPr marL="3919855" algn="l" defTabSz="1119505" rtl="0" eaLnBrk="1" latinLnBrk="0" hangingPunct="1">
                  <a:defRPr sz="2205" kern="1200">
                    <a:solidFill>
                      <a:schemeClr val="lt1"/>
                    </a:solidFill>
                    <a:latin typeface="+mn-lt"/>
                    <a:ea typeface="+mn-ea"/>
                    <a:cs typeface="+mn-cs"/>
                  </a:defRPr>
                </a:lvl8pPr>
                <a:lvl9pPr marL="4479925" algn="l" defTabSz="1119505" rtl="0" eaLnBrk="1" latinLnBrk="0" hangingPunct="1">
                  <a:defRPr sz="2205" kern="1200">
                    <a:solidFill>
                      <a:schemeClr val="lt1"/>
                    </a:solidFill>
                    <a:latin typeface="+mn-lt"/>
                    <a:ea typeface="+mn-ea"/>
                    <a:cs typeface="+mn-cs"/>
                  </a:defRPr>
                </a:lvl9pPr>
              </a:lstStyle>
              <a:p>
                <a:pPr algn="ctr"/>
                <a:endParaRPr lang="zh-CN" altLang="en-US" sz="1800" dirty="0"/>
              </a:p>
            </p:txBody>
          </p:sp>
          <p:sp>
            <p:nvSpPr>
              <p:cNvPr id="28" name="右箭头 23">
                <a:extLst>
                  <a:ext uri="{FF2B5EF4-FFF2-40B4-BE49-F238E27FC236}">
                    <a16:creationId xmlns="" xmlns:a16="http://schemas.microsoft.com/office/drawing/2014/main" id="{5DF0EE9A-FB63-40F6-9356-68BCAB1B1B33}"/>
                  </a:ext>
                </a:extLst>
              </p:cNvPr>
              <p:cNvSpPr/>
              <p:nvPr/>
            </p:nvSpPr>
            <p:spPr>
              <a:xfrm flipH="1">
                <a:off x="4160116" y="2886532"/>
                <a:ext cx="499161" cy="436071"/>
              </a:xfrm>
              <a:prstGeom prst="rightArrow">
                <a:avLst>
                  <a:gd name="adj1" fmla="val 710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119505" rtl="0" eaLnBrk="1" latinLnBrk="0" hangingPunct="1">
                  <a:defRPr sz="2205" kern="1200">
                    <a:solidFill>
                      <a:schemeClr val="lt1"/>
                    </a:solidFill>
                    <a:latin typeface="+mn-lt"/>
                    <a:ea typeface="+mn-ea"/>
                    <a:cs typeface="+mn-cs"/>
                  </a:defRPr>
                </a:lvl1pPr>
                <a:lvl2pPr marL="560070" algn="l" defTabSz="1119505" rtl="0" eaLnBrk="1" latinLnBrk="0" hangingPunct="1">
                  <a:defRPr sz="2205" kern="1200">
                    <a:solidFill>
                      <a:schemeClr val="lt1"/>
                    </a:solidFill>
                    <a:latin typeface="+mn-lt"/>
                    <a:ea typeface="+mn-ea"/>
                    <a:cs typeface="+mn-cs"/>
                  </a:defRPr>
                </a:lvl2pPr>
                <a:lvl3pPr marL="1120140" algn="l" defTabSz="1119505" rtl="0" eaLnBrk="1" latinLnBrk="0" hangingPunct="1">
                  <a:defRPr sz="2205" kern="1200">
                    <a:solidFill>
                      <a:schemeClr val="lt1"/>
                    </a:solidFill>
                    <a:latin typeface="+mn-lt"/>
                    <a:ea typeface="+mn-ea"/>
                    <a:cs typeface="+mn-cs"/>
                  </a:defRPr>
                </a:lvl3pPr>
                <a:lvl4pPr marL="1679575" algn="l" defTabSz="1119505" rtl="0" eaLnBrk="1" latinLnBrk="0" hangingPunct="1">
                  <a:defRPr sz="2205" kern="1200">
                    <a:solidFill>
                      <a:schemeClr val="lt1"/>
                    </a:solidFill>
                    <a:latin typeface="+mn-lt"/>
                    <a:ea typeface="+mn-ea"/>
                    <a:cs typeface="+mn-cs"/>
                  </a:defRPr>
                </a:lvl4pPr>
                <a:lvl5pPr marL="2239645" algn="l" defTabSz="1119505" rtl="0" eaLnBrk="1" latinLnBrk="0" hangingPunct="1">
                  <a:defRPr sz="2205" kern="1200">
                    <a:solidFill>
                      <a:schemeClr val="lt1"/>
                    </a:solidFill>
                    <a:latin typeface="+mn-lt"/>
                    <a:ea typeface="+mn-ea"/>
                    <a:cs typeface="+mn-cs"/>
                  </a:defRPr>
                </a:lvl5pPr>
                <a:lvl6pPr marL="2799715" algn="l" defTabSz="1119505" rtl="0" eaLnBrk="1" latinLnBrk="0" hangingPunct="1">
                  <a:defRPr sz="2205" kern="1200">
                    <a:solidFill>
                      <a:schemeClr val="lt1"/>
                    </a:solidFill>
                    <a:latin typeface="+mn-lt"/>
                    <a:ea typeface="+mn-ea"/>
                    <a:cs typeface="+mn-cs"/>
                  </a:defRPr>
                </a:lvl6pPr>
                <a:lvl7pPr marL="3359785" algn="l" defTabSz="1119505" rtl="0" eaLnBrk="1" latinLnBrk="0" hangingPunct="1">
                  <a:defRPr sz="2205" kern="1200">
                    <a:solidFill>
                      <a:schemeClr val="lt1"/>
                    </a:solidFill>
                    <a:latin typeface="+mn-lt"/>
                    <a:ea typeface="+mn-ea"/>
                    <a:cs typeface="+mn-cs"/>
                  </a:defRPr>
                </a:lvl7pPr>
                <a:lvl8pPr marL="3919855" algn="l" defTabSz="1119505" rtl="0" eaLnBrk="1" latinLnBrk="0" hangingPunct="1">
                  <a:defRPr sz="2205" kern="1200">
                    <a:solidFill>
                      <a:schemeClr val="lt1"/>
                    </a:solidFill>
                    <a:latin typeface="+mn-lt"/>
                    <a:ea typeface="+mn-ea"/>
                    <a:cs typeface="+mn-cs"/>
                  </a:defRPr>
                </a:lvl8pPr>
                <a:lvl9pPr marL="4479925" algn="l" defTabSz="1119505" rtl="0" eaLnBrk="1" latinLnBrk="0" hangingPunct="1">
                  <a:defRPr sz="2205" kern="1200">
                    <a:solidFill>
                      <a:schemeClr val="lt1"/>
                    </a:solidFill>
                    <a:latin typeface="+mn-lt"/>
                    <a:ea typeface="+mn-ea"/>
                    <a:cs typeface="+mn-cs"/>
                  </a:defRPr>
                </a:lvl9pPr>
              </a:lstStyle>
              <a:p>
                <a:pPr algn="ctr"/>
                <a:endParaRPr lang="zh-CN" altLang="en-US" sz="1800" dirty="0"/>
              </a:p>
            </p:txBody>
          </p:sp>
          <p:sp>
            <p:nvSpPr>
              <p:cNvPr id="29" name="矩形 28">
                <a:extLst>
                  <a:ext uri="{FF2B5EF4-FFF2-40B4-BE49-F238E27FC236}">
                    <a16:creationId xmlns="" xmlns:a16="http://schemas.microsoft.com/office/drawing/2014/main" id="{BEA152B5-F15F-4A2D-BD63-4E3DB8B7478F}"/>
                  </a:ext>
                </a:extLst>
              </p:cNvPr>
              <p:cNvSpPr>
                <a:spLocks noChangeArrowheads="1"/>
              </p:cNvSpPr>
              <p:nvPr/>
            </p:nvSpPr>
            <p:spPr bwMode="auto">
              <a:xfrm>
                <a:off x="4503896" y="2643769"/>
                <a:ext cx="1315175" cy="8593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zh-CN"/>
                </a:defPPr>
                <a:lvl1pPr marL="0" algn="l" defTabSz="1119505" rtl="0" eaLnBrk="1" latinLnBrk="0" hangingPunct="1">
                  <a:defRPr sz="2205" kern="1200">
                    <a:solidFill>
                      <a:schemeClr val="tx1"/>
                    </a:solidFill>
                    <a:latin typeface="+mn-lt"/>
                    <a:ea typeface="+mn-ea"/>
                    <a:cs typeface="+mn-cs"/>
                  </a:defRPr>
                </a:lvl1pPr>
                <a:lvl2pPr marL="560070" algn="l" defTabSz="1119505" rtl="0" eaLnBrk="1" latinLnBrk="0" hangingPunct="1">
                  <a:defRPr sz="2205" kern="1200">
                    <a:solidFill>
                      <a:schemeClr val="tx1"/>
                    </a:solidFill>
                    <a:latin typeface="+mn-lt"/>
                    <a:ea typeface="+mn-ea"/>
                    <a:cs typeface="+mn-cs"/>
                  </a:defRPr>
                </a:lvl2pPr>
                <a:lvl3pPr marL="1120140" algn="l" defTabSz="1119505" rtl="0" eaLnBrk="1" latinLnBrk="0" hangingPunct="1">
                  <a:defRPr sz="2205" kern="1200">
                    <a:solidFill>
                      <a:schemeClr val="tx1"/>
                    </a:solidFill>
                    <a:latin typeface="+mn-lt"/>
                    <a:ea typeface="+mn-ea"/>
                    <a:cs typeface="+mn-cs"/>
                  </a:defRPr>
                </a:lvl3pPr>
                <a:lvl4pPr marL="1679575" algn="l" defTabSz="1119505" rtl="0" eaLnBrk="1" latinLnBrk="0" hangingPunct="1">
                  <a:defRPr sz="2205" kern="1200">
                    <a:solidFill>
                      <a:schemeClr val="tx1"/>
                    </a:solidFill>
                    <a:latin typeface="+mn-lt"/>
                    <a:ea typeface="+mn-ea"/>
                    <a:cs typeface="+mn-cs"/>
                  </a:defRPr>
                </a:lvl4pPr>
                <a:lvl5pPr marL="2239645" algn="l" defTabSz="1119505" rtl="0" eaLnBrk="1" latinLnBrk="0" hangingPunct="1">
                  <a:defRPr sz="2205" kern="1200">
                    <a:solidFill>
                      <a:schemeClr val="tx1"/>
                    </a:solidFill>
                    <a:latin typeface="+mn-lt"/>
                    <a:ea typeface="+mn-ea"/>
                    <a:cs typeface="+mn-cs"/>
                  </a:defRPr>
                </a:lvl5pPr>
                <a:lvl6pPr marL="2799715" algn="l" defTabSz="1119505" rtl="0" eaLnBrk="1" latinLnBrk="0" hangingPunct="1">
                  <a:defRPr sz="2205" kern="1200">
                    <a:solidFill>
                      <a:schemeClr val="tx1"/>
                    </a:solidFill>
                    <a:latin typeface="+mn-lt"/>
                    <a:ea typeface="+mn-ea"/>
                    <a:cs typeface="+mn-cs"/>
                  </a:defRPr>
                </a:lvl6pPr>
                <a:lvl7pPr marL="3359785" algn="l" defTabSz="1119505" rtl="0" eaLnBrk="1" latinLnBrk="0" hangingPunct="1">
                  <a:defRPr sz="2205" kern="1200">
                    <a:solidFill>
                      <a:schemeClr val="tx1"/>
                    </a:solidFill>
                    <a:latin typeface="+mn-lt"/>
                    <a:ea typeface="+mn-ea"/>
                    <a:cs typeface="+mn-cs"/>
                  </a:defRPr>
                </a:lvl7pPr>
                <a:lvl8pPr marL="3919855" algn="l" defTabSz="1119505" rtl="0" eaLnBrk="1" latinLnBrk="0" hangingPunct="1">
                  <a:defRPr sz="2205" kern="1200">
                    <a:solidFill>
                      <a:schemeClr val="tx1"/>
                    </a:solidFill>
                    <a:latin typeface="+mn-lt"/>
                    <a:ea typeface="+mn-ea"/>
                    <a:cs typeface="+mn-cs"/>
                  </a:defRPr>
                </a:lvl8pPr>
                <a:lvl9pPr marL="4479925" algn="l" defTabSz="1119505" rtl="0" eaLnBrk="1" latinLnBrk="0" hangingPunct="1">
                  <a:defRPr sz="2205" kern="1200">
                    <a:solidFill>
                      <a:schemeClr val="tx1"/>
                    </a:solidFill>
                    <a:latin typeface="+mn-lt"/>
                    <a:ea typeface="+mn-ea"/>
                    <a:cs typeface="+mn-cs"/>
                  </a:defRPr>
                </a:lvl9pPr>
              </a:lstStyle>
              <a:p>
                <a:pPr algn="ctr"/>
                <a:r>
                  <a:rPr lang="zh-CN" altLang="en-US" sz="1600" cap="all" dirty="0">
                    <a:solidFill>
                      <a:schemeClr val="bg1"/>
                    </a:solidFill>
                    <a:latin typeface="Arial" panose="020B0604020202020204" pitchFamily="34" charset="0"/>
                    <a:ea typeface="微软雅黑" panose="020B0503020204020204" pitchFamily="34" charset="-122"/>
                    <a:cs typeface="+mj-cs"/>
                  </a:rPr>
                  <a:t>正面思路</a:t>
                </a:r>
                <a:endParaRPr lang="en-US" altLang="zh-CN" sz="1600" cap="all" dirty="0">
                  <a:solidFill>
                    <a:schemeClr val="bg1"/>
                  </a:solidFill>
                  <a:latin typeface="微软雅黑" panose="020B0503020204020204" pitchFamily="34" charset="-122"/>
                  <a:ea typeface="微软雅黑" panose="020B0503020204020204" pitchFamily="34" charset="-122"/>
                  <a:cs typeface="+mj-cs"/>
                </a:endParaRPr>
              </a:p>
            </p:txBody>
          </p:sp>
        </p:grpSp>
      </p:grpSp>
      <p:sp>
        <p:nvSpPr>
          <p:cNvPr id="33" name="副标题 1383426">
            <a:extLst>
              <a:ext uri="{FF2B5EF4-FFF2-40B4-BE49-F238E27FC236}">
                <a16:creationId xmlns="" xmlns:a16="http://schemas.microsoft.com/office/drawing/2014/main" id="{D19F7A34-39F0-45F2-88DC-4096514A5CC2}"/>
              </a:ext>
            </a:extLst>
          </p:cNvPr>
          <p:cNvSpPr txBox="1">
            <a:spLocks noChangeArrowheads="1"/>
          </p:cNvSpPr>
          <p:nvPr/>
        </p:nvSpPr>
        <p:spPr>
          <a:xfrm>
            <a:off x="179388" y="2608288"/>
            <a:ext cx="3706812" cy="10432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zh-CN" altLang="en-US" sz="1600" dirty="0">
                <a:cs typeface="+mn-ea"/>
                <a:sym typeface="+mn-lt"/>
              </a:rPr>
              <a:t>存在什么危害（伤害源）？</a:t>
            </a:r>
          </a:p>
          <a:p>
            <a:pPr>
              <a:defRPr/>
            </a:pPr>
            <a:r>
              <a:rPr lang="zh-CN" altLang="en-US" sz="1600" dirty="0">
                <a:cs typeface="+mn-ea"/>
                <a:sym typeface="+mn-lt"/>
              </a:rPr>
              <a:t>谁（什么）会受到伤害？</a:t>
            </a:r>
          </a:p>
          <a:p>
            <a:pPr>
              <a:defRPr/>
            </a:pPr>
            <a:r>
              <a:rPr lang="zh-CN" altLang="en-US" sz="1600" dirty="0">
                <a:cs typeface="+mn-ea"/>
                <a:sym typeface="+mn-lt"/>
              </a:rPr>
              <a:t>伤害怎样发生？</a:t>
            </a:r>
          </a:p>
        </p:txBody>
      </p:sp>
      <p:sp>
        <p:nvSpPr>
          <p:cNvPr id="34" name="副标题 1383426">
            <a:extLst>
              <a:ext uri="{FF2B5EF4-FFF2-40B4-BE49-F238E27FC236}">
                <a16:creationId xmlns="" xmlns:a16="http://schemas.microsoft.com/office/drawing/2014/main" id="{01DAB4D1-BD9E-4E56-8F19-1FD26425C3A4}"/>
              </a:ext>
            </a:extLst>
          </p:cNvPr>
          <p:cNvSpPr txBox="1">
            <a:spLocks noChangeArrowheads="1"/>
          </p:cNvSpPr>
          <p:nvPr/>
        </p:nvSpPr>
        <p:spPr>
          <a:xfrm>
            <a:off x="6170981" y="2481840"/>
            <a:ext cx="2793631" cy="10432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zh-CN" altLang="en-US" sz="1600" dirty="0">
                <a:cs typeface="+mn-ea"/>
                <a:sym typeface="+mn-lt"/>
              </a:rPr>
              <a:t>谁（什么）会受到伤害？</a:t>
            </a:r>
          </a:p>
          <a:p>
            <a:pPr>
              <a:defRPr/>
            </a:pPr>
            <a:r>
              <a:rPr lang="zh-CN" altLang="en-US" sz="1600" dirty="0">
                <a:cs typeface="+mn-ea"/>
                <a:sym typeface="+mn-lt"/>
              </a:rPr>
              <a:t>伤害怎样发生？</a:t>
            </a:r>
          </a:p>
          <a:p>
            <a:pPr>
              <a:defRPr/>
            </a:pPr>
            <a:r>
              <a:rPr lang="zh-CN" altLang="en-US" sz="1600" dirty="0">
                <a:cs typeface="+mn-ea"/>
                <a:sym typeface="+mn-lt"/>
              </a:rPr>
              <a:t>存在什么危害（伤害源）？</a:t>
            </a:r>
          </a:p>
        </p:txBody>
      </p:sp>
      <p:sp>
        <p:nvSpPr>
          <p:cNvPr id="35" name="标题 1496065">
            <a:extLst>
              <a:ext uri="{FF2B5EF4-FFF2-40B4-BE49-F238E27FC236}">
                <a16:creationId xmlns="" xmlns:a16="http://schemas.microsoft.com/office/drawing/2014/main" id="{4AF68D90-8510-49B2-85DD-613C0EE4315E}"/>
              </a:ext>
            </a:extLst>
          </p:cNvPr>
          <p:cNvSpPr txBox="1">
            <a:spLocks noChangeArrowheads="1"/>
          </p:cNvSpPr>
          <p:nvPr/>
        </p:nvSpPr>
        <p:spPr>
          <a:xfrm>
            <a:off x="3524528" y="1430473"/>
            <a:ext cx="2136566" cy="384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dirty="0">
                <a:solidFill>
                  <a:srgbClr val="0070C0"/>
                </a:solidFill>
                <a:latin typeface="+mn-lt"/>
                <a:ea typeface="+mn-ea"/>
                <a:cs typeface="+mn-ea"/>
                <a:sym typeface="+mn-lt"/>
              </a:rPr>
              <a:t>危害识别的思路</a:t>
            </a:r>
          </a:p>
        </p:txBody>
      </p:sp>
      <p:cxnSp>
        <p:nvCxnSpPr>
          <p:cNvPr id="8" name="直接连接符 7">
            <a:extLst>
              <a:ext uri="{FF2B5EF4-FFF2-40B4-BE49-F238E27FC236}">
                <a16:creationId xmlns="" xmlns:a16="http://schemas.microsoft.com/office/drawing/2014/main" id="{950EC1FF-3D7C-49B4-9AB7-2B28A06B6045}"/>
              </a:ext>
            </a:extLst>
          </p:cNvPr>
          <p:cNvCxnSpPr>
            <a:cxnSpLocks/>
          </p:cNvCxnSpPr>
          <p:nvPr/>
        </p:nvCxnSpPr>
        <p:spPr>
          <a:xfrm>
            <a:off x="352904" y="4133933"/>
            <a:ext cx="858397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平行四边形 6">
            <a:extLst>
              <a:ext uri="{FF2B5EF4-FFF2-40B4-BE49-F238E27FC236}">
                <a16:creationId xmlns="" xmlns:a16="http://schemas.microsoft.com/office/drawing/2014/main" id="{81DB27EC-9AAD-4CB9-94EF-D6392B053C65}"/>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平行四边形 7">
            <a:extLst>
              <a:ext uri="{FF2B5EF4-FFF2-40B4-BE49-F238E27FC236}">
                <a16:creationId xmlns="" xmlns:a16="http://schemas.microsoft.com/office/drawing/2014/main" id="{06528D16-6953-4760-AA2E-ECEB435AF59C}"/>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1" name="文本框 5">
            <a:extLst>
              <a:ext uri="{FF2B5EF4-FFF2-40B4-BE49-F238E27FC236}">
                <a16:creationId xmlns="" xmlns:a16="http://schemas.microsoft.com/office/drawing/2014/main" id="{0A8444B7-34E6-46A1-82B6-FEEDC8E41956}"/>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4" name="矩形 8">
            <a:extLst>
              <a:ext uri="{FF2B5EF4-FFF2-40B4-BE49-F238E27FC236}">
                <a16:creationId xmlns="" xmlns:a16="http://schemas.microsoft.com/office/drawing/2014/main" id="{A2144B29-CAED-4FCA-8475-17CF5658FEE3}"/>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0807848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6" name="Picture 2" descr="https://timgsa.baidu.com/timg?image&amp;quality=80&amp;size=b9999_10000&amp;sec=1517066486082&amp;di=931ce0c917e75197cfe5f35c583fff93&amp;imgtype=0&amp;src=http%3A%2F%2Fimgsrc.baidu.com%2Fimage%2Fc0%253Dshijue1%252C0%252C0%252C294%252C40%2Fsign%3D65f5b7adc3ea15ce55e3e84ade695086%2F37d3d539b6003af35c4905483f2ac65c1038b623.jpg">
            <a:extLst>
              <a:ext uri="{FF2B5EF4-FFF2-40B4-BE49-F238E27FC236}">
                <a16:creationId xmlns="" xmlns:a16="http://schemas.microsoft.com/office/drawing/2014/main" id="{B8A5F956-2A3C-493B-9AD5-5DEBFE9DDE1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11" t="827" r="27510" b="7588"/>
          <a:stretch/>
        </p:blipFill>
        <p:spPr bwMode="auto">
          <a:xfrm>
            <a:off x="1243523" y="1943473"/>
            <a:ext cx="2846162" cy="240726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 xmlns:a16="http://schemas.microsoft.com/office/drawing/2014/main" id="{D69D008D-980E-4B44-A026-2F942B889774}"/>
              </a:ext>
            </a:extLst>
          </p:cNvPr>
          <p:cNvSpPr/>
          <p:nvPr/>
        </p:nvSpPr>
        <p:spPr>
          <a:xfrm>
            <a:off x="1245600" y="1386803"/>
            <a:ext cx="6480000" cy="4616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E08BB514-6CEB-4C9B-83C6-2B4918B19F71}"/>
              </a:ext>
            </a:extLst>
          </p:cNvPr>
          <p:cNvSpPr/>
          <p:nvPr/>
        </p:nvSpPr>
        <p:spPr>
          <a:xfrm>
            <a:off x="1605875" y="1417580"/>
            <a:ext cx="5759450" cy="400110"/>
          </a:xfrm>
          <a:prstGeom prst="rect">
            <a:avLst/>
          </a:prstGeom>
          <a:noFill/>
          <a:ln w="9525">
            <a:noFill/>
          </a:ln>
        </p:spPr>
        <p:txBody>
          <a:bodyPr>
            <a:spAutoFit/>
          </a:bodyPr>
          <a:lstStyle/>
          <a:p>
            <a:pPr algn="ctr" eaLnBrk="1" hangingPunct="1">
              <a:buFont typeface="Arial" panose="020B0604020202020204" pitchFamily="34" charset="0"/>
              <a:buNone/>
              <a:defRPr/>
            </a:pPr>
            <a:r>
              <a:rPr lang="zh-CN" altLang="en-US" sz="2000" noProof="1">
                <a:solidFill>
                  <a:schemeClr val="bg1"/>
                </a:solidFill>
                <a:latin typeface="+mn-lt"/>
                <a:ea typeface="+mn-ea"/>
                <a:cs typeface="+mn-ea"/>
                <a:sym typeface="+mn-lt"/>
              </a:rPr>
              <a:t>危害造成的后果</a:t>
            </a:r>
          </a:p>
        </p:txBody>
      </p:sp>
      <p:sp>
        <p:nvSpPr>
          <p:cNvPr id="24" name="矩形 1238018">
            <a:extLst>
              <a:ext uri="{FF2B5EF4-FFF2-40B4-BE49-F238E27FC236}">
                <a16:creationId xmlns="" xmlns:a16="http://schemas.microsoft.com/office/drawing/2014/main" id="{500738E9-0A6C-4821-AD2F-8B99939176C2}"/>
              </a:ext>
            </a:extLst>
          </p:cNvPr>
          <p:cNvSpPr>
            <a:spLocks noChangeArrowheads="1"/>
          </p:cNvSpPr>
          <p:nvPr/>
        </p:nvSpPr>
        <p:spPr bwMode="auto">
          <a:xfrm>
            <a:off x="3769583" y="2091400"/>
            <a:ext cx="4010437" cy="240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lvl="1" algn="just" eaLnBrk="1" hangingPunct="1">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人身伤害、死亡（包括割伤、挫伤、擦伤、肢体损伤等）；</a:t>
            </a:r>
          </a:p>
          <a:p>
            <a:pPr lvl="1" algn="just" eaLnBrk="1" hangingPunct="1">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疾病（如头痛、呼吸困难、失明、皮肤病、癌症、肢体不能正常动作等）；</a:t>
            </a:r>
          </a:p>
          <a:p>
            <a:pPr lvl="1" algn="just" eaLnBrk="1" hangingPunct="1">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财产损失； 停工；违法；影响信誉；</a:t>
            </a:r>
          </a:p>
          <a:p>
            <a:pPr lvl="1" algn="just" eaLnBrk="1" hangingPunct="1">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工作环境破坏；</a:t>
            </a:r>
          </a:p>
          <a:p>
            <a:pPr lvl="1" algn="just" eaLnBrk="1" hangingPunct="1">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水、空气、土壤、地下水及噪音污染；</a:t>
            </a:r>
          </a:p>
          <a:p>
            <a:pPr lvl="1" algn="just" eaLnBrk="1" hangingPunct="1">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资源枯竭。</a:t>
            </a:r>
          </a:p>
        </p:txBody>
      </p:sp>
      <p:cxnSp>
        <p:nvCxnSpPr>
          <p:cNvPr id="25" name="直接连接符 24">
            <a:extLst>
              <a:ext uri="{FF2B5EF4-FFF2-40B4-BE49-F238E27FC236}">
                <a16:creationId xmlns="" xmlns:a16="http://schemas.microsoft.com/office/drawing/2014/main" id="{624E6AB4-C1F4-42AF-BE25-95F60F4D6A75}"/>
              </a:ext>
            </a:extLst>
          </p:cNvPr>
          <p:cNvCxnSpPr>
            <a:cxnSpLocks/>
          </p:cNvCxnSpPr>
          <p:nvPr/>
        </p:nvCxnSpPr>
        <p:spPr>
          <a:xfrm>
            <a:off x="1243523" y="4473816"/>
            <a:ext cx="6656954"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平行四边形 6">
            <a:extLst>
              <a:ext uri="{FF2B5EF4-FFF2-40B4-BE49-F238E27FC236}">
                <a16:creationId xmlns="" xmlns:a16="http://schemas.microsoft.com/office/drawing/2014/main" id="{B654C3C5-CA92-47D5-BDD8-DCDBD51906E9}"/>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平行四边形 7">
            <a:extLst>
              <a:ext uri="{FF2B5EF4-FFF2-40B4-BE49-F238E27FC236}">
                <a16:creationId xmlns="" xmlns:a16="http://schemas.microsoft.com/office/drawing/2014/main" id="{AE906AE8-2BF4-4D45-94AB-6EA20F686046}"/>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 name="文本框 5">
            <a:extLst>
              <a:ext uri="{FF2B5EF4-FFF2-40B4-BE49-F238E27FC236}">
                <a16:creationId xmlns="" xmlns:a16="http://schemas.microsoft.com/office/drawing/2014/main" id="{0448EC1F-FE43-4D03-A2EC-A5C26624F59E}"/>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4" name="矩形 8">
            <a:extLst>
              <a:ext uri="{FF2B5EF4-FFF2-40B4-BE49-F238E27FC236}">
                <a16:creationId xmlns="" xmlns:a16="http://schemas.microsoft.com/office/drawing/2014/main" id="{0C62942F-0ACF-45F4-8A24-DCFF8755D20A}"/>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4276769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椭圆 2">
            <a:extLst>
              <a:ext uri="{FF2B5EF4-FFF2-40B4-BE49-F238E27FC236}">
                <a16:creationId xmlns="" xmlns:a16="http://schemas.microsoft.com/office/drawing/2014/main" id="{C7848F19-3BA7-4C8F-B16C-E67C3CD18790}"/>
              </a:ext>
            </a:extLst>
          </p:cNvPr>
          <p:cNvSpPr/>
          <p:nvPr/>
        </p:nvSpPr>
        <p:spPr>
          <a:xfrm>
            <a:off x="1559626" y="2243582"/>
            <a:ext cx="1752600" cy="1752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3A55B52D-8C88-4FC8-B5C4-4CD7A26E4676}"/>
              </a:ext>
            </a:extLst>
          </p:cNvPr>
          <p:cNvSpPr/>
          <p:nvPr/>
        </p:nvSpPr>
        <p:spPr>
          <a:xfrm>
            <a:off x="1262764" y="2793887"/>
            <a:ext cx="2346325" cy="707886"/>
          </a:xfrm>
          <a:prstGeom prst="rect">
            <a:avLst/>
          </a:prstGeom>
          <a:noFill/>
          <a:ln w="9525">
            <a:noFill/>
          </a:ln>
        </p:spPr>
        <p:txBody>
          <a:bodyPr wrap="square">
            <a:spAutoFit/>
          </a:bodyPr>
          <a:lstStyle/>
          <a:p>
            <a:pPr algn="ctr">
              <a:defRPr/>
            </a:pPr>
            <a:r>
              <a:rPr lang="zh-CN" altLang="en-US" sz="2000" noProof="1">
                <a:solidFill>
                  <a:schemeClr val="bg1"/>
                </a:solidFill>
                <a:cs typeface="+mn-ea"/>
                <a:sym typeface="+mn-lt"/>
              </a:rPr>
              <a:t> 危害识别</a:t>
            </a:r>
            <a:endParaRPr lang="en-US" altLang="zh-CN" sz="2000" noProof="1">
              <a:solidFill>
                <a:schemeClr val="bg1"/>
              </a:solidFill>
              <a:cs typeface="+mn-ea"/>
              <a:sym typeface="+mn-lt"/>
            </a:endParaRPr>
          </a:p>
          <a:p>
            <a:pPr algn="ctr">
              <a:defRPr/>
            </a:pPr>
            <a:r>
              <a:rPr lang="zh-CN" altLang="en-US" sz="2000" noProof="1">
                <a:solidFill>
                  <a:schemeClr val="bg1"/>
                </a:solidFill>
                <a:cs typeface="+mn-ea"/>
                <a:sym typeface="+mn-lt"/>
              </a:rPr>
              <a:t>的范围</a:t>
            </a:r>
            <a:endParaRPr lang="zh-CN" altLang="en-US" sz="2000" noProof="1">
              <a:solidFill>
                <a:schemeClr val="bg1"/>
              </a:solidFill>
              <a:latin typeface="+mn-lt"/>
              <a:ea typeface="+mn-ea"/>
              <a:cs typeface="+mn-ea"/>
              <a:sym typeface="+mn-lt"/>
            </a:endParaRPr>
          </a:p>
        </p:txBody>
      </p:sp>
      <p:cxnSp>
        <p:nvCxnSpPr>
          <p:cNvPr id="7" name="直接连接符 6">
            <a:extLst>
              <a:ext uri="{FF2B5EF4-FFF2-40B4-BE49-F238E27FC236}">
                <a16:creationId xmlns="" xmlns:a16="http://schemas.microsoft.com/office/drawing/2014/main" id="{907C4D9B-DA40-457D-BB69-21E6C4F090BD}"/>
              </a:ext>
            </a:extLst>
          </p:cNvPr>
          <p:cNvCxnSpPr>
            <a:cxnSpLocks/>
            <a:stCxn id="3" idx="7"/>
          </p:cNvCxnSpPr>
          <p:nvPr/>
        </p:nvCxnSpPr>
        <p:spPr>
          <a:xfrm flipV="1">
            <a:off x="3055564" y="1915924"/>
            <a:ext cx="1506342" cy="58432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5E4A92B3-62A3-4D2A-BEC3-5ABB1EFFFD42}"/>
              </a:ext>
            </a:extLst>
          </p:cNvPr>
          <p:cNvCxnSpPr>
            <a:cxnSpLocks/>
            <a:stCxn id="3" idx="6"/>
          </p:cNvCxnSpPr>
          <p:nvPr/>
        </p:nvCxnSpPr>
        <p:spPr>
          <a:xfrm>
            <a:off x="3312226" y="3119882"/>
            <a:ext cx="1259774"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1238018">
            <a:extLst>
              <a:ext uri="{FF2B5EF4-FFF2-40B4-BE49-F238E27FC236}">
                <a16:creationId xmlns="" xmlns:a16="http://schemas.microsoft.com/office/drawing/2014/main" id="{977D28E8-6277-45E7-BC89-27E60BE5BDDB}"/>
              </a:ext>
            </a:extLst>
          </p:cNvPr>
          <p:cNvSpPr>
            <a:spLocks noChangeArrowheads="1"/>
          </p:cNvSpPr>
          <p:nvPr/>
        </p:nvSpPr>
        <p:spPr bwMode="auto">
          <a:xfrm>
            <a:off x="4191452" y="1721219"/>
            <a:ext cx="4069175" cy="38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lvl="1" algn="just">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人员、原材料、机械设备与作业环境；</a:t>
            </a:r>
          </a:p>
        </p:txBody>
      </p:sp>
      <p:sp>
        <p:nvSpPr>
          <p:cNvPr id="26" name="矩形 1238018">
            <a:extLst>
              <a:ext uri="{FF2B5EF4-FFF2-40B4-BE49-F238E27FC236}">
                <a16:creationId xmlns="" xmlns:a16="http://schemas.microsoft.com/office/drawing/2014/main" id="{1A9B94F5-F519-4AA0-9699-6CD549982390}"/>
              </a:ext>
            </a:extLst>
          </p:cNvPr>
          <p:cNvSpPr>
            <a:spLocks noChangeArrowheads="1"/>
          </p:cNvSpPr>
          <p:nvPr/>
        </p:nvSpPr>
        <p:spPr bwMode="auto">
          <a:xfrm>
            <a:off x="4191452" y="2923541"/>
            <a:ext cx="4069175" cy="1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lvl="1" algn="just">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直接与间接危险；</a:t>
            </a:r>
          </a:p>
        </p:txBody>
      </p:sp>
      <p:sp>
        <p:nvSpPr>
          <p:cNvPr id="27" name="矩形 1238018">
            <a:extLst>
              <a:ext uri="{FF2B5EF4-FFF2-40B4-BE49-F238E27FC236}">
                <a16:creationId xmlns="" xmlns:a16="http://schemas.microsoft.com/office/drawing/2014/main" id="{2EF36802-80EF-4D36-A4C5-335E4571D871}"/>
              </a:ext>
            </a:extLst>
          </p:cNvPr>
          <p:cNvSpPr>
            <a:spLocks noChangeArrowheads="1"/>
          </p:cNvSpPr>
          <p:nvPr/>
        </p:nvSpPr>
        <p:spPr bwMode="auto">
          <a:xfrm>
            <a:off x="4191451" y="4143348"/>
            <a:ext cx="4069175" cy="1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lvl="1" algn="just">
              <a:lnSpc>
                <a:spcPts val="2100"/>
              </a:lnSpc>
              <a:buFont typeface="Arial" panose="020B0604020202020204" pitchFamily="34" charset="0"/>
              <a:buChar char="•"/>
              <a:defRPr/>
            </a:pPr>
            <a:r>
              <a:rPr lang="zh-CN" altLang="en-US" sz="1400" dirty="0">
                <a:solidFill>
                  <a:schemeClr val="tx1">
                    <a:lumMod val="85000"/>
                    <a:lumOff val="15000"/>
                  </a:schemeClr>
                </a:solidFill>
                <a:latin typeface="+mn-lt"/>
                <a:ea typeface="+mn-ea"/>
                <a:cs typeface="+mn-ea"/>
                <a:sym typeface="+mn-lt"/>
              </a:rPr>
              <a:t>三种状态：正常、异常及紧急状态；</a:t>
            </a:r>
          </a:p>
        </p:txBody>
      </p:sp>
      <p:cxnSp>
        <p:nvCxnSpPr>
          <p:cNvPr id="33" name="直接连接符 32">
            <a:extLst>
              <a:ext uri="{FF2B5EF4-FFF2-40B4-BE49-F238E27FC236}">
                <a16:creationId xmlns="" xmlns:a16="http://schemas.microsoft.com/office/drawing/2014/main" id="{A249D3DA-139F-4D8B-8B59-165201916BB4}"/>
              </a:ext>
            </a:extLst>
          </p:cNvPr>
          <p:cNvCxnSpPr>
            <a:cxnSpLocks/>
          </p:cNvCxnSpPr>
          <p:nvPr/>
        </p:nvCxnSpPr>
        <p:spPr>
          <a:xfrm>
            <a:off x="2910784" y="3774660"/>
            <a:ext cx="1506342" cy="58432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平行四边形 6">
            <a:extLst>
              <a:ext uri="{FF2B5EF4-FFF2-40B4-BE49-F238E27FC236}">
                <a16:creationId xmlns="" xmlns:a16="http://schemas.microsoft.com/office/drawing/2014/main" id="{D64AD8DD-22B8-4DEF-9359-FA8901D915C6}"/>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平行四边形 7">
            <a:extLst>
              <a:ext uri="{FF2B5EF4-FFF2-40B4-BE49-F238E27FC236}">
                <a16:creationId xmlns="" xmlns:a16="http://schemas.microsoft.com/office/drawing/2014/main" id="{7F3ED3C2-C231-4FCF-ABAA-143F2C778D92}"/>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7" name="文本框 5">
            <a:extLst>
              <a:ext uri="{FF2B5EF4-FFF2-40B4-BE49-F238E27FC236}">
                <a16:creationId xmlns="" xmlns:a16="http://schemas.microsoft.com/office/drawing/2014/main" id="{CF0BD829-F971-412C-8190-9529F9486709}"/>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8" name="矩形 8">
            <a:extLst>
              <a:ext uri="{FF2B5EF4-FFF2-40B4-BE49-F238E27FC236}">
                <a16:creationId xmlns="" xmlns:a16="http://schemas.microsoft.com/office/drawing/2014/main" id="{5AAD145A-FF83-4141-A0DD-7F090802FE82}"/>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5806873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69D008D-980E-4B44-A026-2F942B889774}"/>
              </a:ext>
            </a:extLst>
          </p:cNvPr>
          <p:cNvSpPr/>
          <p:nvPr/>
        </p:nvSpPr>
        <p:spPr>
          <a:xfrm>
            <a:off x="1157122" y="1386802"/>
            <a:ext cx="6843877" cy="4616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E08BB514-6CEB-4C9B-83C6-2B4918B19F71}"/>
              </a:ext>
            </a:extLst>
          </p:cNvPr>
          <p:cNvSpPr/>
          <p:nvPr/>
        </p:nvSpPr>
        <p:spPr>
          <a:xfrm>
            <a:off x="1605875" y="1417580"/>
            <a:ext cx="5759450" cy="400110"/>
          </a:xfrm>
          <a:prstGeom prst="rect">
            <a:avLst/>
          </a:prstGeom>
          <a:noFill/>
          <a:ln w="9525">
            <a:noFill/>
          </a:ln>
        </p:spPr>
        <p:txBody>
          <a:bodyPr>
            <a:spAutoFit/>
          </a:bodyPr>
          <a:lstStyle/>
          <a:p>
            <a:pPr algn="ctr">
              <a:defRPr/>
            </a:pPr>
            <a:r>
              <a:rPr lang="zh-CN" altLang="en-US" sz="2000" noProof="1">
                <a:solidFill>
                  <a:schemeClr val="bg1"/>
                </a:solidFill>
                <a:cs typeface="+mn-ea"/>
                <a:sym typeface="+mn-lt"/>
              </a:rPr>
              <a:t> 危害识别的范围</a:t>
            </a:r>
            <a:endParaRPr lang="zh-CN" altLang="en-US" sz="2000" noProof="1">
              <a:solidFill>
                <a:schemeClr val="bg1"/>
              </a:solidFill>
              <a:latin typeface="+mn-lt"/>
              <a:ea typeface="+mn-ea"/>
              <a:cs typeface="+mn-ea"/>
              <a:sym typeface="+mn-lt"/>
            </a:endParaRPr>
          </a:p>
        </p:txBody>
      </p:sp>
      <p:sp>
        <p:nvSpPr>
          <p:cNvPr id="24" name="矩形 1238018">
            <a:extLst>
              <a:ext uri="{FF2B5EF4-FFF2-40B4-BE49-F238E27FC236}">
                <a16:creationId xmlns="" xmlns:a16="http://schemas.microsoft.com/office/drawing/2014/main" id="{500738E9-0A6C-4821-AD2F-8B99939176C2}"/>
              </a:ext>
            </a:extLst>
          </p:cNvPr>
          <p:cNvSpPr>
            <a:spLocks noChangeArrowheads="1"/>
          </p:cNvSpPr>
          <p:nvPr/>
        </p:nvSpPr>
        <p:spPr bwMode="auto">
          <a:xfrm>
            <a:off x="1155198" y="1989862"/>
            <a:ext cx="6570401" cy="63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lvl="1" indent="0" algn="just">
              <a:lnSpc>
                <a:spcPts val="2100"/>
              </a:lnSpc>
              <a:defRPr/>
            </a:pPr>
            <a:r>
              <a:rPr lang="zh-CN" altLang="en-US" sz="1400" dirty="0">
                <a:solidFill>
                  <a:srgbClr val="0070C0"/>
                </a:solidFill>
                <a:latin typeface="+mn-lt"/>
                <a:ea typeface="+mn-ea"/>
                <a:cs typeface="+mn-ea"/>
                <a:sym typeface="+mn-lt"/>
              </a:rPr>
              <a:t>人的不安全行为：</a:t>
            </a:r>
            <a:r>
              <a:rPr lang="zh-CN" altLang="en-US" sz="1400" dirty="0">
                <a:solidFill>
                  <a:schemeClr val="tx1">
                    <a:lumMod val="85000"/>
                    <a:lumOff val="15000"/>
                  </a:schemeClr>
                </a:solidFill>
                <a:latin typeface="+mn-lt"/>
                <a:ea typeface="+mn-ea"/>
                <a:cs typeface="+mn-ea"/>
                <a:sym typeface="+mn-lt"/>
              </a:rPr>
              <a:t>违反安全规则或安全常识，使事故有可能发生的行为。</a:t>
            </a:r>
          </a:p>
        </p:txBody>
      </p:sp>
      <p:cxnSp>
        <p:nvCxnSpPr>
          <p:cNvPr id="25" name="直接连接符 24">
            <a:extLst>
              <a:ext uri="{FF2B5EF4-FFF2-40B4-BE49-F238E27FC236}">
                <a16:creationId xmlns="" xmlns:a16="http://schemas.microsoft.com/office/drawing/2014/main" id="{624E6AB4-C1F4-42AF-BE25-95F60F4D6A75}"/>
              </a:ext>
            </a:extLst>
          </p:cNvPr>
          <p:cNvCxnSpPr>
            <a:cxnSpLocks/>
            <a:endCxn id="13" idx="8"/>
          </p:cNvCxnSpPr>
          <p:nvPr/>
        </p:nvCxnSpPr>
        <p:spPr>
          <a:xfrm>
            <a:off x="1157123" y="4486191"/>
            <a:ext cx="6208202" cy="1665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 name="文本占位符 1246210">
            <a:extLst>
              <a:ext uri="{FF2B5EF4-FFF2-40B4-BE49-F238E27FC236}">
                <a16:creationId xmlns="" xmlns:a16="http://schemas.microsoft.com/office/drawing/2014/main" id="{446740B9-C62E-4E75-BC41-FA90F25AFE0E}"/>
              </a:ext>
            </a:extLst>
          </p:cNvPr>
          <p:cNvSpPr txBox="1">
            <a:spLocks noChangeArrowheads="1"/>
          </p:cNvSpPr>
          <p:nvPr/>
        </p:nvSpPr>
        <p:spPr>
          <a:xfrm>
            <a:off x="1155198" y="2410324"/>
            <a:ext cx="3640897" cy="1731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1</a:t>
            </a:r>
            <a:r>
              <a:rPr lang="zh-CN" altLang="en-US" sz="1200" dirty="0">
                <a:solidFill>
                  <a:schemeClr val="tx1">
                    <a:lumMod val="85000"/>
                    <a:lumOff val="15000"/>
                  </a:schemeClr>
                </a:solidFill>
                <a:latin typeface="+mn-ea"/>
                <a:cs typeface="+mn-ea"/>
                <a:sym typeface="+mn-lt"/>
              </a:rPr>
              <a:t>、操作错误（忽视安全、忽视警告）      </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2</a:t>
            </a:r>
            <a:r>
              <a:rPr lang="zh-CN" altLang="en-US" sz="1200" dirty="0">
                <a:solidFill>
                  <a:schemeClr val="tx1">
                    <a:lumMod val="85000"/>
                    <a:lumOff val="15000"/>
                  </a:schemeClr>
                </a:solidFill>
                <a:latin typeface="+mn-ea"/>
                <a:cs typeface="+mn-ea"/>
                <a:sym typeface="+mn-lt"/>
              </a:rPr>
              <a:t>、安全装置失效（人为）</a:t>
            </a: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3</a:t>
            </a:r>
            <a:r>
              <a:rPr lang="zh-CN" altLang="en-US" sz="1200" dirty="0">
                <a:solidFill>
                  <a:schemeClr val="tx1">
                    <a:lumMod val="85000"/>
                    <a:lumOff val="15000"/>
                  </a:schemeClr>
                </a:solidFill>
                <a:latin typeface="+mn-ea"/>
                <a:cs typeface="+mn-ea"/>
                <a:sym typeface="+mn-lt"/>
              </a:rPr>
              <a:t>、使用不安全设备                                      </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4</a:t>
            </a:r>
            <a:r>
              <a:rPr lang="zh-CN" altLang="en-US" sz="1200" dirty="0">
                <a:solidFill>
                  <a:schemeClr val="tx1">
                    <a:lumMod val="85000"/>
                    <a:lumOff val="15000"/>
                  </a:schemeClr>
                </a:solidFill>
                <a:latin typeface="+mn-ea"/>
                <a:cs typeface="+mn-ea"/>
                <a:sym typeface="+mn-lt"/>
              </a:rPr>
              <a:t>、手代替工具操作</a:t>
            </a: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5</a:t>
            </a:r>
            <a:r>
              <a:rPr lang="zh-CN" altLang="en-US" sz="1200" dirty="0">
                <a:solidFill>
                  <a:schemeClr val="tx1">
                    <a:lumMod val="85000"/>
                    <a:lumOff val="15000"/>
                  </a:schemeClr>
                </a:solidFill>
                <a:latin typeface="+mn-ea"/>
                <a:cs typeface="+mn-ea"/>
                <a:sym typeface="+mn-lt"/>
              </a:rPr>
              <a:t>、 物体（成品、材料、工具等）存放不当      </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6</a:t>
            </a:r>
            <a:r>
              <a:rPr lang="zh-CN" altLang="en-US" sz="1200" dirty="0">
                <a:solidFill>
                  <a:schemeClr val="tx1">
                    <a:lumMod val="85000"/>
                    <a:lumOff val="15000"/>
                  </a:schemeClr>
                </a:solidFill>
                <a:latin typeface="+mn-ea"/>
                <a:cs typeface="+mn-ea"/>
                <a:sym typeface="+mn-lt"/>
              </a:rPr>
              <a:t>、冒险进入危险场所</a:t>
            </a: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7</a:t>
            </a:r>
            <a:r>
              <a:rPr lang="zh-CN" altLang="en-US" sz="1200" dirty="0">
                <a:solidFill>
                  <a:schemeClr val="tx1">
                    <a:lumMod val="85000"/>
                    <a:lumOff val="15000"/>
                  </a:schemeClr>
                </a:solidFill>
                <a:latin typeface="+mn-ea"/>
                <a:cs typeface="+mn-ea"/>
                <a:sym typeface="+mn-lt"/>
              </a:rPr>
              <a:t>、攀坐不安全位置                                      </a:t>
            </a:r>
            <a:endParaRPr lang="en-US" altLang="zh-CN" sz="1200" dirty="0">
              <a:solidFill>
                <a:schemeClr val="tx1">
                  <a:lumMod val="85000"/>
                  <a:lumOff val="15000"/>
                </a:schemeClr>
              </a:solidFill>
              <a:latin typeface="+mn-ea"/>
              <a:cs typeface="+mn-ea"/>
              <a:sym typeface="+mn-lt"/>
            </a:endParaRPr>
          </a:p>
        </p:txBody>
      </p:sp>
      <p:sp>
        <p:nvSpPr>
          <p:cNvPr id="12" name="文本占位符 1246210">
            <a:extLst>
              <a:ext uri="{FF2B5EF4-FFF2-40B4-BE49-F238E27FC236}">
                <a16:creationId xmlns="" xmlns:a16="http://schemas.microsoft.com/office/drawing/2014/main" id="{DE96A81A-F5DC-41B2-AE05-D7F2EF6F6230}"/>
              </a:ext>
            </a:extLst>
          </p:cNvPr>
          <p:cNvSpPr txBox="1">
            <a:spLocks noChangeArrowheads="1"/>
          </p:cNvSpPr>
          <p:nvPr/>
        </p:nvSpPr>
        <p:spPr>
          <a:xfrm>
            <a:off x="4485600" y="2416199"/>
            <a:ext cx="3640897" cy="14777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8</a:t>
            </a:r>
            <a:r>
              <a:rPr lang="zh-CN" altLang="en-US" sz="1200" dirty="0">
                <a:solidFill>
                  <a:schemeClr val="tx1">
                    <a:lumMod val="85000"/>
                    <a:lumOff val="15000"/>
                  </a:schemeClr>
                </a:solidFill>
                <a:latin typeface="+mn-ea"/>
                <a:cs typeface="+mn-ea"/>
                <a:sym typeface="+mn-lt"/>
              </a:rPr>
              <a:t>、在起吊物下作业（停留）</a:t>
            </a: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9</a:t>
            </a:r>
            <a:r>
              <a:rPr lang="zh-CN" altLang="en-US" sz="1200" dirty="0">
                <a:solidFill>
                  <a:schemeClr val="tx1">
                    <a:lumMod val="85000"/>
                    <a:lumOff val="15000"/>
                  </a:schemeClr>
                </a:solidFill>
                <a:latin typeface="+mn-ea"/>
                <a:cs typeface="+mn-ea"/>
                <a:sym typeface="+mn-lt"/>
              </a:rPr>
              <a:t>、机器运转时加油（修理、检查、调整、清扫等）</a:t>
            </a: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10</a:t>
            </a:r>
            <a:r>
              <a:rPr lang="zh-CN" altLang="en-US" sz="1200" dirty="0">
                <a:solidFill>
                  <a:schemeClr val="tx1">
                    <a:lumMod val="85000"/>
                    <a:lumOff val="15000"/>
                  </a:schemeClr>
                </a:solidFill>
                <a:latin typeface="+mn-ea"/>
                <a:cs typeface="+mn-ea"/>
                <a:sym typeface="+mn-lt"/>
              </a:rPr>
              <a:t>、有分散注意力的行为         </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11</a:t>
            </a:r>
            <a:r>
              <a:rPr lang="zh-CN" altLang="en-US" sz="1200" dirty="0">
                <a:solidFill>
                  <a:schemeClr val="tx1">
                    <a:lumMod val="85000"/>
                    <a:lumOff val="15000"/>
                  </a:schemeClr>
                </a:solidFill>
                <a:latin typeface="+mn-ea"/>
                <a:cs typeface="+mn-ea"/>
                <a:sym typeface="+mn-lt"/>
              </a:rPr>
              <a:t>、不使用必要的个人防护用品或用具</a:t>
            </a: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12</a:t>
            </a:r>
            <a:r>
              <a:rPr lang="zh-CN" altLang="en-US" sz="1200" dirty="0">
                <a:solidFill>
                  <a:schemeClr val="tx1">
                    <a:lumMod val="85000"/>
                    <a:lumOff val="15000"/>
                  </a:schemeClr>
                </a:solidFill>
                <a:latin typeface="+mn-ea"/>
                <a:cs typeface="+mn-ea"/>
                <a:sym typeface="+mn-lt"/>
              </a:rPr>
              <a:t>、不安全装束                          </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Font typeface="Arial" panose="020B0604020202020204" pitchFamily="34" charset="0"/>
              <a:buNone/>
              <a:defRPr/>
            </a:pPr>
            <a:r>
              <a:rPr lang="en-US" altLang="zh-CN" sz="1200" dirty="0">
                <a:solidFill>
                  <a:schemeClr val="tx1">
                    <a:lumMod val="85000"/>
                    <a:lumOff val="15000"/>
                  </a:schemeClr>
                </a:solidFill>
                <a:latin typeface="+mn-ea"/>
                <a:cs typeface="+mn-ea"/>
                <a:sym typeface="+mn-lt"/>
              </a:rPr>
              <a:t>13</a:t>
            </a:r>
            <a:r>
              <a:rPr lang="zh-CN" altLang="en-US" sz="1200" dirty="0">
                <a:solidFill>
                  <a:schemeClr val="tx1">
                    <a:lumMod val="85000"/>
                    <a:lumOff val="15000"/>
                  </a:schemeClr>
                </a:solidFill>
                <a:latin typeface="+mn-ea"/>
                <a:cs typeface="+mn-ea"/>
                <a:sym typeface="+mn-lt"/>
              </a:rPr>
              <a:t>、对易燃易爆等危险品处理错误等。        </a:t>
            </a:r>
          </a:p>
        </p:txBody>
      </p:sp>
      <p:sp>
        <p:nvSpPr>
          <p:cNvPr id="13" name="fountain-pen_16310">
            <a:extLst>
              <a:ext uri="{FF2B5EF4-FFF2-40B4-BE49-F238E27FC236}">
                <a16:creationId xmlns="" xmlns:a16="http://schemas.microsoft.com/office/drawing/2014/main" id="{B4270C3D-20E5-47C0-BEDD-D76DB3DA88BA}"/>
              </a:ext>
            </a:extLst>
          </p:cNvPr>
          <p:cNvSpPr>
            <a:spLocks noChangeAspect="1"/>
          </p:cNvSpPr>
          <p:nvPr/>
        </p:nvSpPr>
        <p:spPr bwMode="auto">
          <a:xfrm>
            <a:off x="7365325" y="3893958"/>
            <a:ext cx="609685" cy="608886"/>
          </a:xfrm>
          <a:custGeom>
            <a:avLst/>
            <a:gdLst>
              <a:gd name="connsiteX0" fmla="*/ 77001 w 605873"/>
              <a:gd name="connsiteY0" fmla="*/ 524489 h 605079"/>
              <a:gd name="connsiteX1" fmla="*/ 63522 w 605873"/>
              <a:gd name="connsiteY1" fmla="*/ 537945 h 605079"/>
              <a:gd name="connsiteX2" fmla="*/ 77001 w 605873"/>
              <a:gd name="connsiteY2" fmla="*/ 551543 h 605079"/>
              <a:gd name="connsiteX3" fmla="*/ 90623 w 605873"/>
              <a:gd name="connsiteY3" fmla="*/ 537945 h 605079"/>
              <a:gd name="connsiteX4" fmla="*/ 77001 w 605873"/>
              <a:gd name="connsiteY4" fmla="*/ 524489 h 605079"/>
              <a:gd name="connsiteX5" fmla="*/ 112561 w 605873"/>
              <a:gd name="connsiteY5" fmla="*/ 454492 h 605079"/>
              <a:gd name="connsiteX6" fmla="*/ 156726 w 605873"/>
              <a:gd name="connsiteY6" fmla="*/ 497865 h 605079"/>
              <a:gd name="connsiteX7" fmla="*/ 98222 w 605873"/>
              <a:gd name="connsiteY7" fmla="*/ 573874 h 605079"/>
              <a:gd name="connsiteX8" fmla="*/ 0 w 605873"/>
              <a:gd name="connsiteY8" fmla="*/ 605079 h 605079"/>
              <a:gd name="connsiteX9" fmla="*/ 43877 w 605873"/>
              <a:gd name="connsiteY9" fmla="*/ 506167 h 605079"/>
              <a:gd name="connsiteX10" fmla="*/ 208089 w 605873"/>
              <a:gd name="connsiteY10" fmla="*/ 296778 h 605079"/>
              <a:gd name="connsiteX11" fmla="*/ 314793 w 605873"/>
              <a:gd name="connsiteY11" fmla="*/ 403259 h 605079"/>
              <a:gd name="connsiteX12" fmla="*/ 174673 w 605873"/>
              <a:gd name="connsiteY12" fmla="*/ 499865 h 605079"/>
              <a:gd name="connsiteX13" fmla="*/ 111282 w 605873"/>
              <a:gd name="connsiteY13" fmla="*/ 436606 h 605079"/>
              <a:gd name="connsiteX14" fmla="*/ 536636 w 605873"/>
              <a:gd name="connsiteY14" fmla="*/ 11976 h 605079"/>
              <a:gd name="connsiteX15" fmla="*/ 599877 w 605873"/>
              <a:gd name="connsiteY15" fmla="*/ 75253 h 605079"/>
              <a:gd name="connsiteX16" fmla="*/ 329420 w 605873"/>
              <a:gd name="connsiteY16" fmla="*/ 390207 h 605079"/>
              <a:gd name="connsiteX17" fmla="*/ 221152 w 605873"/>
              <a:gd name="connsiteY17" fmla="*/ 282121 h 605079"/>
              <a:gd name="connsiteX18" fmla="*/ 547517 w 605873"/>
              <a:gd name="connsiteY18" fmla="*/ 10 h 605079"/>
              <a:gd name="connsiteX19" fmla="*/ 605873 w 605873"/>
              <a:gd name="connsiteY19" fmla="*/ 58267 h 60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873" h="605079">
                <a:moveTo>
                  <a:pt x="77001" y="524489"/>
                </a:moveTo>
                <a:cubicBezTo>
                  <a:pt x="69544" y="524489"/>
                  <a:pt x="63522" y="530501"/>
                  <a:pt x="63522" y="537945"/>
                </a:cubicBezTo>
                <a:cubicBezTo>
                  <a:pt x="63522" y="545388"/>
                  <a:pt x="69544" y="551543"/>
                  <a:pt x="77001" y="551543"/>
                </a:cubicBezTo>
                <a:cubicBezTo>
                  <a:pt x="84600" y="551543"/>
                  <a:pt x="90623" y="545388"/>
                  <a:pt x="90623" y="537945"/>
                </a:cubicBezTo>
                <a:cubicBezTo>
                  <a:pt x="90623" y="530501"/>
                  <a:pt x="84600" y="524489"/>
                  <a:pt x="77001" y="524489"/>
                </a:cubicBezTo>
                <a:close/>
                <a:moveTo>
                  <a:pt x="112561" y="454492"/>
                </a:moveTo>
                <a:lnTo>
                  <a:pt x="156726" y="497865"/>
                </a:lnTo>
                <a:lnTo>
                  <a:pt x="98222" y="573874"/>
                </a:lnTo>
                <a:cubicBezTo>
                  <a:pt x="48179" y="568291"/>
                  <a:pt x="0" y="605079"/>
                  <a:pt x="0" y="605079"/>
                </a:cubicBezTo>
                <a:cubicBezTo>
                  <a:pt x="40866" y="570009"/>
                  <a:pt x="43877" y="506167"/>
                  <a:pt x="43877" y="506167"/>
                </a:cubicBezTo>
                <a:close/>
                <a:moveTo>
                  <a:pt x="208089" y="296778"/>
                </a:moveTo>
                <a:lnTo>
                  <a:pt x="314793" y="403259"/>
                </a:lnTo>
                <a:lnTo>
                  <a:pt x="174673" y="499865"/>
                </a:lnTo>
                <a:lnTo>
                  <a:pt x="111282" y="436606"/>
                </a:lnTo>
                <a:close/>
                <a:moveTo>
                  <a:pt x="536636" y="11976"/>
                </a:moveTo>
                <a:lnTo>
                  <a:pt x="599877" y="75253"/>
                </a:lnTo>
                <a:lnTo>
                  <a:pt x="329420" y="390207"/>
                </a:lnTo>
                <a:lnTo>
                  <a:pt x="221152" y="282121"/>
                </a:lnTo>
                <a:close/>
                <a:moveTo>
                  <a:pt x="547517" y="10"/>
                </a:moveTo>
                <a:cubicBezTo>
                  <a:pt x="547517" y="10"/>
                  <a:pt x="606016" y="-2137"/>
                  <a:pt x="605873" y="58267"/>
                </a:cubicBezTo>
                <a:close/>
              </a:path>
            </a:pathLst>
          </a:custGeom>
          <a:solidFill>
            <a:srgbClr val="0070C0"/>
          </a:solidFill>
          <a:ln>
            <a:noFill/>
          </a:ln>
        </p:spPr>
      </p:sp>
      <p:sp>
        <p:nvSpPr>
          <p:cNvPr id="14" name="平行四边形 6">
            <a:extLst>
              <a:ext uri="{FF2B5EF4-FFF2-40B4-BE49-F238E27FC236}">
                <a16:creationId xmlns="" xmlns:a16="http://schemas.microsoft.com/office/drawing/2014/main" id="{1EC956DC-32B3-4A9F-8E51-9E812A518D1E}"/>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5" name="平行四边形 7">
            <a:extLst>
              <a:ext uri="{FF2B5EF4-FFF2-40B4-BE49-F238E27FC236}">
                <a16:creationId xmlns="" xmlns:a16="http://schemas.microsoft.com/office/drawing/2014/main" id="{A1D02E37-771F-4FCB-87F7-96D888095C57}"/>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文本框 5">
            <a:extLst>
              <a:ext uri="{FF2B5EF4-FFF2-40B4-BE49-F238E27FC236}">
                <a16:creationId xmlns="" xmlns:a16="http://schemas.microsoft.com/office/drawing/2014/main" id="{14A28392-56F6-4A2D-98C1-9669AE1A96E1}"/>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7" name="矩形 8">
            <a:extLst>
              <a:ext uri="{FF2B5EF4-FFF2-40B4-BE49-F238E27FC236}">
                <a16:creationId xmlns="" xmlns:a16="http://schemas.microsoft.com/office/drawing/2014/main" id="{C0671ADD-931E-458A-B902-A3F2F030A96F}"/>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5885694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14287DD7-9331-4EDE-AC0C-91EA16E39FED}"/>
              </a:ext>
            </a:extLst>
          </p:cNvPr>
          <p:cNvGrpSpPr/>
          <p:nvPr/>
        </p:nvGrpSpPr>
        <p:grpSpPr>
          <a:xfrm>
            <a:off x="1170889" y="1301713"/>
            <a:ext cx="6843877" cy="461665"/>
            <a:chOff x="1157122" y="1386802"/>
            <a:chExt cx="6843877" cy="461665"/>
          </a:xfrm>
        </p:grpSpPr>
        <p:sp>
          <p:nvSpPr>
            <p:cNvPr id="2" name="矩形 1">
              <a:extLst>
                <a:ext uri="{FF2B5EF4-FFF2-40B4-BE49-F238E27FC236}">
                  <a16:creationId xmlns="" xmlns:a16="http://schemas.microsoft.com/office/drawing/2014/main" id="{D69D008D-980E-4B44-A026-2F942B889774}"/>
                </a:ext>
              </a:extLst>
            </p:cNvPr>
            <p:cNvSpPr/>
            <p:nvPr/>
          </p:nvSpPr>
          <p:spPr>
            <a:xfrm>
              <a:off x="1157122" y="1386802"/>
              <a:ext cx="6843877" cy="4616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E08BB514-6CEB-4C9B-83C6-2B4918B19F71}"/>
                </a:ext>
              </a:extLst>
            </p:cNvPr>
            <p:cNvSpPr/>
            <p:nvPr/>
          </p:nvSpPr>
          <p:spPr>
            <a:xfrm>
              <a:off x="1605875" y="1417580"/>
              <a:ext cx="5759450" cy="400110"/>
            </a:xfrm>
            <a:prstGeom prst="rect">
              <a:avLst/>
            </a:prstGeom>
            <a:noFill/>
            <a:ln w="9525">
              <a:noFill/>
            </a:ln>
          </p:spPr>
          <p:txBody>
            <a:bodyPr>
              <a:spAutoFit/>
            </a:bodyPr>
            <a:lstStyle/>
            <a:p>
              <a:pPr algn="ctr">
                <a:defRPr/>
              </a:pPr>
              <a:r>
                <a:rPr lang="zh-CN" altLang="en-US" sz="2000" noProof="1">
                  <a:solidFill>
                    <a:schemeClr val="bg1"/>
                  </a:solidFill>
                  <a:cs typeface="+mn-ea"/>
                  <a:sym typeface="+mn-lt"/>
                </a:rPr>
                <a:t> 危害识别的范围</a:t>
              </a:r>
              <a:endParaRPr lang="zh-CN" altLang="en-US" sz="2000" noProof="1">
                <a:solidFill>
                  <a:schemeClr val="bg1"/>
                </a:solidFill>
                <a:latin typeface="+mn-lt"/>
                <a:ea typeface="+mn-ea"/>
                <a:cs typeface="+mn-ea"/>
                <a:sym typeface="+mn-lt"/>
              </a:endParaRPr>
            </a:p>
          </p:txBody>
        </p:sp>
      </p:grpSp>
      <p:sp>
        <p:nvSpPr>
          <p:cNvPr id="24" name="矩形 1238018">
            <a:extLst>
              <a:ext uri="{FF2B5EF4-FFF2-40B4-BE49-F238E27FC236}">
                <a16:creationId xmlns="" xmlns:a16="http://schemas.microsoft.com/office/drawing/2014/main" id="{500738E9-0A6C-4821-AD2F-8B99939176C2}"/>
              </a:ext>
            </a:extLst>
          </p:cNvPr>
          <p:cNvSpPr>
            <a:spLocks noChangeArrowheads="1"/>
          </p:cNvSpPr>
          <p:nvPr/>
        </p:nvSpPr>
        <p:spPr bwMode="auto">
          <a:xfrm>
            <a:off x="4579060" y="1879245"/>
            <a:ext cx="6570401" cy="63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lvl="1" indent="0" algn="just">
              <a:lnSpc>
                <a:spcPts val="2100"/>
              </a:lnSpc>
              <a:defRPr/>
            </a:pPr>
            <a:r>
              <a:rPr lang="zh-CN" altLang="en-US" sz="1400" b="1" dirty="0">
                <a:solidFill>
                  <a:srgbClr val="0070C0"/>
                </a:solidFill>
                <a:latin typeface="+mn-lt"/>
                <a:ea typeface="+mn-ea"/>
                <a:cs typeface="+mn-ea"/>
                <a:sym typeface="+mn-lt"/>
              </a:rPr>
              <a:t>物的不安全状态：</a:t>
            </a:r>
            <a:endParaRPr lang="en-US" altLang="zh-CN" sz="1400" b="1" dirty="0">
              <a:solidFill>
                <a:srgbClr val="0070C0"/>
              </a:solidFill>
              <a:latin typeface="+mn-lt"/>
              <a:ea typeface="+mn-ea"/>
              <a:cs typeface="+mn-ea"/>
              <a:sym typeface="+mn-lt"/>
            </a:endParaRPr>
          </a:p>
          <a:p>
            <a:pPr marL="0" lvl="1" indent="0" algn="just">
              <a:lnSpc>
                <a:spcPts val="2100"/>
              </a:lnSpc>
              <a:defRPr/>
            </a:pPr>
            <a:r>
              <a:rPr lang="zh-CN" altLang="en-US" sz="1200" dirty="0">
                <a:solidFill>
                  <a:schemeClr val="tx1">
                    <a:lumMod val="85000"/>
                    <a:lumOff val="15000"/>
                  </a:schemeClr>
                </a:solidFill>
                <a:latin typeface="+mn-lt"/>
                <a:ea typeface="+mn-ea"/>
                <a:cs typeface="+mn-ea"/>
                <a:sym typeface="+mn-lt"/>
              </a:rPr>
              <a:t>使事故可能发生的不安全物体条件或物质条件</a:t>
            </a:r>
          </a:p>
          <a:p>
            <a:pPr marL="0" lvl="1" indent="0" algn="just">
              <a:lnSpc>
                <a:spcPts val="2100"/>
              </a:lnSpc>
              <a:defRPr/>
            </a:pPr>
            <a:endParaRPr lang="zh-CN" altLang="en-US" sz="1200" dirty="0">
              <a:solidFill>
                <a:schemeClr val="tx1">
                  <a:lumMod val="85000"/>
                  <a:lumOff val="15000"/>
                </a:schemeClr>
              </a:solidFill>
              <a:latin typeface="+mn-lt"/>
              <a:ea typeface="+mn-ea"/>
              <a:cs typeface="+mn-ea"/>
              <a:sym typeface="+mn-lt"/>
            </a:endParaRPr>
          </a:p>
        </p:txBody>
      </p:sp>
      <p:sp>
        <p:nvSpPr>
          <p:cNvPr id="11" name="文本占位符 1246210">
            <a:extLst>
              <a:ext uri="{FF2B5EF4-FFF2-40B4-BE49-F238E27FC236}">
                <a16:creationId xmlns="" xmlns:a16="http://schemas.microsoft.com/office/drawing/2014/main" id="{446740B9-C62E-4E75-BC41-FA90F25AFE0E}"/>
              </a:ext>
            </a:extLst>
          </p:cNvPr>
          <p:cNvSpPr txBox="1">
            <a:spLocks noChangeArrowheads="1"/>
          </p:cNvSpPr>
          <p:nvPr/>
        </p:nvSpPr>
        <p:spPr>
          <a:xfrm>
            <a:off x="4579060" y="2571750"/>
            <a:ext cx="3640897" cy="1731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00"/>
              </a:lnSpc>
              <a:spcBef>
                <a:spcPct val="50000"/>
              </a:spcBef>
              <a:buNone/>
              <a:defRPr/>
            </a:pPr>
            <a:r>
              <a:rPr lang="zh-CN" altLang="en-US" sz="1200" dirty="0">
                <a:solidFill>
                  <a:schemeClr val="tx1">
                    <a:lumMod val="85000"/>
                    <a:lumOff val="15000"/>
                  </a:schemeClr>
                </a:solidFill>
                <a:latin typeface="+mn-ea"/>
                <a:cs typeface="+mn-ea"/>
                <a:sym typeface="+mn-lt"/>
              </a:rPr>
              <a:t>物质：火灾、爆炸性物质；毒性物质；腐蚀；</a:t>
            </a:r>
          </a:p>
          <a:p>
            <a:pPr>
              <a:lnSpc>
                <a:spcPts val="1500"/>
              </a:lnSpc>
              <a:spcBef>
                <a:spcPct val="50000"/>
              </a:spcBef>
              <a:buNone/>
              <a:defRPr/>
            </a:pPr>
            <a:r>
              <a:rPr lang="zh-CN" altLang="en-US" sz="1200" dirty="0">
                <a:solidFill>
                  <a:schemeClr val="tx1">
                    <a:lumMod val="85000"/>
                    <a:lumOff val="15000"/>
                  </a:schemeClr>
                </a:solidFill>
                <a:latin typeface="+mn-ea"/>
                <a:cs typeface="+mn-ea"/>
                <a:sym typeface="+mn-lt"/>
              </a:rPr>
              <a:t>物体： 防护、保险、信号等装置缺乏或有缺陷；</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None/>
              <a:defRPr/>
            </a:pPr>
            <a:r>
              <a:rPr lang="zh-CN" altLang="en-US" sz="1200" dirty="0">
                <a:solidFill>
                  <a:schemeClr val="tx1">
                    <a:lumMod val="85000"/>
                    <a:lumOff val="15000"/>
                  </a:schemeClr>
                </a:solidFill>
                <a:latin typeface="+mn-ea"/>
                <a:cs typeface="+mn-ea"/>
                <a:sym typeface="+mn-lt"/>
              </a:rPr>
              <a:t>           设备、设施、工具、附件有缺陷；</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None/>
              <a:defRPr/>
            </a:pPr>
            <a:r>
              <a:rPr lang="zh-CN" altLang="en-US" sz="1200" dirty="0">
                <a:solidFill>
                  <a:schemeClr val="tx1">
                    <a:lumMod val="85000"/>
                    <a:lumOff val="15000"/>
                  </a:schemeClr>
                </a:solidFill>
                <a:latin typeface="+mn-ea"/>
                <a:cs typeface="+mn-ea"/>
                <a:sym typeface="+mn-lt"/>
              </a:rPr>
              <a:t>           个人防护用品用具缺少或有缺陷；</a:t>
            </a:r>
            <a:endParaRPr lang="en-US" altLang="zh-CN" sz="1200" dirty="0">
              <a:solidFill>
                <a:schemeClr val="tx1">
                  <a:lumMod val="85000"/>
                  <a:lumOff val="15000"/>
                </a:schemeClr>
              </a:solidFill>
              <a:latin typeface="+mn-ea"/>
              <a:cs typeface="+mn-ea"/>
              <a:sym typeface="+mn-lt"/>
            </a:endParaRPr>
          </a:p>
          <a:p>
            <a:pPr>
              <a:lnSpc>
                <a:spcPts val="1500"/>
              </a:lnSpc>
              <a:spcBef>
                <a:spcPct val="50000"/>
              </a:spcBef>
              <a:buNone/>
              <a:defRPr/>
            </a:pPr>
            <a:r>
              <a:rPr lang="zh-CN" altLang="en-US" sz="1200" dirty="0">
                <a:solidFill>
                  <a:schemeClr val="tx1">
                    <a:lumMod val="85000"/>
                    <a:lumOff val="15000"/>
                  </a:schemeClr>
                </a:solidFill>
                <a:latin typeface="+mn-ea"/>
                <a:cs typeface="+mn-ea"/>
                <a:sym typeface="+mn-lt"/>
              </a:rPr>
              <a:t>           生产（施工）场地环境不良。</a:t>
            </a:r>
          </a:p>
        </p:txBody>
      </p:sp>
      <p:grpSp>
        <p:nvGrpSpPr>
          <p:cNvPr id="3" name="组合 2">
            <a:extLst>
              <a:ext uri="{FF2B5EF4-FFF2-40B4-BE49-F238E27FC236}">
                <a16:creationId xmlns="" xmlns:a16="http://schemas.microsoft.com/office/drawing/2014/main" id="{9FA5D6D6-328A-48B5-BAD3-6E84871621AD}"/>
              </a:ext>
            </a:extLst>
          </p:cNvPr>
          <p:cNvGrpSpPr/>
          <p:nvPr/>
        </p:nvGrpSpPr>
        <p:grpSpPr>
          <a:xfrm>
            <a:off x="1170116" y="3542790"/>
            <a:ext cx="6817887" cy="608886"/>
            <a:chOff x="1157123" y="3893958"/>
            <a:chExt cx="6817887" cy="608886"/>
          </a:xfrm>
        </p:grpSpPr>
        <p:cxnSp>
          <p:nvCxnSpPr>
            <p:cNvPr id="25" name="直接连接符 24">
              <a:extLst>
                <a:ext uri="{FF2B5EF4-FFF2-40B4-BE49-F238E27FC236}">
                  <a16:creationId xmlns="" xmlns:a16="http://schemas.microsoft.com/office/drawing/2014/main" id="{624E6AB4-C1F4-42AF-BE25-95F60F4D6A75}"/>
                </a:ext>
              </a:extLst>
            </p:cNvPr>
            <p:cNvCxnSpPr>
              <a:cxnSpLocks/>
              <a:endCxn id="13" idx="8"/>
            </p:cNvCxnSpPr>
            <p:nvPr/>
          </p:nvCxnSpPr>
          <p:spPr>
            <a:xfrm>
              <a:off x="1157123" y="4486191"/>
              <a:ext cx="6208202" cy="1665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3" name="fountain-pen_16310">
              <a:extLst>
                <a:ext uri="{FF2B5EF4-FFF2-40B4-BE49-F238E27FC236}">
                  <a16:creationId xmlns="" xmlns:a16="http://schemas.microsoft.com/office/drawing/2014/main" id="{B4270C3D-20E5-47C0-BEDD-D76DB3DA88BA}"/>
                </a:ext>
              </a:extLst>
            </p:cNvPr>
            <p:cNvSpPr>
              <a:spLocks noChangeAspect="1"/>
            </p:cNvSpPr>
            <p:nvPr/>
          </p:nvSpPr>
          <p:spPr bwMode="auto">
            <a:xfrm>
              <a:off x="7365325" y="3893958"/>
              <a:ext cx="609685" cy="608886"/>
            </a:xfrm>
            <a:custGeom>
              <a:avLst/>
              <a:gdLst>
                <a:gd name="connsiteX0" fmla="*/ 77001 w 605873"/>
                <a:gd name="connsiteY0" fmla="*/ 524489 h 605079"/>
                <a:gd name="connsiteX1" fmla="*/ 63522 w 605873"/>
                <a:gd name="connsiteY1" fmla="*/ 537945 h 605079"/>
                <a:gd name="connsiteX2" fmla="*/ 77001 w 605873"/>
                <a:gd name="connsiteY2" fmla="*/ 551543 h 605079"/>
                <a:gd name="connsiteX3" fmla="*/ 90623 w 605873"/>
                <a:gd name="connsiteY3" fmla="*/ 537945 h 605079"/>
                <a:gd name="connsiteX4" fmla="*/ 77001 w 605873"/>
                <a:gd name="connsiteY4" fmla="*/ 524489 h 605079"/>
                <a:gd name="connsiteX5" fmla="*/ 112561 w 605873"/>
                <a:gd name="connsiteY5" fmla="*/ 454492 h 605079"/>
                <a:gd name="connsiteX6" fmla="*/ 156726 w 605873"/>
                <a:gd name="connsiteY6" fmla="*/ 497865 h 605079"/>
                <a:gd name="connsiteX7" fmla="*/ 98222 w 605873"/>
                <a:gd name="connsiteY7" fmla="*/ 573874 h 605079"/>
                <a:gd name="connsiteX8" fmla="*/ 0 w 605873"/>
                <a:gd name="connsiteY8" fmla="*/ 605079 h 605079"/>
                <a:gd name="connsiteX9" fmla="*/ 43877 w 605873"/>
                <a:gd name="connsiteY9" fmla="*/ 506167 h 605079"/>
                <a:gd name="connsiteX10" fmla="*/ 208089 w 605873"/>
                <a:gd name="connsiteY10" fmla="*/ 296778 h 605079"/>
                <a:gd name="connsiteX11" fmla="*/ 314793 w 605873"/>
                <a:gd name="connsiteY11" fmla="*/ 403259 h 605079"/>
                <a:gd name="connsiteX12" fmla="*/ 174673 w 605873"/>
                <a:gd name="connsiteY12" fmla="*/ 499865 h 605079"/>
                <a:gd name="connsiteX13" fmla="*/ 111282 w 605873"/>
                <a:gd name="connsiteY13" fmla="*/ 436606 h 605079"/>
                <a:gd name="connsiteX14" fmla="*/ 536636 w 605873"/>
                <a:gd name="connsiteY14" fmla="*/ 11976 h 605079"/>
                <a:gd name="connsiteX15" fmla="*/ 599877 w 605873"/>
                <a:gd name="connsiteY15" fmla="*/ 75253 h 605079"/>
                <a:gd name="connsiteX16" fmla="*/ 329420 w 605873"/>
                <a:gd name="connsiteY16" fmla="*/ 390207 h 605079"/>
                <a:gd name="connsiteX17" fmla="*/ 221152 w 605873"/>
                <a:gd name="connsiteY17" fmla="*/ 282121 h 605079"/>
                <a:gd name="connsiteX18" fmla="*/ 547517 w 605873"/>
                <a:gd name="connsiteY18" fmla="*/ 10 h 605079"/>
                <a:gd name="connsiteX19" fmla="*/ 605873 w 605873"/>
                <a:gd name="connsiteY19" fmla="*/ 58267 h 60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873" h="605079">
                  <a:moveTo>
                    <a:pt x="77001" y="524489"/>
                  </a:moveTo>
                  <a:cubicBezTo>
                    <a:pt x="69544" y="524489"/>
                    <a:pt x="63522" y="530501"/>
                    <a:pt x="63522" y="537945"/>
                  </a:cubicBezTo>
                  <a:cubicBezTo>
                    <a:pt x="63522" y="545388"/>
                    <a:pt x="69544" y="551543"/>
                    <a:pt x="77001" y="551543"/>
                  </a:cubicBezTo>
                  <a:cubicBezTo>
                    <a:pt x="84600" y="551543"/>
                    <a:pt x="90623" y="545388"/>
                    <a:pt x="90623" y="537945"/>
                  </a:cubicBezTo>
                  <a:cubicBezTo>
                    <a:pt x="90623" y="530501"/>
                    <a:pt x="84600" y="524489"/>
                    <a:pt x="77001" y="524489"/>
                  </a:cubicBezTo>
                  <a:close/>
                  <a:moveTo>
                    <a:pt x="112561" y="454492"/>
                  </a:moveTo>
                  <a:lnTo>
                    <a:pt x="156726" y="497865"/>
                  </a:lnTo>
                  <a:lnTo>
                    <a:pt x="98222" y="573874"/>
                  </a:lnTo>
                  <a:cubicBezTo>
                    <a:pt x="48179" y="568291"/>
                    <a:pt x="0" y="605079"/>
                    <a:pt x="0" y="605079"/>
                  </a:cubicBezTo>
                  <a:cubicBezTo>
                    <a:pt x="40866" y="570009"/>
                    <a:pt x="43877" y="506167"/>
                    <a:pt x="43877" y="506167"/>
                  </a:cubicBezTo>
                  <a:close/>
                  <a:moveTo>
                    <a:pt x="208089" y="296778"/>
                  </a:moveTo>
                  <a:lnTo>
                    <a:pt x="314793" y="403259"/>
                  </a:lnTo>
                  <a:lnTo>
                    <a:pt x="174673" y="499865"/>
                  </a:lnTo>
                  <a:lnTo>
                    <a:pt x="111282" y="436606"/>
                  </a:lnTo>
                  <a:close/>
                  <a:moveTo>
                    <a:pt x="536636" y="11976"/>
                  </a:moveTo>
                  <a:lnTo>
                    <a:pt x="599877" y="75253"/>
                  </a:lnTo>
                  <a:lnTo>
                    <a:pt x="329420" y="390207"/>
                  </a:lnTo>
                  <a:lnTo>
                    <a:pt x="221152" y="282121"/>
                  </a:lnTo>
                  <a:close/>
                  <a:moveTo>
                    <a:pt x="547517" y="10"/>
                  </a:moveTo>
                  <a:cubicBezTo>
                    <a:pt x="547517" y="10"/>
                    <a:pt x="606016" y="-2137"/>
                    <a:pt x="605873" y="58267"/>
                  </a:cubicBezTo>
                  <a:close/>
                </a:path>
              </a:pathLst>
            </a:custGeom>
            <a:solidFill>
              <a:srgbClr val="0070C0"/>
            </a:solidFill>
            <a:ln>
              <a:noFill/>
            </a:ln>
          </p:spPr>
        </p:sp>
      </p:grpSp>
      <p:pic>
        <p:nvPicPr>
          <p:cNvPr id="1026" name="Picture 2" descr="https://ss3.bdstatic.com/70cFv8Sh_Q1YnxGkpoWK1HF6hhy/it/u=2098717634,3794019317&amp;fm=27&amp;gp=0.jpg">
            <a:extLst>
              <a:ext uri="{FF2B5EF4-FFF2-40B4-BE49-F238E27FC236}">
                <a16:creationId xmlns="" xmlns:a16="http://schemas.microsoft.com/office/drawing/2014/main" id="{E24A955A-3DDD-4934-A817-78CA7E1949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6" t="9356" r="416" b="7721"/>
          <a:stretch/>
        </p:blipFill>
        <p:spPr bwMode="auto">
          <a:xfrm>
            <a:off x="1170116" y="1946561"/>
            <a:ext cx="3394825" cy="20831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a:extLst>
              <a:ext uri="{FF2B5EF4-FFF2-40B4-BE49-F238E27FC236}">
                <a16:creationId xmlns="" xmlns:a16="http://schemas.microsoft.com/office/drawing/2014/main" id="{18E2DED5-B01B-4D73-8A74-BCB37DD78628}"/>
              </a:ext>
            </a:extLst>
          </p:cNvPr>
          <p:cNvCxnSpPr/>
          <p:nvPr/>
        </p:nvCxnSpPr>
        <p:spPr>
          <a:xfrm>
            <a:off x="4687200" y="2461838"/>
            <a:ext cx="3300803"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1" name="平行四边形 6">
            <a:extLst>
              <a:ext uri="{FF2B5EF4-FFF2-40B4-BE49-F238E27FC236}">
                <a16:creationId xmlns="" xmlns:a16="http://schemas.microsoft.com/office/drawing/2014/main" id="{D6F24B96-DB4F-4C96-B7E7-DC35F80A8A20}"/>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 name="平行四边形 7">
            <a:extLst>
              <a:ext uri="{FF2B5EF4-FFF2-40B4-BE49-F238E27FC236}">
                <a16:creationId xmlns="" xmlns:a16="http://schemas.microsoft.com/office/drawing/2014/main" id="{5D5D94CF-E25C-426E-A7A7-49147A0CB966}"/>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3" name="文本框 5">
            <a:extLst>
              <a:ext uri="{FF2B5EF4-FFF2-40B4-BE49-F238E27FC236}">
                <a16:creationId xmlns="" xmlns:a16="http://schemas.microsoft.com/office/drawing/2014/main" id="{6C9FCC1E-C789-4369-97CC-38376D5F3D17}"/>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6" name="矩形 8">
            <a:extLst>
              <a:ext uri="{FF2B5EF4-FFF2-40B4-BE49-F238E27FC236}">
                <a16:creationId xmlns="" xmlns:a16="http://schemas.microsoft.com/office/drawing/2014/main" id="{82C9B31E-82E2-4B49-9B04-BBB4ABB38288}"/>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41375520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69D008D-980E-4B44-A026-2F942B889774}"/>
              </a:ext>
            </a:extLst>
          </p:cNvPr>
          <p:cNvSpPr/>
          <p:nvPr/>
        </p:nvSpPr>
        <p:spPr>
          <a:xfrm>
            <a:off x="1112520" y="1204564"/>
            <a:ext cx="6843877" cy="4616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E08BB514-6CEB-4C9B-83C6-2B4918B19F71}"/>
              </a:ext>
            </a:extLst>
          </p:cNvPr>
          <p:cNvSpPr/>
          <p:nvPr/>
        </p:nvSpPr>
        <p:spPr>
          <a:xfrm>
            <a:off x="1598255" y="1248725"/>
            <a:ext cx="5759450" cy="400110"/>
          </a:xfrm>
          <a:prstGeom prst="rect">
            <a:avLst/>
          </a:prstGeom>
          <a:noFill/>
          <a:ln w="9525">
            <a:noFill/>
          </a:ln>
        </p:spPr>
        <p:txBody>
          <a:bodyPr>
            <a:spAutoFit/>
          </a:bodyPr>
          <a:lstStyle/>
          <a:p>
            <a:pPr algn="ctr">
              <a:defRPr/>
            </a:pPr>
            <a:r>
              <a:rPr lang="zh-CN" altLang="en-US" sz="2000" noProof="1">
                <a:solidFill>
                  <a:schemeClr val="bg1"/>
                </a:solidFill>
                <a:cs typeface="+mn-ea"/>
                <a:sym typeface="+mn-lt"/>
              </a:rPr>
              <a:t> 危害识别的范围</a:t>
            </a:r>
            <a:endParaRPr lang="zh-CN" altLang="en-US" sz="2000" noProof="1">
              <a:solidFill>
                <a:schemeClr val="bg1"/>
              </a:solidFill>
              <a:latin typeface="+mn-lt"/>
              <a:ea typeface="+mn-ea"/>
              <a:cs typeface="+mn-ea"/>
              <a:sym typeface="+mn-lt"/>
            </a:endParaRPr>
          </a:p>
        </p:txBody>
      </p:sp>
      <p:sp>
        <p:nvSpPr>
          <p:cNvPr id="15" name="文本占位符 1248258">
            <a:extLst>
              <a:ext uri="{FF2B5EF4-FFF2-40B4-BE49-F238E27FC236}">
                <a16:creationId xmlns="" xmlns:a16="http://schemas.microsoft.com/office/drawing/2014/main" id="{77244683-E7E0-428D-ABBC-AB54305FA06A}"/>
              </a:ext>
            </a:extLst>
          </p:cNvPr>
          <p:cNvSpPr txBox="1">
            <a:spLocks noChangeArrowheads="1"/>
          </p:cNvSpPr>
          <p:nvPr/>
        </p:nvSpPr>
        <p:spPr>
          <a:xfrm>
            <a:off x="2606040" y="1999715"/>
            <a:ext cx="5425439" cy="9246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000"/>
              </a:lnSpc>
              <a:spcBef>
                <a:spcPts val="0"/>
              </a:spcBef>
              <a:defRPr/>
            </a:pPr>
            <a:r>
              <a:rPr lang="zh-CN" altLang="en-US" sz="1400" dirty="0">
                <a:solidFill>
                  <a:srgbClr val="0070C0"/>
                </a:solidFill>
                <a:cs typeface="+mn-ea"/>
                <a:sym typeface="+mn-lt"/>
              </a:rPr>
              <a:t>作业场所缺陷：</a:t>
            </a:r>
            <a:r>
              <a:rPr lang="zh-CN" altLang="en-US" sz="1200" dirty="0">
                <a:cs typeface="+mn-ea"/>
                <a:sym typeface="+mn-lt"/>
              </a:rPr>
              <a:t>间距不足；信号、标志没有或不当；物体堆放不当。</a:t>
            </a:r>
          </a:p>
          <a:p>
            <a:pPr>
              <a:lnSpc>
                <a:spcPts val="2000"/>
              </a:lnSpc>
              <a:spcBef>
                <a:spcPts val="0"/>
              </a:spcBef>
              <a:defRPr/>
            </a:pPr>
            <a:r>
              <a:rPr lang="zh-CN" altLang="en-US" sz="1400" dirty="0">
                <a:solidFill>
                  <a:srgbClr val="0070C0"/>
                </a:solidFill>
                <a:cs typeface="+mn-ea"/>
                <a:sym typeface="+mn-lt"/>
              </a:rPr>
              <a:t>作业环境因素缺陷：</a:t>
            </a:r>
            <a:r>
              <a:rPr lang="zh-CN" altLang="en-US" sz="1200" dirty="0">
                <a:solidFill>
                  <a:schemeClr val="tx1">
                    <a:lumMod val="85000"/>
                    <a:lumOff val="15000"/>
                  </a:schemeClr>
                </a:solidFill>
                <a:cs typeface="+mn-ea"/>
                <a:sym typeface="+mn-lt"/>
              </a:rPr>
              <a:t>采光不良或有害；通风不良或缺氧；温度过高或过低；湿度不当； 外部</a:t>
            </a:r>
            <a:r>
              <a:rPr lang="en-US" altLang="zh-CN" sz="1200" dirty="0">
                <a:solidFill>
                  <a:schemeClr val="tx1">
                    <a:lumMod val="85000"/>
                    <a:lumOff val="15000"/>
                  </a:schemeClr>
                </a:solidFill>
                <a:cs typeface="+mn-ea"/>
                <a:sym typeface="+mn-lt"/>
              </a:rPr>
              <a:t>  </a:t>
            </a:r>
            <a:r>
              <a:rPr lang="zh-CN" altLang="en-US" sz="1200" dirty="0">
                <a:solidFill>
                  <a:schemeClr val="tx1">
                    <a:lumMod val="85000"/>
                    <a:lumOff val="15000"/>
                  </a:schemeClr>
                </a:solidFill>
                <a:cs typeface="+mn-ea"/>
                <a:sym typeface="+mn-lt"/>
              </a:rPr>
              <a:t>噪声；风、雷电、洪水、野兽等自然危害</a:t>
            </a:r>
            <a:endParaRPr lang="en-US" altLang="zh-CN" sz="1200" dirty="0">
              <a:solidFill>
                <a:schemeClr val="tx1">
                  <a:lumMod val="85000"/>
                  <a:lumOff val="15000"/>
                </a:schemeClr>
              </a:solidFill>
              <a:cs typeface="+mn-ea"/>
              <a:sym typeface="+mn-lt"/>
            </a:endParaRPr>
          </a:p>
        </p:txBody>
      </p:sp>
      <p:cxnSp>
        <p:nvCxnSpPr>
          <p:cNvPr id="6" name="直接连接符 5">
            <a:extLst>
              <a:ext uri="{FF2B5EF4-FFF2-40B4-BE49-F238E27FC236}">
                <a16:creationId xmlns="" xmlns:a16="http://schemas.microsoft.com/office/drawing/2014/main" id="{DE3D1E86-63E0-435D-BE5F-567486DC5AF0}"/>
              </a:ext>
            </a:extLst>
          </p:cNvPr>
          <p:cNvCxnSpPr>
            <a:cxnSpLocks/>
          </p:cNvCxnSpPr>
          <p:nvPr/>
        </p:nvCxnSpPr>
        <p:spPr>
          <a:xfrm>
            <a:off x="1110905" y="3002280"/>
            <a:ext cx="6734149"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2DED8C7C-DC92-42A4-BB93-447BE7B69210}"/>
              </a:ext>
            </a:extLst>
          </p:cNvPr>
          <p:cNvCxnSpPr>
            <a:cxnSpLocks/>
          </p:cNvCxnSpPr>
          <p:nvPr/>
        </p:nvCxnSpPr>
        <p:spPr>
          <a:xfrm>
            <a:off x="1110905" y="4648834"/>
            <a:ext cx="6942938"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1" name="文本占位符 1248258">
            <a:extLst>
              <a:ext uri="{FF2B5EF4-FFF2-40B4-BE49-F238E27FC236}">
                <a16:creationId xmlns="" xmlns:a16="http://schemas.microsoft.com/office/drawing/2014/main" id="{18CBC8CA-6F45-4B8D-AE77-823C979A0F8A}"/>
              </a:ext>
            </a:extLst>
          </p:cNvPr>
          <p:cNvSpPr txBox="1">
            <a:spLocks noChangeArrowheads="1"/>
          </p:cNvSpPr>
          <p:nvPr/>
        </p:nvSpPr>
        <p:spPr>
          <a:xfrm>
            <a:off x="2689860" y="3416263"/>
            <a:ext cx="6734149" cy="123257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50000"/>
              </a:spcBef>
              <a:defRPr/>
            </a:pPr>
            <a:r>
              <a:rPr lang="zh-CN" altLang="en-US" sz="1200" dirty="0">
                <a:cs typeface="+mn-ea"/>
                <a:sym typeface="+mn-lt"/>
              </a:rPr>
              <a:t>设计、 监测方面缺陷或事故（件）纠正措施不当；（人机工效学）</a:t>
            </a:r>
          </a:p>
          <a:p>
            <a:pPr>
              <a:spcBef>
                <a:spcPct val="50000"/>
              </a:spcBef>
              <a:buClr>
                <a:schemeClr val="tx1"/>
              </a:buClr>
              <a:defRPr/>
            </a:pPr>
            <a:r>
              <a:rPr lang="zh-CN" altLang="en-US" sz="1200" dirty="0">
                <a:cs typeface="+mn-ea"/>
                <a:sym typeface="+mn-lt"/>
              </a:rPr>
              <a:t> 人员控制管理缺陷：</a:t>
            </a:r>
            <a:r>
              <a:rPr lang="zh-CN" altLang="en-US" sz="1100" dirty="0">
                <a:cs typeface="+mn-ea"/>
                <a:sym typeface="+mn-lt"/>
              </a:rPr>
              <a:t>教育培训不足；雇用不当或缺乏检查 ；超负荷；禁忌作业等</a:t>
            </a:r>
            <a:endParaRPr lang="zh-CN" altLang="en-US" sz="1200" dirty="0">
              <a:cs typeface="+mn-ea"/>
              <a:sym typeface="+mn-lt"/>
            </a:endParaRPr>
          </a:p>
          <a:p>
            <a:pPr>
              <a:spcBef>
                <a:spcPct val="50000"/>
              </a:spcBef>
              <a:buClr>
                <a:schemeClr val="tx1"/>
              </a:buClr>
              <a:defRPr/>
            </a:pPr>
            <a:r>
              <a:rPr lang="zh-CN" altLang="en-US" sz="1200" dirty="0">
                <a:cs typeface="+mn-ea"/>
                <a:sym typeface="+mn-lt"/>
              </a:rPr>
              <a:t> 工艺过程、作业程序缺陷；</a:t>
            </a:r>
          </a:p>
          <a:p>
            <a:pPr>
              <a:spcBef>
                <a:spcPct val="50000"/>
              </a:spcBef>
              <a:buClr>
                <a:schemeClr val="tx1"/>
              </a:buClr>
              <a:defRPr/>
            </a:pPr>
            <a:r>
              <a:rPr lang="zh-CN" altLang="en-US" sz="1400" dirty="0">
                <a:cs typeface="+mn-ea"/>
                <a:sym typeface="+mn-lt"/>
              </a:rPr>
              <a:t> </a:t>
            </a:r>
            <a:r>
              <a:rPr lang="zh-CN" altLang="en-US" sz="1200" dirty="0">
                <a:cs typeface="+mn-ea"/>
                <a:sym typeface="+mn-lt"/>
              </a:rPr>
              <a:t>相关方管理缺陷。</a:t>
            </a:r>
            <a:r>
              <a:rPr lang="zh-CN" altLang="en-US" sz="1200" dirty="0">
                <a:solidFill>
                  <a:srgbClr val="FF0000"/>
                </a:solidFill>
                <a:cs typeface="+mn-ea"/>
                <a:sym typeface="+mn-lt"/>
              </a:rPr>
              <a:t>                      </a:t>
            </a:r>
          </a:p>
        </p:txBody>
      </p:sp>
      <p:sp>
        <p:nvSpPr>
          <p:cNvPr id="22" name="文本占位符 1248258">
            <a:extLst>
              <a:ext uri="{FF2B5EF4-FFF2-40B4-BE49-F238E27FC236}">
                <a16:creationId xmlns="" xmlns:a16="http://schemas.microsoft.com/office/drawing/2014/main" id="{DD8E0156-7977-4B82-8997-B03811BC594D}"/>
              </a:ext>
            </a:extLst>
          </p:cNvPr>
          <p:cNvSpPr txBox="1">
            <a:spLocks noChangeArrowheads="1"/>
          </p:cNvSpPr>
          <p:nvPr/>
        </p:nvSpPr>
        <p:spPr>
          <a:xfrm>
            <a:off x="1112521" y="2213789"/>
            <a:ext cx="1432559" cy="284558"/>
          </a:xfrm>
          <a:prstGeom prst="rect">
            <a:avLst/>
          </a:prstGeom>
          <a:solidFill>
            <a:srgbClr val="0070C0"/>
          </a:solidFill>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00"/>
              </a:lnSpc>
              <a:spcBef>
                <a:spcPts val="0"/>
              </a:spcBef>
              <a:buFont typeface="Arial" panose="020B0604020202020204" pitchFamily="34" charset="0"/>
              <a:buNone/>
              <a:defRPr/>
            </a:pPr>
            <a:r>
              <a:rPr lang="zh-CN" altLang="en-US" sz="1600" b="1" dirty="0">
                <a:solidFill>
                  <a:schemeClr val="bg1"/>
                </a:solidFill>
                <a:cs typeface="+mn-ea"/>
                <a:sym typeface="+mn-lt"/>
              </a:rPr>
              <a:t>有害作业环境</a:t>
            </a:r>
            <a:endParaRPr lang="en-US" altLang="zh-CN" sz="1600" b="1" dirty="0">
              <a:solidFill>
                <a:schemeClr val="bg1"/>
              </a:solidFill>
              <a:cs typeface="+mn-ea"/>
              <a:sym typeface="+mn-lt"/>
            </a:endParaRPr>
          </a:p>
        </p:txBody>
      </p:sp>
      <p:sp>
        <p:nvSpPr>
          <p:cNvPr id="27" name="文本占位符 1248258">
            <a:extLst>
              <a:ext uri="{FF2B5EF4-FFF2-40B4-BE49-F238E27FC236}">
                <a16:creationId xmlns="" xmlns:a16="http://schemas.microsoft.com/office/drawing/2014/main" id="{CEDDA083-8605-461D-93CE-2B365E7508EA}"/>
              </a:ext>
            </a:extLst>
          </p:cNvPr>
          <p:cNvSpPr txBox="1">
            <a:spLocks noChangeArrowheads="1"/>
          </p:cNvSpPr>
          <p:nvPr/>
        </p:nvSpPr>
        <p:spPr>
          <a:xfrm>
            <a:off x="1112520" y="3750391"/>
            <a:ext cx="1432559" cy="284558"/>
          </a:xfrm>
          <a:prstGeom prst="rect">
            <a:avLst/>
          </a:prstGeom>
          <a:solidFill>
            <a:srgbClr val="0070C0"/>
          </a:solidFill>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00"/>
              </a:lnSpc>
              <a:spcBef>
                <a:spcPts val="0"/>
              </a:spcBef>
              <a:buNone/>
              <a:defRPr/>
            </a:pPr>
            <a:r>
              <a:rPr lang="zh-CN" altLang="en-US" sz="1600" b="1" dirty="0">
                <a:solidFill>
                  <a:schemeClr val="bg1"/>
                </a:solidFill>
                <a:cs typeface="+mn-ea"/>
                <a:sym typeface="+mn-lt"/>
              </a:rPr>
              <a:t>安全管理缺陷</a:t>
            </a:r>
          </a:p>
        </p:txBody>
      </p:sp>
      <p:sp>
        <p:nvSpPr>
          <p:cNvPr id="14" name="平行四边形 6">
            <a:extLst>
              <a:ext uri="{FF2B5EF4-FFF2-40B4-BE49-F238E27FC236}">
                <a16:creationId xmlns="" xmlns:a16="http://schemas.microsoft.com/office/drawing/2014/main" id="{71DD0CA9-21A5-4783-811E-3C04A7658BF4}"/>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平行四边形 7">
            <a:extLst>
              <a:ext uri="{FF2B5EF4-FFF2-40B4-BE49-F238E27FC236}">
                <a16:creationId xmlns="" xmlns:a16="http://schemas.microsoft.com/office/drawing/2014/main" id="{364D87CA-E60B-4B54-9E1A-D79786132C75}"/>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7" name="文本框 5">
            <a:extLst>
              <a:ext uri="{FF2B5EF4-FFF2-40B4-BE49-F238E27FC236}">
                <a16:creationId xmlns="" xmlns:a16="http://schemas.microsoft.com/office/drawing/2014/main" id="{89C4E203-C908-4784-853E-8D05131C12AA}"/>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8" name="矩形 8">
            <a:extLst>
              <a:ext uri="{FF2B5EF4-FFF2-40B4-BE49-F238E27FC236}">
                <a16:creationId xmlns="" xmlns:a16="http://schemas.microsoft.com/office/drawing/2014/main" id="{4A197469-6019-4D72-9E05-082591875882}"/>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060924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4" name="work-tools-cross_53063">
            <a:extLst>
              <a:ext uri="{FF2B5EF4-FFF2-40B4-BE49-F238E27FC236}">
                <a16:creationId xmlns="" xmlns:a16="http://schemas.microsoft.com/office/drawing/2014/main" id="{5A9DB0FC-FFB3-4531-B49D-7E331A7B96AE}"/>
              </a:ext>
            </a:extLst>
          </p:cNvPr>
          <p:cNvSpPr>
            <a:spLocks noChangeAspect="1"/>
          </p:cNvSpPr>
          <p:nvPr/>
        </p:nvSpPr>
        <p:spPr bwMode="auto">
          <a:xfrm>
            <a:off x="752475" y="1074617"/>
            <a:ext cx="403902" cy="38844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0070C0"/>
          </a:solidFill>
          <a:ln>
            <a:noFill/>
          </a:ln>
        </p:spPr>
      </p:sp>
      <p:sp>
        <p:nvSpPr>
          <p:cNvPr id="3" name="文本框 2">
            <a:extLst>
              <a:ext uri="{FF2B5EF4-FFF2-40B4-BE49-F238E27FC236}">
                <a16:creationId xmlns="" xmlns:a16="http://schemas.microsoft.com/office/drawing/2014/main" id="{CFACF94F-B8E7-42F6-A559-FF8E7AFA20C1}"/>
              </a:ext>
            </a:extLst>
          </p:cNvPr>
          <p:cNvSpPr txBox="1"/>
          <p:nvPr/>
        </p:nvSpPr>
        <p:spPr>
          <a:xfrm>
            <a:off x="1363980" y="1082237"/>
            <a:ext cx="1249680" cy="338554"/>
          </a:xfrm>
          <a:prstGeom prst="rect">
            <a:avLst/>
          </a:prstGeom>
          <a:noFill/>
        </p:spPr>
        <p:txBody>
          <a:bodyPr wrap="square" rtlCol="0">
            <a:spAutoFit/>
          </a:bodyPr>
          <a:lstStyle/>
          <a:p>
            <a:r>
              <a:rPr lang="zh-CN" altLang="en-US" sz="1600" dirty="0">
                <a:solidFill>
                  <a:srgbClr val="0070C0"/>
                </a:solidFill>
              </a:rPr>
              <a:t>危害与事故</a:t>
            </a:r>
          </a:p>
        </p:txBody>
      </p:sp>
      <p:sp>
        <p:nvSpPr>
          <p:cNvPr id="15" name="矩形 14">
            <a:extLst>
              <a:ext uri="{FF2B5EF4-FFF2-40B4-BE49-F238E27FC236}">
                <a16:creationId xmlns="" xmlns:a16="http://schemas.microsoft.com/office/drawing/2014/main" id="{2ED44CE8-AEE7-4FF9-9627-BE04C4A6B88B}"/>
              </a:ext>
            </a:extLst>
          </p:cNvPr>
          <p:cNvSpPr/>
          <p:nvPr/>
        </p:nvSpPr>
        <p:spPr>
          <a:xfrm>
            <a:off x="3671246" y="4093839"/>
            <a:ext cx="2546454" cy="642227"/>
          </a:xfrm>
          <a:prstGeom prst="rect">
            <a:avLst/>
          </a:prstGeom>
          <a:noFill/>
          <a:ln w="12700">
            <a:noFill/>
          </a:ln>
        </p:spPr>
        <p:txBody>
          <a:bodyPr wrap="square" lIns="90488" tIns="44450" rIns="90488" bIns="44450">
            <a:spAutoFit/>
          </a:bodyPr>
          <a:lstStyle/>
          <a:p>
            <a:pPr algn="ctr" eaLnBrk="1" hangingPunct="1">
              <a:lnSpc>
                <a:spcPts val="2300"/>
              </a:lnSpc>
              <a:buFont typeface="Arial" panose="020B0604020202020204" pitchFamily="34" charset="0"/>
              <a:buNone/>
              <a:defRPr/>
            </a:pPr>
            <a:r>
              <a:rPr lang="zh-CN" altLang="en-US" sz="1600" b="1" noProof="1">
                <a:solidFill>
                  <a:srgbClr val="C00000"/>
                </a:solidFill>
                <a:latin typeface="+mn-lt"/>
                <a:ea typeface="+mn-ea"/>
                <a:cs typeface="+mn-ea"/>
                <a:sym typeface="+mn-lt"/>
              </a:rPr>
              <a:t>控制措施失效</a:t>
            </a:r>
            <a:r>
              <a:rPr lang="zh-CN" altLang="en-US" sz="1600" b="1" dirty="0">
                <a:solidFill>
                  <a:srgbClr val="C00000"/>
                </a:solidFill>
                <a:latin typeface="+mn-lt"/>
                <a:ea typeface="+mn-ea"/>
                <a:cs typeface="+mn-ea"/>
                <a:sym typeface="+mn-lt"/>
              </a:rPr>
              <a:t/>
            </a:r>
            <a:br>
              <a:rPr lang="zh-CN" altLang="en-US" sz="1600" b="1" dirty="0">
                <a:solidFill>
                  <a:srgbClr val="C00000"/>
                </a:solidFill>
                <a:latin typeface="+mn-lt"/>
                <a:ea typeface="+mn-ea"/>
                <a:cs typeface="+mn-ea"/>
                <a:sym typeface="+mn-lt"/>
              </a:rPr>
            </a:br>
            <a:r>
              <a:rPr lang="en-US" altLang="zh-CN" sz="1200" noProof="1">
                <a:solidFill>
                  <a:srgbClr val="C00000"/>
                </a:solidFill>
                <a:latin typeface="+mn-lt"/>
                <a:ea typeface="+mn-ea"/>
                <a:cs typeface="+mn-ea"/>
                <a:sym typeface="+mn-lt"/>
              </a:rPr>
              <a:t>(</a:t>
            </a:r>
            <a:r>
              <a:rPr lang="zh-CN" altLang="en-US" sz="1200" noProof="1">
                <a:solidFill>
                  <a:srgbClr val="C00000"/>
                </a:solidFill>
                <a:latin typeface="+mn-lt"/>
                <a:ea typeface="+mn-ea"/>
                <a:cs typeface="+mn-ea"/>
                <a:sym typeface="+mn-lt"/>
              </a:rPr>
              <a:t>光电感应装置失效</a:t>
            </a:r>
            <a:r>
              <a:rPr lang="en-US" altLang="zh-CN" sz="1200" noProof="1">
                <a:solidFill>
                  <a:srgbClr val="C00000"/>
                </a:solidFill>
                <a:latin typeface="+mn-lt"/>
                <a:ea typeface="+mn-ea"/>
                <a:cs typeface="+mn-ea"/>
                <a:sym typeface="+mn-lt"/>
              </a:rPr>
              <a:t>)</a:t>
            </a:r>
          </a:p>
        </p:txBody>
      </p:sp>
      <p:sp>
        <p:nvSpPr>
          <p:cNvPr id="16" name="矩形 1384450">
            <a:extLst>
              <a:ext uri="{FF2B5EF4-FFF2-40B4-BE49-F238E27FC236}">
                <a16:creationId xmlns="" xmlns:a16="http://schemas.microsoft.com/office/drawing/2014/main" id="{BB3336FA-3B0E-405A-A8E6-A7E3C09F5262}"/>
              </a:ext>
            </a:extLst>
          </p:cNvPr>
          <p:cNvSpPr>
            <a:spLocks noChangeArrowheads="1"/>
          </p:cNvSpPr>
          <p:nvPr/>
        </p:nvSpPr>
        <p:spPr bwMode="auto">
          <a:xfrm>
            <a:off x="3836237" y="4207959"/>
            <a:ext cx="1992151" cy="23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sp>
        <p:nvSpPr>
          <p:cNvPr id="17" name="矩形 1384451">
            <a:extLst>
              <a:ext uri="{FF2B5EF4-FFF2-40B4-BE49-F238E27FC236}">
                <a16:creationId xmlns="" xmlns:a16="http://schemas.microsoft.com/office/drawing/2014/main" id="{596A79B7-1080-40C4-AEC3-528AAFE59C35}"/>
              </a:ext>
            </a:extLst>
          </p:cNvPr>
          <p:cNvSpPr>
            <a:spLocks noChangeArrowheads="1"/>
          </p:cNvSpPr>
          <p:nvPr/>
        </p:nvSpPr>
        <p:spPr bwMode="auto">
          <a:xfrm>
            <a:off x="3709094" y="1358877"/>
            <a:ext cx="2303121" cy="6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lnSpc>
                <a:spcPts val="2300"/>
              </a:lnSpc>
              <a:defRPr/>
            </a:pPr>
            <a:r>
              <a:rPr lang="zh-CN" altLang="en-US" sz="1800" b="1" dirty="0">
                <a:solidFill>
                  <a:srgbClr val="0070C0"/>
                </a:solidFill>
                <a:latin typeface="+mn-lt"/>
                <a:ea typeface="+mn-ea"/>
                <a:cs typeface="+mn-ea"/>
                <a:sym typeface="+mn-lt"/>
              </a:rPr>
              <a:t>防护失败</a:t>
            </a:r>
            <a:br>
              <a:rPr lang="zh-CN" altLang="en-US" sz="1800" b="1" dirty="0">
                <a:solidFill>
                  <a:srgbClr val="0070C0"/>
                </a:solidFill>
                <a:latin typeface="+mn-lt"/>
                <a:ea typeface="+mn-ea"/>
                <a:cs typeface="+mn-ea"/>
                <a:sym typeface="+mn-lt"/>
              </a:rPr>
            </a:br>
            <a:r>
              <a:rPr lang="zh-CN" altLang="en-US" sz="1200" dirty="0">
                <a:solidFill>
                  <a:srgbClr val="0070C0"/>
                </a:solidFill>
                <a:latin typeface="+mn-lt"/>
                <a:ea typeface="+mn-ea"/>
                <a:cs typeface="+mn-ea"/>
                <a:sym typeface="+mn-lt"/>
              </a:rPr>
              <a:t> </a:t>
            </a:r>
            <a:r>
              <a:rPr lang="en-US" altLang="zh-CN" sz="1200" dirty="0">
                <a:solidFill>
                  <a:srgbClr val="0070C0"/>
                </a:solidFill>
                <a:latin typeface="+mn-lt"/>
                <a:ea typeface="+mn-ea"/>
                <a:cs typeface="+mn-ea"/>
                <a:sym typeface="+mn-lt"/>
              </a:rPr>
              <a:t>(</a:t>
            </a:r>
            <a:r>
              <a:rPr lang="zh-CN" altLang="en-US" sz="1200" dirty="0">
                <a:solidFill>
                  <a:srgbClr val="0070C0"/>
                </a:solidFill>
                <a:latin typeface="+mn-lt"/>
                <a:ea typeface="+mn-ea"/>
                <a:cs typeface="+mn-ea"/>
                <a:sym typeface="+mn-lt"/>
              </a:rPr>
              <a:t>直接用手取工件</a:t>
            </a:r>
            <a:r>
              <a:rPr lang="en-US" altLang="zh-CN" sz="1200" dirty="0">
                <a:solidFill>
                  <a:srgbClr val="0070C0"/>
                </a:solidFill>
                <a:latin typeface="+mn-lt"/>
                <a:ea typeface="+mn-ea"/>
                <a:cs typeface="+mn-ea"/>
                <a:sym typeface="+mn-lt"/>
              </a:rPr>
              <a:t>)</a:t>
            </a:r>
          </a:p>
        </p:txBody>
      </p:sp>
      <p:sp>
        <p:nvSpPr>
          <p:cNvPr id="18" name="矩形 1384452">
            <a:extLst>
              <a:ext uri="{FF2B5EF4-FFF2-40B4-BE49-F238E27FC236}">
                <a16:creationId xmlns="" xmlns:a16="http://schemas.microsoft.com/office/drawing/2014/main" id="{DE1DCB36-29D3-45E5-B140-27B389B9609E}"/>
              </a:ext>
            </a:extLst>
          </p:cNvPr>
          <p:cNvSpPr>
            <a:spLocks noChangeArrowheads="1"/>
          </p:cNvSpPr>
          <p:nvPr/>
        </p:nvSpPr>
        <p:spPr bwMode="auto">
          <a:xfrm>
            <a:off x="4024114" y="2799772"/>
            <a:ext cx="1609917" cy="23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sp>
        <p:nvSpPr>
          <p:cNvPr id="19" name="矩形 1384453">
            <a:extLst>
              <a:ext uri="{FF2B5EF4-FFF2-40B4-BE49-F238E27FC236}">
                <a16:creationId xmlns="" xmlns:a16="http://schemas.microsoft.com/office/drawing/2014/main" id="{C1F3734B-C144-450C-9A6D-A5F3DF9B5557}"/>
              </a:ext>
            </a:extLst>
          </p:cNvPr>
          <p:cNvSpPr>
            <a:spLocks noChangeArrowheads="1"/>
          </p:cNvSpPr>
          <p:nvPr/>
        </p:nvSpPr>
        <p:spPr bwMode="auto">
          <a:xfrm>
            <a:off x="4485710" y="2955878"/>
            <a:ext cx="665670" cy="23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nvGrpSpPr>
          <p:cNvPr id="21" name="组合 1384454">
            <a:extLst>
              <a:ext uri="{FF2B5EF4-FFF2-40B4-BE49-F238E27FC236}">
                <a16:creationId xmlns="" xmlns:a16="http://schemas.microsoft.com/office/drawing/2014/main" id="{30E0F335-0A07-425B-90EE-5937BF740619}"/>
              </a:ext>
            </a:extLst>
          </p:cNvPr>
          <p:cNvGrpSpPr>
            <a:grpSpLocks/>
          </p:cNvGrpSpPr>
          <p:nvPr/>
        </p:nvGrpSpPr>
        <p:grpSpPr bwMode="auto">
          <a:xfrm>
            <a:off x="4720557" y="3318691"/>
            <a:ext cx="280196" cy="731008"/>
            <a:chOff x="3124" y="2389"/>
            <a:chExt cx="188" cy="679"/>
          </a:xfrm>
          <a:solidFill>
            <a:srgbClr val="00B0F0"/>
          </a:solidFill>
        </p:grpSpPr>
        <p:sp>
          <p:nvSpPr>
            <p:cNvPr id="22" name="矩形 1384455">
              <a:extLst>
                <a:ext uri="{FF2B5EF4-FFF2-40B4-BE49-F238E27FC236}">
                  <a16:creationId xmlns="" xmlns:a16="http://schemas.microsoft.com/office/drawing/2014/main" id="{10CDDEB8-F653-4AEF-AD80-047FCF1CF7BA}"/>
                </a:ext>
              </a:extLst>
            </p:cNvPr>
            <p:cNvSpPr>
              <a:spLocks noChangeArrowheads="1"/>
            </p:cNvSpPr>
            <p:nvPr/>
          </p:nvSpPr>
          <p:spPr bwMode="auto">
            <a:xfrm>
              <a:off x="3124" y="2389"/>
              <a:ext cx="188" cy="286"/>
            </a:xfrm>
            <a:prstGeom prst="rect">
              <a:avLst/>
            </a:prstGeom>
            <a:solidFill>
              <a:srgbClr val="C00000"/>
            </a:solidFill>
            <a:ln w="12700">
              <a:noFill/>
              <a:miter lim="800000"/>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sp>
          <p:nvSpPr>
            <p:cNvPr id="23" name="矩形 1384456">
              <a:extLst>
                <a:ext uri="{FF2B5EF4-FFF2-40B4-BE49-F238E27FC236}">
                  <a16:creationId xmlns="" xmlns:a16="http://schemas.microsoft.com/office/drawing/2014/main" id="{5E704EC2-5BA7-44FD-A051-4E6E1FCD37EC}"/>
                </a:ext>
              </a:extLst>
            </p:cNvPr>
            <p:cNvSpPr>
              <a:spLocks noChangeArrowheads="1"/>
            </p:cNvSpPr>
            <p:nvPr/>
          </p:nvSpPr>
          <p:spPr bwMode="auto">
            <a:xfrm>
              <a:off x="3124" y="2782"/>
              <a:ext cx="188" cy="286"/>
            </a:xfrm>
            <a:prstGeom prst="rect">
              <a:avLst/>
            </a:prstGeom>
            <a:solidFill>
              <a:srgbClr val="C00000"/>
            </a:solidFill>
            <a:ln w="12700">
              <a:noFill/>
              <a:miter lim="800000"/>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26" name="组合 1384457">
            <a:extLst>
              <a:ext uri="{FF2B5EF4-FFF2-40B4-BE49-F238E27FC236}">
                <a16:creationId xmlns="" xmlns:a16="http://schemas.microsoft.com/office/drawing/2014/main" id="{D430F958-B017-4996-8329-1FC8A6D4B7E9}"/>
              </a:ext>
            </a:extLst>
          </p:cNvPr>
          <p:cNvGrpSpPr>
            <a:grpSpLocks/>
          </p:cNvGrpSpPr>
          <p:nvPr/>
        </p:nvGrpSpPr>
        <p:grpSpPr bwMode="auto">
          <a:xfrm>
            <a:off x="4727270" y="2051323"/>
            <a:ext cx="280196" cy="731008"/>
            <a:chOff x="3124" y="1237"/>
            <a:chExt cx="188" cy="679"/>
          </a:xfrm>
        </p:grpSpPr>
        <p:sp>
          <p:nvSpPr>
            <p:cNvPr id="27" name="矩形 1384458">
              <a:extLst>
                <a:ext uri="{FF2B5EF4-FFF2-40B4-BE49-F238E27FC236}">
                  <a16:creationId xmlns="" xmlns:a16="http://schemas.microsoft.com/office/drawing/2014/main" id="{27AEB35A-F0C5-421F-9972-4D927758FA9E}"/>
                </a:ext>
              </a:extLst>
            </p:cNvPr>
            <p:cNvSpPr>
              <a:spLocks noChangeArrowheads="1"/>
            </p:cNvSpPr>
            <p:nvPr/>
          </p:nvSpPr>
          <p:spPr bwMode="auto">
            <a:xfrm>
              <a:off x="3124" y="1237"/>
              <a:ext cx="188" cy="286"/>
            </a:xfrm>
            <a:prstGeom prst="rect">
              <a:avLst/>
            </a:prstGeom>
            <a:solidFill>
              <a:srgbClr val="0070C0"/>
            </a:solidFill>
            <a:ln w="12700">
              <a:noFill/>
              <a:miter lim="800000"/>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sp>
          <p:nvSpPr>
            <p:cNvPr id="28" name="矩形 1384459">
              <a:extLst>
                <a:ext uri="{FF2B5EF4-FFF2-40B4-BE49-F238E27FC236}">
                  <a16:creationId xmlns="" xmlns:a16="http://schemas.microsoft.com/office/drawing/2014/main" id="{CAE4679E-1FB3-4122-ACDF-FE24CD4F040D}"/>
                </a:ext>
              </a:extLst>
            </p:cNvPr>
            <p:cNvSpPr>
              <a:spLocks noChangeArrowheads="1"/>
            </p:cNvSpPr>
            <p:nvPr/>
          </p:nvSpPr>
          <p:spPr bwMode="auto">
            <a:xfrm>
              <a:off x="3124" y="1630"/>
              <a:ext cx="188" cy="286"/>
            </a:xfrm>
            <a:prstGeom prst="rect">
              <a:avLst/>
            </a:prstGeom>
            <a:solidFill>
              <a:srgbClr val="0070C0"/>
            </a:solidFill>
            <a:ln w="12700">
              <a:noFill/>
              <a:miter lim="800000"/>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29" name="组合 1384460">
            <a:extLst>
              <a:ext uri="{FF2B5EF4-FFF2-40B4-BE49-F238E27FC236}">
                <a16:creationId xmlns="" xmlns:a16="http://schemas.microsoft.com/office/drawing/2014/main" id="{886A7132-E665-4B70-92EC-BA3B07ECD9C9}"/>
              </a:ext>
            </a:extLst>
          </p:cNvPr>
          <p:cNvGrpSpPr>
            <a:grpSpLocks/>
          </p:cNvGrpSpPr>
          <p:nvPr/>
        </p:nvGrpSpPr>
        <p:grpSpPr bwMode="auto">
          <a:xfrm>
            <a:off x="1128207" y="3341299"/>
            <a:ext cx="1886874" cy="764383"/>
            <a:chOff x="725" y="2379"/>
            <a:chExt cx="1262" cy="710"/>
          </a:xfrm>
        </p:grpSpPr>
        <p:sp>
          <p:nvSpPr>
            <p:cNvPr id="30" name="矩形 1384461">
              <a:extLst>
                <a:ext uri="{FF2B5EF4-FFF2-40B4-BE49-F238E27FC236}">
                  <a16:creationId xmlns="" xmlns:a16="http://schemas.microsoft.com/office/drawing/2014/main" id="{CBE4F62F-E70A-48DA-BBC6-E5A5B002C779}"/>
                </a:ext>
              </a:extLst>
            </p:cNvPr>
            <p:cNvSpPr>
              <a:spLocks noChangeArrowheads="1"/>
            </p:cNvSpPr>
            <p:nvPr/>
          </p:nvSpPr>
          <p:spPr bwMode="auto">
            <a:xfrm>
              <a:off x="740" y="2379"/>
              <a:ext cx="1231" cy="699"/>
            </a:xfrm>
            <a:prstGeom prst="rect">
              <a:avLst/>
            </a:prstGeom>
            <a:noFill/>
            <a:ln w="76200">
              <a:solidFill>
                <a:srgbClr val="C00000"/>
              </a:solidFill>
              <a:miter lim="800000"/>
              <a:headEnd/>
              <a:tailEnd/>
            </a:ln>
          </p:spPr>
          <p:txBody>
            <a:bodyPr wrap="none" lIns="90488" tIns="44450" rIns="90488" bIns="44450" anchorCtr="1"/>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dirty="0">
                  <a:solidFill>
                    <a:srgbClr val="C00000"/>
                  </a:solidFill>
                  <a:latin typeface="+mn-lt"/>
                  <a:ea typeface="+mn-ea"/>
                  <a:cs typeface="+mn-ea"/>
                  <a:sym typeface="+mn-lt"/>
                </a:rPr>
                <a:t>冲压作业</a:t>
              </a:r>
            </a:p>
          </p:txBody>
        </p:sp>
        <p:grpSp>
          <p:nvGrpSpPr>
            <p:cNvPr id="31" name="组合 1384462">
              <a:extLst>
                <a:ext uri="{FF2B5EF4-FFF2-40B4-BE49-F238E27FC236}">
                  <a16:creationId xmlns="" xmlns:a16="http://schemas.microsoft.com/office/drawing/2014/main" id="{E3919D18-9685-478B-8207-33367CE6D142}"/>
                </a:ext>
              </a:extLst>
            </p:cNvPr>
            <p:cNvGrpSpPr>
              <a:grpSpLocks/>
            </p:cNvGrpSpPr>
            <p:nvPr/>
          </p:nvGrpSpPr>
          <p:grpSpPr bwMode="auto">
            <a:xfrm>
              <a:off x="725" y="2937"/>
              <a:ext cx="1262" cy="152"/>
              <a:chOff x="725" y="2937"/>
              <a:chExt cx="1262" cy="152"/>
            </a:xfrm>
          </p:grpSpPr>
          <p:sp>
            <p:nvSpPr>
              <p:cNvPr id="32" name="矩形 1384463">
                <a:extLst>
                  <a:ext uri="{FF2B5EF4-FFF2-40B4-BE49-F238E27FC236}">
                    <a16:creationId xmlns="" xmlns:a16="http://schemas.microsoft.com/office/drawing/2014/main" id="{726AA9AC-6775-449B-9BB8-55045C88B021}"/>
                  </a:ext>
                </a:extLst>
              </p:cNvPr>
              <p:cNvSpPr>
                <a:spLocks noChangeArrowheads="1"/>
              </p:cNvSpPr>
              <p:nvPr/>
            </p:nvSpPr>
            <p:spPr bwMode="auto">
              <a:xfrm>
                <a:off x="735" y="2937"/>
                <a:ext cx="1252" cy="152"/>
              </a:xfrm>
              <a:prstGeom prst="rect">
                <a:avLst/>
              </a:prstGeom>
              <a:noFill/>
              <a:ln w="12700">
                <a:noFill/>
                <a:miter lim="800000"/>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mn-lt"/>
                  <a:ea typeface="+mn-ea"/>
                  <a:cs typeface="+mn-ea"/>
                  <a:sym typeface="+mn-lt"/>
                </a:endParaRPr>
              </a:p>
            </p:txBody>
          </p:sp>
          <p:grpSp>
            <p:nvGrpSpPr>
              <p:cNvPr id="33" name="组合 1384464">
                <a:extLst>
                  <a:ext uri="{FF2B5EF4-FFF2-40B4-BE49-F238E27FC236}">
                    <a16:creationId xmlns="" xmlns:a16="http://schemas.microsoft.com/office/drawing/2014/main" id="{3CED133A-39C2-4AB0-AE81-E9682CD02CE8}"/>
                  </a:ext>
                </a:extLst>
              </p:cNvPr>
              <p:cNvGrpSpPr>
                <a:grpSpLocks/>
              </p:cNvGrpSpPr>
              <p:nvPr/>
            </p:nvGrpSpPr>
            <p:grpSpPr bwMode="auto">
              <a:xfrm>
                <a:off x="725" y="2941"/>
                <a:ext cx="1261" cy="144"/>
                <a:chOff x="725" y="2941"/>
                <a:chExt cx="1261" cy="144"/>
              </a:xfrm>
            </p:grpSpPr>
            <p:sp>
              <p:nvSpPr>
                <p:cNvPr id="34" name="任意多边形 1384465">
                  <a:extLst>
                    <a:ext uri="{FF2B5EF4-FFF2-40B4-BE49-F238E27FC236}">
                      <a16:creationId xmlns="" xmlns:a16="http://schemas.microsoft.com/office/drawing/2014/main" id="{A0509641-AF12-4D7C-979E-3079B4B86F88}"/>
                    </a:ext>
                  </a:extLst>
                </p:cNvPr>
                <p:cNvSpPr>
                  <a:spLocks noChangeArrowheads="1"/>
                </p:cNvSpPr>
                <p:nvPr/>
              </p:nvSpPr>
              <p:spPr bwMode="auto">
                <a:xfrm>
                  <a:off x="725" y="2941"/>
                  <a:ext cx="243" cy="144"/>
                </a:xfrm>
                <a:custGeom>
                  <a:avLst/>
                  <a:gdLst>
                    <a:gd name="T0" fmla="*/ 0 w 243"/>
                    <a:gd name="T1" fmla="*/ 143 h 144"/>
                    <a:gd name="T2" fmla="*/ 194 w 243"/>
                    <a:gd name="T3" fmla="*/ 0 h 144"/>
                    <a:gd name="T4" fmla="*/ 242 w 243"/>
                    <a:gd name="T5" fmla="*/ 0 h 144"/>
                    <a:gd name="T6" fmla="*/ 48 w 243"/>
                    <a:gd name="T7" fmla="*/ 143 h 144"/>
                    <a:gd name="T8" fmla="*/ 0 w 243"/>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144">
                      <a:moveTo>
                        <a:pt x="0" y="143"/>
                      </a:moveTo>
                      <a:lnTo>
                        <a:pt x="194" y="0"/>
                      </a:lnTo>
                      <a:lnTo>
                        <a:pt x="242" y="0"/>
                      </a:lnTo>
                      <a:lnTo>
                        <a:pt x="48"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35" name="任意多边形 1384466">
                  <a:extLst>
                    <a:ext uri="{FF2B5EF4-FFF2-40B4-BE49-F238E27FC236}">
                      <a16:creationId xmlns="" xmlns:a16="http://schemas.microsoft.com/office/drawing/2014/main" id="{4BB70756-7CD3-4657-8676-D904A7E43C9C}"/>
                    </a:ext>
                  </a:extLst>
                </p:cNvPr>
                <p:cNvSpPr>
                  <a:spLocks noChangeArrowheads="1"/>
                </p:cNvSpPr>
                <p:nvPr/>
              </p:nvSpPr>
              <p:spPr bwMode="auto">
                <a:xfrm>
                  <a:off x="870" y="2941"/>
                  <a:ext cx="243" cy="144"/>
                </a:xfrm>
                <a:custGeom>
                  <a:avLst/>
                  <a:gdLst>
                    <a:gd name="T0" fmla="*/ 0 w 243"/>
                    <a:gd name="T1" fmla="*/ 143 h 144"/>
                    <a:gd name="T2" fmla="*/ 194 w 243"/>
                    <a:gd name="T3" fmla="*/ 0 h 144"/>
                    <a:gd name="T4" fmla="*/ 242 w 243"/>
                    <a:gd name="T5" fmla="*/ 0 h 144"/>
                    <a:gd name="T6" fmla="*/ 48 w 243"/>
                    <a:gd name="T7" fmla="*/ 143 h 144"/>
                    <a:gd name="T8" fmla="*/ 0 w 243"/>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144">
                      <a:moveTo>
                        <a:pt x="0" y="143"/>
                      </a:moveTo>
                      <a:lnTo>
                        <a:pt x="194" y="0"/>
                      </a:lnTo>
                      <a:lnTo>
                        <a:pt x="242" y="0"/>
                      </a:lnTo>
                      <a:lnTo>
                        <a:pt x="48"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36" name="任意多边形 1384467">
                  <a:extLst>
                    <a:ext uri="{FF2B5EF4-FFF2-40B4-BE49-F238E27FC236}">
                      <a16:creationId xmlns="" xmlns:a16="http://schemas.microsoft.com/office/drawing/2014/main" id="{D857441A-F89B-4C6C-ABBD-BD6B6BAA2AF6}"/>
                    </a:ext>
                  </a:extLst>
                </p:cNvPr>
                <p:cNvSpPr>
                  <a:spLocks noChangeArrowheads="1"/>
                </p:cNvSpPr>
                <p:nvPr/>
              </p:nvSpPr>
              <p:spPr bwMode="auto">
                <a:xfrm>
                  <a:off x="1016" y="2941"/>
                  <a:ext cx="243" cy="144"/>
                </a:xfrm>
                <a:custGeom>
                  <a:avLst/>
                  <a:gdLst>
                    <a:gd name="T0" fmla="*/ 0 w 243"/>
                    <a:gd name="T1" fmla="*/ 143 h 144"/>
                    <a:gd name="T2" fmla="*/ 194 w 243"/>
                    <a:gd name="T3" fmla="*/ 0 h 144"/>
                    <a:gd name="T4" fmla="*/ 242 w 243"/>
                    <a:gd name="T5" fmla="*/ 0 h 144"/>
                    <a:gd name="T6" fmla="*/ 48 w 243"/>
                    <a:gd name="T7" fmla="*/ 143 h 144"/>
                    <a:gd name="T8" fmla="*/ 0 w 243"/>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144">
                      <a:moveTo>
                        <a:pt x="0" y="143"/>
                      </a:moveTo>
                      <a:lnTo>
                        <a:pt x="194" y="0"/>
                      </a:lnTo>
                      <a:lnTo>
                        <a:pt x="242" y="0"/>
                      </a:lnTo>
                      <a:lnTo>
                        <a:pt x="48"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37" name="任意多边形 1384468">
                  <a:extLst>
                    <a:ext uri="{FF2B5EF4-FFF2-40B4-BE49-F238E27FC236}">
                      <a16:creationId xmlns="" xmlns:a16="http://schemas.microsoft.com/office/drawing/2014/main" id="{B985390E-00DF-450E-87FB-97E5BD56B453}"/>
                    </a:ext>
                  </a:extLst>
                </p:cNvPr>
                <p:cNvSpPr>
                  <a:spLocks noChangeArrowheads="1"/>
                </p:cNvSpPr>
                <p:nvPr/>
              </p:nvSpPr>
              <p:spPr bwMode="auto">
                <a:xfrm>
                  <a:off x="1160" y="2941"/>
                  <a:ext cx="245" cy="144"/>
                </a:xfrm>
                <a:custGeom>
                  <a:avLst/>
                  <a:gdLst>
                    <a:gd name="T0" fmla="*/ 0 w 244"/>
                    <a:gd name="T1" fmla="*/ 143 h 144"/>
                    <a:gd name="T2" fmla="*/ 194 w 244"/>
                    <a:gd name="T3" fmla="*/ 0 h 144"/>
                    <a:gd name="T4" fmla="*/ 243 w 244"/>
                    <a:gd name="T5" fmla="*/ 0 h 144"/>
                    <a:gd name="T6" fmla="*/ 49 w 244"/>
                    <a:gd name="T7" fmla="*/ 143 h 144"/>
                    <a:gd name="T8" fmla="*/ 0 w 244"/>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44">
                      <a:moveTo>
                        <a:pt x="0" y="143"/>
                      </a:moveTo>
                      <a:lnTo>
                        <a:pt x="194" y="0"/>
                      </a:lnTo>
                      <a:lnTo>
                        <a:pt x="243" y="0"/>
                      </a:lnTo>
                      <a:lnTo>
                        <a:pt x="49"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38" name="任意多边形 1384469">
                  <a:extLst>
                    <a:ext uri="{FF2B5EF4-FFF2-40B4-BE49-F238E27FC236}">
                      <a16:creationId xmlns="" xmlns:a16="http://schemas.microsoft.com/office/drawing/2014/main" id="{B4FB85B1-6BBB-4CD1-84EA-0DBF895A4F68}"/>
                    </a:ext>
                  </a:extLst>
                </p:cNvPr>
                <p:cNvSpPr>
                  <a:spLocks noChangeArrowheads="1"/>
                </p:cNvSpPr>
                <p:nvPr/>
              </p:nvSpPr>
              <p:spPr bwMode="auto">
                <a:xfrm>
                  <a:off x="1306" y="2941"/>
                  <a:ext cx="245" cy="144"/>
                </a:xfrm>
                <a:custGeom>
                  <a:avLst/>
                  <a:gdLst>
                    <a:gd name="T0" fmla="*/ 0 w 244"/>
                    <a:gd name="T1" fmla="*/ 143 h 144"/>
                    <a:gd name="T2" fmla="*/ 194 w 244"/>
                    <a:gd name="T3" fmla="*/ 0 h 144"/>
                    <a:gd name="T4" fmla="*/ 243 w 244"/>
                    <a:gd name="T5" fmla="*/ 0 h 144"/>
                    <a:gd name="T6" fmla="*/ 49 w 244"/>
                    <a:gd name="T7" fmla="*/ 143 h 144"/>
                    <a:gd name="T8" fmla="*/ 0 w 244"/>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44">
                      <a:moveTo>
                        <a:pt x="0" y="143"/>
                      </a:moveTo>
                      <a:lnTo>
                        <a:pt x="194" y="0"/>
                      </a:lnTo>
                      <a:lnTo>
                        <a:pt x="243" y="0"/>
                      </a:lnTo>
                      <a:lnTo>
                        <a:pt x="49"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39" name="任意多边形 1384470">
                  <a:extLst>
                    <a:ext uri="{FF2B5EF4-FFF2-40B4-BE49-F238E27FC236}">
                      <a16:creationId xmlns="" xmlns:a16="http://schemas.microsoft.com/office/drawing/2014/main" id="{448B333C-A256-489D-91BC-94294D3525D2}"/>
                    </a:ext>
                  </a:extLst>
                </p:cNvPr>
                <p:cNvSpPr>
                  <a:spLocks noChangeArrowheads="1"/>
                </p:cNvSpPr>
                <p:nvPr/>
              </p:nvSpPr>
              <p:spPr bwMode="auto">
                <a:xfrm>
                  <a:off x="1452" y="2941"/>
                  <a:ext cx="244" cy="144"/>
                </a:xfrm>
                <a:custGeom>
                  <a:avLst/>
                  <a:gdLst>
                    <a:gd name="T0" fmla="*/ 0 w 244"/>
                    <a:gd name="T1" fmla="*/ 143 h 144"/>
                    <a:gd name="T2" fmla="*/ 194 w 244"/>
                    <a:gd name="T3" fmla="*/ 0 h 144"/>
                    <a:gd name="T4" fmla="*/ 243 w 244"/>
                    <a:gd name="T5" fmla="*/ 0 h 144"/>
                    <a:gd name="T6" fmla="*/ 49 w 244"/>
                    <a:gd name="T7" fmla="*/ 143 h 144"/>
                    <a:gd name="T8" fmla="*/ 0 w 244"/>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44">
                      <a:moveTo>
                        <a:pt x="0" y="143"/>
                      </a:moveTo>
                      <a:lnTo>
                        <a:pt x="194" y="0"/>
                      </a:lnTo>
                      <a:lnTo>
                        <a:pt x="243" y="0"/>
                      </a:lnTo>
                      <a:lnTo>
                        <a:pt x="49"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40" name="任意多边形 1384471">
                  <a:extLst>
                    <a:ext uri="{FF2B5EF4-FFF2-40B4-BE49-F238E27FC236}">
                      <a16:creationId xmlns="" xmlns:a16="http://schemas.microsoft.com/office/drawing/2014/main" id="{85DEF1E3-AF7F-4F85-85AE-53DB4EA112E6}"/>
                    </a:ext>
                  </a:extLst>
                </p:cNvPr>
                <p:cNvSpPr>
                  <a:spLocks noChangeArrowheads="1"/>
                </p:cNvSpPr>
                <p:nvPr/>
              </p:nvSpPr>
              <p:spPr bwMode="auto">
                <a:xfrm>
                  <a:off x="1598" y="2941"/>
                  <a:ext cx="243" cy="144"/>
                </a:xfrm>
                <a:custGeom>
                  <a:avLst/>
                  <a:gdLst>
                    <a:gd name="T0" fmla="*/ 0 w 243"/>
                    <a:gd name="T1" fmla="*/ 143 h 144"/>
                    <a:gd name="T2" fmla="*/ 194 w 243"/>
                    <a:gd name="T3" fmla="*/ 0 h 144"/>
                    <a:gd name="T4" fmla="*/ 242 w 243"/>
                    <a:gd name="T5" fmla="*/ 0 h 144"/>
                    <a:gd name="T6" fmla="*/ 48 w 243"/>
                    <a:gd name="T7" fmla="*/ 143 h 144"/>
                    <a:gd name="T8" fmla="*/ 0 w 243"/>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144">
                      <a:moveTo>
                        <a:pt x="0" y="143"/>
                      </a:moveTo>
                      <a:lnTo>
                        <a:pt x="194" y="0"/>
                      </a:lnTo>
                      <a:lnTo>
                        <a:pt x="242" y="0"/>
                      </a:lnTo>
                      <a:lnTo>
                        <a:pt x="48"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41" name="任意多边形 1384472">
                  <a:extLst>
                    <a:ext uri="{FF2B5EF4-FFF2-40B4-BE49-F238E27FC236}">
                      <a16:creationId xmlns="" xmlns:a16="http://schemas.microsoft.com/office/drawing/2014/main" id="{FC35476A-F400-43D1-A567-014D1FA3C51A}"/>
                    </a:ext>
                  </a:extLst>
                </p:cNvPr>
                <p:cNvSpPr>
                  <a:spLocks noChangeArrowheads="1"/>
                </p:cNvSpPr>
                <p:nvPr/>
              </p:nvSpPr>
              <p:spPr bwMode="auto">
                <a:xfrm>
                  <a:off x="1743" y="2941"/>
                  <a:ext cx="243" cy="144"/>
                </a:xfrm>
                <a:custGeom>
                  <a:avLst/>
                  <a:gdLst>
                    <a:gd name="T0" fmla="*/ 0 w 243"/>
                    <a:gd name="T1" fmla="*/ 143 h 144"/>
                    <a:gd name="T2" fmla="*/ 194 w 243"/>
                    <a:gd name="T3" fmla="*/ 0 h 144"/>
                    <a:gd name="T4" fmla="*/ 242 w 243"/>
                    <a:gd name="T5" fmla="*/ 0 h 144"/>
                    <a:gd name="T6" fmla="*/ 48 w 243"/>
                    <a:gd name="T7" fmla="*/ 143 h 144"/>
                    <a:gd name="T8" fmla="*/ 0 w 243"/>
                    <a:gd name="T9" fmla="*/ 143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144">
                      <a:moveTo>
                        <a:pt x="0" y="143"/>
                      </a:moveTo>
                      <a:lnTo>
                        <a:pt x="194" y="0"/>
                      </a:lnTo>
                      <a:lnTo>
                        <a:pt x="242" y="0"/>
                      </a:lnTo>
                      <a:lnTo>
                        <a:pt x="48" y="143"/>
                      </a:lnTo>
                      <a:lnTo>
                        <a:pt x="0" y="143"/>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42" name="任意多边形 1384473">
                  <a:extLst>
                    <a:ext uri="{FF2B5EF4-FFF2-40B4-BE49-F238E27FC236}">
                      <a16:creationId xmlns="" xmlns:a16="http://schemas.microsoft.com/office/drawing/2014/main" id="{DC244CE1-AE0C-4956-9B8D-63DF203FECE0}"/>
                    </a:ext>
                  </a:extLst>
                </p:cNvPr>
                <p:cNvSpPr>
                  <a:spLocks noChangeArrowheads="1"/>
                </p:cNvSpPr>
                <p:nvPr/>
              </p:nvSpPr>
              <p:spPr bwMode="auto">
                <a:xfrm>
                  <a:off x="726" y="2941"/>
                  <a:ext cx="96" cy="73"/>
                </a:xfrm>
                <a:custGeom>
                  <a:avLst/>
                  <a:gdLst>
                    <a:gd name="T0" fmla="*/ 0 w 97"/>
                    <a:gd name="T1" fmla="*/ 34 h 73"/>
                    <a:gd name="T2" fmla="*/ 47 w 97"/>
                    <a:gd name="T3" fmla="*/ 0 h 73"/>
                    <a:gd name="T4" fmla="*/ 96 w 97"/>
                    <a:gd name="T5" fmla="*/ 0 h 73"/>
                    <a:gd name="T6" fmla="*/ 0 w 97"/>
                    <a:gd name="T7" fmla="*/ 72 h 73"/>
                    <a:gd name="T8" fmla="*/ 0 w 97"/>
                    <a:gd name="T9" fmla="*/ 3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73">
                      <a:moveTo>
                        <a:pt x="0" y="34"/>
                      </a:moveTo>
                      <a:lnTo>
                        <a:pt x="47" y="0"/>
                      </a:lnTo>
                      <a:lnTo>
                        <a:pt x="96" y="0"/>
                      </a:lnTo>
                      <a:lnTo>
                        <a:pt x="0" y="72"/>
                      </a:lnTo>
                      <a:lnTo>
                        <a:pt x="0" y="34"/>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sp>
              <p:nvSpPr>
                <p:cNvPr id="43" name="任意多边形 1384474">
                  <a:extLst>
                    <a:ext uri="{FF2B5EF4-FFF2-40B4-BE49-F238E27FC236}">
                      <a16:creationId xmlns="" xmlns:a16="http://schemas.microsoft.com/office/drawing/2014/main" id="{32553D58-E3CD-405B-A2F0-CEB7260C5F91}"/>
                    </a:ext>
                  </a:extLst>
                </p:cNvPr>
                <p:cNvSpPr>
                  <a:spLocks noChangeArrowheads="1"/>
                </p:cNvSpPr>
                <p:nvPr/>
              </p:nvSpPr>
              <p:spPr bwMode="auto">
                <a:xfrm>
                  <a:off x="1885" y="3013"/>
                  <a:ext cx="95" cy="72"/>
                </a:xfrm>
                <a:custGeom>
                  <a:avLst/>
                  <a:gdLst>
                    <a:gd name="T0" fmla="*/ 96 w 97"/>
                    <a:gd name="T1" fmla="*/ 37 h 72"/>
                    <a:gd name="T2" fmla="*/ 49 w 97"/>
                    <a:gd name="T3" fmla="*/ 71 h 72"/>
                    <a:gd name="T4" fmla="*/ 0 w 97"/>
                    <a:gd name="T5" fmla="*/ 71 h 72"/>
                    <a:gd name="T6" fmla="*/ 96 w 97"/>
                    <a:gd name="T7" fmla="*/ 0 h 72"/>
                    <a:gd name="T8" fmla="*/ 96 w 97"/>
                    <a:gd name="T9" fmla="*/ 37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72">
                      <a:moveTo>
                        <a:pt x="96" y="37"/>
                      </a:moveTo>
                      <a:lnTo>
                        <a:pt x="49" y="71"/>
                      </a:lnTo>
                      <a:lnTo>
                        <a:pt x="0" y="71"/>
                      </a:lnTo>
                      <a:lnTo>
                        <a:pt x="96" y="0"/>
                      </a:lnTo>
                      <a:lnTo>
                        <a:pt x="96" y="37"/>
                      </a:lnTo>
                    </a:path>
                  </a:pathLst>
                </a:custGeom>
                <a:solidFill>
                  <a:srgbClr val="C000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defRPr/>
                  </a:pPr>
                  <a:endParaRPr lang="zh-CN" altLang="en-US">
                    <a:latin typeface="+mn-lt"/>
                    <a:ea typeface="+mn-ea"/>
                    <a:cs typeface="+mn-ea"/>
                    <a:sym typeface="+mn-lt"/>
                  </a:endParaRPr>
                </a:p>
              </p:txBody>
            </p:sp>
          </p:grpSp>
        </p:grpSp>
      </p:grpSp>
      <p:grpSp>
        <p:nvGrpSpPr>
          <p:cNvPr id="44" name="组合 1384475">
            <a:extLst>
              <a:ext uri="{FF2B5EF4-FFF2-40B4-BE49-F238E27FC236}">
                <a16:creationId xmlns="" xmlns:a16="http://schemas.microsoft.com/office/drawing/2014/main" id="{110814EE-E510-4A4D-BBD3-559B4672D4A6}"/>
              </a:ext>
            </a:extLst>
          </p:cNvPr>
          <p:cNvGrpSpPr>
            <a:grpSpLocks/>
          </p:cNvGrpSpPr>
          <p:nvPr/>
        </p:nvGrpSpPr>
        <p:grpSpPr bwMode="auto">
          <a:xfrm>
            <a:off x="1136295" y="2060152"/>
            <a:ext cx="1877167" cy="766536"/>
            <a:chOff x="727" y="1220"/>
            <a:chExt cx="1255" cy="712"/>
          </a:xfrm>
        </p:grpSpPr>
        <p:sp>
          <p:nvSpPr>
            <p:cNvPr id="45" name="矩形 1384476">
              <a:extLst>
                <a:ext uri="{FF2B5EF4-FFF2-40B4-BE49-F238E27FC236}">
                  <a16:creationId xmlns="" xmlns:a16="http://schemas.microsoft.com/office/drawing/2014/main" id="{BD02563E-0629-4BC2-AF40-3508A257B2ED}"/>
                </a:ext>
              </a:extLst>
            </p:cNvPr>
            <p:cNvSpPr>
              <a:spLocks noChangeArrowheads="1"/>
            </p:cNvSpPr>
            <p:nvPr/>
          </p:nvSpPr>
          <p:spPr bwMode="auto">
            <a:xfrm>
              <a:off x="727" y="1220"/>
              <a:ext cx="1231" cy="697"/>
            </a:xfrm>
            <a:prstGeom prst="rect">
              <a:avLst/>
            </a:prstGeom>
            <a:noFill/>
            <a:ln w="76200">
              <a:solidFill>
                <a:srgbClr val="0070C0"/>
              </a:solidFill>
              <a:miter lim="800000"/>
              <a:headEnd/>
              <a:tailEnd/>
            </a:ln>
          </p:spPr>
          <p:txBody>
            <a:bodyPr wrap="none" lIns="90488" tIns="44450" rIns="90488" bIns="44450"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sz="2000" b="1" dirty="0">
                  <a:solidFill>
                    <a:srgbClr val="0070C0"/>
                  </a:solidFill>
                  <a:latin typeface="+mn-lt"/>
                  <a:ea typeface="+mn-ea"/>
                  <a:cs typeface="+mn-ea"/>
                  <a:sym typeface="+mn-lt"/>
                </a:rPr>
                <a:t>对象</a:t>
              </a:r>
              <a:endParaRPr lang="zh-CN" altLang="en-US" sz="1200" dirty="0">
                <a:solidFill>
                  <a:srgbClr val="0070C0"/>
                </a:solidFill>
                <a:latin typeface="+mn-lt"/>
                <a:ea typeface="+mn-ea"/>
                <a:cs typeface="+mn-ea"/>
                <a:sym typeface="+mn-lt"/>
              </a:endParaRPr>
            </a:p>
            <a:p>
              <a:pPr algn="ctr" eaLnBrk="1" hangingPunct="1">
                <a:defRPr/>
              </a:pPr>
              <a:r>
                <a:rPr lang="zh-CN" altLang="en-US" sz="1200" dirty="0">
                  <a:solidFill>
                    <a:srgbClr val="000000"/>
                  </a:solidFill>
                  <a:latin typeface="+mn-lt"/>
                  <a:ea typeface="+mn-ea"/>
                  <a:cs typeface="+mn-ea"/>
                  <a:sym typeface="+mn-lt"/>
                </a:rPr>
                <a:t>如操作人员</a:t>
              </a:r>
            </a:p>
          </p:txBody>
        </p:sp>
        <p:grpSp>
          <p:nvGrpSpPr>
            <p:cNvPr id="47" name="组合 1384478">
              <a:extLst>
                <a:ext uri="{FF2B5EF4-FFF2-40B4-BE49-F238E27FC236}">
                  <a16:creationId xmlns="" xmlns:a16="http://schemas.microsoft.com/office/drawing/2014/main" id="{2F262A37-2E0B-4ABC-BF48-5EAA61153DE6}"/>
                </a:ext>
              </a:extLst>
            </p:cNvPr>
            <p:cNvGrpSpPr>
              <a:grpSpLocks/>
            </p:cNvGrpSpPr>
            <p:nvPr/>
          </p:nvGrpSpPr>
          <p:grpSpPr bwMode="auto">
            <a:xfrm>
              <a:off x="1847" y="1795"/>
              <a:ext cx="135" cy="137"/>
              <a:chOff x="1847" y="1795"/>
              <a:chExt cx="135" cy="137"/>
            </a:xfrm>
          </p:grpSpPr>
          <p:sp>
            <p:nvSpPr>
              <p:cNvPr id="48" name="椭圆 1384479">
                <a:extLst>
                  <a:ext uri="{FF2B5EF4-FFF2-40B4-BE49-F238E27FC236}">
                    <a16:creationId xmlns="" xmlns:a16="http://schemas.microsoft.com/office/drawing/2014/main" id="{5E3ECEE5-45CE-4FD9-8BDF-77E41F84FD7A}"/>
                  </a:ext>
                </a:extLst>
              </p:cNvPr>
              <p:cNvSpPr>
                <a:spLocks noChangeArrowheads="1"/>
              </p:cNvSpPr>
              <p:nvPr/>
            </p:nvSpPr>
            <p:spPr bwMode="auto">
              <a:xfrm>
                <a:off x="1847" y="1795"/>
                <a:ext cx="135" cy="137"/>
              </a:xfrm>
              <a:prstGeom prst="ellipse">
                <a:avLst/>
              </a:prstGeom>
              <a:solidFill>
                <a:srgbClr val="FF0000"/>
              </a:solidFill>
              <a:ln w="12700">
                <a:solidFill>
                  <a:srgbClr val="FF0000"/>
                </a:solidFill>
                <a:round/>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sp>
            <p:nvSpPr>
              <p:cNvPr id="49" name="椭圆 1384480">
                <a:extLst>
                  <a:ext uri="{FF2B5EF4-FFF2-40B4-BE49-F238E27FC236}">
                    <a16:creationId xmlns="" xmlns:a16="http://schemas.microsoft.com/office/drawing/2014/main" id="{387EB9F7-DA7E-4424-AE4C-280F98338336}"/>
                  </a:ext>
                </a:extLst>
              </p:cNvPr>
              <p:cNvSpPr>
                <a:spLocks noChangeArrowheads="1"/>
              </p:cNvSpPr>
              <p:nvPr/>
            </p:nvSpPr>
            <p:spPr bwMode="auto">
              <a:xfrm>
                <a:off x="1868" y="1819"/>
                <a:ext cx="90" cy="88"/>
              </a:xfrm>
              <a:prstGeom prst="ellipse">
                <a:avLst/>
              </a:prstGeom>
              <a:solidFill>
                <a:srgbClr val="FFFF00"/>
              </a:solidFill>
              <a:ln w="12700">
                <a:solidFill>
                  <a:srgbClr val="FFFF00"/>
                </a:solidFill>
                <a:round/>
                <a:headEnd/>
                <a:tailEnd/>
              </a:ln>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grpSp>
        <p:nvGrpSpPr>
          <p:cNvPr id="51" name="组合 1384482">
            <a:extLst>
              <a:ext uri="{FF2B5EF4-FFF2-40B4-BE49-F238E27FC236}">
                <a16:creationId xmlns="" xmlns:a16="http://schemas.microsoft.com/office/drawing/2014/main" id="{EEA29359-793F-48DA-98F4-7E9EF1AADC42}"/>
              </a:ext>
            </a:extLst>
          </p:cNvPr>
          <p:cNvGrpSpPr>
            <a:grpSpLocks/>
          </p:cNvGrpSpPr>
          <p:nvPr/>
        </p:nvGrpSpPr>
        <p:grpSpPr bwMode="auto">
          <a:xfrm>
            <a:off x="2968112" y="2404661"/>
            <a:ext cx="3357398" cy="1292990"/>
            <a:chOff x="1952" y="1540"/>
            <a:chExt cx="2246" cy="1201"/>
          </a:xfrm>
        </p:grpSpPr>
        <p:sp>
          <p:nvSpPr>
            <p:cNvPr id="52" name="直接连接符 1384483">
              <a:extLst>
                <a:ext uri="{FF2B5EF4-FFF2-40B4-BE49-F238E27FC236}">
                  <a16:creationId xmlns="" xmlns:a16="http://schemas.microsoft.com/office/drawing/2014/main" id="{D9573E12-48E4-47B0-B196-D977EB7CC770}"/>
                </a:ext>
              </a:extLst>
            </p:cNvPr>
            <p:cNvSpPr>
              <a:spLocks noChangeShapeType="1"/>
            </p:cNvSpPr>
            <p:nvPr/>
          </p:nvSpPr>
          <p:spPr bwMode="auto">
            <a:xfrm>
              <a:off x="3741" y="1540"/>
              <a:ext cx="457" cy="557"/>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pPr>
                <a:defRPr/>
              </a:pPr>
              <a:endParaRPr lang="zh-CN" altLang="en-US" dirty="0">
                <a:latin typeface="+mn-lt"/>
                <a:ea typeface="+mn-ea"/>
                <a:cs typeface="+mn-ea"/>
                <a:sym typeface="+mn-lt"/>
              </a:endParaRPr>
            </a:p>
          </p:txBody>
        </p:sp>
        <p:sp>
          <p:nvSpPr>
            <p:cNvPr id="53" name="直接连接符 1384484">
              <a:extLst>
                <a:ext uri="{FF2B5EF4-FFF2-40B4-BE49-F238E27FC236}">
                  <a16:creationId xmlns="" xmlns:a16="http://schemas.microsoft.com/office/drawing/2014/main" id="{EDE62733-00C9-4C5B-B3A6-8126EA3C7E3C}"/>
                </a:ext>
              </a:extLst>
            </p:cNvPr>
            <p:cNvSpPr>
              <a:spLocks noChangeShapeType="1"/>
            </p:cNvSpPr>
            <p:nvPr/>
          </p:nvSpPr>
          <p:spPr bwMode="auto">
            <a:xfrm flipH="1">
              <a:off x="3753" y="2196"/>
              <a:ext cx="445" cy="545"/>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54" name="直接连接符 1384485">
              <a:extLst>
                <a:ext uri="{FF2B5EF4-FFF2-40B4-BE49-F238E27FC236}">
                  <a16:creationId xmlns="" xmlns:a16="http://schemas.microsoft.com/office/drawing/2014/main" id="{0DA7C9A4-4740-4E09-BCC1-441D7F98FF59}"/>
                </a:ext>
              </a:extLst>
            </p:cNvPr>
            <p:cNvSpPr>
              <a:spLocks noChangeShapeType="1"/>
            </p:cNvSpPr>
            <p:nvPr/>
          </p:nvSpPr>
          <p:spPr bwMode="auto">
            <a:xfrm>
              <a:off x="2572" y="2736"/>
              <a:ext cx="1194"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55" name="直接连接符 1384486">
              <a:extLst>
                <a:ext uri="{FF2B5EF4-FFF2-40B4-BE49-F238E27FC236}">
                  <a16:creationId xmlns="" xmlns:a16="http://schemas.microsoft.com/office/drawing/2014/main" id="{E2CFD79C-1B3A-44AA-8425-F49F9895ECD2}"/>
                </a:ext>
              </a:extLst>
            </p:cNvPr>
            <p:cNvSpPr>
              <a:spLocks noChangeShapeType="1"/>
            </p:cNvSpPr>
            <p:nvPr/>
          </p:nvSpPr>
          <p:spPr bwMode="auto">
            <a:xfrm>
              <a:off x="2572" y="1559"/>
              <a:ext cx="1191"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56" name="直接连接符 1384487">
              <a:extLst>
                <a:ext uri="{FF2B5EF4-FFF2-40B4-BE49-F238E27FC236}">
                  <a16:creationId xmlns="" xmlns:a16="http://schemas.microsoft.com/office/drawing/2014/main" id="{65CB2576-7986-42BA-88F8-FD417F054A20}"/>
                </a:ext>
              </a:extLst>
            </p:cNvPr>
            <p:cNvSpPr>
              <a:spLocks noChangeShapeType="1"/>
            </p:cNvSpPr>
            <p:nvPr/>
          </p:nvSpPr>
          <p:spPr bwMode="auto">
            <a:xfrm flipH="1">
              <a:off x="1962" y="2736"/>
              <a:ext cx="61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57" name="直接连接符 1384488">
              <a:extLst>
                <a:ext uri="{FF2B5EF4-FFF2-40B4-BE49-F238E27FC236}">
                  <a16:creationId xmlns="" xmlns:a16="http://schemas.microsoft.com/office/drawing/2014/main" id="{8D07885A-400F-4018-85DC-59EACC319A99}"/>
                </a:ext>
              </a:extLst>
            </p:cNvPr>
            <p:cNvSpPr>
              <a:spLocks noChangeShapeType="1"/>
            </p:cNvSpPr>
            <p:nvPr/>
          </p:nvSpPr>
          <p:spPr bwMode="auto">
            <a:xfrm flipH="1">
              <a:off x="1952" y="1559"/>
              <a:ext cx="62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grpSp>
      <p:sp>
        <p:nvSpPr>
          <p:cNvPr id="59" name="矩形 1384490">
            <a:extLst>
              <a:ext uri="{FF2B5EF4-FFF2-40B4-BE49-F238E27FC236}">
                <a16:creationId xmlns="" xmlns:a16="http://schemas.microsoft.com/office/drawing/2014/main" id="{29923A82-D408-41B3-864F-9A24F6142EA4}"/>
              </a:ext>
            </a:extLst>
          </p:cNvPr>
          <p:cNvSpPr>
            <a:spLocks noChangeArrowheads="1"/>
          </p:cNvSpPr>
          <p:nvPr/>
        </p:nvSpPr>
        <p:spPr bwMode="auto">
          <a:xfrm>
            <a:off x="6363713" y="2486482"/>
            <a:ext cx="1961377" cy="1035683"/>
          </a:xfrm>
          <a:prstGeom prst="rect">
            <a:avLst/>
          </a:prstGeom>
          <a:noFill/>
          <a:ln w="76200">
            <a:solidFill>
              <a:srgbClr val="0070C0"/>
            </a:solidFill>
            <a:miter lim="800000"/>
            <a:headEnd/>
            <a:tailEnd/>
          </a:ln>
        </p:spPr>
        <p:txBody>
          <a:bodyPr wrap="none" lIns="90488" tIns="44450" rIns="90488" bIns="44450"/>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zh-CN" altLang="en-US" sz="1600">
              <a:solidFill>
                <a:srgbClr val="000000"/>
              </a:solidFill>
              <a:latin typeface="+mn-lt"/>
              <a:ea typeface="+mn-ea"/>
              <a:cs typeface="+mn-ea"/>
              <a:sym typeface="+mn-lt"/>
            </a:endParaRPr>
          </a:p>
        </p:txBody>
      </p:sp>
      <p:sp>
        <p:nvSpPr>
          <p:cNvPr id="61" name="十六角星 1384493">
            <a:extLst>
              <a:ext uri="{FF2B5EF4-FFF2-40B4-BE49-F238E27FC236}">
                <a16:creationId xmlns="" xmlns:a16="http://schemas.microsoft.com/office/drawing/2014/main" id="{ECCDE43B-24D1-40E5-83EA-CFDE889A19E3}"/>
              </a:ext>
            </a:extLst>
          </p:cNvPr>
          <p:cNvSpPr/>
          <p:nvPr/>
        </p:nvSpPr>
        <p:spPr>
          <a:xfrm>
            <a:off x="6298441" y="2486482"/>
            <a:ext cx="2076372" cy="1035683"/>
          </a:xfrm>
          <a:prstGeom prst="star16">
            <a:avLst>
              <a:gd name="adj" fmla="val 37500"/>
            </a:avLst>
          </a:prstGeom>
          <a:solidFill>
            <a:srgbClr val="C00000"/>
          </a:solidFill>
          <a:ln w="12700" cap="flat" cmpd="sng">
            <a:noFill/>
            <a:prstDash val="solid"/>
            <a:miter/>
            <a:headEnd type="none" w="med" len="med"/>
            <a:tailEnd type="none" w="med" len="med"/>
          </a:ln>
        </p:spPr>
        <p:txBody>
          <a:bodyPr wrap="none" lIns="90488" tIns="44450" rIns="90488" bIns="44450"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noProof="1">
                <a:solidFill>
                  <a:schemeClr val="bg1"/>
                </a:solidFill>
                <a:latin typeface="+mn-lt"/>
                <a:ea typeface="+mn-ea"/>
                <a:cs typeface="+mn-ea"/>
                <a:sym typeface="+mn-lt"/>
              </a:rPr>
              <a:t>事故 </a:t>
            </a:r>
            <a:r>
              <a:rPr lang="zh-CN" altLang="zh-CN" b="1" noProof="1">
                <a:solidFill>
                  <a:schemeClr val="bg1"/>
                </a:solidFill>
                <a:latin typeface="+mn-lt"/>
                <a:ea typeface="+mn-ea"/>
                <a:cs typeface="+mn-ea"/>
                <a:sym typeface="+mn-lt"/>
              </a:rPr>
              <a:t>!</a:t>
            </a:r>
          </a:p>
        </p:txBody>
      </p:sp>
      <p:sp>
        <p:nvSpPr>
          <p:cNvPr id="5" name="矩形 4">
            <a:extLst>
              <a:ext uri="{FF2B5EF4-FFF2-40B4-BE49-F238E27FC236}">
                <a16:creationId xmlns="" xmlns:a16="http://schemas.microsoft.com/office/drawing/2014/main" id="{C29F0D38-0FA0-4C05-89FA-E3F07E91E024}"/>
              </a:ext>
            </a:extLst>
          </p:cNvPr>
          <p:cNvSpPr/>
          <p:nvPr/>
        </p:nvSpPr>
        <p:spPr>
          <a:xfrm>
            <a:off x="1181168" y="3848100"/>
            <a:ext cx="1786944" cy="982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6">
            <a:extLst>
              <a:ext uri="{FF2B5EF4-FFF2-40B4-BE49-F238E27FC236}">
                <a16:creationId xmlns="" xmlns:a16="http://schemas.microsoft.com/office/drawing/2014/main" id="{F180D1BA-07E9-41D8-80F5-5781B047EBF4}"/>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8" name="平行四边形 7">
            <a:extLst>
              <a:ext uri="{FF2B5EF4-FFF2-40B4-BE49-F238E27FC236}">
                <a16:creationId xmlns="" xmlns:a16="http://schemas.microsoft.com/office/drawing/2014/main" id="{A45C2FC4-FDA8-4D91-BCEC-74D01F3B5104}"/>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0" name="文本框 5">
            <a:extLst>
              <a:ext uri="{FF2B5EF4-FFF2-40B4-BE49-F238E27FC236}">
                <a16:creationId xmlns="" xmlns:a16="http://schemas.microsoft.com/office/drawing/2014/main" id="{6EB73060-539A-41CC-819B-86C487008695}"/>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62" name="矩形 8">
            <a:extLst>
              <a:ext uri="{FF2B5EF4-FFF2-40B4-BE49-F238E27FC236}">
                <a16:creationId xmlns="" xmlns:a16="http://schemas.microsoft.com/office/drawing/2014/main" id="{A408904B-3413-4CE5-9C5F-D0988C256992}"/>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6702479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work-tools-cross_53063">
            <a:extLst>
              <a:ext uri="{FF2B5EF4-FFF2-40B4-BE49-F238E27FC236}">
                <a16:creationId xmlns="" xmlns:a16="http://schemas.microsoft.com/office/drawing/2014/main" id="{5A9DB0FC-FFB3-4531-B49D-7E331A7B96AE}"/>
              </a:ext>
            </a:extLst>
          </p:cNvPr>
          <p:cNvSpPr>
            <a:spLocks noChangeAspect="1"/>
          </p:cNvSpPr>
          <p:nvPr/>
        </p:nvSpPr>
        <p:spPr bwMode="auto">
          <a:xfrm>
            <a:off x="752475" y="1075529"/>
            <a:ext cx="403902" cy="386616"/>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rgbClr val="0070C0"/>
          </a:solidFill>
          <a:ln>
            <a:noFill/>
          </a:ln>
        </p:spPr>
        <p:txBody>
          <a:bodyPr/>
          <a:lstStyle/>
          <a:p>
            <a:endParaRPr lang="zh-CN" altLang="en-US"/>
          </a:p>
        </p:txBody>
      </p:sp>
      <p:sp>
        <p:nvSpPr>
          <p:cNvPr id="3" name="文本框 2">
            <a:extLst>
              <a:ext uri="{FF2B5EF4-FFF2-40B4-BE49-F238E27FC236}">
                <a16:creationId xmlns="" xmlns:a16="http://schemas.microsoft.com/office/drawing/2014/main" id="{CFACF94F-B8E7-42F6-A559-FF8E7AFA20C1}"/>
              </a:ext>
            </a:extLst>
          </p:cNvPr>
          <p:cNvSpPr txBox="1"/>
          <p:nvPr/>
        </p:nvSpPr>
        <p:spPr>
          <a:xfrm>
            <a:off x="1363980" y="1082237"/>
            <a:ext cx="1249680" cy="338554"/>
          </a:xfrm>
          <a:prstGeom prst="rect">
            <a:avLst/>
          </a:prstGeom>
          <a:noFill/>
        </p:spPr>
        <p:txBody>
          <a:bodyPr wrap="square" rtlCol="0">
            <a:spAutoFit/>
          </a:bodyPr>
          <a:lstStyle/>
          <a:p>
            <a:r>
              <a:rPr lang="zh-CN" altLang="en-US" sz="1600" dirty="0">
                <a:solidFill>
                  <a:srgbClr val="0070C0"/>
                </a:solidFill>
              </a:rPr>
              <a:t>风险评价</a:t>
            </a:r>
          </a:p>
        </p:txBody>
      </p:sp>
      <p:sp>
        <p:nvSpPr>
          <p:cNvPr id="58" name="矩形 57">
            <a:extLst>
              <a:ext uri="{FF2B5EF4-FFF2-40B4-BE49-F238E27FC236}">
                <a16:creationId xmlns="" xmlns:a16="http://schemas.microsoft.com/office/drawing/2014/main" id="{52EE861A-909F-4A6E-81C2-2C388DD066F0}"/>
              </a:ext>
            </a:extLst>
          </p:cNvPr>
          <p:cNvSpPr/>
          <p:nvPr/>
        </p:nvSpPr>
        <p:spPr>
          <a:xfrm>
            <a:off x="831124" y="1731503"/>
            <a:ext cx="1269219"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 xmlns:a16="http://schemas.microsoft.com/office/drawing/2014/main" id="{D27D1D19-64B1-4726-9CB3-61518E2BBF7D}"/>
              </a:ext>
            </a:extLst>
          </p:cNvPr>
          <p:cNvSpPr txBox="1"/>
          <p:nvPr/>
        </p:nvSpPr>
        <p:spPr>
          <a:xfrm>
            <a:off x="1178044" y="1750824"/>
            <a:ext cx="640033" cy="300082"/>
          </a:xfrm>
          <a:prstGeom prst="rect">
            <a:avLst/>
          </a:prstGeom>
          <a:noFill/>
        </p:spPr>
        <p:txBody>
          <a:bodyPr wrap="square" rtlCol="0">
            <a:spAutoFit/>
          </a:bodyPr>
          <a:lstStyle/>
          <a:p>
            <a:r>
              <a:rPr lang="zh-CN" altLang="en-US" dirty="0">
                <a:solidFill>
                  <a:schemeClr val="bg1"/>
                </a:solidFill>
              </a:rPr>
              <a:t>风 险</a:t>
            </a:r>
          </a:p>
        </p:txBody>
      </p:sp>
      <p:sp>
        <p:nvSpPr>
          <p:cNvPr id="62" name="矩形 61">
            <a:extLst>
              <a:ext uri="{FF2B5EF4-FFF2-40B4-BE49-F238E27FC236}">
                <a16:creationId xmlns="" xmlns:a16="http://schemas.microsoft.com/office/drawing/2014/main" id="{73005204-18AD-48E6-BCB0-69178EF1D1B3}"/>
              </a:ext>
            </a:extLst>
          </p:cNvPr>
          <p:cNvSpPr/>
          <p:nvPr/>
        </p:nvSpPr>
        <p:spPr>
          <a:xfrm>
            <a:off x="2164997" y="1731503"/>
            <a:ext cx="5510917" cy="327013"/>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发生特定危险事件的可能性及后果的结合。</a:t>
            </a:r>
            <a:endParaRPr lang="zh-CN" altLang="en-US" b="1" dirty="0">
              <a:solidFill>
                <a:srgbClr val="0070C0"/>
              </a:solidFill>
            </a:endParaRPr>
          </a:p>
        </p:txBody>
      </p:sp>
      <p:sp>
        <p:nvSpPr>
          <p:cNvPr id="63" name="矩形 62">
            <a:extLst>
              <a:ext uri="{FF2B5EF4-FFF2-40B4-BE49-F238E27FC236}">
                <a16:creationId xmlns="" xmlns:a16="http://schemas.microsoft.com/office/drawing/2014/main" id="{7B49820F-B764-4FA6-A376-1D4E7AA3DC87}"/>
              </a:ext>
            </a:extLst>
          </p:cNvPr>
          <p:cNvSpPr/>
          <p:nvPr/>
        </p:nvSpPr>
        <p:spPr>
          <a:xfrm>
            <a:off x="811213" y="2514573"/>
            <a:ext cx="1289131"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a:extLst>
              <a:ext uri="{FF2B5EF4-FFF2-40B4-BE49-F238E27FC236}">
                <a16:creationId xmlns="" xmlns:a16="http://schemas.microsoft.com/office/drawing/2014/main" id="{1F5392D8-5BF6-4C28-B582-4F77DEEDC398}"/>
              </a:ext>
            </a:extLst>
          </p:cNvPr>
          <p:cNvSpPr txBox="1"/>
          <p:nvPr/>
        </p:nvSpPr>
        <p:spPr>
          <a:xfrm>
            <a:off x="971070" y="2552096"/>
            <a:ext cx="929593" cy="300082"/>
          </a:xfrm>
          <a:prstGeom prst="rect">
            <a:avLst/>
          </a:prstGeom>
          <a:noFill/>
        </p:spPr>
        <p:txBody>
          <a:bodyPr wrap="square" rtlCol="0">
            <a:spAutoFit/>
          </a:bodyPr>
          <a:lstStyle/>
          <a:p>
            <a:pPr algn="ctr"/>
            <a:r>
              <a:rPr lang="zh-CN" altLang="en-US" dirty="0">
                <a:solidFill>
                  <a:schemeClr val="bg1"/>
                </a:solidFill>
              </a:rPr>
              <a:t>风险评价</a:t>
            </a:r>
          </a:p>
        </p:txBody>
      </p:sp>
      <p:sp>
        <p:nvSpPr>
          <p:cNvPr id="65" name="矩形 64">
            <a:extLst>
              <a:ext uri="{FF2B5EF4-FFF2-40B4-BE49-F238E27FC236}">
                <a16:creationId xmlns="" xmlns:a16="http://schemas.microsoft.com/office/drawing/2014/main" id="{32AA065C-B759-41BB-A3C7-9C815222AC9C}"/>
              </a:ext>
            </a:extLst>
          </p:cNvPr>
          <p:cNvSpPr/>
          <p:nvPr/>
        </p:nvSpPr>
        <p:spPr>
          <a:xfrm>
            <a:off x="811214" y="3304194"/>
            <a:ext cx="1289130"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 xmlns:a16="http://schemas.microsoft.com/office/drawing/2014/main" id="{658966F0-9CC5-473D-BA34-3F6E76D57A80}"/>
              </a:ext>
            </a:extLst>
          </p:cNvPr>
          <p:cNvSpPr txBox="1"/>
          <p:nvPr/>
        </p:nvSpPr>
        <p:spPr>
          <a:xfrm>
            <a:off x="811213" y="3340743"/>
            <a:ext cx="1289130" cy="300082"/>
          </a:xfrm>
          <a:prstGeom prst="rect">
            <a:avLst/>
          </a:prstGeom>
          <a:noFill/>
        </p:spPr>
        <p:txBody>
          <a:bodyPr wrap="square" rtlCol="0">
            <a:spAutoFit/>
          </a:bodyPr>
          <a:lstStyle/>
          <a:p>
            <a:pPr algn="ctr"/>
            <a:r>
              <a:rPr lang="zh-CN" altLang="en-US" dirty="0">
                <a:solidFill>
                  <a:schemeClr val="bg1"/>
                </a:solidFill>
              </a:rPr>
              <a:t>可承受的风险</a:t>
            </a:r>
          </a:p>
        </p:txBody>
      </p:sp>
      <p:sp>
        <p:nvSpPr>
          <p:cNvPr id="67" name="矩形 66">
            <a:extLst>
              <a:ext uri="{FF2B5EF4-FFF2-40B4-BE49-F238E27FC236}">
                <a16:creationId xmlns="" xmlns:a16="http://schemas.microsoft.com/office/drawing/2014/main" id="{3BEA02C9-DAEB-4F48-99C0-7AB0C5A24A4B}"/>
              </a:ext>
            </a:extLst>
          </p:cNvPr>
          <p:cNvSpPr/>
          <p:nvPr/>
        </p:nvSpPr>
        <p:spPr>
          <a:xfrm>
            <a:off x="2145086" y="2530881"/>
            <a:ext cx="5510917" cy="327013"/>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评价风险程度并确定其是否在可承受范围的过程。</a:t>
            </a:r>
          </a:p>
        </p:txBody>
      </p:sp>
      <p:sp>
        <p:nvSpPr>
          <p:cNvPr id="68" name="矩形 67">
            <a:extLst>
              <a:ext uri="{FF2B5EF4-FFF2-40B4-BE49-F238E27FC236}">
                <a16:creationId xmlns="" xmlns:a16="http://schemas.microsoft.com/office/drawing/2014/main" id="{828D1EDF-438B-4BE5-A010-FD106D078196}"/>
              </a:ext>
            </a:extLst>
          </p:cNvPr>
          <p:cNvSpPr/>
          <p:nvPr/>
        </p:nvSpPr>
        <p:spPr>
          <a:xfrm>
            <a:off x="2151922" y="3292012"/>
            <a:ext cx="6248008" cy="348813"/>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根据用人单位的法律义务和职业安全健康与环境方针，用人单位可接受的风险。</a:t>
            </a:r>
          </a:p>
        </p:txBody>
      </p:sp>
      <p:cxnSp>
        <p:nvCxnSpPr>
          <p:cNvPr id="69" name="直接连接符 68">
            <a:extLst>
              <a:ext uri="{FF2B5EF4-FFF2-40B4-BE49-F238E27FC236}">
                <a16:creationId xmlns="" xmlns:a16="http://schemas.microsoft.com/office/drawing/2014/main" id="{2205EFC7-18BE-4084-9DEE-B2A6902618FF}"/>
              </a:ext>
            </a:extLst>
          </p:cNvPr>
          <p:cNvCxnSpPr>
            <a:cxnSpLocks/>
          </p:cNvCxnSpPr>
          <p:nvPr/>
        </p:nvCxnSpPr>
        <p:spPr>
          <a:xfrm>
            <a:off x="831124" y="2215172"/>
            <a:ext cx="770947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 xmlns:a16="http://schemas.microsoft.com/office/drawing/2014/main" id="{5E706807-11B1-4FDF-83F7-7EE3DB69B5A1}"/>
              </a:ext>
            </a:extLst>
          </p:cNvPr>
          <p:cNvCxnSpPr>
            <a:cxnSpLocks/>
          </p:cNvCxnSpPr>
          <p:nvPr/>
        </p:nvCxnSpPr>
        <p:spPr>
          <a:xfrm>
            <a:off x="821083" y="3065398"/>
            <a:ext cx="769960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 xmlns:a16="http://schemas.microsoft.com/office/drawing/2014/main" id="{D35475B4-7A2A-465E-9A5B-2196E7E432EB}"/>
              </a:ext>
            </a:extLst>
          </p:cNvPr>
          <p:cNvCxnSpPr>
            <a:cxnSpLocks/>
          </p:cNvCxnSpPr>
          <p:nvPr/>
        </p:nvCxnSpPr>
        <p:spPr>
          <a:xfrm>
            <a:off x="831123" y="3824399"/>
            <a:ext cx="7709471"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2" name="矩形 71">
            <a:extLst>
              <a:ext uri="{FF2B5EF4-FFF2-40B4-BE49-F238E27FC236}">
                <a16:creationId xmlns="" xmlns:a16="http://schemas.microsoft.com/office/drawing/2014/main" id="{C4EF1282-47A2-429C-8D24-EC507CB20A5C}"/>
              </a:ext>
            </a:extLst>
          </p:cNvPr>
          <p:cNvSpPr/>
          <p:nvPr/>
        </p:nvSpPr>
        <p:spPr>
          <a:xfrm>
            <a:off x="811214" y="4076042"/>
            <a:ext cx="1289130"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 xmlns:a16="http://schemas.microsoft.com/office/drawing/2014/main" id="{784454D6-5831-4175-904B-29435E409DEB}"/>
              </a:ext>
            </a:extLst>
          </p:cNvPr>
          <p:cNvSpPr txBox="1"/>
          <p:nvPr/>
        </p:nvSpPr>
        <p:spPr>
          <a:xfrm>
            <a:off x="913710" y="4112591"/>
            <a:ext cx="1006864" cy="300082"/>
          </a:xfrm>
          <a:prstGeom prst="rect">
            <a:avLst/>
          </a:prstGeom>
          <a:noFill/>
        </p:spPr>
        <p:txBody>
          <a:bodyPr wrap="square" rtlCol="0">
            <a:spAutoFit/>
          </a:bodyPr>
          <a:lstStyle/>
          <a:p>
            <a:pPr algn="ctr"/>
            <a:r>
              <a:rPr lang="zh-CN" altLang="en-US" dirty="0">
                <a:solidFill>
                  <a:schemeClr val="bg1"/>
                </a:solidFill>
              </a:rPr>
              <a:t>隐 患</a:t>
            </a:r>
          </a:p>
        </p:txBody>
      </p:sp>
      <p:sp>
        <p:nvSpPr>
          <p:cNvPr id="74" name="矩形 73">
            <a:extLst>
              <a:ext uri="{FF2B5EF4-FFF2-40B4-BE49-F238E27FC236}">
                <a16:creationId xmlns="" xmlns:a16="http://schemas.microsoft.com/office/drawing/2014/main" id="{8C7B7B49-0919-4481-A3FA-91936B1C59AC}"/>
              </a:ext>
            </a:extLst>
          </p:cNvPr>
          <p:cNvSpPr/>
          <p:nvPr/>
        </p:nvSpPr>
        <p:spPr>
          <a:xfrm>
            <a:off x="2151922" y="4112591"/>
            <a:ext cx="6388672" cy="348813"/>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作业场所、设备或设施的不安全状态，人的不安全行为和管理上的缺陷</a:t>
            </a:r>
          </a:p>
        </p:txBody>
      </p:sp>
      <p:cxnSp>
        <p:nvCxnSpPr>
          <p:cNvPr id="76" name="直接连接符 75">
            <a:extLst>
              <a:ext uri="{FF2B5EF4-FFF2-40B4-BE49-F238E27FC236}">
                <a16:creationId xmlns="" xmlns:a16="http://schemas.microsoft.com/office/drawing/2014/main" id="{1BE57D4C-E2DC-4E8A-8176-C9D99E9687F9}"/>
              </a:ext>
            </a:extLst>
          </p:cNvPr>
          <p:cNvCxnSpPr>
            <a:cxnSpLocks/>
          </p:cNvCxnSpPr>
          <p:nvPr/>
        </p:nvCxnSpPr>
        <p:spPr>
          <a:xfrm>
            <a:off x="831123" y="4596247"/>
            <a:ext cx="7709471"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平行四边形 6">
            <a:extLst>
              <a:ext uri="{FF2B5EF4-FFF2-40B4-BE49-F238E27FC236}">
                <a16:creationId xmlns="" xmlns:a16="http://schemas.microsoft.com/office/drawing/2014/main" id="{769EABB0-1F9F-4C3F-8660-CDE83A37242F}"/>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5" name="平行四边形 7">
            <a:extLst>
              <a:ext uri="{FF2B5EF4-FFF2-40B4-BE49-F238E27FC236}">
                <a16:creationId xmlns="" xmlns:a16="http://schemas.microsoft.com/office/drawing/2014/main" id="{93A77D9A-ACD4-4606-8BA6-B3617E0E78C8}"/>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 name="文本框 5">
            <a:extLst>
              <a:ext uri="{FF2B5EF4-FFF2-40B4-BE49-F238E27FC236}">
                <a16:creationId xmlns="" xmlns:a16="http://schemas.microsoft.com/office/drawing/2014/main" id="{A9E7361B-3689-4FDE-90C7-A5EA90284096}"/>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7" name="矩形 8">
            <a:extLst>
              <a:ext uri="{FF2B5EF4-FFF2-40B4-BE49-F238E27FC236}">
                <a16:creationId xmlns="" xmlns:a16="http://schemas.microsoft.com/office/drawing/2014/main" id="{4B8881E8-7996-46E2-B043-57023599213C}"/>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4306564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work-tools-cross_53063">
            <a:extLst>
              <a:ext uri="{FF2B5EF4-FFF2-40B4-BE49-F238E27FC236}">
                <a16:creationId xmlns="" xmlns:a16="http://schemas.microsoft.com/office/drawing/2014/main" id="{5A9DB0FC-FFB3-4531-B49D-7E331A7B96AE}"/>
              </a:ext>
            </a:extLst>
          </p:cNvPr>
          <p:cNvSpPr>
            <a:spLocks noChangeAspect="1"/>
          </p:cNvSpPr>
          <p:nvPr/>
        </p:nvSpPr>
        <p:spPr bwMode="auto">
          <a:xfrm>
            <a:off x="752475" y="1075529"/>
            <a:ext cx="403902" cy="386616"/>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rgbClr val="0070C0"/>
          </a:solidFill>
          <a:ln>
            <a:noFill/>
          </a:ln>
        </p:spPr>
        <p:txBody>
          <a:bodyPr/>
          <a:lstStyle/>
          <a:p>
            <a:endParaRPr lang="zh-CN" altLang="en-US"/>
          </a:p>
        </p:txBody>
      </p:sp>
      <p:sp>
        <p:nvSpPr>
          <p:cNvPr id="3" name="文本框 2">
            <a:extLst>
              <a:ext uri="{FF2B5EF4-FFF2-40B4-BE49-F238E27FC236}">
                <a16:creationId xmlns="" xmlns:a16="http://schemas.microsoft.com/office/drawing/2014/main" id="{CFACF94F-B8E7-42F6-A559-FF8E7AFA20C1}"/>
              </a:ext>
            </a:extLst>
          </p:cNvPr>
          <p:cNvSpPr txBox="1"/>
          <p:nvPr/>
        </p:nvSpPr>
        <p:spPr>
          <a:xfrm>
            <a:off x="1363980" y="1082237"/>
            <a:ext cx="1249680" cy="338554"/>
          </a:xfrm>
          <a:prstGeom prst="rect">
            <a:avLst/>
          </a:prstGeom>
          <a:noFill/>
        </p:spPr>
        <p:txBody>
          <a:bodyPr wrap="square" rtlCol="0">
            <a:spAutoFit/>
          </a:bodyPr>
          <a:lstStyle/>
          <a:p>
            <a:r>
              <a:rPr lang="zh-CN" altLang="en-US" sz="1600" dirty="0">
                <a:solidFill>
                  <a:srgbClr val="0070C0"/>
                </a:solidFill>
              </a:rPr>
              <a:t>风险评价</a:t>
            </a:r>
          </a:p>
        </p:txBody>
      </p:sp>
      <p:sp>
        <p:nvSpPr>
          <p:cNvPr id="58" name="矩形 57">
            <a:extLst>
              <a:ext uri="{FF2B5EF4-FFF2-40B4-BE49-F238E27FC236}">
                <a16:creationId xmlns="" xmlns:a16="http://schemas.microsoft.com/office/drawing/2014/main" id="{52EE861A-909F-4A6E-81C2-2C388DD066F0}"/>
              </a:ext>
            </a:extLst>
          </p:cNvPr>
          <p:cNvSpPr/>
          <p:nvPr/>
        </p:nvSpPr>
        <p:spPr>
          <a:xfrm>
            <a:off x="831124" y="1772857"/>
            <a:ext cx="1269219"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 xmlns:a16="http://schemas.microsoft.com/office/drawing/2014/main" id="{D27D1D19-64B1-4726-9CB3-61518E2BBF7D}"/>
              </a:ext>
            </a:extLst>
          </p:cNvPr>
          <p:cNvSpPr txBox="1"/>
          <p:nvPr/>
        </p:nvSpPr>
        <p:spPr>
          <a:xfrm>
            <a:off x="1034193" y="1806448"/>
            <a:ext cx="954627" cy="300082"/>
          </a:xfrm>
          <a:prstGeom prst="rect">
            <a:avLst/>
          </a:prstGeom>
          <a:noFill/>
        </p:spPr>
        <p:txBody>
          <a:bodyPr wrap="square" rtlCol="0">
            <a:spAutoFit/>
          </a:bodyPr>
          <a:lstStyle/>
          <a:p>
            <a:r>
              <a:rPr lang="zh-CN" altLang="en-US" dirty="0">
                <a:solidFill>
                  <a:schemeClr val="bg1"/>
                </a:solidFill>
              </a:rPr>
              <a:t>事故隐患</a:t>
            </a:r>
          </a:p>
        </p:txBody>
      </p:sp>
      <p:sp>
        <p:nvSpPr>
          <p:cNvPr id="62" name="矩形 61">
            <a:extLst>
              <a:ext uri="{FF2B5EF4-FFF2-40B4-BE49-F238E27FC236}">
                <a16:creationId xmlns="" xmlns:a16="http://schemas.microsoft.com/office/drawing/2014/main" id="{73005204-18AD-48E6-BCB0-69178EF1D1B3}"/>
              </a:ext>
            </a:extLst>
          </p:cNvPr>
          <p:cNvSpPr/>
          <p:nvPr/>
        </p:nvSpPr>
        <p:spPr>
          <a:xfrm>
            <a:off x="2164997" y="1772857"/>
            <a:ext cx="6420339" cy="605294"/>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指具有能引起事故的潜在能力，在某种条件下会触发事故的能力。泛指现存系统中可导致事故发生的人的不安全行为、物的不安全状态和管理上的缺陷。</a:t>
            </a:r>
          </a:p>
        </p:txBody>
      </p:sp>
      <p:grpSp>
        <p:nvGrpSpPr>
          <p:cNvPr id="4" name="组合 3">
            <a:extLst>
              <a:ext uri="{FF2B5EF4-FFF2-40B4-BE49-F238E27FC236}">
                <a16:creationId xmlns="" xmlns:a16="http://schemas.microsoft.com/office/drawing/2014/main" id="{CB88DD6C-E688-4B5F-99B9-C089099DEA5F}"/>
              </a:ext>
            </a:extLst>
          </p:cNvPr>
          <p:cNvGrpSpPr/>
          <p:nvPr/>
        </p:nvGrpSpPr>
        <p:grpSpPr>
          <a:xfrm>
            <a:off x="752475" y="2753381"/>
            <a:ext cx="1459710" cy="373180"/>
            <a:chOff x="752475" y="2514573"/>
            <a:chExt cx="1459710" cy="373180"/>
          </a:xfrm>
        </p:grpSpPr>
        <p:sp>
          <p:nvSpPr>
            <p:cNvPr id="63" name="矩形 62">
              <a:extLst>
                <a:ext uri="{FF2B5EF4-FFF2-40B4-BE49-F238E27FC236}">
                  <a16:creationId xmlns="" xmlns:a16="http://schemas.microsoft.com/office/drawing/2014/main" id="{7B49820F-B764-4FA6-A376-1D4E7AA3DC87}"/>
                </a:ext>
              </a:extLst>
            </p:cNvPr>
            <p:cNvSpPr/>
            <p:nvPr/>
          </p:nvSpPr>
          <p:spPr>
            <a:xfrm>
              <a:off x="811213" y="2514573"/>
              <a:ext cx="1289131"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a:extLst>
                <a:ext uri="{FF2B5EF4-FFF2-40B4-BE49-F238E27FC236}">
                  <a16:creationId xmlns="" xmlns:a16="http://schemas.microsoft.com/office/drawing/2014/main" id="{1F5392D8-5BF6-4C28-B582-4F77DEEDC398}"/>
                </a:ext>
              </a:extLst>
            </p:cNvPr>
            <p:cNvSpPr txBox="1"/>
            <p:nvPr/>
          </p:nvSpPr>
          <p:spPr>
            <a:xfrm>
              <a:off x="752475" y="2537220"/>
              <a:ext cx="1459710" cy="300082"/>
            </a:xfrm>
            <a:prstGeom prst="rect">
              <a:avLst/>
            </a:prstGeom>
            <a:noFill/>
          </p:spPr>
          <p:txBody>
            <a:bodyPr wrap="square" rtlCol="0">
              <a:spAutoFit/>
            </a:bodyPr>
            <a:lstStyle/>
            <a:p>
              <a:pPr algn="ctr"/>
              <a:r>
                <a:rPr lang="zh-CN" altLang="en-US" dirty="0">
                  <a:solidFill>
                    <a:schemeClr val="bg1"/>
                  </a:solidFill>
                </a:rPr>
                <a:t>重大事故隐患</a:t>
              </a:r>
            </a:p>
          </p:txBody>
        </p:sp>
      </p:grpSp>
      <p:grpSp>
        <p:nvGrpSpPr>
          <p:cNvPr id="2" name="组合 1">
            <a:extLst>
              <a:ext uri="{FF2B5EF4-FFF2-40B4-BE49-F238E27FC236}">
                <a16:creationId xmlns="" xmlns:a16="http://schemas.microsoft.com/office/drawing/2014/main" id="{1FD31026-BCB1-4DCC-9E29-46F861DD548B}"/>
              </a:ext>
            </a:extLst>
          </p:cNvPr>
          <p:cNvGrpSpPr/>
          <p:nvPr/>
        </p:nvGrpSpPr>
        <p:grpSpPr>
          <a:xfrm>
            <a:off x="831124" y="3744090"/>
            <a:ext cx="1289131" cy="373180"/>
            <a:chOff x="823504" y="3956041"/>
            <a:chExt cx="1289131" cy="373180"/>
          </a:xfrm>
        </p:grpSpPr>
        <p:sp>
          <p:nvSpPr>
            <p:cNvPr id="65" name="矩形 64">
              <a:extLst>
                <a:ext uri="{FF2B5EF4-FFF2-40B4-BE49-F238E27FC236}">
                  <a16:creationId xmlns="" xmlns:a16="http://schemas.microsoft.com/office/drawing/2014/main" id="{32AA065C-B759-41BB-A3C7-9C815222AC9C}"/>
                </a:ext>
              </a:extLst>
            </p:cNvPr>
            <p:cNvSpPr/>
            <p:nvPr/>
          </p:nvSpPr>
          <p:spPr>
            <a:xfrm>
              <a:off x="823505" y="3956041"/>
              <a:ext cx="1289130"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 xmlns:a16="http://schemas.microsoft.com/office/drawing/2014/main" id="{658966F0-9CC5-473D-BA34-3F6E76D57A80}"/>
                </a:ext>
              </a:extLst>
            </p:cNvPr>
            <p:cNvSpPr txBox="1"/>
            <p:nvPr/>
          </p:nvSpPr>
          <p:spPr>
            <a:xfrm>
              <a:off x="823504" y="3992590"/>
              <a:ext cx="1289130" cy="300082"/>
            </a:xfrm>
            <a:prstGeom prst="rect">
              <a:avLst/>
            </a:prstGeom>
            <a:noFill/>
          </p:spPr>
          <p:txBody>
            <a:bodyPr wrap="square" rtlCol="0">
              <a:spAutoFit/>
            </a:bodyPr>
            <a:lstStyle/>
            <a:p>
              <a:pPr algn="ctr"/>
              <a:r>
                <a:rPr lang="zh-CN" altLang="en-US" dirty="0">
                  <a:solidFill>
                    <a:schemeClr val="bg1"/>
                  </a:solidFill>
                </a:rPr>
                <a:t>事故隐患评价</a:t>
              </a:r>
            </a:p>
          </p:txBody>
        </p:sp>
      </p:grpSp>
      <p:sp>
        <p:nvSpPr>
          <p:cNvPr id="67" name="矩形 66">
            <a:extLst>
              <a:ext uri="{FF2B5EF4-FFF2-40B4-BE49-F238E27FC236}">
                <a16:creationId xmlns="" xmlns:a16="http://schemas.microsoft.com/office/drawing/2014/main" id="{3BEA02C9-DAEB-4F48-99C0-7AB0C5A24A4B}"/>
              </a:ext>
            </a:extLst>
          </p:cNvPr>
          <p:cNvSpPr/>
          <p:nvPr/>
        </p:nvSpPr>
        <p:spPr>
          <a:xfrm>
            <a:off x="2135129" y="2659424"/>
            <a:ext cx="6395508" cy="605294"/>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指可能导致重大人身伤亡或者重大经济损失的事故隐患。泛指可能造成</a:t>
            </a:r>
            <a:r>
              <a:rPr lang="zh-CN" altLang="en-US" sz="1400" dirty="0">
                <a:solidFill>
                  <a:srgbClr val="0070C0"/>
                </a:solidFill>
                <a:cs typeface="+mn-ea"/>
                <a:sym typeface="+mn-lt"/>
              </a:rPr>
              <a:t>死亡</a:t>
            </a:r>
            <a:r>
              <a:rPr lang="en-US" altLang="zh-CN" sz="1400" dirty="0">
                <a:solidFill>
                  <a:srgbClr val="0070C0"/>
                </a:solidFill>
                <a:cs typeface="+mn-ea"/>
                <a:sym typeface="+mn-lt"/>
              </a:rPr>
              <a:t>1</a:t>
            </a:r>
            <a:r>
              <a:rPr lang="zh-CN" altLang="en-US" sz="1400" dirty="0">
                <a:solidFill>
                  <a:srgbClr val="0070C0"/>
                </a:solidFill>
                <a:cs typeface="+mn-ea"/>
                <a:sym typeface="+mn-lt"/>
              </a:rPr>
              <a:t>人以上，或可能造成直接经济损失</a:t>
            </a:r>
            <a:r>
              <a:rPr lang="en-US" altLang="zh-CN" sz="1400" dirty="0">
                <a:solidFill>
                  <a:srgbClr val="0070C0"/>
                </a:solidFill>
                <a:cs typeface="+mn-ea"/>
                <a:sym typeface="+mn-lt"/>
              </a:rPr>
              <a:t>100</a:t>
            </a:r>
            <a:r>
              <a:rPr lang="zh-CN" altLang="en-US" sz="1400" dirty="0">
                <a:solidFill>
                  <a:srgbClr val="0070C0"/>
                </a:solidFill>
                <a:cs typeface="+mn-ea"/>
                <a:sym typeface="+mn-lt"/>
              </a:rPr>
              <a:t>万元以上</a:t>
            </a:r>
            <a:r>
              <a:rPr lang="zh-CN" altLang="en-US" sz="1400" dirty="0">
                <a:solidFill>
                  <a:schemeClr val="tx1">
                    <a:lumMod val="85000"/>
                    <a:lumOff val="15000"/>
                  </a:schemeClr>
                </a:solidFill>
                <a:cs typeface="+mn-ea"/>
                <a:sym typeface="+mn-lt"/>
              </a:rPr>
              <a:t>的事故隐患。</a:t>
            </a:r>
          </a:p>
        </p:txBody>
      </p:sp>
      <p:sp>
        <p:nvSpPr>
          <p:cNvPr id="68" name="矩形 67">
            <a:extLst>
              <a:ext uri="{FF2B5EF4-FFF2-40B4-BE49-F238E27FC236}">
                <a16:creationId xmlns="" xmlns:a16="http://schemas.microsoft.com/office/drawing/2014/main" id="{828D1EDF-438B-4BE5-A010-FD106D078196}"/>
              </a:ext>
            </a:extLst>
          </p:cNvPr>
          <p:cNvSpPr/>
          <p:nvPr/>
        </p:nvSpPr>
        <p:spPr>
          <a:xfrm>
            <a:off x="2120254" y="3639390"/>
            <a:ext cx="6421318" cy="605294"/>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是对系统存在的危险隐患进行定性和定量分析，得出系统发生事故的可能性及其事故损失程度的评价，以寻求最低事故率、最少的损失和最优的安全投资效益。</a:t>
            </a:r>
          </a:p>
        </p:txBody>
      </p:sp>
      <p:cxnSp>
        <p:nvCxnSpPr>
          <p:cNvPr id="69" name="直接连接符 68">
            <a:extLst>
              <a:ext uri="{FF2B5EF4-FFF2-40B4-BE49-F238E27FC236}">
                <a16:creationId xmlns="" xmlns:a16="http://schemas.microsoft.com/office/drawing/2014/main" id="{2205EFC7-18BE-4084-9DEE-B2A6902618FF}"/>
              </a:ext>
            </a:extLst>
          </p:cNvPr>
          <p:cNvCxnSpPr>
            <a:cxnSpLocks/>
          </p:cNvCxnSpPr>
          <p:nvPr/>
        </p:nvCxnSpPr>
        <p:spPr>
          <a:xfrm>
            <a:off x="821167" y="2462266"/>
            <a:ext cx="770947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 xmlns:a16="http://schemas.microsoft.com/office/drawing/2014/main" id="{5E706807-11B1-4FDF-83F7-7EE3DB69B5A1}"/>
              </a:ext>
            </a:extLst>
          </p:cNvPr>
          <p:cNvCxnSpPr>
            <a:cxnSpLocks/>
          </p:cNvCxnSpPr>
          <p:nvPr/>
        </p:nvCxnSpPr>
        <p:spPr>
          <a:xfrm>
            <a:off x="811213" y="3411552"/>
            <a:ext cx="769960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 xmlns:a16="http://schemas.microsoft.com/office/drawing/2014/main" id="{D35475B4-7A2A-465E-9A5B-2196E7E432EB}"/>
              </a:ext>
            </a:extLst>
          </p:cNvPr>
          <p:cNvCxnSpPr>
            <a:cxnSpLocks/>
          </p:cNvCxnSpPr>
          <p:nvPr/>
        </p:nvCxnSpPr>
        <p:spPr>
          <a:xfrm>
            <a:off x="831124" y="4372098"/>
            <a:ext cx="7709471"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平行四边形 6">
            <a:extLst>
              <a:ext uri="{FF2B5EF4-FFF2-40B4-BE49-F238E27FC236}">
                <a16:creationId xmlns="" xmlns:a16="http://schemas.microsoft.com/office/drawing/2014/main" id="{60AC1776-E12C-4825-9BCC-5DF0CF7241FA}"/>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3" name="平行四边形 7">
            <a:extLst>
              <a:ext uri="{FF2B5EF4-FFF2-40B4-BE49-F238E27FC236}">
                <a16:creationId xmlns="" xmlns:a16="http://schemas.microsoft.com/office/drawing/2014/main" id="{B8478EFF-2636-475D-840E-691DBA362798}"/>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 name="文本框 5">
            <a:extLst>
              <a:ext uri="{FF2B5EF4-FFF2-40B4-BE49-F238E27FC236}">
                <a16:creationId xmlns="" xmlns:a16="http://schemas.microsoft.com/office/drawing/2014/main" id="{09188D79-2DDE-465B-A384-21DE14B16584}"/>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5" name="矩形 8">
            <a:extLst>
              <a:ext uri="{FF2B5EF4-FFF2-40B4-BE49-F238E27FC236}">
                <a16:creationId xmlns="" xmlns:a16="http://schemas.microsoft.com/office/drawing/2014/main" id="{7762DB91-3C74-40E9-BD13-1DCFB4BB8C24}"/>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6093895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work-tools-cross_53063">
            <a:extLst>
              <a:ext uri="{FF2B5EF4-FFF2-40B4-BE49-F238E27FC236}">
                <a16:creationId xmlns="" xmlns:a16="http://schemas.microsoft.com/office/drawing/2014/main" id="{5A9DB0FC-FFB3-4531-B49D-7E331A7B96AE}"/>
              </a:ext>
            </a:extLst>
          </p:cNvPr>
          <p:cNvSpPr>
            <a:spLocks noChangeAspect="1"/>
          </p:cNvSpPr>
          <p:nvPr/>
        </p:nvSpPr>
        <p:spPr bwMode="auto">
          <a:xfrm>
            <a:off x="752475" y="1075529"/>
            <a:ext cx="403902" cy="386616"/>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rgbClr val="0070C0"/>
          </a:solidFill>
          <a:ln>
            <a:noFill/>
          </a:ln>
        </p:spPr>
        <p:txBody>
          <a:bodyPr/>
          <a:lstStyle/>
          <a:p>
            <a:endParaRPr lang="zh-CN" altLang="en-US"/>
          </a:p>
        </p:txBody>
      </p:sp>
      <p:sp>
        <p:nvSpPr>
          <p:cNvPr id="3" name="文本框 2">
            <a:extLst>
              <a:ext uri="{FF2B5EF4-FFF2-40B4-BE49-F238E27FC236}">
                <a16:creationId xmlns="" xmlns:a16="http://schemas.microsoft.com/office/drawing/2014/main" id="{CFACF94F-B8E7-42F6-A559-FF8E7AFA20C1}"/>
              </a:ext>
            </a:extLst>
          </p:cNvPr>
          <p:cNvSpPr txBox="1"/>
          <p:nvPr/>
        </p:nvSpPr>
        <p:spPr>
          <a:xfrm>
            <a:off x="1363980" y="1082237"/>
            <a:ext cx="1249680" cy="338554"/>
          </a:xfrm>
          <a:prstGeom prst="rect">
            <a:avLst/>
          </a:prstGeom>
          <a:noFill/>
        </p:spPr>
        <p:txBody>
          <a:bodyPr wrap="square" rtlCol="0">
            <a:spAutoFit/>
          </a:bodyPr>
          <a:lstStyle/>
          <a:p>
            <a:r>
              <a:rPr lang="zh-CN" altLang="en-US" sz="1600" dirty="0">
                <a:solidFill>
                  <a:srgbClr val="0070C0"/>
                </a:solidFill>
              </a:rPr>
              <a:t>风险评价</a:t>
            </a:r>
          </a:p>
        </p:txBody>
      </p:sp>
      <p:sp>
        <p:nvSpPr>
          <p:cNvPr id="58" name="矩形 57">
            <a:extLst>
              <a:ext uri="{FF2B5EF4-FFF2-40B4-BE49-F238E27FC236}">
                <a16:creationId xmlns="" xmlns:a16="http://schemas.microsoft.com/office/drawing/2014/main" id="{52EE861A-909F-4A6E-81C2-2C388DD066F0}"/>
              </a:ext>
            </a:extLst>
          </p:cNvPr>
          <p:cNvSpPr/>
          <p:nvPr/>
        </p:nvSpPr>
        <p:spPr>
          <a:xfrm>
            <a:off x="831125" y="1839138"/>
            <a:ext cx="2033996"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 xmlns:a16="http://schemas.microsoft.com/office/drawing/2014/main" id="{D27D1D19-64B1-4726-9CB3-61518E2BBF7D}"/>
              </a:ext>
            </a:extLst>
          </p:cNvPr>
          <p:cNvSpPr txBox="1"/>
          <p:nvPr/>
        </p:nvSpPr>
        <p:spPr>
          <a:xfrm>
            <a:off x="811214" y="1873962"/>
            <a:ext cx="2143347" cy="300082"/>
          </a:xfrm>
          <a:prstGeom prst="rect">
            <a:avLst/>
          </a:prstGeom>
          <a:noFill/>
        </p:spPr>
        <p:txBody>
          <a:bodyPr wrap="square" rtlCol="0">
            <a:spAutoFit/>
          </a:bodyPr>
          <a:lstStyle/>
          <a:p>
            <a:r>
              <a:rPr lang="zh-CN" altLang="en-US" dirty="0">
                <a:solidFill>
                  <a:schemeClr val="bg1"/>
                </a:solidFill>
              </a:rPr>
              <a:t>事故隐患评价的具体内容</a:t>
            </a:r>
          </a:p>
        </p:txBody>
      </p:sp>
      <p:sp>
        <p:nvSpPr>
          <p:cNvPr id="62" name="矩形 61">
            <a:extLst>
              <a:ext uri="{FF2B5EF4-FFF2-40B4-BE49-F238E27FC236}">
                <a16:creationId xmlns="" xmlns:a16="http://schemas.microsoft.com/office/drawing/2014/main" id="{73005204-18AD-48E6-BCB0-69178EF1D1B3}"/>
              </a:ext>
            </a:extLst>
          </p:cNvPr>
          <p:cNvSpPr/>
          <p:nvPr/>
        </p:nvSpPr>
        <p:spPr>
          <a:xfrm>
            <a:off x="2959599" y="1724157"/>
            <a:ext cx="5595869" cy="605294"/>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包括有隐患辨识、隐患类别划分、隐患等级划分及提出隐患的预防、控制措施四项。</a:t>
            </a:r>
          </a:p>
        </p:txBody>
      </p:sp>
      <p:grpSp>
        <p:nvGrpSpPr>
          <p:cNvPr id="4" name="组合 3">
            <a:extLst>
              <a:ext uri="{FF2B5EF4-FFF2-40B4-BE49-F238E27FC236}">
                <a16:creationId xmlns="" xmlns:a16="http://schemas.microsoft.com/office/drawing/2014/main" id="{CB88DD6C-E688-4B5F-99B9-C089099DEA5F}"/>
              </a:ext>
            </a:extLst>
          </p:cNvPr>
          <p:cNvGrpSpPr/>
          <p:nvPr/>
        </p:nvGrpSpPr>
        <p:grpSpPr>
          <a:xfrm>
            <a:off x="752475" y="2903301"/>
            <a:ext cx="2112646" cy="373180"/>
            <a:chOff x="752474" y="2514573"/>
            <a:chExt cx="2112646" cy="373180"/>
          </a:xfrm>
        </p:grpSpPr>
        <p:sp>
          <p:nvSpPr>
            <p:cNvPr id="63" name="矩形 62">
              <a:extLst>
                <a:ext uri="{FF2B5EF4-FFF2-40B4-BE49-F238E27FC236}">
                  <a16:creationId xmlns="" xmlns:a16="http://schemas.microsoft.com/office/drawing/2014/main" id="{7B49820F-B764-4FA6-A376-1D4E7AA3DC87}"/>
                </a:ext>
              </a:extLst>
            </p:cNvPr>
            <p:cNvSpPr/>
            <p:nvPr/>
          </p:nvSpPr>
          <p:spPr>
            <a:xfrm>
              <a:off x="811213" y="2514573"/>
              <a:ext cx="2053907"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a:extLst>
                <a:ext uri="{FF2B5EF4-FFF2-40B4-BE49-F238E27FC236}">
                  <a16:creationId xmlns="" xmlns:a16="http://schemas.microsoft.com/office/drawing/2014/main" id="{1F5392D8-5BF6-4C28-B582-4F77DEEDC398}"/>
                </a:ext>
              </a:extLst>
            </p:cNvPr>
            <p:cNvSpPr txBox="1"/>
            <p:nvPr/>
          </p:nvSpPr>
          <p:spPr>
            <a:xfrm>
              <a:off x="752474" y="2537220"/>
              <a:ext cx="2112646" cy="300082"/>
            </a:xfrm>
            <a:prstGeom prst="rect">
              <a:avLst/>
            </a:prstGeom>
            <a:noFill/>
          </p:spPr>
          <p:txBody>
            <a:bodyPr wrap="square" rtlCol="0">
              <a:spAutoFit/>
            </a:bodyPr>
            <a:lstStyle/>
            <a:p>
              <a:pPr algn="ctr"/>
              <a:r>
                <a:rPr lang="zh-CN" altLang="en-US" dirty="0">
                  <a:solidFill>
                    <a:schemeClr val="bg1"/>
                  </a:solidFill>
                </a:rPr>
                <a:t>重大事故隐患分类</a:t>
              </a:r>
            </a:p>
          </p:txBody>
        </p:sp>
      </p:grpSp>
      <p:grpSp>
        <p:nvGrpSpPr>
          <p:cNvPr id="2" name="组合 1">
            <a:extLst>
              <a:ext uri="{FF2B5EF4-FFF2-40B4-BE49-F238E27FC236}">
                <a16:creationId xmlns="" xmlns:a16="http://schemas.microsoft.com/office/drawing/2014/main" id="{1FD31026-BCB1-4DCC-9E29-46F861DD548B}"/>
              </a:ext>
            </a:extLst>
          </p:cNvPr>
          <p:cNvGrpSpPr/>
          <p:nvPr/>
        </p:nvGrpSpPr>
        <p:grpSpPr>
          <a:xfrm>
            <a:off x="831125" y="3944998"/>
            <a:ext cx="2033996" cy="544380"/>
            <a:chOff x="823504" y="3956041"/>
            <a:chExt cx="1289131" cy="544380"/>
          </a:xfrm>
        </p:grpSpPr>
        <p:sp>
          <p:nvSpPr>
            <p:cNvPr id="65" name="矩形 64">
              <a:extLst>
                <a:ext uri="{FF2B5EF4-FFF2-40B4-BE49-F238E27FC236}">
                  <a16:creationId xmlns="" xmlns:a16="http://schemas.microsoft.com/office/drawing/2014/main" id="{32AA065C-B759-41BB-A3C7-9C815222AC9C}"/>
                </a:ext>
              </a:extLst>
            </p:cNvPr>
            <p:cNvSpPr/>
            <p:nvPr/>
          </p:nvSpPr>
          <p:spPr>
            <a:xfrm>
              <a:off x="823505" y="3956041"/>
              <a:ext cx="1289130" cy="373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 xmlns:a16="http://schemas.microsoft.com/office/drawing/2014/main" id="{658966F0-9CC5-473D-BA34-3F6E76D57A80}"/>
                </a:ext>
              </a:extLst>
            </p:cNvPr>
            <p:cNvSpPr txBox="1"/>
            <p:nvPr/>
          </p:nvSpPr>
          <p:spPr>
            <a:xfrm>
              <a:off x="823504" y="3992590"/>
              <a:ext cx="1289130" cy="507831"/>
            </a:xfrm>
            <a:prstGeom prst="rect">
              <a:avLst/>
            </a:prstGeom>
            <a:noFill/>
          </p:spPr>
          <p:txBody>
            <a:bodyPr wrap="square" rtlCol="0">
              <a:spAutoFit/>
            </a:bodyPr>
            <a:lstStyle/>
            <a:p>
              <a:pPr algn="ctr"/>
              <a:r>
                <a:rPr lang="zh-CN" altLang="en-US" dirty="0">
                  <a:solidFill>
                    <a:schemeClr val="bg1"/>
                  </a:solidFill>
                </a:rPr>
                <a:t>重大工业事故隐患</a:t>
              </a:r>
            </a:p>
          </p:txBody>
        </p:sp>
      </p:grpSp>
      <p:sp>
        <p:nvSpPr>
          <p:cNvPr id="67" name="矩形 66">
            <a:extLst>
              <a:ext uri="{FF2B5EF4-FFF2-40B4-BE49-F238E27FC236}">
                <a16:creationId xmlns="" xmlns:a16="http://schemas.microsoft.com/office/drawing/2014/main" id="{3BEA02C9-DAEB-4F48-99C0-7AB0C5A24A4B}"/>
              </a:ext>
            </a:extLst>
          </p:cNvPr>
          <p:cNvSpPr/>
          <p:nvPr/>
        </p:nvSpPr>
        <p:spPr>
          <a:xfrm>
            <a:off x="2974471" y="2735647"/>
            <a:ext cx="5580997" cy="861774"/>
          </a:xfrm>
          <a:prstGeom prst="rect">
            <a:avLst/>
          </a:prstGeom>
        </p:spPr>
        <p:txBody>
          <a:bodyPr wrap="square">
            <a:spAutoFit/>
          </a:bodyPr>
          <a:lstStyle/>
          <a:p>
            <a:pPr marL="285750" indent="-285750">
              <a:lnSpc>
                <a:spcPts val="2000"/>
              </a:lnSpc>
              <a:buFont typeface="Arial" panose="020B0604020202020204" pitchFamily="34" charset="0"/>
              <a:buChar char="•"/>
              <a:defRPr/>
            </a:pPr>
            <a:r>
              <a:rPr lang="zh-CN" altLang="en-US" sz="1400" dirty="0">
                <a:solidFill>
                  <a:schemeClr val="tx1">
                    <a:lumMod val="85000"/>
                    <a:lumOff val="15000"/>
                  </a:schemeClr>
                </a:solidFill>
                <a:cs typeface="+mn-ea"/>
                <a:sym typeface="+mn-lt"/>
              </a:rPr>
              <a:t>火灾、爆炸、毒物泄漏三大类。</a:t>
            </a:r>
          </a:p>
          <a:p>
            <a:pPr marL="285750" indent="-285750">
              <a:lnSpc>
                <a:spcPts val="2000"/>
              </a:lnSpc>
              <a:buFont typeface="Arial" panose="020B0604020202020204" pitchFamily="34" charset="0"/>
              <a:buChar char="•"/>
              <a:defRPr/>
            </a:pPr>
            <a:r>
              <a:rPr lang="zh-CN" altLang="en-US" sz="1400" dirty="0">
                <a:solidFill>
                  <a:schemeClr val="tx1">
                    <a:lumMod val="85000"/>
                    <a:lumOff val="15000"/>
                  </a:schemeClr>
                </a:solidFill>
                <a:cs typeface="+mn-ea"/>
                <a:sym typeface="+mn-lt"/>
              </a:rPr>
              <a:t>与国际劳工组织（</a:t>
            </a:r>
            <a:r>
              <a:rPr lang="en-US" altLang="zh-CN" sz="1400" dirty="0">
                <a:solidFill>
                  <a:schemeClr val="tx1">
                    <a:lumMod val="85000"/>
                    <a:lumOff val="15000"/>
                  </a:schemeClr>
                </a:solidFill>
                <a:cs typeface="+mn-ea"/>
                <a:sym typeface="+mn-lt"/>
              </a:rPr>
              <a:t>ILO</a:t>
            </a:r>
            <a:r>
              <a:rPr lang="zh-CN" altLang="en-US" sz="1400" dirty="0">
                <a:solidFill>
                  <a:schemeClr val="tx1">
                    <a:lumMod val="85000"/>
                    <a:lumOff val="15000"/>
                  </a:schemeClr>
                </a:solidFill>
                <a:cs typeface="+mn-ea"/>
                <a:sym typeface="+mn-lt"/>
              </a:rPr>
              <a:t>）</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预防重大事故公约</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中“重大事故”分类一致。</a:t>
            </a:r>
          </a:p>
        </p:txBody>
      </p:sp>
      <p:sp>
        <p:nvSpPr>
          <p:cNvPr id="68" name="矩形 67">
            <a:extLst>
              <a:ext uri="{FF2B5EF4-FFF2-40B4-BE49-F238E27FC236}">
                <a16:creationId xmlns="" xmlns:a16="http://schemas.microsoft.com/office/drawing/2014/main" id="{828D1EDF-438B-4BE5-A010-FD106D078196}"/>
              </a:ext>
            </a:extLst>
          </p:cNvPr>
          <p:cNvSpPr/>
          <p:nvPr/>
        </p:nvSpPr>
        <p:spPr>
          <a:xfrm>
            <a:off x="2974471" y="3840298"/>
            <a:ext cx="5567102" cy="605294"/>
          </a:xfrm>
          <a:prstGeom prst="rect">
            <a:avLst/>
          </a:prstGeom>
        </p:spPr>
        <p:txBody>
          <a:bodyPr wrap="square">
            <a:spAutoFit/>
          </a:bodyPr>
          <a:lstStyle/>
          <a:p>
            <a:pPr>
              <a:lnSpc>
                <a:spcPts val="2000"/>
              </a:lnSpc>
              <a:defRPr/>
            </a:pPr>
            <a:r>
              <a:rPr lang="zh-CN" altLang="en-US" sz="1400" dirty="0">
                <a:solidFill>
                  <a:schemeClr val="tx1">
                    <a:lumMod val="85000"/>
                    <a:lumOff val="15000"/>
                  </a:schemeClr>
                </a:solidFill>
                <a:cs typeface="+mn-ea"/>
                <a:sym typeface="+mn-lt"/>
              </a:rPr>
              <a:t>导致严重火灾、爆炸、毒物泄漏事故的隐患（可能造成死亡</a:t>
            </a:r>
            <a:r>
              <a:rPr lang="en-US" altLang="zh-CN" sz="1400" dirty="0">
                <a:solidFill>
                  <a:schemeClr val="tx1">
                    <a:lumMod val="85000"/>
                    <a:lumOff val="15000"/>
                  </a:schemeClr>
                </a:solidFill>
                <a:cs typeface="+mn-ea"/>
                <a:sym typeface="+mn-lt"/>
              </a:rPr>
              <a:t>1</a:t>
            </a:r>
            <a:r>
              <a:rPr lang="zh-CN" altLang="en-US" sz="1400" dirty="0">
                <a:solidFill>
                  <a:schemeClr val="tx1">
                    <a:lumMod val="85000"/>
                    <a:lumOff val="15000"/>
                  </a:schemeClr>
                </a:solidFill>
                <a:cs typeface="+mn-ea"/>
                <a:sym typeface="+mn-lt"/>
              </a:rPr>
              <a:t>人以上，或可能造成直接经济损失</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万元以上的事故隐患）。</a:t>
            </a:r>
          </a:p>
        </p:txBody>
      </p:sp>
      <p:cxnSp>
        <p:nvCxnSpPr>
          <p:cNvPr id="69" name="直接连接符 68">
            <a:extLst>
              <a:ext uri="{FF2B5EF4-FFF2-40B4-BE49-F238E27FC236}">
                <a16:creationId xmlns="" xmlns:a16="http://schemas.microsoft.com/office/drawing/2014/main" id="{2205EFC7-18BE-4084-9DEE-B2A6902618FF}"/>
              </a:ext>
            </a:extLst>
          </p:cNvPr>
          <p:cNvCxnSpPr>
            <a:cxnSpLocks/>
          </p:cNvCxnSpPr>
          <p:nvPr/>
        </p:nvCxnSpPr>
        <p:spPr>
          <a:xfrm>
            <a:off x="821168" y="2528547"/>
            <a:ext cx="770947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 xmlns:a16="http://schemas.microsoft.com/office/drawing/2014/main" id="{5E706807-11B1-4FDF-83F7-7EE3DB69B5A1}"/>
              </a:ext>
            </a:extLst>
          </p:cNvPr>
          <p:cNvCxnSpPr>
            <a:cxnSpLocks/>
          </p:cNvCxnSpPr>
          <p:nvPr/>
        </p:nvCxnSpPr>
        <p:spPr>
          <a:xfrm>
            <a:off x="811213" y="3676386"/>
            <a:ext cx="769960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 xmlns:a16="http://schemas.microsoft.com/office/drawing/2014/main" id="{D35475B4-7A2A-465E-9A5B-2196E7E432EB}"/>
              </a:ext>
            </a:extLst>
          </p:cNvPr>
          <p:cNvCxnSpPr>
            <a:cxnSpLocks/>
          </p:cNvCxnSpPr>
          <p:nvPr/>
        </p:nvCxnSpPr>
        <p:spPr>
          <a:xfrm>
            <a:off x="831125" y="4573006"/>
            <a:ext cx="7709471"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平行四边形 6">
            <a:extLst>
              <a:ext uri="{FF2B5EF4-FFF2-40B4-BE49-F238E27FC236}">
                <a16:creationId xmlns="" xmlns:a16="http://schemas.microsoft.com/office/drawing/2014/main" id="{013D57C8-F75D-4BDA-AA74-E2B082C6FD24}"/>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3" name="平行四边形 7">
            <a:extLst>
              <a:ext uri="{FF2B5EF4-FFF2-40B4-BE49-F238E27FC236}">
                <a16:creationId xmlns="" xmlns:a16="http://schemas.microsoft.com/office/drawing/2014/main" id="{277048C8-B8FA-48C7-8C3D-813BFF49C498}"/>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 name="文本框 5">
            <a:extLst>
              <a:ext uri="{FF2B5EF4-FFF2-40B4-BE49-F238E27FC236}">
                <a16:creationId xmlns="" xmlns:a16="http://schemas.microsoft.com/office/drawing/2014/main" id="{626DE932-D09B-436A-B061-75B9E373801B}"/>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5" name="矩形 8">
            <a:extLst>
              <a:ext uri="{FF2B5EF4-FFF2-40B4-BE49-F238E27FC236}">
                <a16:creationId xmlns="" xmlns:a16="http://schemas.microsoft.com/office/drawing/2014/main" id="{6753F0D7-5B34-41FD-B3C6-3593B432D6B3}"/>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82025693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1864093" y="2187050"/>
            <a:ext cx="6888021" cy="677108"/>
          </a:xfrm>
          <a:prstGeom prst="rect">
            <a:avLst/>
          </a:prstGeom>
          <a:noFill/>
        </p:spPr>
        <p:txBody>
          <a:bodyPr wrap="square" lIns="0" tIns="0" rIns="0" bIns="0" rtlCol="0">
            <a:spAutoFit/>
          </a:bodyPr>
          <a:lstStyle/>
          <a:p>
            <a:r>
              <a:rPr lang="zh-CN" altLang="en-US" sz="4400" dirty="0">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风险管理目的、机理、内容</a:t>
            </a:r>
          </a:p>
        </p:txBody>
      </p:sp>
      <p:sp>
        <p:nvSpPr>
          <p:cNvPr id="64" name="TextBox 48"/>
          <p:cNvSpPr txBox="1"/>
          <p:nvPr/>
        </p:nvSpPr>
        <p:spPr>
          <a:xfrm>
            <a:off x="1875969" y="867407"/>
            <a:ext cx="1484586" cy="1231106"/>
          </a:xfrm>
          <a:prstGeom prst="rect">
            <a:avLst/>
          </a:prstGeom>
          <a:noFill/>
        </p:spPr>
        <p:txBody>
          <a:bodyPr wrap="square" lIns="0" tIns="0" rIns="0" bIns="0" rtlCol="0">
            <a:spAutoFit/>
          </a:bodyPr>
          <a:lstStyle/>
          <a:p>
            <a:r>
              <a:rPr lang="en-US" altLang="zh-CN" sz="8000" dirty="0">
                <a:solidFill>
                  <a:srgbClr val="0070C0"/>
                </a:solidFill>
                <a:latin typeface="Arial" panose="020B0604020202020204" pitchFamily="34" charset="0"/>
                <a:ea typeface="微软雅黑" panose="020B0503020204020204" pitchFamily="34" charset="-122"/>
                <a:cs typeface="Narkisim" panose="020E0502050101010101" pitchFamily="34" charset="-79"/>
                <a:sym typeface="Arial" panose="020B0604020202020204" pitchFamily="34" charset="0"/>
              </a:rPr>
              <a:t>01</a:t>
            </a:r>
            <a:endParaRPr lang="en-GB" altLang="zh-CN" sz="8000" dirty="0">
              <a:solidFill>
                <a:srgbClr val="0070C0"/>
              </a:solidFill>
              <a:latin typeface="Arial" panose="020B0604020202020204" pitchFamily="34" charset="0"/>
              <a:ea typeface="微软雅黑" panose="020B0503020204020204" pitchFamily="34" charset="-122"/>
              <a:cs typeface="Narkisim" panose="020E0502050101010101" pitchFamily="34" charset="-79"/>
              <a:sym typeface="Arial" panose="020B0604020202020204" pitchFamily="34" charset="0"/>
            </a:endParaRPr>
          </a:p>
        </p:txBody>
      </p:sp>
      <p:cxnSp>
        <p:nvCxnSpPr>
          <p:cNvPr id="3" name="直接连接符 2">
            <a:extLst>
              <a:ext uri="{FF2B5EF4-FFF2-40B4-BE49-F238E27FC236}">
                <a16:creationId xmlns="" xmlns:a16="http://schemas.microsoft.com/office/drawing/2014/main" id="{C25B9B89-A8C7-40DC-92C1-8D48FBA3F197}"/>
              </a:ext>
            </a:extLst>
          </p:cNvPr>
          <p:cNvCxnSpPr>
            <a:cxnSpLocks/>
          </p:cNvCxnSpPr>
          <p:nvPr/>
        </p:nvCxnSpPr>
        <p:spPr>
          <a:xfrm>
            <a:off x="1875969" y="2062717"/>
            <a:ext cx="1128488"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354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文本框 1240066">
            <a:extLst>
              <a:ext uri="{FF2B5EF4-FFF2-40B4-BE49-F238E27FC236}">
                <a16:creationId xmlns="" xmlns:a16="http://schemas.microsoft.com/office/drawing/2014/main" id="{620B72DD-E637-402D-8105-A067D096ADCD}"/>
              </a:ext>
            </a:extLst>
          </p:cNvPr>
          <p:cNvSpPr txBox="1">
            <a:spLocks noChangeArrowheads="1"/>
          </p:cNvSpPr>
          <p:nvPr/>
        </p:nvSpPr>
        <p:spPr bwMode="auto">
          <a:xfrm>
            <a:off x="1403848" y="3794065"/>
            <a:ext cx="1720850" cy="461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a:solidFill>
                  <a:srgbClr val="0070C0"/>
                </a:solidFill>
                <a:latin typeface="+mn-lt"/>
                <a:ea typeface="+mn-ea"/>
                <a:cs typeface="+mn-ea"/>
                <a:sym typeface="+mn-lt"/>
              </a:rPr>
              <a:t>发生的频率</a:t>
            </a:r>
          </a:p>
        </p:txBody>
      </p:sp>
      <p:sp>
        <p:nvSpPr>
          <p:cNvPr id="24" name="文本框 1240067">
            <a:extLst>
              <a:ext uri="{FF2B5EF4-FFF2-40B4-BE49-F238E27FC236}">
                <a16:creationId xmlns="" xmlns:a16="http://schemas.microsoft.com/office/drawing/2014/main" id="{6526634A-EC2F-4EA0-B3B6-384A006C3737}"/>
              </a:ext>
            </a:extLst>
          </p:cNvPr>
          <p:cNvSpPr txBox="1">
            <a:spLocks noChangeArrowheads="1"/>
          </p:cNvSpPr>
          <p:nvPr/>
        </p:nvSpPr>
        <p:spPr bwMode="auto">
          <a:xfrm>
            <a:off x="4263753" y="3818555"/>
            <a:ext cx="4178300" cy="4667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a:solidFill>
                  <a:srgbClr val="0070C0"/>
                </a:solidFill>
                <a:latin typeface="+mn-lt"/>
                <a:ea typeface="+mn-ea"/>
                <a:cs typeface="+mn-ea"/>
                <a:sym typeface="+mn-lt"/>
              </a:rPr>
              <a:t>现有的预防、检测、控制措施</a:t>
            </a:r>
            <a:endParaRPr lang="zh-CN" altLang="en-US">
              <a:solidFill>
                <a:srgbClr val="0070C0"/>
              </a:solidFill>
              <a:latin typeface="+mn-lt"/>
              <a:ea typeface="+mn-ea"/>
              <a:cs typeface="+mn-ea"/>
              <a:sym typeface="+mn-lt"/>
            </a:endParaRPr>
          </a:p>
        </p:txBody>
      </p:sp>
      <p:sp>
        <p:nvSpPr>
          <p:cNvPr id="25" name="文本框 1240068">
            <a:extLst>
              <a:ext uri="{FF2B5EF4-FFF2-40B4-BE49-F238E27FC236}">
                <a16:creationId xmlns="" xmlns:a16="http://schemas.microsoft.com/office/drawing/2014/main" id="{E55439EC-95EF-4263-98C7-491CF3413FC0}"/>
              </a:ext>
            </a:extLst>
          </p:cNvPr>
          <p:cNvSpPr txBox="1">
            <a:spLocks noChangeArrowheads="1"/>
          </p:cNvSpPr>
          <p:nvPr/>
        </p:nvSpPr>
        <p:spPr bwMode="auto">
          <a:xfrm>
            <a:off x="4973366" y="1497136"/>
            <a:ext cx="755650" cy="5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3200" b="1" dirty="0">
                <a:solidFill>
                  <a:srgbClr val="FFC000"/>
                </a:solidFill>
                <a:latin typeface="+mn-lt"/>
                <a:ea typeface="+mn-ea"/>
                <a:cs typeface="+mn-ea"/>
                <a:sym typeface="+mn-lt"/>
              </a:rPr>
              <a:t>X</a:t>
            </a:r>
            <a:endParaRPr lang="en-US" altLang="zh-CN" sz="2000" b="1" dirty="0">
              <a:solidFill>
                <a:srgbClr val="FFC000"/>
              </a:solidFill>
              <a:latin typeface="+mn-lt"/>
              <a:ea typeface="+mn-ea"/>
              <a:cs typeface="+mn-ea"/>
              <a:sym typeface="+mn-lt"/>
            </a:endParaRPr>
          </a:p>
        </p:txBody>
      </p:sp>
      <p:sp>
        <p:nvSpPr>
          <p:cNvPr id="26" name="文本框 1240069">
            <a:extLst>
              <a:ext uri="{FF2B5EF4-FFF2-40B4-BE49-F238E27FC236}">
                <a16:creationId xmlns="" xmlns:a16="http://schemas.microsoft.com/office/drawing/2014/main" id="{B4084084-D3AC-4234-9443-DD0AB3DE9BDB}"/>
              </a:ext>
            </a:extLst>
          </p:cNvPr>
          <p:cNvSpPr txBox="1">
            <a:spLocks noChangeArrowheads="1"/>
          </p:cNvSpPr>
          <p:nvPr/>
        </p:nvSpPr>
        <p:spPr bwMode="auto">
          <a:xfrm>
            <a:off x="6068741" y="1569685"/>
            <a:ext cx="2092325" cy="461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dirty="0">
                <a:solidFill>
                  <a:srgbClr val="0070C0"/>
                </a:solidFill>
                <a:latin typeface="+mn-lt"/>
                <a:ea typeface="+mn-ea"/>
                <a:cs typeface="+mn-ea"/>
                <a:sym typeface="+mn-lt"/>
              </a:rPr>
              <a:t>后果严重性</a:t>
            </a:r>
            <a:r>
              <a:rPr lang="en-US" altLang="zh-CN" b="1" dirty="0">
                <a:solidFill>
                  <a:srgbClr val="0070C0"/>
                </a:solidFill>
                <a:latin typeface="+mn-lt"/>
                <a:ea typeface="+mn-ea"/>
                <a:cs typeface="+mn-ea"/>
                <a:sym typeface="+mn-lt"/>
              </a:rPr>
              <a:t>S</a:t>
            </a:r>
            <a:endParaRPr lang="en-US" altLang="zh-CN" dirty="0">
              <a:solidFill>
                <a:srgbClr val="0070C0"/>
              </a:solidFill>
              <a:latin typeface="+mn-lt"/>
              <a:ea typeface="+mn-ea"/>
              <a:cs typeface="+mn-ea"/>
              <a:sym typeface="+mn-lt"/>
            </a:endParaRPr>
          </a:p>
        </p:txBody>
      </p:sp>
      <p:sp>
        <p:nvSpPr>
          <p:cNvPr id="27" name="文本框 1240070">
            <a:extLst>
              <a:ext uri="{FF2B5EF4-FFF2-40B4-BE49-F238E27FC236}">
                <a16:creationId xmlns="" xmlns:a16="http://schemas.microsoft.com/office/drawing/2014/main" id="{02FF4CDF-467D-4CFD-8F98-E4E8EB30F6DA}"/>
              </a:ext>
            </a:extLst>
          </p:cNvPr>
          <p:cNvSpPr txBox="1">
            <a:spLocks noChangeArrowheads="1"/>
          </p:cNvSpPr>
          <p:nvPr/>
        </p:nvSpPr>
        <p:spPr bwMode="auto">
          <a:xfrm>
            <a:off x="598216" y="1569323"/>
            <a:ext cx="1371600" cy="461665"/>
          </a:xfrm>
          <a:prstGeom prst="rect">
            <a:avLst/>
          </a:prstGeom>
          <a:noFill/>
          <a:ln w="9525">
            <a:noFill/>
            <a:miter lim="800000"/>
            <a:headEnd/>
            <a:tailEnd/>
          </a:ln>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dirty="0">
                <a:solidFill>
                  <a:srgbClr val="0070C0"/>
                </a:solidFill>
                <a:latin typeface="+mn-lt"/>
                <a:ea typeface="+mn-ea"/>
                <a:cs typeface="+mn-ea"/>
                <a:sym typeface="+mn-lt"/>
              </a:rPr>
              <a:t>风险</a:t>
            </a:r>
            <a:r>
              <a:rPr lang="en-US" altLang="zh-CN" b="1" dirty="0">
                <a:solidFill>
                  <a:srgbClr val="0070C0"/>
                </a:solidFill>
                <a:latin typeface="+mn-lt"/>
                <a:ea typeface="+mn-ea"/>
                <a:cs typeface="+mn-ea"/>
                <a:sym typeface="+mn-lt"/>
              </a:rPr>
              <a:t>R</a:t>
            </a:r>
            <a:endParaRPr lang="en-US" altLang="zh-CN" dirty="0">
              <a:solidFill>
                <a:srgbClr val="0070C0"/>
              </a:solidFill>
              <a:latin typeface="+mn-lt"/>
              <a:ea typeface="+mn-ea"/>
              <a:cs typeface="+mn-ea"/>
              <a:sym typeface="+mn-lt"/>
            </a:endParaRPr>
          </a:p>
        </p:txBody>
      </p:sp>
      <p:sp>
        <p:nvSpPr>
          <p:cNvPr id="28" name="文本框 1240071">
            <a:extLst>
              <a:ext uri="{FF2B5EF4-FFF2-40B4-BE49-F238E27FC236}">
                <a16:creationId xmlns="" xmlns:a16="http://schemas.microsoft.com/office/drawing/2014/main" id="{870769F1-0BDC-46C3-B6B0-06A207235BA5}"/>
              </a:ext>
            </a:extLst>
          </p:cNvPr>
          <p:cNvSpPr txBox="1">
            <a:spLocks noChangeArrowheads="1"/>
          </p:cNvSpPr>
          <p:nvPr/>
        </p:nvSpPr>
        <p:spPr bwMode="auto">
          <a:xfrm>
            <a:off x="2066653" y="1438275"/>
            <a:ext cx="762000" cy="70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4000" b="1" dirty="0">
                <a:solidFill>
                  <a:srgbClr val="FFC000"/>
                </a:solidFill>
                <a:latin typeface="+mn-lt"/>
                <a:ea typeface="+mn-ea"/>
                <a:cs typeface="+mn-ea"/>
                <a:sym typeface="+mn-lt"/>
              </a:rPr>
              <a:t>=</a:t>
            </a:r>
            <a:endParaRPr lang="en-US" altLang="zh-CN" b="1" dirty="0">
              <a:solidFill>
                <a:srgbClr val="FFC000"/>
              </a:solidFill>
              <a:latin typeface="+mn-lt"/>
              <a:ea typeface="+mn-ea"/>
              <a:cs typeface="+mn-ea"/>
              <a:sym typeface="+mn-lt"/>
            </a:endParaRPr>
          </a:p>
        </p:txBody>
      </p:sp>
      <p:sp>
        <p:nvSpPr>
          <p:cNvPr id="29" name="文本框 1240072">
            <a:extLst>
              <a:ext uri="{FF2B5EF4-FFF2-40B4-BE49-F238E27FC236}">
                <a16:creationId xmlns="" xmlns:a16="http://schemas.microsoft.com/office/drawing/2014/main" id="{7B993C66-8B1B-47C3-9BC8-141D5263230B}"/>
              </a:ext>
            </a:extLst>
          </p:cNvPr>
          <p:cNvSpPr txBox="1">
            <a:spLocks noChangeArrowheads="1"/>
          </p:cNvSpPr>
          <p:nvPr/>
        </p:nvSpPr>
        <p:spPr bwMode="auto">
          <a:xfrm>
            <a:off x="3077890" y="1564160"/>
            <a:ext cx="1646238" cy="4613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b="1" dirty="0">
                <a:solidFill>
                  <a:srgbClr val="0070C0"/>
                </a:solidFill>
                <a:latin typeface="+mn-lt"/>
                <a:ea typeface="+mn-ea"/>
                <a:cs typeface="+mn-ea"/>
                <a:sym typeface="+mn-lt"/>
              </a:rPr>
              <a:t>可能性 </a:t>
            </a:r>
            <a:r>
              <a:rPr lang="en-US" altLang="zh-CN" b="1" dirty="0">
                <a:solidFill>
                  <a:srgbClr val="0070C0"/>
                </a:solidFill>
                <a:latin typeface="+mn-lt"/>
                <a:ea typeface="+mn-ea"/>
                <a:cs typeface="+mn-ea"/>
                <a:sym typeface="+mn-lt"/>
              </a:rPr>
              <a:t>L</a:t>
            </a:r>
            <a:endParaRPr lang="en-US" altLang="zh-CN" dirty="0">
              <a:solidFill>
                <a:srgbClr val="0070C0"/>
              </a:solidFill>
              <a:latin typeface="+mn-lt"/>
              <a:ea typeface="+mn-ea"/>
              <a:cs typeface="+mn-ea"/>
              <a:sym typeface="+mn-lt"/>
            </a:endParaRPr>
          </a:p>
        </p:txBody>
      </p:sp>
      <p:sp>
        <p:nvSpPr>
          <p:cNvPr id="30" name="直接连接符 1240073">
            <a:extLst>
              <a:ext uri="{FF2B5EF4-FFF2-40B4-BE49-F238E27FC236}">
                <a16:creationId xmlns="" xmlns:a16="http://schemas.microsoft.com/office/drawing/2014/main" id="{C11C582C-E8DE-4A9E-AF22-AD5E1C089009}"/>
              </a:ext>
            </a:extLst>
          </p:cNvPr>
          <p:cNvSpPr>
            <a:spLocks noChangeShapeType="1"/>
          </p:cNvSpPr>
          <p:nvPr/>
        </p:nvSpPr>
        <p:spPr bwMode="auto">
          <a:xfrm flipH="1">
            <a:off x="2770686" y="2292437"/>
            <a:ext cx="708025" cy="1349687"/>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32" name="文本框 1240075">
            <a:extLst>
              <a:ext uri="{FF2B5EF4-FFF2-40B4-BE49-F238E27FC236}">
                <a16:creationId xmlns="" xmlns:a16="http://schemas.microsoft.com/office/drawing/2014/main" id="{52A65EBF-0949-4E9E-8F53-ED4CE45143EB}"/>
              </a:ext>
            </a:extLst>
          </p:cNvPr>
          <p:cNvSpPr txBox="1">
            <a:spLocks noChangeArrowheads="1"/>
          </p:cNvSpPr>
          <p:nvPr/>
        </p:nvSpPr>
        <p:spPr bwMode="auto">
          <a:xfrm>
            <a:off x="3351325" y="3642124"/>
            <a:ext cx="68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4800" b="1" dirty="0">
                <a:solidFill>
                  <a:srgbClr val="FFC000"/>
                </a:solidFill>
                <a:latin typeface="+mn-lt"/>
                <a:ea typeface="+mn-ea"/>
                <a:cs typeface="+mn-ea"/>
                <a:sym typeface="+mn-lt"/>
              </a:rPr>
              <a:t>△</a:t>
            </a:r>
            <a:endParaRPr lang="en-US" altLang="zh-CN" sz="3600" b="1" dirty="0">
              <a:solidFill>
                <a:srgbClr val="FFC000"/>
              </a:solidFill>
              <a:latin typeface="+mn-lt"/>
              <a:ea typeface="+mn-ea"/>
              <a:cs typeface="+mn-ea"/>
              <a:sym typeface="+mn-lt"/>
            </a:endParaRPr>
          </a:p>
        </p:txBody>
      </p:sp>
      <p:sp>
        <p:nvSpPr>
          <p:cNvPr id="33" name="直接连接符 1240073">
            <a:extLst>
              <a:ext uri="{FF2B5EF4-FFF2-40B4-BE49-F238E27FC236}">
                <a16:creationId xmlns="" xmlns:a16="http://schemas.microsoft.com/office/drawing/2014/main" id="{CF5AF4AD-5EE1-414D-851C-346AE835CB99}"/>
              </a:ext>
            </a:extLst>
          </p:cNvPr>
          <p:cNvSpPr>
            <a:spLocks noChangeShapeType="1"/>
          </p:cNvSpPr>
          <p:nvPr/>
        </p:nvSpPr>
        <p:spPr bwMode="auto">
          <a:xfrm>
            <a:off x="4111353" y="2292437"/>
            <a:ext cx="708025" cy="1349687"/>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16" name="平行四边形 6">
            <a:extLst>
              <a:ext uri="{FF2B5EF4-FFF2-40B4-BE49-F238E27FC236}">
                <a16:creationId xmlns="" xmlns:a16="http://schemas.microsoft.com/office/drawing/2014/main" id="{0A6ACD09-6C5B-4FA1-81B9-48E96D35455B}"/>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7" name="平行四边形 7">
            <a:extLst>
              <a:ext uri="{FF2B5EF4-FFF2-40B4-BE49-F238E27FC236}">
                <a16:creationId xmlns="" xmlns:a16="http://schemas.microsoft.com/office/drawing/2014/main" id="{EC914BA2-D04B-4310-8B44-6036D3B89AE4}"/>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 name="文本框 5">
            <a:extLst>
              <a:ext uri="{FF2B5EF4-FFF2-40B4-BE49-F238E27FC236}">
                <a16:creationId xmlns="" xmlns:a16="http://schemas.microsoft.com/office/drawing/2014/main" id="{02B047CD-E02E-4945-8A82-257E534F38CB}"/>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9" name="矩形 8">
            <a:extLst>
              <a:ext uri="{FF2B5EF4-FFF2-40B4-BE49-F238E27FC236}">
                <a16:creationId xmlns="" xmlns:a16="http://schemas.microsoft.com/office/drawing/2014/main" id="{7D57792A-3F27-4E22-AFCC-7B49F385FC2B}"/>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5701837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组合 1393824">
            <a:extLst>
              <a:ext uri="{FF2B5EF4-FFF2-40B4-BE49-F238E27FC236}">
                <a16:creationId xmlns="" xmlns:a16="http://schemas.microsoft.com/office/drawing/2014/main" id="{3D4A8AB6-5292-4066-A256-7D8F1DDA4C42}"/>
              </a:ext>
            </a:extLst>
          </p:cNvPr>
          <p:cNvGrpSpPr>
            <a:grpSpLocks/>
          </p:cNvGrpSpPr>
          <p:nvPr/>
        </p:nvGrpSpPr>
        <p:grpSpPr bwMode="auto">
          <a:xfrm>
            <a:off x="275765" y="1156670"/>
            <a:ext cx="8592469" cy="3705842"/>
            <a:chOff x="0" y="3"/>
            <a:chExt cx="3555" cy="3635"/>
          </a:xfrm>
        </p:grpSpPr>
        <p:grpSp>
          <p:nvGrpSpPr>
            <p:cNvPr id="19" name="组合 1393801">
              <a:extLst>
                <a:ext uri="{FF2B5EF4-FFF2-40B4-BE49-F238E27FC236}">
                  <a16:creationId xmlns="" xmlns:a16="http://schemas.microsoft.com/office/drawing/2014/main" id="{0B2CC7EE-C7CB-4839-B6DD-F5213DC8479B}"/>
                </a:ext>
              </a:extLst>
            </p:cNvPr>
            <p:cNvGrpSpPr>
              <a:grpSpLocks/>
            </p:cNvGrpSpPr>
            <p:nvPr/>
          </p:nvGrpSpPr>
          <p:grpSpPr bwMode="auto">
            <a:xfrm>
              <a:off x="0" y="3"/>
              <a:ext cx="350" cy="608"/>
              <a:chOff x="0" y="3"/>
              <a:chExt cx="350" cy="608"/>
            </a:xfrm>
          </p:grpSpPr>
          <p:sp>
            <p:nvSpPr>
              <p:cNvPr id="63" name="矩形 1393788">
                <a:extLst>
                  <a:ext uri="{FF2B5EF4-FFF2-40B4-BE49-F238E27FC236}">
                    <a16:creationId xmlns="" xmlns:a16="http://schemas.microsoft.com/office/drawing/2014/main" id="{58D46244-445D-41C2-A760-08B44CF64F98}"/>
                  </a:ext>
                </a:extLst>
              </p:cNvPr>
              <p:cNvSpPr>
                <a:spLocks noChangeArrowheads="1"/>
              </p:cNvSpPr>
              <p:nvPr/>
            </p:nvSpPr>
            <p:spPr bwMode="auto">
              <a:xfrm>
                <a:off x="55" y="93"/>
                <a:ext cx="2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en-US" altLang="zh-CN" sz="1600" dirty="0">
                  <a:latin typeface="+mn-lt"/>
                  <a:ea typeface="+mn-ea"/>
                  <a:cs typeface="+mn-ea"/>
                  <a:sym typeface="+mn-lt"/>
                </a:endParaRPr>
              </a:p>
              <a:p>
                <a:pPr algn="ctr" eaLnBrk="1" hangingPunct="1">
                  <a:defRPr/>
                </a:pPr>
                <a:r>
                  <a:rPr lang="zh-CN" altLang="en-US" sz="1600" dirty="0">
                    <a:latin typeface="+mn-lt"/>
                    <a:ea typeface="+mn-ea"/>
                    <a:cs typeface="+mn-ea"/>
                    <a:sym typeface="+mn-lt"/>
                  </a:rPr>
                  <a:t>等级</a:t>
                </a:r>
                <a:endParaRPr lang="zh-CN" altLang="en-US" sz="1400" dirty="0">
                  <a:latin typeface="+mn-lt"/>
                  <a:ea typeface="+mn-ea"/>
                  <a:cs typeface="+mn-ea"/>
                  <a:sym typeface="+mn-lt"/>
                </a:endParaRPr>
              </a:p>
              <a:p>
                <a:pPr algn="ctr">
                  <a:defRPr/>
                </a:pPr>
                <a:endParaRPr lang="zh-CN" altLang="en-US" sz="2800" dirty="0">
                  <a:latin typeface="+mn-lt"/>
                  <a:ea typeface="+mn-ea"/>
                  <a:cs typeface="+mn-ea"/>
                  <a:sym typeface="+mn-lt"/>
                </a:endParaRPr>
              </a:p>
            </p:txBody>
          </p:sp>
          <p:sp>
            <p:nvSpPr>
              <p:cNvPr id="64" name="矩形 1393800">
                <a:extLst>
                  <a:ext uri="{FF2B5EF4-FFF2-40B4-BE49-F238E27FC236}">
                    <a16:creationId xmlns="" xmlns:a16="http://schemas.microsoft.com/office/drawing/2014/main" id="{13C1DDD8-B3CB-4789-92FE-C4D83F9820B6}"/>
                  </a:ext>
                </a:extLst>
              </p:cNvPr>
              <p:cNvSpPr>
                <a:spLocks noChangeArrowheads="1"/>
              </p:cNvSpPr>
              <p:nvPr/>
            </p:nvSpPr>
            <p:spPr bwMode="auto">
              <a:xfrm>
                <a:off x="0" y="3"/>
                <a:ext cx="35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20" name="组合 1393803">
              <a:extLst>
                <a:ext uri="{FF2B5EF4-FFF2-40B4-BE49-F238E27FC236}">
                  <a16:creationId xmlns="" xmlns:a16="http://schemas.microsoft.com/office/drawing/2014/main" id="{5017AED0-7F26-455D-8F93-68AF1F551308}"/>
                </a:ext>
              </a:extLst>
            </p:cNvPr>
            <p:cNvGrpSpPr>
              <a:grpSpLocks/>
            </p:cNvGrpSpPr>
            <p:nvPr/>
          </p:nvGrpSpPr>
          <p:grpSpPr bwMode="auto">
            <a:xfrm>
              <a:off x="347" y="3"/>
              <a:ext cx="3208" cy="678"/>
              <a:chOff x="347" y="3"/>
              <a:chExt cx="3208" cy="678"/>
            </a:xfrm>
          </p:grpSpPr>
          <p:sp>
            <p:nvSpPr>
              <p:cNvPr id="61" name="矩形 1393789">
                <a:extLst>
                  <a:ext uri="{FF2B5EF4-FFF2-40B4-BE49-F238E27FC236}">
                    <a16:creationId xmlns="" xmlns:a16="http://schemas.microsoft.com/office/drawing/2014/main" id="{C260D93C-FEC8-434A-B883-B5FD9204E8CE}"/>
                  </a:ext>
                </a:extLst>
              </p:cNvPr>
              <p:cNvSpPr>
                <a:spLocks noChangeArrowheads="1"/>
              </p:cNvSpPr>
              <p:nvPr/>
            </p:nvSpPr>
            <p:spPr bwMode="auto">
              <a:xfrm>
                <a:off x="347" y="185"/>
                <a:ext cx="3121"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en-US" altLang="zh-CN" sz="1400" dirty="0">
                  <a:latin typeface="+mn-lt"/>
                  <a:ea typeface="+mn-ea"/>
                  <a:cs typeface="+mn-ea"/>
                  <a:sym typeface="+mn-lt"/>
                </a:endParaRPr>
              </a:p>
              <a:p>
                <a:pPr algn="ctr" eaLnBrk="1" hangingPunct="1">
                  <a:defRPr/>
                </a:pPr>
                <a:r>
                  <a:rPr lang="zh-CN" altLang="en-US" sz="1800" dirty="0">
                    <a:latin typeface="+mn-lt"/>
                    <a:ea typeface="+mn-ea"/>
                    <a:cs typeface="+mn-ea"/>
                    <a:sym typeface="+mn-lt"/>
                  </a:rPr>
                  <a:t>标   准</a:t>
                </a:r>
                <a:endParaRPr lang="zh-CN" altLang="en-US" sz="1600" dirty="0">
                  <a:latin typeface="+mn-lt"/>
                  <a:ea typeface="+mn-ea"/>
                  <a:cs typeface="+mn-ea"/>
                  <a:sym typeface="+mn-lt"/>
                </a:endParaRPr>
              </a:p>
              <a:p>
                <a:pPr algn="ctr">
                  <a:defRPr/>
                </a:pPr>
                <a:endParaRPr lang="zh-CN" altLang="en-US" sz="3600" dirty="0">
                  <a:latin typeface="+mn-lt"/>
                  <a:ea typeface="+mn-ea"/>
                  <a:cs typeface="+mn-ea"/>
                  <a:sym typeface="+mn-lt"/>
                </a:endParaRPr>
              </a:p>
            </p:txBody>
          </p:sp>
          <p:sp>
            <p:nvSpPr>
              <p:cNvPr id="62" name="矩形 1393802">
                <a:extLst>
                  <a:ext uri="{FF2B5EF4-FFF2-40B4-BE49-F238E27FC236}">
                    <a16:creationId xmlns="" xmlns:a16="http://schemas.microsoft.com/office/drawing/2014/main" id="{84DA0351-3BB6-44B5-A53C-BEEABFBB8EEB}"/>
                  </a:ext>
                </a:extLst>
              </p:cNvPr>
              <p:cNvSpPr>
                <a:spLocks noChangeArrowheads="1"/>
              </p:cNvSpPr>
              <p:nvPr/>
            </p:nvSpPr>
            <p:spPr bwMode="auto">
              <a:xfrm>
                <a:off x="350" y="3"/>
                <a:ext cx="32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21" name="组合 1393805">
              <a:extLst>
                <a:ext uri="{FF2B5EF4-FFF2-40B4-BE49-F238E27FC236}">
                  <a16:creationId xmlns="" xmlns:a16="http://schemas.microsoft.com/office/drawing/2014/main" id="{48C68608-94F0-4DCE-89C9-A73B64FD60F7}"/>
                </a:ext>
              </a:extLst>
            </p:cNvPr>
            <p:cNvGrpSpPr>
              <a:grpSpLocks/>
            </p:cNvGrpSpPr>
            <p:nvPr/>
          </p:nvGrpSpPr>
          <p:grpSpPr bwMode="auto">
            <a:xfrm>
              <a:off x="0" y="518"/>
              <a:ext cx="350" cy="633"/>
              <a:chOff x="0" y="518"/>
              <a:chExt cx="350" cy="633"/>
            </a:xfrm>
          </p:grpSpPr>
          <p:sp>
            <p:nvSpPr>
              <p:cNvPr id="59" name="矩形 1393790">
                <a:extLst>
                  <a:ext uri="{FF2B5EF4-FFF2-40B4-BE49-F238E27FC236}">
                    <a16:creationId xmlns="" xmlns:a16="http://schemas.microsoft.com/office/drawing/2014/main" id="{400BC1D6-7F51-4EF4-A77C-2B12188E41A1}"/>
                  </a:ext>
                </a:extLst>
              </p:cNvPr>
              <p:cNvSpPr>
                <a:spLocks noChangeArrowheads="1"/>
              </p:cNvSpPr>
              <p:nvPr/>
            </p:nvSpPr>
            <p:spPr bwMode="auto">
              <a:xfrm>
                <a:off x="43" y="518"/>
                <a:ext cx="26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1600" dirty="0">
                    <a:latin typeface="+mn-lt"/>
                    <a:ea typeface="+mn-ea"/>
                    <a:cs typeface="+mn-ea"/>
                    <a:sym typeface="+mn-lt"/>
                  </a:rPr>
                  <a:t>5</a:t>
                </a:r>
                <a:endParaRPr lang="en-US" altLang="zh-CN" sz="1100" dirty="0">
                  <a:latin typeface="+mn-lt"/>
                  <a:ea typeface="+mn-ea"/>
                  <a:cs typeface="+mn-ea"/>
                  <a:sym typeface="+mn-lt"/>
                </a:endParaRPr>
              </a:p>
            </p:txBody>
          </p:sp>
          <p:sp>
            <p:nvSpPr>
              <p:cNvPr id="60" name="矩形 1393804">
                <a:extLst>
                  <a:ext uri="{FF2B5EF4-FFF2-40B4-BE49-F238E27FC236}">
                    <a16:creationId xmlns="" xmlns:a16="http://schemas.microsoft.com/office/drawing/2014/main" id="{5E4B5E48-EAB7-4F32-B638-118B7ECB3EFA}"/>
                  </a:ext>
                </a:extLst>
              </p:cNvPr>
              <p:cNvSpPr>
                <a:spLocks noChangeArrowheads="1"/>
              </p:cNvSpPr>
              <p:nvPr/>
            </p:nvSpPr>
            <p:spPr bwMode="auto">
              <a:xfrm>
                <a:off x="0" y="518"/>
                <a:ext cx="35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22" name="组合 1393807">
              <a:extLst>
                <a:ext uri="{FF2B5EF4-FFF2-40B4-BE49-F238E27FC236}">
                  <a16:creationId xmlns="" xmlns:a16="http://schemas.microsoft.com/office/drawing/2014/main" id="{6E7AECF1-4C62-4F9C-AB86-99B716A968FB}"/>
                </a:ext>
              </a:extLst>
            </p:cNvPr>
            <p:cNvGrpSpPr>
              <a:grpSpLocks/>
            </p:cNvGrpSpPr>
            <p:nvPr/>
          </p:nvGrpSpPr>
          <p:grpSpPr bwMode="auto">
            <a:xfrm>
              <a:off x="350" y="518"/>
              <a:ext cx="3205" cy="779"/>
              <a:chOff x="350" y="518"/>
              <a:chExt cx="3205" cy="779"/>
            </a:xfrm>
          </p:grpSpPr>
          <p:sp>
            <p:nvSpPr>
              <p:cNvPr id="57" name="矩形 1393791">
                <a:extLst>
                  <a:ext uri="{FF2B5EF4-FFF2-40B4-BE49-F238E27FC236}">
                    <a16:creationId xmlns="" xmlns:a16="http://schemas.microsoft.com/office/drawing/2014/main" id="{808EF5F9-536A-491D-B05B-8587E6BADD72}"/>
                  </a:ext>
                </a:extLst>
              </p:cNvPr>
              <p:cNvSpPr>
                <a:spLocks noChangeArrowheads="1"/>
              </p:cNvSpPr>
              <p:nvPr/>
            </p:nvSpPr>
            <p:spPr bwMode="auto">
              <a:xfrm>
                <a:off x="378" y="664"/>
                <a:ext cx="312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zh-CN" altLang="en-US" sz="1600" dirty="0">
                    <a:latin typeface="+mn-lt"/>
                    <a:ea typeface="+mn-ea"/>
                    <a:cs typeface="+mn-ea"/>
                    <a:sym typeface="+mn-lt"/>
                  </a:rPr>
                  <a:t>在正常情况下经常发生此类事故或事件。</a:t>
                </a:r>
                <a:endParaRPr lang="zh-CN" altLang="en-US" sz="3200" dirty="0">
                  <a:latin typeface="+mn-lt"/>
                  <a:ea typeface="+mn-ea"/>
                  <a:cs typeface="+mn-ea"/>
                  <a:sym typeface="+mn-lt"/>
                </a:endParaRPr>
              </a:p>
            </p:txBody>
          </p:sp>
          <p:sp>
            <p:nvSpPr>
              <p:cNvPr id="58" name="矩形 1393806">
                <a:extLst>
                  <a:ext uri="{FF2B5EF4-FFF2-40B4-BE49-F238E27FC236}">
                    <a16:creationId xmlns="" xmlns:a16="http://schemas.microsoft.com/office/drawing/2014/main" id="{9030F757-6F5A-4DE2-90BD-6EB7B46A1528}"/>
                  </a:ext>
                </a:extLst>
              </p:cNvPr>
              <p:cNvSpPr>
                <a:spLocks noChangeArrowheads="1"/>
              </p:cNvSpPr>
              <p:nvPr/>
            </p:nvSpPr>
            <p:spPr bwMode="auto">
              <a:xfrm>
                <a:off x="350" y="518"/>
                <a:ext cx="32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1" name="组合 1393809">
              <a:extLst>
                <a:ext uri="{FF2B5EF4-FFF2-40B4-BE49-F238E27FC236}">
                  <a16:creationId xmlns="" xmlns:a16="http://schemas.microsoft.com/office/drawing/2014/main" id="{76D16AFA-25CE-489F-A473-D719BA59C6CD}"/>
                </a:ext>
              </a:extLst>
            </p:cNvPr>
            <p:cNvGrpSpPr>
              <a:grpSpLocks/>
            </p:cNvGrpSpPr>
            <p:nvPr/>
          </p:nvGrpSpPr>
          <p:grpSpPr bwMode="auto">
            <a:xfrm>
              <a:off x="0" y="1151"/>
              <a:ext cx="350" cy="633"/>
              <a:chOff x="0" y="1151"/>
              <a:chExt cx="350" cy="633"/>
            </a:xfrm>
          </p:grpSpPr>
          <p:sp>
            <p:nvSpPr>
              <p:cNvPr id="55" name="矩形 1393792">
                <a:extLst>
                  <a:ext uri="{FF2B5EF4-FFF2-40B4-BE49-F238E27FC236}">
                    <a16:creationId xmlns="" xmlns:a16="http://schemas.microsoft.com/office/drawing/2014/main" id="{EF2DB0B1-5085-4428-AEEB-07D817B5AEBC}"/>
                  </a:ext>
                </a:extLst>
              </p:cNvPr>
              <p:cNvSpPr>
                <a:spLocks noChangeArrowheads="1"/>
              </p:cNvSpPr>
              <p:nvPr/>
            </p:nvSpPr>
            <p:spPr bwMode="auto">
              <a:xfrm>
                <a:off x="43" y="1154"/>
                <a:ext cx="264"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1600" dirty="0">
                    <a:latin typeface="+mn-lt"/>
                    <a:ea typeface="+mn-ea"/>
                    <a:cs typeface="+mn-ea"/>
                    <a:sym typeface="+mn-lt"/>
                  </a:rPr>
                  <a:t>4</a:t>
                </a:r>
                <a:endParaRPr lang="en-US" altLang="zh-CN" sz="1100" dirty="0">
                  <a:latin typeface="+mn-lt"/>
                  <a:ea typeface="+mn-ea"/>
                  <a:cs typeface="+mn-ea"/>
                  <a:sym typeface="+mn-lt"/>
                </a:endParaRPr>
              </a:p>
            </p:txBody>
          </p:sp>
          <p:sp>
            <p:nvSpPr>
              <p:cNvPr id="56" name="矩形 1393808">
                <a:extLst>
                  <a:ext uri="{FF2B5EF4-FFF2-40B4-BE49-F238E27FC236}">
                    <a16:creationId xmlns="" xmlns:a16="http://schemas.microsoft.com/office/drawing/2014/main" id="{F4C7A6F1-9DEA-4EBE-A25A-56E3B66C5EFD}"/>
                  </a:ext>
                </a:extLst>
              </p:cNvPr>
              <p:cNvSpPr>
                <a:spLocks noChangeArrowheads="1"/>
              </p:cNvSpPr>
              <p:nvPr/>
            </p:nvSpPr>
            <p:spPr bwMode="auto">
              <a:xfrm>
                <a:off x="0" y="1154"/>
                <a:ext cx="350" cy="63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4" name="组合 1393811">
              <a:extLst>
                <a:ext uri="{FF2B5EF4-FFF2-40B4-BE49-F238E27FC236}">
                  <a16:creationId xmlns="" xmlns:a16="http://schemas.microsoft.com/office/drawing/2014/main" id="{20AB25A9-E12E-4965-A118-AD57094C9015}"/>
                </a:ext>
              </a:extLst>
            </p:cNvPr>
            <p:cNvGrpSpPr>
              <a:grpSpLocks/>
            </p:cNvGrpSpPr>
            <p:nvPr/>
          </p:nvGrpSpPr>
          <p:grpSpPr bwMode="auto">
            <a:xfrm>
              <a:off x="350" y="1154"/>
              <a:ext cx="3205" cy="659"/>
              <a:chOff x="350" y="1154"/>
              <a:chExt cx="3205" cy="659"/>
            </a:xfrm>
          </p:grpSpPr>
          <p:sp>
            <p:nvSpPr>
              <p:cNvPr id="53" name="矩形 1393793">
                <a:extLst>
                  <a:ext uri="{FF2B5EF4-FFF2-40B4-BE49-F238E27FC236}">
                    <a16:creationId xmlns="" xmlns:a16="http://schemas.microsoft.com/office/drawing/2014/main" id="{C6BD4CD9-13D1-496F-9D37-E3C84CF70C7F}"/>
                  </a:ext>
                </a:extLst>
              </p:cNvPr>
              <p:cNvSpPr>
                <a:spLocks noChangeArrowheads="1"/>
              </p:cNvSpPr>
              <p:nvPr/>
            </p:nvSpPr>
            <p:spPr bwMode="auto">
              <a:xfrm>
                <a:off x="378" y="1183"/>
                <a:ext cx="312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eaLnBrk="1" hangingPunct="1">
                  <a:defRPr/>
                </a:pPr>
                <a:r>
                  <a:rPr lang="zh-CN" altLang="en-US" sz="1600" dirty="0">
                    <a:latin typeface="+mn-lt"/>
                    <a:ea typeface="+mn-ea"/>
                    <a:cs typeface="+mn-ea"/>
                    <a:sym typeface="+mn-lt"/>
                  </a:rPr>
                  <a:t>在现场有控制措施，但未有效执行或控制措施不当，导致危害常发生或在预期情况下发生。</a:t>
                </a:r>
              </a:p>
              <a:p>
                <a:pPr algn="just">
                  <a:defRPr/>
                </a:pPr>
                <a:endParaRPr lang="zh-CN" altLang="en-US" sz="2000" dirty="0">
                  <a:latin typeface="+mn-lt"/>
                  <a:ea typeface="+mn-ea"/>
                  <a:cs typeface="+mn-ea"/>
                  <a:sym typeface="+mn-lt"/>
                </a:endParaRPr>
              </a:p>
            </p:txBody>
          </p:sp>
          <p:sp>
            <p:nvSpPr>
              <p:cNvPr id="54" name="矩形 1393810">
                <a:extLst>
                  <a:ext uri="{FF2B5EF4-FFF2-40B4-BE49-F238E27FC236}">
                    <a16:creationId xmlns="" xmlns:a16="http://schemas.microsoft.com/office/drawing/2014/main" id="{AF212C66-E054-4820-AA90-5B5CC1628EDC}"/>
                  </a:ext>
                </a:extLst>
              </p:cNvPr>
              <p:cNvSpPr>
                <a:spLocks noChangeArrowheads="1"/>
              </p:cNvSpPr>
              <p:nvPr/>
            </p:nvSpPr>
            <p:spPr bwMode="auto">
              <a:xfrm>
                <a:off x="350" y="1154"/>
                <a:ext cx="3205" cy="63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5" name="组合 1393813">
              <a:extLst>
                <a:ext uri="{FF2B5EF4-FFF2-40B4-BE49-F238E27FC236}">
                  <a16:creationId xmlns="" xmlns:a16="http://schemas.microsoft.com/office/drawing/2014/main" id="{0990AE69-6DDC-4577-AE3F-53D3F75EF90A}"/>
                </a:ext>
              </a:extLst>
            </p:cNvPr>
            <p:cNvGrpSpPr>
              <a:grpSpLocks/>
            </p:cNvGrpSpPr>
            <p:nvPr/>
          </p:nvGrpSpPr>
          <p:grpSpPr bwMode="auto">
            <a:xfrm>
              <a:off x="0" y="1784"/>
              <a:ext cx="350" cy="748"/>
              <a:chOff x="0" y="1784"/>
              <a:chExt cx="350" cy="748"/>
            </a:xfrm>
          </p:grpSpPr>
          <p:sp>
            <p:nvSpPr>
              <p:cNvPr id="51" name="矩形 1393794">
                <a:extLst>
                  <a:ext uri="{FF2B5EF4-FFF2-40B4-BE49-F238E27FC236}">
                    <a16:creationId xmlns="" xmlns:a16="http://schemas.microsoft.com/office/drawing/2014/main" id="{B41199A6-6F5A-4E55-8576-0131C923896D}"/>
                  </a:ext>
                </a:extLst>
              </p:cNvPr>
              <p:cNvSpPr>
                <a:spLocks noChangeArrowheads="1"/>
              </p:cNvSpPr>
              <p:nvPr/>
            </p:nvSpPr>
            <p:spPr bwMode="auto">
              <a:xfrm>
                <a:off x="43" y="1784"/>
                <a:ext cx="26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1600" dirty="0">
                    <a:latin typeface="+mn-lt"/>
                    <a:ea typeface="+mn-ea"/>
                    <a:cs typeface="+mn-ea"/>
                    <a:sym typeface="+mn-lt"/>
                  </a:rPr>
                  <a:t>3</a:t>
                </a:r>
                <a:endParaRPr lang="en-US" altLang="zh-CN" sz="1100" dirty="0">
                  <a:latin typeface="+mn-lt"/>
                  <a:ea typeface="+mn-ea"/>
                  <a:cs typeface="+mn-ea"/>
                  <a:sym typeface="+mn-lt"/>
                </a:endParaRPr>
              </a:p>
            </p:txBody>
          </p:sp>
          <p:sp>
            <p:nvSpPr>
              <p:cNvPr id="52" name="矩形 1393812">
                <a:extLst>
                  <a:ext uri="{FF2B5EF4-FFF2-40B4-BE49-F238E27FC236}">
                    <a16:creationId xmlns="" xmlns:a16="http://schemas.microsoft.com/office/drawing/2014/main" id="{34F14E70-8698-4246-9A94-B4427F10F0D7}"/>
                  </a:ext>
                </a:extLst>
              </p:cNvPr>
              <p:cNvSpPr>
                <a:spLocks noChangeArrowheads="1"/>
              </p:cNvSpPr>
              <p:nvPr/>
            </p:nvSpPr>
            <p:spPr bwMode="auto">
              <a:xfrm>
                <a:off x="0" y="1784"/>
                <a:ext cx="35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6" name="组合 1393815">
              <a:extLst>
                <a:ext uri="{FF2B5EF4-FFF2-40B4-BE49-F238E27FC236}">
                  <a16:creationId xmlns="" xmlns:a16="http://schemas.microsoft.com/office/drawing/2014/main" id="{DA9F3CB0-F785-444A-B31D-09C6383C8D2D}"/>
                </a:ext>
              </a:extLst>
            </p:cNvPr>
            <p:cNvGrpSpPr>
              <a:grpSpLocks/>
            </p:cNvGrpSpPr>
            <p:nvPr/>
          </p:nvGrpSpPr>
          <p:grpSpPr bwMode="auto">
            <a:xfrm>
              <a:off x="350" y="1784"/>
              <a:ext cx="3205" cy="748"/>
              <a:chOff x="350" y="1784"/>
              <a:chExt cx="3205" cy="748"/>
            </a:xfrm>
          </p:grpSpPr>
          <p:sp>
            <p:nvSpPr>
              <p:cNvPr id="49" name="矩形 1393795">
                <a:extLst>
                  <a:ext uri="{FF2B5EF4-FFF2-40B4-BE49-F238E27FC236}">
                    <a16:creationId xmlns="" xmlns:a16="http://schemas.microsoft.com/office/drawing/2014/main" id="{6AA03BDF-CCA8-4B11-9761-E5E5AB61D092}"/>
                  </a:ext>
                </a:extLst>
              </p:cNvPr>
              <p:cNvSpPr>
                <a:spLocks noChangeArrowheads="1"/>
              </p:cNvSpPr>
              <p:nvPr/>
            </p:nvSpPr>
            <p:spPr bwMode="auto">
              <a:xfrm>
                <a:off x="378" y="1877"/>
                <a:ext cx="3121"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zh-CN" altLang="en-US" sz="1600" dirty="0">
                    <a:latin typeface="+mn-lt"/>
                    <a:ea typeface="+mn-ea"/>
                    <a:cs typeface="+mn-ea"/>
                    <a:sym typeface="+mn-lt"/>
                  </a:rPr>
                  <a:t>危害的发生容易被发现（现场有监测系统），过去曾经发生，或在异常情况下发生类似事故或事件。</a:t>
                </a:r>
              </a:p>
            </p:txBody>
          </p:sp>
          <p:sp>
            <p:nvSpPr>
              <p:cNvPr id="50" name="矩形 1393814">
                <a:extLst>
                  <a:ext uri="{FF2B5EF4-FFF2-40B4-BE49-F238E27FC236}">
                    <a16:creationId xmlns="" xmlns:a16="http://schemas.microsoft.com/office/drawing/2014/main" id="{6E203CD1-0619-4267-A0B8-5FCF30E18F69}"/>
                  </a:ext>
                </a:extLst>
              </p:cNvPr>
              <p:cNvSpPr>
                <a:spLocks noChangeArrowheads="1"/>
              </p:cNvSpPr>
              <p:nvPr/>
            </p:nvSpPr>
            <p:spPr bwMode="auto">
              <a:xfrm>
                <a:off x="350" y="1784"/>
                <a:ext cx="3205"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7" name="组合 1393817">
              <a:extLst>
                <a:ext uri="{FF2B5EF4-FFF2-40B4-BE49-F238E27FC236}">
                  <a16:creationId xmlns="" xmlns:a16="http://schemas.microsoft.com/office/drawing/2014/main" id="{E4B6939E-481D-48F2-B2FF-9CD016AEC319}"/>
                </a:ext>
              </a:extLst>
            </p:cNvPr>
            <p:cNvGrpSpPr>
              <a:grpSpLocks/>
            </p:cNvGrpSpPr>
            <p:nvPr/>
          </p:nvGrpSpPr>
          <p:grpSpPr bwMode="auto">
            <a:xfrm>
              <a:off x="0" y="2532"/>
              <a:ext cx="350" cy="518"/>
              <a:chOff x="0" y="2532"/>
              <a:chExt cx="350" cy="518"/>
            </a:xfrm>
          </p:grpSpPr>
          <p:sp>
            <p:nvSpPr>
              <p:cNvPr id="47" name="矩形 1393796">
                <a:extLst>
                  <a:ext uri="{FF2B5EF4-FFF2-40B4-BE49-F238E27FC236}">
                    <a16:creationId xmlns="" xmlns:a16="http://schemas.microsoft.com/office/drawing/2014/main" id="{819114B3-D18A-4E8B-BED5-512E3F7F484A}"/>
                  </a:ext>
                </a:extLst>
              </p:cNvPr>
              <p:cNvSpPr>
                <a:spLocks noChangeArrowheads="1"/>
              </p:cNvSpPr>
              <p:nvPr/>
            </p:nvSpPr>
            <p:spPr bwMode="auto">
              <a:xfrm>
                <a:off x="43" y="2532"/>
                <a:ext cx="2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1600" dirty="0">
                    <a:latin typeface="+mn-lt"/>
                    <a:ea typeface="+mn-ea"/>
                    <a:cs typeface="+mn-ea"/>
                    <a:sym typeface="+mn-lt"/>
                  </a:rPr>
                  <a:t>2</a:t>
                </a:r>
                <a:endParaRPr lang="en-US" altLang="zh-CN" sz="1100" dirty="0">
                  <a:latin typeface="+mn-lt"/>
                  <a:ea typeface="+mn-ea"/>
                  <a:cs typeface="+mn-ea"/>
                  <a:sym typeface="+mn-lt"/>
                </a:endParaRPr>
              </a:p>
            </p:txBody>
          </p:sp>
          <p:sp>
            <p:nvSpPr>
              <p:cNvPr id="48" name="矩形 1393816">
                <a:extLst>
                  <a:ext uri="{FF2B5EF4-FFF2-40B4-BE49-F238E27FC236}">
                    <a16:creationId xmlns="" xmlns:a16="http://schemas.microsoft.com/office/drawing/2014/main" id="{85351862-52AD-4A66-8C1C-02E82FF0DA8A}"/>
                  </a:ext>
                </a:extLst>
              </p:cNvPr>
              <p:cNvSpPr>
                <a:spLocks noChangeArrowheads="1"/>
              </p:cNvSpPr>
              <p:nvPr/>
            </p:nvSpPr>
            <p:spPr bwMode="auto">
              <a:xfrm>
                <a:off x="0" y="2532"/>
                <a:ext cx="35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8" name="组合 1393819">
              <a:extLst>
                <a:ext uri="{FF2B5EF4-FFF2-40B4-BE49-F238E27FC236}">
                  <a16:creationId xmlns="" xmlns:a16="http://schemas.microsoft.com/office/drawing/2014/main" id="{2AE3126A-49E2-436C-B6C9-3BEC977D6228}"/>
                </a:ext>
              </a:extLst>
            </p:cNvPr>
            <p:cNvGrpSpPr>
              <a:grpSpLocks/>
            </p:cNvGrpSpPr>
            <p:nvPr/>
          </p:nvGrpSpPr>
          <p:grpSpPr bwMode="auto">
            <a:xfrm>
              <a:off x="350" y="2515"/>
              <a:ext cx="3205" cy="535"/>
              <a:chOff x="350" y="2515"/>
              <a:chExt cx="3205" cy="535"/>
            </a:xfrm>
          </p:grpSpPr>
          <p:sp>
            <p:nvSpPr>
              <p:cNvPr id="45" name="矩形 1393797">
                <a:extLst>
                  <a:ext uri="{FF2B5EF4-FFF2-40B4-BE49-F238E27FC236}">
                    <a16:creationId xmlns="" xmlns:a16="http://schemas.microsoft.com/office/drawing/2014/main" id="{D89D545A-655C-45C0-B7F7-E7F4192A79E8}"/>
                  </a:ext>
                </a:extLst>
              </p:cNvPr>
              <p:cNvSpPr>
                <a:spLocks noChangeArrowheads="1"/>
              </p:cNvSpPr>
              <p:nvPr/>
            </p:nvSpPr>
            <p:spPr bwMode="auto">
              <a:xfrm>
                <a:off x="378" y="2515"/>
                <a:ext cx="312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eaLnBrk="1" hangingPunct="1">
                  <a:defRPr/>
                </a:pPr>
                <a:r>
                  <a:rPr lang="zh-CN" altLang="en-US" sz="1600" dirty="0">
                    <a:latin typeface="+mn-lt"/>
                    <a:ea typeface="+mn-ea"/>
                    <a:cs typeface="+mn-ea"/>
                    <a:sym typeface="+mn-lt"/>
                  </a:rPr>
                  <a:t>危害一旦发生能及时发现，现场有防范控制措施，并能有效执行或过去偶尔发生危险事故或事件。</a:t>
                </a:r>
              </a:p>
              <a:p>
                <a:pPr algn="just">
                  <a:defRPr/>
                </a:pPr>
                <a:endParaRPr lang="zh-CN" altLang="en-US" sz="3200" dirty="0">
                  <a:latin typeface="+mn-lt"/>
                  <a:ea typeface="+mn-ea"/>
                  <a:cs typeface="+mn-ea"/>
                  <a:sym typeface="+mn-lt"/>
                </a:endParaRPr>
              </a:p>
            </p:txBody>
          </p:sp>
          <p:sp>
            <p:nvSpPr>
              <p:cNvPr id="46" name="矩形 1393818">
                <a:extLst>
                  <a:ext uri="{FF2B5EF4-FFF2-40B4-BE49-F238E27FC236}">
                    <a16:creationId xmlns="" xmlns:a16="http://schemas.microsoft.com/office/drawing/2014/main" id="{3544DEAF-70C0-4C14-A91A-D43A793BCDFC}"/>
                  </a:ext>
                </a:extLst>
              </p:cNvPr>
              <p:cNvSpPr>
                <a:spLocks noChangeArrowheads="1"/>
              </p:cNvSpPr>
              <p:nvPr/>
            </p:nvSpPr>
            <p:spPr bwMode="auto">
              <a:xfrm>
                <a:off x="350" y="2532"/>
                <a:ext cx="32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39" name="组合 1393821">
              <a:extLst>
                <a:ext uri="{FF2B5EF4-FFF2-40B4-BE49-F238E27FC236}">
                  <a16:creationId xmlns="" xmlns:a16="http://schemas.microsoft.com/office/drawing/2014/main" id="{28AD33D8-4F31-4A12-8148-2096362F54DB}"/>
                </a:ext>
              </a:extLst>
            </p:cNvPr>
            <p:cNvGrpSpPr>
              <a:grpSpLocks/>
            </p:cNvGrpSpPr>
            <p:nvPr/>
          </p:nvGrpSpPr>
          <p:grpSpPr bwMode="auto">
            <a:xfrm>
              <a:off x="0" y="3050"/>
              <a:ext cx="350" cy="588"/>
              <a:chOff x="0" y="3050"/>
              <a:chExt cx="350" cy="588"/>
            </a:xfrm>
          </p:grpSpPr>
          <p:sp>
            <p:nvSpPr>
              <p:cNvPr id="43" name="矩形 1393798">
                <a:extLst>
                  <a:ext uri="{FF2B5EF4-FFF2-40B4-BE49-F238E27FC236}">
                    <a16:creationId xmlns="" xmlns:a16="http://schemas.microsoft.com/office/drawing/2014/main" id="{8EAE9ECA-00E3-4D4D-A834-F6212C55EA63}"/>
                  </a:ext>
                </a:extLst>
              </p:cNvPr>
              <p:cNvSpPr>
                <a:spLocks noChangeArrowheads="1"/>
              </p:cNvSpPr>
              <p:nvPr/>
            </p:nvSpPr>
            <p:spPr bwMode="auto">
              <a:xfrm>
                <a:off x="43" y="3050"/>
                <a:ext cx="2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en-US" altLang="zh-CN" sz="1600" dirty="0">
                    <a:latin typeface="+mn-lt"/>
                    <a:ea typeface="+mn-ea"/>
                    <a:cs typeface="+mn-ea"/>
                    <a:sym typeface="+mn-lt"/>
                  </a:rPr>
                  <a:t>1</a:t>
                </a:r>
                <a:endParaRPr lang="en-US" altLang="zh-CN" sz="1100" dirty="0">
                  <a:latin typeface="+mn-lt"/>
                  <a:ea typeface="+mn-ea"/>
                  <a:cs typeface="+mn-ea"/>
                  <a:sym typeface="+mn-lt"/>
                </a:endParaRPr>
              </a:p>
            </p:txBody>
          </p:sp>
          <p:sp>
            <p:nvSpPr>
              <p:cNvPr id="44" name="矩形 1393820">
                <a:extLst>
                  <a:ext uri="{FF2B5EF4-FFF2-40B4-BE49-F238E27FC236}">
                    <a16:creationId xmlns="" xmlns:a16="http://schemas.microsoft.com/office/drawing/2014/main" id="{35105963-8FF1-4B7F-BFAE-7D4F4E811205}"/>
                  </a:ext>
                </a:extLst>
              </p:cNvPr>
              <p:cNvSpPr>
                <a:spLocks noChangeArrowheads="1"/>
              </p:cNvSpPr>
              <p:nvPr/>
            </p:nvSpPr>
            <p:spPr bwMode="auto">
              <a:xfrm>
                <a:off x="0" y="3050"/>
                <a:ext cx="350" cy="5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nvGrpSpPr>
            <p:cNvPr id="40" name="组合 1393823">
              <a:extLst>
                <a:ext uri="{FF2B5EF4-FFF2-40B4-BE49-F238E27FC236}">
                  <a16:creationId xmlns="" xmlns:a16="http://schemas.microsoft.com/office/drawing/2014/main" id="{3F8819BB-37CC-4F32-9592-73494391CDFE}"/>
                </a:ext>
              </a:extLst>
            </p:cNvPr>
            <p:cNvGrpSpPr>
              <a:grpSpLocks/>
            </p:cNvGrpSpPr>
            <p:nvPr/>
          </p:nvGrpSpPr>
          <p:grpSpPr bwMode="auto">
            <a:xfrm>
              <a:off x="347" y="3050"/>
              <a:ext cx="3208" cy="588"/>
              <a:chOff x="347" y="3050"/>
              <a:chExt cx="3208" cy="588"/>
            </a:xfrm>
          </p:grpSpPr>
          <p:sp>
            <p:nvSpPr>
              <p:cNvPr id="41" name="矩形 1393799">
                <a:extLst>
                  <a:ext uri="{FF2B5EF4-FFF2-40B4-BE49-F238E27FC236}">
                    <a16:creationId xmlns="" xmlns:a16="http://schemas.microsoft.com/office/drawing/2014/main" id="{25F0407B-54BD-4127-A2FD-DBFFAC8728A8}"/>
                  </a:ext>
                </a:extLst>
              </p:cNvPr>
              <p:cNvSpPr>
                <a:spLocks noChangeArrowheads="1"/>
              </p:cNvSpPr>
              <p:nvPr/>
            </p:nvSpPr>
            <p:spPr bwMode="auto">
              <a:xfrm>
                <a:off x="347" y="3085"/>
                <a:ext cx="312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eaLnBrk="1" hangingPunct="1">
                  <a:defRPr/>
                </a:pPr>
                <a:r>
                  <a:rPr lang="zh-CN" altLang="en-US" sz="1600" dirty="0">
                    <a:latin typeface="+mn-lt"/>
                    <a:ea typeface="+mn-ea"/>
                    <a:cs typeface="+mn-ea"/>
                    <a:sym typeface="+mn-lt"/>
                  </a:rPr>
                  <a:t>有充分、有效的防范、控制、监测、保护措施或员工安全卫生意识相当高，严格执行操作规程，极不可能发生事故或事件。</a:t>
                </a:r>
              </a:p>
            </p:txBody>
          </p:sp>
          <p:sp>
            <p:nvSpPr>
              <p:cNvPr id="42" name="矩形 1393822">
                <a:extLst>
                  <a:ext uri="{FF2B5EF4-FFF2-40B4-BE49-F238E27FC236}">
                    <a16:creationId xmlns="" xmlns:a16="http://schemas.microsoft.com/office/drawing/2014/main" id="{6458B291-7C5B-4978-8D83-7AE3D135A52E}"/>
                  </a:ext>
                </a:extLst>
              </p:cNvPr>
              <p:cNvSpPr>
                <a:spLocks noChangeArrowheads="1"/>
              </p:cNvSpPr>
              <p:nvPr/>
            </p:nvSpPr>
            <p:spPr bwMode="auto">
              <a:xfrm>
                <a:off x="350" y="3050"/>
                <a:ext cx="3205" cy="5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grpSp>
      </p:grpSp>
      <p:sp>
        <p:nvSpPr>
          <p:cNvPr id="65" name="平行四边形 6">
            <a:extLst>
              <a:ext uri="{FF2B5EF4-FFF2-40B4-BE49-F238E27FC236}">
                <a16:creationId xmlns="" xmlns:a16="http://schemas.microsoft.com/office/drawing/2014/main" id="{292BA8A1-AFB0-49C5-ADFD-E999B30FA499}"/>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6" name="平行四边形 7">
            <a:extLst>
              <a:ext uri="{FF2B5EF4-FFF2-40B4-BE49-F238E27FC236}">
                <a16:creationId xmlns="" xmlns:a16="http://schemas.microsoft.com/office/drawing/2014/main" id="{0382E2EF-9219-4707-AAAA-4345FDAA149D}"/>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7" name="文本框 5">
            <a:extLst>
              <a:ext uri="{FF2B5EF4-FFF2-40B4-BE49-F238E27FC236}">
                <a16:creationId xmlns="" xmlns:a16="http://schemas.microsoft.com/office/drawing/2014/main" id="{B7907274-1A13-4B30-A145-8394620C9822}"/>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68" name="矩形 8">
            <a:extLst>
              <a:ext uri="{FF2B5EF4-FFF2-40B4-BE49-F238E27FC236}">
                <a16:creationId xmlns="" xmlns:a16="http://schemas.microsoft.com/office/drawing/2014/main" id="{608DE180-1847-450E-AA90-9447475A5CBA}"/>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7405043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96D1CCD8-AC5D-43D8-91A2-5A51C1D92688}"/>
              </a:ext>
            </a:extLst>
          </p:cNvPr>
          <p:cNvGraphicFramePr>
            <a:graphicFrameLocks noGrp="1"/>
          </p:cNvGraphicFramePr>
          <p:nvPr>
            <p:extLst>
              <p:ext uri="{D42A27DB-BD31-4B8C-83A1-F6EECF244321}">
                <p14:modId xmlns:p14="http://schemas.microsoft.com/office/powerpoint/2010/main" val="3086238615"/>
              </p:ext>
            </p:extLst>
          </p:nvPr>
        </p:nvGraphicFramePr>
        <p:xfrm>
          <a:off x="527050" y="1623477"/>
          <a:ext cx="8089899" cy="3384933"/>
        </p:xfrm>
        <a:graphic>
          <a:graphicData uri="http://schemas.openxmlformats.org/drawingml/2006/table">
            <a:tbl>
              <a:tblPr>
                <a:tableStyleId>{D7AC3CCA-C797-4891-BE02-D94E43425B78}</a:tableStyleId>
              </a:tblPr>
              <a:tblGrid>
                <a:gridCol w="559762">
                  <a:extLst>
                    <a:ext uri="{9D8B030D-6E8A-4147-A177-3AD203B41FA5}">
                      <a16:colId xmlns="" xmlns:a16="http://schemas.microsoft.com/office/drawing/2014/main" val="530332278"/>
                    </a:ext>
                  </a:extLst>
                </a:gridCol>
                <a:gridCol w="1196040">
                  <a:extLst>
                    <a:ext uri="{9D8B030D-6E8A-4147-A177-3AD203B41FA5}">
                      <a16:colId xmlns="" xmlns:a16="http://schemas.microsoft.com/office/drawing/2014/main" val="3312210731"/>
                    </a:ext>
                  </a:extLst>
                </a:gridCol>
                <a:gridCol w="1295611">
                  <a:extLst>
                    <a:ext uri="{9D8B030D-6E8A-4147-A177-3AD203B41FA5}">
                      <a16:colId xmlns="" xmlns:a16="http://schemas.microsoft.com/office/drawing/2014/main" val="4253388016"/>
                    </a:ext>
                  </a:extLst>
                </a:gridCol>
                <a:gridCol w="1007697">
                  <a:extLst>
                    <a:ext uri="{9D8B030D-6E8A-4147-A177-3AD203B41FA5}">
                      <a16:colId xmlns="" xmlns:a16="http://schemas.microsoft.com/office/drawing/2014/main" val="2492209465"/>
                    </a:ext>
                  </a:extLst>
                </a:gridCol>
                <a:gridCol w="1727481">
                  <a:extLst>
                    <a:ext uri="{9D8B030D-6E8A-4147-A177-3AD203B41FA5}">
                      <a16:colId xmlns="" xmlns:a16="http://schemas.microsoft.com/office/drawing/2014/main" val="3810868882"/>
                    </a:ext>
                  </a:extLst>
                </a:gridCol>
                <a:gridCol w="1381673">
                  <a:extLst>
                    <a:ext uri="{9D8B030D-6E8A-4147-A177-3AD203B41FA5}">
                      <a16:colId xmlns="" xmlns:a16="http://schemas.microsoft.com/office/drawing/2014/main" val="3947874760"/>
                    </a:ext>
                  </a:extLst>
                </a:gridCol>
                <a:gridCol w="921635">
                  <a:extLst>
                    <a:ext uri="{9D8B030D-6E8A-4147-A177-3AD203B41FA5}">
                      <a16:colId xmlns="" xmlns:a16="http://schemas.microsoft.com/office/drawing/2014/main" val="2604737891"/>
                    </a:ext>
                  </a:extLst>
                </a:gridCol>
              </a:tblGrid>
              <a:tr h="404920">
                <a:tc>
                  <a:txBody>
                    <a:bodyPr/>
                    <a:lstStyle/>
                    <a:p>
                      <a:pPr algn="ctr">
                        <a:lnSpc>
                          <a:spcPct val="125000"/>
                        </a:lnSpc>
                        <a:spcAft>
                          <a:spcPts val="0"/>
                        </a:spcAft>
                      </a:pPr>
                      <a:r>
                        <a:rPr lang="zh-CN" sz="1200" b="1" kern="100" spc="100" dirty="0">
                          <a:solidFill>
                            <a:schemeClr val="bg1"/>
                          </a:solidFill>
                          <a:effectLst/>
                          <a:latin typeface="+mn-ea"/>
                          <a:ea typeface="+mn-ea"/>
                        </a:rPr>
                        <a:t>等级</a:t>
                      </a:r>
                      <a:endParaRPr lang="zh-CN" sz="1050" b="1" kern="100" dirty="0">
                        <a:solidFill>
                          <a:schemeClr val="bg1"/>
                        </a:solidFill>
                        <a:effectLst/>
                        <a:latin typeface="+mn-ea"/>
                        <a:ea typeface="+mn-ea"/>
                      </a:endParaRPr>
                    </a:p>
                  </a:txBody>
                  <a:tcPr marL="63828" marR="63828" marT="0" marB="0" anchor="ctr">
                    <a:solidFill>
                      <a:srgbClr val="0070C0"/>
                    </a:solidFill>
                  </a:tcPr>
                </a:tc>
                <a:tc>
                  <a:txBody>
                    <a:bodyPr/>
                    <a:lstStyle/>
                    <a:p>
                      <a:pPr algn="ctr">
                        <a:lnSpc>
                          <a:spcPct val="125000"/>
                        </a:lnSpc>
                        <a:spcAft>
                          <a:spcPts val="0"/>
                        </a:spcAft>
                      </a:pPr>
                      <a:r>
                        <a:rPr lang="zh-CN" sz="1200" b="1" kern="100" spc="100" dirty="0">
                          <a:solidFill>
                            <a:schemeClr val="bg1"/>
                          </a:solidFill>
                          <a:effectLst/>
                          <a:latin typeface="+mn-ea"/>
                          <a:ea typeface="+mn-ea"/>
                        </a:rPr>
                        <a:t>法律、法规及其他要求</a:t>
                      </a:r>
                      <a:endParaRPr lang="zh-CN" sz="1050" b="1" kern="100" dirty="0">
                        <a:solidFill>
                          <a:schemeClr val="bg1"/>
                        </a:solidFill>
                        <a:effectLst/>
                        <a:latin typeface="+mn-ea"/>
                        <a:ea typeface="+mn-ea"/>
                      </a:endParaRPr>
                    </a:p>
                  </a:txBody>
                  <a:tcPr marL="63828" marR="63828" marT="0" marB="0" anchor="ctr">
                    <a:solidFill>
                      <a:srgbClr val="0070C0"/>
                    </a:solidFill>
                  </a:tcPr>
                </a:tc>
                <a:tc>
                  <a:txBody>
                    <a:bodyPr/>
                    <a:lstStyle/>
                    <a:p>
                      <a:pPr algn="ctr">
                        <a:lnSpc>
                          <a:spcPct val="125000"/>
                        </a:lnSpc>
                        <a:spcAft>
                          <a:spcPts val="0"/>
                        </a:spcAft>
                      </a:pPr>
                      <a:r>
                        <a:rPr lang="en-US" sz="1200" b="1" kern="100" spc="100" dirty="0">
                          <a:solidFill>
                            <a:schemeClr val="bg1"/>
                          </a:solidFill>
                          <a:effectLst/>
                          <a:latin typeface="+mn-ea"/>
                          <a:ea typeface="+mn-ea"/>
                        </a:rPr>
                        <a:t> </a:t>
                      </a:r>
                      <a:r>
                        <a:rPr lang="zh-CN" sz="1200" b="1" kern="100" spc="100" dirty="0">
                          <a:solidFill>
                            <a:schemeClr val="bg1"/>
                          </a:solidFill>
                          <a:effectLst/>
                          <a:latin typeface="+mn-ea"/>
                          <a:ea typeface="+mn-ea"/>
                        </a:rPr>
                        <a:t>人</a:t>
                      </a:r>
                      <a:endParaRPr lang="zh-CN" sz="1050" b="1" kern="100" dirty="0">
                        <a:solidFill>
                          <a:schemeClr val="bg1"/>
                        </a:solidFill>
                        <a:effectLst/>
                        <a:latin typeface="+mn-ea"/>
                        <a:ea typeface="+mn-ea"/>
                      </a:endParaRPr>
                    </a:p>
                  </a:txBody>
                  <a:tcPr marL="63828" marR="63828" marT="0" marB="0" anchor="ctr">
                    <a:solidFill>
                      <a:srgbClr val="0070C0"/>
                    </a:solidFill>
                  </a:tcPr>
                </a:tc>
                <a:tc>
                  <a:txBody>
                    <a:bodyPr/>
                    <a:lstStyle/>
                    <a:p>
                      <a:pPr algn="ctr">
                        <a:lnSpc>
                          <a:spcPct val="125000"/>
                        </a:lnSpc>
                        <a:spcAft>
                          <a:spcPts val="0"/>
                        </a:spcAft>
                      </a:pPr>
                      <a:r>
                        <a:rPr lang="zh-CN" sz="1200" b="1" kern="100" spc="100" dirty="0">
                          <a:solidFill>
                            <a:schemeClr val="bg1"/>
                          </a:solidFill>
                          <a:effectLst/>
                          <a:latin typeface="+mn-ea"/>
                          <a:ea typeface="+mn-ea"/>
                        </a:rPr>
                        <a:t>财产</a:t>
                      </a:r>
                      <a:r>
                        <a:rPr lang="en-US" sz="1200" b="1" kern="100" spc="100" dirty="0">
                          <a:solidFill>
                            <a:schemeClr val="bg1"/>
                          </a:solidFill>
                          <a:effectLst/>
                          <a:latin typeface="+mn-ea"/>
                          <a:ea typeface="+mn-ea"/>
                        </a:rPr>
                        <a:t>(</a:t>
                      </a:r>
                      <a:r>
                        <a:rPr lang="zh-CN" sz="1200" b="1" kern="100" spc="100" dirty="0">
                          <a:solidFill>
                            <a:schemeClr val="bg1"/>
                          </a:solidFill>
                          <a:effectLst/>
                          <a:latin typeface="+mn-ea"/>
                          <a:ea typeface="+mn-ea"/>
                        </a:rPr>
                        <a:t>万元）</a:t>
                      </a:r>
                      <a:endParaRPr lang="zh-CN" sz="1050" b="1" kern="100" dirty="0">
                        <a:solidFill>
                          <a:schemeClr val="bg1"/>
                        </a:solidFill>
                        <a:effectLst/>
                        <a:latin typeface="+mn-ea"/>
                        <a:ea typeface="+mn-ea"/>
                      </a:endParaRPr>
                    </a:p>
                  </a:txBody>
                  <a:tcPr marL="63828" marR="63828" marT="0" marB="0" anchor="ctr">
                    <a:solidFill>
                      <a:srgbClr val="0070C0"/>
                    </a:solidFill>
                  </a:tcPr>
                </a:tc>
                <a:tc>
                  <a:txBody>
                    <a:bodyPr/>
                    <a:lstStyle/>
                    <a:p>
                      <a:pPr algn="ctr">
                        <a:lnSpc>
                          <a:spcPct val="125000"/>
                        </a:lnSpc>
                        <a:spcAft>
                          <a:spcPts val="0"/>
                        </a:spcAft>
                      </a:pPr>
                      <a:r>
                        <a:rPr lang="en-US" sz="1200" b="1" kern="100" spc="100" dirty="0">
                          <a:solidFill>
                            <a:schemeClr val="bg1"/>
                          </a:solidFill>
                          <a:effectLst/>
                          <a:latin typeface="+mn-ea"/>
                          <a:ea typeface="+mn-ea"/>
                        </a:rPr>
                        <a:t> </a:t>
                      </a:r>
                      <a:r>
                        <a:rPr lang="zh-CN" sz="1200" b="1" kern="100" spc="100" dirty="0">
                          <a:solidFill>
                            <a:schemeClr val="bg1"/>
                          </a:solidFill>
                          <a:effectLst/>
                          <a:latin typeface="+mn-ea"/>
                          <a:ea typeface="+mn-ea"/>
                        </a:rPr>
                        <a:t>停工</a:t>
                      </a:r>
                      <a:endParaRPr lang="zh-CN" sz="1050" b="1" kern="100" dirty="0">
                        <a:solidFill>
                          <a:schemeClr val="bg1"/>
                        </a:solidFill>
                        <a:effectLst/>
                        <a:latin typeface="+mn-ea"/>
                        <a:ea typeface="+mn-ea"/>
                      </a:endParaRPr>
                    </a:p>
                  </a:txBody>
                  <a:tcPr marL="63828" marR="63828" marT="0" marB="0" anchor="ctr">
                    <a:solidFill>
                      <a:srgbClr val="0070C0"/>
                    </a:solidFill>
                  </a:tcPr>
                </a:tc>
                <a:tc>
                  <a:txBody>
                    <a:bodyPr/>
                    <a:lstStyle/>
                    <a:p>
                      <a:pPr algn="ctr">
                        <a:lnSpc>
                          <a:spcPct val="125000"/>
                        </a:lnSpc>
                        <a:spcAft>
                          <a:spcPts val="0"/>
                        </a:spcAft>
                      </a:pPr>
                      <a:r>
                        <a:rPr lang="zh-CN" sz="1200" b="1" kern="100" spc="100" dirty="0">
                          <a:solidFill>
                            <a:schemeClr val="bg1"/>
                          </a:solidFill>
                          <a:effectLst/>
                          <a:latin typeface="+mn-ea"/>
                          <a:ea typeface="+mn-ea"/>
                        </a:rPr>
                        <a:t>环境污染、资源消耗</a:t>
                      </a:r>
                      <a:endParaRPr lang="zh-CN" sz="1050" b="1" kern="100" dirty="0">
                        <a:solidFill>
                          <a:schemeClr val="bg1"/>
                        </a:solidFill>
                        <a:effectLst/>
                        <a:latin typeface="+mn-ea"/>
                        <a:ea typeface="+mn-ea"/>
                      </a:endParaRPr>
                    </a:p>
                  </a:txBody>
                  <a:tcPr marL="63828" marR="63828" marT="0" marB="0" anchor="ctr">
                    <a:solidFill>
                      <a:srgbClr val="0070C0"/>
                    </a:solidFill>
                  </a:tcPr>
                </a:tc>
                <a:tc>
                  <a:txBody>
                    <a:bodyPr/>
                    <a:lstStyle/>
                    <a:p>
                      <a:pPr algn="ctr">
                        <a:lnSpc>
                          <a:spcPct val="125000"/>
                        </a:lnSpc>
                        <a:spcAft>
                          <a:spcPts val="0"/>
                        </a:spcAft>
                      </a:pPr>
                      <a:r>
                        <a:rPr lang="zh-CN" sz="1200" b="1" kern="100" spc="100" dirty="0">
                          <a:solidFill>
                            <a:schemeClr val="bg1"/>
                          </a:solidFill>
                          <a:effectLst/>
                          <a:latin typeface="+mn-ea"/>
                          <a:ea typeface="+mn-ea"/>
                        </a:rPr>
                        <a:t>公司形象</a:t>
                      </a:r>
                      <a:endParaRPr lang="zh-CN" sz="1050" b="1" kern="100" dirty="0">
                        <a:solidFill>
                          <a:schemeClr val="bg1"/>
                        </a:solidFill>
                        <a:effectLst/>
                        <a:latin typeface="+mn-ea"/>
                        <a:ea typeface="+mn-ea"/>
                      </a:endParaRPr>
                    </a:p>
                  </a:txBody>
                  <a:tcPr marL="63828" marR="63828" marT="0" marB="0" anchor="ctr">
                    <a:solidFill>
                      <a:srgbClr val="0070C0"/>
                    </a:solidFill>
                  </a:tcPr>
                </a:tc>
                <a:extLst>
                  <a:ext uri="{0D108BD9-81ED-4DB2-BD59-A6C34878D82A}">
                    <a16:rowId xmlns="" xmlns:a16="http://schemas.microsoft.com/office/drawing/2014/main" val="3399941802"/>
                  </a:ext>
                </a:extLst>
              </a:tr>
              <a:tr h="462765">
                <a:tc>
                  <a:txBody>
                    <a:bodyPr/>
                    <a:lstStyle/>
                    <a:p>
                      <a:pPr algn="ctr">
                        <a:lnSpc>
                          <a:spcPct val="125000"/>
                        </a:lnSpc>
                        <a:spcAft>
                          <a:spcPts val="0"/>
                        </a:spcAft>
                      </a:pPr>
                      <a:r>
                        <a:rPr lang="en-US" sz="1200" kern="100" spc="100" dirty="0">
                          <a:effectLst/>
                          <a:latin typeface="+mn-ea"/>
                          <a:ea typeface="+mn-ea"/>
                        </a:rPr>
                        <a:t>5</a:t>
                      </a:r>
                      <a:endParaRPr lang="zh-CN" sz="1000" kern="100" dirty="0">
                        <a:effectLst/>
                        <a:latin typeface="+mn-ea"/>
                        <a:ea typeface="+mn-ea"/>
                      </a:endParaRPr>
                    </a:p>
                    <a:p>
                      <a:pPr algn="ctr">
                        <a:lnSpc>
                          <a:spcPct val="125000"/>
                        </a:lnSpc>
                        <a:spcAft>
                          <a:spcPts val="0"/>
                        </a:spcAft>
                      </a:pP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违反法律、法规</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发生死亡</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en-US" sz="1100" kern="100" spc="100" dirty="0">
                          <a:effectLst/>
                          <a:latin typeface="+mn-ea"/>
                          <a:ea typeface="+mn-ea"/>
                        </a:rPr>
                        <a:t> &gt;50</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部分装置</a:t>
                      </a:r>
                      <a:r>
                        <a:rPr lang="en-US" sz="1100" kern="100" spc="100" dirty="0">
                          <a:effectLst/>
                          <a:latin typeface="+mn-ea"/>
                          <a:ea typeface="+mn-ea"/>
                        </a:rPr>
                        <a:t>(&gt;2</a:t>
                      </a:r>
                      <a:r>
                        <a:rPr lang="zh-CN" sz="1100" kern="100" spc="100" dirty="0">
                          <a:effectLst/>
                          <a:latin typeface="+mn-ea"/>
                          <a:ea typeface="+mn-ea"/>
                        </a:rPr>
                        <a:t>套</a:t>
                      </a:r>
                      <a:r>
                        <a:rPr lang="en-US" sz="1100" kern="100" spc="100" dirty="0">
                          <a:effectLst/>
                          <a:latin typeface="+mn-ea"/>
                          <a:ea typeface="+mn-ea"/>
                        </a:rPr>
                        <a:t>)</a:t>
                      </a:r>
                      <a:r>
                        <a:rPr lang="zh-CN" sz="1100" kern="100" spc="100" dirty="0">
                          <a:effectLst/>
                          <a:latin typeface="+mn-ea"/>
                          <a:ea typeface="+mn-ea"/>
                        </a:rPr>
                        <a:t>或设备停工</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大规模、</a:t>
                      </a:r>
                      <a:endParaRPr lang="zh-CN" sz="1000" kern="100">
                        <a:effectLst/>
                        <a:latin typeface="+mn-ea"/>
                        <a:ea typeface="+mn-ea"/>
                      </a:endParaRPr>
                    </a:p>
                    <a:p>
                      <a:pPr algn="ctr">
                        <a:lnSpc>
                          <a:spcPct val="125000"/>
                        </a:lnSpc>
                        <a:spcAft>
                          <a:spcPts val="0"/>
                        </a:spcAft>
                      </a:pPr>
                      <a:r>
                        <a:rPr lang="zh-CN" sz="1100" kern="100" spc="100">
                          <a:effectLst/>
                          <a:latin typeface="+mn-ea"/>
                          <a:ea typeface="+mn-ea"/>
                        </a:rPr>
                        <a:t>公司外</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重大国内影响</a:t>
                      </a:r>
                      <a:endParaRPr lang="zh-CN" sz="1000" kern="100">
                        <a:effectLst/>
                        <a:latin typeface="+mn-ea"/>
                        <a:ea typeface="+mn-ea"/>
                      </a:endParaRPr>
                    </a:p>
                  </a:txBody>
                  <a:tcPr marL="63828" marR="63828" marT="0" marB="0" anchor="ctr">
                    <a:noFill/>
                  </a:tcPr>
                </a:tc>
                <a:extLst>
                  <a:ext uri="{0D108BD9-81ED-4DB2-BD59-A6C34878D82A}">
                    <a16:rowId xmlns="" xmlns:a16="http://schemas.microsoft.com/office/drawing/2014/main" val="1772794216"/>
                  </a:ext>
                </a:extLst>
              </a:tr>
              <a:tr h="607379">
                <a:tc>
                  <a:txBody>
                    <a:bodyPr/>
                    <a:lstStyle/>
                    <a:p>
                      <a:pPr algn="ctr">
                        <a:lnSpc>
                          <a:spcPct val="125000"/>
                        </a:lnSpc>
                        <a:spcAft>
                          <a:spcPts val="0"/>
                        </a:spcAft>
                      </a:pPr>
                      <a:r>
                        <a:rPr lang="en-US" sz="1200" kern="100" spc="100">
                          <a:effectLst/>
                          <a:latin typeface="+mn-ea"/>
                          <a:ea typeface="+mn-ea"/>
                        </a:rPr>
                        <a:t>4</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潜在违反法规</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丧失劳动</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en-US" sz="1100" kern="100" spc="100" dirty="0">
                          <a:effectLst/>
                          <a:latin typeface="+mn-ea"/>
                          <a:ea typeface="+mn-ea"/>
                        </a:rPr>
                        <a:t>&gt;25</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en-US" sz="1100" kern="100" spc="100" dirty="0">
                          <a:effectLst/>
                          <a:latin typeface="+mn-ea"/>
                          <a:ea typeface="+mn-ea"/>
                        </a:rPr>
                        <a:t>2</a:t>
                      </a:r>
                      <a:r>
                        <a:rPr lang="zh-CN" sz="1100" kern="100" spc="100" dirty="0">
                          <a:effectLst/>
                          <a:latin typeface="+mn-ea"/>
                          <a:ea typeface="+mn-ea"/>
                        </a:rPr>
                        <a:t>套装置停工、或设备停工</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公司内严重污染</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行业内、集团公司内</a:t>
                      </a:r>
                      <a:endParaRPr lang="zh-CN" sz="1000" kern="100" dirty="0">
                        <a:effectLst/>
                        <a:latin typeface="+mn-ea"/>
                        <a:ea typeface="+mn-ea"/>
                      </a:endParaRPr>
                    </a:p>
                  </a:txBody>
                  <a:tcPr marL="63828" marR="63828" marT="0" marB="0" anchor="ctr">
                    <a:noFill/>
                  </a:tcPr>
                </a:tc>
                <a:extLst>
                  <a:ext uri="{0D108BD9-81ED-4DB2-BD59-A6C34878D82A}">
                    <a16:rowId xmlns="" xmlns:a16="http://schemas.microsoft.com/office/drawing/2014/main" val="1136761604"/>
                  </a:ext>
                </a:extLst>
              </a:tr>
              <a:tr h="809839">
                <a:tc>
                  <a:txBody>
                    <a:bodyPr/>
                    <a:lstStyle/>
                    <a:p>
                      <a:pPr algn="ctr">
                        <a:lnSpc>
                          <a:spcPct val="125000"/>
                        </a:lnSpc>
                        <a:spcAft>
                          <a:spcPts val="0"/>
                        </a:spcAft>
                      </a:pPr>
                      <a:r>
                        <a:rPr lang="en-US" sz="1200" kern="100" spc="100" dirty="0">
                          <a:effectLst/>
                          <a:latin typeface="+mn-ea"/>
                          <a:ea typeface="+mn-ea"/>
                        </a:rPr>
                        <a:t>3</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不符合集团公司的</a:t>
                      </a:r>
                      <a:r>
                        <a:rPr lang="en-US" sz="1100" kern="100" spc="100">
                          <a:effectLst/>
                          <a:latin typeface="+mn-ea"/>
                          <a:ea typeface="+mn-ea"/>
                        </a:rPr>
                        <a:t>HSE</a:t>
                      </a:r>
                      <a:r>
                        <a:rPr lang="zh-CN" sz="1100" kern="100" spc="100">
                          <a:effectLst/>
                          <a:latin typeface="+mn-ea"/>
                          <a:ea typeface="+mn-ea"/>
                        </a:rPr>
                        <a:t>方针、制度、规定</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截肢、骨折、听力丧失、慢性病</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en-US" sz="1100" kern="100" spc="100">
                          <a:effectLst/>
                          <a:latin typeface="+mn-ea"/>
                          <a:ea typeface="+mn-ea"/>
                        </a:rPr>
                        <a:t>&gt;10</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en-US" sz="1100" kern="100" spc="100" dirty="0">
                          <a:effectLst/>
                          <a:latin typeface="+mn-ea"/>
                          <a:ea typeface="+mn-ea"/>
                        </a:rPr>
                        <a:t>1</a:t>
                      </a:r>
                      <a:r>
                        <a:rPr lang="zh-CN" sz="1100" kern="100" spc="100" dirty="0">
                          <a:effectLst/>
                          <a:latin typeface="+mn-ea"/>
                          <a:ea typeface="+mn-ea"/>
                        </a:rPr>
                        <a:t>套装置停工或设备</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公司范围内中等污染</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省内影响</a:t>
                      </a:r>
                      <a:endParaRPr lang="zh-CN" sz="1000" kern="100" dirty="0">
                        <a:effectLst/>
                        <a:latin typeface="+mn-ea"/>
                        <a:ea typeface="+mn-ea"/>
                      </a:endParaRPr>
                    </a:p>
                  </a:txBody>
                  <a:tcPr marL="63828" marR="63828" marT="0" marB="0" anchor="ctr">
                    <a:noFill/>
                  </a:tcPr>
                </a:tc>
                <a:extLst>
                  <a:ext uri="{0D108BD9-81ED-4DB2-BD59-A6C34878D82A}">
                    <a16:rowId xmlns="" xmlns:a16="http://schemas.microsoft.com/office/drawing/2014/main" val="3817140852"/>
                  </a:ext>
                </a:extLst>
              </a:tr>
              <a:tr h="607379">
                <a:tc>
                  <a:txBody>
                    <a:bodyPr/>
                    <a:lstStyle/>
                    <a:p>
                      <a:pPr algn="ctr">
                        <a:lnSpc>
                          <a:spcPct val="125000"/>
                        </a:lnSpc>
                        <a:spcAft>
                          <a:spcPts val="0"/>
                        </a:spcAft>
                      </a:pPr>
                      <a:r>
                        <a:rPr lang="en-US" sz="1200" kern="100" spc="100">
                          <a:effectLst/>
                          <a:latin typeface="+mn-ea"/>
                          <a:ea typeface="+mn-ea"/>
                        </a:rPr>
                        <a:t>2</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不符合公司的</a:t>
                      </a:r>
                      <a:r>
                        <a:rPr lang="en-US" sz="1100" kern="100" spc="100">
                          <a:effectLst/>
                          <a:latin typeface="+mn-ea"/>
                          <a:ea typeface="+mn-ea"/>
                        </a:rPr>
                        <a:t>HSE</a:t>
                      </a:r>
                      <a:r>
                        <a:rPr lang="zh-CN" sz="1100" kern="100" spc="100">
                          <a:effectLst/>
                          <a:latin typeface="+mn-ea"/>
                          <a:ea typeface="+mn-ea"/>
                        </a:rPr>
                        <a:t>操作程序、规定</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轻微受伤、间歇不舒适</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en-US" sz="1100" kern="100" spc="100">
                          <a:effectLst/>
                          <a:latin typeface="+mn-ea"/>
                          <a:ea typeface="+mn-ea"/>
                        </a:rPr>
                        <a:t>&lt;10</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受影响不大，几乎不停工</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装置范围污染</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公司及周边范围</a:t>
                      </a:r>
                      <a:endParaRPr lang="zh-CN" sz="1000" kern="100" dirty="0">
                        <a:effectLst/>
                        <a:latin typeface="+mn-ea"/>
                        <a:ea typeface="+mn-ea"/>
                      </a:endParaRPr>
                    </a:p>
                  </a:txBody>
                  <a:tcPr marL="63828" marR="63828" marT="0" marB="0" anchor="ctr">
                    <a:noFill/>
                  </a:tcPr>
                </a:tc>
                <a:extLst>
                  <a:ext uri="{0D108BD9-81ED-4DB2-BD59-A6C34878D82A}">
                    <a16:rowId xmlns="" xmlns:a16="http://schemas.microsoft.com/office/drawing/2014/main" val="2211627370"/>
                  </a:ext>
                </a:extLst>
              </a:tr>
              <a:tr h="404920">
                <a:tc>
                  <a:txBody>
                    <a:bodyPr/>
                    <a:lstStyle/>
                    <a:p>
                      <a:pPr algn="ctr">
                        <a:lnSpc>
                          <a:spcPct val="125000"/>
                        </a:lnSpc>
                        <a:spcAft>
                          <a:spcPts val="0"/>
                        </a:spcAft>
                      </a:pPr>
                      <a:r>
                        <a:rPr lang="en-US" sz="1200" kern="100" spc="100">
                          <a:effectLst/>
                          <a:latin typeface="+mn-ea"/>
                          <a:ea typeface="+mn-ea"/>
                        </a:rPr>
                        <a:t>1</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完全符合</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无伤亡</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无损失</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没有停工</a:t>
                      </a:r>
                      <a:endParaRPr lang="zh-CN" sz="1000" kern="100" dirty="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a:effectLst/>
                          <a:latin typeface="+mn-ea"/>
                          <a:ea typeface="+mn-ea"/>
                        </a:rPr>
                        <a:t>没有污染</a:t>
                      </a:r>
                      <a:endParaRPr lang="zh-CN" sz="1000" kern="100">
                        <a:effectLst/>
                        <a:latin typeface="+mn-ea"/>
                        <a:ea typeface="+mn-ea"/>
                      </a:endParaRPr>
                    </a:p>
                  </a:txBody>
                  <a:tcPr marL="63828" marR="63828" marT="0" marB="0" anchor="ctr">
                    <a:noFill/>
                  </a:tcPr>
                </a:tc>
                <a:tc>
                  <a:txBody>
                    <a:bodyPr/>
                    <a:lstStyle/>
                    <a:p>
                      <a:pPr algn="ctr">
                        <a:lnSpc>
                          <a:spcPct val="125000"/>
                        </a:lnSpc>
                        <a:spcAft>
                          <a:spcPts val="0"/>
                        </a:spcAft>
                      </a:pPr>
                      <a:r>
                        <a:rPr lang="zh-CN" sz="1100" kern="100" spc="100" dirty="0">
                          <a:effectLst/>
                          <a:latin typeface="+mn-ea"/>
                          <a:ea typeface="+mn-ea"/>
                        </a:rPr>
                        <a:t>形象没有受损</a:t>
                      </a:r>
                      <a:endParaRPr lang="zh-CN" sz="1000" kern="100" dirty="0">
                        <a:effectLst/>
                        <a:latin typeface="+mn-ea"/>
                        <a:ea typeface="+mn-ea"/>
                      </a:endParaRPr>
                    </a:p>
                  </a:txBody>
                  <a:tcPr marL="63828" marR="63828" marT="0" marB="0" anchor="ctr">
                    <a:noFill/>
                  </a:tcPr>
                </a:tc>
                <a:extLst>
                  <a:ext uri="{0D108BD9-81ED-4DB2-BD59-A6C34878D82A}">
                    <a16:rowId xmlns="" xmlns:a16="http://schemas.microsoft.com/office/drawing/2014/main" val="898713841"/>
                  </a:ext>
                </a:extLst>
              </a:tr>
            </a:tbl>
          </a:graphicData>
        </a:graphic>
      </p:graphicFrame>
      <p:sp>
        <p:nvSpPr>
          <p:cNvPr id="3" name="Rectangle 3">
            <a:extLst>
              <a:ext uri="{FF2B5EF4-FFF2-40B4-BE49-F238E27FC236}">
                <a16:creationId xmlns="" xmlns:a16="http://schemas.microsoft.com/office/drawing/2014/main" id="{6C22627C-26CC-4349-B9D6-59FA176C0431}"/>
              </a:ext>
            </a:extLst>
          </p:cNvPr>
          <p:cNvSpPr>
            <a:spLocks noChangeArrowheads="1"/>
          </p:cNvSpPr>
          <p:nvPr/>
        </p:nvSpPr>
        <p:spPr bwMode="auto">
          <a:xfrm>
            <a:off x="3073400" y="1178620"/>
            <a:ext cx="49562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r>
              <a:rPr kumimoji="0" lang="zh-CN" altLang="zh-CN" sz="20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危害及影响后果的严重性（</a:t>
            </a:r>
            <a:r>
              <a:rPr kumimoji="0" lang="en-US" altLang="zh-CN" sz="20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S</a:t>
            </a:r>
            <a:r>
              <a:rPr kumimoji="0" lang="zh-CN" altLang="en-US" sz="20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4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endParaRPr>
          </a:p>
        </p:txBody>
      </p:sp>
      <p:sp>
        <p:nvSpPr>
          <p:cNvPr id="8" name="平行四边形 6">
            <a:extLst>
              <a:ext uri="{FF2B5EF4-FFF2-40B4-BE49-F238E27FC236}">
                <a16:creationId xmlns="" xmlns:a16="http://schemas.microsoft.com/office/drawing/2014/main" id="{3CC83036-205A-48DF-A947-D258BD8BAB79}"/>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857636A3-3497-43C5-AAF2-9A0D8B459A99}"/>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1C6C2C70-00D4-489C-B9B9-36982E9154A5}"/>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D23EC1A6-901E-4093-B40A-A2BC6BC0FFE3}"/>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9423174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表格 5">
            <a:extLst>
              <a:ext uri="{FF2B5EF4-FFF2-40B4-BE49-F238E27FC236}">
                <a16:creationId xmlns="" xmlns:a16="http://schemas.microsoft.com/office/drawing/2014/main" id="{EEA600CA-2B40-4D58-BCCD-17EE4484606A}"/>
              </a:ext>
            </a:extLst>
          </p:cNvPr>
          <p:cNvGraphicFramePr>
            <a:graphicFrameLocks noGrp="1"/>
          </p:cNvGraphicFramePr>
          <p:nvPr>
            <p:extLst>
              <p:ext uri="{D42A27DB-BD31-4B8C-83A1-F6EECF244321}">
                <p14:modId xmlns:p14="http://schemas.microsoft.com/office/powerpoint/2010/main" val="1732474559"/>
              </p:ext>
            </p:extLst>
          </p:nvPr>
        </p:nvGraphicFramePr>
        <p:xfrm>
          <a:off x="811212" y="1847226"/>
          <a:ext cx="7672389" cy="3195967"/>
        </p:xfrm>
        <a:graphic>
          <a:graphicData uri="http://schemas.openxmlformats.org/drawingml/2006/table">
            <a:tbl>
              <a:tblPr>
                <a:tableStyleId>{5940675A-B579-460E-94D1-54222C63F5DA}</a:tableStyleId>
              </a:tblPr>
              <a:tblGrid>
                <a:gridCol w="2230574">
                  <a:extLst>
                    <a:ext uri="{9D8B030D-6E8A-4147-A177-3AD203B41FA5}">
                      <a16:colId xmlns="" xmlns:a16="http://schemas.microsoft.com/office/drawing/2014/main" val="2590638374"/>
                    </a:ext>
                  </a:extLst>
                </a:gridCol>
                <a:gridCol w="1088363">
                  <a:extLst>
                    <a:ext uri="{9D8B030D-6E8A-4147-A177-3AD203B41FA5}">
                      <a16:colId xmlns="" xmlns:a16="http://schemas.microsoft.com/office/drawing/2014/main" val="2526415849"/>
                    </a:ext>
                  </a:extLst>
                </a:gridCol>
                <a:gridCol w="1088363">
                  <a:extLst>
                    <a:ext uri="{9D8B030D-6E8A-4147-A177-3AD203B41FA5}">
                      <a16:colId xmlns="" xmlns:a16="http://schemas.microsoft.com/office/drawing/2014/main" val="2585883808"/>
                    </a:ext>
                  </a:extLst>
                </a:gridCol>
                <a:gridCol w="1088363">
                  <a:extLst>
                    <a:ext uri="{9D8B030D-6E8A-4147-A177-3AD203B41FA5}">
                      <a16:colId xmlns="" xmlns:a16="http://schemas.microsoft.com/office/drawing/2014/main" val="1036224256"/>
                    </a:ext>
                  </a:extLst>
                </a:gridCol>
                <a:gridCol w="1088363">
                  <a:extLst>
                    <a:ext uri="{9D8B030D-6E8A-4147-A177-3AD203B41FA5}">
                      <a16:colId xmlns="" xmlns:a16="http://schemas.microsoft.com/office/drawing/2014/main" val="2551250726"/>
                    </a:ext>
                  </a:extLst>
                </a:gridCol>
                <a:gridCol w="1088363">
                  <a:extLst>
                    <a:ext uri="{9D8B030D-6E8A-4147-A177-3AD203B41FA5}">
                      <a16:colId xmlns="" xmlns:a16="http://schemas.microsoft.com/office/drawing/2014/main" val="2886660603"/>
                    </a:ext>
                  </a:extLst>
                </a:gridCol>
              </a:tblGrid>
              <a:tr h="922577">
                <a:tc>
                  <a:txBody>
                    <a:bodyPr/>
                    <a:lstStyle/>
                    <a:p>
                      <a:pPr algn="r">
                        <a:lnSpc>
                          <a:spcPct val="125000"/>
                        </a:lnSpc>
                        <a:spcAft>
                          <a:spcPts val="0"/>
                        </a:spcAft>
                      </a:pPr>
                      <a:r>
                        <a:rPr lang="en-US" sz="1400" kern="100" spc="100" dirty="0">
                          <a:effectLst/>
                        </a:rPr>
                        <a:t> </a:t>
                      </a:r>
                      <a:endParaRPr lang="zh-CN" sz="900" kern="100" dirty="0">
                        <a:effectLst/>
                      </a:endParaRPr>
                    </a:p>
                    <a:p>
                      <a:pPr algn="r">
                        <a:lnSpc>
                          <a:spcPct val="125000"/>
                        </a:lnSpc>
                        <a:spcAft>
                          <a:spcPts val="0"/>
                        </a:spcAft>
                      </a:pPr>
                      <a:r>
                        <a:rPr lang="zh-CN" sz="900" dirty="0">
                          <a:effectLst/>
                        </a:rPr>
                        <a:t/>
                      </a:r>
                      <a:br>
                        <a:rPr lang="zh-CN" sz="900" dirty="0">
                          <a:effectLst/>
                        </a:rPr>
                      </a:br>
                      <a:endParaRPr lang="zh-CN" sz="900" kern="100" dirty="0">
                        <a:effectLst/>
                      </a:endParaRPr>
                    </a:p>
                  </a:txBody>
                  <a:tcPr marL="61381" marR="61381" marT="0" marB="0"/>
                </a:tc>
                <a:tc>
                  <a:txBody>
                    <a:bodyPr/>
                    <a:lstStyle/>
                    <a:p>
                      <a:pPr algn="ctr">
                        <a:lnSpc>
                          <a:spcPct val="125000"/>
                        </a:lnSpc>
                        <a:spcAft>
                          <a:spcPts val="0"/>
                        </a:spcAft>
                      </a:pPr>
                      <a:r>
                        <a:rPr lang="en-US" sz="1600" kern="100" spc="100" dirty="0">
                          <a:effectLst/>
                        </a:rPr>
                        <a:t> </a:t>
                      </a:r>
                      <a:endParaRPr lang="zh-CN" sz="900" kern="100" dirty="0">
                        <a:effectLst/>
                      </a:endParaRPr>
                    </a:p>
                    <a:p>
                      <a:pPr algn="ctr">
                        <a:lnSpc>
                          <a:spcPct val="125000"/>
                        </a:lnSpc>
                        <a:spcAft>
                          <a:spcPts val="0"/>
                        </a:spcAft>
                      </a:pPr>
                      <a:r>
                        <a:rPr lang="en-US" sz="1600" kern="100" spc="100" dirty="0">
                          <a:effectLst/>
                        </a:rPr>
                        <a:t>1</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 </a:t>
                      </a:r>
                      <a:endParaRPr lang="zh-CN" sz="900" kern="100" dirty="0">
                        <a:effectLst/>
                      </a:endParaRPr>
                    </a:p>
                    <a:p>
                      <a:pPr algn="ctr">
                        <a:lnSpc>
                          <a:spcPct val="125000"/>
                        </a:lnSpc>
                        <a:spcAft>
                          <a:spcPts val="0"/>
                        </a:spcAft>
                      </a:pPr>
                      <a:r>
                        <a:rPr lang="en-US" sz="1600" kern="100" spc="100" dirty="0">
                          <a:effectLst/>
                        </a:rPr>
                        <a:t>2</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 </a:t>
                      </a:r>
                      <a:endParaRPr lang="zh-CN" sz="900" kern="100">
                        <a:effectLst/>
                      </a:endParaRPr>
                    </a:p>
                    <a:p>
                      <a:pPr algn="ctr">
                        <a:lnSpc>
                          <a:spcPct val="125000"/>
                        </a:lnSpc>
                        <a:spcAft>
                          <a:spcPts val="0"/>
                        </a:spcAft>
                      </a:pPr>
                      <a:r>
                        <a:rPr lang="en-US" sz="1600" kern="100" spc="100">
                          <a:effectLst/>
                        </a:rPr>
                        <a:t>3</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 </a:t>
                      </a:r>
                      <a:endParaRPr lang="zh-CN" sz="900" kern="100">
                        <a:effectLst/>
                      </a:endParaRPr>
                    </a:p>
                    <a:p>
                      <a:pPr algn="ctr">
                        <a:lnSpc>
                          <a:spcPct val="125000"/>
                        </a:lnSpc>
                        <a:spcAft>
                          <a:spcPts val="0"/>
                        </a:spcAft>
                      </a:pPr>
                      <a:r>
                        <a:rPr lang="en-US" sz="1600" kern="100" spc="100">
                          <a:effectLst/>
                        </a:rPr>
                        <a:t>4</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 </a:t>
                      </a:r>
                      <a:endParaRPr lang="zh-CN" sz="900" kern="100">
                        <a:effectLst/>
                      </a:endParaRPr>
                    </a:p>
                    <a:p>
                      <a:pPr algn="ctr">
                        <a:lnSpc>
                          <a:spcPct val="125000"/>
                        </a:lnSpc>
                        <a:spcAft>
                          <a:spcPts val="0"/>
                        </a:spcAft>
                      </a:pPr>
                      <a:r>
                        <a:rPr lang="en-US" sz="1600" kern="100" spc="100">
                          <a:effectLst/>
                        </a:rPr>
                        <a:t>5</a:t>
                      </a:r>
                      <a:endParaRPr lang="zh-CN" sz="900" kern="100">
                        <a:effectLst/>
                        <a:latin typeface="Times New Roman" panose="02020603050405020304" pitchFamily="18" charset="0"/>
                        <a:ea typeface="宋体" panose="02010600030101010101" pitchFamily="2" charset="-122"/>
                      </a:endParaRPr>
                    </a:p>
                  </a:txBody>
                  <a:tcPr marL="61381" marR="61381" marT="0" marB="0" anchor="ctr"/>
                </a:tc>
                <a:extLst>
                  <a:ext uri="{0D108BD9-81ED-4DB2-BD59-A6C34878D82A}">
                    <a16:rowId xmlns="" xmlns:a16="http://schemas.microsoft.com/office/drawing/2014/main" val="846798900"/>
                  </a:ext>
                </a:extLst>
              </a:tr>
              <a:tr h="454678">
                <a:tc>
                  <a:txBody>
                    <a:bodyPr/>
                    <a:lstStyle/>
                    <a:p>
                      <a:pPr algn="ctr">
                        <a:lnSpc>
                          <a:spcPct val="125000"/>
                        </a:lnSpc>
                        <a:spcAft>
                          <a:spcPts val="0"/>
                        </a:spcAft>
                      </a:pPr>
                      <a:r>
                        <a:rPr lang="en-US" sz="1600" kern="100" spc="100" dirty="0">
                          <a:effectLst/>
                        </a:rPr>
                        <a:t>1</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1</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2</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3</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4</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5</a:t>
                      </a:r>
                      <a:endParaRPr lang="zh-CN" sz="900" kern="100">
                        <a:effectLst/>
                        <a:latin typeface="Times New Roman" panose="02020603050405020304" pitchFamily="18" charset="0"/>
                        <a:ea typeface="宋体" panose="02010600030101010101" pitchFamily="2" charset="-122"/>
                      </a:endParaRPr>
                    </a:p>
                  </a:txBody>
                  <a:tcPr marL="61381" marR="61381" marT="0" marB="0" anchor="ctr"/>
                </a:tc>
                <a:extLst>
                  <a:ext uri="{0D108BD9-81ED-4DB2-BD59-A6C34878D82A}">
                    <a16:rowId xmlns="" xmlns:a16="http://schemas.microsoft.com/office/drawing/2014/main" val="1059722006"/>
                  </a:ext>
                </a:extLst>
              </a:tr>
              <a:tr h="454678">
                <a:tc>
                  <a:txBody>
                    <a:bodyPr/>
                    <a:lstStyle/>
                    <a:p>
                      <a:pPr algn="ctr">
                        <a:lnSpc>
                          <a:spcPct val="125000"/>
                        </a:lnSpc>
                        <a:spcAft>
                          <a:spcPts val="0"/>
                        </a:spcAft>
                      </a:pPr>
                      <a:r>
                        <a:rPr lang="en-US" sz="1600" kern="100" spc="100" dirty="0">
                          <a:effectLst/>
                        </a:rPr>
                        <a:t>2</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2</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4</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6</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8</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10</a:t>
                      </a:r>
                      <a:endParaRPr lang="zh-CN" sz="900" kern="100">
                        <a:effectLst/>
                        <a:latin typeface="Times New Roman" panose="02020603050405020304" pitchFamily="18" charset="0"/>
                        <a:ea typeface="宋体" panose="02010600030101010101" pitchFamily="2" charset="-122"/>
                      </a:endParaRPr>
                    </a:p>
                  </a:txBody>
                  <a:tcPr marL="61381" marR="61381" marT="0" marB="0" anchor="ctr"/>
                </a:tc>
                <a:extLst>
                  <a:ext uri="{0D108BD9-81ED-4DB2-BD59-A6C34878D82A}">
                    <a16:rowId xmlns="" xmlns:a16="http://schemas.microsoft.com/office/drawing/2014/main" val="1361897591"/>
                  </a:ext>
                </a:extLst>
              </a:tr>
              <a:tr h="454678">
                <a:tc>
                  <a:txBody>
                    <a:bodyPr/>
                    <a:lstStyle/>
                    <a:p>
                      <a:pPr algn="ctr">
                        <a:lnSpc>
                          <a:spcPct val="125000"/>
                        </a:lnSpc>
                        <a:spcAft>
                          <a:spcPts val="0"/>
                        </a:spcAft>
                      </a:pPr>
                      <a:r>
                        <a:rPr lang="en-US" sz="1600" kern="100" spc="100" dirty="0">
                          <a:effectLst/>
                        </a:rPr>
                        <a:t>3</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3</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6</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9</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12</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15</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extLst>
                  <a:ext uri="{0D108BD9-81ED-4DB2-BD59-A6C34878D82A}">
                    <a16:rowId xmlns="" xmlns:a16="http://schemas.microsoft.com/office/drawing/2014/main" val="2803304307"/>
                  </a:ext>
                </a:extLst>
              </a:tr>
              <a:tr h="454678">
                <a:tc>
                  <a:txBody>
                    <a:bodyPr/>
                    <a:lstStyle/>
                    <a:p>
                      <a:pPr algn="ctr">
                        <a:lnSpc>
                          <a:spcPct val="125000"/>
                        </a:lnSpc>
                        <a:spcAft>
                          <a:spcPts val="0"/>
                        </a:spcAft>
                      </a:pPr>
                      <a:r>
                        <a:rPr lang="en-US" sz="1600" kern="100" spc="100" dirty="0">
                          <a:effectLst/>
                        </a:rPr>
                        <a:t>4</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4</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8</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12</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16</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20</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extLst>
                  <a:ext uri="{0D108BD9-81ED-4DB2-BD59-A6C34878D82A}">
                    <a16:rowId xmlns="" xmlns:a16="http://schemas.microsoft.com/office/drawing/2014/main" val="346224341"/>
                  </a:ext>
                </a:extLst>
              </a:tr>
              <a:tr h="454678">
                <a:tc>
                  <a:txBody>
                    <a:bodyPr/>
                    <a:lstStyle/>
                    <a:p>
                      <a:pPr algn="ctr">
                        <a:lnSpc>
                          <a:spcPct val="125000"/>
                        </a:lnSpc>
                        <a:spcAft>
                          <a:spcPts val="0"/>
                        </a:spcAft>
                      </a:pPr>
                      <a:r>
                        <a:rPr lang="en-US" sz="1600" kern="100" spc="100" dirty="0">
                          <a:effectLst/>
                        </a:rPr>
                        <a:t>5</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5</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10</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15</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a:effectLst/>
                        </a:rPr>
                        <a:t>20</a:t>
                      </a:r>
                      <a:endParaRPr lang="zh-CN" sz="900" kern="100">
                        <a:effectLst/>
                        <a:latin typeface="Times New Roman" panose="02020603050405020304" pitchFamily="18" charset="0"/>
                        <a:ea typeface="宋体" panose="02010600030101010101" pitchFamily="2" charset="-122"/>
                      </a:endParaRPr>
                    </a:p>
                  </a:txBody>
                  <a:tcPr marL="61381" marR="61381" marT="0" marB="0" anchor="ctr"/>
                </a:tc>
                <a:tc>
                  <a:txBody>
                    <a:bodyPr/>
                    <a:lstStyle/>
                    <a:p>
                      <a:pPr algn="ctr">
                        <a:lnSpc>
                          <a:spcPct val="125000"/>
                        </a:lnSpc>
                        <a:spcAft>
                          <a:spcPts val="0"/>
                        </a:spcAft>
                      </a:pPr>
                      <a:r>
                        <a:rPr lang="en-US" sz="1600" kern="100" spc="100" dirty="0">
                          <a:effectLst/>
                        </a:rPr>
                        <a:t>25</a:t>
                      </a:r>
                      <a:endParaRPr lang="zh-CN" sz="900" kern="100" dirty="0">
                        <a:effectLst/>
                        <a:latin typeface="Times New Roman" panose="02020603050405020304" pitchFamily="18" charset="0"/>
                        <a:ea typeface="宋体" panose="02010600030101010101" pitchFamily="2" charset="-122"/>
                      </a:endParaRPr>
                    </a:p>
                  </a:txBody>
                  <a:tcPr marL="61381" marR="61381" marT="0" marB="0" anchor="ctr"/>
                </a:tc>
                <a:extLst>
                  <a:ext uri="{0D108BD9-81ED-4DB2-BD59-A6C34878D82A}">
                    <a16:rowId xmlns="" xmlns:a16="http://schemas.microsoft.com/office/drawing/2014/main" val="3664144397"/>
                  </a:ext>
                </a:extLst>
              </a:tr>
            </a:tbl>
          </a:graphicData>
        </a:graphic>
      </p:graphicFrame>
      <p:sp>
        <p:nvSpPr>
          <p:cNvPr id="7" name="Rectangle 3">
            <a:extLst>
              <a:ext uri="{FF2B5EF4-FFF2-40B4-BE49-F238E27FC236}">
                <a16:creationId xmlns="" xmlns:a16="http://schemas.microsoft.com/office/drawing/2014/main" id="{0F7E3AC5-70E9-495D-8770-E594BE8A4021}"/>
              </a:ext>
            </a:extLst>
          </p:cNvPr>
          <p:cNvSpPr>
            <a:spLocks noChangeArrowheads="1"/>
          </p:cNvSpPr>
          <p:nvPr/>
        </p:nvSpPr>
        <p:spPr bwMode="auto">
          <a:xfrm>
            <a:off x="3678237" y="1092979"/>
            <a:ext cx="2319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4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风险评估矩阵</a:t>
            </a:r>
            <a:endParaRPr kumimoji="0" lang="zh-CN" altLang="zh-CN" sz="16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endParaRPr>
          </a:p>
        </p:txBody>
      </p:sp>
      <p:sp>
        <p:nvSpPr>
          <p:cNvPr id="9" name="Line 2">
            <a:extLst>
              <a:ext uri="{FF2B5EF4-FFF2-40B4-BE49-F238E27FC236}">
                <a16:creationId xmlns="" xmlns:a16="http://schemas.microsoft.com/office/drawing/2014/main" id="{6A7FC19C-D7CB-47DF-AB29-BDA5C5F8BE5A}"/>
              </a:ext>
            </a:extLst>
          </p:cNvPr>
          <p:cNvSpPr>
            <a:spLocks noChangeShapeType="1"/>
          </p:cNvSpPr>
          <p:nvPr/>
        </p:nvSpPr>
        <p:spPr bwMode="auto">
          <a:xfrm>
            <a:off x="811212" y="1863101"/>
            <a:ext cx="2160588" cy="831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文本框 10">
            <a:extLst>
              <a:ext uri="{FF2B5EF4-FFF2-40B4-BE49-F238E27FC236}">
                <a16:creationId xmlns="" xmlns:a16="http://schemas.microsoft.com/office/drawing/2014/main" id="{3DB0C403-4585-491A-AF08-040AD271273B}"/>
              </a:ext>
            </a:extLst>
          </p:cNvPr>
          <p:cNvSpPr txBox="1"/>
          <p:nvPr/>
        </p:nvSpPr>
        <p:spPr>
          <a:xfrm>
            <a:off x="1942306" y="1990426"/>
            <a:ext cx="1346200" cy="300082"/>
          </a:xfrm>
          <a:prstGeom prst="rect">
            <a:avLst/>
          </a:prstGeom>
          <a:noFill/>
        </p:spPr>
        <p:txBody>
          <a:bodyPr wrap="square" rtlCol="0">
            <a:spAutoFit/>
          </a:bodyPr>
          <a:lstStyle/>
          <a:p>
            <a:r>
              <a:rPr lang="zh-CN" altLang="en-US" dirty="0"/>
              <a:t>严重性</a:t>
            </a:r>
          </a:p>
        </p:txBody>
      </p:sp>
      <p:sp>
        <p:nvSpPr>
          <p:cNvPr id="16" name="文本框 15">
            <a:extLst>
              <a:ext uri="{FF2B5EF4-FFF2-40B4-BE49-F238E27FC236}">
                <a16:creationId xmlns="" xmlns:a16="http://schemas.microsoft.com/office/drawing/2014/main" id="{1F16F197-2A62-4F3C-B4D2-729D480C09A3}"/>
              </a:ext>
            </a:extLst>
          </p:cNvPr>
          <p:cNvSpPr txBox="1"/>
          <p:nvPr/>
        </p:nvSpPr>
        <p:spPr>
          <a:xfrm>
            <a:off x="874711" y="2357877"/>
            <a:ext cx="1346200" cy="336887"/>
          </a:xfrm>
          <a:prstGeom prst="rect">
            <a:avLst/>
          </a:prstGeom>
          <a:noFill/>
        </p:spPr>
        <p:txBody>
          <a:bodyPr wrap="square" rtlCol="0">
            <a:spAutoFit/>
          </a:bodyPr>
          <a:lstStyle/>
          <a:p>
            <a:pPr algn="just">
              <a:lnSpc>
                <a:spcPct val="125000"/>
              </a:lnSpc>
              <a:spcAft>
                <a:spcPts val="0"/>
              </a:spcAft>
            </a:pPr>
            <a:r>
              <a:rPr lang="zh-CN" altLang="zh-CN" sz="1400" kern="100" spc="100" dirty="0"/>
              <a:t>可能性</a:t>
            </a:r>
            <a:endParaRPr lang="zh-CN" altLang="zh-CN" sz="900" kern="100" dirty="0">
              <a:latin typeface="Times New Roman" panose="02020603050405020304" pitchFamily="18" charset="0"/>
              <a:ea typeface="宋体" panose="02010600030101010101" pitchFamily="2" charset="-122"/>
            </a:endParaRPr>
          </a:p>
        </p:txBody>
      </p:sp>
      <p:sp>
        <p:nvSpPr>
          <p:cNvPr id="12" name="平行四边形 6">
            <a:extLst>
              <a:ext uri="{FF2B5EF4-FFF2-40B4-BE49-F238E27FC236}">
                <a16:creationId xmlns="" xmlns:a16="http://schemas.microsoft.com/office/drawing/2014/main" id="{34243C43-14D1-4A78-B5D8-6DFB853E3B28}"/>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 name="平行四边形 7">
            <a:extLst>
              <a:ext uri="{FF2B5EF4-FFF2-40B4-BE49-F238E27FC236}">
                <a16:creationId xmlns="" xmlns:a16="http://schemas.microsoft.com/office/drawing/2014/main" id="{DA920152-A70A-4BD5-9736-B17CC84AC5F2}"/>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5">
            <a:extLst>
              <a:ext uri="{FF2B5EF4-FFF2-40B4-BE49-F238E27FC236}">
                <a16:creationId xmlns="" xmlns:a16="http://schemas.microsoft.com/office/drawing/2014/main" id="{EDE8B17A-07CD-4819-A277-C7E6BEDA9D5E}"/>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5" name="矩形 8">
            <a:extLst>
              <a:ext uri="{FF2B5EF4-FFF2-40B4-BE49-F238E27FC236}">
                <a16:creationId xmlns="" xmlns:a16="http://schemas.microsoft.com/office/drawing/2014/main" id="{19599A6D-16B8-4ACB-915E-5B45F0D4B11D}"/>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88407467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CD599BE5-F166-43CC-B245-ACBA131D32EE}"/>
              </a:ext>
            </a:extLst>
          </p:cNvPr>
          <p:cNvGraphicFramePr>
            <a:graphicFrameLocks noGrp="1"/>
          </p:cNvGraphicFramePr>
          <p:nvPr>
            <p:extLst>
              <p:ext uri="{D42A27DB-BD31-4B8C-83A1-F6EECF244321}">
                <p14:modId xmlns:p14="http://schemas.microsoft.com/office/powerpoint/2010/main" val="1143698294"/>
              </p:ext>
            </p:extLst>
          </p:nvPr>
        </p:nvGraphicFramePr>
        <p:xfrm>
          <a:off x="811213" y="1631539"/>
          <a:ext cx="7657783" cy="3291298"/>
        </p:xfrm>
        <a:graphic>
          <a:graphicData uri="http://schemas.openxmlformats.org/drawingml/2006/table">
            <a:tbl>
              <a:tblPr>
                <a:tableStyleId>{616DA210-FB5B-4158-B5E0-FEB733F419BA}</a:tableStyleId>
              </a:tblPr>
              <a:tblGrid>
                <a:gridCol w="1388164">
                  <a:extLst>
                    <a:ext uri="{9D8B030D-6E8A-4147-A177-3AD203B41FA5}">
                      <a16:colId xmlns="" xmlns:a16="http://schemas.microsoft.com/office/drawing/2014/main" val="2185512533"/>
                    </a:ext>
                  </a:extLst>
                </a:gridCol>
                <a:gridCol w="1372909">
                  <a:extLst>
                    <a:ext uri="{9D8B030D-6E8A-4147-A177-3AD203B41FA5}">
                      <a16:colId xmlns="" xmlns:a16="http://schemas.microsoft.com/office/drawing/2014/main" val="2847828068"/>
                    </a:ext>
                  </a:extLst>
                </a:gridCol>
                <a:gridCol w="3508546">
                  <a:extLst>
                    <a:ext uri="{9D8B030D-6E8A-4147-A177-3AD203B41FA5}">
                      <a16:colId xmlns="" xmlns:a16="http://schemas.microsoft.com/office/drawing/2014/main" val="4129943790"/>
                    </a:ext>
                  </a:extLst>
                </a:gridCol>
                <a:gridCol w="1388164">
                  <a:extLst>
                    <a:ext uri="{9D8B030D-6E8A-4147-A177-3AD203B41FA5}">
                      <a16:colId xmlns="" xmlns:a16="http://schemas.microsoft.com/office/drawing/2014/main" val="2843311505"/>
                    </a:ext>
                  </a:extLst>
                </a:gridCol>
              </a:tblGrid>
              <a:tr h="598418">
                <a:tc>
                  <a:txBody>
                    <a:bodyPr/>
                    <a:lstStyle/>
                    <a:p>
                      <a:pPr algn="ctr">
                        <a:lnSpc>
                          <a:spcPct val="125000"/>
                        </a:lnSpc>
                        <a:spcAft>
                          <a:spcPts val="0"/>
                        </a:spcAft>
                      </a:pPr>
                      <a:r>
                        <a:rPr lang="zh-CN" sz="1400" kern="100" spc="100" dirty="0">
                          <a:effectLst/>
                          <a:latin typeface="+mn-ea"/>
                          <a:ea typeface="+mn-ea"/>
                        </a:rPr>
                        <a:t>风险度</a:t>
                      </a:r>
                      <a:endParaRPr lang="zh-CN" sz="1100" kern="100" dirty="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等级</a:t>
                      </a:r>
                      <a:endParaRPr lang="zh-CN" sz="1100" kern="100" dirty="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应采取的行动</a:t>
                      </a:r>
                      <a:r>
                        <a:rPr lang="en-US" sz="1400" kern="100" spc="100" dirty="0">
                          <a:effectLst/>
                          <a:latin typeface="+mn-ea"/>
                          <a:ea typeface="+mn-ea"/>
                        </a:rPr>
                        <a:t>/</a:t>
                      </a:r>
                      <a:r>
                        <a:rPr lang="zh-CN" sz="1400" kern="100" spc="100" dirty="0">
                          <a:effectLst/>
                          <a:latin typeface="+mn-ea"/>
                          <a:ea typeface="+mn-ea"/>
                        </a:rPr>
                        <a:t>控制措施</a:t>
                      </a:r>
                      <a:endParaRPr lang="zh-CN" sz="1100" kern="100" dirty="0">
                        <a:effectLst/>
                        <a:latin typeface="+mn-ea"/>
                        <a:ea typeface="+mn-ea"/>
                      </a:endParaRPr>
                    </a:p>
                  </a:txBody>
                  <a:tcPr marL="68580" marR="68580" marT="0" marB="0" anchor="ctr"/>
                </a:tc>
                <a:tc>
                  <a:txBody>
                    <a:bodyPr/>
                    <a:lstStyle/>
                    <a:p>
                      <a:pPr algn="ctr">
                        <a:lnSpc>
                          <a:spcPct val="125000"/>
                        </a:lnSpc>
                        <a:spcAft>
                          <a:spcPts val="0"/>
                        </a:spcAft>
                      </a:pPr>
                      <a:r>
                        <a:rPr lang="zh-CN" sz="1400" kern="100" spc="100">
                          <a:effectLst/>
                          <a:latin typeface="+mn-ea"/>
                          <a:ea typeface="+mn-ea"/>
                        </a:rPr>
                        <a:t>实施期限</a:t>
                      </a:r>
                      <a:endParaRPr lang="zh-CN" sz="1100" kern="100">
                        <a:effectLst/>
                        <a:latin typeface="+mn-ea"/>
                        <a:ea typeface="+mn-ea"/>
                      </a:endParaRPr>
                    </a:p>
                  </a:txBody>
                  <a:tcPr marL="68580" marR="68580" marT="0" marB="0" anchor="ctr"/>
                </a:tc>
                <a:extLst>
                  <a:ext uri="{0D108BD9-81ED-4DB2-BD59-A6C34878D82A}">
                    <a16:rowId xmlns="" xmlns:a16="http://schemas.microsoft.com/office/drawing/2014/main" val="1413268067"/>
                  </a:ext>
                </a:extLst>
              </a:tr>
              <a:tr h="598418">
                <a:tc>
                  <a:txBody>
                    <a:bodyPr/>
                    <a:lstStyle/>
                    <a:p>
                      <a:pPr algn="ctr">
                        <a:lnSpc>
                          <a:spcPct val="125000"/>
                        </a:lnSpc>
                        <a:spcAft>
                          <a:spcPts val="0"/>
                        </a:spcAft>
                      </a:pPr>
                      <a:r>
                        <a:rPr lang="en-US" sz="1400" kern="100" spc="100">
                          <a:effectLst/>
                          <a:latin typeface="+mn-ea"/>
                          <a:ea typeface="+mn-ea"/>
                        </a:rPr>
                        <a:t>20</a:t>
                      </a:r>
                      <a:r>
                        <a:rPr lang="zh-CN" sz="1400" kern="100" spc="100">
                          <a:effectLst/>
                          <a:latin typeface="+mn-ea"/>
                          <a:ea typeface="+mn-ea"/>
                        </a:rPr>
                        <a:t>－</a:t>
                      </a:r>
                      <a:r>
                        <a:rPr lang="en-US" sz="1400" kern="100" spc="100">
                          <a:effectLst/>
                          <a:latin typeface="+mn-ea"/>
                          <a:ea typeface="+mn-ea"/>
                        </a:rPr>
                        <a:t>25</a:t>
                      </a:r>
                      <a:endParaRPr lang="zh-CN" sz="1100" kern="10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巨大风险</a:t>
                      </a:r>
                      <a:endParaRPr lang="zh-CN" sz="1100" kern="100" dirty="0">
                        <a:effectLst/>
                        <a:latin typeface="+mn-ea"/>
                        <a:ea typeface="+mn-ea"/>
                      </a:endParaRPr>
                    </a:p>
                  </a:txBody>
                  <a:tcPr marL="68580" marR="68580" marT="0" marB="0" anchor="ctr"/>
                </a:tc>
                <a:tc>
                  <a:txBody>
                    <a:bodyPr/>
                    <a:lstStyle/>
                    <a:p>
                      <a:pPr algn="just">
                        <a:lnSpc>
                          <a:spcPct val="125000"/>
                        </a:lnSpc>
                        <a:spcAft>
                          <a:spcPts val="0"/>
                        </a:spcAft>
                      </a:pPr>
                      <a:r>
                        <a:rPr lang="zh-CN" sz="1400" kern="100" spc="100" dirty="0">
                          <a:effectLst/>
                          <a:latin typeface="+mn-ea"/>
                          <a:ea typeface="+mn-ea"/>
                        </a:rPr>
                        <a:t>在采取措施降低危害前</a:t>
                      </a:r>
                      <a:r>
                        <a:rPr lang="en-US" sz="1400" kern="100" spc="100" dirty="0">
                          <a:effectLst/>
                          <a:latin typeface="+mn-ea"/>
                          <a:ea typeface="+mn-ea"/>
                        </a:rPr>
                        <a:t>,</a:t>
                      </a:r>
                      <a:r>
                        <a:rPr lang="zh-CN" sz="1400" kern="100" spc="100" dirty="0">
                          <a:effectLst/>
                          <a:latin typeface="+mn-ea"/>
                          <a:ea typeface="+mn-ea"/>
                        </a:rPr>
                        <a:t>不能继续作业</a:t>
                      </a:r>
                      <a:r>
                        <a:rPr lang="en-US" sz="1400" kern="100" spc="100" dirty="0">
                          <a:effectLst/>
                          <a:latin typeface="+mn-ea"/>
                          <a:ea typeface="+mn-ea"/>
                        </a:rPr>
                        <a:t>,</a:t>
                      </a:r>
                      <a:r>
                        <a:rPr lang="zh-CN" sz="1400" kern="100" spc="100" dirty="0">
                          <a:effectLst/>
                          <a:latin typeface="+mn-ea"/>
                          <a:ea typeface="+mn-ea"/>
                        </a:rPr>
                        <a:t>对改进措施进行评估</a:t>
                      </a:r>
                      <a:endParaRPr lang="zh-CN" sz="1100" kern="100" dirty="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立刻</a:t>
                      </a:r>
                      <a:endParaRPr lang="zh-CN" sz="1100" kern="100" dirty="0">
                        <a:effectLst/>
                        <a:latin typeface="+mn-ea"/>
                        <a:ea typeface="+mn-ea"/>
                      </a:endParaRPr>
                    </a:p>
                  </a:txBody>
                  <a:tcPr marL="68580" marR="68580" marT="0" marB="0" anchor="ctr"/>
                </a:tc>
                <a:extLst>
                  <a:ext uri="{0D108BD9-81ED-4DB2-BD59-A6C34878D82A}">
                    <a16:rowId xmlns="" xmlns:a16="http://schemas.microsoft.com/office/drawing/2014/main" val="2708582103"/>
                  </a:ext>
                </a:extLst>
              </a:tr>
              <a:tr h="897626">
                <a:tc>
                  <a:txBody>
                    <a:bodyPr/>
                    <a:lstStyle/>
                    <a:p>
                      <a:pPr algn="ctr">
                        <a:lnSpc>
                          <a:spcPct val="125000"/>
                        </a:lnSpc>
                        <a:spcAft>
                          <a:spcPts val="0"/>
                        </a:spcAft>
                      </a:pPr>
                      <a:r>
                        <a:rPr lang="en-US" sz="1400" kern="100" spc="100">
                          <a:effectLst/>
                          <a:latin typeface="+mn-ea"/>
                          <a:ea typeface="+mn-ea"/>
                        </a:rPr>
                        <a:t>12</a:t>
                      </a:r>
                      <a:r>
                        <a:rPr lang="zh-CN" sz="1400" kern="100" spc="100">
                          <a:effectLst/>
                          <a:latin typeface="+mn-ea"/>
                          <a:ea typeface="+mn-ea"/>
                        </a:rPr>
                        <a:t>－</a:t>
                      </a:r>
                      <a:r>
                        <a:rPr lang="en-US" sz="1400" kern="100" spc="100">
                          <a:effectLst/>
                          <a:latin typeface="+mn-ea"/>
                          <a:ea typeface="+mn-ea"/>
                        </a:rPr>
                        <a:t>16</a:t>
                      </a:r>
                      <a:endParaRPr lang="zh-CN" sz="1100" kern="10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重大风险</a:t>
                      </a:r>
                      <a:endParaRPr lang="zh-CN" sz="1100" kern="100" dirty="0">
                        <a:effectLst/>
                        <a:latin typeface="+mn-ea"/>
                        <a:ea typeface="+mn-ea"/>
                      </a:endParaRPr>
                    </a:p>
                  </a:txBody>
                  <a:tcPr marL="68580" marR="68580" marT="0" marB="0" anchor="ctr"/>
                </a:tc>
                <a:tc>
                  <a:txBody>
                    <a:bodyPr/>
                    <a:lstStyle/>
                    <a:p>
                      <a:pPr algn="just">
                        <a:lnSpc>
                          <a:spcPct val="125000"/>
                        </a:lnSpc>
                        <a:spcAft>
                          <a:spcPts val="0"/>
                        </a:spcAft>
                      </a:pPr>
                      <a:r>
                        <a:rPr lang="zh-CN" sz="1400" kern="100" spc="100" dirty="0">
                          <a:effectLst/>
                          <a:latin typeface="+mn-ea"/>
                          <a:ea typeface="+mn-ea"/>
                        </a:rPr>
                        <a:t>采取紧急措施降低风险，</a:t>
                      </a:r>
                      <a:endParaRPr lang="zh-CN" sz="1100" kern="100" dirty="0">
                        <a:effectLst/>
                        <a:latin typeface="+mn-ea"/>
                        <a:ea typeface="+mn-ea"/>
                      </a:endParaRPr>
                    </a:p>
                    <a:p>
                      <a:pPr algn="just">
                        <a:lnSpc>
                          <a:spcPct val="125000"/>
                        </a:lnSpc>
                        <a:spcAft>
                          <a:spcPts val="0"/>
                        </a:spcAft>
                      </a:pPr>
                      <a:r>
                        <a:rPr lang="zh-CN" sz="1400" kern="100" spc="100" dirty="0">
                          <a:effectLst/>
                          <a:latin typeface="+mn-ea"/>
                          <a:ea typeface="+mn-ea"/>
                        </a:rPr>
                        <a:t>建立目标指标或运行控制程序，定期检查、测量及评估。</a:t>
                      </a:r>
                      <a:endParaRPr lang="zh-CN" sz="1100" kern="100" dirty="0">
                        <a:effectLst/>
                        <a:latin typeface="+mn-ea"/>
                        <a:ea typeface="+mn-ea"/>
                      </a:endParaRPr>
                    </a:p>
                  </a:txBody>
                  <a:tcPr marL="68580" marR="68580" marT="0" marB="0" anchor="ctr"/>
                </a:tc>
                <a:tc>
                  <a:txBody>
                    <a:bodyPr/>
                    <a:lstStyle/>
                    <a:p>
                      <a:pPr algn="just">
                        <a:lnSpc>
                          <a:spcPct val="125000"/>
                        </a:lnSpc>
                        <a:spcAft>
                          <a:spcPts val="0"/>
                        </a:spcAft>
                      </a:pPr>
                      <a:r>
                        <a:rPr lang="zh-CN" sz="1400" kern="100" spc="100" dirty="0">
                          <a:effectLst/>
                          <a:latin typeface="+mn-ea"/>
                          <a:ea typeface="+mn-ea"/>
                        </a:rPr>
                        <a:t>立即或近期整改</a:t>
                      </a:r>
                      <a:endParaRPr lang="zh-CN" sz="1100" kern="100" dirty="0">
                        <a:effectLst/>
                        <a:latin typeface="+mn-ea"/>
                        <a:ea typeface="+mn-ea"/>
                      </a:endParaRPr>
                    </a:p>
                  </a:txBody>
                  <a:tcPr marL="68580" marR="68580" marT="0" marB="0" anchor="ctr"/>
                </a:tc>
                <a:extLst>
                  <a:ext uri="{0D108BD9-81ED-4DB2-BD59-A6C34878D82A}">
                    <a16:rowId xmlns="" xmlns:a16="http://schemas.microsoft.com/office/drawing/2014/main" val="959009528"/>
                  </a:ext>
                </a:extLst>
              </a:tr>
              <a:tr h="598418">
                <a:tc>
                  <a:txBody>
                    <a:bodyPr/>
                    <a:lstStyle/>
                    <a:p>
                      <a:pPr algn="ctr">
                        <a:lnSpc>
                          <a:spcPct val="125000"/>
                        </a:lnSpc>
                        <a:spcAft>
                          <a:spcPts val="0"/>
                        </a:spcAft>
                      </a:pPr>
                      <a:r>
                        <a:rPr lang="en-US" sz="1400" kern="100" spc="100">
                          <a:effectLst/>
                          <a:latin typeface="+mn-ea"/>
                          <a:ea typeface="+mn-ea"/>
                        </a:rPr>
                        <a:t>4</a:t>
                      </a:r>
                      <a:r>
                        <a:rPr lang="zh-CN" sz="1400" kern="100" spc="100">
                          <a:effectLst/>
                          <a:latin typeface="+mn-ea"/>
                          <a:ea typeface="+mn-ea"/>
                        </a:rPr>
                        <a:t>－</a:t>
                      </a:r>
                      <a:r>
                        <a:rPr lang="en-US" sz="1400" kern="100" spc="100">
                          <a:effectLst/>
                          <a:latin typeface="+mn-ea"/>
                          <a:ea typeface="+mn-ea"/>
                        </a:rPr>
                        <a:t>10</a:t>
                      </a:r>
                      <a:endParaRPr lang="zh-CN" sz="1100" kern="10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一般风险</a:t>
                      </a:r>
                      <a:endParaRPr lang="zh-CN" sz="1100" kern="100" dirty="0">
                        <a:effectLst/>
                        <a:latin typeface="+mn-ea"/>
                        <a:ea typeface="+mn-ea"/>
                      </a:endParaRPr>
                    </a:p>
                  </a:txBody>
                  <a:tcPr marL="68580" marR="68580" marT="0" marB="0" anchor="ctr"/>
                </a:tc>
                <a:tc>
                  <a:txBody>
                    <a:bodyPr/>
                    <a:lstStyle/>
                    <a:p>
                      <a:pPr algn="just">
                        <a:lnSpc>
                          <a:spcPct val="125000"/>
                        </a:lnSpc>
                        <a:spcAft>
                          <a:spcPts val="0"/>
                        </a:spcAft>
                      </a:pPr>
                      <a:r>
                        <a:rPr lang="zh-CN" sz="1400" kern="100" spc="100" dirty="0">
                          <a:effectLst/>
                          <a:latin typeface="+mn-ea"/>
                          <a:ea typeface="+mn-ea"/>
                        </a:rPr>
                        <a:t>可考虑建立操作规程、作业指导书但需定期检查</a:t>
                      </a:r>
                      <a:endParaRPr lang="zh-CN" sz="1100" kern="100" dirty="0">
                        <a:effectLst/>
                        <a:latin typeface="+mn-ea"/>
                        <a:ea typeface="+mn-ea"/>
                      </a:endParaRPr>
                    </a:p>
                  </a:txBody>
                  <a:tcPr marL="68580" marR="68580" marT="0" marB="0" anchor="ctr"/>
                </a:tc>
                <a:tc>
                  <a:txBody>
                    <a:bodyPr/>
                    <a:lstStyle/>
                    <a:p>
                      <a:pPr algn="just">
                        <a:lnSpc>
                          <a:spcPct val="125000"/>
                        </a:lnSpc>
                        <a:spcAft>
                          <a:spcPts val="0"/>
                        </a:spcAft>
                      </a:pPr>
                      <a:r>
                        <a:rPr lang="zh-CN" sz="1400" kern="100" spc="100" dirty="0">
                          <a:effectLst/>
                          <a:latin typeface="+mn-ea"/>
                          <a:ea typeface="+mn-ea"/>
                        </a:rPr>
                        <a:t>有条件、有经费时治理</a:t>
                      </a:r>
                      <a:endParaRPr lang="zh-CN" sz="1100" kern="100" dirty="0">
                        <a:effectLst/>
                        <a:latin typeface="+mn-ea"/>
                        <a:ea typeface="+mn-ea"/>
                      </a:endParaRPr>
                    </a:p>
                  </a:txBody>
                  <a:tcPr marL="68580" marR="68580" marT="0" marB="0" anchor="ctr"/>
                </a:tc>
                <a:extLst>
                  <a:ext uri="{0D108BD9-81ED-4DB2-BD59-A6C34878D82A}">
                    <a16:rowId xmlns="" xmlns:a16="http://schemas.microsoft.com/office/drawing/2014/main" val="4092186242"/>
                  </a:ext>
                </a:extLst>
              </a:tr>
              <a:tr h="598418">
                <a:tc>
                  <a:txBody>
                    <a:bodyPr/>
                    <a:lstStyle/>
                    <a:p>
                      <a:pPr algn="ctr">
                        <a:lnSpc>
                          <a:spcPct val="125000"/>
                        </a:lnSpc>
                        <a:spcAft>
                          <a:spcPts val="0"/>
                        </a:spcAft>
                      </a:pPr>
                      <a:r>
                        <a:rPr lang="en-US" sz="1400" kern="100" spc="100">
                          <a:effectLst/>
                          <a:latin typeface="+mn-ea"/>
                          <a:ea typeface="+mn-ea"/>
                        </a:rPr>
                        <a:t>&lt;4</a:t>
                      </a:r>
                      <a:endParaRPr lang="zh-CN" sz="1100" kern="100">
                        <a:effectLst/>
                        <a:latin typeface="+mn-ea"/>
                        <a:ea typeface="+mn-ea"/>
                      </a:endParaRPr>
                    </a:p>
                  </a:txBody>
                  <a:tcPr marL="68580" marR="68580" marT="0" marB="0" anchor="ctr"/>
                </a:tc>
                <a:tc>
                  <a:txBody>
                    <a:bodyPr/>
                    <a:lstStyle/>
                    <a:p>
                      <a:pPr algn="ctr">
                        <a:lnSpc>
                          <a:spcPct val="125000"/>
                        </a:lnSpc>
                        <a:spcAft>
                          <a:spcPts val="0"/>
                        </a:spcAft>
                      </a:pPr>
                      <a:r>
                        <a:rPr lang="zh-CN" sz="1400" kern="100" spc="100" dirty="0">
                          <a:effectLst/>
                          <a:latin typeface="+mn-ea"/>
                          <a:ea typeface="+mn-ea"/>
                        </a:rPr>
                        <a:t>轻微或可忽略的风险</a:t>
                      </a:r>
                      <a:endParaRPr lang="zh-CN" sz="1100" kern="100" dirty="0">
                        <a:effectLst/>
                        <a:latin typeface="+mn-ea"/>
                        <a:ea typeface="+mn-ea"/>
                      </a:endParaRPr>
                    </a:p>
                  </a:txBody>
                  <a:tcPr marL="68580" marR="68580" marT="0" marB="0" anchor="ctr"/>
                </a:tc>
                <a:tc>
                  <a:txBody>
                    <a:bodyPr/>
                    <a:lstStyle/>
                    <a:p>
                      <a:pPr algn="just">
                        <a:lnSpc>
                          <a:spcPct val="125000"/>
                        </a:lnSpc>
                        <a:spcAft>
                          <a:spcPts val="0"/>
                        </a:spcAft>
                      </a:pPr>
                      <a:r>
                        <a:rPr lang="zh-CN" sz="1400" kern="100" spc="100">
                          <a:effectLst/>
                          <a:latin typeface="+mn-ea"/>
                          <a:ea typeface="+mn-ea"/>
                        </a:rPr>
                        <a:t>无需采用控制措施，</a:t>
                      </a:r>
                      <a:endParaRPr lang="zh-CN" sz="1100" kern="100">
                        <a:effectLst/>
                        <a:latin typeface="+mn-ea"/>
                        <a:ea typeface="+mn-ea"/>
                      </a:endParaRPr>
                    </a:p>
                    <a:p>
                      <a:pPr algn="just">
                        <a:lnSpc>
                          <a:spcPct val="125000"/>
                        </a:lnSpc>
                        <a:spcAft>
                          <a:spcPts val="0"/>
                        </a:spcAft>
                      </a:pPr>
                      <a:r>
                        <a:rPr lang="zh-CN" sz="1400" kern="100" spc="100">
                          <a:effectLst/>
                          <a:latin typeface="+mn-ea"/>
                          <a:ea typeface="+mn-ea"/>
                        </a:rPr>
                        <a:t>但需保存记录</a:t>
                      </a:r>
                      <a:endParaRPr lang="zh-CN" sz="1100" kern="100">
                        <a:effectLst/>
                        <a:latin typeface="+mn-ea"/>
                        <a:ea typeface="+mn-ea"/>
                      </a:endParaRPr>
                    </a:p>
                  </a:txBody>
                  <a:tcPr marL="68580" marR="68580" marT="0" marB="0" anchor="ctr"/>
                </a:tc>
                <a:tc>
                  <a:txBody>
                    <a:bodyPr/>
                    <a:lstStyle/>
                    <a:p>
                      <a:pPr algn="ctr">
                        <a:lnSpc>
                          <a:spcPct val="125000"/>
                        </a:lnSpc>
                        <a:spcAft>
                          <a:spcPts val="0"/>
                        </a:spcAft>
                      </a:pPr>
                      <a:r>
                        <a:rPr lang="en-US" sz="1400" kern="100" spc="100" dirty="0">
                          <a:effectLst/>
                          <a:latin typeface="+mn-ea"/>
                          <a:ea typeface="+mn-ea"/>
                        </a:rPr>
                        <a:t> </a:t>
                      </a:r>
                      <a:endParaRPr lang="zh-CN" sz="1100" kern="100" dirty="0">
                        <a:effectLst/>
                        <a:latin typeface="+mn-ea"/>
                        <a:ea typeface="+mn-ea"/>
                      </a:endParaRPr>
                    </a:p>
                  </a:txBody>
                  <a:tcPr marL="68580" marR="68580" marT="0" marB="0" anchor="ctr"/>
                </a:tc>
                <a:extLst>
                  <a:ext uri="{0D108BD9-81ED-4DB2-BD59-A6C34878D82A}">
                    <a16:rowId xmlns="" xmlns:a16="http://schemas.microsoft.com/office/drawing/2014/main" val="3902014109"/>
                  </a:ext>
                </a:extLst>
              </a:tr>
            </a:tbl>
          </a:graphicData>
        </a:graphic>
      </p:graphicFrame>
      <p:sp>
        <p:nvSpPr>
          <p:cNvPr id="5" name="Rectangle 1">
            <a:extLst>
              <a:ext uri="{FF2B5EF4-FFF2-40B4-BE49-F238E27FC236}">
                <a16:creationId xmlns="" xmlns:a16="http://schemas.microsoft.com/office/drawing/2014/main" id="{ACB4306B-3E55-4E8D-BD32-103B976A7C9E}"/>
              </a:ext>
            </a:extLst>
          </p:cNvPr>
          <p:cNvSpPr>
            <a:spLocks noChangeArrowheads="1"/>
          </p:cNvSpPr>
          <p:nvPr/>
        </p:nvSpPr>
        <p:spPr bwMode="auto">
          <a:xfrm>
            <a:off x="2925967" y="986088"/>
            <a:ext cx="36687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2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风险控制措施及实施期限</a:t>
            </a:r>
            <a:endParaRPr kumimoji="0" lang="zh-CN" altLang="zh-CN" sz="18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endParaRPr>
          </a:p>
        </p:txBody>
      </p:sp>
      <p:sp>
        <p:nvSpPr>
          <p:cNvPr id="8" name="平行四边形 6">
            <a:extLst>
              <a:ext uri="{FF2B5EF4-FFF2-40B4-BE49-F238E27FC236}">
                <a16:creationId xmlns="" xmlns:a16="http://schemas.microsoft.com/office/drawing/2014/main" id="{4D0B7E02-3D5E-4D82-9B4C-812616FF9161}"/>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3FA91492-67B8-4BD9-BB74-942EC127CBF3}"/>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376BE8DF-07A5-4C85-916A-169AC518B4EA}"/>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7692F2A1-E01A-44D8-BDC4-3950E7C6D3DD}"/>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2131527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B5D0196B-1BD1-4051-A59F-5B0F5B27056B}"/>
              </a:ext>
            </a:extLst>
          </p:cNvPr>
          <p:cNvSpPr txBox="1"/>
          <p:nvPr/>
        </p:nvSpPr>
        <p:spPr>
          <a:xfrm>
            <a:off x="2876338" y="1117812"/>
            <a:ext cx="6686550" cy="461665"/>
          </a:xfrm>
          <a:prstGeom prst="rect">
            <a:avLst/>
          </a:prstGeom>
          <a:noFill/>
          <a:ln w="9525">
            <a:noFill/>
          </a:ln>
        </p:spPr>
        <p:txBody>
          <a:bodyPr>
            <a:spAutoFit/>
          </a:bodyPr>
          <a:lstStyle/>
          <a:p>
            <a:pPr eaLnBrk="1" hangingPunct="1">
              <a:spcBef>
                <a:spcPct val="50000"/>
              </a:spcBef>
              <a:buFont typeface="Arial" panose="020B0604020202020204" pitchFamily="34" charset="0"/>
              <a:buNone/>
              <a:defRPr/>
            </a:pPr>
            <a:r>
              <a:rPr lang="en-US" altLang="zh-CN" sz="2400" noProof="1">
                <a:solidFill>
                  <a:srgbClr val="0070C0"/>
                </a:solidFill>
                <a:latin typeface="+mn-lt"/>
                <a:ea typeface="+mn-ea"/>
                <a:cs typeface="+mn-ea"/>
                <a:sym typeface="+mn-lt"/>
              </a:rPr>
              <a:t>      </a:t>
            </a:r>
            <a:r>
              <a:rPr lang="zh-CN" altLang="en-US" sz="2400" noProof="1">
                <a:solidFill>
                  <a:srgbClr val="0070C0"/>
                </a:solidFill>
                <a:latin typeface="+mn-lt"/>
                <a:ea typeface="+mn-ea"/>
                <a:cs typeface="+mn-ea"/>
                <a:sym typeface="+mn-lt"/>
              </a:rPr>
              <a:t>风险严重度及风险控制</a:t>
            </a:r>
          </a:p>
        </p:txBody>
      </p:sp>
      <p:sp>
        <p:nvSpPr>
          <p:cNvPr id="18" name="直接连接符 1386508">
            <a:extLst>
              <a:ext uri="{FF2B5EF4-FFF2-40B4-BE49-F238E27FC236}">
                <a16:creationId xmlns="" xmlns:a16="http://schemas.microsoft.com/office/drawing/2014/main" id="{5EB38457-6F5E-48E9-B215-A84C771B2C09}"/>
              </a:ext>
            </a:extLst>
          </p:cNvPr>
          <p:cNvSpPr>
            <a:spLocks noChangeShapeType="1"/>
          </p:cNvSpPr>
          <p:nvPr/>
        </p:nvSpPr>
        <p:spPr bwMode="auto">
          <a:xfrm flipH="1">
            <a:off x="2165350" y="5054178"/>
            <a:ext cx="56791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zh-CN" altLang="en-US" dirty="0">
              <a:latin typeface="+mn-lt"/>
              <a:ea typeface="+mn-ea"/>
              <a:cs typeface="+mn-ea"/>
              <a:sym typeface="+mn-lt"/>
            </a:endParaRPr>
          </a:p>
        </p:txBody>
      </p:sp>
      <p:sp>
        <p:nvSpPr>
          <p:cNvPr id="19" name="直接连接符 1386509">
            <a:extLst>
              <a:ext uri="{FF2B5EF4-FFF2-40B4-BE49-F238E27FC236}">
                <a16:creationId xmlns="" xmlns:a16="http://schemas.microsoft.com/office/drawing/2014/main" id="{B525B1F6-23D9-41BC-A309-F2F6F0B60BE3}"/>
              </a:ext>
            </a:extLst>
          </p:cNvPr>
          <p:cNvSpPr>
            <a:spLocks noChangeShapeType="1"/>
          </p:cNvSpPr>
          <p:nvPr/>
        </p:nvSpPr>
        <p:spPr bwMode="auto">
          <a:xfrm flipV="1">
            <a:off x="2165350" y="1858752"/>
            <a:ext cx="0" cy="3240087"/>
          </a:xfrm>
          <a:prstGeom prst="line">
            <a:avLst/>
          </a:prstGeom>
          <a:noFill/>
          <a:ln w="28575">
            <a:gradFill>
              <a:gsLst>
                <a:gs pos="0">
                  <a:srgbClr val="0081E2"/>
                </a:gs>
                <a:gs pos="54000">
                  <a:srgbClr val="FFC000"/>
                </a:gs>
                <a:gs pos="100000">
                  <a:srgbClr val="C00000"/>
                </a:gs>
              </a:gsLst>
              <a:lin ang="5400000" scaled="1"/>
            </a:gradFill>
            <a:round/>
            <a:headEnd/>
            <a:tailEnd type="triangle" w="med" len="lg"/>
          </a:ln>
          <a:extLst>
            <a:ext uri="{909E8E84-426E-40DD-AFC4-6F175D3DCCD1}">
              <a14:hiddenFill xmlns:a14="http://schemas.microsoft.com/office/drawing/2010/main">
                <a:noFill/>
              </a14:hiddenFill>
            </a:ext>
          </a:extLst>
        </p:spPr>
        <p:txBody>
          <a:bodyPr/>
          <a:lstStyle/>
          <a:p>
            <a:pPr>
              <a:defRPr/>
            </a:pPr>
            <a:endParaRPr lang="zh-CN" altLang="en-US">
              <a:latin typeface="+mn-lt"/>
              <a:ea typeface="+mn-ea"/>
              <a:cs typeface="+mn-ea"/>
              <a:sym typeface="+mn-lt"/>
            </a:endParaRPr>
          </a:p>
        </p:txBody>
      </p:sp>
      <p:sp>
        <p:nvSpPr>
          <p:cNvPr id="20" name="文本框 1386510">
            <a:extLst>
              <a:ext uri="{FF2B5EF4-FFF2-40B4-BE49-F238E27FC236}">
                <a16:creationId xmlns="" xmlns:a16="http://schemas.microsoft.com/office/drawing/2014/main" id="{991ADE30-2C60-4B3F-9C34-9221FB6CFB8B}"/>
              </a:ext>
            </a:extLst>
          </p:cNvPr>
          <p:cNvSpPr txBox="1">
            <a:spLocks noChangeArrowheads="1"/>
          </p:cNvSpPr>
          <p:nvPr/>
        </p:nvSpPr>
        <p:spPr bwMode="auto">
          <a:xfrm>
            <a:off x="710988" y="2223908"/>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b="1" dirty="0">
                <a:solidFill>
                  <a:srgbClr val="0070C0"/>
                </a:solidFill>
                <a:latin typeface="+mn-lt"/>
                <a:ea typeface="+mn-ea"/>
                <a:cs typeface="+mn-ea"/>
                <a:sym typeface="+mn-lt"/>
              </a:rPr>
              <a:t>风险度</a:t>
            </a:r>
          </a:p>
        </p:txBody>
      </p:sp>
      <p:grpSp>
        <p:nvGrpSpPr>
          <p:cNvPr id="2" name="组合 1">
            <a:extLst>
              <a:ext uri="{FF2B5EF4-FFF2-40B4-BE49-F238E27FC236}">
                <a16:creationId xmlns="" xmlns:a16="http://schemas.microsoft.com/office/drawing/2014/main" id="{9EDA72CB-1257-4F24-958D-17C6BFEC2EDD}"/>
              </a:ext>
            </a:extLst>
          </p:cNvPr>
          <p:cNvGrpSpPr/>
          <p:nvPr/>
        </p:nvGrpSpPr>
        <p:grpSpPr>
          <a:xfrm>
            <a:off x="2630939" y="1879852"/>
            <a:ext cx="5433490" cy="3042978"/>
            <a:chOff x="2630939" y="1879852"/>
            <a:chExt cx="6154008" cy="3446498"/>
          </a:xfrm>
        </p:grpSpPr>
        <p:cxnSp>
          <p:nvCxnSpPr>
            <p:cNvPr id="21" name="直接连接符 20">
              <a:extLst>
                <a:ext uri="{FF2B5EF4-FFF2-40B4-BE49-F238E27FC236}">
                  <a16:creationId xmlns="" xmlns:a16="http://schemas.microsoft.com/office/drawing/2014/main" id="{807244CC-DA85-4CAA-BFE1-55D97564C255}"/>
                </a:ext>
              </a:extLst>
            </p:cNvPr>
            <p:cNvCxnSpPr>
              <a:cxnSpLocks/>
            </p:cNvCxnSpPr>
            <p:nvPr/>
          </p:nvCxnSpPr>
          <p:spPr>
            <a:xfrm>
              <a:off x="5120211" y="2993970"/>
              <a:ext cx="3664736"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EF18EBA9-FAC9-48F8-A5B3-743899516180}"/>
                </a:ext>
              </a:extLst>
            </p:cNvPr>
            <p:cNvCxnSpPr>
              <a:cxnSpLocks/>
            </p:cNvCxnSpPr>
            <p:nvPr/>
          </p:nvCxnSpPr>
          <p:spPr>
            <a:xfrm>
              <a:off x="5854768" y="4020789"/>
              <a:ext cx="293017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îṥļîḍe">
              <a:extLst>
                <a:ext uri="{FF2B5EF4-FFF2-40B4-BE49-F238E27FC236}">
                  <a16:creationId xmlns="" xmlns:a16="http://schemas.microsoft.com/office/drawing/2014/main" id="{A2E9D5C4-36BD-480B-9508-180833D2ED88}"/>
                </a:ext>
              </a:extLst>
            </p:cNvPr>
            <p:cNvGrpSpPr/>
            <p:nvPr/>
          </p:nvGrpSpPr>
          <p:grpSpPr>
            <a:xfrm>
              <a:off x="2630939" y="3837942"/>
              <a:ext cx="3621058" cy="1488408"/>
              <a:chOff x="3294063" y="2789237"/>
              <a:chExt cx="1811338" cy="744538"/>
            </a:xfrm>
          </p:grpSpPr>
          <p:sp>
            <p:nvSpPr>
              <p:cNvPr id="24" name="iṩḻiḋe">
                <a:extLst>
                  <a:ext uri="{FF2B5EF4-FFF2-40B4-BE49-F238E27FC236}">
                    <a16:creationId xmlns="" xmlns:a16="http://schemas.microsoft.com/office/drawing/2014/main" id="{A3BA5D29-AE8A-455E-8804-E0BF309C79D7}"/>
                  </a:ext>
                </a:extLst>
              </p:cNvPr>
              <p:cNvSpPr/>
              <p:nvPr/>
            </p:nvSpPr>
            <p:spPr bwMode="auto">
              <a:xfrm>
                <a:off x="3486150" y="2789237"/>
                <a:ext cx="1322388" cy="201613"/>
              </a:xfrm>
              <a:custGeom>
                <a:avLst/>
                <a:gdLst>
                  <a:gd name="T0" fmla="*/ 108 w 833"/>
                  <a:gd name="T1" fmla="*/ 127 h 127"/>
                  <a:gd name="T2" fmla="*/ 833 w 833"/>
                  <a:gd name="T3" fmla="*/ 82 h 127"/>
                  <a:gd name="T4" fmla="*/ 595 w 833"/>
                  <a:gd name="T5" fmla="*/ 0 h 127"/>
                  <a:gd name="T6" fmla="*/ 0 w 833"/>
                  <a:gd name="T7" fmla="*/ 40 h 127"/>
                  <a:gd name="T8" fmla="*/ 108 w 833"/>
                  <a:gd name="T9" fmla="*/ 127 h 127"/>
                </a:gdLst>
                <a:ahLst/>
                <a:cxnLst>
                  <a:cxn ang="0">
                    <a:pos x="T0" y="T1"/>
                  </a:cxn>
                  <a:cxn ang="0">
                    <a:pos x="T2" y="T3"/>
                  </a:cxn>
                  <a:cxn ang="0">
                    <a:pos x="T4" y="T5"/>
                  </a:cxn>
                  <a:cxn ang="0">
                    <a:pos x="T6" y="T7"/>
                  </a:cxn>
                  <a:cxn ang="0">
                    <a:pos x="T8" y="T9"/>
                  </a:cxn>
                </a:cxnLst>
                <a:rect l="0" t="0" r="r" b="b"/>
                <a:pathLst>
                  <a:path w="833" h="127">
                    <a:moveTo>
                      <a:pt x="108" y="127"/>
                    </a:moveTo>
                    <a:lnTo>
                      <a:pt x="833" y="82"/>
                    </a:lnTo>
                    <a:lnTo>
                      <a:pt x="595" y="0"/>
                    </a:lnTo>
                    <a:lnTo>
                      <a:pt x="0" y="40"/>
                    </a:lnTo>
                    <a:lnTo>
                      <a:pt x="108" y="127"/>
                    </a:lnTo>
                    <a:close/>
                  </a:path>
                </a:pathLst>
              </a:custGeom>
              <a:solidFill>
                <a:srgbClr val="33A8FF"/>
              </a:solidFill>
              <a:ln>
                <a:noFill/>
              </a:ln>
            </p:spPr>
            <p:txBody>
              <a:bodyPr anchor="ctr"/>
              <a:lstStyle/>
              <a:p>
                <a:pPr algn="ctr"/>
                <a:endParaRPr dirty="0"/>
              </a:p>
            </p:txBody>
          </p:sp>
          <p:sp>
            <p:nvSpPr>
              <p:cNvPr id="25" name="íšľiḍè">
                <a:extLst>
                  <a:ext uri="{FF2B5EF4-FFF2-40B4-BE49-F238E27FC236}">
                    <a16:creationId xmlns="" xmlns:a16="http://schemas.microsoft.com/office/drawing/2014/main" id="{6C4B1384-01D4-4D25-AB57-7BFFD92ECB5B}"/>
                  </a:ext>
                </a:extLst>
              </p:cNvPr>
              <p:cNvSpPr/>
              <p:nvPr/>
            </p:nvSpPr>
            <p:spPr bwMode="auto">
              <a:xfrm>
                <a:off x="3294063" y="2852737"/>
                <a:ext cx="363538" cy="681038"/>
              </a:xfrm>
              <a:custGeom>
                <a:avLst/>
                <a:gdLst>
                  <a:gd name="T0" fmla="*/ 121 w 229"/>
                  <a:gd name="T1" fmla="*/ 0 h 429"/>
                  <a:gd name="T2" fmla="*/ 229 w 229"/>
                  <a:gd name="T3" fmla="*/ 87 h 429"/>
                  <a:gd name="T4" fmla="*/ 104 w 229"/>
                  <a:gd name="T5" fmla="*/ 429 h 429"/>
                  <a:gd name="T6" fmla="*/ 0 w 229"/>
                  <a:gd name="T7" fmla="*/ 214 h 429"/>
                  <a:gd name="T8" fmla="*/ 121 w 229"/>
                  <a:gd name="T9" fmla="*/ 0 h 429"/>
                </a:gdLst>
                <a:ahLst/>
                <a:cxnLst>
                  <a:cxn ang="0">
                    <a:pos x="T0" y="T1"/>
                  </a:cxn>
                  <a:cxn ang="0">
                    <a:pos x="T2" y="T3"/>
                  </a:cxn>
                  <a:cxn ang="0">
                    <a:pos x="T4" y="T5"/>
                  </a:cxn>
                  <a:cxn ang="0">
                    <a:pos x="T6" y="T7"/>
                  </a:cxn>
                  <a:cxn ang="0">
                    <a:pos x="T8" y="T9"/>
                  </a:cxn>
                </a:cxnLst>
                <a:rect l="0" t="0" r="r" b="b"/>
                <a:pathLst>
                  <a:path w="229" h="429">
                    <a:moveTo>
                      <a:pt x="121" y="0"/>
                    </a:moveTo>
                    <a:lnTo>
                      <a:pt x="229" y="87"/>
                    </a:lnTo>
                    <a:lnTo>
                      <a:pt x="104" y="429"/>
                    </a:lnTo>
                    <a:lnTo>
                      <a:pt x="0" y="214"/>
                    </a:lnTo>
                    <a:lnTo>
                      <a:pt x="121" y="0"/>
                    </a:lnTo>
                    <a:close/>
                  </a:path>
                </a:pathLst>
              </a:custGeom>
              <a:solidFill>
                <a:srgbClr val="0070C0"/>
              </a:solidFill>
              <a:ln>
                <a:noFill/>
              </a:ln>
            </p:spPr>
            <p:txBody>
              <a:bodyPr anchor="ctr"/>
              <a:lstStyle/>
              <a:p>
                <a:pPr algn="ctr"/>
                <a:endParaRPr/>
              </a:p>
            </p:txBody>
          </p:sp>
          <p:sp>
            <p:nvSpPr>
              <p:cNvPr id="26" name="iṩḻiḋè">
                <a:extLst>
                  <a:ext uri="{FF2B5EF4-FFF2-40B4-BE49-F238E27FC236}">
                    <a16:creationId xmlns="" xmlns:a16="http://schemas.microsoft.com/office/drawing/2014/main" id="{EBCACC98-A5BF-4982-9EDA-6DD6144C997E}"/>
                  </a:ext>
                </a:extLst>
              </p:cNvPr>
              <p:cNvSpPr/>
              <p:nvPr/>
            </p:nvSpPr>
            <p:spPr bwMode="auto">
              <a:xfrm>
                <a:off x="3459163" y="2919412"/>
                <a:ext cx="1646238" cy="614363"/>
              </a:xfrm>
              <a:custGeom>
                <a:avLst/>
                <a:gdLst>
                  <a:gd name="T0" fmla="*/ 125 w 1037"/>
                  <a:gd name="T1" fmla="*/ 45 h 387"/>
                  <a:gd name="T2" fmla="*/ 850 w 1037"/>
                  <a:gd name="T3" fmla="*/ 0 h 387"/>
                  <a:gd name="T4" fmla="*/ 1037 w 1037"/>
                  <a:gd name="T5" fmla="*/ 276 h 387"/>
                  <a:gd name="T6" fmla="*/ 0 w 1037"/>
                  <a:gd name="T7" fmla="*/ 387 h 387"/>
                  <a:gd name="T8" fmla="*/ 125 w 1037"/>
                  <a:gd name="T9" fmla="*/ 45 h 387"/>
                </a:gdLst>
                <a:ahLst/>
                <a:cxnLst>
                  <a:cxn ang="0">
                    <a:pos x="T0" y="T1"/>
                  </a:cxn>
                  <a:cxn ang="0">
                    <a:pos x="T2" y="T3"/>
                  </a:cxn>
                  <a:cxn ang="0">
                    <a:pos x="T4" y="T5"/>
                  </a:cxn>
                  <a:cxn ang="0">
                    <a:pos x="T6" y="T7"/>
                  </a:cxn>
                  <a:cxn ang="0">
                    <a:pos x="T8" y="T9"/>
                  </a:cxn>
                </a:cxnLst>
                <a:rect l="0" t="0" r="r" b="b"/>
                <a:pathLst>
                  <a:path w="1037" h="387">
                    <a:moveTo>
                      <a:pt x="125" y="45"/>
                    </a:moveTo>
                    <a:lnTo>
                      <a:pt x="850" y="0"/>
                    </a:lnTo>
                    <a:lnTo>
                      <a:pt x="1037" y="276"/>
                    </a:lnTo>
                    <a:lnTo>
                      <a:pt x="0" y="387"/>
                    </a:lnTo>
                    <a:lnTo>
                      <a:pt x="125" y="45"/>
                    </a:lnTo>
                    <a:close/>
                  </a:path>
                </a:pathLst>
              </a:custGeom>
              <a:solidFill>
                <a:srgbClr val="0081E2"/>
              </a:solidFill>
              <a:ln>
                <a:noFill/>
              </a:ln>
            </p:spPr>
            <p:txBody>
              <a:bodyPr anchor="ctr"/>
              <a:lstStyle/>
              <a:p>
                <a:pPr algn="ctr"/>
                <a:endParaRPr/>
              </a:p>
            </p:txBody>
          </p:sp>
        </p:grpSp>
        <p:grpSp>
          <p:nvGrpSpPr>
            <p:cNvPr id="27" name="ïŝḷiḓe">
              <a:extLst>
                <a:ext uri="{FF2B5EF4-FFF2-40B4-BE49-F238E27FC236}">
                  <a16:creationId xmlns="" xmlns:a16="http://schemas.microsoft.com/office/drawing/2014/main" id="{3197EA75-F96D-4905-897D-E6C60E9719F5}"/>
                </a:ext>
              </a:extLst>
            </p:cNvPr>
            <p:cNvGrpSpPr/>
            <p:nvPr/>
          </p:nvGrpSpPr>
          <p:grpSpPr>
            <a:xfrm>
              <a:off x="3570312" y="1879852"/>
              <a:ext cx="1374161" cy="1129796"/>
              <a:chOff x="3763963" y="1809750"/>
              <a:chExt cx="687388" cy="565150"/>
            </a:xfrm>
          </p:grpSpPr>
          <p:sp>
            <p:nvSpPr>
              <p:cNvPr id="28" name="ísḻîḍe">
                <a:extLst>
                  <a:ext uri="{FF2B5EF4-FFF2-40B4-BE49-F238E27FC236}">
                    <a16:creationId xmlns="" xmlns:a16="http://schemas.microsoft.com/office/drawing/2014/main" id="{899E5F65-0E8F-4AEB-972A-4CCAFD3358B2}"/>
                  </a:ext>
                </a:extLst>
              </p:cNvPr>
              <p:cNvSpPr/>
              <p:nvPr/>
            </p:nvSpPr>
            <p:spPr bwMode="auto">
              <a:xfrm>
                <a:off x="3763963" y="1809750"/>
                <a:ext cx="325438" cy="565150"/>
              </a:xfrm>
              <a:custGeom>
                <a:avLst/>
                <a:gdLst>
                  <a:gd name="T0" fmla="*/ 205 w 205"/>
                  <a:gd name="T1" fmla="*/ 0 h 356"/>
                  <a:gd name="T2" fmla="*/ 77 w 205"/>
                  <a:gd name="T3" fmla="*/ 348 h 356"/>
                  <a:gd name="T4" fmla="*/ 0 w 205"/>
                  <a:gd name="T5" fmla="*/ 356 h 356"/>
                  <a:gd name="T6" fmla="*/ 205 w 205"/>
                  <a:gd name="T7" fmla="*/ 0 h 356"/>
                </a:gdLst>
                <a:ahLst/>
                <a:cxnLst>
                  <a:cxn ang="0">
                    <a:pos x="T0" y="T1"/>
                  </a:cxn>
                  <a:cxn ang="0">
                    <a:pos x="T2" y="T3"/>
                  </a:cxn>
                  <a:cxn ang="0">
                    <a:pos x="T4" y="T5"/>
                  </a:cxn>
                  <a:cxn ang="0">
                    <a:pos x="T6" y="T7"/>
                  </a:cxn>
                </a:cxnLst>
                <a:rect l="0" t="0" r="r" b="b"/>
                <a:pathLst>
                  <a:path w="205" h="356">
                    <a:moveTo>
                      <a:pt x="205" y="0"/>
                    </a:moveTo>
                    <a:lnTo>
                      <a:pt x="77" y="348"/>
                    </a:lnTo>
                    <a:lnTo>
                      <a:pt x="0" y="356"/>
                    </a:lnTo>
                    <a:lnTo>
                      <a:pt x="205" y="0"/>
                    </a:lnTo>
                    <a:close/>
                  </a:path>
                </a:pathLst>
              </a:custGeom>
              <a:solidFill>
                <a:schemeClr val="accent3">
                  <a:lumMod val="75000"/>
                </a:schemeClr>
              </a:solidFill>
              <a:ln>
                <a:noFill/>
              </a:ln>
            </p:spPr>
            <p:txBody>
              <a:bodyPr anchor="ctr"/>
              <a:lstStyle/>
              <a:p>
                <a:pPr algn="ctr"/>
                <a:endParaRPr/>
              </a:p>
            </p:txBody>
          </p:sp>
          <p:sp>
            <p:nvSpPr>
              <p:cNvPr id="29" name="iṡlïḑe">
                <a:extLst>
                  <a:ext uri="{FF2B5EF4-FFF2-40B4-BE49-F238E27FC236}">
                    <a16:creationId xmlns="" xmlns:a16="http://schemas.microsoft.com/office/drawing/2014/main" id="{3C77F840-1ABD-4DA0-8A12-39EEFB777200}"/>
                  </a:ext>
                </a:extLst>
              </p:cNvPr>
              <p:cNvSpPr/>
              <p:nvPr/>
            </p:nvSpPr>
            <p:spPr bwMode="auto">
              <a:xfrm>
                <a:off x="3886200" y="1809750"/>
                <a:ext cx="565150" cy="552450"/>
              </a:xfrm>
              <a:custGeom>
                <a:avLst/>
                <a:gdLst>
                  <a:gd name="T0" fmla="*/ 356 w 356"/>
                  <a:gd name="T1" fmla="*/ 346 h 348"/>
                  <a:gd name="T2" fmla="*/ 128 w 356"/>
                  <a:gd name="T3" fmla="*/ 0 h 348"/>
                  <a:gd name="T4" fmla="*/ 0 w 356"/>
                  <a:gd name="T5" fmla="*/ 348 h 348"/>
                  <a:gd name="T6" fmla="*/ 356 w 356"/>
                  <a:gd name="T7" fmla="*/ 346 h 348"/>
                </a:gdLst>
                <a:ahLst/>
                <a:cxnLst>
                  <a:cxn ang="0">
                    <a:pos x="T0" y="T1"/>
                  </a:cxn>
                  <a:cxn ang="0">
                    <a:pos x="T2" y="T3"/>
                  </a:cxn>
                  <a:cxn ang="0">
                    <a:pos x="T4" y="T5"/>
                  </a:cxn>
                  <a:cxn ang="0">
                    <a:pos x="T6" y="T7"/>
                  </a:cxn>
                </a:cxnLst>
                <a:rect l="0" t="0" r="r" b="b"/>
                <a:pathLst>
                  <a:path w="356" h="348">
                    <a:moveTo>
                      <a:pt x="356" y="346"/>
                    </a:moveTo>
                    <a:lnTo>
                      <a:pt x="128" y="0"/>
                    </a:lnTo>
                    <a:lnTo>
                      <a:pt x="0" y="348"/>
                    </a:lnTo>
                    <a:lnTo>
                      <a:pt x="356" y="346"/>
                    </a:lnTo>
                    <a:close/>
                  </a:path>
                </a:pathLst>
              </a:custGeom>
              <a:solidFill>
                <a:schemeClr val="accent3"/>
              </a:solidFill>
              <a:ln>
                <a:noFill/>
              </a:ln>
            </p:spPr>
            <p:txBody>
              <a:bodyPr anchor="ctr"/>
              <a:lstStyle/>
              <a:p>
                <a:pPr algn="ctr"/>
                <a:endParaRPr/>
              </a:p>
            </p:txBody>
          </p:sp>
          <p:sp>
            <p:nvSpPr>
              <p:cNvPr id="30" name="iślïďê">
                <a:extLst>
                  <a:ext uri="{FF2B5EF4-FFF2-40B4-BE49-F238E27FC236}">
                    <a16:creationId xmlns="" xmlns:a16="http://schemas.microsoft.com/office/drawing/2014/main" id="{7D9D1110-C001-41E8-9CFC-42C265D26D04}"/>
                  </a:ext>
                </a:extLst>
              </p:cNvPr>
              <p:cNvSpPr/>
              <p:nvPr/>
            </p:nvSpPr>
            <p:spPr bwMode="auto">
              <a:xfrm>
                <a:off x="3763963" y="2359025"/>
                <a:ext cx="687388" cy="15875"/>
              </a:xfrm>
              <a:custGeom>
                <a:avLst/>
                <a:gdLst>
                  <a:gd name="T0" fmla="*/ 0 w 433"/>
                  <a:gd name="T1" fmla="*/ 10 h 10"/>
                  <a:gd name="T2" fmla="*/ 77 w 433"/>
                  <a:gd name="T3" fmla="*/ 2 h 10"/>
                  <a:gd name="T4" fmla="*/ 433 w 433"/>
                  <a:gd name="T5" fmla="*/ 0 h 10"/>
                  <a:gd name="T6" fmla="*/ 0 w 433"/>
                  <a:gd name="T7" fmla="*/ 10 h 10"/>
                </a:gdLst>
                <a:ahLst/>
                <a:cxnLst>
                  <a:cxn ang="0">
                    <a:pos x="T0" y="T1"/>
                  </a:cxn>
                  <a:cxn ang="0">
                    <a:pos x="T2" y="T3"/>
                  </a:cxn>
                  <a:cxn ang="0">
                    <a:pos x="T4" y="T5"/>
                  </a:cxn>
                  <a:cxn ang="0">
                    <a:pos x="T6" y="T7"/>
                  </a:cxn>
                </a:cxnLst>
                <a:rect l="0" t="0" r="r" b="b"/>
                <a:pathLst>
                  <a:path w="433" h="10">
                    <a:moveTo>
                      <a:pt x="0" y="10"/>
                    </a:moveTo>
                    <a:lnTo>
                      <a:pt x="77" y="2"/>
                    </a:lnTo>
                    <a:lnTo>
                      <a:pt x="433" y="0"/>
                    </a:lnTo>
                    <a:lnTo>
                      <a:pt x="0" y="10"/>
                    </a:lnTo>
                    <a:close/>
                  </a:path>
                </a:pathLst>
              </a:custGeom>
              <a:solidFill>
                <a:schemeClr val="accent3">
                  <a:lumMod val="50000"/>
                </a:schemeClr>
              </a:solidFill>
              <a:ln>
                <a:noFill/>
              </a:ln>
            </p:spPr>
            <p:txBody>
              <a:bodyPr anchor="ctr"/>
              <a:lstStyle/>
              <a:p>
                <a:pPr algn="ctr"/>
                <a:endParaRPr/>
              </a:p>
            </p:txBody>
          </p:sp>
        </p:grpSp>
        <p:grpSp>
          <p:nvGrpSpPr>
            <p:cNvPr id="31" name="iSḷîḋê">
              <a:extLst>
                <a:ext uri="{FF2B5EF4-FFF2-40B4-BE49-F238E27FC236}">
                  <a16:creationId xmlns="" xmlns:a16="http://schemas.microsoft.com/office/drawing/2014/main" id="{E7F3BDEA-B225-49E7-B05C-ECB3ADDCADB1}"/>
                </a:ext>
              </a:extLst>
            </p:cNvPr>
            <p:cNvGrpSpPr/>
            <p:nvPr/>
          </p:nvGrpSpPr>
          <p:grpSpPr>
            <a:xfrm>
              <a:off x="3040326" y="3085816"/>
              <a:ext cx="2576950" cy="1053629"/>
              <a:chOff x="3498850" y="2413000"/>
              <a:chExt cx="1289051" cy="527050"/>
            </a:xfrm>
          </p:grpSpPr>
          <p:sp>
            <p:nvSpPr>
              <p:cNvPr id="32" name="iṣļïdè">
                <a:extLst>
                  <a:ext uri="{FF2B5EF4-FFF2-40B4-BE49-F238E27FC236}">
                    <a16:creationId xmlns="" xmlns:a16="http://schemas.microsoft.com/office/drawing/2014/main" id="{95E2C594-F791-40A0-8022-E1668B0FF816}"/>
                  </a:ext>
                </a:extLst>
              </p:cNvPr>
              <p:cNvSpPr/>
              <p:nvPr/>
            </p:nvSpPr>
            <p:spPr bwMode="auto">
              <a:xfrm>
                <a:off x="3498850" y="2413000"/>
                <a:ext cx="366713" cy="527050"/>
              </a:xfrm>
              <a:custGeom>
                <a:avLst/>
                <a:gdLst>
                  <a:gd name="T0" fmla="*/ 148 w 231"/>
                  <a:gd name="T1" fmla="*/ 0 h 332"/>
                  <a:gd name="T2" fmla="*/ 231 w 231"/>
                  <a:gd name="T3" fmla="*/ 0 h 332"/>
                  <a:gd name="T4" fmla="*/ 113 w 231"/>
                  <a:gd name="T5" fmla="*/ 332 h 332"/>
                  <a:gd name="T6" fmla="*/ 0 w 231"/>
                  <a:gd name="T7" fmla="*/ 256 h 332"/>
                  <a:gd name="T8" fmla="*/ 148 w 231"/>
                  <a:gd name="T9" fmla="*/ 0 h 332"/>
                </a:gdLst>
                <a:ahLst/>
                <a:cxnLst>
                  <a:cxn ang="0">
                    <a:pos x="T0" y="T1"/>
                  </a:cxn>
                  <a:cxn ang="0">
                    <a:pos x="T2" y="T3"/>
                  </a:cxn>
                  <a:cxn ang="0">
                    <a:pos x="T4" y="T5"/>
                  </a:cxn>
                  <a:cxn ang="0">
                    <a:pos x="T6" y="T7"/>
                  </a:cxn>
                  <a:cxn ang="0">
                    <a:pos x="T8" y="T9"/>
                  </a:cxn>
                </a:cxnLst>
                <a:rect l="0" t="0" r="r" b="b"/>
                <a:pathLst>
                  <a:path w="231" h="332">
                    <a:moveTo>
                      <a:pt x="148" y="0"/>
                    </a:moveTo>
                    <a:lnTo>
                      <a:pt x="231" y="0"/>
                    </a:lnTo>
                    <a:lnTo>
                      <a:pt x="113" y="332"/>
                    </a:lnTo>
                    <a:lnTo>
                      <a:pt x="0" y="256"/>
                    </a:lnTo>
                    <a:lnTo>
                      <a:pt x="148" y="0"/>
                    </a:lnTo>
                    <a:close/>
                  </a:path>
                </a:pathLst>
              </a:custGeom>
              <a:solidFill>
                <a:schemeClr val="accent2">
                  <a:lumMod val="75000"/>
                </a:schemeClr>
              </a:solidFill>
              <a:ln>
                <a:noFill/>
              </a:ln>
            </p:spPr>
            <p:txBody>
              <a:bodyPr anchor="ctr"/>
              <a:lstStyle/>
              <a:p>
                <a:pPr algn="ctr"/>
                <a:endParaRPr/>
              </a:p>
            </p:txBody>
          </p:sp>
          <p:sp>
            <p:nvSpPr>
              <p:cNvPr id="33" name="iśľîḑè">
                <a:extLst>
                  <a:ext uri="{FF2B5EF4-FFF2-40B4-BE49-F238E27FC236}">
                    <a16:creationId xmlns="" xmlns:a16="http://schemas.microsoft.com/office/drawing/2014/main" id="{9CE8D600-BB6F-4419-B9F8-1B34E5E5E1D0}"/>
                  </a:ext>
                </a:extLst>
              </p:cNvPr>
              <p:cNvSpPr/>
              <p:nvPr/>
            </p:nvSpPr>
            <p:spPr bwMode="auto">
              <a:xfrm>
                <a:off x="3678238" y="2413000"/>
                <a:ext cx="1109663" cy="527050"/>
              </a:xfrm>
              <a:custGeom>
                <a:avLst/>
                <a:gdLst>
                  <a:gd name="T0" fmla="*/ 118 w 699"/>
                  <a:gd name="T1" fmla="*/ 0 h 332"/>
                  <a:gd name="T2" fmla="*/ 505 w 699"/>
                  <a:gd name="T3" fmla="*/ 0 h 332"/>
                  <a:gd name="T4" fmla="*/ 699 w 699"/>
                  <a:gd name="T5" fmla="*/ 295 h 332"/>
                  <a:gd name="T6" fmla="*/ 0 w 699"/>
                  <a:gd name="T7" fmla="*/ 332 h 332"/>
                  <a:gd name="T8" fmla="*/ 118 w 699"/>
                  <a:gd name="T9" fmla="*/ 0 h 332"/>
                </a:gdLst>
                <a:ahLst/>
                <a:cxnLst>
                  <a:cxn ang="0">
                    <a:pos x="T0" y="T1"/>
                  </a:cxn>
                  <a:cxn ang="0">
                    <a:pos x="T2" y="T3"/>
                  </a:cxn>
                  <a:cxn ang="0">
                    <a:pos x="T4" y="T5"/>
                  </a:cxn>
                  <a:cxn ang="0">
                    <a:pos x="T6" y="T7"/>
                  </a:cxn>
                  <a:cxn ang="0">
                    <a:pos x="T8" y="T9"/>
                  </a:cxn>
                </a:cxnLst>
                <a:rect l="0" t="0" r="r" b="b"/>
                <a:pathLst>
                  <a:path w="699" h="332">
                    <a:moveTo>
                      <a:pt x="118" y="0"/>
                    </a:moveTo>
                    <a:lnTo>
                      <a:pt x="505" y="0"/>
                    </a:lnTo>
                    <a:lnTo>
                      <a:pt x="699" y="295"/>
                    </a:lnTo>
                    <a:lnTo>
                      <a:pt x="0" y="332"/>
                    </a:lnTo>
                    <a:lnTo>
                      <a:pt x="118" y="0"/>
                    </a:lnTo>
                    <a:close/>
                  </a:path>
                </a:pathLst>
              </a:custGeom>
              <a:solidFill>
                <a:schemeClr val="accent2"/>
              </a:solidFill>
              <a:ln>
                <a:noFill/>
              </a:ln>
            </p:spPr>
            <p:txBody>
              <a:bodyPr anchor="ctr"/>
              <a:lstStyle/>
              <a:p>
                <a:pPr algn="ctr"/>
                <a:endParaRPr/>
              </a:p>
            </p:txBody>
          </p:sp>
        </p:grpSp>
        <p:sp>
          <p:nvSpPr>
            <p:cNvPr id="43" name="文本框 1386502">
              <a:extLst>
                <a:ext uri="{FF2B5EF4-FFF2-40B4-BE49-F238E27FC236}">
                  <a16:creationId xmlns="" xmlns:a16="http://schemas.microsoft.com/office/drawing/2014/main" id="{357132F9-C675-4922-9162-C8E3C2EB9A01}"/>
                </a:ext>
              </a:extLst>
            </p:cNvPr>
            <p:cNvSpPr txBox="1">
              <a:spLocks noChangeArrowheads="1"/>
            </p:cNvSpPr>
            <p:nvPr/>
          </p:nvSpPr>
          <p:spPr bwMode="auto">
            <a:xfrm>
              <a:off x="5300382" y="2359965"/>
              <a:ext cx="302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b="1" dirty="0">
                  <a:solidFill>
                    <a:srgbClr val="C00000"/>
                  </a:solidFill>
                  <a:latin typeface="+mn-lt"/>
                  <a:ea typeface="+mn-ea"/>
                  <a:cs typeface="+mn-ea"/>
                  <a:sym typeface="+mn-lt"/>
                </a:rPr>
                <a:t>不可接受的风险</a:t>
              </a:r>
            </a:p>
          </p:txBody>
        </p:sp>
        <p:sp>
          <p:nvSpPr>
            <p:cNvPr id="44" name="文本框 1386503">
              <a:extLst>
                <a:ext uri="{FF2B5EF4-FFF2-40B4-BE49-F238E27FC236}">
                  <a16:creationId xmlns="" xmlns:a16="http://schemas.microsoft.com/office/drawing/2014/main" id="{FAF3F818-3019-499B-939A-226063358418}"/>
                </a:ext>
              </a:extLst>
            </p:cNvPr>
            <p:cNvSpPr txBox="1">
              <a:spLocks noChangeArrowheads="1"/>
            </p:cNvSpPr>
            <p:nvPr/>
          </p:nvSpPr>
          <p:spPr bwMode="auto">
            <a:xfrm>
              <a:off x="5658528" y="3293953"/>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b="1" dirty="0">
                  <a:solidFill>
                    <a:srgbClr val="FFC000"/>
                  </a:solidFill>
                  <a:latin typeface="+mn-lt"/>
                  <a:ea typeface="+mn-ea"/>
                  <a:cs typeface="+mn-ea"/>
                  <a:sym typeface="+mn-lt"/>
                </a:rPr>
                <a:t>尽可能降低的风险</a:t>
              </a:r>
            </a:p>
          </p:txBody>
        </p:sp>
        <p:sp>
          <p:nvSpPr>
            <p:cNvPr id="45" name="文本框 1386504">
              <a:extLst>
                <a:ext uri="{FF2B5EF4-FFF2-40B4-BE49-F238E27FC236}">
                  <a16:creationId xmlns="" xmlns:a16="http://schemas.microsoft.com/office/drawing/2014/main" id="{A096016A-BBDF-4E2A-956B-CD5313C86884}"/>
                </a:ext>
              </a:extLst>
            </p:cNvPr>
            <p:cNvSpPr txBox="1">
              <a:spLocks noChangeArrowheads="1"/>
            </p:cNvSpPr>
            <p:nvPr/>
          </p:nvSpPr>
          <p:spPr bwMode="auto">
            <a:xfrm>
              <a:off x="6173606" y="426237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b="1" dirty="0">
                  <a:solidFill>
                    <a:srgbClr val="0070C0"/>
                  </a:solidFill>
                  <a:latin typeface="+mn-lt"/>
                  <a:ea typeface="+mn-ea"/>
                  <a:cs typeface="+mn-ea"/>
                  <a:sym typeface="+mn-lt"/>
                </a:rPr>
                <a:t>可容许的风险</a:t>
              </a:r>
            </a:p>
          </p:txBody>
        </p:sp>
      </p:grpSp>
      <p:sp>
        <p:nvSpPr>
          <p:cNvPr id="34" name="平行四边形 6">
            <a:extLst>
              <a:ext uri="{FF2B5EF4-FFF2-40B4-BE49-F238E27FC236}">
                <a16:creationId xmlns="" xmlns:a16="http://schemas.microsoft.com/office/drawing/2014/main" id="{230FA681-3423-4C1B-9EFF-87A834D4AED2}"/>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 name="平行四边形 7">
            <a:extLst>
              <a:ext uri="{FF2B5EF4-FFF2-40B4-BE49-F238E27FC236}">
                <a16:creationId xmlns="" xmlns:a16="http://schemas.microsoft.com/office/drawing/2014/main" id="{1AECB109-99E4-4AC6-9180-A9245A22043C}"/>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6" name="文本框 5">
            <a:extLst>
              <a:ext uri="{FF2B5EF4-FFF2-40B4-BE49-F238E27FC236}">
                <a16:creationId xmlns="" xmlns:a16="http://schemas.microsoft.com/office/drawing/2014/main" id="{9E9DEB24-192E-4827-B245-FD219153C833}"/>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7" name="矩形 8">
            <a:extLst>
              <a:ext uri="{FF2B5EF4-FFF2-40B4-BE49-F238E27FC236}">
                <a16:creationId xmlns="" xmlns:a16="http://schemas.microsoft.com/office/drawing/2014/main" id="{034243B0-2A17-4664-9652-C53ED0F55FD6}"/>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6416202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4" name="内容占位符 1504344">
            <a:extLst>
              <a:ext uri="{FF2B5EF4-FFF2-40B4-BE49-F238E27FC236}">
                <a16:creationId xmlns="" xmlns:a16="http://schemas.microsoft.com/office/drawing/2014/main" id="{B859C93F-71FE-4C0E-A130-BFBF5FAA8024}"/>
              </a:ext>
            </a:extLst>
          </p:cNvPr>
          <p:cNvGraphicFramePr>
            <a:graphicFrameLocks/>
          </p:cNvGraphicFramePr>
          <p:nvPr>
            <p:extLst>
              <p:ext uri="{D42A27DB-BD31-4B8C-83A1-F6EECF244321}">
                <p14:modId xmlns:p14="http://schemas.microsoft.com/office/powerpoint/2010/main" val="2177794709"/>
              </p:ext>
            </p:extLst>
          </p:nvPr>
        </p:nvGraphicFramePr>
        <p:xfrm>
          <a:off x="752475" y="1701147"/>
          <a:ext cx="7956549" cy="3161365"/>
        </p:xfrm>
        <a:graphic>
          <a:graphicData uri="http://schemas.openxmlformats.org/drawingml/2006/table">
            <a:tbl>
              <a:tblPr/>
              <a:tblGrid>
                <a:gridCol w="1305342">
                  <a:extLst>
                    <a:ext uri="{9D8B030D-6E8A-4147-A177-3AD203B41FA5}">
                      <a16:colId xmlns="" xmlns:a16="http://schemas.microsoft.com/office/drawing/2014/main" val="20000"/>
                    </a:ext>
                  </a:extLst>
                </a:gridCol>
                <a:gridCol w="2029694">
                  <a:extLst>
                    <a:ext uri="{9D8B030D-6E8A-4147-A177-3AD203B41FA5}">
                      <a16:colId xmlns="" xmlns:a16="http://schemas.microsoft.com/office/drawing/2014/main" val="20001"/>
                    </a:ext>
                  </a:extLst>
                </a:gridCol>
                <a:gridCol w="2654070">
                  <a:extLst>
                    <a:ext uri="{9D8B030D-6E8A-4147-A177-3AD203B41FA5}">
                      <a16:colId xmlns="" xmlns:a16="http://schemas.microsoft.com/office/drawing/2014/main" val="20002"/>
                    </a:ext>
                  </a:extLst>
                </a:gridCol>
                <a:gridCol w="1967443">
                  <a:extLst>
                    <a:ext uri="{9D8B030D-6E8A-4147-A177-3AD203B41FA5}">
                      <a16:colId xmlns="" xmlns:a16="http://schemas.microsoft.com/office/drawing/2014/main" val="20003"/>
                    </a:ext>
                  </a:extLst>
                </a:gridCol>
              </a:tblGrid>
              <a:tr h="61461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b="0" dirty="0">
                          <a:latin typeface="+mn-lt"/>
                          <a:ea typeface="+mn-ea"/>
                          <a:cs typeface="+mn-ea"/>
                          <a:sym typeface="+mn-lt"/>
                        </a:rPr>
                        <a:t>风险度</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b="0" dirty="0">
                          <a:latin typeface="+mn-lt"/>
                          <a:ea typeface="+mn-ea"/>
                          <a:cs typeface="+mn-ea"/>
                          <a:sym typeface="+mn-lt"/>
                        </a:rPr>
                        <a:t>等级</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b="0" dirty="0">
                          <a:latin typeface="+mn-lt"/>
                          <a:ea typeface="+mn-ea"/>
                          <a:cs typeface="+mn-ea"/>
                          <a:sym typeface="+mn-lt"/>
                        </a:rPr>
                        <a:t>行动</a:t>
                      </a:r>
                      <a:r>
                        <a:rPr lang="en-US" altLang="zh-CN" sz="2000" b="0" dirty="0">
                          <a:latin typeface="+mn-lt"/>
                          <a:ea typeface="+mn-ea"/>
                          <a:cs typeface="+mn-ea"/>
                          <a:sym typeface="+mn-lt"/>
                        </a:rPr>
                        <a:t>/</a:t>
                      </a:r>
                      <a:r>
                        <a:rPr lang="zh-CN" altLang="en-US" sz="2000" b="0" dirty="0">
                          <a:latin typeface="+mn-lt"/>
                          <a:ea typeface="+mn-ea"/>
                          <a:cs typeface="+mn-ea"/>
                          <a:sym typeface="+mn-lt"/>
                        </a:rPr>
                        <a:t>控制措施</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b="0" dirty="0">
                          <a:latin typeface="+mn-lt"/>
                          <a:ea typeface="+mn-ea"/>
                          <a:cs typeface="+mn-ea"/>
                          <a:sym typeface="+mn-lt"/>
                        </a:rPr>
                        <a:t>实施期限</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542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800" b="0" dirty="0">
                          <a:solidFill>
                            <a:srgbClr val="0070C0"/>
                          </a:solidFill>
                          <a:latin typeface="+mn-lt"/>
                          <a:ea typeface="+mn-ea"/>
                          <a:cs typeface="+mn-ea"/>
                          <a:sym typeface="+mn-lt"/>
                        </a:rPr>
                        <a:t>20-25</a:t>
                      </a:r>
                      <a:endParaRPr lang="zh-CN" altLang="en-US" sz="1800" b="0" dirty="0">
                        <a:solidFill>
                          <a:srgbClr val="0070C0"/>
                        </a:solidFill>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solidFill>
                            <a:srgbClr val="0070C0"/>
                          </a:solidFill>
                          <a:latin typeface="+mn-lt"/>
                          <a:ea typeface="+mn-ea"/>
                          <a:cs typeface="+mn-ea"/>
                          <a:sym typeface="+mn-lt"/>
                        </a:rPr>
                        <a:t>巨大风险</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solidFill>
                            <a:srgbClr val="0070C0"/>
                          </a:solidFill>
                          <a:latin typeface="+mn-lt"/>
                          <a:ea typeface="+mn-ea"/>
                          <a:cs typeface="+mn-ea"/>
                          <a:sym typeface="+mn-lt"/>
                        </a:rPr>
                        <a:t>停业整改</a:t>
                      </a:r>
                      <a:r>
                        <a:rPr lang="en-US" altLang="zh-CN" sz="1800" b="0" dirty="0">
                          <a:solidFill>
                            <a:srgbClr val="0070C0"/>
                          </a:solidFill>
                          <a:latin typeface="+mn-lt"/>
                          <a:ea typeface="+mn-ea"/>
                          <a:cs typeface="+mn-ea"/>
                          <a:sym typeface="+mn-lt"/>
                        </a:rPr>
                        <a:t>…</a:t>
                      </a:r>
                      <a:endParaRPr lang="zh-CN" altLang="en-US" sz="1800" b="0" dirty="0">
                        <a:solidFill>
                          <a:srgbClr val="0070C0"/>
                        </a:solidFill>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solidFill>
                            <a:srgbClr val="0070C0"/>
                          </a:solidFill>
                          <a:latin typeface="+mn-lt"/>
                          <a:ea typeface="+mn-ea"/>
                          <a:cs typeface="+mn-ea"/>
                          <a:sym typeface="+mn-lt"/>
                        </a:rPr>
                        <a:t>立刻</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7779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800" b="0">
                          <a:solidFill>
                            <a:srgbClr val="0070C0"/>
                          </a:solidFill>
                          <a:latin typeface="+mn-lt"/>
                          <a:ea typeface="+mn-ea"/>
                          <a:cs typeface="+mn-ea"/>
                          <a:sym typeface="+mn-lt"/>
                        </a:rPr>
                        <a:t>15-16</a:t>
                      </a:r>
                      <a:endParaRPr lang="zh-CN" altLang="en-US" sz="1800" b="0">
                        <a:solidFill>
                          <a:srgbClr val="0070C0"/>
                        </a:solidFill>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solidFill>
                            <a:srgbClr val="0070C0"/>
                          </a:solidFill>
                          <a:latin typeface="+mn-lt"/>
                          <a:ea typeface="+mn-ea"/>
                          <a:cs typeface="+mn-ea"/>
                          <a:sym typeface="+mn-lt"/>
                        </a:rPr>
                        <a:t>重大风险</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solidFill>
                            <a:srgbClr val="0070C0"/>
                          </a:solidFill>
                          <a:latin typeface="+mn-lt"/>
                          <a:ea typeface="+mn-ea"/>
                          <a:cs typeface="+mn-ea"/>
                          <a:sym typeface="+mn-lt"/>
                        </a:rPr>
                        <a:t>紧急采取措施</a:t>
                      </a:r>
                      <a:r>
                        <a:rPr lang="en-US" altLang="zh-CN" sz="1800" b="0" dirty="0">
                          <a:solidFill>
                            <a:srgbClr val="0070C0"/>
                          </a:solidFill>
                          <a:latin typeface="+mn-lt"/>
                          <a:ea typeface="+mn-ea"/>
                          <a:cs typeface="+mn-ea"/>
                          <a:sym typeface="+mn-lt"/>
                        </a:rPr>
                        <a:t>…</a:t>
                      </a:r>
                      <a:endParaRPr lang="zh-CN" altLang="en-US" sz="1800" b="0" dirty="0">
                        <a:solidFill>
                          <a:srgbClr val="0070C0"/>
                        </a:solidFill>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solidFill>
                            <a:srgbClr val="0070C0"/>
                          </a:solidFill>
                          <a:latin typeface="+mn-lt"/>
                          <a:ea typeface="+mn-ea"/>
                          <a:cs typeface="+mn-ea"/>
                          <a:sym typeface="+mn-lt"/>
                        </a:rPr>
                        <a:t>立即</a:t>
                      </a:r>
                      <a:r>
                        <a:rPr lang="en-US" altLang="zh-CN" sz="1800" b="0" dirty="0">
                          <a:solidFill>
                            <a:srgbClr val="0070C0"/>
                          </a:solidFill>
                          <a:latin typeface="+mn-lt"/>
                          <a:ea typeface="+mn-ea"/>
                          <a:cs typeface="+mn-ea"/>
                          <a:sym typeface="+mn-lt"/>
                        </a:rPr>
                        <a:t>/</a:t>
                      </a:r>
                      <a:r>
                        <a:rPr lang="zh-CN" altLang="en-US" sz="1800" b="0" dirty="0">
                          <a:solidFill>
                            <a:srgbClr val="0070C0"/>
                          </a:solidFill>
                          <a:latin typeface="+mn-lt"/>
                          <a:ea typeface="+mn-ea"/>
                          <a:cs typeface="+mn-ea"/>
                          <a:sym typeface="+mn-lt"/>
                        </a:rPr>
                        <a:t>近期</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675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800" b="0">
                          <a:latin typeface="+mn-lt"/>
                          <a:ea typeface="+mn-ea"/>
                          <a:cs typeface="+mn-ea"/>
                          <a:sym typeface="+mn-lt"/>
                        </a:rPr>
                        <a:t>9-12</a:t>
                      </a:r>
                      <a:endParaRPr lang="zh-CN" altLang="en-US" sz="1800" b="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中等</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可考虑建立安全操作规程</a:t>
                      </a:r>
                      <a:r>
                        <a:rPr lang="en-US" altLang="zh-CN" sz="1800" b="0">
                          <a:latin typeface="+mn-lt"/>
                          <a:ea typeface="+mn-ea"/>
                          <a:cs typeface="+mn-ea"/>
                          <a:sym typeface="+mn-lt"/>
                        </a:rPr>
                        <a:t>…</a:t>
                      </a:r>
                      <a:endParaRPr lang="zh-CN" altLang="en-US" sz="1800" b="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限时</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7542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800" b="0">
                          <a:latin typeface="+mn-lt"/>
                          <a:ea typeface="+mn-ea"/>
                          <a:cs typeface="+mn-ea"/>
                          <a:sym typeface="+mn-lt"/>
                        </a:rPr>
                        <a:t>4-8</a:t>
                      </a:r>
                      <a:endParaRPr lang="zh-CN" altLang="en-US" sz="1800" b="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可接受</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可考虑</a:t>
                      </a:r>
                      <a:r>
                        <a:rPr lang="en-US" altLang="zh-CN" sz="1800" b="0">
                          <a:latin typeface="+mn-lt"/>
                          <a:ea typeface="+mn-ea"/>
                          <a:cs typeface="+mn-ea"/>
                          <a:sym typeface="+mn-lt"/>
                        </a:rPr>
                        <a:t>…</a:t>
                      </a:r>
                      <a:endParaRPr lang="zh-CN" altLang="en-US" sz="1800" b="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适时</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7660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800" b="0">
                          <a:latin typeface="+mn-lt"/>
                          <a:ea typeface="+mn-ea"/>
                          <a:cs typeface="+mn-ea"/>
                          <a:sym typeface="+mn-lt"/>
                        </a:rPr>
                        <a:t>&lt;4</a:t>
                      </a:r>
                      <a:endParaRPr lang="zh-CN" altLang="en-US" sz="1800" b="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轻微或可忽略</a:t>
                      </a: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latin typeface="+mn-lt"/>
                          <a:ea typeface="+mn-ea"/>
                          <a:cs typeface="+mn-ea"/>
                          <a:sym typeface="+mn-lt"/>
                        </a:rPr>
                        <a:t>无需</a:t>
                      </a:r>
                      <a:r>
                        <a:rPr lang="en-US" altLang="zh-CN" sz="1800" b="0" dirty="0">
                          <a:latin typeface="+mn-lt"/>
                          <a:ea typeface="+mn-ea"/>
                          <a:cs typeface="+mn-ea"/>
                          <a:sym typeface="+mn-lt"/>
                        </a:rPr>
                        <a:t>…</a:t>
                      </a:r>
                      <a:endParaRPr lang="zh-CN" altLang="en-US" sz="1800" b="0" dirty="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800" b="0" dirty="0">
                        <a:latin typeface="+mn-lt"/>
                        <a:ea typeface="+mn-ea"/>
                        <a:cs typeface="+mn-ea"/>
                        <a:sym typeface="+mn-lt"/>
                      </a:endParaRPr>
                    </a:p>
                  </a:txBody>
                  <a:tcPr marT="46432" marB="46432"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5" name="标题 1504257">
            <a:extLst>
              <a:ext uri="{FF2B5EF4-FFF2-40B4-BE49-F238E27FC236}">
                <a16:creationId xmlns="" xmlns:a16="http://schemas.microsoft.com/office/drawing/2014/main" id="{916B764A-1BD5-4A7C-9D70-D53FD4848A9F}"/>
              </a:ext>
            </a:extLst>
          </p:cNvPr>
          <p:cNvSpPr txBox="1">
            <a:spLocks noChangeArrowheads="1"/>
          </p:cNvSpPr>
          <p:nvPr/>
        </p:nvSpPr>
        <p:spPr>
          <a:xfrm>
            <a:off x="2770686" y="1013441"/>
            <a:ext cx="4347573"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dirty="0">
                <a:solidFill>
                  <a:srgbClr val="0070C0"/>
                </a:solidFill>
                <a:latin typeface="+mn-lt"/>
                <a:ea typeface="+mn-ea"/>
                <a:cs typeface="+mn-ea"/>
                <a:sym typeface="+mn-lt"/>
              </a:rPr>
              <a:t>风险等级判定准则及控制措施</a:t>
            </a:r>
          </a:p>
        </p:txBody>
      </p:sp>
      <p:sp>
        <p:nvSpPr>
          <p:cNvPr id="8" name="平行四边形 6">
            <a:extLst>
              <a:ext uri="{FF2B5EF4-FFF2-40B4-BE49-F238E27FC236}">
                <a16:creationId xmlns="" xmlns:a16="http://schemas.microsoft.com/office/drawing/2014/main" id="{2CE6AA00-DCCF-4757-9E17-9E1A9E29FDA7}"/>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91FBC54D-EAFA-4558-81A2-653A41B658BE}"/>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044E03DA-37FA-46DE-AE1C-DC59C88E85D8}"/>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2899EECB-E20B-46E4-AED0-AA4D2563E14E}"/>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6645745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标题 1504257">
            <a:extLst>
              <a:ext uri="{FF2B5EF4-FFF2-40B4-BE49-F238E27FC236}">
                <a16:creationId xmlns="" xmlns:a16="http://schemas.microsoft.com/office/drawing/2014/main" id="{916B764A-1BD5-4A7C-9D70-D53FD4848A9F}"/>
              </a:ext>
            </a:extLst>
          </p:cNvPr>
          <p:cNvSpPr txBox="1">
            <a:spLocks noChangeArrowheads="1"/>
          </p:cNvSpPr>
          <p:nvPr/>
        </p:nvSpPr>
        <p:spPr>
          <a:xfrm>
            <a:off x="2868113" y="1065582"/>
            <a:ext cx="4347573"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dirty="0">
                <a:solidFill>
                  <a:srgbClr val="0070C0"/>
                </a:solidFill>
                <a:latin typeface="+mn-lt"/>
                <a:ea typeface="+mn-ea"/>
                <a:cs typeface="+mn-ea"/>
                <a:sym typeface="+mn-lt"/>
              </a:rPr>
              <a:t>风险控制措施及实施期限</a:t>
            </a:r>
          </a:p>
        </p:txBody>
      </p:sp>
      <p:graphicFrame>
        <p:nvGraphicFramePr>
          <p:cNvPr id="2" name="表格 1">
            <a:extLst>
              <a:ext uri="{FF2B5EF4-FFF2-40B4-BE49-F238E27FC236}">
                <a16:creationId xmlns="" xmlns:a16="http://schemas.microsoft.com/office/drawing/2014/main" id="{83D16058-B88C-4D4F-81D9-6EB64C45A43E}"/>
              </a:ext>
            </a:extLst>
          </p:cNvPr>
          <p:cNvGraphicFramePr>
            <a:graphicFrameLocks noGrp="1"/>
          </p:cNvGraphicFramePr>
          <p:nvPr>
            <p:extLst>
              <p:ext uri="{D42A27DB-BD31-4B8C-83A1-F6EECF244321}">
                <p14:modId xmlns:p14="http://schemas.microsoft.com/office/powerpoint/2010/main" val="701280626"/>
              </p:ext>
            </p:extLst>
          </p:nvPr>
        </p:nvGraphicFramePr>
        <p:xfrm>
          <a:off x="811213" y="1629352"/>
          <a:ext cx="7507289" cy="3080760"/>
        </p:xfrm>
        <a:graphic>
          <a:graphicData uri="http://schemas.openxmlformats.org/drawingml/2006/table">
            <a:tbl>
              <a:tblPr>
                <a:tableStyleId>{616DA210-FB5B-4158-B5E0-FEB733F419BA}</a:tableStyleId>
              </a:tblPr>
              <a:tblGrid>
                <a:gridCol w="1360883">
                  <a:extLst>
                    <a:ext uri="{9D8B030D-6E8A-4147-A177-3AD203B41FA5}">
                      <a16:colId xmlns="" xmlns:a16="http://schemas.microsoft.com/office/drawing/2014/main" val="4259102885"/>
                    </a:ext>
                  </a:extLst>
                </a:gridCol>
                <a:gridCol w="1345928">
                  <a:extLst>
                    <a:ext uri="{9D8B030D-6E8A-4147-A177-3AD203B41FA5}">
                      <a16:colId xmlns="" xmlns:a16="http://schemas.microsoft.com/office/drawing/2014/main" val="3594312006"/>
                    </a:ext>
                  </a:extLst>
                </a:gridCol>
                <a:gridCol w="3439595">
                  <a:extLst>
                    <a:ext uri="{9D8B030D-6E8A-4147-A177-3AD203B41FA5}">
                      <a16:colId xmlns="" xmlns:a16="http://schemas.microsoft.com/office/drawing/2014/main" val="1767919577"/>
                    </a:ext>
                  </a:extLst>
                </a:gridCol>
                <a:gridCol w="1360883">
                  <a:extLst>
                    <a:ext uri="{9D8B030D-6E8A-4147-A177-3AD203B41FA5}">
                      <a16:colId xmlns="" xmlns:a16="http://schemas.microsoft.com/office/drawing/2014/main" val="3011706767"/>
                    </a:ext>
                  </a:extLst>
                </a:gridCol>
              </a:tblGrid>
              <a:tr h="554209">
                <a:tc>
                  <a:txBody>
                    <a:bodyPr/>
                    <a:lstStyle/>
                    <a:p>
                      <a:pPr algn="ctr">
                        <a:lnSpc>
                          <a:spcPct val="125000"/>
                        </a:lnSpc>
                        <a:spcAft>
                          <a:spcPts val="0"/>
                        </a:spcAft>
                      </a:pPr>
                      <a:r>
                        <a:rPr lang="zh-CN" sz="1600" b="1" kern="100" spc="100" dirty="0">
                          <a:solidFill>
                            <a:schemeClr val="bg1"/>
                          </a:solidFill>
                          <a:effectLst/>
                        </a:rPr>
                        <a:t>风险度</a:t>
                      </a:r>
                      <a:endParaRPr lang="zh-CN" sz="1200" b="1"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tc>
                  <a:txBody>
                    <a:bodyPr/>
                    <a:lstStyle/>
                    <a:p>
                      <a:pPr algn="ctr">
                        <a:lnSpc>
                          <a:spcPct val="125000"/>
                        </a:lnSpc>
                        <a:spcAft>
                          <a:spcPts val="0"/>
                        </a:spcAft>
                      </a:pPr>
                      <a:r>
                        <a:rPr lang="zh-CN" sz="1600" b="1" kern="100" spc="100" dirty="0">
                          <a:solidFill>
                            <a:schemeClr val="bg1"/>
                          </a:solidFill>
                          <a:effectLst/>
                        </a:rPr>
                        <a:t>等级</a:t>
                      </a:r>
                      <a:endParaRPr lang="zh-CN" sz="1200" b="1"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tc>
                  <a:txBody>
                    <a:bodyPr/>
                    <a:lstStyle/>
                    <a:p>
                      <a:pPr algn="ctr">
                        <a:lnSpc>
                          <a:spcPct val="125000"/>
                        </a:lnSpc>
                        <a:spcAft>
                          <a:spcPts val="0"/>
                        </a:spcAft>
                      </a:pPr>
                      <a:r>
                        <a:rPr lang="zh-CN" sz="1600" b="1" kern="100" spc="100" dirty="0">
                          <a:solidFill>
                            <a:schemeClr val="bg1"/>
                          </a:solidFill>
                          <a:effectLst/>
                        </a:rPr>
                        <a:t>应采取的行动</a:t>
                      </a:r>
                      <a:r>
                        <a:rPr lang="en-US" sz="1600" b="1" kern="100" spc="100" dirty="0">
                          <a:solidFill>
                            <a:schemeClr val="bg1"/>
                          </a:solidFill>
                          <a:effectLst/>
                        </a:rPr>
                        <a:t>/</a:t>
                      </a:r>
                      <a:r>
                        <a:rPr lang="zh-CN" sz="1600" b="1" kern="100" spc="100" dirty="0">
                          <a:solidFill>
                            <a:schemeClr val="bg1"/>
                          </a:solidFill>
                          <a:effectLst/>
                        </a:rPr>
                        <a:t>控制措施</a:t>
                      </a:r>
                      <a:endParaRPr lang="zh-CN" sz="1200" b="1"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tc>
                  <a:txBody>
                    <a:bodyPr/>
                    <a:lstStyle/>
                    <a:p>
                      <a:pPr algn="ctr">
                        <a:lnSpc>
                          <a:spcPct val="125000"/>
                        </a:lnSpc>
                        <a:spcAft>
                          <a:spcPts val="0"/>
                        </a:spcAft>
                      </a:pPr>
                      <a:r>
                        <a:rPr lang="zh-CN" sz="1600" b="1" kern="100" spc="100" dirty="0">
                          <a:solidFill>
                            <a:schemeClr val="bg1"/>
                          </a:solidFill>
                          <a:effectLst/>
                        </a:rPr>
                        <a:t>实施期限</a:t>
                      </a:r>
                      <a:endParaRPr lang="zh-CN" sz="1200" b="1"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extLst>
                  <a:ext uri="{0D108BD9-81ED-4DB2-BD59-A6C34878D82A}">
                    <a16:rowId xmlns="" xmlns:a16="http://schemas.microsoft.com/office/drawing/2014/main" val="3439962098"/>
                  </a:ext>
                </a:extLst>
              </a:tr>
              <a:tr h="558467">
                <a:tc>
                  <a:txBody>
                    <a:bodyPr/>
                    <a:lstStyle/>
                    <a:p>
                      <a:pPr algn="ctr">
                        <a:lnSpc>
                          <a:spcPct val="125000"/>
                        </a:lnSpc>
                        <a:spcAft>
                          <a:spcPts val="0"/>
                        </a:spcAft>
                      </a:pPr>
                      <a:r>
                        <a:rPr lang="en-US" sz="1400" kern="100" spc="100">
                          <a:effectLst/>
                        </a:rPr>
                        <a:t>20</a:t>
                      </a:r>
                      <a:r>
                        <a:rPr lang="zh-CN" sz="1400" kern="100" spc="100">
                          <a:effectLst/>
                        </a:rPr>
                        <a:t>－</a:t>
                      </a:r>
                      <a:r>
                        <a:rPr lang="en-US" sz="1400" kern="100" spc="100">
                          <a:effectLst/>
                        </a:rPr>
                        <a:t>25</a:t>
                      </a:r>
                      <a:endParaRPr lang="zh-CN" sz="11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ct val="125000"/>
                        </a:lnSpc>
                        <a:spcAft>
                          <a:spcPts val="0"/>
                        </a:spcAft>
                      </a:pPr>
                      <a:r>
                        <a:rPr lang="zh-CN" sz="1400" kern="100" spc="100" dirty="0">
                          <a:effectLst/>
                        </a:rPr>
                        <a:t>巨大风险</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dirty="0">
                          <a:effectLst/>
                        </a:rPr>
                        <a:t>在采取措施降低危害前</a:t>
                      </a:r>
                      <a:r>
                        <a:rPr lang="en-US" sz="1400" kern="100" spc="100" dirty="0">
                          <a:effectLst/>
                        </a:rPr>
                        <a:t>,</a:t>
                      </a:r>
                      <a:r>
                        <a:rPr lang="zh-CN" sz="1400" kern="100" spc="100" dirty="0">
                          <a:effectLst/>
                        </a:rPr>
                        <a:t>不能继续作业</a:t>
                      </a:r>
                      <a:r>
                        <a:rPr lang="en-US" sz="1400" kern="100" spc="100" dirty="0">
                          <a:effectLst/>
                        </a:rPr>
                        <a:t>,</a:t>
                      </a:r>
                      <a:r>
                        <a:rPr lang="zh-CN" sz="1400" kern="100" spc="100" dirty="0">
                          <a:effectLst/>
                        </a:rPr>
                        <a:t>对改进措施进行评估</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ct val="125000"/>
                        </a:lnSpc>
                        <a:spcAft>
                          <a:spcPts val="0"/>
                        </a:spcAft>
                      </a:pPr>
                      <a:r>
                        <a:rPr lang="zh-CN" sz="1400" kern="100" spc="100" dirty="0">
                          <a:effectLst/>
                        </a:rPr>
                        <a:t>立刻</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 xmlns:a16="http://schemas.microsoft.com/office/drawing/2014/main" val="2640231610"/>
                  </a:ext>
                </a:extLst>
              </a:tr>
              <a:tr h="851150">
                <a:tc>
                  <a:txBody>
                    <a:bodyPr/>
                    <a:lstStyle/>
                    <a:p>
                      <a:pPr algn="ctr">
                        <a:lnSpc>
                          <a:spcPct val="125000"/>
                        </a:lnSpc>
                        <a:spcAft>
                          <a:spcPts val="0"/>
                        </a:spcAft>
                      </a:pPr>
                      <a:r>
                        <a:rPr lang="en-US" sz="1400" kern="100" spc="100">
                          <a:effectLst/>
                        </a:rPr>
                        <a:t>12</a:t>
                      </a:r>
                      <a:r>
                        <a:rPr lang="zh-CN" sz="1400" kern="100" spc="100">
                          <a:effectLst/>
                        </a:rPr>
                        <a:t>－</a:t>
                      </a:r>
                      <a:r>
                        <a:rPr lang="en-US" sz="1400" kern="100" spc="100">
                          <a:effectLst/>
                        </a:rPr>
                        <a:t>16</a:t>
                      </a:r>
                      <a:endParaRPr lang="zh-CN" sz="11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ct val="125000"/>
                        </a:lnSpc>
                        <a:spcAft>
                          <a:spcPts val="0"/>
                        </a:spcAft>
                      </a:pPr>
                      <a:r>
                        <a:rPr lang="zh-CN" sz="1400" kern="100" spc="100" dirty="0">
                          <a:effectLst/>
                        </a:rPr>
                        <a:t>重大风险</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dirty="0">
                          <a:effectLst/>
                        </a:rPr>
                        <a:t>采取紧急措施降低风险，</a:t>
                      </a:r>
                      <a:endParaRPr lang="zh-CN" sz="1100" kern="100" dirty="0">
                        <a:effectLst/>
                      </a:endParaRPr>
                    </a:p>
                    <a:p>
                      <a:pPr algn="just">
                        <a:lnSpc>
                          <a:spcPct val="125000"/>
                        </a:lnSpc>
                        <a:spcAft>
                          <a:spcPts val="0"/>
                        </a:spcAft>
                      </a:pPr>
                      <a:r>
                        <a:rPr lang="zh-CN" sz="1400" kern="100" spc="100" dirty="0">
                          <a:effectLst/>
                        </a:rPr>
                        <a:t>建立目标指标或运行控制程序，定期检查、测量及评估。</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a:effectLst/>
                        </a:rPr>
                        <a:t>立即或近期整改</a:t>
                      </a:r>
                      <a:endParaRPr lang="zh-CN" sz="11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 xmlns:a16="http://schemas.microsoft.com/office/drawing/2014/main" val="3642812816"/>
                  </a:ext>
                </a:extLst>
              </a:tr>
              <a:tr h="558467">
                <a:tc>
                  <a:txBody>
                    <a:bodyPr/>
                    <a:lstStyle/>
                    <a:p>
                      <a:pPr algn="ctr">
                        <a:lnSpc>
                          <a:spcPct val="125000"/>
                        </a:lnSpc>
                        <a:spcAft>
                          <a:spcPts val="0"/>
                        </a:spcAft>
                      </a:pPr>
                      <a:r>
                        <a:rPr lang="en-US" sz="1400" kern="100" spc="100">
                          <a:effectLst/>
                        </a:rPr>
                        <a:t>4</a:t>
                      </a:r>
                      <a:r>
                        <a:rPr lang="zh-CN" sz="1400" kern="100" spc="100">
                          <a:effectLst/>
                        </a:rPr>
                        <a:t>－</a:t>
                      </a:r>
                      <a:r>
                        <a:rPr lang="en-US" sz="1400" kern="100" spc="100">
                          <a:effectLst/>
                        </a:rPr>
                        <a:t>10</a:t>
                      </a:r>
                      <a:endParaRPr lang="zh-CN" sz="11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ct val="125000"/>
                        </a:lnSpc>
                        <a:spcAft>
                          <a:spcPts val="0"/>
                        </a:spcAft>
                      </a:pPr>
                      <a:r>
                        <a:rPr lang="zh-CN" sz="1400" kern="100" spc="100" dirty="0">
                          <a:effectLst/>
                        </a:rPr>
                        <a:t>一般风险</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dirty="0">
                          <a:effectLst/>
                        </a:rPr>
                        <a:t>可考虑建立操作规程、作业指导书但需定期检查</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dirty="0">
                          <a:effectLst/>
                        </a:rPr>
                        <a:t>有条件、有经费时治理</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 xmlns:a16="http://schemas.microsoft.com/office/drawing/2014/main" val="488157114"/>
                  </a:ext>
                </a:extLst>
              </a:tr>
              <a:tr h="558467">
                <a:tc>
                  <a:txBody>
                    <a:bodyPr/>
                    <a:lstStyle/>
                    <a:p>
                      <a:pPr algn="ctr">
                        <a:lnSpc>
                          <a:spcPct val="125000"/>
                        </a:lnSpc>
                        <a:spcAft>
                          <a:spcPts val="0"/>
                        </a:spcAft>
                      </a:pPr>
                      <a:r>
                        <a:rPr lang="en-US" sz="1400" kern="100" spc="100">
                          <a:effectLst/>
                        </a:rPr>
                        <a:t>&lt;4</a:t>
                      </a:r>
                      <a:endParaRPr lang="zh-CN" sz="11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a:effectLst/>
                        </a:rPr>
                        <a:t>轻微或可忽略的风险</a:t>
                      </a:r>
                      <a:endParaRPr lang="zh-CN" sz="11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ct val="125000"/>
                        </a:lnSpc>
                        <a:spcAft>
                          <a:spcPts val="0"/>
                        </a:spcAft>
                      </a:pPr>
                      <a:r>
                        <a:rPr lang="zh-CN" sz="1400" kern="100" spc="100" dirty="0">
                          <a:effectLst/>
                        </a:rPr>
                        <a:t>无需采用控制措施，</a:t>
                      </a:r>
                      <a:endParaRPr lang="zh-CN" sz="1100" kern="100" dirty="0">
                        <a:effectLst/>
                      </a:endParaRPr>
                    </a:p>
                    <a:p>
                      <a:pPr algn="just">
                        <a:lnSpc>
                          <a:spcPct val="125000"/>
                        </a:lnSpc>
                        <a:spcAft>
                          <a:spcPts val="0"/>
                        </a:spcAft>
                      </a:pPr>
                      <a:r>
                        <a:rPr lang="zh-CN" sz="1400" kern="100" spc="100" dirty="0">
                          <a:effectLst/>
                        </a:rPr>
                        <a:t>但需保存记录</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lnSpc>
                          <a:spcPct val="125000"/>
                        </a:lnSpc>
                        <a:spcAft>
                          <a:spcPts val="0"/>
                        </a:spcAft>
                      </a:pPr>
                      <a:r>
                        <a:rPr lang="en-US" sz="1400" kern="100" spc="100" dirty="0">
                          <a:effectLst/>
                        </a:rPr>
                        <a:t> </a:t>
                      </a:r>
                      <a:endParaRPr lang="zh-CN" sz="11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 xmlns:a16="http://schemas.microsoft.com/office/drawing/2014/main" val="3960480052"/>
                  </a:ext>
                </a:extLst>
              </a:tr>
            </a:tbl>
          </a:graphicData>
        </a:graphic>
      </p:graphicFrame>
      <p:sp>
        <p:nvSpPr>
          <p:cNvPr id="8" name="平行四边形 6">
            <a:extLst>
              <a:ext uri="{FF2B5EF4-FFF2-40B4-BE49-F238E27FC236}">
                <a16:creationId xmlns="" xmlns:a16="http://schemas.microsoft.com/office/drawing/2014/main" id="{525FA3F1-17A9-4969-AC27-7BDF2E326C89}"/>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FCE97F43-CDF0-4271-A8C1-1C0889C7A967}"/>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DE44E2BD-8C37-4E50-99E0-F5155E0B3592}"/>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97F2EDC2-91E3-423A-A3B1-41C0AE9FA2E4}"/>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0945673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标题 1504257">
            <a:extLst>
              <a:ext uri="{FF2B5EF4-FFF2-40B4-BE49-F238E27FC236}">
                <a16:creationId xmlns="" xmlns:a16="http://schemas.microsoft.com/office/drawing/2014/main" id="{916B764A-1BD5-4A7C-9D70-D53FD4848A9F}"/>
              </a:ext>
            </a:extLst>
          </p:cNvPr>
          <p:cNvSpPr txBox="1">
            <a:spLocks noChangeArrowheads="1"/>
          </p:cNvSpPr>
          <p:nvPr/>
        </p:nvSpPr>
        <p:spPr>
          <a:xfrm>
            <a:off x="752475" y="1096411"/>
            <a:ext cx="3073401"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dirty="0">
                <a:solidFill>
                  <a:srgbClr val="0070C0"/>
                </a:solidFill>
                <a:latin typeface="+mn-lt"/>
                <a:ea typeface="+mn-ea"/>
                <a:cs typeface="+mn-ea"/>
                <a:sym typeface="+mn-lt"/>
              </a:rPr>
              <a:t>风险评价与控制措施</a:t>
            </a:r>
          </a:p>
        </p:txBody>
      </p:sp>
      <p:grpSp>
        <p:nvGrpSpPr>
          <p:cNvPr id="21" name="组合 20">
            <a:extLst>
              <a:ext uri="{FF2B5EF4-FFF2-40B4-BE49-F238E27FC236}">
                <a16:creationId xmlns="" xmlns:a16="http://schemas.microsoft.com/office/drawing/2014/main" id="{95141554-0319-4C86-892C-445C3112B1D5}"/>
              </a:ext>
            </a:extLst>
          </p:cNvPr>
          <p:cNvGrpSpPr/>
          <p:nvPr/>
        </p:nvGrpSpPr>
        <p:grpSpPr>
          <a:xfrm>
            <a:off x="1005386" y="1684585"/>
            <a:ext cx="7275014" cy="810771"/>
            <a:chOff x="1005386" y="1760979"/>
            <a:chExt cx="7275014" cy="810771"/>
          </a:xfrm>
        </p:grpSpPr>
        <p:sp>
          <p:nvSpPr>
            <p:cNvPr id="3" name="椭圆 2">
              <a:extLst>
                <a:ext uri="{FF2B5EF4-FFF2-40B4-BE49-F238E27FC236}">
                  <a16:creationId xmlns="" xmlns:a16="http://schemas.microsoft.com/office/drawing/2014/main" id="{86DCFFE4-A2CA-43AD-B764-D84C8B9DDC23}"/>
                </a:ext>
              </a:extLst>
            </p:cNvPr>
            <p:cNvSpPr/>
            <p:nvPr/>
          </p:nvSpPr>
          <p:spPr>
            <a:xfrm>
              <a:off x="1005386" y="1760979"/>
              <a:ext cx="730250" cy="7302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 name="文本框 3">
              <a:extLst>
                <a:ext uri="{FF2B5EF4-FFF2-40B4-BE49-F238E27FC236}">
                  <a16:creationId xmlns="" xmlns:a16="http://schemas.microsoft.com/office/drawing/2014/main" id="{392180AA-F514-4B8F-BE39-4A6EF6BB5F58}"/>
                </a:ext>
              </a:extLst>
            </p:cNvPr>
            <p:cNvSpPr txBox="1"/>
            <p:nvPr/>
          </p:nvSpPr>
          <p:spPr>
            <a:xfrm>
              <a:off x="1109072" y="1864494"/>
              <a:ext cx="685800" cy="461665"/>
            </a:xfrm>
            <a:prstGeom prst="rect">
              <a:avLst/>
            </a:prstGeom>
            <a:noFill/>
          </p:spPr>
          <p:txBody>
            <a:bodyPr wrap="square" rtlCol="0">
              <a:spAutoFit/>
            </a:bodyPr>
            <a:lstStyle/>
            <a:p>
              <a:r>
                <a:rPr lang="en-US" altLang="zh-CN" sz="2400" dirty="0">
                  <a:solidFill>
                    <a:schemeClr val="bg1"/>
                  </a:solidFill>
                </a:rPr>
                <a:t>01</a:t>
              </a:r>
              <a:endParaRPr lang="zh-CN" altLang="en-US" sz="2400" dirty="0">
                <a:solidFill>
                  <a:schemeClr val="bg1"/>
                </a:solidFill>
              </a:endParaRPr>
            </a:p>
          </p:txBody>
        </p:sp>
        <p:sp>
          <p:nvSpPr>
            <p:cNvPr id="16" name="标题 1504257">
              <a:extLst>
                <a:ext uri="{FF2B5EF4-FFF2-40B4-BE49-F238E27FC236}">
                  <a16:creationId xmlns="" xmlns:a16="http://schemas.microsoft.com/office/drawing/2014/main" id="{1AEE469B-0EA8-4E32-A7A7-0F5797CB2CEE}"/>
                </a:ext>
              </a:extLst>
            </p:cNvPr>
            <p:cNvSpPr txBox="1">
              <a:spLocks noChangeArrowheads="1"/>
            </p:cNvSpPr>
            <p:nvPr/>
          </p:nvSpPr>
          <p:spPr>
            <a:xfrm>
              <a:off x="1898558" y="1997930"/>
              <a:ext cx="3073401"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000" dirty="0">
                  <a:solidFill>
                    <a:schemeClr val="tx1">
                      <a:lumMod val="75000"/>
                      <a:lumOff val="25000"/>
                    </a:schemeClr>
                  </a:solidFill>
                  <a:latin typeface="+mn-lt"/>
                  <a:ea typeface="+mn-ea"/>
                  <a:cs typeface="+mn-ea"/>
                  <a:sym typeface="+mn-lt"/>
                </a:rPr>
                <a:t>记录重大风险</a:t>
              </a:r>
            </a:p>
          </p:txBody>
        </p:sp>
        <p:cxnSp>
          <p:nvCxnSpPr>
            <p:cNvPr id="8" name="直接连接符 7">
              <a:extLst>
                <a:ext uri="{FF2B5EF4-FFF2-40B4-BE49-F238E27FC236}">
                  <a16:creationId xmlns="" xmlns:a16="http://schemas.microsoft.com/office/drawing/2014/main" id="{27728E49-971A-4C87-AC04-7F69BBA0DC71}"/>
                </a:ext>
              </a:extLst>
            </p:cNvPr>
            <p:cNvCxnSpPr>
              <a:cxnSpLocks/>
            </p:cNvCxnSpPr>
            <p:nvPr/>
          </p:nvCxnSpPr>
          <p:spPr>
            <a:xfrm>
              <a:off x="1005386" y="2571750"/>
              <a:ext cx="7275014"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 xmlns:a16="http://schemas.microsoft.com/office/drawing/2014/main" id="{66579778-8762-4B74-93C0-38888E50B668}"/>
              </a:ext>
            </a:extLst>
          </p:cNvPr>
          <p:cNvGrpSpPr/>
          <p:nvPr/>
        </p:nvGrpSpPr>
        <p:grpSpPr>
          <a:xfrm>
            <a:off x="1005385" y="2763486"/>
            <a:ext cx="7443197" cy="932508"/>
            <a:chOff x="1005386" y="2827779"/>
            <a:chExt cx="7443197" cy="932508"/>
          </a:xfrm>
        </p:grpSpPr>
        <p:grpSp>
          <p:nvGrpSpPr>
            <p:cNvPr id="14" name="组合 13">
              <a:extLst>
                <a:ext uri="{FF2B5EF4-FFF2-40B4-BE49-F238E27FC236}">
                  <a16:creationId xmlns="" xmlns:a16="http://schemas.microsoft.com/office/drawing/2014/main" id="{03B926D2-409A-4CA0-AB1B-E06CAF64E9DE}"/>
                </a:ext>
              </a:extLst>
            </p:cNvPr>
            <p:cNvGrpSpPr/>
            <p:nvPr/>
          </p:nvGrpSpPr>
          <p:grpSpPr>
            <a:xfrm>
              <a:off x="1005386" y="2827779"/>
              <a:ext cx="789486" cy="730250"/>
              <a:chOff x="1005386" y="2827779"/>
              <a:chExt cx="789486" cy="730250"/>
            </a:xfrm>
          </p:grpSpPr>
          <p:sp>
            <p:nvSpPr>
              <p:cNvPr id="9" name="椭圆 8">
                <a:extLst>
                  <a:ext uri="{FF2B5EF4-FFF2-40B4-BE49-F238E27FC236}">
                    <a16:creationId xmlns="" xmlns:a16="http://schemas.microsoft.com/office/drawing/2014/main" id="{75F00523-2078-40E2-B252-9703EB0ECFBD}"/>
                  </a:ext>
                </a:extLst>
              </p:cNvPr>
              <p:cNvSpPr/>
              <p:nvPr/>
            </p:nvSpPr>
            <p:spPr>
              <a:xfrm>
                <a:off x="1005386" y="2827779"/>
                <a:ext cx="730250" cy="7302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文本框 11">
                <a:extLst>
                  <a:ext uri="{FF2B5EF4-FFF2-40B4-BE49-F238E27FC236}">
                    <a16:creationId xmlns="" xmlns:a16="http://schemas.microsoft.com/office/drawing/2014/main" id="{32C56466-9AA6-41DF-9D0A-BA7E664C8635}"/>
                  </a:ext>
                </a:extLst>
              </p:cNvPr>
              <p:cNvSpPr txBox="1"/>
              <p:nvPr/>
            </p:nvSpPr>
            <p:spPr>
              <a:xfrm>
                <a:off x="1109072" y="2931294"/>
                <a:ext cx="685800" cy="461665"/>
              </a:xfrm>
              <a:prstGeom prst="rect">
                <a:avLst/>
              </a:prstGeom>
              <a:noFill/>
            </p:spPr>
            <p:txBody>
              <a:bodyPr wrap="square" rtlCol="0">
                <a:spAutoFit/>
              </a:bodyPr>
              <a:lstStyle/>
              <a:p>
                <a:r>
                  <a:rPr lang="en-US" altLang="zh-CN" sz="2400" dirty="0">
                    <a:solidFill>
                      <a:schemeClr val="bg1"/>
                    </a:solidFill>
                  </a:rPr>
                  <a:t>02</a:t>
                </a:r>
                <a:endParaRPr lang="zh-CN" altLang="en-US" sz="2400" dirty="0">
                  <a:solidFill>
                    <a:schemeClr val="bg1"/>
                  </a:solidFill>
                </a:endParaRPr>
              </a:p>
            </p:txBody>
          </p:sp>
        </p:grpSp>
        <p:sp>
          <p:nvSpPr>
            <p:cNvPr id="17" name="标题 1504257">
              <a:extLst>
                <a:ext uri="{FF2B5EF4-FFF2-40B4-BE49-F238E27FC236}">
                  <a16:creationId xmlns="" xmlns:a16="http://schemas.microsoft.com/office/drawing/2014/main" id="{4796F194-E1F1-4583-B282-F307CC6733B7}"/>
                </a:ext>
              </a:extLst>
            </p:cNvPr>
            <p:cNvSpPr txBox="1">
              <a:spLocks noChangeArrowheads="1"/>
            </p:cNvSpPr>
            <p:nvPr/>
          </p:nvSpPr>
          <p:spPr>
            <a:xfrm>
              <a:off x="1898558" y="2827779"/>
              <a:ext cx="6550025" cy="93250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300"/>
                </a:lnSpc>
                <a:defRPr/>
              </a:pPr>
              <a:r>
                <a:rPr lang="zh-CN" altLang="en-US" sz="2000" dirty="0">
                  <a:solidFill>
                    <a:schemeClr val="tx1">
                      <a:lumMod val="75000"/>
                      <a:lumOff val="25000"/>
                    </a:schemeClr>
                  </a:solidFill>
                  <a:latin typeface="+mn-lt"/>
                  <a:ea typeface="+mn-ea"/>
                  <a:cs typeface="+mn-ea"/>
                  <a:sym typeface="+mn-lt"/>
                </a:rPr>
                <a:t>企业应根据风险评价结果，划分风险等级，确定重大风险，按优先顺序进行控制治理</a:t>
              </a:r>
            </a:p>
          </p:txBody>
        </p:sp>
        <p:cxnSp>
          <p:nvCxnSpPr>
            <p:cNvPr id="23" name="直接连接符 22">
              <a:extLst>
                <a:ext uri="{FF2B5EF4-FFF2-40B4-BE49-F238E27FC236}">
                  <a16:creationId xmlns="" xmlns:a16="http://schemas.microsoft.com/office/drawing/2014/main" id="{22883800-2393-445B-9EC2-CB3124B168A9}"/>
                </a:ext>
              </a:extLst>
            </p:cNvPr>
            <p:cNvCxnSpPr>
              <a:cxnSpLocks/>
            </p:cNvCxnSpPr>
            <p:nvPr/>
          </p:nvCxnSpPr>
          <p:spPr>
            <a:xfrm>
              <a:off x="1005386" y="3760287"/>
              <a:ext cx="744319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 xmlns:a16="http://schemas.microsoft.com/office/drawing/2014/main" id="{B5A21323-1B56-44A8-BE3F-31B6F48F1FAB}"/>
              </a:ext>
            </a:extLst>
          </p:cNvPr>
          <p:cNvGrpSpPr/>
          <p:nvPr/>
        </p:nvGrpSpPr>
        <p:grpSpPr>
          <a:xfrm>
            <a:off x="1005385" y="3898252"/>
            <a:ext cx="7592513" cy="1115983"/>
            <a:chOff x="1005386" y="3894579"/>
            <a:chExt cx="7592513" cy="1115983"/>
          </a:xfrm>
        </p:grpSpPr>
        <p:sp>
          <p:nvSpPr>
            <p:cNvPr id="10" name="椭圆 9">
              <a:extLst>
                <a:ext uri="{FF2B5EF4-FFF2-40B4-BE49-F238E27FC236}">
                  <a16:creationId xmlns="" xmlns:a16="http://schemas.microsoft.com/office/drawing/2014/main" id="{9A015327-B7B9-4925-B10A-33895A51CC8C}"/>
                </a:ext>
              </a:extLst>
            </p:cNvPr>
            <p:cNvSpPr/>
            <p:nvPr/>
          </p:nvSpPr>
          <p:spPr>
            <a:xfrm>
              <a:off x="1005386" y="3894579"/>
              <a:ext cx="730250" cy="7302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文本框 12">
              <a:extLst>
                <a:ext uri="{FF2B5EF4-FFF2-40B4-BE49-F238E27FC236}">
                  <a16:creationId xmlns="" xmlns:a16="http://schemas.microsoft.com/office/drawing/2014/main" id="{C919CE82-5755-4F36-94D5-B968DE85CF82}"/>
                </a:ext>
              </a:extLst>
            </p:cNvPr>
            <p:cNvSpPr txBox="1"/>
            <p:nvPr/>
          </p:nvSpPr>
          <p:spPr>
            <a:xfrm>
              <a:off x="1077322" y="4021088"/>
              <a:ext cx="685800" cy="461665"/>
            </a:xfrm>
            <a:prstGeom prst="rect">
              <a:avLst/>
            </a:prstGeom>
            <a:noFill/>
          </p:spPr>
          <p:txBody>
            <a:bodyPr wrap="square" rtlCol="0">
              <a:spAutoFit/>
            </a:bodyPr>
            <a:lstStyle/>
            <a:p>
              <a:r>
                <a:rPr lang="en-US" altLang="zh-CN" sz="2400" dirty="0">
                  <a:solidFill>
                    <a:schemeClr val="bg1"/>
                  </a:solidFill>
                </a:rPr>
                <a:t>03</a:t>
              </a:r>
              <a:endParaRPr lang="zh-CN" altLang="en-US" sz="2400" dirty="0">
                <a:solidFill>
                  <a:schemeClr val="bg1"/>
                </a:solidFill>
              </a:endParaRPr>
            </a:p>
          </p:txBody>
        </p:sp>
        <p:sp>
          <p:nvSpPr>
            <p:cNvPr id="18" name="标题 1504257">
              <a:extLst>
                <a:ext uri="{FF2B5EF4-FFF2-40B4-BE49-F238E27FC236}">
                  <a16:creationId xmlns="" xmlns:a16="http://schemas.microsoft.com/office/drawing/2014/main" id="{D3A61671-D0D7-4D86-90D9-60A441F7AFE7}"/>
                </a:ext>
              </a:extLst>
            </p:cNvPr>
            <p:cNvSpPr txBox="1">
              <a:spLocks noChangeArrowheads="1"/>
            </p:cNvSpPr>
            <p:nvPr/>
          </p:nvSpPr>
          <p:spPr>
            <a:xfrm>
              <a:off x="2047874" y="4078054"/>
              <a:ext cx="6550025" cy="93250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300"/>
                </a:lnSpc>
                <a:defRPr/>
              </a:pPr>
              <a:r>
                <a:rPr lang="zh-CN" altLang="en-US" sz="2000" dirty="0">
                  <a:solidFill>
                    <a:schemeClr val="tx1">
                      <a:lumMod val="75000"/>
                      <a:lumOff val="25000"/>
                    </a:schemeClr>
                  </a:solidFill>
                  <a:latin typeface="+mn-lt"/>
                  <a:ea typeface="+mn-ea"/>
                  <a:cs typeface="+mn-ea"/>
                  <a:sym typeface="+mn-lt"/>
                </a:rPr>
                <a:t>重大风险及控制措施清单</a:t>
              </a:r>
            </a:p>
          </p:txBody>
        </p:sp>
        <p:cxnSp>
          <p:nvCxnSpPr>
            <p:cNvPr id="26" name="直接连接符 25">
              <a:extLst>
                <a:ext uri="{FF2B5EF4-FFF2-40B4-BE49-F238E27FC236}">
                  <a16:creationId xmlns="" xmlns:a16="http://schemas.microsoft.com/office/drawing/2014/main" id="{30F5A682-6188-47D6-B82B-A74DC2A68F09}"/>
                </a:ext>
              </a:extLst>
            </p:cNvPr>
            <p:cNvCxnSpPr>
              <a:cxnSpLocks/>
            </p:cNvCxnSpPr>
            <p:nvPr/>
          </p:nvCxnSpPr>
          <p:spPr>
            <a:xfrm>
              <a:off x="1005386" y="4724400"/>
              <a:ext cx="744319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25" name="平行四边形 6">
            <a:extLst>
              <a:ext uri="{FF2B5EF4-FFF2-40B4-BE49-F238E27FC236}">
                <a16:creationId xmlns="" xmlns:a16="http://schemas.microsoft.com/office/drawing/2014/main" id="{6897114A-BE1A-4AC4-A1CF-0B1DB3A02F41}"/>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平行四边形 7">
            <a:extLst>
              <a:ext uri="{FF2B5EF4-FFF2-40B4-BE49-F238E27FC236}">
                <a16:creationId xmlns="" xmlns:a16="http://schemas.microsoft.com/office/drawing/2014/main" id="{53D8D8BB-C068-480E-87B3-028C27EA5D45}"/>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 name="文本框 5">
            <a:extLst>
              <a:ext uri="{FF2B5EF4-FFF2-40B4-BE49-F238E27FC236}">
                <a16:creationId xmlns="" xmlns:a16="http://schemas.microsoft.com/office/drawing/2014/main" id="{049D8002-217D-4B04-9D7A-1E6565307888}"/>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9" name="矩形 8">
            <a:extLst>
              <a:ext uri="{FF2B5EF4-FFF2-40B4-BE49-F238E27FC236}">
                <a16:creationId xmlns="" xmlns:a16="http://schemas.microsoft.com/office/drawing/2014/main" id="{F4313239-0B31-4B46-8073-3DFC081F47F9}"/>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9756518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标题 1504257">
            <a:extLst>
              <a:ext uri="{FF2B5EF4-FFF2-40B4-BE49-F238E27FC236}">
                <a16:creationId xmlns="" xmlns:a16="http://schemas.microsoft.com/office/drawing/2014/main" id="{916B764A-1BD5-4A7C-9D70-D53FD4848A9F}"/>
              </a:ext>
            </a:extLst>
          </p:cNvPr>
          <p:cNvSpPr txBox="1">
            <a:spLocks noChangeArrowheads="1"/>
          </p:cNvSpPr>
          <p:nvPr/>
        </p:nvSpPr>
        <p:spPr>
          <a:xfrm>
            <a:off x="2590064" y="1043737"/>
            <a:ext cx="4793474"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dirty="0">
                <a:solidFill>
                  <a:srgbClr val="0070C0"/>
                </a:solidFill>
                <a:latin typeface="+mn-lt"/>
                <a:ea typeface="+mn-ea"/>
                <a:cs typeface="+mn-ea"/>
                <a:sym typeface="+mn-lt"/>
              </a:rPr>
              <a:t>重大风险及控制措施清单（参考）</a:t>
            </a:r>
          </a:p>
        </p:txBody>
      </p:sp>
      <p:grpSp>
        <p:nvGrpSpPr>
          <p:cNvPr id="25" name="组合 1519619">
            <a:extLst>
              <a:ext uri="{FF2B5EF4-FFF2-40B4-BE49-F238E27FC236}">
                <a16:creationId xmlns="" xmlns:a16="http://schemas.microsoft.com/office/drawing/2014/main" id="{E5887434-2CC4-473B-A452-679B58A50EAA}"/>
              </a:ext>
            </a:extLst>
          </p:cNvPr>
          <p:cNvGrpSpPr>
            <a:grpSpLocks/>
          </p:cNvGrpSpPr>
          <p:nvPr/>
        </p:nvGrpSpPr>
        <p:grpSpPr bwMode="auto">
          <a:xfrm>
            <a:off x="690608" y="1638300"/>
            <a:ext cx="8110492" cy="3073400"/>
            <a:chOff x="-3" y="-3"/>
            <a:chExt cx="4063" cy="1522"/>
          </a:xfrm>
        </p:grpSpPr>
        <p:grpSp>
          <p:nvGrpSpPr>
            <p:cNvPr id="27" name="组合 1519620">
              <a:extLst>
                <a:ext uri="{FF2B5EF4-FFF2-40B4-BE49-F238E27FC236}">
                  <a16:creationId xmlns="" xmlns:a16="http://schemas.microsoft.com/office/drawing/2014/main" id="{B881E3D2-F743-4705-BDF9-E906487EF726}"/>
                </a:ext>
              </a:extLst>
            </p:cNvPr>
            <p:cNvGrpSpPr>
              <a:grpSpLocks/>
            </p:cNvGrpSpPr>
            <p:nvPr/>
          </p:nvGrpSpPr>
          <p:grpSpPr bwMode="auto">
            <a:xfrm>
              <a:off x="0" y="0"/>
              <a:ext cx="4057" cy="1516"/>
              <a:chOff x="0" y="0"/>
              <a:chExt cx="4057" cy="1516"/>
            </a:xfrm>
          </p:grpSpPr>
          <p:grpSp>
            <p:nvGrpSpPr>
              <p:cNvPr id="29" name="组合 1519621">
                <a:extLst>
                  <a:ext uri="{FF2B5EF4-FFF2-40B4-BE49-F238E27FC236}">
                    <a16:creationId xmlns="" xmlns:a16="http://schemas.microsoft.com/office/drawing/2014/main" id="{8DEF7868-44B9-46D2-8FC0-D58217983902}"/>
                  </a:ext>
                </a:extLst>
              </p:cNvPr>
              <p:cNvGrpSpPr>
                <a:grpSpLocks/>
              </p:cNvGrpSpPr>
              <p:nvPr/>
            </p:nvGrpSpPr>
            <p:grpSpPr bwMode="auto">
              <a:xfrm>
                <a:off x="0" y="0"/>
                <a:ext cx="324" cy="748"/>
                <a:chOff x="0" y="0"/>
                <a:chExt cx="324" cy="748"/>
              </a:xfrm>
            </p:grpSpPr>
            <p:sp>
              <p:nvSpPr>
                <p:cNvPr id="131" name="矩形 1519622">
                  <a:extLst>
                    <a:ext uri="{FF2B5EF4-FFF2-40B4-BE49-F238E27FC236}">
                      <a16:creationId xmlns="" xmlns:a16="http://schemas.microsoft.com/office/drawing/2014/main" id="{41B3C483-7A7D-4625-9D45-DC03B1E3B76F}"/>
                    </a:ext>
                  </a:extLst>
                </p:cNvPr>
                <p:cNvSpPr>
                  <a:spLocks noChangeArrowheads="1"/>
                </p:cNvSpPr>
                <p:nvPr/>
              </p:nvSpPr>
              <p:spPr bwMode="auto">
                <a:xfrm>
                  <a:off x="43" y="0"/>
                  <a:ext cx="23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序号</a:t>
                  </a:r>
                </a:p>
              </p:txBody>
            </p:sp>
            <p:sp>
              <p:nvSpPr>
                <p:cNvPr id="132" name="矩形 1519623">
                  <a:extLst>
                    <a:ext uri="{FF2B5EF4-FFF2-40B4-BE49-F238E27FC236}">
                      <a16:creationId xmlns="" xmlns:a16="http://schemas.microsoft.com/office/drawing/2014/main" id="{103BDE44-61E2-4338-A749-03E02AB4FD77}"/>
                    </a:ext>
                  </a:extLst>
                </p:cNvPr>
                <p:cNvSpPr>
                  <a:spLocks noChangeArrowheads="1"/>
                </p:cNvSpPr>
                <p:nvPr/>
              </p:nvSpPr>
              <p:spPr bwMode="auto">
                <a:xfrm>
                  <a:off x="0" y="0"/>
                  <a:ext cx="32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0" name="组合 1519624">
                <a:extLst>
                  <a:ext uri="{FF2B5EF4-FFF2-40B4-BE49-F238E27FC236}">
                    <a16:creationId xmlns="" xmlns:a16="http://schemas.microsoft.com/office/drawing/2014/main" id="{97D4B22F-CE70-436C-8D2A-105A55CF926E}"/>
                  </a:ext>
                </a:extLst>
              </p:cNvPr>
              <p:cNvGrpSpPr>
                <a:grpSpLocks/>
              </p:cNvGrpSpPr>
              <p:nvPr/>
            </p:nvGrpSpPr>
            <p:grpSpPr bwMode="auto">
              <a:xfrm>
                <a:off x="324" y="0"/>
                <a:ext cx="458" cy="748"/>
                <a:chOff x="324" y="0"/>
                <a:chExt cx="458" cy="748"/>
              </a:xfrm>
            </p:grpSpPr>
            <p:sp>
              <p:nvSpPr>
                <p:cNvPr id="129" name="矩形 1519625">
                  <a:extLst>
                    <a:ext uri="{FF2B5EF4-FFF2-40B4-BE49-F238E27FC236}">
                      <a16:creationId xmlns="" xmlns:a16="http://schemas.microsoft.com/office/drawing/2014/main" id="{77AF9A83-431C-4D11-A6A3-BEC1EFFD5307}"/>
                    </a:ext>
                  </a:extLst>
                </p:cNvPr>
                <p:cNvSpPr>
                  <a:spLocks noChangeArrowheads="1"/>
                </p:cNvSpPr>
                <p:nvPr/>
              </p:nvSpPr>
              <p:spPr bwMode="auto">
                <a:xfrm>
                  <a:off x="367" y="0"/>
                  <a:ext cx="37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重大</a:t>
                  </a:r>
                </a:p>
                <a:p>
                  <a:pPr algn="ctr">
                    <a:defRPr/>
                  </a:pPr>
                  <a:r>
                    <a:rPr lang="zh-CN" altLang="en-US" sz="1800" dirty="0">
                      <a:solidFill>
                        <a:srgbClr val="0070C0"/>
                      </a:solidFill>
                      <a:latin typeface="+mn-lt"/>
                      <a:ea typeface="+mn-ea"/>
                      <a:cs typeface="+mn-ea"/>
                      <a:sym typeface="+mn-lt"/>
                    </a:rPr>
                    <a:t>风险</a:t>
                  </a:r>
                </a:p>
              </p:txBody>
            </p:sp>
            <p:sp>
              <p:nvSpPr>
                <p:cNvPr id="130" name="矩形 1519626">
                  <a:extLst>
                    <a:ext uri="{FF2B5EF4-FFF2-40B4-BE49-F238E27FC236}">
                      <a16:creationId xmlns="" xmlns:a16="http://schemas.microsoft.com/office/drawing/2014/main" id="{2D0429BD-B0C7-4B25-B102-FE1F53569A35}"/>
                    </a:ext>
                  </a:extLst>
                </p:cNvPr>
                <p:cNvSpPr>
                  <a:spLocks noChangeArrowheads="1"/>
                </p:cNvSpPr>
                <p:nvPr/>
              </p:nvSpPr>
              <p:spPr bwMode="auto">
                <a:xfrm>
                  <a:off x="324" y="0"/>
                  <a:ext cx="45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1" name="组合 1519627">
                <a:extLst>
                  <a:ext uri="{FF2B5EF4-FFF2-40B4-BE49-F238E27FC236}">
                    <a16:creationId xmlns="" xmlns:a16="http://schemas.microsoft.com/office/drawing/2014/main" id="{7E1826A3-D5CB-4A69-92A2-A4A6B1CB7D10}"/>
                  </a:ext>
                </a:extLst>
              </p:cNvPr>
              <p:cNvGrpSpPr>
                <a:grpSpLocks/>
              </p:cNvGrpSpPr>
              <p:nvPr/>
            </p:nvGrpSpPr>
            <p:grpSpPr bwMode="auto">
              <a:xfrm>
                <a:off x="782" y="0"/>
                <a:ext cx="301" cy="748"/>
                <a:chOff x="782" y="0"/>
                <a:chExt cx="301" cy="748"/>
              </a:xfrm>
            </p:grpSpPr>
            <p:sp>
              <p:nvSpPr>
                <p:cNvPr id="127" name="矩形 1519628">
                  <a:extLst>
                    <a:ext uri="{FF2B5EF4-FFF2-40B4-BE49-F238E27FC236}">
                      <a16:creationId xmlns="" xmlns:a16="http://schemas.microsoft.com/office/drawing/2014/main" id="{AB4F1E2E-7147-4437-BC71-11366CF6C1F2}"/>
                    </a:ext>
                  </a:extLst>
                </p:cNvPr>
                <p:cNvSpPr>
                  <a:spLocks noChangeArrowheads="1"/>
                </p:cNvSpPr>
                <p:nvPr/>
              </p:nvSpPr>
              <p:spPr bwMode="auto">
                <a:xfrm>
                  <a:off x="825" y="0"/>
                  <a:ext cx="21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现</a:t>
                  </a:r>
                </a:p>
                <a:p>
                  <a:pPr algn="ctr">
                    <a:defRPr/>
                  </a:pPr>
                  <a:r>
                    <a:rPr lang="zh-CN" altLang="en-US" sz="1800" dirty="0">
                      <a:solidFill>
                        <a:srgbClr val="0070C0"/>
                      </a:solidFill>
                      <a:latin typeface="+mn-lt"/>
                      <a:ea typeface="+mn-ea"/>
                      <a:cs typeface="+mn-ea"/>
                      <a:sym typeface="+mn-lt"/>
                    </a:rPr>
                    <a:t>状</a:t>
                  </a:r>
                </a:p>
              </p:txBody>
            </p:sp>
            <p:sp>
              <p:nvSpPr>
                <p:cNvPr id="128" name="矩形 1519629">
                  <a:extLst>
                    <a:ext uri="{FF2B5EF4-FFF2-40B4-BE49-F238E27FC236}">
                      <a16:creationId xmlns="" xmlns:a16="http://schemas.microsoft.com/office/drawing/2014/main" id="{7AEFD4D0-40B0-4858-98E3-74ACE2643541}"/>
                    </a:ext>
                  </a:extLst>
                </p:cNvPr>
                <p:cNvSpPr>
                  <a:spLocks noChangeArrowheads="1"/>
                </p:cNvSpPr>
                <p:nvPr/>
              </p:nvSpPr>
              <p:spPr bwMode="auto">
                <a:xfrm>
                  <a:off x="782" y="0"/>
                  <a:ext cx="30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2" name="组合 1519630">
                <a:extLst>
                  <a:ext uri="{FF2B5EF4-FFF2-40B4-BE49-F238E27FC236}">
                    <a16:creationId xmlns="" xmlns:a16="http://schemas.microsoft.com/office/drawing/2014/main" id="{62E9A53C-D0B8-4752-99FF-08617AB6524F}"/>
                  </a:ext>
                </a:extLst>
              </p:cNvPr>
              <p:cNvGrpSpPr>
                <a:grpSpLocks/>
              </p:cNvGrpSpPr>
              <p:nvPr/>
            </p:nvGrpSpPr>
            <p:grpSpPr bwMode="auto">
              <a:xfrm>
                <a:off x="1083" y="0"/>
                <a:ext cx="343" cy="748"/>
                <a:chOff x="1083" y="0"/>
                <a:chExt cx="343" cy="748"/>
              </a:xfrm>
            </p:grpSpPr>
            <p:sp>
              <p:nvSpPr>
                <p:cNvPr id="125" name="矩形 1519631">
                  <a:extLst>
                    <a:ext uri="{FF2B5EF4-FFF2-40B4-BE49-F238E27FC236}">
                      <a16:creationId xmlns="" xmlns:a16="http://schemas.microsoft.com/office/drawing/2014/main" id="{6CBD7532-4EBF-40D9-B073-45D64BD1C626}"/>
                    </a:ext>
                  </a:extLst>
                </p:cNvPr>
                <p:cNvSpPr>
                  <a:spLocks noChangeArrowheads="1"/>
                </p:cNvSpPr>
                <p:nvPr/>
              </p:nvSpPr>
              <p:spPr bwMode="auto">
                <a:xfrm>
                  <a:off x="1126" y="0"/>
                  <a:ext cx="25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目</a:t>
                  </a:r>
                </a:p>
                <a:p>
                  <a:pPr algn="ctr">
                    <a:defRPr/>
                  </a:pPr>
                  <a:r>
                    <a:rPr lang="zh-CN" altLang="en-US" sz="1800" dirty="0">
                      <a:solidFill>
                        <a:srgbClr val="0070C0"/>
                      </a:solidFill>
                      <a:latin typeface="+mn-lt"/>
                      <a:ea typeface="+mn-ea"/>
                      <a:cs typeface="+mn-ea"/>
                      <a:sym typeface="+mn-lt"/>
                    </a:rPr>
                    <a:t>标</a:t>
                  </a:r>
                </a:p>
              </p:txBody>
            </p:sp>
            <p:sp>
              <p:nvSpPr>
                <p:cNvPr id="126" name="矩形 1519632">
                  <a:extLst>
                    <a:ext uri="{FF2B5EF4-FFF2-40B4-BE49-F238E27FC236}">
                      <a16:creationId xmlns="" xmlns:a16="http://schemas.microsoft.com/office/drawing/2014/main" id="{79282C98-A411-49B5-AB69-37F5F6239044}"/>
                    </a:ext>
                  </a:extLst>
                </p:cNvPr>
                <p:cNvSpPr>
                  <a:spLocks noChangeArrowheads="1"/>
                </p:cNvSpPr>
                <p:nvPr/>
              </p:nvSpPr>
              <p:spPr bwMode="auto">
                <a:xfrm>
                  <a:off x="1083" y="0"/>
                  <a:ext cx="343"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3" name="组合 1519633">
                <a:extLst>
                  <a:ext uri="{FF2B5EF4-FFF2-40B4-BE49-F238E27FC236}">
                    <a16:creationId xmlns="" xmlns:a16="http://schemas.microsoft.com/office/drawing/2014/main" id="{75E17C03-6C39-4F11-A3EA-A8FF6C54E1D8}"/>
                  </a:ext>
                </a:extLst>
              </p:cNvPr>
              <p:cNvGrpSpPr>
                <a:grpSpLocks/>
              </p:cNvGrpSpPr>
              <p:nvPr/>
            </p:nvGrpSpPr>
            <p:grpSpPr bwMode="auto">
              <a:xfrm>
                <a:off x="1426" y="0"/>
                <a:ext cx="321" cy="748"/>
                <a:chOff x="1426" y="0"/>
                <a:chExt cx="321" cy="748"/>
              </a:xfrm>
            </p:grpSpPr>
            <p:sp>
              <p:nvSpPr>
                <p:cNvPr id="123" name="矩形 1519634">
                  <a:extLst>
                    <a:ext uri="{FF2B5EF4-FFF2-40B4-BE49-F238E27FC236}">
                      <a16:creationId xmlns="" xmlns:a16="http://schemas.microsoft.com/office/drawing/2014/main" id="{F7DF06E0-EB3C-4C8D-B2EE-D674617B390D}"/>
                    </a:ext>
                  </a:extLst>
                </p:cNvPr>
                <p:cNvSpPr>
                  <a:spLocks noChangeArrowheads="1"/>
                </p:cNvSpPr>
                <p:nvPr/>
              </p:nvSpPr>
              <p:spPr bwMode="auto">
                <a:xfrm>
                  <a:off x="1469" y="0"/>
                  <a:ext cx="23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指</a:t>
                  </a:r>
                </a:p>
                <a:p>
                  <a:pPr algn="ctr">
                    <a:defRPr/>
                  </a:pPr>
                  <a:r>
                    <a:rPr lang="zh-CN" altLang="en-US" sz="1800" dirty="0">
                      <a:solidFill>
                        <a:srgbClr val="0070C0"/>
                      </a:solidFill>
                      <a:latin typeface="+mn-lt"/>
                      <a:ea typeface="+mn-ea"/>
                      <a:cs typeface="+mn-ea"/>
                      <a:sym typeface="+mn-lt"/>
                    </a:rPr>
                    <a:t>标</a:t>
                  </a:r>
                </a:p>
              </p:txBody>
            </p:sp>
            <p:sp>
              <p:nvSpPr>
                <p:cNvPr id="124" name="矩形 1519635">
                  <a:extLst>
                    <a:ext uri="{FF2B5EF4-FFF2-40B4-BE49-F238E27FC236}">
                      <a16:creationId xmlns="" xmlns:a16="http://schemas.microsoft.com/office/drawing/2014/main" id="{3DD628EA-B9F0-40D5-A910-D6FF1F8D7AB6}"/>
                    </a:ext>
                  </a:extLst>
                </p:cNvPr>
                <p:cNvSpPr>
                  <a:spLocks noChangeArrowheads="1"/>
                </p:cNvSpPr>
                <p:nvPr/>
              </p:nvSpPr>
              <p:spPr bwMode="auto">
                <a:xfrm>
                  <a:off x="1426" y="0"/>
                  <a:ext cx="32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solidFill>
                      <a:srgbClr val="0070C0"/>
                    </a:solidFill>
                    <a:latin typeface="+mn-lt"/>
                    <a:ea typeface="+mn-ea"/>
                    <a:cs typeface="+mn-ea"/>
                    <a:sym typeface="+mn-lt"/>
                  </a:endParaRPr>
                </a:p>
              </p:txBody>
            </p:sp>
          </p:grpSp>
          <p:grpSp>
            <p:nvGrpSpPr>
              <p:cNvPr id="34" name="组合 1519636">
                <a:extLst>
                  <a:ext uri="{FF2B5EF4-FFF2-40B4-BE49-F238E27FC236}">
                    <a16:creationId xmlns="" xmlns:a16="http://schemas.microsoft.com/office/drawing/2014/main" id="{AB235A00-DEA5-4D03-9377-BD14F8757EE9}"/>
                  </a:ext>
                </a:extLst>
              </p:cNvPr>
              <p:cNvGrpSpPr>
                <a:grpSpLocks/>
              </p:cNvGrpSpPr>
              <p:nvPr/>
            </p:nvGrpSpPr>
            <p:grpSpPr bwMode="auto">
              <a:xfrm>
                <a:off x="1747" y="0"/>
                <a:ext cx="302" cy="748"/>
                <a:chOff x="1747" y="0"/>
                <a:chExt cx="302" cy="748"/>
              </a:xfrm>
            </p:grpSpPr>
            <p:sp>
              <p:nvSpPr>
                <p:cNvPr id="121" name="矩形 1519637">
                  <a:extLst>
                    <a:ext uri="{FF2B5EF4-FFF2-40B4-BE49-F238E27FC236}">
                      <a16:creationId xmlns="" xmlns:a16="http://schemas.microsoft.com/office/drawing/2014/main" id="{341FC969-0447-49B9-B097-02C2D7C805F0}"/>
                    </a:ext>
                  </a:extLst>
                </p:cNvPr>
                <p:cNvSpPr>
                  <a:spLocks noChangeArrowheads="1"/>
                </p:cNvSpPr>
                <p:nvPr/>
              </p:nvSpPr>
              <p:spPr bwMode="auto">
                <a:xfrm>
                  <a:off x="1790" y="0"/>
                  <a:ext cx="2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措</a:t>
                  </a:r>
                </a:p>
                <a:p>
                  <a:pPr algn="ctr">
                    <a:defRPr/>
                  </a:pPr>
                  <a:r>
                    <a:rPr lang="zh-CN" altLang="en-US" sz="1800" dirty="0">
                      <a:solidFill>
                        <a:srgbClr val="0070C0"/>
                      </a:solidFill>
                      <a:latin typeface="+mn-lt"/>
                      <a:ea typeface="+mn-ea"/>
                      <a:cs typeface="+mn-ea"/>
                      <a:sym typeface="+mn-lt"/>
                    </a:rPr>
                    <a:t>施</a:t>
                  </a:r>
                </a:p>
              </p:txBody>
            </p:sp>
            <p:sp>
              <p:nvSpPr>
                <p:cNvPr id="122" name="矩形 1519638">
                  <a:extLst>
                    <a:ext uri="{FF2B5EF4-FFF2-40B4-BE49-F238E27FC236}">
                      <a16:creationId xmlns="" xmlns:a16="http://schemas.microsoft.com/office/drawing/2014/main" id="{B3607028-75BE-44C8-B803-60F5EED902A2}"/>
                    </a:ext>
                  </a:extLst>
                </p:cNvPr>
                <p:cNvSpPr>
                  <a:spLocks noChangeArrowheads="1"/>
                </p:cNvSpPr>
                <p:nvPr/>
              </p:nvSpPr>
              <p:spPr bwMode="auto">
                <a:xfrm>
                  <a:off x="1747" y="0"/>
                  <a:ext cx="30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6" name="组合 1519639">
                <a:extLst>
                  <a:ext uri="{FF2B5EF4-FFF2-40B4-BE49-F238E27FC236}">
                    <a16:creationId xmlns="" xmlns:a16="http://schemas.microsoft.com/office/drawing/2014/main" id="{8C95C1E1-5422-472D-AC19-AF3BD4DBCF2C}"/>
                  </a:ext>
                </a:extLst>
              </p:cNvPr>
              <p:cNvGrpSpPr>
                <a:grpSpLocks/>
              </p:cNvGrpSpPr>
              <p:nvPr/>
            </p:nvGrpSpPr>
            <p:grpSpPr bwMode="auto">
              <a:xfrm>
                <a:off x="2049" y="0"/>
                <a:ext cx="446" cy="748"/>
                <a:chOff x="2049" y="0"/>
                <a:chExt cx="446" cy="748"/>
              </a:xfrm>
            </p:grpSpPr>
            <p:sp>
              <p:nvSpPr>
                <p:cNvPr id="119" name="矩形 1519640">
                  <a:extLst>
                    <a:ext uri="{FF2B5EF4-FFF2-40B4-BE49-F238E27FC236}">
                      <a16:creationId xmlns="" xmlns:a16="http://schemas.microsoft.com/office/drawing/2014/main" id="{762B2F76-B4F6-47CF-9DD7-019B77B3699F}"/>
                    </a:ext>
                  </a:extLst>
                </p:cNvPr>
                <p:cNvSpPr>
                  <a:spLocks noChangeArrowheads="1"/>
                </p:cNvSpPr>
                <p:nvPr/>
              </p:nvSpPr>
              <p:spPr bwMode="auto">
                <a:xfrm>
                  <a:off x="2092" y="0"/>
                  <a:ext cx="36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责任</a:t>
                  </a:r>
                </a:p>
                <a:p>
                  <a:pPr algn="ctr">
                    <a:defRPr/>
                  </a:pPr>
                  <a:r>
                    <a:rPr lang="zh-CN" altLang="en-US" sz="1800" dirty="0">
                      <a:solidFill>
                        <a:srgbClr val="0070C0"/>
                      </a:solidFill>
                      <a:latin typeface="+mn-lt"/>
                      <a:ea typeface="+mn-ea"/>
                      <a:cs typeface="+mn-ea"/>
                      <a:sym typeface="+mn-lt"/>
                    </a:rPr>
                    <a:t>部门</a:t>
                  </a:r>
                </a:p>
              </p:txBody>
            </p:sp>
            <p:sp>
              <p:nvSpPr>
                <p:cNvPr id="120" name="矩形 1519641">
                  <a:extLst>
                    <a:ext uri="{FF2B5EF4-FFF2-40B4-BE49-F238E27FC236}">
                      <a16:creationId xmlns="" xmlns:a16="http://schemas.microsoft.com/office/drawing/2014/main" id="{06C4628A-6E32-4CC1-8AB5-264C99B9AC98}"/>
                    </a:ext>
                  </a:extLst>
                </p:cNvPr>
                <p:cNvSpPr>
                  <a:spLocks noChangeArrowheads="1"/>
                </p:cNvSpPr>
                <p:nvPr/>
              </p:nvSpPr>
              <p:spPr bwMode="auto">
                <a:xfrm>
                  <a:off x="2049" y="0"/>
                  <a:ext cx="44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7" name="组合 1519642">
                <a:extLst>
                  <a:ext uri="{FF2B5EF4-FFF2-40B4-BE49-F238E27FC236}">
                    <a16:creationId xmlns="" xmlns:a16="http://schemas.microsoft.com/office/drawing/2014/main" id="{05D063CB-C7C8-48E6-80F3-337F833126A5}"/>
                  </a:ext>
                </a:extLst>
              </p:cNvPr>
              <p:cNvGrpSpPr>
                <a:grpSpLocks/>
              </p:cNvGrpSpPr>
              <p:nvPr/>
            </p:nvGrpSpPr>
            <p:grpSpPr bwMode="auto">
              <a:xfrm>
                <a:off x="2495" y="0"/>
                <a:ext cx="374" cy="748"/>
                <a:chOff x="2495" y="0"/>
                <a:chExt cx="374" cy="748"/>
              </a:xfrm>
            </p:grpSpPr>
            <p:sp>
              <p:nvSpPr>
                <p:cNvPr id="117" name="矩形 1519643">
                  <a:extLst>
                    <a:ext uri="{FF2B5EF4-FFF2-40B4-BE49-F238E27FC236}">
                      <a16:creationId xmlns="" xmlns:a16="http://schemas.microsoft.com/office/drawing/2014/main" id="{91F733DC-5B7E-4FCD-8F38-F974B0B097FE}"/>
                    </a:ext>
                  </a:extLst>
                </p:cNvPr>
                <p:cNvSpPr>
                  <a:spLocks noChangeArrowheads="1"/>
                </p:cNvSpPr>
                <p:nvPr/>
              </p:nvSpPr>
              <p:spPr bwMode="auto">
                <a:xfrm>
                  <a:off x="2538" y="0"/>
                  <a:ext cx="2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责</a:t>
                  </a:r>
                </a:p>
                <a:p>
                  <a:pPr algn="ctr">
                    <a:defRPr/>
                  </a:pPr>
                  <a:r>
                    <a:rPr lang="zh-CN" altLang="en-US" sz="1800" dirty="0">
                      <a:solidFill>
                        <a:srgbClr val="0070C0"/>
                      </a:solidFill>
                      <a:latin typeface="+mn-lt"/>
                      <a:ea typeface="+mn-ea"/>
                      <a:cs typeface="+mn-ea"/>
                      <a:sym typeface="+mn-lt"/>
                    </a:rPr>
                    <a:t>任</a:t>
                  </a:r>
                </a:p>
                <a:p>
                  <a:pPr algn="ctr">
                    <a:defRPr/>
                  </a:pPr>
                  <a:r>
                    <a:rPr lang="zh-CN" altLang="en-US" sz="1800" dirty="0">
                      <a:solidFill>
                        <a:srgbClr val="0070C0"/>
                      </a:solidFill>
                      <a:latin typeface="+mn-lt"/>
                      <a:ea typeface="+mn-ea"/>
                      <a:cs typeface="+mn-ea"/>
                      <a:sym typeface="+mn-lt"/>
                    </a:rPr>
                    <a:t>人</a:t>
                  </a:r>
                </a:p>
              </p:txBody>
            </p:sp>
            <p:sp>
              <p:nvSpPr>
                <p:cNvPr id="118" name="矩形 1519644">
                  <a:extLst>
                    <a:ext uri="{FF2B5EF4-FFF2-40B4-BE49-F238E27FC236}">
                      <a16:creationId xmlns="" xmlns:a16="http://schemas.microsoft.com/office/drawing/2014/main" id="{DBB8B633-D85C-4DD5-AD2A-FC3A667A24E6}"/>
                    </a:ext>
                  </a:extLst>
                </p:cNvPr>
                <p:cNvSpPr>
                  <a:spLocks noChangeArrowheads="1"/>
                </p:cNvSpPr>
                <p:nvPr/>
              </p:nvSpPr>
              <p:spPr bwMode="auto">
                <a:xfrm>
                  <a:off x="2495" y="0"/>
                  <a:ext cx="3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8" name="组合 1519645">
                <a:extLst>
                  <a:ext uri="{FF2B5EF4-FFF2-40B4-BE49-F238E27FC236}">
                    <a16:creationId xmlns="" xmlns:a16="http://schemas.microsoft.com/office/drawing/2014/main" id="{CF75D8D5-D4FE-41FB-A131-D23793147E58}"/>
                  </a:ext>
                </a:extLst>
              </p:cNvPr>
              <p:cNvGrpSpPr>
                <a:grpSpLocks/>
              </p:cNvGrpSpPr>
              <p:nvPr/>
            </p:nvGrpSpPr>
            <p:grpSpPr bwMode="auto">
              <a:xfrm>
                <a:off x="2869" y="0"/>
                <a:ext cx="374" cy="748"/>
                <a:chOff x="2869" y="0"/>
                <a:chExt cx="374" cy="748"/>
              </a:xfrm>
            </p:grpSpPr>
            <p:sp>
              <p:nvSpPr>
                <p:cNvPr id="115" name="矩形 1519646">
                  <a:extLst>
                    <a:ext uri="{FF2B5EF4-FFF2-40B4-BE49-F238E27FC236}">
                      <a16:creationId xmlns="" xmlns:a16="http://schemas.microsoft.com/office/drawing/2014/main" id="{D0349671-506F-4B40-8CB7-5F0EBE39E74B}"/>
                    </a:ext>
                  </a:extLst>
                </p:cNvPr>
                <p:cNvSpPr>
                  <a:spLocks noChangeArrowheads="1"/>
                </p:cNvSpPr>
                <p:nvPr/>
              </p:nvSpPr>
              <p:spPr bwMode="auto">
                <a:xfrm>
                  <a:off x="2912" y="0"/>
                  <a:ext cx="2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预</a:t>
                  </a:r>
                </a:p>
                <a:p>
                  <a:pPr algn="ctr">
                    <a:defRPr/>
                  </a:pPr>
                  <a:r>
                    <a:rPr lang="zh-CN" altLang="en-US" sz="1800" dirty="0">
                      <a:solidFill>
                        <a:srgbClr val="0070C0"/>
                      </a:solidFill>
                      <a:latin typeface="+mn-lt"/>
                      <a:ea typeface="+mn-ea"/>
                      <a:cs typeface="+mn-ea"/>
                      <a:sym typeface="+mn-lt"/>
                    </a:rPr>
                    <a:t>算</a:t>
                  </a:r>
                </a:p>
              </p:txBody>
            </p:sp>
            <p:sp>
              <p:nvSpPr>
                <p:cNvPr id="116" name="矩形 1519647">
                  <a:extLst>
                    <a:ext uri="{FF2B5EF4-FFF2-40B4-BE49-F238E27FC236}">
                      <a16:creationId xmlns="" xmlns:a16="http://schemas.microsoft.com/office/drawing/2014/main" id="{F0F923AA-92D9-4ED4-8D60-2B68A3B10285}"/>
                    </a:ext>
                  </a:extLst>
                </p:cNvPr>
                <p:cNvSpPr>
                  <a:spLocks noChangeArrowheads="1"/>
                </p:cNvSpPr>
                <p:nvPr/>
              </p:nvSpPr>
              <p:spPr bwMode="auto">
                <a:xfrm>
                  <a:off x="2869" y="0"/>
                  <a:ext cx="3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39" name="组合 1519648">
                <a:extLst>
                  <a:ext uri="{FF2B5EF4-FFF2-40B4-BE49-F238E27FC236}">
                    <a16:creationId xmlns="" xmlns:a16="http://schemas.microsoft.com/office/drawing/2014/main" id="{E435EA85-7D9F-482B-A51A-E033179D3FC9}"/>
                  </a:ext>
                </a:extLst>
              </p:cNvPr>
              <p:cNvGrpSpPr>
                <a:grpSpLocks/>
              </p:cNvGrpSpPr>
              <p:nvPr/>
            </p:nvGrpSpPr>
            <p:grpSpPr bwMode="auto">
              <a:xfrm>
                <a:off x="3243" y="0"/>
                <a:ext cx="374" cy="748"/>
                <a:chOff x="3243" y="0"/>
                <a:chExt cx="374" cy="748"/>
              </a:xfrm>
            </p:grpSpPr>
            <p:sp>
              <p:nvSpPr>
                <p:cNvPr id="113" name="矩形 1519649">
                  <a:extLst>
                    <a:ext uri="{FF2B5EF4-FFF2-40B4-BE49-F238E27FC236}">
                      <a16:creationId xmlns="" xmlns:a16="http://schemas.microsoft.com/office/drawing/2014/main" id="{1FAB6734-8162-420B-9E0C-7EBAD1C6EC0F}"/>
                    </a:ext>
                  </a:extLst>
                </p:cNvPr>
                <p:cNvSpPr>
                  <a:spLocks noChangeArrowheads="1"/>
                </p:cNvSpPr>
                <p:nvPr/>
              </p:nvSpPr>
              <p:spPr bwMode="auto">
                <a:xfrm>
                  <a:off x="3286" y="0"/>
                  <a:ext cx="2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启动日期</a:t>
                  </a:r>
                </a:p>
              </p:txBody>
            </p:sp>
            <p:sp>
              <p:nvSpPr>
                <p:cNvPr id="114" name="矩形 1519650">
                  <a:extLst>
                    <a:ext uri="{FF2B5EF4-FFF2-40B4-BE49-F238E27FC236}">
                      <a16:creationId xmlns="" xmlns:a16="http://schemas.microsoft.com/office/drawing/2014/main" id="{CE3281F5-EBDB-4CE4-A734-CA72A70BE398}"/>
                    </a:ext>
                  </a:extLst>
                </p:cNvPr>
                <p:cNvSpPr>
                  <a:spLocks noChangeArrowheads="1"/>
                </p:cNvSpPr>
                <p:nvPr/>
              </p:nvSpPr>
              <p:spPr bwMode="auto">
                <a:xfrm>
                  <a:off x="3243" y="0"/>
                  <a:ext cx="3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0" name="组合 1519651">
                <a:extLst>
                  <a:ext uri="{FF2B5EF4-FFF2-40B4-BE49-F238E27FC236}">
                    <a16:creationId xmlns="" xmlns:a16="http://schemas.microsoft.com/office/drawing/2014/main" id="{CF018CB1-3F58-4B62-9E37-B85E054C87AE}"/>
                  </a:ext>
                </a:extLst>
              </p:cNvPr>
              <p:cNvGrpSpPr>
                <a:grpSpLocks/>
              </p:cNvGrpSpPr>
              <p:nvPr/>
            </p:nvGrpSpPr>
            <p:grpSpPr bwMode="auto">
              <a:xfrm>
                <a:off x="3617" y="0"/>
                <a:ext cx="440" cy="748"/>
                <a:chOff x="3617" y="0"/>
                <a:chExt cx="440" cy="748"/>
              </a:xfrm>
            </p:grpSpPr>
            <p:sp>
              <p:nvSpPr>
                <p:cNvPr id="111" name="矩形 1519652">
                  <a:extLst>
                    <a:ext uri="{FF2B5EF4-FFF2-40B4-BE49-F238E27FC236}">
                      <a16:creationId xmlns="" xmlns:a16="http://schemas.microsoft.com/office/drawing/2014/main" id="{3E048E0B-B4EA-4889-9C29-BCDC831874B7}"/>
                    </a:ext>
                  </a:extLst>
                </p:cNvPr>
                <p:cNvSpPr>
                  <a:spLocks noChangeArrowheads="1"/>
                </p:cNvSpPr>
                <p:nvPr/>
              </p:nvSpPr>
              <p:spPr bwMode="auto">
                <a:xfrm>
                  <a:off x="3660" y="0"/>
                  <a:ext cx="35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rgbClr val="0070C0"/>
                      </a:solidFill>
                      <a:latin typeface="+mn-lt"/>
                      <a:ea typeface="+mn-ea"/>
                      <a:cs typeface="+mn-ea"/>
                      <a:sym typeface="+mn-lt"/>
                    </a:rPr>
                    <a:t>完成</a:t>
                  </a:r>
                </a:p>
                <a:p>
                  <a:pPr algn="ctr">
                    <a:defRPr/>
                  </a:pPr>
                  <a:r>
                    <a:rPr lang="zh-CN" altLang="en-US" sz="1800" dirty="0">
                      <a:solidFill>
                        <a:srgbClr val="0070C0"/>
                      </a:solidFill>
                      <a:latin typeface="+mn-lt"/>
                      <a:ea typeface="+mn-ea"/>
                      <a:cs typeface="+mn-ea"/>
                      <a:sym typeface="+mn-lt"/>
                    </a:rPr>
                    <a:t>日期</a:t>
                  </a:r>
                </a:p>
              </p:txBody>
            </p:sp>
            <p:sp>
              <p:nvSpPr>
                <p:cNvPr id="112" name="矩形 1519653">
                  <a:extLst>
                    <a:ext uri="{FF2B5EF4-FFF2-40B4-BE49-F238E27FC236}">
                      <a16:creationId xmlns="" xmlns:a16="http://schemas.microsoft.com/office/drawing/2014/main" id="{0A513C4D-61D0-40CD-92D1-E4779F854310}"/>
                    </a:ext>
                  </a:extLst>
                </p:cNvPr>
                <p:cNvSpPr>
                  <a:spLocks noChangeArrowheads="1"/>
                </p:cNvSpPr>
                <p:nvPr/>
              </p:nvSpPr>
              <p:spPr bwMode="auto">
                <a:xfrm>
                  <a:off x="3617" y="0"/>
                  <a:ext cx="4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1" name="组合 1519654">
                <a:extLst>
                  <a:ext uri="{FF2B5EF4-FFF2-40B4-BE49-F238E27FC236}">
                    <a16:creationId xmlns="" xmlns:a16="http://schemas.microsoft.com/office/drawing/2014/main" id="{7A3E643B-3383-4315-929B-C211A6B72FF5}"/>
                  </a:ext>
                </a:extLst>
              </p:cNvPr>
              <p:cNvGrpSpPr>
                <a:grpSpLocks/>
              </p:cNvGrpSpPr>
              <p:nvPr/>
            </p:nvGrpSpPr>
            <p:grpSpPr bwMode="auto">
              <a:xfrm>
                <a:off x="0" y="748"/>
                <a:ext cx="324" cy="384"/>
                <a:chOff x="0" y="748"/>
                <a:chExt cx="324" cy="384"/>
              </a:xfrm>
            </p:grpSpPr>
            <p:sp>
              <p:nvSpPr>
                <p:cNvPr id="109" name="矩形 1519655">
                  <a:extLst>
                    <a:ext uri="{FF2B5EF4-FFF2-40B4-BE49-F238E27FC236}">
                      <a16:creationId xmlns="" xmlns:a16="http://schemas.microsoft.com/office/drawing/2014/main" id="{7B77378C-8EC4-4993-96AC-888B39D4AA6E}"/>
                    </a:ext>
                  </a:extLst>
                </p:cNvPr>
                <p:cNvSpPr>
                  <a:spLocks noChangeArrowheads="1"/>
                </p:cNvSpPr>
                <p:nvPr/>
              </p:nvSpPr>
              <p:spPr bwMode="auto">
                <a:xfrm>
                  <a:off x="43" y="748"/>
                  <a:ext cx="23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110" name="矩形 1519656">
                  <a:extLst>
                    <a:ext uri="{FF2B5EF4-FFF2-40B4-BE49-F238E27FC236}">
                      <a16:creationId xmlns="" xmlns:a16="http://schemas.microsoft.com/office/drawing/2014/main" id="{CB2AE2BA-7DD8-40FE-A5E8-70A00F48B85B}"/>
                    </a:ext>
                  </a:extLst>
                </p:cNvPr>
                <p:cNvSpPr>
                  <a:spLocks noChangeArrowheads="1"/>
                </p:cNvSpPr>
                <p:nvPr/>
              </p:nvSpPr>
              <p:spPr bwMode="auto">
                <a:xfrm>
                  <a:off x="0" y="748"/>
                  <a:ext cx="324"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2" name="组合 1519657">
                <a:extLst>
                  <a:ext uri="{FF2B5EF4-FFF2-40B4-BE49-F238E27FC236}">
                    <a16:creationId xmlns="" xmlns:a16="http://schemas.microsoft.com/office/drawing/2014/main" id="{9DF7B6FE-DB9B-4A41-9887-70F7E6A7C4F5}"/>
                  </a:ext>
                </a:extLst>
              </p:cNvPr>
              <p:cNvGrpSpPr>
                <a:grpSpLocks/>
              </p:cNvGrpSpPr>
              <p:nvPr/>
            </p:nvGrpSpPr>
            <p:grpSpPr bwMode="auto">
              <a:xfrm>
                <a:off x="324" y="748"/>
                <a:ext cx="458" cy="384"/>
                <a:chOff x="324" y="748"/>
                <a:chExt cx="458" cy="384"/>
              </a:xfrm>
            </p:grpSpPr>
            <p:sp>
              <p:nvSpPr>
                <p:cNvPr id="107" name="矩形 1519658">
                  <a:extLst>
                    <a:ext uri="{FF2B5EF4-FFF2-40B4-BE49-F238E27FC236}">
                      <a16:creationId xmlns="" xmlns:a16="http://schemas.microsoft.com/office/drawing/2014/main" id="{396ADA7A-3141-4B75-BA47-F23E532907E7}"/>
                    </a:ext>
                  </a:extLst>
                </p:cNvPr>
                <p:cNvSpPr>
                  <a:spLocks noChangeArrowheads="1"/>
                </p:cNvSpPr>
                <p:nvPr/>
              </p:nvSpPr>
              <p:spPr bwMode="auto">
                <a:xfrm>
                  <a:off x="367" y="748"/>
                  <a:ext cx="37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108" name="矩形 1519659">
                  <a:extLst>
                    <a:ext uri="{FF2B5EF4-FFF2-40B4-BE49-F238E27FC236}">
                      <a16:creationId xmlns="" xmlns:a16="http://schemas.microsoft.com/office/drawing/2014/main" id="{A5487563-A839-4F74-AD2B-4525571C44F3}"/>
                    </a:ext>
                  </a:extLst>
                </p:cNvPr>
                <p:cNvSpPr>
                  <a:spLocks noChangeArrowheads="1"/>
                </p:cNvSpPr>
                <p:nvPr/>
              </p:nvSpPr>
              <p:spPr bwMode="auto">
                <a:xfrm>
                  <a:off x="324" y="748"/>
                  <a:ext cx="458"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3" name="组合 1519660">
                <a:extLst>
                  <a:ext uri="{FF2B5EF4-FFF2-40B4-BE49-F238E27FC236}">
                    <a16:creationId xmlns="" xmlns:a16="http://schemas.microsoft.com/office/drawing/2014/main" id="{40CBC35C-1BBA-4F2A-9565-62EB6767CBFC}"/>
                  </a:ext>
                </a:extLst>
              </p:cNvPr>
              <p:cNvGrpSpPr>
                <a:grpSpLocks/>
              </p:cNvGrpSpPr>
              <p:nvPr/>
            </p:nvGrpSpPr>
            <p:grpSpPr bwMode="auto">
              <a:xfrm>
                <a:off x="782" y="748"/>
                <a:ext cx="301" cy="384"/>
                <a:chOff x="782" y="748"/>
                <a:chExt cx="301" cy="384"/>
              </a:xfrm>
            </p:grpSpPr>
            <p:sp>
              <p:nvSpPr>
                <p:cNvPr id="101" name="矩形 1519661">
                  <a:extLst>
                    <a:ext uri="{FF2B5EF4-FFF2-40B4-BE49-F238E27FC236}">
                      <a16:creationId xmlns="" xmlns:a16="http://schemas.microsoft.com/office/drawing/2014/main" id="{1C802DA5-2E9D-4F75-9FF4-C8E8A5E47379}"/>
                    </a:ext>
                  </a:extLst>
                </p:cNvPr>
                <p:cNvSpPr>
                  <a:spLocks noChangeArrowheads="1"/>
                </p:cNvSpPr>
                <p:nvPr/>
              </p:nvSpPr>
              <p:spPr bwMode="auto">
                <a:xfrm>
                  <a:off x="825" y="748"/>
                  <a:ext cx="21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102" name="矩形 1519662">
                  <a:extLst>
                    <a:ext uri="{FF2B5EF4-FFF2-40B4-BE49-F238E27FC236}">
                      <a16:creationId xmlns="" xmlns:a16="http://schemas.microsoft.com/office/drawing/2014/main" id="{09749984-C910-41A4-9E41-981F4B45FE6D}"/>
                    </a:ext>
                  </a:extLst>
                </p:cNvPr>
                <p:cNvSpPr>
                  <a:spLocks noChangeArrowheads="1"/>
                </p:cNvSpPr>
                <p:nvPr/>
              </p:nvSpPr>
              <p:spPr bwMode="auto">
                <a:xfrm>
                  <a:off x="782" y="748"/>
                  <a:ext cx="302"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4" name="组合 1519663">
                <a:extLst>
                  <a:ext uri="{FF2B5EF4-FFF2-40B4-BE49-F238E27FC236}">
                    <a16:creationId xmlns="" xmlns:a16="http://schemas.microsoft.com/office/drawing/2014/main" id="{AC3CCC9C-4359-43F1-9824-72F34E48D98A}"/>
                  </a:ext>
                </a:extLst>
              </p:cNvPr>
              <p:cNvGrpSpPr>
                <a:grpSpLocks/>
              </p:cNvGrpSpPr>
              <p:nvPr/>
            </p:nvGrpSpPr>
            <p:grpSpPr bwMode="auto">
              <a:xfrm>
                <a:off x="1083" y="748"/>
                <a:ext cx="343" cy="384"/>
                <a:chOff x="1083" y="748"/>
                <a:chExt cx="343" cy="384"/>
              </a:xfrm>
            </p:grpSpPr>
            <p:sp>
              <p:nvSpPr>
                <p:cNvPr id="99" name="矩形 1519664">
                  <a:extLst>
                    <a:ext uri="{FF2B5EF4-FFF2-40B4-BE49-F238E27FC236}">
                      <a16:creationId xmlns="" xmlns:a16="http://schemas.microsoft.com/office/drawing/2014/main" id="{634E1740-6D45-44F3-AE26-172DD3019231}"/>
                    </a:ext>
                  </a:extLst>
                </p:cNvPr>
                <p:cNvSpPr>
                  <a:spLocks noChangeArrowheads="1"/>
                </p:cNvSpPr>
                <p:nvPr/>
              </p:nvSpPr>
              <p:spPr bwMode="auto">
                <a:xfrm>
                  <a:off x="1126" y="748"/>
                  <a:ext cx="257"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100" name="矩形 1519665">
                  <a:extLst>
                    <a:ext uri="{FF2B5EF4-FFF2-40B4-BE49-F238E27FC236}">
                      <a16:creationId xmlns="" xmlns:a16="http://schemas.microsoft.com/office/drawing/2014/main" id="{E1757115-048F-4800-B364-0E26D3D4AC51}"/>
                    </a:ext>
                  </a:extLst>
                </p:cNvPr>
                <p:cNvSpPr>
                  <a:spLocks noChangeArrowheads="1"/>
                </p:cNvSpPr>
                <p:nvPr/>
              </p:nvSpPr>
              <p:spPr bwMode="auto">
                <a:xfrm>
                  <a:off x="1083" y="748"/>
                  <a:ext cx="343"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5" name="组合 1519666">
                <a:extLst>
                  <a:ext uri="{FF2B5EF4-FFF2-40B4-BE49-F238E27FC236}">
                    <a16:creationId xmlns="" xmlns:a16="http://schemas.microsoft.com/office/drawing/2014/main" id="{F741C14E-6F61-42BA-881E-2F3DC8166D1C}"/>
                  </a:ext>
                </a:extLst>
              </p:cNvPr>
              <p:cNvGrpSpPr>
                <a:grpSpLocks/>
              </p:cNvGrpSpPr>
              <p:nvPr/>
            </p:nvGrpSpPr>
            <p:grpSpPr bwMode="auto">
              <a:xfrm>
                <a:off x="1426" y="748"/>
                <a:ext cx="321" cy="384"/>
                <a:chOff x="1426" y="748"/>
                <a:chExt cx="321" cy="384"/>
              </a:xfrm>
            </p:grpSpPr>
            <p:sp>
              <p:nvSpPr>
                <p:cNvPr id="97" name="矩形 1519667">
                  <a:extLst>
                    <a:ext uri="{FF2B5EF4-FFF2-40B4-BE49-F238E27FC236}">
                      <a16:creationId xmlns="" xmlns:a16="http://schemas.microsoft.com/office/drawing/2014/main" id="{25725F68-00DA-4965-95D4-8723B0E6E311}"/>
                    </a:ext>
                  </a:extLst>
                </p:cNvPr>
                <p:cNvSpPr>
                  <a:spLocks noChangeArrowheads="1"/>
                </p:cNvSpPr>
                <p:nvPr/>
              </p:nvSpPr>
              <p:spPr bwMode="auto">
                <a:xfrm>
                  <a:off x="1469" y="748"/>
                  <a:ext cx="23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98" name="矩形 1519668">
                  <a:extLst>
                    <a:ext uri="{FF2B5EF4-FFF2-40B4-BE49-F238E27FC236}">
                      <a16:creationId xmlns="" xmlns:a16="http://schemas.microsoft.com/office/drawing/2014/main" id="{FCB494C2-2340-4BC0-BFDE-710B8742EC6D}"/>
                    </a:ext>
                  </a:extLst>
                </p:cNvPr>
                <p:cNvSpPr>
                  <a:spLocks noChangeArrowheads="1"/>
                </p:cNvSpPr>
                <p:nvPr/>
              </p:nvSpPr>
              <p:spPr bwMode="auto">
                <a:xfrm>
                  <a:off x="1426" y="748"/>
                  <a:ext cx="321"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6" name="组合 1519669">
                <a:extLst>
                  <a:ext uri="{FF2B5EF4-FFF2-40B4-BE49-F238E27FC236}">
                    <a16:creationId xmlns="" xmlns:a16="http://schemas.microsoft.com/office/drawing/2014/main" id="{77AA640B-7445-4211-ABF7-B403494A3CFA}"/>
                  </a:ext>
                </a:extLst>
              </p:cNvPr>
              <p:cNvGrpSpPr>
                <a:grpSpLocks/>
              </p:cNvGrpSpPr>
              <p:nvPr/>
            </p:nvGrpSpPr>
            <p:grpSpPr bwMode="auto">
              <a:xfrm>
                <a:off x="1747" y="748"/>
                <a:ext cx="302" cy="384"/>
                <a:chOff x="1747" y="748"/>
                <a:chExt cx="302" cy="384"/>
              </a:xfrm>
            </p:grpSpPr>
            <p:sp>
              <p:nvSpPr>
                <p:cNvPr id="95" name="矩形 1519670">
                  <a:extLst>
                    <a:ext uri="{FF2B5EF4-FFF2-40B4-BE49-F238E27FC236}">
                      <a16:creationId xmlns="" xmlns:a16="http://schemas.microsoft.com/office/drawing/2014/main" id="{27CEBA37-4963-480E-9A3E-272BCDE0B9CB}"/>
                    </a:ext>
                  </a:extLst>
                </p:cNvPr>
                <p:cNvSpPr>
                  <a:spLocks noChangeArrowheads="1"/>
                </p:cNvSpPr>
                <p:nvPr/>
              </p:nvSpPr>
              <p:spPr bwMode="auto">
                <a:xfrm>
                  <a:off x="1790" y="748"/>
                  <a:ext cx="216"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96" name="矩形 1519671">
                  <a:extLst>
                    <a:ext uri="{FF2B5EF4-FFF2-40B4-BE49-F238E27FC236}">
                      <a16:creationId xmlns="" xmlns:a16="http://schemas.microsoft.com/office/drawing/2014/main" id="{2A01486E-DE6D-4D84-9532-B5F6E700A597}"/>
                    </a:ext>
                  </a:extLst>
                </p:cNvPr>
                <p:cNvSpPr>
                  <a:spLocks noChangeArrowheads="1"/>
                </p:cNvSpPr>
                <p:nvPr/>
              </p:nvSpPr>
              <p:spPr bwMode="auto">
                <a:xfrm>
                  <a:off x="1747" y="748"/>
                  <a:ext cx="302"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7" name="组合 1519672">
                <a:extLst>
                  <a:ext uri="{FF2B5EF4-FFF2-40B4-BE49-F238E27FC236}">
                    <a16:creationId xmlns="" xmlns:a16="http://schemas.microsoft.com/office/drawing/2014/main" id="{010E3C4B-524A-4FE2-A6AF-685534E587EE}"/>
                  </a:ext>
                </a:extLst>
              </p:cNvPr>
              <p:cNvGrpSpPr>
                <a:grpSpLocks/>
              </p:cNvGrpSpPr>
              <p:nvPr/>
            </p:nvGrpSpPr>
            <p:grpSpPr bwMode="auto">
              <a:xfrm>
                <a:off x="2049" y="748"/>
                <a:ext cx="446" cy="384"/>
                <a:chOff x="2049" y="748"/>
                <a:chExt cx="446" cy="384"/>
              </a:xfrm>
            </p:grpSpPr>
            <p:sp>
              <p:nvSpPr>
                <p:cNvPr id="93" name="矩形 1519673">
                  <a:extLst>
                    <a:ext uri="{FF2B5EF4-FFF2-40B4-BE49-F238E27FC236}">
                      <a16:creationId xmlns="" xmlns:a16="http://schemas.microsoft.com/office/drawing/2014/main" id="{8BACB451-A301-4123-BE70-801B8107DACC}"/>
                    </a:ext>
                  </a:extLst>
                </p:cNvPr>
                <p:cNvSpPr>
                  <a:spLocks noChangeArrowheads="1"/>
                </p:cNvSpPr>
                <p:nvPr/>
              </p:nvSpPr>
              <p:spPr bwMode="auto">
                <a:xfrm>
                  <a:off x="2092" y="748"/>
                  <a:ext cx="36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94" name="矩形 1519674">
                  <a:extLst>
                    <a:ext uri="{FF2B5EF4-FFF2-40B4-BE49-F238E27FC236}">
                      <a16:creationId xmlns="" xmlns:a16="http://schemas.microsoft.com/office/drawing/2014/main" id="{BDDE468B-BDA9-4CD3-BCCB-6A41B2A64A22}"/>
                    </a:ext>
                  </a:extLst>
                </p:cNvPr>
                <p:cNvSpPr>
                  <a:spLocks noChangeArrowheads="1"/>
                </p:cNvSpPr>
                <p:nvPr/>
              </p:nvSpPr>
              <p:spPr bwMode="auto">
                <a:xfrm>
                  <a:off x="2049" y="748"/>
                  <a:ext cx="446"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8" name="组合 1519675">
                <a:extLst>
                  <a:ext uri="{FF2B5EF4-FFF2-40B4-BE49-F238E27FC236}">
                    <a16:creationId xmlns="" xmlns:a16="http://schemas.microsoft.com/office/drawing/2014/main" id="{C75ED324-1C45-41A6-906E-B923A0FA7765}"/>
                  </a:ext>
                </a:extLst>
              </p:cNvPr>
              <p:cNvGrpSpPr>
                <a:grpSpLocks/>
              </p:cNvGrpSpPr>
              <p:nvPr/>
            </p:nvGrpSpPr>
            <p:grpSpPr bwMode="auto">
              <a:xfrm>
                <a:off x="2495" y="748"/>
                <a:ext cx="374" cy="384"/>
                <a:chOff x="2495" y="748"/>
                <a:chExt cx="374" cy="384"/>
              </a:xfrm>
            </p:grpSpPr>
            <p:sp>
              <p:nvSpPr>
                <p:cNvPr id="91" name="矩形 1519676">
                  <a:extLst>
                    <a:ext uri="{FF2B5EF4-FFF2-40B4-BE49-F238E27FC236}">
                      <a16:creationId xmlns="" xmlns:a16="http://schemas.microsoft.com/office/drawing/2014/main" id="{4806355F-3A85-44CB-BEE8-6002A49361FC}"/>
                    </a:ext>
                  </a:extLst>
                </p:cNvPr>
                <p:cNvSpPr>
                  <a:spLocks noChangeArrowheads="1"/>
                </p:cNvSpPr>
                <p:nvPr/>
              </p:nvSpPr>
              <p:spPr bwMode="auto">
                <a:xfrm>
                  <a:off x="2538" y="748"/>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92" name="矩形 1519677">
                  <a:extLst>
                    <a:ext uri="{FF2B5EF4-FFF2-40B4-BE49-F238E27FC236}">
                      <a16:creationId xmlns="" xmlns:a16="http://schemas.microsoft.com/office/drawing/2014/main" id="{6CD1BF9A-05CC-498C-95B0-EDAA7A6A7887}"/>
                    </a:ext>
                  </a:extLst>
                </p:cNvPr>
                <p:cNvSpPr>
                  <a:spLocks noChangeArrowheads="1"/>
                </p:cNvSpPr>
                <p:nvPr/>
              </p:nvSpPr>
              <p:spPr bwMode="auto">
                <a:xfrm>
                  <a:off x="2495" y="748"/>
                  <a:ext cx="374"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49" name="组合 1519678">
                <a:extLst>
                  <a:ext uri="{FF2B5EF4-FFF2-40B4-BE49-F238E27FC236}">
                    <a16:creationId xmlns="" xmlns:a16="http://schemas.microsoft.com/office/drawing/2014/main" id="{1B966FCB-4DEB-426C-8474-B709F9A4D18A}"/>
                  </a:ext>
                </a:extLst>
              </p:cNvPr>
              <p:cNvGrpSpPr>
                <a:grpSpLocks/>
              </p:cNvGrpSpPr>
              <p:nvPr/>
            </p:nvGrpSpPr>
            <p:grpSpPr bwMode="auto">
              <a:xfrm>
                <a:off x="2869" y="748"/>
                <a:ext cx="374" cy="384"/>
                <a:chOff x="2869" y="748"/>
                <a:chExt cx="374" cy="384"/>
              </a:xfrm>
            </p:grpSpPr>
            <p:sp>
              <p:nvSpPr>
                <p:cNvPr id="89" name="矩形 1519679">
                  <a:extLst>
                    <a:ext uri="{FF2B5EF4-FFF2-40B4-BE49-F238E27FC236}">
                      <a16:creationId xmlns="" xmlns:a16="http://schemas.microsoft.com/office/drawing/2014/main" id="{DDFB5DD7-7513-445F-AFC4-05FFF3F20CB1}"/>
                    </a:ext>
                  </a:extLst>
                </p:cNvPr>
                <p:cNvSpPr>
                  <a:spLocks noChangeArrowheads="1"/>
                </p:cNvSpPr>
                <p:nvPr/>
              </p:nvSpPr>
              <p:spPr bwMode="auto">
                <a:xfrm>
                  <a:off x="2912" y="748"/>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90" name="矩形 1519680">
                  <a:extLst>
                    <a:ext uri="{FF2B5EF4-FFF2-40B4-BE49-F238E27FC236}">
                      <a16:creationId xmlns="" xmlns:a16="http://schemas.microsoft.com/office/drawing/2014/main" id="{6A0B0274-B0A9-43CE-AD96-52FA7E4634EE}"/>
                    </a:ext>
                  </a:extLst>
                </p:cNvPr>
                <p:cNvSpPr>
                  <a:spLocks noChangeArrowheads="1"/>
                </p:cNvSpPr>
                <p:nvPr/>
              </p:nvSpPr>
              <p:spPr bwMode="auto">
                <a:xfrm>
                  <a:off x="2869" y="748"/>
                  <a:ext cx="374"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0" name="组合 1519681">
                <a:extLst>
                  <a:ext uri="{FF2B5EF4-FFF2-40B4-BE49-F238E27FC236}">
                    <a16:creationId xmlns="" xmlns:a16="http://schemas.microsoft.com/office/drawing/2014/main" id="{C208D19F-8678-4904-9656-BA6627F7137C}"/>
                  </a:ext>
                </a:extLst>
              </p:cNvPr>
              <p:cNvGrpSpPr>
                <a:grpSpLocks/>
              </p:cNvGrpSpPr>
              <p:nvPr/>
            </p:nvGrpSpPr>
            <p:grpSpPr bwMode="auto">
              <a:xfrm>
                <a:off x="3243" y="748"/>
                <a:ext cx="374" cy="384"/>
                <a:chOff x="3243" y="748"/>
                <a:chExt cx="374" cy="384"/>
              </a:xfrm>
            </p:grpSpPr>
            <p:sp>
              <p:nvSpPr>
                <p:cNvPr id="87" name="矩形 1519682">
                  <a:extLst>
                    <a:ext uri="{FF2B5EF4-FFF2-40B4-BE49-F238E27FC236}">
                      <a16:creationId xmlns="" xmlns:a16="http://schemas.microsoft.com/office/drawing/2014/main" id="{24534EE5-830E-4BE2-A294-5AE9380B7D37}"/>
                    </a:ext>
                  </a:extLst>
                </p:cNvPr>
                <p:cNvSpPr>
                  <a:spLocks noChangeArrowheads="1"/>
                </p:cNvSpPr>
                <p:nvPr/>
              </p:nvSpPr>
              <p:spPr bwMode="auto">
                <a:xfrm>
                  <a:off x="3286" y="748"/>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88" name="矩形 1519683">
                  <a:extLst>
                    <a:ext uri="{FF2B5EF4-FFF2-40B4-BE49-F238E27FC236}">
                      <a16:creationId xmlns="" xmlns:a16="http://schemas.microsoft.com/office/drawing/2014/main" id="{D82B786B-DDC0-4679-BD51-5081E518E41B}"/>
                    </a:ext>
                  </a:extLst>
                </p:cNvPr>
                <p:cNvSpPr>
                  <a:spLocks noChangeArrowheads="1"/>
                </p:cNvSpPr>
                <p:nvPr/>
              </p:nvSpPr>
              <p:spPr bwMode="auto">
                <a:xfrm>
                  <a:off x="3243" y="748"/>
                  <a:ext cx="374"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1" name="组合 1519684">
                <a:extLst>
                  <a:ext uri="{FF2B5EF4-FFF2-40B4-BE49-F238E27FC236}">
                    <a16:creationId xmlns="" xmlns:a16="http://schemas.microsoft.com/office/drawing/2014/main" id="{B822EDAC-26E9-4CA4-95C2-3CD2157A9F54}"/>
                  </a:ext>
                </a:extLst>
              </p:cNvPr>
              <p:cNvGrpSpPr>
                <a:grpSpLocks/>
              </p:cNvGrpSpPr>
              <p:nvPr/>
            </p:nvGrpSpPr>
            <p:grpSpPr bwMode="auto">
              <a:xfrm>
                <a:off x="3617" y="748"/>
                <a:ext cx="440" cy="384"/>
                <a:chOff x="3617" y="748"/>
                <a:chExt cx="440" cy="384"/>
              </a:xfrm>
            </p:grpSpPr>
            <p:sp>
              <p:nvSpPr>
                <p:cNvPr id="85" name="矩形 1519685">
                  <a:extLst>
                    <a:ext uri="{FF2B5EF4-FFF2-40B4-BE49-F238E27FC236}">
                      <a16:creationId xmlns="" xmlns:a16="http://schemas.microsoft.com/office/drawing/2014/main" id="{DFCA3E6B-0391-4353-9D7A-8EF676FC6A20}"/>
                    </a:ext>
                  </a:extLst>
                </p:cNvPr>
                <p:cNvSpPr>
                  <a:spLocks noChangeArrowheads="1"/>
                </p:cNvSpPr>
                <p:nvPr/>
              </p:nvSpPr>
              <p:spPr bwMode="auto">
                <a:xfrm>
                  <a:off x="3660" y="748"/>
                  <a:ext cx="35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86" name="矩形 1519686">
                  <a:extLst>
                    <a:ext uri="{FF2B5EF4-FFF2-40B4-BE49-F238E27FC236}">
                      <a16:creationId xmlns="" xmlns:a16="http://schemas.microsoft.com/office/drawing/2014/main" id="{DA931F56-D23B-47BA-A3F2-DFC0FC247425}"/>
                    </a:ext>
                  </a:extLst>
                </p:cNvPr>
                <p:cNvSpPr>
                  <a:spLocks noChangeArrowheads="1"/>
                </p:cNvSpPr>
                <p:nvPr/>
              </p:nvSpPr>
              <p:spPr bwMode="auto">
                <a:xfrm>
                  <a:off x="3617" y="748"/>
                  <a:ext cx="440" cy="38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2" name="组合 1519687">
                <a:extLst>
                  <a:ext uri="{FF2B5EF4-FFF2-40B4-BE49-F238E27FC236}">
                    <a16:creationId xmlns="" xmlns:a16="http://schemas.microsoft.com/office/drawing/2014/main" id="{44F22217-1515-43BE-96B7-7359F6F0C110}"/>
                  </a:ext>
                </a:extLst>
              </p:cNvPr>
              <p:cNvGrpSpPr>
                <a:grpSpLocks/>
              </p:cNvGrpSpPr>
              <p:nvPr/>
            </p:nvGrpSpPr>
            <p:grpSpPr bwMode="auto">
              <a:xfrm>
                <a:off x="0" y="1132"/>
                <a:ext cx="324" cy="384"/>
                <a:chOff x="0" y="1132"/>
                <a:chExt cx="324" cy="384"/>
              </a:xfrm>
            </p:grpSpPr>
            <p:sp>
              <p:nvSpPr>
                <p:cNvPr id="83" name="矩形 1519688">
                  <a:extLst>
                    <a:ext uri="{FF2B5EF4-FFF2-40B4-BE49-F238E27FC236}">
                      <a16:creationId xmlns="" xmlns:a16="http://schemas.microsoft.com/office/drawing/2014/main" id="{293E26F2-840D-4221-BE19-9E483D34C926}"/>
                    </a:ext>
                  </a:extLst>
                </p:cNvPr>
                <p:cNvSpPr>
                  <a:spLocks noChangeArrowheads="1"/>
                </p:cNvSpPr>
                <p:nvPr/>
              </p:nvSpPr>
              <p:spPr bwMode="auto">
                <a:xfrm>
                  <a:off x="43" y="1132"/>
                  <a:ext cx="23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84" name="矩形 1519689">
                  <a:extLst>
                    <a:ext uri="{FF2B5EF4-FFF2-40B4-BE49-F238E27FC236}">
                      <a16:creationId xmlns="" xmlns:a16="http://schemas.microsoft.com/office/drawing/2014/main" id="{66DD44EB-7D38-4D4A-B2E5-B5C952862E23}"/>
                    </a:ext>
                  </a:extLst>
                </p:cNvPr>
                <p:cNvSpPr>
                  <a:spLocks noChangeArrowheads="1"/>
                </p:cNvSpPr>
                <p:nvPr/>
              </p:nvSpPr>
              <p:spPr bwMode="auto">
                <a:xfrm>
                  <a:off x="0" y="1132"/>
                  <a:ext cx="32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3" name="组合 1519690">
                <a:extLst>
                  <a:ext uri="{FF2B5EF4-FFF2-40B4-BE49-F238E27FC236}">
                    <a16:creationId xmlns="" xmlns:a16="http://schemas.microsoft.com/office/drawing/2014/main" id="{9D94912C-C3A2-4A55-AEC3-29332B6B6AF0}"/>
                  </a:ext>
                </a:extLst>
              </p:cNvPr>
              <p:cNvGrpSpPr>
                <a:grpSpLocks/>
              </p:cNvGrpSpPr>
              <p:nvPr/>
            </p:nvGrpSpPr>
            <p:grpSpPr bwMode="auto">
              <a:xfrm>
                <a:off x="324" y="1132"/>
                <a:ext cx="458" cy="384"/>
                <a:chOff x="324" y="1132"/>
                <a:chExt cx="458" cy="384"/>
              </a:xfrm>
            </p:grpSpPr>
            <p:sp>
              <p:nvSpPr>
                <p:cNvPr id="81" name="矩形 1519691">
                  <a:extLst>
                    <a:ext uri="{FF2B5EF4-FFF2-40B4-BE49-F238E27FC236}">
                      <a16:creationId xmlns="" xmlns:a16="http://schemas.microsoft.com/office/drawing/2014/main" id="{FF476331-9C53-470D-8E5B-A57728155933}"/>
                    </a:ext>
                  </a:extLst>
                </p:cNvPr>
                <p:cNvSpPr>
                  <a:spLocks noChangeArrowheads="1"/>
                </p:cNvSpPr>
                <p:nvPr/>
              </p:nvSpPr>
              <p:spPr bwMode="auto">
                <a:xfrm>
                  <a:off x="367" y="1132"/>
                  <a:ext cx="3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82" name="矩形 1519692">
                  <a:extLst>
                    <a:ext uri="{FF2B5EF4-FFF2-40B4-BE49-F238E27FC236}">
                      <a16:creationId xmlns="" xmlns:a16="http://schemas.microsoft.com/office/drawing/2014/main" id="{A7DD0D83-45C6-4FF7-88C0-C7FAA502BC3E}"/>
                    </a:ext>
                  </a:extLst>
                </p:cNvPr>
                <p:cNvSpPr>
                  <a:spLocks noChangeArrowheads="1"/>
                </p:cNvSpPr>
                <p:nvPr/>
              </p:nvSpPr>
              <p:spPr bwMode="auto">
                <a:xfrm>
                  <a:off x="324" y="1132"/>
                  <a:ext cx="458"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4" name="组合 1519693">
                <a:extLst>
                  <a:ext uri="{FF2B5EF4-FFF2-40B4-BE49-F238E27FC236}">
                    <a16:creationId xmlns="" xmlns:a16="http://schemas.microsoft.com/office/drawing/2014/main" id="{C1E9AC9A-B6D9-4762-A600-22C1B514D07B}"/>
                  </a:ext>
                </a:extLst>
              </p:cNvPr>
              <p:cNvGrpSpPr>
                <a:grpSpLocks/>
              </p:cNvGrpSpPr>
              <p:nvPr/>
            </p:nvGrpSpPr>
            <p:grpSpPr bwMode="auto">
              <a:xfrm>
                <a:off x="782" y="1132"/>
                <a:ext cx="301" cy="384"/>
                <a:chOff x="782" y="1132"/>
                <a:chExt cx="301" cy="384"/>
              </a:xfrm>
            </p:grpSpPr>
            <p:sp>
              <p:nvSpPr>
                <p:cNvPr id="79" name="矩形 1519694">
                  <a:extLst>
                    <a:ext uri="{FF2B5EF4-FFF2-40B4-BE49-F238E27FC236}">
                      <a16:creationId xmlns="" xmlns:a16="http://schemas.microsoft.com/office/drawing/2014/main" id="{AE7BE541-A5E4-4EA0-8C97-E00CD1EAE6BD}"/>
                    </a:ext>
                  </a:extLst>
                </p:cNvPr>
                <p:cNvSpPr>
                  <a:spLocks noChangeArrowheads="1"/>
                </p:cNvSpPr>
                <p:nvPr/>
              </p:nvSpPr>
              <p:spPr bwMode="auto">
                <a:xfrm>
                  <a:off x="825" y="1132"/>
                  <a:ext cx="21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80" name="矩形 1519695">
                  <a:extLst>
                    <a:ext uri="{FF2B5EF4-FFF2-40B4-BE49-F238E27FC236}">
                      <a16:creationId xmlns="" xmlns:a16="http://schemas.microsoft.com/office/drawing/2014/main" id="{31F9EF20-D6CB-4672-B033-D0B32E8F63F1}"/>
                    </a:ext>
                  </a:extLst>
                </p:cNvPr>
                <p:cNvSpPr>
                  <a:spLocks noChangeArrowheads="1"/>
                </p:cNvSpPr>
                <p:nvPr/>
              </p:nvSpPr>
              <p:spPr bwMode="auto">
                <a:xfrm>
                  <a:off x="782" y="1132"/>
                  <a:ext cx="30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5" name="组合 1519696">
                <a:extLst>
                  <a:ext uri="{FF2B5EF4-FFF2-40B4-BE49-F238E27FC236}">
                    <a16:creationId xmlns="" xmlns:a16="http://schemas.microsoft.com/office/drawing/2014/main" id="{9BF5DB7E-1260-4186-8E5D-89B7D69F915A}"/>
                  </a:ext>
                </a:extLst>
              </p:cNvPr>
              <p:cNvGrpSpPr>
                <a:grpSpLocks/>
              </p:cNvGrpSpPr>
              <p:nvPr/>
            </p:nvGrpSpPr>
            <p:grpSpPr bwMode="auto">
              <a:xfrm>
                <a:off x="1083" y="1132"/>
                <a:ext cx="343" cy="384"/>
                <a:chOff x="1083" y="1132"/>
                <a:chExt cx="343" cy="384"/>
              </a:xfrm>
            </p:grpSpPr>
            <p:sp>
              <p:nvSpPr>
                <p:cNvPr id="77" name="矩形 1519697">
                  <a:extLst>
                    <a:ext uri="{FF2B5EF4-FFF2-40B4-BE49-F238E27FC236}">
                      <a16:creationId xmlns="" xmlns:a16="http://schemas.microsoft.com/office/drawing/2014/main" id="{6CDD1CD1-41B1-4247-A445-0EDE1E422426}"/>
                    </a:ext>
                  </a:extLst>
                </p:cNvPr>
                <p:cNvSpPr>
                  <a:spLocks noChangeArrowheads="1"/>
                </p:cNvSpPr>
                <p:nvPr/>
              </p:nvSpPr>
              <p:spPr bwMode="auto">
                <a:xfrm>
                  <a:off x="1126" y="1132"/>
                  <a:ext cx="25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78" name="矩形 1519698">
                  <a:extLst>
                    <a:ext uri="{FF2B5EF4-FFF2-40B4-BE49-F238E27FC236}">
                      <a16:creationId xmlns="" xmlns:a16="http://schemas.microsoft.com/office/drawing/2014/main" id="{0E2E71DF-E141-44E7-8072-05A4D3206E80}"/>
                    </a:ext>
                  </a:extLst>
                </p:cNvPr>
                <p:cNvSpPr>
                  <a:spLocks noChangeArrowheads="1"/>
                </p:cNvSpPr>
                <p:nvPr/>
              </p:nvSpPr>
              <p:spPr bwMode="auto">
                <a:xfrm>
                  <a:off x="1083" y="1132"/>
                  <a:ext cx="343"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6" name="组合 1519699">
                <a:extLst>
                  <a:ext uri="{FF2B5EF4-FFF2-40B4-BE49-F238E27FC236}">
                    <a16:creationId xmlns="" xmlns:a16="http://schemas.microsoft.com/office/drawing/2014/main" id="{03ABE086-2396-4243-9C60-2B3F59A2EAA7}"/>
                  </a:ext>
                </a:extLst>
              </p:cNvPr>
              <p:cNvGrpSpPr>
                <a:grpSpLocks/>
              </p:cNvGrpSpPr>
              <p:nvPr/>
            </p:nvGrpSpPr>
            <p:grpSpPr bwMode="auto">
              <a:xfrm>
                <a:off x="1426" y="1132"/>
                <a:ext cx="321" cy="384"/>
                <a:chOff x="1426" y="1132"/>
                <a:chExt cx="321" cy="384"/>
              </a:xfrm>
            </p:grpSpPr>
            <p:sp>
              <p:nvSpPr>
                <p:cNvPr id="75" name="矩形 1519700">
                  <a:extLst>
                    <a:ext uri="{FF2B5EF4-FFF2-40B4-BE49-F238E27FC236}">
                      <a16:creationId xmlns="" xmlns:a16="http://schemas.microsoft.com/office/drawing/2014/main" id="{8B5380D1-FEFE-44A5-9285-B7D3BAAE2706}"/>
                    </a:ext>
                  </a:extLst>
                </p:cNvPr>
                <p:cNvSpPr>
                  <a:spLocks noChangeArrowheads="1"/>
                </p:cNvSpPr>
                <p:nvPr/>
              </p:nvSpPr>
              <p:spPr bwMode="auto">
                <a:xfrm>
                  <a:off x="1469" y="1132"/>
                  <a:ext cx="23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76" name="矩形 1519701">
                  <a:extLst>
                    <a:ext uri="{FF2B5EF4-FFF2-40B4-BE49-F238E27FC236}">
                      <a16:creationId xmlns="" xmlns:a16="http://schemas.microsoft.com/office/drawing/2014/main" id="{7EAB8672-4619-4196-8224-C00D8103E4D2}"/>
                    </a:ext>
                  </a:extLst>
                </p:cNvPr>
                <p:cNvSpPr>
                  <a:spLocks noChangeArrowheads="1"/>
                </p:cNvSpPr>
                <p:nvPr/>
              </p:nvSpPr>
              <p:spPr bwMode="auto">
                <a:xfrm>
                  <a:off x="1426" y="1132"/>
                  <a:ext cx="321"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7" name="组合 1519702">
                <a:extLst>
                  <a:ext uri="{FF2B5EF4-FFF2-40B4-BE49-F238E27FC236}">
                    <a16:creationId xmlns="" xmlns:a16="http://schemas.microsoft.com/office/drawing/2014/main" id="{2703D84C-27B9-4035-A47E-B3906E6125A2}"/>
                  </a:ext>
                </a:extLst>
              </p:cNvPr>
              <p:cNvGrpSpPr>
                <a:grpSpLocks/>
              </p:cNvGrpSpPr>
              <p:nvPr/>
            </p:nvGrpSpPr>
            <p:grpSpPr bwMode="auto">
              <a:xfrm>
                <a:off x="1747" y="1132"/>
                <a:ext cx="302" cy="384"/>
                <a:chOff x="1747" y="1132"/>
                <a:chExt cx="302" cy="384"/>
              </a:xfrm>
            </p:grpSpPr>
            <p:sp>
              <p:nvSpPr>
                <p:cNvPr id="73" name="矩形 1519703">
                  <a:extLst>
                    <a:ext uri="{FF2B5EF4-FFF2-40B4-BE49-F238E27FC236}">
                      <a16:creationId xmlns="" xmlns:a16="http://schemas.microsoft.com/office/drawing/2014/main" id="{935A3565-EC9D-48EB-93FD-84B3F9D47ADD}"/>
                    </a:ext>
                  </a:extLst>
                </p:cNvPr>
                <p:cNvSpPr>
                  <a:spLocks noChangeArrowheads="1"/>
                </p:cNvSpPr>
                <p:nvPr/>
              </p:nvSpPr>
              <p:spPr bwMode="auto">
                <a:xfrm>
                  <a:off x="1790" y="1132"/>
                  <a:ext cx="2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74" name="矩形 1519704">
                  <a:extLst>
                    <a:ext uri="{FF2B5EF4-FFF2-40B4-BE49-F238E27FC236}">
                      <a16:creationId xmlns="" xmlns:a16="http://schemas.microsoft.com/office/drawing/2014/main" id="{9ED835D1-7B06-4180-9717-EE1E23FA9CDA}"/>
                    </a:ext>
                  </a:extLst>
                </p:cNvPr>
                <p:cNvSpPr>
                  <a:spLocks noChangeArrowheads="1"/>
                </p:cNvSpPr>
                <p:nvPr/>
              </p:nvSpPr>
              <p:spPr bwMode="auto">
                <a:xfrm>
                  <a:off x="1747" y="1132"/>
                  <a:ext cx="30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8" name="组合 1519705">
                <a:extLst>
                  <a:ext uri="{FF2B5EF4-FFF2-40B4-BE49-F238E27FC236}">
                    <a16:creationId xmlns="" xmlns:a16="http://schemas.microsoft.com/office/drawing/2014/main" id="{7C1A2E09-E889-4E78-9333-DB08ADED0B4B}"/>
                  </a:ext>
                </a:extLst>
              </p:cNvPr>
              <p:cNvGrpSpPr>
                <a:grpSpLocks/>
              </p:cNvGrpSpPr>
              <p:nvPr/>
            </p:nvGrpSpPr>
            <p:grpSpPr bwMode="auto">
              <a:xfrm>
                <a:off x="2049" y="1132"/>
                <a:ext cx="446" cy="384"/>
                <a:chOff x="2049" y="1132"/>
                <a:chExt cx="446" cy="384"/>
              </a:xfrm>
            </p:grpSpPr>
            <p:sp>
              <p:nvSpPr>
                <p:cNvPr id="71" name="矩形 1519706">
                  <a:extLst>
                    <a:ext uri="{FF2B5EF4-FFF2-40B4-BE49-F238E27FC236}">
                      <a16:creationId xmlns="" xmlns:a16="http://schemas.microsoft.com/office/drawing/2014/main" id="{460CC3EE-7195-4C54-94F3-B393A7E6EE6C}"/>
                    </a:ext>
                  </a:extLst>
                </p:cNvPr>
                <p:cNvSpPr>
                  <a:spLocks noChangeArrowheads="1"/>
                </p:cNvSpPr>
                <p:nvPr/>
              </p:nvSpPr>
              <p:spPr bwMode="auto">
                <a:xfrm>
                  <a:off x="2092" y="1132"/>
                  <a:ext cx="36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72" name="矩形 1519707">
                  <a:extLst>
                    <a:ext uri="{FF2B5EF4-FFF2-40B4-BE49-F238E27FC236}">
                      <a16:creationId xmlns="" xmlns:a16="http://schemas.microsoft.com/office/drawing/2014/main" id="{8A467922-C7CF-41C6-AEBB-EE6564F8B087}"/>
                    </a:ext>
                  </a:extLst>
                </p:cNvPr>
                <p:cNvSpPr>
                  <a:spLocks noChangeArrowheads="1"/>
                </p:cNvSpPr>
                <p:nvPr/>
              </p:nvSpPr>
              <p:spPr bwMode="auto">
                <a:xfrm>
                  <a:off x="2049" y="1132"/>
                  <a:ext cx="446"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59" name="组合 1519708">
                <a:extLst>
                  <a:ext uri="{FF2B5EF4-FFF2-40B4-BE49-F238E27FC236}">
                    <a16:creationId xmlns="" xmlns:a16="http://schemas.microsoft.com/office/drawing/2014/main" id="{FB7AA7DA-2344-49DA-AC44-CF15E9CC910F}"/>
                  </a:ext>
                </a:extLst>
              </p:cNvPr>
              <p:cNvGrpSpPr>
                <a:grpSpLocks/>
              </p:cNvGrpSpPr>
              <p:nvPr/>
            </p:nvGrpSpPr>
            <p:grpSpPr bwMode="auto">
              <a:xfrm>
                <a:off x="2495" y="1132"/>
                <a:ext cx="374" cy="384"/>
                <a:chOff x="2495" y="1132"/>
                <a:chExt cx="374" cy="384"/>
              </a:xfrm>
            </p:grpSpPr>
            <p:sp>
              <p:nvSpPr>
                <p:cNvPr id="69" name="矩形 1519709">
                  <a:extLst>
                    <a:ext uri="{FF2B5EF4-FFF2-40B4-BE49-F238E27FC236}">
                      <a16:creationId xmlns="" xmlns:a16="http://schemas.microsoft.com/office/drawing/2014/main" id="{A309F4B9-7AA6-46AC-874A-14C8F2295DEF}"/>
                    </a:ext>
                  </a:extLst>
                </p:cNvPr>
                <p:cNvSpPr>
                  <a:spLocks noChangeArrowheads="1"/>
                </p:cNvSpPr>
                <p:nvPr/>
              </p:nvSpPr>
              <p:spPr bwMode="auto">
                <a:xfrm>
                  <a:off x="2538" y="113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70" name="矩形 1519710">
                  <a:extLst>
                    <a:ext uri="{FF2B5EF4-FFF2-40B4-BE49-F238E27FC236}">
                      <a16:creationId xmlns="" xmlns:a16="http://schemas.microsoft.com/office/drawing/2014/main" id="{803487D1-918A-4524-B4FC-1915C6B4B4C9}"/>
                    </a:ext>
                  </a:extLst>
                </p:cNvPr>
                <p:cNvSpPr>
                  <a:spLocks noChangeArrowheads="1"/>
                </p:cNvSpPr>
                <p:nvPr/>
              </p:nvSpPr>
              <p:spPr bwMode="auto">
                <a:xfrm>
                  <a:off x="2495" y="1132"/>
                  <a:ext cx="37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60" name="组合 1519711">
                <a:extLst>
                  <a:ext uri="{FF2B5EF4-FFF2-40B4-BE49-F238E27FC236}">
                    <a16:creationId xmlns="" xmlns:a16="http://schemas.microsoft.com/office/drawing/2014/main" id="{BA01617F-F52D-400C-8043-81A7218647E4}"/>
                  </a:ext>
                </a:extLst>
              </p:cNvPr>
              <p:cNvGrpSpPr>
                <a:grpSpLocks/>
              </p:cNvGrpSpPr>
              <p:nvPr/>
            </p:nvGrpSpPr>
            <p:grpSpPr bwMode="auto">
              <a:xfrm>
                <a:off x="2869" y="1132"/>
                <a:ext cx="374" cy="384"/>
                <a:chOff x="2869" y="1132"/>
                <a:chExt cx="374" cy="384"/>
              </a:xfrm>
            </p:grpSpPr>
            <p:sp>
              <p:nvSpPr>
                <p:cNvPr id="67" name="矩形 1519712">
                  <a:extLst>
                    <a:ext uri="{FF2B5EF4-FFF2-40B4-BE49-F238E27FC236}">
                      <a16:creationId xmlns="" xmlns:a16="http://schemas.microsoft.com/office/drawing/2014/main" id="{FA7A2334-C9AB-485C-92C4-2CA3967C35E5}"/>
                    </a:ext>
                  </a:extLst>
                </p:cNvPr>
                <p:cNvSpPr>
                  <a:spLocks noChangeArrowheads="1"/>
                </p:cNvSpPr>
                <p:nvPr/>
              </p:nvSpPr>
              <p:spPr bwMode="auto">
                <a:xfrm>
                  <a:off x="2912" y="113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68" name="矩形 1519713">
                  <a:extLst>
                    <a:ext uri="{FF2B5EF4-FFF2-40B4-BE49-F238E27FC236}">
                      <a16:creationId xmlns="" xmlns:a16="http://schemas.microsoft.com/office/drawing/2014/main" id="{D04C59CF-1319-4AD9-8060-48D70C55121B}"/>
                    </a:ext>
                  </a:extLst>
                </p:cNvPr>
                <p:cNvSpPr>
                  <a:spLocks noChangeArrowheads="1"/>
                </p:cNvSpPr>
                <p:nvPr/>
              </p:nvSpPr>
              <p:spPr bwMode="auto">
                <a:xfrm>
                  <a:off x="2869" y="1132"/>
                  <a:ext cx="37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61" name="组合 1519714">
                <a:extLst>
                  <a:ext uri="{FF2B5EF4-FFF2-40B4-BE49-F238E27FC236}">
                    <a16:creationId xmlns="" xmlns:a16="http://schemas.microsoft.com/office/drawing/2014/main" id="{5EF97449-447C-4C25-9BB9-56B3EC14BC11}"/>
                  </a:ext>
                </a:extLst>
              </p:cNvPr>
              <p:cNvGrpSpPr>
                <a:grpSpLocks/>
              </p:cNvGrpSpPr>
              <p:nvPr/>
            </p:nvGrpSpPr>
            <p:grpSpPr bwMode="auto">
              <a:xfrm>
                <a:off x="3243" y="1132"/>
                <a:ext cx="374" cy="384"/>
                <a:chOff x="3243" y="1132"/>
                <a:chExt cx="374" cy="384"/>
              </a:xfrm>
            </p:grpSpPr>
            <p:sp>
              <p:nvSpPr>
                <p:cNvPr id="65" name="矩形 1519715">
                  <a:extLst>
                    <a:ext uri="{FF2B5EF4-FFF2-40B4-BE49-F238E27FC236}">
                      <a16:creationId xmlns="" xmlns:a16="http://schemas.microsoft.com/office/drawing/2014/main" id="{85A30928-9090-49BF-B8B3-D911676A8E7F}"/>
                    </a:ext>
                  </a:extLst>
                </p:cNvPr>
                <p:cNvSpPr>
                  <a:spLocks noChangeArrowheads="1"/>
                </p:cNvSpPr>
                <p:nvPr/>
              </p:nvSpPr>
              <p:spPr bwMode="auto">
                <a:xfrm>
                  <a:off x="3286" y="113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66" name="矩形 1519716">
                  <a:extLst>
                    <a:ext uri="{FF2B5EF4-FFF2-40B4-BE49-F238E27FC236}">
                      <a16:creationId xmlns="" xmlns:a16="http://schemas.microsoft.com/office/drawing/2014/main" id="{75DAEE60-EF06-4D7F-9CBC-7BA70728430C}"/>
                    </a:ext>
                  </a:extLst>
                </p:cNvPr>
                <p:cNvSpPr>
                  <a:spLocks noChangeArrowheads="1"/>
                </p:cNvSpPr>
                <p:nvPr/>
              </p:nvSpPr>
              <p:spPr bwMode="auto">
                <a:xfrm>
                  <a:off x="3243" y="1132"/>
                  <a:ext cx="37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62" name="组合 1519717">
                <a:extLst>
                  <a:ext uri="{FF2B5EF4-FFF2-40B4-BE49-F238E27FC236}">
                    <a16:creationId xmlns="" xmlns:a16="http://schemas.microsoft.com/office/drawing/2014/main" id="{16818F35-2AAF-4AA5-A0D7-60CFB111572C}"/>
                  </a:ext>
                </a:extLst>
              </p:cNvPr>
              <p:cNvGrpSpPr>
                <a:grpSpLocks/>
              </p:cNvGrpSpPr>
              <p:nvPr/>
            </p:nvGrpSpPr>
            <p:grpSpPr bwMode="auto">
              <a:xfrm>
                <a:off x="3617" y="1132"/>
                <a:ext cx="440" cy="384"/>
                <a:chOff x="3617" y="1132"/>
                <a:chExt cx="440" cy="384"/>
              </a:xfrm>
            </p:grpSpPr>
            <p:sp>
              <p:nvSpPr>
                <p:cNvPr id="63" name="矩形 1519718">
                  <a:extLst>
                    <a:ext uri="{FF2B5EF4-FFF2-40B4-BE49-F238E27FC236}">
                      <a16:creationId xmlns="" xmlns:a16="http://schemas.microsoft.com/office/drawing/2014/main" id="{1AD3ADF6-308A-4D77-9668-B0DA9AF32D85}"/>
                    </a:ext>
                  </a:extLst>
                </p:cNvPr>
                <p:cNvSpPr>
                  <a:spLocks noChangeArrowheads="1"/>
                </p:cNvSpPr>
                <p:nvPr/>
              </p:nvSpPr>
              <p:spPr bwMode="auto">
                <a:xfrm>
                  <a:off x="3660" y="1132"/>
                  <a:ext cx="3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just">
                    <a:defRPr/>
                  </a:pPr>
                  <a:r>
                    <a:rPr lang="en-US" altLang="zh-CN" sz="1000">
                      <a:latin typeface="+mn-lt"/>
                      <a:ea typeface="+mn-ea"/>
                      <a:cs typeface="+mn-ea"/>
                      <a:sym typeface="+mn-lt"/>
                    </a:rPr>
                    <a:t> </a:t>
                  </a:r>
                </a:p>
                <a:p>
                  <a:pPr algn="just">
                    <a:defRPr/>
                  </a:pPr>
                  <a:endParaRPr lang="en-US" altLang="zh-CN">
                    <a:latin typeface="+mn-lt"/>
                    <a:ea typeface="+mn-ea"/>
                    <a:cs typeface="+mn-ea"/>
                    <a:sym typeface="+mn-lt"/>
                  </a:endParaRPr>
                </a:p>
              </p:txBody>
            </p:sp>
            <p:sp>
              <p:nvSpPr>
                <p:cNvPr id="64" name="矩形 1519719">
                  <a:extLst>
                    <a:ext uri="{FF2B5EF4-FFF2-40B4-BE49-F238E27FC236}">
                      <a16:creationId xmlns="" xmlns:a16="http://schemas.microsoft.com/office/drawing/2014/main" id="{2666971D-3973-4605-B4C7-E30D5FCE6122}"/>
                    </a:ext>
                  </a:extLst>
                </p:cNvPr>
                <p:cNvSpPr>
                  <a:spLocks noChangeArrowheads="1"/>
                </p:cNvSpPr>
                <p:nvPr/>
              </p:nvSpPr>
              <p:spPr bwMode="auto">
                <a:xfrm>
                  <a:off x="3617" y="1132"/>
                  <a:ext cx="440"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sp>
          <p:nvSpPr>
            <p:cNvPr id="28" name="矩形 1519720">
              <a:extLst>
                <a:ext uri="{FF2B5EF4-FFF2-40B4-BE49-F238E27FC236}">
                  <a16:creationId xmlns="" xmlns:a16="http://schemas.microsoft.com/office/drawing/2014/main" id="{F74B4561-D35F-4BB5-8927-936DC54A449E}"/>
                </a:ext>
              </a:extLst>
            </p:cNvPr>
            <p:cNvSpPr>
              <a:spLocks noChangeArrowheads="1"/>
            </p:cNvSpPr>
            <p:nvPr/>
          </p:nvSpPr>
          <p:spPr bwMode="auto">
            <a:xfrm>
              <a:off x="-3" y="-3"/>
              <a:ext cx="4063" cy="152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sp>
        <p:nvSpPr>
          <p:cNvPr id="133" name="平行四边形 6">
            <a:extLst>
              <a:ext uri="{FF2B5EF4-FFF2-40B4-BE49-F238E27FC236}">
                <a16:creationId xmlns="" xmlns:a16="http://schemas.microsoft.com/office/drawing/2014/main" id="{A3B57A39-01AE-4293-8CF4-B46CD388BEA0}"/>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4" name="平行四边形 7">
            <a:extLst>
              <a:ext uri="{FF2B5EF4-FFF2-40B4-BE49-F238E27FC236}">
                <a16:creationId xmlns="" xmlns:a16="http://schemas.microsoft.com/office/drawing/2014/main" id="{2039E0EC-B854-4528-AF3D-DF57698466D1}"/>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5" name="文本框 5">
            <a:extLst>
              <a:ext uri="{FF2B5EF4-FFF2-40B4-BE49-F238E27FC236}">
                <a16:creationId xmlns="" xmlns:a16="http://schemas.microsoft.com/office/drawing/2014/main" id="{B0F39FA7-18AC-43D5-9E1C-11C1B1B7C4AB}"/>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36" name="矩形 8">
            <a:extLst>
              <a:ext uri="{FF2B5EF4-FFF2-40B4-BE49-F238E27FC236}">
                <a16:creationId xmlns="" xmlns:a16="http://schemas.microsoft.com/office/drawing/2014/main" id="{C339AAC4-6D36-47D1-8160-5701FCF195B2}"/>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5985158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8" name="矩形 27"/>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a:extLst>
              <a:ext uri="{FF2B5EF4-FFF2-40B4-BE49-F238E27FC236}">
                <a16:creationId xmlns="" xmlns:a16="http://schemas.microsoft.com/office/drawing/2014/main" id="{329B3DF9-50E8-4E22-8B96-44227307611E}"/>
              </a:ext>
            </a:extLst>
          </p:cNvPr>
          <p:cNvGrpSpPr/>
          <p:nvPr/>
        </p:nvGrpSpPr>
        <p:grpSpPr>
          <a:xfrm>
            <a:off x="0" y="170307"/>
            <a:ext cx="4944473" cy="566737"/>
            <a:chOff x="6350" y="363538"/>
            <a:chExt cx="4944473" cy="566737"/>
          </a:xfrm>
        </p:grpSpPr>
        <p:sp>
          <p:nvSpPr>
            <p:cNvPr id="29" name="平行四边形 6">
              <a:extLst>
                <a:ext uri="{FF2B5EF4-FFF2-40B4-BE49-F238E27FC236}">
                  <a16:creationId xmlns="" xmlns:a16="http://schemas.microsoft.com/office/drawing/2014/main" id="{99DAFEC5-E569-4373-8A4F-B49DE0973261}"/>
                </a:ext>
              </a:extLst>
            </p:cNvPr>
            <p:cNvSpPr>
              <a:spLocks noChangeArrowheads="1"/>
            </p:cNvSpPr>
            <p:nvPr/>
          </p:nvSpPr>
          <p:spPr bwMode="auto">
            <a:xfrm>
              <a:off x="603250" y="363538"/>
              <a:ext cx="4347573"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 name="平行四边形 7">
              <a:extLst>
                <a:ext uri="{FF2B5EF4-FFF2-40B4-BE49-F238E27FC236}">
                  <a16:creationId xmlns="" xmlns:a16="http://schemas.microsoft.com/office/drawing/2014/main" id="{3ECCE85B-F4ED-4E57-BC3B-E9003BC2484D}"/>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 name="文本框 5">
              <a:extLst>
                <a:ext uri="{FF2B5EF4-FFF2-40B4-BE49-F238E27FC236}">
                  <a16:creationId xmlns="" xmlns:a16="http://schemas.microsoft.com/office/drawing/2014/main" id="{71D042C6-2F32-4299-AAAD-1582D1E1B070}"/>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1</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32" name="矩形 8">
            <a:extLst>
              <a:ext uri="{FF2B5EF4-FFF2-40B4-BE49-F238E27FC236}">
                <a16:creationId xmlns="" xmlns:a16="http://schemas.microsoft.com/office/drawing/2014/main" id="{7338C710-9525-4FCD-ADFF-10D45D518902}"/>
              </a:ext>
            </a:extLst>
          </p:cNvPr>
          <p:cNvSpPr>
            <a:spLocks noChangeArrowheads="1"/>
          </p:cNvSpPr>
          <p:nvPr/>
        </p:nvSpPr>
        <p:spPr bwMode="auto">
          <a:xfrm>
            <a:off x="811213" y="230632"/>
            <a:ext cx="4956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风险管理目的、机理、内容</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 xmlns:a16="http://schemas.microsoft.com/office/drawing/2014/main" id="{910B0C76-9DEF-4882-AB1B-9CDA817BA116}"/>
              </a:ext>
            </a:extLst>
          </p:cNvPr>
          <p:cNvGrpSpPr/>
          <p:nvPr/>
        </p:nvGrpSpPr>
        <p:grpSpPr>
          <a:xfrm>
            <a:off x="539624" y="1061959"/>
            <a:ext cx="5660878" cy="792318"/>
            <a:chOff x="883658" y="1277938"/>
            <a:chExt cx="5660878" cy="792318"/>
          </a:xfrm>
        </p:grpSpPr>
        <p:sp>
          <p:nvSpPr>
            <p:cNvPr id="36" name="矩形 1179650">
              <a:extLst>
                <a:ext uri="{FF2B5EF4-FFF2-40B4-BE49-F238E27FC236}">
                  <a16:creationId xmlns="" xmlns:a16="http://schemas.microsoft.com/office/drawing/2014/main" id="{A755AB8A-89C9-48D2-9994-62EB23E3218D}"/>
                </a:ext>
              </a:extLst>
            </p:cNvPr>
            <p:cNvSpPr>
              <a:spLocks noChangeArrowheads="1"/>
            </p:cNvSpPr>
            <p:nvPr/>
          </p:nvSpPr>
          <p:spPr bwMode="auto">
            <a:xfrm>
              <a:off x="1588316" y="1756324"/>
              <a:ext cx="49562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ct val="80000"/>
                </a:lnSpc>
                <a:spcBef>
                  <a:spcPct val="50000"/>
                </a:spcBef>
              </a:pPr>
              <a:r>
                <a:rPr lang="zh-CN" altLang="en-US" sz="1800" dirty="0">
                  <a:solidFill>
                    <a:schemeClr val="tx1">
                      <a:lumMod val="75000"/>
                      <a:lumOff val="25000"/>
                    </a:schemeClr>
                  </a:solidFill>
                  <a:latin typeface="+mn-lt"/>
                  <a:ea typeface="+mn-ea"/>
                  <a:cs typeface="+mn-ea"/>
                  <a:sym typeface="+mn-lt"/>
                </a:rPr>
                <a:t>风险评价是安全标准化的基础和核心。</a:t>
              </a:r>
            </a:p>
          </p:txBody>
        </p:sp>
        <p:sp>
          <p:nvSpPr>
            <p:cNvPr id="37" name="矩形 1179650">
              <a:extLst>
                <a:ext uri="{FF2B5EF4-FFF2-40B4-BE49-F238E27FC236}">
                  <a16:creationId xmlns="" xmlns:a16="http://schemas.microsoft.com/office/drawing/2014/main" id="{D8757D77-9BA5-4F18-A578-C212F7937FD9}"/>
                </a:ext>
              </a:extLst>
            </p:cNvPr>
            <p:cNvSpPr>
              <a:spLocks noChangeArrowheads="1"/>
            </p:cNvSpPr>
            <p:nvPr/>
          </p:nvSpPr>
          <p:spPr bwMode="auto">
            <a:xfrm>
              <a:off x="1588316" y="1321036"/>
              <a:ext cx="2597150" cy="35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ts val="2000"/>
                </a:lnSpc>
                <a:spcBef>
                  <a:spcPct val="50000"/>
                </a:spcBef>
              </a:pPr>
              <a:r>
                <a:rPr lang="zh-CN" altLang="en-US" sz="2000" dirty="0">
                  <a:solidFill>
                    <a:srgbClr val="0070C0"/>
                  </a:solidFill>
                  <a:latin typeface="+mn-lt"/>
                  <a:ea typeface="+mn-ea"/>
                  <a:cs typeface="+mn-ea"/>
                  <a:sym typeface="+mn-lt"/>
                </a:rPr>
                <a:t>风险管理的意义</a:t>
              </a:r>
            </a:p>
          </p:txBody>
        </p:sp>
        <p:sp>
          <p:nvSpPr>
            <p:cNvPr id="39" name="teacher-at-the-blackboard_65882">
              <a:extLst>
                <a:ext uri="{FF2B5EF4-FFF2-40B4-BE49-F238E27FC236}">
                  <a16:creationId xmlns="" xmlns:a16="http://schemas.microsoft.com/office/drawing/2014/main" id="{02B94155-F9A1-4008-AD53-0C22EC2FC747}"/>
                </a:ext>
              </a:extLst>
            </p:cNvPr>
            <p:cNvSpPr>
              <a:spLocks noChangeAspect="1"/>
            </p:cNvSpPr>
            <p:nvPr/>
          </p:nvSpPr>
          <p:spPr bwMode="auto">
            <a:xfrm>
              <a:off x="883658" y="1277938"/>
              <a:ext cx="523580" cy="501172"/>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rgbClr val="0070C0"/>
            </a:solidFill>
            <a:ln>
              <a:noFill/>
            </a:ln>
          </p:spPr>
        </p:sp>
      </p:grpSp>
      <p:sp>
        <p:nvSpPr>
          <p:cNvPr id="2" name="椭圆 1">
            <a:extLst>
              <a:ext uri="{FF2B5EF4-FFF2-40B4-BE49-F238E27FC236}">
                <a16:creationId xmlns="" xmlns:a16="http://schemas.microsoft.com/office/drawing/2014/main" id="{0EF9CB0F-E656-4C90-8425-4C718040A117}"/>
              </a:ext>
            </a:extLst>
          </p:cNvPr>
          <p:cNvSpPr/>
          <p:nvPr/>
        </p:nvSpPr>
        <p:spPr>
          <a:xfrm>
            <a:off x="1472155" y="2271899"/>
            <a:ext cx="934950" cy="934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 xmlns:a16="http://schemas.microsoft.com/office/drawing/2014/main" id="{A39FEC71-4FB2-4602-AB59-5DDF7C77662A}"/>
              </a:ext>
            </a:extLst>
          </p:cNvPr>
          <p:cNvSpPr/>
          <p:nvPr/>
        </p:nvSpPr>
        <p:spPr>
          <a:xfrm>
            <a:off x="4190193" y="2271899"/>
            <a:ext cx="934950" cy="9349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 xmlns:a16="http://schemas.microsoft.com/office/drawing/2014/main" id="{0844EE1F-1EFA-472F-8190-D11E00E8FB45}"/>
              </a:ext>
            </a:extLst>
          </p:cNvPr>
          <p:cNvSpPr txBox="1"/>
          <p:nvPr/>
        </p:nvSpPr>
        <p:spPr>
          <a:xfrm>
            <a:off x="1605327" y="2502270"/>
            <a:ext cx="814159" cy="400110"/>
          </a:xfrm>
          <a:prstGeom prst="rect">
            <a:avLst/>
          </a:prstGeom>
          <a:noFill/>
        </p:spPr>
        <p:txBody>
          <a:bodyPr wrap="square" rtlCol="0">
            <a:spAutoFit/>
          </a:bodyPr>
          <a:lstStyle/>
          <a:p>
            <a:r>
              <a:rPr lang="zh-CN" altLang="en-US" sz="2000" b="1" dirty="0">
                <a:solidFill>
                  <a:schemeClr val="bg1"/>
                </a:solidFill>
              </a:rPr>
              <a:t>目的</a:t>
            </a:r>
          </a:p>
        </p:txBody>
      </p:sp>
      <p:sp>
        <p:nvSpPr>
          <p:cNvPr id="43" name="文本框 42">
            <a:extLst>
              <a:ext uri="{FF2B5EF4-FFF2-40B4-BE49-F238E27FC236}">
                <a16:creationId xmlns="" xmlns:a16="http://schemas.microsoft.com/office/drawing/2014/main" id="{5DF4590D-5A5C-4E31-885E-8669D8021CFB}"/>
              </a:ext>
            </a:extLst>
          </p:cNvPr>
          <p:cNvSpPr txBox="1"/>
          <p:nvPr/>
        </p:nvSpPr>
        <p:spPr>
          <a:xfrm>
            <a:off x="4310984" y="2502270"/>
            <a:ext cx="814159" cy="400110"/>
          </a:xfrm>
          <a:prstGeom prst="rect">
            <a:avLst/>
          </a:prstGeom>
          <a:noFill/>
        </p:spPr>
        <p:txBody>
          <a:bodyPr wrap="square" rtlCol="0">
            <a:spAutoFit/>
          </a:bodyPr>
          <a:lstStyle/>
          <a:p>
            <a:r>
              <a:rPr lang="zh-CN" altLang="en-US" sz="2000" b="1" dirty="0">
                <a:solidFill>
                  <a:schemeClr val="bg1"/>
                </a:solidFill>
              </a:rPr>
              <a:t>基础</a:t>
            </a:r>
          </a:p>
        </p:txBody>
      </p:sp>
      <p:grpSp>
        <p:nvGrpSpPr>
          <p:cNvPr id="53" name="组合 52">
            <a:extLst>
              <a:ext uri="{FF2B5EF4-FFF2-40B4-BE49-F238E27FC236}">
                <a16:creationId xmlns="" xmlns:a16="http://schemas.microsoft.com/office/drawing/2014/main" id="{F4335FDB-D2B4-4CA8-8EC3-899F14B74BC2}"/>
              </a:ext>
            </a:extLst>
          </p:cNvPr>
          <p:cNvGrpSpPr/>
          <p:nvPr/>
        </p:nvGrpSpPr>
        <p:grpSpPr>
          <a:xfrm>
            <a:off x="7059666" y="2234850"/>
            <a:ext cx="934950" cy="934950"/>
            <a:chOff x="6503743" y="2487135"/>
            <a:chExt cx="934950" cy="934950"/>
          </a:xfrm>
        </p:grpSpPr>
        <p:sp>
          <p:nvSpPr>
            <p:cNvPr id="42" name="椭圆 41">
              <a:extLst>
                <a:ext uri="{FF2B5EF4-FFF2-40B4-BE49-F238E27FC236}">
                  <a16:creationId xmlns="" xmlns:a16="http://schemas.microsoft.com/office/drawing/2014/main" id="{8A048D96-C8C8-4018-A553-AA07A9163EEF}"/>
                </a:ext>
              </a:extLst>
            </p:cNvPr>
            <p:cNvSpPr/>
            <p:nvPr/>
          </p:nvSpPr>
          <p:spPr>
            <a:xfrm>
              <a:off x="6503743" y="2487135"/>
              <a:ext cx="934950" cy="934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 xmlns:a16="http://schemas.microsoft.com/office/drawing/2014/main" id="{3E3A9CAD-0EA3-47C5-A3BA-0C3CFD964F8B}"/>
                </a:ext>
              </a:extLst>
            </p:cNvPr>
            <p:cNvSpPr txBox="1"/>
            <p:nvPr/>
          </p:nvSpPr>
          <p:spPr>
            <a:xfrm>
              <a:off x="6624534" y="2754555"/>
              <a:ext cx="814159" cy="400110"/>
            </a:xfrm>
            <a:prstGeom prst="rect">
              <a:avLst/>
            </a:prstGeom>
            <a:noFill/>
          </p:spPr>
          <p:txBody>
            <a:bodyPr wrap="square" rtlCol="0">
              <a:spAutoFit/>
            </a:bodyPr>
            <a:lstStyle/>
            <a:p>
              <a:r>
                <a:rPr lang="zh-CN" altLang="en-US" sz="2000" b="1" dirty="0">
                  <a:solidFill>
                    <a:schemeClr val="bg1"/>
                  </a:solidFill>
                </a:rPr>
                <a:t>关键</a:t>
              </a:r>
            </a:p>
          </p:txBody>
        </p:sp>
      </p:grpSp>
      <p:sp>
        <p:nvSpPr>
          <p:cNvPr id="45" name="文本框 1179651">
            <a:extLst>
              <a:ext uri="{FF2B5EF4-FFF2-40B4-BE49-F238E27FC236}">
                <a16:creationId xmlns="" xmlns:a16="http://schemas.microsoft.com/office/drawing/2014/main" id="{0F5176AF-3C44-4B49-86E3-2C6C7D74566D}"/>
              </a:ext>
            </a:extLst>
          </p:cNvPr>
          <p:cNvSpPr txBox="1">
            <a:spLocks noChangeArrowheads="1"/>
          </p:cNvSpPr>
          <p:nvPr/>
        </p:nvSpPr>
        <p:spPr bwMode="auto">
          <a:xfrm>
            <a:off x="3588716" y="3321813"/>
            <a:ext cx="2402386"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lnSpc>
                <a:spcPts val="2500"/>
              </a:lnSpc>
              <a:spcBef>
                <a:spcPct val="50000"/>
              </a:spcBef>
              <a:buFont typeface="Wingdings" panose="05000000000000000000" pitchFamily="2" charset="2"/>
              <a:buNone/>
            </a:pPr>
            <a:r>
              <a:rPr lang="zh-CN" altLang="en-US" sz="1600" dirty="0">
                <a:latin typeface="+mn-lt"/>
                <a:ea typeface="+mn-ea"/>
                <a:cs typeface="+mn-ea"/>
                <a:sym typeface="+mn-lt"/>
              </a:rPr>
              <a:t>全面识别危害因素，准确评价风险、控制重大风险，是标准化建立和保持的</a:t>
            </a:r>
            <a:r>
              <a:rPr lang="zh-CN" altLang="en-US" sz="1600" b="1" dirty="0">
                <a:solidFill>
                  <a:srgbClr val="0070C0"/>
                </a:solidFill>
                <a:latin typeface="+mn-lt"/>
                <a:ea typeface="+mn-ea"/>
                <a:cs typeface="+mn-ea"/>
                <a:sym typeface="+mn-lt"/>
              </a:rPr>
              <a:t>基础。</a:t>
            </a:r>
          </a:p>
        </p:txBody>
      </p:sp>
      <p:sp>
        <p:nvSpPr>
          <p:cNvPr id="4" name="矩形 3">
            <a:extLst>
              <a:ext uri="{FF2B5EF4-FFF2-40B4-BE49-F238E27FC236}">
                <a16:creationId xmlns="" xmlns:a16="http://schemas.microsoft.com/office/drawing/2014/main" id="{0BD17B81-3045-442E-99CB-2A14DDE7DBAA}"/>
              </a:ext>
            </a:extLst>
          </p:cNvPr>
          <p:cNvSpPr/>
          <p:nvPr/>
        </p:nvSpPr>
        <p:spPr>
          <a:xfrm>
            <a:off x="811213" y="3321813"/>
            <a:ext cx="2402385" cy="1374735"/>
          </a:xfrm>
          <a:prstGeom prst="rect">
            <a:avLst/>
          </a:prstGeom>
        </p:spPr>
        <p:txBody>
          <a:bodyPr wrap="square">
            <a:spAutoFit/>
          </a:bodyPr>
          <a:lstStyle/>
          <a:p>
            <a:pPr algn="ctr">
              <a:lnSpc>
                <a:spcPts val="2500"/>
              </a:lnSpc>
            </a:pPr>
            <a:r>
              <a:rPr lang="zh-CN" altLang="en-US" sz="1600" dirty="0">
                <a:cs typeface="+mn-ea"/>
                <a:sym typeface="+mn-lt"/>
              </a:rPr>
              <a:t>实施安全标准化的</a:t>
            </a:r>
            <a:r>
              <a:rPr lang="zh-CN" altLang="en-US" sz="1600" b="1" dirty="0">
                <a:solidFill>
                  <a:srgbClr val="0070C0"/>
                </a:solidFill>
                <a:cs typeface="+mn-ea"/>
                <a:sym typeface="+mn-lt"/>
              </a:rPr>
              <a:t>目的</a:t>
            </a:r>
            <a:r>
              <a:rPr lang="zh-CN" altLang="en-US" sz="1600" dirty="0">
                <a:cs typeface="+mn-ea"/>
                <a:sym typeface="+mn-lt"/>
              </a:rPr>
              <a:t>在于控制各类风险，减少事故发生，改善企业的安全管理绩效。</a:t>
            </a:r>
            <a:endParaRPr lang="zh-CN" altLang="en-US" sz="1400" dirty="0"/>
          </a:p>
        </p:txBody>
      </p:sp>
      <p:sp>
        <p:nvSpPr>
          <p:cNvPr id="46" name="文本框 1179651">
            <a:extLst>
              <a:ext uri="{FF2B5EF4-FFF2-40B4-BE49-F238E27FC236}">
                <a16:creationId xmlns="" xmlns:a16="http://schemas.microsoft.com/office/drawing/2014/main" id="{EE6E03FD-0459-431C-BCA3-E597B22BE050}"/>
              </a:ext>
            </a:extLst>
          </p:cNvPr>
          <p:cNvSpPr txBox="1">
            <a:spLocks noChangeArrowheads="1"/>
          </p:cNvSpPr>
          <p:nvPr/>
        </p:nvSpPr>
        <p:spPr bwMode="auto">
          <a:xfrm>
            <a:off x="6514679" y="3339459"/>
            <a:ext cx="1959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lnSpc>
                <a:spcPts val="2400"/>
              </a:lnSpc>
              <a:buFont typeface="Wingdings" panose="05000000000000000000" pitchFamily="2" charset="2"/>
              <a:buNone/>
            </a:pPr>
            <a:r>
              <a:rPr lang="zh-CN" altLang="en-US" sz="1600" dirty="0">
                <a:latin typeface="+mn-lt"/>
                <a:ea typeface="+mn-ea"/>
                <a:cs typeface="+mn-ea"/>
                <a:sym typeface="+mn-lt"/>
              </a:rPr>
              <a:t>对重大风险的控制与管理是标准化运行的</a:t>
            </a:r>
            <a:r>
              <a:rPr lang="zh-CN" altLang="en-US" sz="1600" b="1" dirty="0">
                <a:solidFill>
                  <a:srgbClr val="0070C0"/>
                </a:solidFill>
                <a:latin typeface="+mn-lt"/>
                <a:ea typeface="+mn-ea"/>
                <a:cs typeface="+mn-ea"/>
                <a:sym typeface="+mn-lt"/>
              </a:rPr>
              <a:t>关键</a:t>
            </a:r>
            <a:r>
              <a:rPr lang="zh-CN" altLang="en-US" sz="1600" dirty="0">
                <a:solidFill>
                  <a:srgbClr val="0070C0"/>
                </a:solidFill>
                <a:latin typeface="+mn-lt"/>
                <a:ea typeface="+mn-ea"/>
                <a:cs typeface="+mn-ea"/>
                <a:sym typeface="+mn-lt"/>
              </a:rPr>
              <a:t>。</a:t>
            </a:r>
          </a:p>
        </p:txBody>
      </p:sp>
      <p:cxnSp>
        <p:nvCxnSpPr>
          <p:cNvPr id="49" name="直接连接符 48">
            <a:extLst>
              <a:ext uri="{FF2B5EF4-FFF2-40B4-BE49-F238E27FC236}">
                <a16:creationId xmlns="" xmlns:a16="http://schemas.microsoft.com/office/drawing/2014/main" id="{D9EA5333-6E9D-4D69-AE11-0CDE18FECE28}"/>
              </a:ext>
            </a:extLst>
          </p:cNvPr>
          <p:cNvCxnSpPr>
            <a:cxnSpLocks/>
          </p:cNvCxnSpPr>
          <p:nvPr/>
        </p:nvCxnSpPr>
        <p:spPr>
          <a:xfrm>
            <a:off x="3383416" y="2311813"/>
            <a:ext cx="0" cy="2363882"/>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 xmlns:a16="http://schemas.microsoft.com/office/drawing/2014/main" id="{73EA2141-F5EB-4170-8ECD-824485FEAD93}"/>
              </a:ext>
            </a:extLst>
          </p:cNvPr>
          <p:cNvCxnSpPr>
            <a:cxnSpLocks/>
          </p:cNvCxnSpPr>
          <p:nvPr/>
        </p:nvCxnSpPr>
        <p:spPr>
          <a:xfrm>
            <a:off x="6252890" y="2332666"/>
            <a:ext cx="0" cy="2363882"/>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17085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9E99D435-7313-473D-9C94-AD4CBCE99036}"/>
              </a:ext>
            </a:extLst>
          </p:cNvPr>
          <p:cNvGraphicFramePr>
            <a:graphicFrameLocks noGrp="1"/>
          </p:cNvGraphicFramePr>
          <p:nvPr>
            <p:extLst>
              <p:ext uri="{D42A27DB-BD31-4B8C-83A1-F6EECF244321}">
                <p14:modId xmlns:p14="http://schemas.microsoft.com/office/powerpoint/2010/main" val="894216750"/>
              </p:ext>
            </p:extLst>
          </p:nvPr>
        </p:nvGraphicFramePr>
        <p:xfrm>
          <a:off x="4711700" y="961919"/>
          <a:ext cx="4235096" cy="3903471"/>
        </p:xfrm>
        <a:graphic>
          <a:graphicData uri="http://schemas.openxmlformats.org/drawingml/2006/table">
            <a:tbl>
              <a:tblPr>
                <a:tableStyleId>{5940675A-B579-460E-94D1-54222C63F5DA}</a:tableStyleId>
              </a:tblPr>
              <a:tblGrid>
                <a:gridCol w="1046819">
                  <a:extLst>
                    <a:ext uri="{9D8B030D-6E8A-4147-A177-3AD203B41FA5}">
                      <a16:colId xmlns="" xmlns:a16="http://schemas.microsoft.com/office/drawing/2014/main" val="3334430624"/>
                    </a:ext>
                  </a:extLst>
                </a:gridCol>
                <a:gridCol w="1062759">
                  <a:extLst>
                    <a:ext uri="{9D8B030D-6E8A-4147-A177-3AD203B41FA5}">
                      <a16:colId xmlns="" xmlns:a16="http://schemas.microsoft.com/office/drawing/2014/main" val="1392000377"/>
                    </a:ext>
                  </a:extLst>
                </a:gridCol>
                <a:gridCol w="1062759">
                  <a:extLst>
                    <a:ext uri="{9D8B030D-6E8A-4147-A177-3AD203B41FA5}">
                      <a16:colId xmlns="" xmlns:a16="http://schemas.microsoft.com/office/drawing/2014/main" val="3781106967"/>
                    </a:ext>
                  </a:extLst>
                </a:gridCol>
                <a:gridCol w="1062759">
                  <a:extLst>
                    <a:ext uri="{9D8B030D-6E8A-4147-A177-3AD203B41FA5}">
                      <a16:colId xmlns="" xmlns:a16="http://schemas.microsoft.com/office/drawing/2014/main" val="3803187740"/>
                    </a:ext>
                  </a:extLst>
                </a:gridCol>
              </a:tblGrid>
              <a:tr h="186625">
                <a:tc gridSpan="4">
                  <a:txBody>
                    <a:bodyPr/>
                    <a:lstStyle/>
                    <a:p>
                      <a:pPr algn="just">
                        <a:spcAft>
                          <a:spcPts val="0"/>
                        </a:spcAft>
                      </a:pPr>
                      <a:r>
                        <a:rPr lang="en-US" sz="1000" dirty="0">
                          <a:effectLst/>
                        </a:rPr>
                        <a:t>OHS</a:t>
                      </a:r>
                      <a:r>
                        <a:rPr lang="zh-CN" sz="1000" dirty="0">
                          <a:effectLst/>
                        </a:rPr>
                        <a:t>目标：</a:t>
                      </a:r>
                      <a:endParaRPr lang="zh-CN" sz="1050" dirty="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706433515"/>
                  </a:ext>
                </a:extLst>
              </a:tr>
              <a:tr h="186625">
                <a:tc gridSpan="4">
                  <a:txBody>
                    <a:bodyPr/>
                    <a:lstStyle/>
                    <a:p>
                      <a:pPr algn="just">
                        <a:spcAft>
                          <a:spcPts val="0"/>
                        </a:spcAft>
                      </a:pPr>
                      <a:r>
                        <a:rPr lang="en-US" sz="1000" dirty="0">
                          <a:effectLst/>
                        </a:rPr>
                        <a:t>OHS</a:t>
                      </a:r>
                      <a:r>
                        <a:rPr lang="zh-CN" sz="1000" dirty="0">
                          <a:effectLst/>
                        </a:rPr>
                        <a:t>指标：</a:t>
                      </a:r>
                      <a:endParaRPr lang="zh-CN" sz="1050" dirty="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814298166"/>
                  </a:ext>
                </a:extLst>
              </a:tr>
              <a:tr h="186625">
                <a:tc gridSpan="4">
                  <a:txBody>
                    <a:bodyPr/>
                    <a:lstStyle/>
                    <a:p>
                      <a:pPr algn="just">
                        <a:spcAft>
                          <a:spcPts val="0"/>
                        </a:spcAft>
                      </a:pPr>
                      <a:r>
                        <a:rPr lang="en-US" sz="1000" dirty="0">
                          <a:effectLst/>
                        </a:rPr>
                        <a:t>OHS</a:t>
                      </a:r>
                      <a:r>
                        <a:rPr lang="zh-CN" sz="1000" dirty="0">
                          <a:effectLst/>
                        </a:rPr>
                        <a:t>管理方案：</a:t>
                      </a:r>
                      <a:endParaRPr lang="zh-CN" sz="1050" dirty="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312426226"/>
                  </a:ext>
                </a:extLst>
              </a:tr>
              <a:tr h="186625">
                <a:tc>
                  <a:txBody>
                    <a:bodyPr/>
                    <a:lstStyle/>
                    <a:p>
                      <a:pPr algn="just">
                        <a:spcAft>
                          <a:spcPts val="0"/>
                        </a:spcAft>
                      </a:pPr>
                      <a:r>
                        <a:rPr lang="zh-CN" sz="1000">
                          <a:effectLst/>
                        </a:rPr>
                        <a:t>项目主管部门</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en-US" sz="1000">
                          <a:effectLst/>
                        </a:rPr>
                        <a:t> </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zh-CN" sz="1000">
                          <a:effectLst/>
                        </a:rPr>
                        <a:t>项目负责人：</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en-US" sz="1000" dirty="0">
                          <a:effectLst/>
                        </a:rPr>
                        <a:t> </a:t>
                      </a:r>
                      <a:endParaRPr lang="zh-CN" sz="1050" dirty="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extLst>
                  <a:ext uri="{0D108BD9-81ED-4DB2-BD59-A6C34878D82A}">
                    <a16:rowId xmlns="" xmlns:a16="http://schemas.microsoft.com/office/drawing/2014/main" val="2275785296"/>
                  </a:ext>
                </a:extLst>
              </a:tr>
              <a:tr h="186625">
                <a:tc>
                  <a:txBody>
                    <a:bodyPr/>
                    <a:lstStyle/>
                    <a:p>
                      <a:pPr algn="just">
                        <a:spcAft>
                          <a:spcPts val="0"/>
                        </a:spcAft>
                      </a:pPr>
                      <a:r>
                        <a:rPr lang="zh-CN" sz="1000">
                          <a:effectLst/>
                        </a:rPr>
                        <a:t>项目相关部门</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en-US" sz="1000">
                          <a:effectLst/>
                        </a:rPr>
                        <a:t> </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zh-CN" sz="1000">
                          <a:effectLst/>
                        </a:rPr>
                        <a:t>项目财务预算</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en-US" sz="1000">
                          <a:effectLst/>
                        </a:rPr>
                        <a:t> </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extLst>
                  <a:ext uri="{0D108BD9-81ED-4DB2-BD59-A6C34878D82A}">
                    <a16:rowId xmlns="" xmlns:a16="http://schemas.microsoft.com/office/drawing/2014/main" val="1109955623"/>
                  </a:ext>
                </a:extLst>
              </a:tr>
              <a:tr h="559877">
                <a:tc gridSpan="4">
                  <a:txBody>
                    <a:bodyPr/>
                    <a:lstStyle/>
                    <a:p>
                      <a:pPr algn="just">
                        <a:spcAft>
                          <a:spcPts val="0"/>
                        </a:spcAft>
                      </a:pPr>
                      <a:r>
                        <a:rPr lang="zh-CN" sz="1000" dirty="0">
                          <a:effectLst/>
                        </a:rPr>
                        <a:t>主要技术方案及技术措施：</a:t>
                      </a:r>
                      <a:endParaRPr lang="zh-CN" sz="1050" dirty="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707413356"/>
                  </a:ext>
                </a:extLst>
              </a:tr>
              <a:tr h="186625">
                <a:tc gridSpan="4">
                  <a:txBody>
                    <a:bodyPr/>
                    <a:lstStyle/>
                    <a:p>
                      <a:pPr algn="ctr">
                        <a:spcAft>
                          <a:spcPts val="0"/>
                        </a:spcAft>
                      </a:pPr>
                      <a:r>
                        <a:rPr lang="zh-CN" sz="1000">
                          <a:effectLst/>
                        </a:rPr>
                        <a:t>项目实施计划</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79996509"/>
                  </a:ext>
                </a:extLst>
              </a:tr>
              <a:tr h="186625">
                <a:tc>
                  <a:txBody>
                    <a:bodyPr/>
                    <a:lstStyle/>
                    <a:p>
                      <a:pPr algn="ctr">
                        <a:spcAft>
                          <a:spcPts val="0"/>
                        </a:spcAft>
                      </a:pPr>
                      <a:r>
                        <a:rPr lang="zh-CN" sz="1000">
                          <a:effectLst/>
                        </a:rPr>
                        <a:t>项目内容</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gridSpan="3">
                  <a:txBody>
                    <a:bodyPr/>
                    <a:lstStyle/>
                    <a:p>
                      <a:pPr algn="ctr">
                        <a:spcAft>
                          <a:spcPts val="0"/>
                        </a:spcAft>
                      </a:pPr>
                      <a:r>
                        <a:rPr lang="zh-CN" sz="1000">
                          <a:effectLst/>
                        </a:rPr>
                        <a:t>进度计划</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13946797"/>
                  </a:ext>
                </a:extLst>
              </a:tr>
              <a:tr h="326594">
                <a:tc>
                  <a:txBody>
                    <a:bodyPr/>
                    <a:lstStyle/>
                    <a:p>
                      <a:pPr algn="just">
                        <a:spcAft>
                          <a:spcPts val="0"/>
                        </a:spcAft>
                      </a:pPr>
                      <a:r>
                        <a:rPr lang="en-US" sz="1000">
                          <a:effectLst/>
                        </a:rPr>
                        <a:t> </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gridSpan="3">
                  <a:txBody>
                    <a:bodyPr/>
                    <a:lstStyle/>
                    <a:p>
                      <a:pPr algn="just">
                        <a:spcAft>
                          <a:spcPts val="0"/>
                        </a:spcAft>
                      </a:pPr>
                      <a:r>
                        <a:rPr lang="en-US" sz="1000">
                          <a:effectLst/>
                        </a:rPr>
                        <a:t> </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035338815"/>
                  </a:ext>
                </a:extLst>
              </a:tr>
              <a:tr h="186625">
                <a:tc>
                  <a:txBody>
                    <a:bodyPr/>
                    <a:lstStyle/>
                    <a:p>
                      <a:pPr algn="just">
                        <a:spcAft>
                          <a:spcPts val="0"/>
                        </a:spcAft>
                      </a:pPr>
                      <a:r>
                        <a:rPr lang="zh-CN" sz="1000">
                          <a:effectLst/>
                        </a:rPr>
                        <a:t>拟定</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en-US" sz="1000">
                          <a:effectLst/>
                        </a:rPr>
                        <a:t> </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zh-CN" sz="1000">
                          <a:effectLst/>
                        </a:rPr>
                        <a:t>审核</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a:txBody>
                    <a:bodyPr/>
                    <a:lstStyle/>
                    <a:p>
                      <a:pPr algn="just">
                        <a:spcAft>
                          <a:spcPts val="0"/>
                        </a:spcAft>
                      </a:pPr>
                      <a:r>
                        <a:rPr lang="zh-CN" sz="1000">
                          <a:effectLst/>
                        </a:rPr>
                        <a:t>批准</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extLst>
                  <a:ext uri="{0D108BD9-81ED-4DB2-BD59-A6C34878D82A}">
                    <a16:rowId xmlns="" xmlns:a16="http://schemas.microsoft.com/office/drawing/2014/main" val="3398308485"/>
                  </a:ext>
                </a:extLst>
              </a:tr>
              <a:tr h="564591">
                <a:tc gridSpan="4">
                  <a:txBody>
                    <a:bodyPr/>
                    <a:lstStyle/>
                    <a:p>
                      <a:pPr algn="just">
                        <a:spcAft>
                          <a:spcPts val="0"/>
                        </a:spcAft>
                      </a:pPr>
                      <a:r>
                        <a:rPr lang="zh-CN" sz="1000">
                          <a:effectLst/>
                        </a:rPr>
                        <a:t>项目实施结果及说明：</a:t>
                      </a:r>
                      <a:endParaRPr lang="zh-CN" sz="1050">
                        <a:effectLst/>
                      </a:endParaRPr>
                    </a:p>
                    <a:p>
                      <a:pPr algn="just">
                        <a:spcAft>
                          <a:spcPts val="0"/>
                        </a:spcAft>
                      </a:pPr>
                      <a:r>
                        <a:rPr lang="en-US" sz="1000">
                          <a:effectLst/>
                        </a:rPr>
                        <a:t> </a:t>
                      </a:r>
                      <a:endParaRPr lang="zh-CN" sz="1050">
                        <a:effectLst/>
                      </a:endParaRPr>
                    </a:p>
                    <a:p>
                      <a:pPr algn="just">
                        <a:spcAft>
                          <a:spcPts val="0"/>
                        </a:spcAft>
                      </a:pPr>
                      <a:r>
                        <a:rPr lang="en-US" sz="1000">
                          <a:effectLst/>
                        </a:rPr>
                        <a:t>                                                            </a:t>
                      </a:r>
                      <a:r>
                        <a:rPr lang="zh-CN" sz="1000">
                          <a:effectLst/>
                        </a:rPr>
                        <a:t>项目主管部门：</a:t>
                      </a:r>
                      <a:endParaRPr lang="zh-CN" sz="1050">
                        <a:effectLst/>
                      </a:endParaRPr>
                    </a:p>
                    <a:p>
                      <a:pPr algn="just">
                        <a:spcAft>
                          <a:spcPts val="0"/>
                        </a:spcAft>
                      </a:pPr>
                      <a:r>
                        <a:rPr lang="en-US" sz="1000">
                          <a:effectLst/>
                        </a:rPr>
                        <a:t>                                                              </a:t>
                      </a:r>
                      <a:r>
                        <a:rPr lang="zh-CN" sz="1000">
                          <a:effectLst/>
                        </a:rPr>
                        <a:t>年 月 日</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317200342"/>
                  </a:ext>
                </a:extLst>
              </a:tr>
              <a:tr h="423443">
                <a:tc gridSpan="4">
                  <a:txBody>
                    <a:bodyPr/>
                    <a:lstStyle/>
                    <a:p>
                      <a:pPr algn="just">
                        <a:spcAft>
                          <a:spcPts val="0"/>
                        </a:spcAft>
                      </a:pPr>
                      <a:r>
                        <a:rPr lang="zh-CN" sz="1000">
                          <a:effectLst/>
                        </a:rPr>
                        <a:t>项目验收：</a:t>
                      </a:r>
                      <a:endParaRPr lang="zh-CN" sz="1050">
                        <a:effectLst/>
                      </a:endParaRPr>
                    </a:p>
                    <a:p>
                      <a:pPr algn="just">
                        <a:spcAft>
                          <a:spcPts val="0"/>
                        </a:spcAft>
                      </a:pPr>
                      <a:r>
                        <a:rPr lang="en-US" sz="1000">
                          <a:effectLst/>
                        </a:rPr>
                        <a:t> </a:t>
                      </a:r>
                      <a:endParaRPr lang="zh-CN" sz="1050">
                        <a:effectLst/>
                      </a:endParaRPr>
                    </a:p>
                    <a:p>
                      <a:pPr algn="just">
                        <a:spcAft>
                          <a:spcPts val="0"/>
                        </a:spcAft>
                      </a:pPr>
                      <a:r>
                        <a:rPr lang="en-US" sz="1000">
                          <a:effectLst/>
                        </a:rPr>
                        <a:t>                                                              </a:t>
                      </a:r>
                      <a:r>
                        <a:rPr lang="zh-CN" sz="1000">
                          <a:effectLst/>
                        </a:rPr>
                        <a:t>年 月 日</a:t>
                      </a:r>
                      <a:endParaRPr lang="zh-CN" sz="105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217710451"/>
                  </a:ext>
                </a:extLst>
              </a:tr>
              <a:tr h="423443">
                <a:tc gridSpan="4">
                  <a:txBody>
                    <a:bodyPr/>
                    <a:lstStyle/>
                    <a:p>
                      <a:pPr algn="just">
                        <a:spcAft>
                          <a:spcPts val="0"/>
                        </a:spcAft>
                      </a:pPr>
                      <a:r>
                        <a:rPr lang="zh-CN" sz="1000" dirty="0">
                          <a:effectLst/>
                        </a:rPr>
                        <a:t>备注：</a:t>
                      </a:r>
                      <a:endParaRPr lang="zh-CN" sz="1050" dirty="0">
                        <a:effectLst/>
                      </a:endParaRPr>
                    </a:p>
                    <a:p>
                      <a:pPr algn="just">
                        <a:spcAft>
                          <a:spcPts val="0"/>
                        </a:spcAft>
                      </a:pPr>
                      <a:r>
                        <a:rPr lang="en-US" sz="1000" dirty="0">
                          <a:effectLst/>
                        </a:rPr>
                        <a:t> </a:t>
                      </a:r>
                      <a:endParaRPr lang="zh-CN" sz="1050" dirty="0">
                        <a:effectLst/>
                      </a:endParaRPr>
                    </a:p>
                    <a:p>
                      <a:pPr algn="just">
                        <a:spcAft>
                          <a:spcPts val="0"/>
                        </a:spcAft>
                      </a:pPr>
                      <a:r>
                        <a:rPr lang="en-US" sz="1000" dirty="0">
                          <a:effectLst/>
                        </a:rPr>
                        <a:t>                                                              </a:t>
                      </a:r>
                      <a:r>
                        <a:rPr lang="zh-CN" sz="1000" dirty="0">
                          <a:effectLst/>
                        </a:rPr>
                        <a:t>年 月 日</a:t>
                      </a:r>
                      <a:endParaRPr lang="zh-CN" sz="1050" dirty="0">
                        <a:effectLst/>
                        <a:latin typeface="宋体" panose="02010600030101010101" pitchFamily="2" charset="-122"/>
                        <a:ea typeface="宋体" panose="02010600030101010101" pitchFamily="2" charset="-122"/>
                        <a:cs typeface="Times New Roman" panose="02020603050405020304" pitchFamily="18" charset="0"/>
                      </a:endParaRPr>
                    </a:p>
                  </a:txBody>
                  <a:tcPr marL="45710" marR="4571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4129070520"/>
                  </a:ext>
                </a:extLst>
              </a:tr>
            </a:tbl>
          </a:graphicData>
        </a:graphic>
      </p:graphicFrame>
      <p:sp>
        <p:nvSpPr>
          <p:cNvPr id="134" name="标题 1504257">
            <a:extLst>
              <a:ext uri="{FF2B5EF4-FFF2-40B4-BE49-F238E27FC236}">
                <a16:creationId xmlns="" xmlns:a16="http://schemas.microsoft.com/office/drawing/2014/main" id="{AB3D3461-6B67-44E4-A9A6-9DB296CC3097}"/>
              </a:ext>
            </a:extLst>
          </p:cNvPr>
          <p:cNvSpPr txBox="1">
            <a:spLocks noChangeArrowheads="1"/>
          </p:cNvSpPr>
          <p:nvPr/>
        </p:nvSpPr>
        <p:spPr>
          <a:xfrm>
            <a:off x="508023" y="2416767"/>
            <a:ext cx="3700463"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400" dirty="0">
                <a:solidFill>
                  <a:srgbClr val="0070C0"/>
                </a:solidFill>
                <a:latin typeface="+mn-lt"/>
                <a:ea typeface="+mn-ea"/>
                <a:cs typeface="+mn-ea"/>
                <a:sym typeface="+mn-lt"/>
              </a:rPr>
              <a:t>重 大 风 险 整 改 方 案 表</a:t>
            </a:r>
            <a:endParaRPr lang="en-US" altLang="zh-CN" sz="2400" dirty="0">
              <a:solidFill>
                <a:srgbClr val="0070C0"/>
              </a:solidFill>
              <a:latin typeface="+mn-lt"/>
              <a:ea typeface="+mn-ea"/>
              <a:cs typeface="+mn-ea"/>
              <a:sym typeface="+mn-lt"/>
            </a:endParaRPr>
          </a:p>
          <a:p>
            <a:pPr algn="ctr">
              <a:lnSpc>
                <a:spcPts val="3200"/>
              </a:lnSpc>
              <a:defRPr/>
            </a:pPr>
            <a:r>
              <a:rPr lang="zh-CN" altLang="en-US" sz="2400" dirty="0">
                <a:solidFill>
                  <a:srgbClr val="0070C0"/>
                </a:solidFill>
                <a:latin typeface="+mn-lt"/>
                <a:ea typeface="+mn-ea"/>
                <a:cs typeface="+mn-ea"/>
                <a:sym typeface="+mn-lt"/>
              </a:rPr>
              <a:t>（参考）</a:t>
            </a:r>
          </a:p>
        </p:txBody>
      </p:sp>
      <p:sp>
        <p:nvSpPr>
          <p:cNvPr id="8" name="平行四边形 6">
            <a:extLst>
              <a:ext uri="{FF2B5EF4-FFF2-40B4-BE49-F238E27FC236}">
                <a16:creationId xmlns="" xmlns:a16="http://schemas.microsoft.com/office/drawing/2014/main" id="{35511432-36F8-4719-990E-204C0094159B}"/>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CE11E3B9-4A6C-4740-8E54-1B7EE79E0FB9}"/>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B857BC6-8C1E-4C8B-B933-4F5B0345CAA1}"/>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86765A38-882E-4235-8357-CCEB3C5C284A}"/>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76113116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8" name="组合 1521667">
            <a:extLst>
              <a:ext uri="{FF2B5EF4-FFF2-40B4-BE49-F238E27FC236}">
                <a16:creationId xmlns="" xmlns:a16="http://schemas.microsoft.com/office/drawing/2014/main" id="{47651057-E672-4FD9-AD68-5BBCD21FDE0B}"/>
              </a:ext>
            </a:extLst>
          </p:cNvPr>
          <p:cNvGrpSpPr>
            <a:grpSpLocks/>
          </p:cNvGrpSpPr>
          <p:nvPr/>
        </p:nvGrpSpPr>
        <p:grpSpPr bwMode="auto">
          <a:xfrm>
            <a:off x="1066800" y="1704975"/>
            <a:ext cx="7480300" cy="2968625"/>
            <a:chOff x="-3" y="439"/>
            <a:chExt cx="3490" cy="2116"/>
          </a:xfrm>
        </p:grpSpPr>
        <p:grpSp>
          <p:nvGrpSpPr>
            <p:cNvPr id="9" name="组合 1521668">
              <a:extLst>
                <a:ext uri="{FF2B5EF4-FFF2-40B4-BE49-F238E27FC236}">
                  <a16:creationId xmlns="" xmlns:a16="http://schemas.microsoft.com/office/drawing/2014/main" id="{0263506D-C80E-4757-817D-0C10750086D4}"/>
                </a:ext>
              </a:extLst>
            </p:cNvPr>
            <p:cNvGrpSpPr>
              <a:grpSpLocks/>
            </p:cNvGrpSpPr>
            <p:nvPr/>
          </p:nvGrpSpPr>
          <p:grpSpPr bwMode="auto">
            <a:xfrm>
              <a:off x="-3" y="442"/>
              <a:ext cx="3487" cy="2110"/>
              <a:chOff x="-3" y="442"/>
              <a:chExt cx="3487" cy="2110"/>
            </a:xfrm>
          </p:grpSpPr>
          <p:grpSp>
            <p:nvGrpSpPr>
              <p:cNvPr id="11" name="组合 1521669">
                <a:extLst>
                  <a:ext uri="{FF2B5EF4-FFF2-40B4-BE49-F238E27FC236}">
                    <a16:creationId xmlns="" xmlns:a16="http://schemas.microsoft.com/office/drawing/2014/main" id="{A08E48D9-B8CB-45CC-B5C5-96FF4E98E80B}"/>
                  </a:ext>
                </a:extLst>
              </p:cNvPr>
              <p:cNvGrpSpPr>
                <a:grpSpLocks/>
              </p:cNvGrpSpPr>
              <p:nvPr/>
            </p:nvGrpSpPr>
            <p:grpSpPr bwMode="auto">
              <a:xfrm>
                <a:off x="-3" y="442"/>
                <a:ext cx="740" cy="422"/>
                <a:chOff x="-3" y="442"/>
                <a:chExt cx="740" cy="422"/>
              </a:xfrm>
            </p:grpSpPr>
            <p:sp>
              <p:nvSpPr>
                <p:cNvPr id="39" name="矩形 1521670">
                  <a:extLst>
                    <a:ext uri="{FF2B5EF4-FFF2-40B4-BE49-F238E27FC236}">
                      <a16:creationId xmlns="" xmlns:a16="http://schemas.microsoft.com/office/drawing/2014/main" id="{ACDFE7EE-3B4C-420D-926E-0F338B881276}"/>
                    </a:ext>
                  </a:extLst>
                </p:cNvPr>
                <p:cNvSpPr>
                  <a:spLocks noChangeArrowheads="1"/>
                </p:cNvSpPr>
                <p:nvPr/>
              </p:nvSpPr>
              <p:spPr bwMode="auto">
                <a:xfrm>
                  <a:off x="-3" y="442"/>
                  <a:ext cx="740" cy="422"/>
                </a:xfrm>
                <a:prstGeom prst="rect">
                  <a:avLst/>
                </a:prstGeom>
                <a:solidFill>
                  <a:srgbClr val="0070C0"/>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chemeClr val="bg1"/>
                      </a:solidFill>
                      <a:latin typeface="+mn-lt"/>
                      <a:ea typeface="+mn-ea"/>
                      <a:cs typeface="+mn-ea"/>
                      <a:sym typeface="+mn-lt"/>
                    </a:rPr>
                    <a:t>优先次序</a:t>
                  </a:r>
                </a:p>
              </p:txBody>
            </p:sp>
            <p:sp>
              <p:nvSpPr>
                <p:cNvPr id="40" name="矩形 1521671">
                  <a:extLst>
                    <a:ext uri="{FF2B5EF4-FFF2-40B4-BE49-F238E27FC236}">
                      <a16:creationId xmlns="" xmlns:a16="http://schemas.microsoft.com/office/drawing/2014/main" id="{3E1A3E39-A45A-4474-9310-75A5FD9BB1C6}"/>
                    </a:ext>
                  </a:extLst>
                </p:cNvPr>
                <p:cNvSpPr>
                  <a:spLocks noChangeArrowheads="1"/>
                </p:cNvSpPr>
                <p:nvPr/>
              </p:nvSpPr>
              <p:spPr bwMode="auto">
                <a:xfrm>
                  <a:off x="0" y="442"/>
                  <a:ext cx="734"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2" name="组合 1521672">
                <a:extLst>
                  <a:ext uri="{FF2B5EF4-FFF2-40B4-BE49-F238E27FC236}">
                    <a16:creationId xmlns="" xmlns:a16="http://schemas.microsoft.com/office/drawing/2014/main" id="{81B76061-5BCC-40B0-A1FE-F027AF27D80A}"/>
                  </a:ext>
                </a:extLst>
              </p:cNvPr>
              <p:cNvGrpSpPr>
                <a:grpSpLocks/>
              </p:cNvGrpSpPr>
              <p:nvPr/>
            </p:nvGrpSpPr>
            <p:grpSpPr bwMode="auto">
              <a:xfrm>
                <a:off x="734" y="442"/>
                <a:ext cx="2750" cy="422"/>
                <a:chOff x="734" y="442"/>
                <a:chExt cx="2750" cy="422"/>
              </a:xfrm>
            </p:grpSpPr>
            <p:sp>
              <p:nvSpPr>
                <p:cNvPr id="37" name="矩形 1521673">
                  <a:extLst>
                    <a:ext uri="{FF2B5EF4-FFF2-40B4-BE49-F238E27FC236}">
                      <a16:creationId xmlns="" xmlns:a16="http://schemas.microsoft.com/office/drawing/2014/main" id="{9930D82A-E5D5-4A06-9C93-FB1968BF0DC9}"/>
                    </a:ext>
                  </a:extLst>
                </p:cNvPr>
                <p:cNvSpPr>
                  <a:spLocks noChangeArrowheads="1"/>
                </p:cNvSpPr>
                <p:nvPr/>
              </p:nvSpPr>
              <p:spPr bwMode="auto">
                <a:xfrm>
                  <a:off x="737" y="442"/>
                  <a:ext cx="2747" cy="422"/>
                </a:xfrm>
                <a:prstGeom prst="rect">
                  <a:avLst/>
                </a:prstGeom>
                <a:solidFill>
                  <a:srgbClr val="0070C0"/>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solidFill>
                        <a:schemeClr val="bg1"/>
                      </a:solidFill>
                      <a:latin typeface="+mn-lt"/>
                      <a:ea typeface="+mn-ea"/>
                      <a:cs typeface="+mn-ea"/>
                      <a:sym typeface="+mn-lt"/>
                    </a:rPr>
                    <a:t>判 定 依 据</a:t>
                  </a:r>
                </a:p>
              </p:txBody>
            </p:sp>
            <p:sp>
              <p:nvSpPr>
                <p:cNvPr id="38" name="矩形 1521674">
                  <a:extLst>
                    <a:ext uri="{FF2B5EF4-FFF2-40B4-BE49-F238E27FC236}">
                      <a16:creationId xmlns="" xmlns:a16="http://schemas.microsoft.com/office/drawing/2014/main" id="{97CCFEF5-EB40-4FFF-9078-3CF77AE28C90}"/>
                    </a:ext>
                  </a:extLst>
                </p:cNvPr>
                <p:cNvSpPr>
                  <a:spLocks noChangeArrowheads="1"/>
                </p:cNvSpPr>
                <p:nvPr/>
              </p:nvSpPr>
              <p:spPr bwMode="auto">
                <a:xfrm>
                  <a:off x="734" y="442"/>
                  <a:ext cx="2750"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3" name="组合 1521675">
                <a:extLst>
                  <a:ext uri="{FF2B5EF4-FFF2-40B4-BE49-F238E27FC236}">
                    <a16:creationId xmlns="" xmlns:a16="http://schemas.microsoft.com/office/drawing/2014/main" id="{B436BC99-CA75-4127-BBF9-64AB4342B6C3}"/>
                  </a:ext>
                </a:extLst>
              </p:cNvPr>
              <p:cNvGrpSpPr>
                <a:grpSpLocks/>
              </p:cNvGrpSpPr>
              <p:nvPr/>
            </p:nvGrpSpPr>
            <p:grpSpPr bwMode="auto">
              <a:xfrm>
                <a:off x="0" y="864"/>
                <a:ext cx="734" cy="422"/>
                <a:chOff x="0" y="864"/>
                <a:chExt cx="734" cy="422"/>
              </a:xfrm>
            </p:grpSpPr>
            <p:sp>
              <p:nvSpPr>
                <p:cNvPr id="35" name="矩形 1521676">
                  <a:extLst>
                    <a:ext uri="{FF2B5EF4-FFF2-40B4-BE49-F238E27FC236}">
                      <a16:creationId xmlns="" xmlns:a16="http://schemas.microsoft.com/office/drawing/2014/main" id="{45354B92-1385-4858-95AD-EA785F35ACFE}"/>
                    </a:ext>
                  </a:extLst>
                </p:cNvPr>
                <p:cNvSpPr>
                  <a:spLocks noChangeArrowheads="1"/>
                </p:cNvSpPr>
                <p:nvPr/>
              </p:nvSpPr>
              <p:spPr bwMode="auto">
                <a:xfrm>
                  <a:off x="44" y="864"/>
                  <a:ext cx="6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latin typeface="+mn-lt"/>
                      <a:ea typeface="+mn-ea"/>
                      <a:cs typeface="+mn-ea"/>
                      <a:sym typeface="+mn-lt"/>
                    </a:rPr>
                    <a:t>紧急优先</a:t>
                  </a:r>
                </a:p>
              </p:txBody>
            </p:sp>
            <p:sp>
              <p:nvSpPr>
                <p:cNvPr id="36" name="矩形 1521677">
                  <a:extLst>
                    <a:ext uri="{FF2B5EF4-FFF2-40B4-BE49-F238E27FC236}">
                      <a16:creationId xmlns="" xmlns:a16="http://schemas.microsoft.com/office/drawing/2014/main" id="{86542A8D-3A6C-418C-9F74-39FFC4FB972A}"/>
                    </a:ext>
                  </a:extLst>
                </p:cNvPr>
                <p:cNvSpPr>
                  <a:spLocks noChangeArrowheads="1"/>
                </p:cNvSpPr>
                <p:nvPr/>
              </p:nvSpPr>
              <p:spPr bwMode="auto">
                <a:xfrm>
                  <a:off x="0" y="864"/>
                  <a:ext cx="734"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4" name="组合 1521678">
                <a:extLst>
                  <a:ext uri="{FF2B5EF4-FFF2-40B4-BE49-F238E27FC236}">
                    <a16:creationId xmlns="" xmlns:a16="http://schemas.microsoft.com/office/drawing/2014/main" id="{3B6642CC-B10D-46D8-A686-025BDB41F3E6}"/>
                  </a:ext>
                </a:extLst>
              </p:cNvPr>
              <p:cNvGrpSpPr>
                <a:grpSpLocks/>
              </p:cNvGrpSpPr>
              <p:nvPr/>
            </p:nvGrpSpPr>
            <p:grpSpPr bwMode="auto">
              <a:xfrm>
                <a:off x="606" y="864"/>
                <a:ext cx="2878" cy="473"/>
                <a:chOff x="606" y="864"/>
                <a:chExt cx="2878" cy="473"/>
              </a:xfrm>
            </p:grpSpPr>
            <p:sp>
              <p:nvSpPr>
                <p:cNvPr id="33" name="矩形 1521679">
                  <a:extLst>
                    <a:ext uri="{FF2B5EF4-FFF2-40B4-BE49-F238E27FC236}">
                      <a16:creationId xmlns="" xmlns:a16="http://schemas.microsoft.com/office/drawing/2014/main" id="{EDCC5191-661C-4C46-B0B4-25388ABE6528}"/>
                    </a:ext>
                  </a:extLst>
                </p:cNvPr>
                <p:cNvSpPr>
                  <a:spLocks noChangeArrowheads="1"/>
                </p:cNvSpPr>
                <p:nvPr/>
              </p:nvSpPr>
              <p:spPr bwMode="auto">
                <a:xfrm>
                  <a:off x="606" y="915"/>
                  <a:ext cx="266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latin typeface="+mn-lt"/>
                      <a:ea typeface="+mn-ea"/>
                      <a:cs typeface="+mn-ea"/>
                      <a:sym typeface="+mn-lt"/>
                    </a:rPr>
                    <a:t>对组织和社区周边会带来灾难性后果的重大隐患</a:t>
                  </a:r>
                </a:p>
                <a:p>
                  <a:pPr algn="ctr">
                    <a:defRPr/>
                  </a:pPr>
                  <a:endParaRPr lang="zh-CN" altLang="en-US" sz="1800" dirty="0">
                    <a:solidFill>
                      <a:schemeClr val="accent2"/>
                    </a:solidFill>
                    <a:latin typeface="+mn-lt"/>
                    <a:ea typeface="+mn-ea"/>
                    <a:cs typeface="+mn-ea"/>
                    <a:sym typeface="+mn-lt"/>
                  </a:endParaRPr>
                </a:p>
              </p:txBody>
            </p:sp>
            <p:sp>
              <p:nvSpPr>
                <p:cNvPr id="34" name="矩形 1521680">
                  <a:extLst>
                    <a:ext uri="{FF2B5EF4-FFF2-40B4-BE49-F238E27FC236}">
                      <a16:creationId xmlns="" xmlns:a16="http://schemas.microsoft.com/office/drawing/2014/main" id="{E29C9502-66C1-4887-8EBF-5B0F6F8E51ED}"/>
                    </a:ext>
                  </a:extLst>
                </p:cNvPr>
                <p:cNvSpPr>
                  <a:spLocks noChangeArrowheads="1"/>
                </p:cNvSpPr>
                <p:nvPr/>
              </p:nvSpPr>
              <p:spPr bwMode="auto">
                <a:xfrm>
                  <a:off x="734" y="864"/>
                  <a:ext cx="2750"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5" name="组合 1521681">
                <a:extLst>
                  <a:ext uri="{FF2B5EF4-FFF2-40B4-BE49-F238E27FC236}">
                    <a16:creationId xmlns="" xmlns:a16="http://schemas.microsoft.com/office/drawing/2014/main" id="{781AC3F0-8231-46AA-8B11-36970B078C95}"/>
                  </a:ext>
                </a:extLst>
              </p:cNvPr>
              <p:cNvGrpSpPr>
                <a:grpSpLocks/>
              </p:cNvGrpSpPr>
              <p:nvPr/>
            </p:nvGrpSpPr>
            <p:grpSpPr bwMode="auto">
              <a:xfrm>
                <a:off x="0" y="1286"/>
                <a:ext cx="734" cy="422"/>
                <a:chOff x="0" y="1286"/>
                <a:chExt cx="734" cy="422"/>
              </a:xfrm>
            </p:grpSpPr>
            <p:sp>
              <p:nvSpPr>
                <p:cNvPr id="31" name="矩形 1521682">
                  <a:extLst>
                    <a:ext uri="{FF2B5EF4-FFF2-40B4-BE49-F238E27FC236}">
                      <a16:creationId xmlns="" xmlns:a16="http://schemas.microsoft.com/office/drawing/2014/main" id="{224D82B3-5F11-4C33-B714-49CB8215B478}"/>
                    </a:ext>
                  </a:extLst>
                </p:cNvPr>
                <p:cNvSpPr>
                  <a:spLocks noChangeArrowheads="1"/>
                </p:cNvSpPr>
                <p:nvPr/>
              </p:nvSpPr>
              <p:spPr bwMode="auto">
                <a:xfrm>
                  <a:off x="44" y="1286"/>
                  <a:ext cx="64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latin typeface="+mn-lt"/>
                      <a:ea typeface="+mn-ea"/>
                      <a:cs typeface="+mn-ea"/>
                      <a:sym typeface="+mn-lt"/>
                    </a:rPr>
                    <a:t>高度优先</a:t>
                  </a:r>
                </a:p>
              </p:txBody>
            </p:sp>
            <p:sp>
              <p:nvSpPr>
                <p:cNvPr id="32" name="矩形 1521683">
                  <a:extLst>
                    <a:ext uri="{FF2B5EF4-FFF2-40B4-BE49-F238E27FC236}">
                      <a16:creationId xmlns="" xmlns:a16="http://schemas.microsoft.com/office/drawing/2014/main" id="{F8BC7119-E3A5-4F97-AD84-7609412B4BD4}"/>
                    </a:ext>
                  </a:extLst>
                </p:cNvPr>
                <p:cNvSpPr>
                  <a:spLocks noChangeArrowheads="1"/>
                </p:cNvSpPr>
                <p:nvPr/>
              </p:nvSpPr>
              <p:spPr bwMode="auto">
                <a:xfrm>
                  <a:off x="0" y="1286"/>
                  <a:ext cx="734" cy="423"/>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6" name="组合 1521684">
                <a:extLst>
                  <a:ext uri="{FF2B5EF4-FFF2-40B4-BE49-F238E27FC236}">
                    <a16:creationId xmlns="" xmlns:a16="http://schemas.microsoft.com/office/drawing/2014/main" id="{A76EF70A-43A8-46B1-9764-CC148712084F}"/>
                  </a:ext>
                </a:extLst>
              </p:cNvPr>
              <p:cNvGrpSpPr>
                <a:grpSpLocks/>
              </p:cNvGrpSpPr>
              <p:nvPr/>
            </p:nvGrpSpPr>
            <p:grpSpPr bwMode="auto">
              <a:xfrm>
                <a:off x="734" y="1286"/>
                <a:ext cx="2750" cy="422"/>
                <a:chOff x="734" y="1286"/>
                <a:chExt cx="2750" cy="422"/>
              </a:xfrm>
            </p:grpSpPr>
            <p:sp>
              <p:nvSpPr>
                <p:cNvPr id="29" name="矩形 1521685">
                  <a:extLst>
                    <a:ext uri="{FF2B5EF4-FFF2-40B4-BE49-F238E27FC236}">
                      <a16:creationId xmlns="" xmlns:a16="http://schemas.microsoft.com/office/drawing/2014/main" id="{DE779752-4D6E-492C-86C5-DAF95D0A1D60}"/>
                    </a:ext>
                  </a:extLst>
                </p:cNvPr>
                <p:cNvSpPr>
                  <a:spLocks noChangeArrowheads="1"/>
                </p:cNvSpPr>
                <p:nvPr/>
              </p:nvSpPr>
              <p:spPr bwMode="auto">
                <a:xfrm>
                  <a:off x="777" y="1286"/>
                  <a:ext cx="266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defRPr/>
                  </a:pPr>
                  <a:r>
                    <a:rPr lang="zh-CN" altLang="en-US" sz="1800" dirty="0">
                      <a:latin typeface="+mn-lt"/>
                      <a:ea typeface="+mn-ea"/>
                      <a:cs typeface="+mn-ea"/>
                      <a:sym typeface="+mn-lt"/>
                    </a:rPr>
                    <a:t>经危险辨识评价，判定为重大危险的</a:t>
                  </a:r>
                </a:p>
              </p:txBody>
            </p:sp>
            <p:sp>
              <p:nvSpPr>
                <p:cNvPr id="30" name="矩形 1521686">
                  <a:extLst>
                    <a:ext uri="{FF2B5EF4-FFF2-40B4-BE49-F238E27FC236}">
                      <a16:creationId xmlns="" xmlns:a16="http://schemas.microsoft.com/office/drawing/2014/main" id="{320B5467-774F-445D-A5C1-F5D0767409AC}"/>
                    </a:ext>
                  </a:extLst>
                </p:cNvPr>
                <p:cNvSpPr>
                  <a:spLocks noChangeArrowheads="1"/>
                </p:cNvSpPr>
                <p:nvPr/>
              </p:nvSpPr>
              <p:spPr bwMode="auto">
                <a:xfrm>
                  <a:off x="734" y="1286"/>
                  <a:ext cx="2750" cy="423"/>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7" name="组合 1521687">
                <a:extLst>
                  <a:ext uri="{FF2B5EF4-FFF2-40B4-BE49-F238E27FC236}">
                    <a16:creationId xmlns="" xmlns:a16="http://schemas.microsoft.com/office/drawing/2014/main" id="{9BD4F467-EFD3-4442-B55D-12EA82EAFFEA}"/>
                  </a:ext>
                </a:extLst>
              </p:cNvPr>
              <p:cNvGrpSpPr>
                <a:grpSpLocks/>
              </p:cNvGrpSpPr>
              <p:nvPr/>
            </p:nvGrpSpPr>
            <p:grpSpPr bwMode="auto">
              <a:xfrm>
                <a:off x="0" y="1708"/>
                <a:ext cx="734" cy="422"/>
                <a:chOff x="0" y="1708"/>
                <a:chExt cx="734" cy="422"/>
              </a:xfrm>
            </p:grpSpPr>
            <p:sp>
              <p:nvSpPr>
                <p:cNvPr id="27" name="矩形 1521688">
                  <a:extLst>
                    <a:ext uri="{FF2B5EF4-FFF2-40B4-BE49-F238E27FC236}">
                      <a16:creationId xmlns="" xmlns:a16="http://schemas.microsoft.com/office/drawing/2014/main" id="{A61CDDCC-9329-4D34-A618-FF586B4836EB}"/>
                    </a:ext>
                  </a:extLst>
                </p:cNvPr>
                <p:cNvSpPr>
                  <a:spLocks noChangeArrowheads="1"/>
                </p:cNvSpPr>
                <p:nvPr/>
              </p:nvSpPr>
              <p:spPr bwMode="auto">
                <a:xfrm>
                  <a:off x="44" y="1708"/>
                  <a:ext cx="6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dirty="0">
                      <a:latin typeface="+mn-lt"/>
                      <a:ea typeface="+mn-ea"/>
                      <a:cs typeface="+mn-ea"/>
                      <a:sym typeface="+mn-lt"/>
                    </a:rPr>
                    <a:t>中度优先</a:t>
                  </a:r>
                </a:p>
              </p:txBody>
            </p:sp>
            <p:sp>
              <p:nvSpPr>
                <p:cNvPr id="28" name="矩形 1521689">
                  <a:extLst>
                    <a:ext uri="{FF2B5EF4-FFF2-40B4-BE49-F238E27FC236}">
                      <a16:creationId xmlns="" xmlns:a16="http://schemas.microsoft.com/office/drawing/2014/main" id="{C4C97ABD-7F1B-4C5F-BA9C-2A444008A3A3}"/>
                    </a:ext>
                  </a:extLst>
                </p:cNvPr>
                <p:cNvSpPr>
                  <a:spLocks noChangeArrowheads="1"/>
                </p:cNvSpPr>
                <p:nvPr/>
              </p:nvSpPr>
              <p:spPr bwMode="auto">
                <a:xfrm>
                  <a:off x="0" y="1708"/>
                  <a:ext cx="734"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8" name="组合 1521690">
                <a:extLst>
                  <a:ext uri="{FF2B5EF4-FFF2-40B4-BE49-F238E27FC236}">
                    <a16:creationId xmlns="" xmlns:a16="http://schemas.microsoft.com/office/drawing/2014/main" id="{AE4785D5-AFC1-4CC9-9EE3-C883B2AF85D1}"/>
                  </a:ext>
                </a:extLst>
              </p:cNvPr>
              <p:cNvGrpSpPr>
                <a:grpSpLocks/>
              </p:cNvGrpSpPr>
              <p:nvPr/>
            </p:nvGrpSpPr>
            <p:grpSpPr bwMode="auto">
              <a:xfrm>
                <a:off x="734" y="1708"/>
                <a:ext cx="2750" cy="422"/>
                <a:chOff x="734" y="1708"/>
                <a:chExt cx="2750" cy="422"/>
              </a:xfrm>
            </p:grpSpPr>
            <p:sp>
              <p:nvSpPr>
                <p:cNvPr id="25" name="矩形 1521691">
                  <a:extLst>
                    <a:ext uri="{FF2B5EF4-FFF2-40B4-BE49-F238E27FC236}">
                      <a16:creationId xmlns="" xmlns:a16="http://schemas.microsoft.com/office/drawing/2014/main" id="{AAF5FAD8-C581-4238-B212-47384C4F74F3}"/>
                    </a:ext>
                  </a:extLst>
                </p:cNvPr>
                <p:cNvSpPr>
                  <a:spLocks noChangeArrowheads="1"/>
                </p:cNvSpPr>
                <p:nvPr/>
              </p:nvSpPr>
              <p:spPr bwMode="auto">
                <a:xfrm>
                  <a:off x="777" y="1708"/>
                  <a:ext cx="266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defRPr/>
                  </a:pPr>
                  <a:r>
                    <a:rPr lang="zh-CN" altLang="en-US" sz="1800" dirty="0">
                      <a:latin typeface="+mn-lt"/>
                      <a:ea typeface="+mn-ea"/>
                      <a:cs typeface="+mn-ea"/>
                      <a:sym typeface="+mn-lt"/>
                    </a:rPr>
                    <a:t>同方针严重相违背的，可能存在危险隐患的</a:t>
                  </a:r>
                </a:p>
              </p:txBody>
            </p:sp>
            <p:sp>
              <p:nvSpPr>
                <p:cNvPr id="26" name="矩形 1521692">
                  <a:extLst>
                    <a:ext uri="{FF2B5EF4-FFF2-40B4-BE49-F238E27FC236}">
                      <a16:creationId xmlns="" xmlns:a16="http://schemas.microsoft.com/office/drawing/2014/main" id="{FA8ACA6C-5DEF-41AF-9C3F-DB917CE9E182}"/>
                    </a:ext>
                  </a:extLst>
                </p:cNvPr>
                <p:cNvSpPr>
                  <a:spLocks noChangeArrowheads="1"/>
                </p:cNvSpPr>
                <p:nvPr/>
              </p:nvSpPr>
              <p:spPr bwMode="auto">
                <a:xfrm>
                  <a:off x="734" y="1708"/>
                  <a:ext cx="2750"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19" name="组合 1521693">
                <a:extLst>
                  <a:ext uri="{FF2B5EF4-FFF2-40B4-BE49-F238E27FC236}">
                    <a16:creationId xmlns="" xmlns:a16="http://schemas.microsoft.com/office/drawing/2014/main" id="{486715E8-60B7-44A8-A5CC-02FF28D3C5F3}"/>
                  </a:ext>
                </a:extLst>
              </p:cNvPr>
              <p:cNvGrpSpPr>
                <a:grpSpLocks/>
              </p:cNvGrpSpPr>
              <p:nvPr/>
            </p:nvGrpSpPr>
            <p:grpSpPr bwMode="auto">
              <a:xfrm>
                <a:off x="0" y="2130"/>
                <a:ext cx="734" cy="422"/>
                <a:chOff x="0" y="2130"/>
                <a:chExt cx="734" cy="422"/>
              </a:xfrm>
            </p:grpSpPr>
            <p:sp>
              <p:nvSpPr>
                <p:cNvPr id="23" name="矩形 1521694">
                  <a:extLst>
                    <a:ext uri="{FF2B5EF4-FFF2-40B4-BE49-F238E27FC236}">
                      <a16:creationId xmlns="" xmlns:a16="http://schemas.microsoft.com/office/drawing/2014/main" id="{3CE9E380-9F15-4378-8F37-38BC474B103C}"/>
                    </a:ext>
                  </a:extLst>
                </p:cNvPr>
                <p:cNvSpPr>
                  <a:spLocks noChangeArrowheads="1"/>
                </p:cNvSpPr>
                <p:nvPr/>
              </p:nvSpPr>
              <p:spPr bwMode="auto">
                <a:xfrm>
                  <a:off x="44" y="2130"/>
                  <a:ext cx="6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a:latin typeface="+mn-lt"/>
                      <a:ea typeface="+mn-ea"/>
                      <a:cs typeface="+mn-ea"/>
                      <a:sym typeface="+mn-lt"/>
                    </a:rPr>
                    <a:t>低度优先</a:t>
                  </a:r>
                </a:p>
              </p:txBody>
            </p:sp>
            <p:sp>
              <p:nvSpPr>
                <p:cNvPr id="24" name="矩形 1521695">
                  <a:extLst>
                    <a:ext uri="{FF2B5EF4-FFF2-40B4-BE49-F238E27FC236}">
                      <a16:creationId xmlns="" xmlns:a16="http://schemas.microsoft.com/office/drawing/2014/main" id="{B64E455A-7527-43AE-AF80-C3D02DE3F36F}"/>
                    </a:ext>
                  </a:extLst>
                </p:cNvPr>
                <p:cNvSpPr>
                  <a:spLocks noChangeArrowheads="1"/>
                </p:cNvSpPr>
                <p:nvPr/>
              </p:nvSpPr>
              <p:spPr bwMode="auto">
                <a:xfrm>
                  <a:off x="0" y="2130"/>
                  <a:ext cx="734"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nvGrpSpPr>
              <p:cNvPr id="20" name="组合 1521696">
                <a:extLst>
                  <a:ext uri="{FF2B5EF4-FFF2-40B4-BE49-F238E27FC236}">
                    <a16:creationId xmlns="" xmlns:a16="http://schemas.microsoft.com/office/drawing/2014/main" id="{B19DD9AA-0992-41E1-9419-FC0CF1547647}"/>
                  </a:ext>
                </a:extLst>
              </p:cNvPr>
              <p:cNvGrpSpPr>
                <a:grpSpLocks/>
              </p:cNvGrpSpPr>
              <p:nvPr/>
            </p:nvGrpSpPr>
            <p:grpSpPr bwMode="auto">
              <a:xfrm>
                <a:off x="734" y="2130"/>
                <a:ext cx="2750" cy="422"/>
                <a:chOff x="734" y="2130"/>
                <a:chExt cx="2750" cy="422"/>
              </a:xfrm>
            </p:grpSpPr>
            <p:sp>
              <p:nvSpPr>
                <p:cNvPr id="21" name="矩形 1521697">
                  <a:extLst>
                    <a:ext uri="{FF2B5EF4-FFF2-40B4-BE49-F238E27FC236}">
                      <a16:creationId xmlns="" xmlns:a16="http://schemas.microsoft.com/office/drawing/2014/main" id="{D30B6F51-E16E-43BD-A19B-F4FF559F68FA}"/>
                    </a:ext>
                  </a:extLst>
                </p:cNvPr>
                <p:cNvSpPr>
                  <a:spLocks noChangeArrowheads="1"/>
                </p:cNvSpPr>
                <p:nvPr/>
              </p:nvSpPr>
              <p:spPr bwMode="auto">
                <a:xfrm>
                  <a:off x="777" y="2130"/>
                  <a:ext cx="266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defRPr/>
                  </a:pPr>
                  <a:r>
                    <a:rPr lang="zh-CN" altLang="en-US" sz="1800" dirty="0">
                      <a:latin typeface="+mn-lt"/>
                      <a:ea typeface="+mn-ea"/>
                      <a:cs typeface="+mn-ea"/>
                      <a:sym typeface="+mn-lt"/>
                    </a:rPr>
                    <a:t>同方针轻微不符合</a:t>
                  </a:r>
                </a:p>
              </p:txBody>
            </p:sp>
            <p:sp>
              <p:nvSpPr>
                <p:cNvPr id="22" name="矩形 1521698">
                  <a:extLst>
                    <a:ext uri="{FF2B5EF4-FFF2-40B4-BE49-F238E27FC236}">
                      <a16:creationId xmlns="" xmlns:a16="http://schemas.microsoft.com/office/drawing/2014/main" id="{F4FCC638-2B5A-492F-A1BE-89BB94FF9B4C}"/>
                    </a:ext>
                  </a:extLst>
                </p:cNvPr>
                <p:cNvSpPr>
                  <a:spLocks noChangeArrowheads="1"/>
                </p:cNvSpPr>
                <p:nvPr/>
              </p:nvSpPr>
              <p:spPr bwMode="auto">
                <a:xfrm>
                  <a:off x="734" y="2130"/>
                  <a:ext cx="2750" cy="422"/>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grpSp>
        <p:sp>
          <p:nvSpPr>
            <p:cNvPr id="10" name="矩形 1521699">
              <a:extLst>
                <a:ext uri="{FF2B5EF4-FFF2-40B4-BE49-F238E27FC236}">
                  <a16:creationId xmlns="" xmlns:a16="http://schemas.microsoft.com/office/drawing/2014/main" id="{5E306C5C-7790-49DE-8496-4093431C00FD}"/>
                </a:ext>
              </a:extLst>
            </p:cNvPr>
            <p:cNvSpPr>
              <a:spLocks noChangeArrowheads="1"/>
            </p:cNvSpPr>
            <p:nvPr/>
          </p:nvSpPr>
          <p:spPr bwMode="auto">
            <a:xfrm>
              <a:off x="-3" y="439"/>
              <a:ext cx="3490" cy="2116"/>
            </a:xfrm>
            <a:prstGeom prst="rect">
              <a:avLst/>
            </a:prstGeom>
            <a:noFill/>
            <a:ln w="190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a:latin typeface="+mn-lt"/>
                <a:ea typeface="+mn-ea"/>
                <a:cs typeface="+mn-ea"/>
                <a:sym typeface="+mn-lt"/>
              </a:endParaRPr>
            </a:p>
          </p:txBody>
        </p:sp>
      </p:grpSp>
      <p:sp>
        <p:nvSpPr>
          <p:cNvPr id="41" name="标题 1504257">
            <a:extLst>
              <a:ext uri="{FF2B5EF4-FFF2-40B4-BE49-F238E27FC236}">
                <a16:creationId xmlns="" xmlns:a16="http://schemas.microsoft.com/office/drawing/2014/main" id="{8CFE09DF-EF1E-4D65-A97D-B85585CDCA62}"/>
              </a:ext>
            </a:extLst>
          </p:cNvPr>
          <p:cNvSpPr txBox="1">
            <a:spLocks noChangeArrowheads="1"/>
          </p:cNvSpPr>
          <p:nvPr/>
        </p:nvSpPr>
        <p:spPr>
          <a:xfrm>
            <a:off x="2684814" y="1032312"/>
            <a:ext cx="4244272"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400" dirty="0">
                <a:solidFill>
                  <a:srgbClr val="0070C0"/>
                </a:solidFill>
                <a:latin typeface="+mn-lt"/>
                <a:ea typeface="+mn-ea"/>
                <a:cs typeface="+mn-ea"/>
                <a:sym typeface="+mn-lt"/>
              </a:rPr>
              <a:t>所需采取控制措施的优先顺序</a:t>
            </a:r>
          </a:p>
        </p:txBody>
      </p:sp>
      <p:sp>
        <p:nvSpPr>
          <p:cNvPr id="42" name="平行四边形 6">
            <a:extLst>
              <a:ext uri="{FF2B5EF4-FFF2-40B4-BE49-F238E27FC236}">
                <a16:creationId xmlns="" xmlns:a16="http://schemas.microsoft.com/office/drawing/2014/main" id="{B426032C-60C0-4972-9FCD-27C3D33CF77A}"/>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 name="平行四边形 7">
            <a:extLst>
              <a:ext uri="{FF2B5EF4-FFF2-40B4-BE49-F238E27FC236}">
                <a16:creationId xmlns="" xmlns:a16="http://schemas.microsoft.com/office/drawing/2014/main" id="{F66E6C3D-1638-429D-A2E0-140C858318B4}"/>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 name="文本框 5">
            <a:extLst>
              <a:ext uri="{FF2B5EF4-FFF2-40B4-BE49-F238E27FC236}">
                <a16:creationId xmlns="" xmlns:a16="http://schemas.microsoft.com/office/drawing/2014/main" id="{773CE212-AF1D-418A-88D6-99D71693DE35}"/>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45" name="矩形 8">
            <a:extLst>
              <a:ext uri="{FF2B5EF4-FFF2-40B4-BE49-F238E27FC236}">
                <a16:creationId xmlns="" xmlns:a16="http://schemas.microsoft.com/office/drawing/2014/main" id="{8717A492-03AA-43F8-B10B-FB029DDDFE0C}"/>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87808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标题 1504257">
            <a:extLst>
              <a:ext uri="{FF2B5EF4-FFF2-40B4-BE49-F238E27FC236}">
                <a16:creationId xmlns="" xmlns:a16="http://schemas.microsoft.com/office/drawing/2014/main" id="{8CFE09DF-EF1E-4D65-A97D-B85585CDCA62}"/>
              </a:ext>
            </a:extLst>
          </p:cNvPr>
          <p:cNvSpPr txBox="1">
            <a:spLocks noChangeArrowheads="1"/>
          </p:cNvSpPr>
          <p:nvPr/>
        </p:nvSpPr>
        <p:spPr>
          <a:xfrm>
            <a:off x="2953331" y="1109014"/>
            <a:ext cx="2945096"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400" dirty="0">
                <a:solidFill>
                  <a:srgbClr val="0070C0"/>
                </a:solidFill>
                <a:latin typeface="+mn-lt"/>
                <a:ea typeface="+mn-ea"/>
                <a:cs typeface="+mn-ea"/>
                <a:sym typeface="+mn-lt"/>
              </a:rPr>
              <a:t>风险控制措施</a:t>
            </a:r>
            <a:r>
              <a:rPr lang="en-US" altLang="zh-CN" sz="2400" dirty="0">
                <a:solidFill>
                  <a:srgbClr val="0070C0"/>
                </a:solidFill>
                <a:latin typeface="+mn-lt"/>
                <a:ea typeface="+mn-ea"/>
                <a:cs typeface="+mn-ea"/>
                <a:sym typeface="+mn-lt"/>
              </a:rPr>
              <a:t>---</a:t>
            </a:r>
            <a:r>
              <a:rPr lang="zh-CN" altLang="en-US" sz="2400" dirty="0">
                <a:solidFill>
                  <a:srgbClr val="0070C0"/>
                </a:solidFill>
                <a:latin typeface="+mn-lt"/>
                <a:ea typeface="+mn-ea"/>
                <a:cs typeface="+mn-ea"/>
                <a:sym typeface="+mn-lt"/>
              </a:rPr>
              <a:t>分类</a:t>
            </a:r>
          </a:p>
        </p:txBody>
      </p:sp>
      <p:grpSp>
        <p:nvGrpSpPr>
          <p:cNvPr id="42" name="组合 41">
            <a:extLst>
              <a:ext uri="{FF2B5EF4-FFF2-40B4-BE49-F238E27FC236}">
                <a16:creationId xmlns="" xmlns:a16="http://schemas.microsoft.com/office/drawing/2014/main" id="{99F3A8A9-2690-444F-BFF4-E94A68CA5D7E}"/>
              </a:ext>
            </a:extLst>
          </p:cNvPr>
          <p:cNvGrpSpPr>
            <a:grpSpLocks/>
          </p:cNvGrpSpPr>
          <p:nvPr/>
        </p:nvGrpSpPr>
        <p:grpSpPr bwMode="auto">
          <a:xfrm>
            <a:off x="2591775" y="1864651"/>
            <a:ext cx="3306652" cy="461770"/>
            <a:chOff x="925" y="1800"/>
            <a:chExt cx="2208" cy="1005"/>
          </a:xfrm>
        </p:grpSpPr>
        <p:sp>
          <p:nvSpPr>
            <p:cNvPr id="43" name="矩形 1387523">
              <a:extLst>
                <a:ext uri="{FF2B5EF4-FFF2-40B4-BE49-F238E27FC236}">
                  <a16:creationId xmlns="" xmlns:a16="http://schemas.microsoft.com/office/drawing/2014/main" id="{DCE83920-01BE-48B1-A429-6C6031C0336F}"/>
                </a:ext>
              </a:extLst>
            </p:cNvPr>
            <p:cNvSpPr>
              <a:spLocks noChangeArrowheads="1"/>
            </p:cNvSpPr>
            <p:nvPr/>
          </p:nvSpPr>
          <p:spPr bwMode="auto">
            <a:xfrm>
              <a:off x="925" y="1800"/>
              <a:ext cx="2208" cy="1005"/>
            </a:xfrm>
            <a:prstGeom prst="rect">
              <a:avLst/>
            </a:prstGeom>
            <a:solidFill>
              <a:srgbClr val="0070C0"/>
            </a:solidFill>
            <a:ln w="9525">
              <a:noFill/>
              <a:miter lim="800000"/>
              <a:headEnd/>
              <a:tailEnd/>
            </a:ln>
          </p:spPr>
          <p:txBody>
            <a:bodyPr wrap="none"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en-GB" altLang="zh-CN" sz="2000" dirty="0">
                <a:latin typeface="+mn-lt"/>
                <a:ea typeface="+mn-ea"/>
                <a:cs typeface="+mn-ea"/>
                <a:sym typeface="+mn-lt"/>
              </a:endParaRPr>
            </a:p>
          </p:txBody>
        </p:sp>
        <p:sp>
          <p:nvSpPr>
            <p:cNvPr id="44" name="文本框 1387524">
              <a:extLst>
                <a:ext uri="{FF2B5EF4-FFF2-40B4-BE49-F238E27FC236}">
                  <a16:creationId xmlns="" xmlns:a16="http://schemas.microsoft.com/office/drawing/2014/main" id="{C5B02493-7BDC-4DA5-A338-111FC56865CF}"/>
                </a:ext>
              </a:extLst>
            </p:cNvPr>
            <p:cNvSpPr txBox="1">
              <a:spLocks noChangeArrowheads="1"/>
            </p:cNvSpPr>
            <p:nvPr/>
          </p:nvSpPr>
          <p:spPr bwMode="auto">
            <a:xfrm>
              <a:off x="968" y="1909"/>
              <a:ext cx="2165"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sz="2000" dirty="0">
                  <a:solidFill>
                    <a:schemeClr val="bg1"/>
                  </a:solidFill>
                  <a:latin typeface="+mn-lt"/>
                  <a:ea typeface="+mn-ea"/>
                  <a:cs typeface="+mn-ea"/>
                  <a:sym typeface="+mn-lt"/>
                </a:rPr>
                <a:t>根除危害的措施</a:t>
              </a:r>
              <a:endParaRPr lang="zh-CN" altLang="en-US" sz="1800" dirty="0">
                <a:solidFill>
                  <a:schemeClr val="bg1"/>
                </a:solidFill>
                <a:latin typeface="+mn-lt"/>
                <a:ea typeface="+mn-ea"/>
                <a:cs typeface="+mn-ea"/>
                <a:sym typeface="+mn-lt"/>
              </a:endParaRPr>
            </a:p>
          </p:txBody>
        </p:sp>
      </p:grpSp>
      <p:grpSp>
        <p:nvGrpSpPr>
          <p:cNvPr id="45" name="组合 44">
            <a:extLst>
              <a:ext uri="{FF2B5EF4-FFF2-40B4-BE49-F238E27FC236}">
                <a16:creationId xmlns="" xmlns:a16="http://schemas.microsoft.com/office/drawing/2014/main" id="{2DC1AFDC-0B48-443E-9660-2F34060CBEEE}"/>
              </a:ext>
            </a:extLst>
          </p:cNvPr>
          <p:cNvGrpSpPr>
            <a:grpSpLocks/>
          </p:cNvGrpSpPr>
          <p:nvPr/>
        </p:nvGrpSpPr>
        <p:grpSpPr bwMode="auto">
          <a:xfrm>
            <a:off x="2008781" y="2939330"/>
            <a:ext cx="4537035" cy="493090"/>
            <a:chOff x="1056" y="2016"/>
            <a:chExt cx="2208" cy="1192"/>
          </a:xfrm>
        </p:grpSpPr>
        <p:sp>
          <p:nvSpPr>
            <p:cNvPr id="46" name="矩形 1387526">
              <a:extLst>
                <a:ext uri="{FF2B5EF4-FFF2-40B4-BE49-F238E27FC236}">
                  <a16:creationId xmlns="" xmlns:a16="http://schemas.microsoft.com/office/drawing/2014/main" id="{17555078-7DD5-4095-805A-6A09E004FFC2}"/>
                </a:ext>
              </a:extLst>
            </p:cNvPr>
            <p:cNvSpPr>
              <a:spLocks noChangeArrowheads="1"/>
            </p:cNvSpPr>
            <p:nvPr/>
          </p:nvSpPr>
          <p:spPr bwMode="auto">
            <a:xfrm>
              <a:off x="1056" y="2016"/>
              <a:ext cx="2208" cy="1192"/>
            </a:xfrm>
            <a:prstGeom prst="rect">
              <a:avLst/>
            </a:prstGeom>
            <a:solidFill>
              <a:srgbClr val="0070C0"/>
            </a:solidFill>
            <a:ln w="9525">
              <a:noFill/>
              <a:miter lim="800000"/>
              <a:headEnd/>
              <a:tailEnd/>
            </a:ln>
          </p:spPr>
          <p:txBody>
            <a:bodyPr wrap="none"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en-GB" altLang="zh-CN" sz="2000">
                <a:solidFill>
                  <a:schemeClr val="bg1"/>
                </a:solidFill>
                <a:latin typeface="+mn-lt"/>
                <a:ea typeface="+mn-ea"/>
                <a:cs typeface="+mn-ea"/>
                <a:sym typeface="+mn-lt"/>
              </a:endParaRPr>
            </a:p>
          </p:txBody>
        </p:sp>
        <p:sp>
          <p:nvSpPr>
            <p:cNvPr id="47" name="文本框 1387527">
              <a:extLst>
                <a:ext uri="{FF2B5EF4-FFF2-40B4-BE49-F238E27FC236}">
                  <a16:creationId xmlns="" xmlns:a16="http://schemas.microsoft.com/office/drawing/2014/main" id="{3987039C-4F06-41E7-A815-4A383BECA14D}"/>
                </a:ext>
              </a:extLst>
            </p:cNvPr>
            <p:cNvSpPr txBox="1">
              <a:spLocks noChangeArrowheads="1"/>
            </p:cNvSpPr>
            <p:nvPr/>
          </p:nvSpPr>
          <p:spPr bwMode="auto">
            <a:xfrm>
              <a:off x="1099" y="2133"/>
              <a:ext cx="2165"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sz="2000" dirty="0">
                  <a:solidFill>
                    <a:schemeClr val="bg1"/>
                  </a:solidFill>
                  <a:latin typeface="+mn-lt"/>
                  <a:ea typeface="+mn-ea"/>
                  <a:cs typeface="+mn-ea"/>
                  <a:sym typeface="+mn-lt"/>
                </a:rPr>
                <a:t>根除或减少后果的措施</a:t>
              </a:r>
              <a:endParaRPr lang="zh-CN" altLang="en-US" sz="1600" dirty="0">
                <a:solidFill>
                  <a:schemeClr val="bg1"/>
                </a:solidFill>
                <a:latin typeface="+mn-lt"/>
                <a:ea typeface="+mn-ea"/>
                <a:cs typeface="+mn-ea"/>
                <a:sym typeface="+mn-lt"/>
              </a:endParaRPr>
            </a:p>
          </p:txBody>
        </p:sp>
      </p:grpSp>
      <p:grpSp>
        <p:nvGrpSpPr>
          <p:cNvPr id="48" name="组合 47">
            <a:extLst>
              <a:ext uri="{FF2B5EF4-FFF2-40B4-BE49-F238E27FC236}">
                <a16:creationId xmlns="" xmlns:a16="http://schemas.microsoft.com/office/drawing/2014/main" id="{4AEEB5E7-FB1F-49ED-9926-BA1676DC5EFE}"/>
              </a:ext>
            </a:extLst>
          </p:cNvPr>
          <p:cNvGrpSpPr>
            <a:grpSpLocks/>
          </p:cNvGrpSpPr>
          <p:nvPr/>
        </p:nvGrpSpPr>
        <p:grpSpPr bwMode="auto">
          <a:xfrm>
            <a:off x="1418994" y="4182274"/>
            <a:ext cx="5804965" cy="493261"/>
            <a:chOff x="2639" y="921"/>
            <a:chExt cx="2672" cy="1019"/>
          </a:xfrm>
        </p:grpSpPr>
        <p:sp>
          <p:nvSpPr>
            <p:cNvPr id="49" name="矩形 1387529">
              <a:extLst>
                <a:ext uri="{FF2B5EF4-FFF2-40B4-BE49-F238E27FC236}">
                  <a16:creationId xmlns="" xmlns:a16="http://schemas.microsoft.com/office/drawing/2014/main" id="{CE746ED3-A188-4F66-82B1-6434AAB4031F}"/>
                </a:ext>
              </a:extLst>
            </p:cNvPr>
            <p:cNvSpPr>
              <a:spLocks noChangeArrowheads="1"/>
            </p:cNvSpPr>
            <p:nvPr/>
          </p:nvSpPr>
          <p:spPr bwMode="auto">
            <a:xfrm>
              <a:off x="2639" y="921"/>
              <a:ext cx="2672" cy="1019"/>
            </a:xfrm>
            <a:prstGeom prst="rect">
              <a:avLst/>
            </a:prstGeom>
            <a:solidFill>
              <a:srgbClr val="0070C0"/>
            </a:solidFill>
            <a:ln w="9525">
              <a:noFill/>
              <a:miter lim="800000"/>
              <a:headEnd/>
              <a:tailEnd/>
            </a:ln>
          </p:spPr>
          <p:txBody>
            <a:bodyPr wrap="none" anchor="ct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endParaRPr lang="en-GB" altLang="zh-CN" sz="2000" dirty="0">
                <a:solidFill>
                  <a:schemeClr val="bg1"/>
                </a:solidFill>
                <a:latin typeface="+mn-lt"/>
                <a:ea typeface="+mn-ea"/>
                <a:cs typeface="+mn-ea"/>
                <a:sym typeface="+mn-lt"/>
              </a:endParaRPr>
            </a:p>
          </p:txBody>
        </p:sp>
        <p:sp>
          <p:nvSpPr>
            <p:cNvPr id="50" name="文本框 1387530">
              <a:extLst>
                <a:ext uri="{FF2B5EF4-FFF2-40B4-BE49-F238E27FC236}">
                  <a16:creationId xmlns="" xmlns:a16="http://schemas.microsoft.com/office/drawing/2014/main" id="{08B6D883-26E2-455B-95E4-8F3EC479B813}"/>
                </a:ext>
              </a:extLst>
            </p:cNvPr>
            <p:cNvSpPr txBox="1">
              <a:spLocks noChangeArrowheads="1"/>
            </p:cNvSpPr>
            <p:nvPr/>
          </p:nvSpPr>
          <p:spPr bwMode="auto">
            <a:xfrm>
              <a:off x="2808" y="999"/>
              <a:ext cx="2469"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sz="2000" dirty="0">
                  <a:solidFill>
                    <a:schemeClr val="bg1"/>
                  </a:solidFill>
                  <a:latin typeface="+mn-lt"/>
                  <a:ea typeface="+mn-ea"/>
                  <a:cs typeface="+mn-ea"/>
                  <a:sym typeface="+mn-lt"/>
                </a:rPr>
                <a:t>减少发生的</a:t>
              </a:r>
              <a:r>
                <a:rPr lang="zh-CN" altLang="en-US" sz="2000" dirty="0">
                  <a:solidFill>
                    <a:srgbClr val="FFFF00"/>
                  </a:solidFill>
                  <a:latin typeface="+mn-lt"/>
                  <a:ea typeface="+mn-ea"/>
                  <a:cs typeface="+mn-ea"/>
                  <a:sym typeface="+mn-lt"/>
                </a:rPr>
                <a:t>可能性</a:t>
              </a:r>
              <a:r>
                <a:rPr lang="zh-CN" altLang="en-US" sz="2000" dirty="0">
                  <a:solidFill>
                    <a:schemeClr val="bg1"/>
                  </a:solidFill>
                  <a:latin typeface="+mn-lt"/>
                  <a:ea typeface="+mn-ea"/>
                  <a:cs typeface="+mn-ea"/>
                  <a:sym typeface="+mn-lt"/>
                </a:rPr>
                <a:t>到可以容忍或可忽略的水平</a:t>
              </a:r>
              <a:endParaRPr lang="zh-CN" altLang="en-US" sz="1800" dirty="0">
                <a:solidFill>
                  <a:schemeClr val="bg1"/>
                </a:solidFill>
                <a:latin typeface="+mn-lt"/>
                <a:ea typeface="+mn-ea"/>
                <a:cs typeface="+mn-ea"/>
                <a:sym typeface="+mn-lt"/>
              </a:endParaRPr>
            </a:p>
          </p:txBody>
        </p:sp>
      </p:grpSp>
      <p:sp>
        <p:nvSpPr>
          <p:cNvPr id="51" name="直接连接符 1387531">
            <a:extLst>
              <a:ext uri="{FF2B5EF4-FFF2-40B4-BE49-F238E27FC236}">
                <a16:creationId xmlns="" xmlns:a16="http://schemas.microsoft.com/office/drawing/2014/main" id="{ABAEB230-D8B2-4AD1-8F67-AA715FDC1C68}"/>
              </a:ext>
            </a:extLst>
          </p:cNvPr>
          <p:cNvSpPr>
            <a:spLocks noChangeShapeType="1"/>
          </p:cNvSpPr>
          <p:nvPr/>
        </p:nvSpPr>
        <p:spPr bwMode="auto">
          <a:xfrm>
            <a:off x="4289480" y="2440740"/>
            <a:ext cx="0" cy="372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sz="1200">
              <a:latin typeface="+mn-lt"/>
              <a:ea typeface="+mn-ea"/>
              <a:cs typeface="+mn-ea"/>
              <a:sym typeface="+mn-lt"/>
            </a:endParaRPr>
          </a:p>
        </p:txBody>
      </p:sp>
      <p:sp>
        <p:nvSpPr>
          <p:cNvPr id="52" name="直接连接符 1387532">
            <a:extLst>
              <a:ext uri="{FF2B5EF4-FFF2-40B4-BE49-F238E27FC236}">
                <a16:creationId xmlns="" xmlns:a16="http://schemas.microsoft.com/office/drawing/2014/main" id="{F1ACF281-3763-4BAF-B66C-2B3B51FB7A24}"/>
              </a:ext>
            </a:extLst>
          </p:cNvPr>
          <p:cNvSpPr>
            <a:spLocks noChangeShapeType="1"/>
          </p:cNvSpPr>
          <p:nvPr/>
        </p:nvSpPr>
        <p:spPr bwMode="auto">
          <a:xfrm>
            <a:off x="4277298" y="3545956"/>
            <a:ext cx="0" cy="4931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sz="1200">
              <a:latin typeface="+mn-lt"/>
              <a:ea typeface="+mn-ea"/>
              <a:cs typeface="+mn-ea"/>
              <a:sym typeface="+mn-lt"/>
            </a:endParaRPr>
          </a:p>
        </p:txBody>
      </p:sp>
      <p:sp>
        <p:nvSpPr>
          <p:cNvPr id="18" name="平行四边形 6">
            <a:extLst>
              <a:ext uri="{FF2B5EF4-FFF2-40B4-BE49-F238E27FC236}">
                <a16:creationId xmlns="" xmlns:a16="http://schemas.microsoft.com/office/drawing/2014/main" id="{AD84D216-B3FE-43E7-AA58-7DB76B096683}"/>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9" name="平行四边形 7">
            <a:extLst>
              <a:ext uri="{FF2B5EF4-FFF2-40B4-BE49-F238E27FC236}">
                <a16:creationId xmlns="" xmlns:a16="http://schemas.microsoft.com/office/drawing/2014/main" id="{6BAEDF23-2A73-44D6-B8D4-ADA073F1CE84}"/>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5">
            <a:extLst>
              <a:ext uri="{FF2B5EF4-FFF2-40B4-BE49-F238E27FC236}">
                <a16:creationId xmlns="" xmlns:a16="http://schemas.microsoft.com/office/drawing/2014/main" id="{3177F9FD-06D7-4350-8A7C-B5592DE68C21}"/>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1" name="矩形 8">
            <a:extLst>
              <a:ext uri="{FF2B5EF4-FFF2-40B4-BE49-F238E27FC236}">
                <a16:creationId xmlns="" xmlns:a16="http://schemas.microsoft.com/office/drawing/2014/main" id="{285FDB1C-CD7D-49CB-99C7-43C6144DBFD9}"/>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3698868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9" name="文本框 1388546">
            <a:extLst>
              <a:ext uri="{FF2B5EF4-FFF2-40B4-BE49-F238E27FC236}">
                <a16:creationId xmlns="" xmlns:a16="http://schemas.microsoft.com/office/drawing/2014/main" id="{8E52D7A4-3082-4244-9FF2-A815C8C31D0D}"/>
              </a:ext>
            </a:extLst>
          </p:cNvPr>
          <p:cNvSpPr txBox="1">
            <a:spLocks noChangeArrowheads="1"/>
          </p:cNvSpPr>
          <p:nvPr/>
        </p:nvSpPr>
        <p:spPr bwMode="auto">
          <a:xfrm flipH="1">
            <a:off x="2681333" y="4346575"/>
            <a:ext cx="6172200" cy="369332"/>
          </a:xfrm>
          <a:prstGeom prst="rect">
            <a:avLst/>
          </a:prstGeom>
          <a:solidFill>
            <a:srgbClr val="004376"/>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1800" dirty="0">
                <a:solidFill>
                  <a:schemeClr val="bg1"/>
                </a:solidFill>
                <a:latin typeface="+mn-lt"/>
                <a:ea typeface="+mn-ea"/>
                <a:cs typeface="+mn-ea"/>
                <a:sym typeface="+mn-lt"/>
              </a:rPr>
              <a:t>停止使用有害物质或以无害物代替</a:t>
            </a:r>
          </a:p>
        </p:txBody>
      </p:sp>
      <p:sp>
        <p:nvSpPr>
          <p:cNvPr id="20" name="文本框 1388547">
            <a:extLst>
              <a:ext uri="{FF2B5EF4-FFF2-40B4-BE49-F238E27FC236}">
                <a16:creationId xmlns="" xmlns:a16="http://schemas.microsoft.com/office/drawing/2014/main" id="{704F09B3-576A-4B81-A390-BABAD6F98557}"/>
              </a:ext>
            </a:extLst>
          </p:cNvPr>
          <p:cNvSpPr txBox="1">
            <a:spLocks noChangeArrowheads="1"/>
          </p:cNvSpPr>
          <p:nvPr/>
        </p:nvSpPr>
        <p:spPr bwMode="auto">
          <a:xfrm flipH="1">
            <a:off x="2681333" y="3889375"/>
            <a:ext cx="5562600" cy="400110"/>
          </a:xfrm>
          <a:prstGeom prst="rect">
            <a:avLst/>
          </a:prstGeom>
          <a:solidFill>
            <a:srgbClr val="004376"/>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a:solidFill>
                  <a:schemeClr val="bg1"/>
                </a:solidFill>
                <a:latin typeface="+mn-lt"/>
                <a:ea typeface="+mn-ea"/>
                <a:cs typeface="+mn-ea"/>
                <a:sym typeface="+mn-lt"/>
              </a:rPr>
              <a:t>改用危害性低的物质</a:t>
            </a:r>
          </a:p>
        </p:txBody>
      </p:sp>
      <p:sp>
        <p:nvSpPr>
          <p:cNvPr id="21" name="文本框 1388548">
            <a:extLst>
              <a:ext uri="{FF2B5EF4-FFF2-40B4-BE49-F238E27FC236}">
                <a16:creationId xmlns="" xmlns:a16="http://schemas.microsoft.com/office/drawing/2014/main" id="{DC573E99-7A88-4FAB-A63A-91AA8DEC3AA6}"/>
              </a:ext>
            </a:extLst>
          </p:cNvPr>
          <p:cNvSpPr txBox="1">
            <a:spLocks noChangeArrowheads="1"/>
          </p:cNvSpPr>
          <p:nvPr/>
        </p:nvSpPr>
        <p:spPr bwMode="auto">
          <a:xfrm flipH="1">
            <a:off x="2681333" y="3432175"/>
            <a:ext cx="4953000" cy="400110"/>
          </a:xfrm>
          <a:prstGeom prst="rect">
            <a:avLst/>
          </a:prstGeom>
          <a:solidFill>
            <a:srgbClr val="0070C0"/>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a:solidFill>
                  <a:schemeClr val="bg1"/>
                </a:solidFill>
                <a:latin typeface="+mn-lt"/>
                <a:ea typeface="+mn-ea"/>
                <a:cs typeface="+mn-ea"/>
                <a:sym typeface="+mn-lt"/>
              </a:rPr>
              <a:t>变更工艺减小危害性</a:t>
            </a:r>
          </a:p>
        </p:txBody>
      </p:sp>
      <p:sp>
        <p:nvSpPr>
          <p:cNvPr id="22" name="文本框 1388549">
            <a:extLst>
              <a:ext uri="{FF2B5EF4-FFF2-40B4-BE49-F238E27FC236}">
                <a16:creationId xmlns="" xmlns:a16="http://schemas.microsoft.com/office/drawing/2014/main" id="{27CCB21D-22CC-4651-AFE3-2993D4008A96}"/>
              </a:ext>
            </a:extLst>
          </p:cNvPr>
          <p:cNvSpPr txBox="1">
            <a:spLocks noChangeArrowheads="1"/>
          </p:cNvSpPr>
          <p:nvPr/>
        </p:nvSpPr>
        <p:spPr bwMode="auto">
          <a:xfrm flipH="1">
            <a:off x="2681333" y="2974975"/>
            <a:ext cx="4343400" cy="400110"/>
          </a:xfrm>
          <a:prstGeom prst="rect">
            <a:avLst/>
          </a:prstGeom>
          <a:solidFill>
            <a:srgbClr val="0070C0"/>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a:solidFill>
                  <a:schemeClr val="bg1"/>
                </a:solidFill>
                <a:latin typeface="+mn-lt"/>
                <a:ea typeface="+mn-ea"/>
                <a:cs typeface="+mn-ea"/>
                <a:sym typeface="+mn-lt"/>
              </a:rPr>
              <a:t>隔离人员或危害</a:t>
            </a:r>
          </a:p>
        </p:txBody>
      </p:sp>
      <p:sp>
        <p:nvSpPr>
          <p:cNvPr id="23" name="文本框 1388550">
            <a:extLst>
              <a:ext uri="{FF2B5EF4-FFF2-40B4-BE49-F238E27FC236}">
                <a16:creationId xmlns="" xmlns:a16="http://schemas.microsoft.com/office/drawing/2014/main" id="{EACE6F69-DEBE-4324-83D8-13B492E72684}"/>
              </a:ext>
            </a:extLst>
          </p:cNvPr>
          <p:cNvSpPr txBox="1">
            <a:spLocks noChangeArrowheads="1"/>
          </p:cNvSpPr>
          <p:nvPr/>
        </p:nvSpPr>
        <p:spPr bwMode="auto">
          <a:xfrm flipH="1">
            <a:off x="2681333" y="2517775"/>
            <a:ext cx="3733800" cy="400110"/>
          </a:xfrm>
          <a:prstGeom prst="rect">
            <a:avLst/>
          </a:prstGeom>
          <a:solidFill>
            <a:srgbClr val="0070C0"/>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a:solidFill>
                  <a:schemeClr val="bg1"/>
                </a:solidFill>
                <a:latin typeface="+mn-lt"/>
                <a:ea typeface="+mn-ea"/>
                <a:cs typeface="+mn-ea"/>
                <a:sym typeface="+mn-lt"/>
              </a:rPr>
              <a:t>局限控制（如分散危险）</a:t>
            </a:r>
          </a:p>
        </p:txBody>
      </p:sp>
      <p:sp>
        <p:nvSpPr>
          <p:cNvPr id="24" name="文本框 1388551">
            <a:extLst>
              <a:ext uri="{FF2B5EF4-FFF2-40B4-BE49-F238E27FC236}">
                <a16:creationId xmlns="" xmlns:a16="http://schemas.microsoft.com/office/drawing/2014/main" id="{8AB5F26F-F898-4D6A-A757-517ACC6FA88A}"/>
              </a:ext>
            </a:extLst>
          </p:cNvPr>
          <p:cNvSpPr txBox="1">
            <a:spLocks noChangeArrowheads="1"/>
          </p:cNvSpPr>
          <p:nvPr/>
        </p:nvSpPr>
        <p:spPr bwMode="auto">
          <a:xfrm flipH="1">
            <a:off x="2681333" y="2060575"/>
            <a:ext cx="3124200" cy="400110"/>
          </a:xfrm>
          <a:prstGeom prst="rect">
            <a:avLst/>
          </a:prstGeom>
          <a:solidFill>
            <a:srgbClr val="0996FF"/>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dirty="0">
                <a:solidFill>
                  <a:schemeClr val="bg1"/>
                </a:solidFill>
                <a:latin typeface="+mn-lt"/>
                <a:ea typeface="+mn-ea"/>
                <a:cs typeface="+mn-ea"/>
                <a:sym typeface="+mn-lt"/>
              </a:rPr>
              <a:t>工程技术控制</a:t>
            </a:r>
          </a:p>
        </p:txBody>
      </p:sp>
      <p:sp>
        <p:nvSpPr>
          <p:cNvPr id="25" name="文本框 1388552">
            <a:extLst>
              <a:ext uri="{FF2B5EF4-FFF2-40B4-BE49-F238E27FC236}">
                <a16:creationId xmlns="" xmlns:a16="http://schemas.microsoft.com/office/drawing/2014/main" id="{5C714B63-3AA4-407D-A9E1-7BE04AC36D9D}"/>
              </a:ext>
            </a:extLst>
          </p:cNvPr>
          <p:cNvSpPr txBox="1">
            <a:spLocks noChangeArrowheads="1"/>
          </p:cNvSpPr>
          <p:nvPr/>
        </p:nvSpPr>
        <p:spPr bwMode="auto">
          <a:xfrm flipH="1">
            <a:off x="2681333" y="1603375"/>
            <a:ext cx="2514600" cy="400110"/>
          </a:xfrm>
          <a:prstGeom prst="rect">
            <a:avLst/>
          </a:prstGeom>
          <a:solidFill>
            <a:srgbClr val="33A8FF"/>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a:solidFill>
                  <a:schemeClr val="bg1"/>
                </a:solidFill>
                <a:latin typeface="+mn-lt"/>
                <a:ea typeface="+mn-ea"/>
                <a:cs typeface="+mn-ea"/>
                <a:sym typeface="+mn-lt"/>
              </a:rPr>
              <a:t>管理控制</a:t>
            </a:r>
          </a:p>
        </p:txBody>
      </p:sp>
      <p:sp>
        <p:nvSpPr>
          <p:cNvPr id="26" name="文本框 1388553">
            <a:extLst>
              <a:ext uri="{FF2B5EF4-FFF2-40B4-BE49-F238E27FC236}">
                <a16:creationId xmlns="" xmlns:a16="http://schemas.microsoft.com/office/drawing/2014/main" id="{6516B4E4-D47C-4D3C-B146-0A3499150D90}"/>
              </a:ext>
            </a:extLst>
          </p:cNvPr>
          <p:cNvSpPr txBox="1">
            <a:spLocks noChangeArrowheads="1"/>
          </p:cNvSpPr>
          <p:nvPr/>
        </p:nvSpPr>
        <p:spPr bwMode="auto">
          <a:xfrm flipH="1">
            <a:off x="2681333" y="1146175"/>
            <a:ext cx="1981200" cy="400110"/>
          </a:xfrm>
          <a:prstGeom prst="rect">
            <a:avLst/>
          </a:prstGeom>
          <a:solidFill>
            <a:srgbClr val="33A8FF"/>
          </a:solidFill>
          <a:ln w="9525">
            <a:noFill/>
            <a:miter lim="800000"/>
            <a:headEnd/>
            <a:tailEnd/>
          </a:ln>
        </p:spPr>
        <p:txBody>
          <a:bodyP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2000" dirty="0">
                <a:solidFill>
                  <a:schemeClr val="bg1"/>
                </a:solidFill>
                <a:latin typeface="+mn-lt"/>
                <a:ea typeface="+mn-ea"/>
                <a:cs typeface="+mn-ea"/>
                <a:sym typeface="+mn-lt"/>
              </a:rPr>
              <a:t>个体防护</a:t>
            </a:r>
          </a:p>
        </p:txBody>
      </p:sp>
      <p:grpSp>
        <p:nvGrpSpPr>
          <p:cNvPr id="27" name="组合 1388556">
            <a:extLst>
              <a:ext uri="{FF2B5EF4-FFF2-40B4-BE49-F238E27FC236}">
                <a16:creationId xmlns="" xmlns:a16="http://schemas.microsoft.com/office/drawing/2014/main" id="{616E21C9-DA6C-4F8E-B906-284CC960284C}"/>
              </a:ext>
            </a:extLst>
          </p:cNvPr>
          <p:cNvGrpSpPr>
            <a:grpSpLocks/>
          </p:cNvGrpSpPr>
          <p:nvPr/>
        </p:nvGrpSpPr>
        <p:grpSpPr bwMode="auto">
          <a:xfrm>
            <a:off x="860869" y="1215207"/>
            <a:ext cx="1414862" cy="3557921"/>
            <a:chOff x="490" y="1103"/>
            <a:chExt cx="733" cy="2208"/>
          </a:xfrm>
        </p:grpSpPr>
        <p:sp>
          <p:nvSpPr>
            <p:cNvPr id="29" name="上箭头 1388558">
              <a:extLst>
                <a:ext uri="{FF2B5EF4-FFF2-40B4-BE49-F238E27FC236}">
                  <a16:creationId xmlns="" xmlns:a16="http://schemas.microsoft.com/office/drawing/2014/main" id="{D1655E8C-2B63-412A-B9AF-7FBCBD41EB68}"/>
                </a:ext>
              </a:extLst>
            </p:cNvPr>
            <p:cNvSpPr>
              <a:spLocks noChangeArrowheads="1"/>
            </p:cNvSpPr>
            <p:nvPr/>
          </p:nvSpPr>
          <p:spPr bwMode="auto">
            <a:xfrm>
              <a:off x="704" y="1496"/>
              <a:ext cx="305" cy="420"/>
            </a:xfrm>
            <a:prstGeom prst="upArrow">
              <a:avLst>
                <a:gd name="adj1" fmla="val 50000"/>
                <a:gd name="adj2" fmla="val 73041"/>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sp>
          <p:nvSpPr>
            <p:cNvPr id="30" name="文本框 1388559">
              <a:extLst>
                <a:ext uri="{FF2B5EF4-FFF2-40B4-BE49-F238E27FC236}">
                  <a16:creationId xmlns="" xmlns:a16="http://schemas.microsoft.com/office/drawing/2014/main" id="{980224E3-D4FA-4A19-AFEF-A506B0BDE479}"/>
                </a:ext>
              </a:extLst>
            </p:cNvPr>
            <p:cNvSpPr txBox="1">
              <a:spLocks noChangeArrowheads="1"/>
            </p:cNvSpPr>
            <p:nvPr/>
          </p:nvSpPr>
          <p:spPr bwMode="auto">
            <a:xfrm>
              <a:off x="490" y="3024"/>
              <a:ext cx="73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defRPr/>
              </a:pPr>
              <a:r>
                <a:rPr lang="zh-CN" altLang="en-US" dirty="0">
                  <a:solidFill>
                    <a:srgbClr val="0996FF"/>
                  </a:solidFill>
                  <a:latin typeface="+mn-lt"/>
                  <a:ea typeface="+mn-ea"/>
                  <a:cs typeface="+mn-ea"/>
                  <a:sym typeface="+mn-lt"/>
                </a:rPr>
                <a:t>消除危险</a:t>
              </a:r>
              <a:endParaRPr lang="zh-TW" altLang="zh-CN" dirty="0">
                <a:solidFill>
                  <a:srgbClr val="0996FF"/>
                </a:solidFill>
                <a:latin typeface="+mn-lt"/>
                <a:ea typeface="+mn-ea"/>
                <a:cs typeface="+mn-ea"/>
                <a:sym typeface="+mn-lt"/>
              </a:endParaRPr>
            </a:p>
          </p:txBody>
        </p:sp>
        <p:sp>
          <p:nvSpPr>
            <p:cNvPr id="31" name="文本框 1388560">
              <a:extLst>
                <a:ext uri="{FF2B5EF4-FFF2-40B4-BE49-F238E27FC236}">
                  <a16:creationId xmlns="" xmlns:a16="http://schemas.microsoft.com/office/drawing/2014/main" id="{1FE5C1DB-35CF-4008-9FFE-FECFF38F038C}"/>
                </a:ext>
              </a:extLst>
            </p:cNvPr>
            <p:cNvSpPr txBox="1">
              <a:spLocks noChangeArrowheads="1"/>
            </p:cNvSpPr>
            <p:nvPr/>
          </p:nvSpPr>
          <p:spPr bwMode="auto">
            <a:xfrm>
              <a:off x="490" y="2071"/>
              <a:ext cx="73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defRPr/>
              </a:pPr>
              <a:r>
                <a:rPr lang="zh-CN" altLang="en-US" dirty="0">
                  <a:solidFill>
                    <a:srgbClr val="0996FF"/>
                  </a:solidFill>
                  <a:latin typeface="+mn-lt"/>
                  <a:ea typeface="+mn-ea"/>
                  <a:cs typeface="+mn-ea"/>
                  <a:sym typeface="+mn-lt"/>
                </a:rPr>
                <a:t>降低危险</a:t>
              </a:r>
              <a:endParaRPr lang="zh-TW" altLang="zh-CN" dirty="0">
                <a:solidFill>
                  <a:srgbClr val="0996FF"/>
                </a:solidFill>
                <a:latin typeface="+mn-lt"/>
                <a:ea typeface="+mn-ea"/>
                <a:cs typeface="+mn-ea"/>
                <a:sym typeface="+mn-lt"/>
              </a:endParaRPr>
            </a:p>
          </p:txBody>
        </p:sp>
        <p:sp>
          <p:nvSpPr>
            <p:cNvPr id="32" name="文本框 1388561">
              <a:extLst>
                <a:ext uri="{FF2B5EF4-FFF2-40B4-BE49-F238E27FC236}">
                  <a16:creationId xmlns="" xmlns:a16="http://schemas.microsoft.com/office/drawing/2014/main" id="{C5693853-C3C6-4E9A-AB86-E30CF89B6629}"/>
                </a:ext>
              </a:extLst>
            </p:cNvPr>
            <p:cNvSpPr txBox="1">
              <a:spLocks noChangeArrowheads="1"/>
            </p:cNvSpPr>
            <p:nvPr/>
          </p:nvSpPr>
          <p:spPr bwMode="auto">
            <a:xfrm>
              <a:off x="490" y="1103"/>
              <a:ext cx="73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defRPr/>
              </a:pPr>
              <a:r>
                <a:rPr lang="zh-CN" altLang="en-US" dirty="0">
                  <a:solidFill>
                    <a:srgbClr val="0996FF"/>
                  </a:solidFill>
                  <a:latin typeface="+mn-lt"/>
                  <a:ea typeface="+mn-ea"/>
                  <a:cs typeface="+mn-ea"/>
                  <a:sym typeface="+mn-lt"/>
                </a:rPr>
                <a:t>个体防护</a:t>
              </a:r>
              <a:endParaRPr lang="zh-TW" altLang="zh-CN" dirty="0">
                <a:solidFill>
                  <a:srgbClr val="0996FF"/>
                </a:solidFill>
                <a:latin typeface="+mn-lt"/>
                <a:ea typeface="+mn-ea"/>
                <a:cs typeface="+mn-ea"/>
                <a:sym typeface="+mn-lt"/>
              </a:endParaRPr>
            </a:p>
          </p:txBody>
        </p:sp>
      </p:grpSp>
      <p:sp>
        <p:nvSpPr>
          <p:cNvPr id="33" name="上箭头 1388558">
            <a:extLst>
              <a:ext uri="{FF2B5EF4-FFF2-40B4-BE49-F238E27FC236}">
                <a16:creationId xmlns="" xmlns:a16="http://schemas.microsoft.com/office/drawing/2014/main" id="{E0714D8F-50BA-45D3-8497-5C0F1755AD2A}"/>
              </a:ext>
            </a:extLst>
          </p:cNvPr>
          <p:cNvSpPr>
            <a:spLocks noChangeArrowheads="1"/>
          </p:cNvSpPr>
          <p:nvPr/>
        </p:nvSpPr>
        <p:spPr bwMode="auto">
          <a:xfrm>
            <a:off x="1273939" y="3412652"/>
            <a:ext cx="588722" cy="676778"/>
          </a:xfrm>
          <a:prstGeom prst="upArrow">
            <a:avLst>
              <a:gd name="adj1" fmla="val 50000"/>
              <a:gd name="adj2" fmla="val 73041"/>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000">
              <a:latin typeface="+mn-lt"/>
              <a:ea typeface="+mn-ea"/>
              <a:cs typeface="+mn-ea"/>
              <a:sym typeface="+mn-lt"/>
            </a:endParaRPr>
          </a:p>
        </p:txBody>
      </p:sp>
      <p:sp>
        <p:nvSpPr>
          <p:cNvPr id="28" name="平行四边形 6">
            <a:extLst>
              <a:ext uri="{FF2B5EF4-FFF2-40B4-BE49-F238E27FC236}">
                <a16:creationId xmlns="" xmlns:a16="http://schemas.microsoft.com/office/drawing/2014/main" id="{548CFE26-8FCB-4159-B714-ED987AA68268}"/>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 name="平行四边形 7">
            <a:extLst>
              <a:ext uri="{FF2B5EF4-FFF2-40B4-BE49-F238E27FC236}">
                <a16:creationId xmlns="" xmlns:a16="http://schemas.microsoft.com/office/drawing/2014/main" id="{5BCF087F-E53D-4D06-8BC0-866D657FFAC5}"/>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 name="文本框 5">
            <a:extLst>
              <a:ext uri="{FF2B5EF4-FFF2-40B4-BE49-F238E27FC236}">
                <a16:creationId xmlns="" xmlns:a16="http://schemas.microsoft.com/office/drawing/2014/main" id="{672EB1EA-D047-4A2C-AEFB-D5E53CBBA011}"/>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6" name="矩形 8">
            <a:extLst>
              <a:ext uri="{FF2B5EF4-FFF2-40B4-BE49-F238E27FC236}">
                <a16:creationId xmlns="" xmlns:a16="http://schemas.microsoft.com/office/drawing/2014/main" id="{643D4ED9-BD77-415C-8440-67C084392649}"/>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20287114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8" name="标题 1504257">
            <a:extLst>
              <a:ext uri="{FF2B5EF4-FFF2-40B4-BE49-F238E27FC236}">
                <a16:creationId xmlns="" xmlns:a16="http://schemas.microsoft.com/office/drawing/2014/main" id="{D27227FF-669C-40EC-BE60-2A34B2779D4D}"/>
              </a:ext>
            </a:extLst>
          </p:cNvPr>
          <p:cNvSpPr txBox="1">
            <a:spLocks noChangeArrowheads="1"/>
          </p:cNvSpPr>
          <p:nvPr/>
        </p:nvSpPr>
        <p:spPr>
          <a:xfrm>
            <a:off x="1193324" y="1176048"/>
            <a:ext cx="4191998"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400" dirty="0">
                <a:solidFill>
                  <a:srgbClr val="0070C0"/>
                </a:solidFill>
                <a:latin typeface="+mn-lt"/>
                <a:ea typeface="+mn-ea"/>
                <a:cs typeface="+mn-ea"/>
                <a:sym typeface="+mn-lt"/>
              </a:rPr>
              <a:t>选择适用的风险控制措施</a:t>
            </a:r>
          </a:p>
        </p:txBody>
      </p:sp>
      <p:sp>
        <p:nvSpPr>
          <p:cNvPr id="43" name="statistics_102507">
            <a:extLst>
              <a:ext uri="{FF2B5EF4-FFF2-40B4-BE49-F238E27FC236}">
                <a16:creationId xmlns="" xmlns:a16="http://schemas.microsoft.com/office/drawing/2014/main" id="{0752F01E-D37E-4510-9181-E4B1305221C1}"/>
              </a:ext>
            </a:extLst>
          </p:cNvPr>
          <p:cNvSpPr>
            <a:spLocks noChangeAspect="1"/>
          </p:cNvSpPr>
          <p:nvPr/>
        </p:nvSpPr>
        <p:spPr bwMode="auto">
          <a:xfrm>
            <a:off x="495300" y="1175689"/>
            <a:ext cx="468800" cy="506059"/>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rgbClr val="0070C0"/>
          </a:solidFill>
          <a:ln>
            <a:noFill/>
          </a:ln>
        </p:spPr>
      </p:sp>
      <p:grpSp>
        <p:nvGrpSpPr>
          <p:cNvPr id="6" name="组合 5">
            <a:extLst>
              <a:ext uri="{FF2B5EF4-FFF2-40B4-BE49-F238E27FC236}">
                <a16:creationId xmlns="" xmlns:a16="http://schemas.microsoft.com/office/drawing/2014/main" id="{D5217BA4-7486-4752-894C-FDE932715A8C}"/>
              </a:ext>
            </a:extLst>
          </p:cNvPr>
          <p:cNvGrpSpPr/>
          <p:nvPr/>
        </p:nvGrpSpPr>
        <p:grpSpPr>
          <a:xfrm>
            <a:off x="1193324" y="1956623"/>
            <a:ext cx="6553200" cy="2905889"/>
            <a:chOff x="964100" y="1925537"/>
            <a:chExt cx="6553200" cy="2905889"/>
          </a:xfrm>
        </p:grpSpPr>
        <p:sp>
          <p:nvSpPr>
            <p:cNvPr id="42" name="标题 1504257">
              <a:extLst>
                <a:ext uri="{FF2B5EF4-FFF2-40B4-BE49-F238E27FC236}">
                  <a16:creationId xmlns="" xmlns:a16="http://schemas.microsoft.com/office/drawing/2014/main" id="{F81B0EAE-C24D-4109-B9AF-540AB200476E}"/>
                </a:ext>
              </a:extLst>
            </p:cNvPr>
            <p:cNvSpPr txBox="1">
              <a:spLocks noChangeArrowheads="1"/>
            </p:cNvSpPr>
            <p:nvPr/>
          </p:nvSpPr>
          <p:spPr>
            <a:xfrm>
              <a:off x="2140869" y="1925537"/>
              <a:ext cx="5349842"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000" dirty="0">
                  <a:solidFill>
                    <a:srgbClr val="0070C0"/>
                  </a:solidFill>
                  <a:latin typeface="+mn-lt"/>
                  <a:ea typeface="+mn-ea"/>
                  <a:cs typeface="+mn-ea"/>
                  <a:sym typeface="+mn-lt"/>
                </a:rPr>
                <a:t>企业在选择风险控制措施时，</a:t>
              </a:r>
              <a:r>
                <a:rPr lang="zh-CN" altLang="en-US" sz="2000" b="1" dirty="0">
                  <a:solidFill>
                    <a:srgbClr val="C00000"/>
                  </a:solidFill>
                  <a:latin typeface="+mn-lt"/>
                  <a:ea typeface="+mn-ea"/>
                  <a:cs typeface="+mn-ea"/>
                  <a:sym typeface="+mn-lt"/>
                </a:rPr>
                <a:t>应考虑</a:t>
              </a:r>
              <a:r>
                <a:rPr lang="zh-CN" altLang="en-US" sz="2000" dirty="0">
                  <a:solidFill>
                    <a:srgbClr val="0070C0"/>
                  </a:solidFill>
                  <a:latin typeface="+mn-lt"/>
                  <a:ea typeface="+mn-ea"/>
                  <a:cs typeface="+mn-ea"/>
                  <a:sym typeface="+mn-lt"/>
                </a:rPr>
                <a:t>：</a:t>
              </a:r>
            </a:p>
          </p:txBody>
        </p:sp>
        <p:grpSp>
          <p:nvGrpSpPr>
            <p:cNvPr id="3" name="组合 2">
              <a:extLst>
                <a:ext uri="{FF2B5EF4-FFF2-40B4-BE49-F238E27FC236}">
                  <a16:creationId xmlns="" xmlns:a16="http://schemas.microsoft.com/office/drawing/2014/main" id="{F3F02A00-D0E9-46A2-A8FA-E560427D1746}"/>
                </a:ext>
              </a:extLst>
            </p:cNvPr>
            <p:cNvGrpSpPr/>
            <p:nvPr/>
          </p:nvGrpSpPr>
          <p:grpSpPr>
            <a:xfrm>
              <a:off x="1533558" y="3101513"/>
              <a:ext cx="5690076" cy="1297034"/>
              <a:chOff x="1193324" y="2639848"/>
              <a:chExt cx="6832028" cy="1557338"/>
            </a:xfrm>
          </p:grpSpPr>
          <p:sp>
            <p:nvSpPr>
              <p:cNvPr id="34" name="Freeform 9">
                <a:extLst>
                  <a:ext uri="{FF2B5EF4-FFF2-40B4-BE49-F238E27FC236}">
                    <a16:creationId xmlns="" xmlns:a16="http://schemas.microsoft.com/office/drawing/2014/main" id="{08834DEE-1C7E-4CD6-A545-3DD0810C2DB8}"/>
                  </a:ext>
                </a:extLst>
              </p:cNvPr>
              <p:cNvSpPr/>
              <p:nvPr/>
            </p:nvSpPr>
            <p:spPr bwMode="auto">
              <a:xfrm>
                <a:off x="1193324" y="2639848"/>
                <a:ext cx="1990111" cy="1557338"/>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70C0"/>
              </a:solidFill>
              <a:ln w="12700" cap="flat" cmpd="sng" algn="ctr">
                <a:noFill/>
                <a:prstDash val="solid"/>
                <a:miter lim="800000"/>
              </a:ln>
              <a:effectLst/>
            </p:spPr>
            <p:txBody>
              <a:bodyPr lIns="68559" tIns="34279" rIns="68559" bIns="34279" anchor="ctr"/>
              <a:lstStyle/>
              <a:p>
                <a:pPr algn="ctr" defTabSz="913650">
                  <a:defRPr/>
                </a:pPr>
                <a:endParaRPr lang="en-US"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6">
                <a:extLst>
                  <a:ext uri="{FF2B5EF4-FFF2-40B4-BE49-F238E27FC236}">
                    <a16:creationId xmlns="" xmlns:a16="http://schemas.microsoft.com/office/drawing/2014/main" id="{6271D197-41F2-4460-A10D-1A328275B0E0}"/>
                  </a:ext>
                </a:extLst>
              </p:cNvPr>
              <p:cNvSpPr/>
              <p:nvPr/>
            </p:nvSpPr>
            <p:spPr bwMode="auto">
              <a:xfrm>
                <a:off x="2812075" y="2639848"/>
                <a:ext cx="1881798" cy="1557338"/>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00B0F0"/>
              </a:solidFill>
              <a:ln w="12700" cap="flat" cmpd="sng" algn="ctr">
                <a:noFill/>
                <a:prstDash val="solid"/>
                <a:miter lim="800000"/>
              </a:ln>
              <a:effectLst/>
            </p:spPr>
            <p:txBody>
              <a:bodyPr lIns="68559" tIns="34279" rIns="68559" bIns="34279" anchor="ctr"/>
              <a:lstStyle/>
              <a:p>
                <a:pPr algn="ctr" defTabSz="913650">
                  <a:defRPr/>
                </a:pPr>
                <a:endParaRPr lang="en-US" sz="14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7">
                <a:extLst>
                  <a:ext uri="{FF2B5EF4-FFF2-40B4-BE49-F238E27FC236}">
                    <a16:creationId xmlns="" xmlns:a16="http://schemas.microsoft.com/office/drawing/2014/main" id="{A280B786-B8BD-42B2-B55E-70A130A87BB2}"/>
                  </a:ext>
                </a:extLst>
              </p:cNvPr>
              <p:cNvSpPr/>
              <p:nvPr/>
            </p:nvSpPr>
            <p:spPr bwMode="auto">
              <a:xfrm>
                <a:off x="4321321" y="2639848"/>
                <a:ext cx="1881798" cy="1557338"/>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70C0"/>
              </a:solidFill>
              <a:ln w="12700" cap="flat" cmpd="sng" algn="ctr">
                <a:noFill/>
                <a:prstDash val="solid"/>
                <a:miter lim="800000"/>
              </a:ln>
              <a:effectLst/>
            </p:spPr>
            <p:txBody>
              <a:bodyPr lIns="68559" tIns="34279" rIns="68559" bIns="34279" anchor="ctr"/>
              <a:lstStyle/>
              <a:p>
                <a:pPr algn="ctr" defTabSz="913650">
                  <a:defRPr/>
                </a:pPr>
                <a:endParaRPr lang="en-US"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8">
                <a:extLst>
                  <a:ext uri="{FF2B5EF4-FFF2-40B4-BE49-F238E27FC236}">
                    <a16:creationId xmlns="" xmlns:a16="http://schemas.microsoft.com/office/drawing/2014/main" id="{4BF6609F-0450-4F9B-9A46-0A3A34D626AF}"/>
                  </a:ext>
                </a:extLst>
              </p:cNvPr>
              <p:cNvSpPr/>
              <p:nvPr/>
            </p:nvSpPr>
            <p:spPr bwMode="auto">
              <a:xfrm>
                <a:off x="5830569" y="2639848"/>
                <a:ext cx="1879417" cy="1557338"/>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00B0F0"/>
              </a:solidFill>
              <a:ln w="12700" cap="flat" cmpd="sng" algn="ctr">
                <a:noFill/>
                <a:prstDash val="solid"/>
                <a:miter lim="800000"/>
              </a:ln>
              <a:effectLst/>
            </p:spPr>
            <p:txBody>
              <a:bodyPr lIns="68559" tIns="34279" rIns="68559" bIns="34279" anchor="ctr"/>
              <a:lstStyle/>
              <a:p>
                <a:pPr algn="ctr" defTabSz="913650">
                  <a:defRPr/>
                </a:pPr>
                <a:endParaRPr lang="en-US"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27">
                <a:extLst>
                  <a:ext uri="{FF2B5EF4-FFF2-40B4-BE49-F238E27FC236}">
                    <a16:creationId xmlns="" xmlns:a16="http://schemas.microsoft.com/office/drawing/2014/main" id="{B4A0041F-4152-47A4-BE11-0795BE641186}"/>
                  </a:ext>
                </a:extLst>
              </p:cNvPr>
              <p:cNvSpPr>
                <a:spLocks noChangeArrowheads="1"/>
              </p:cNvSpPr>
              <p:nvPr/>
            </p:nvSpPr>
            <p:spPr bwMode="auto">
              <a:xfrm>
                <a:off x="1423045" y="3245878"/>
                <a:ext cx="187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3650">
                  <a:defRPr/>
                </a:pPr>
                <a:r>
                  <a:rPr lang="en-US" altLang="zh-CN" sz="24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44" name="Oval 27">
                <a:extLst>
                  <a:ext uri="{FF2B5EF4-FFF2-40B4-BE49-F238E27FC236}">
                    <a16:creationId xmlns="" xmlns:a16="http://schemas.microsoft.com/office/drawing/2014/main" id="{B0C7E05E-0F1B-42D7-AA67-A2EAAB733000}"/>
                  </a:ext>
                </a:extLst>
              </p:cNvPr>
              <p:cNvSpPr>
                <a:spLocks noChangeArrowheads="1"/>
              </p:cNvSpPr>
              <p:nvPr/>
            </p:nvSpPr>
            <p:spPr bwMode="auto">
              <a:xfrm>
                <a:off x="3072198" y="3245878"/>
                <a:ext cx="187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3650">
                  <a:defRPr/>
                </a:pPr>
                <a:r>
                  <a:rPr lang="en-US" altLang="zh-CN" sz="24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p>
            </p:txBody>
          </p:sp>
          <p:sp>
            <p:nvSpPr>
              <p:cNvPr id="45" name="Oval 27">
                <a:extLst>
                  <a:ext uri="{FF2B5EF4-FFF2-40B4-BE49-F238E27FC236}">
                    <a16:creationId xmlns="" xmlns:a16="http://schemas.microsoft.com/office/drawing/2014/main" id="{7E2559AE-C5DC-468A-935B-D2337C79E716}"/>
                  </a:ext>
                </a:extLst>
              </p:cNvPr>
              <p:cNvSpPr>
                <a:spLocks noChangeArrowheads="1"/>
              </p:cNvSpPr>
              <p:nvPr/>
            </p:nvSpPr>
            <p:spPr bwMode="auto">
              <a:xfrm>
                <a:off x="4643831" y="3245878"/>
                <a:ext cx="187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3650">
                  <a:defRPr/>
                </a:pPr>
                <a:r>
                  <a:rPr lang="en-US" altLang="zh-CN" sz="24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p>
            </p:txBody>
          </p:sp>
          <p:sp>
            <p:nvSpPr>
              <p:cNvPr id="48" name="Oval 27">
                <a:extLst>
                  <a:ext uri="{FF2B5EF4-FFF2-40B4-BE49-F238E27FC236}">
                    <a16:creationId xmlns="" xmlns:a16="http://schemas.microsoft.com/office/drawing/2014/main" id="{7B4E8993-4F19-4ACC-9983-242ED464BF8D}"/>
                  </a:ext>
                </a:extLst>
              </p:cNvPr>
              <p:cNvSpPr>
                <a:spLocks noChangeArrowheads="1"/>
              </p:cNvSpPr>
              <p:nvPr/>
            </p:nvSpPr>
            <p:spPr bwMode="auto">
              <a:xfrm>
                <a:off x="6153077" y="3245878"/>
                <a:ext cx="187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3650">
                  <a:defRPr/>
                </a:pPr>
                <a:r>
                  <a:rPr lang="en-US" altLang="zh-CN" sz="24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p>
            </p:txBody>
          </p:sp>
        </p:grpSp>
        <p:sp>
          <p:nvSpPr>
            <p:cNvPr id="2" name="矩形 1">
              <a:extLst>
                <a:ext uri="{FF2B5EF4-FFF2-40B4-BE49-F238E27FC236}">
                  <a16:creationId xmlns="" xmlns:a16="http://schemas.microsoft.com/office/drawing/2014/main" id="{6524F7D7-21C5-496A-AF33-A0F3A8E4C521}"/>
                </a:ext>
              </a:extLst>
            </p:cNvPr>
            <p:cNvSpPr/>
            <p:nvPr/>
          </p:nvSpPr>
          <p:spPr>
            <a:xfrm>
              <a:off x="1186121" y="4492872"/>
              <a:ext cx="1909497" cy="338554"/>
            </a:xfrm>
            <a:prstGeom prst="rect">
              <a:avLst/>
            </a:prstGeom>
          </p:spPr>
          <p:txBody>
            <a:bodyPr wrap="none">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cs typeface="+mn-ea"/>
                  <a:sym typeface="+mn-lt"/>
                </a:rPr>
                <a:t>可行性、可靠性</a:t>
              </a:r>
              <a:endParaRPr lang="zh-CN" altLang="en-US" sz="1400" dirty="0">
                <a:solidFill>
                  <a:schemeClr val="tx1">
                    <a:lumMod val="85000"/>
                    <a:lumOff val="15000"/>
                  </a:schemeClr>
                </a:solidFill>
              </a:endParaRPr>
            </a:p>
          </p:txBody>
        </p:sp>
        <p:sp>
          <p:nvSpPr>
            <p:cNvPr id="50" name="矩形 49">
              <a:extLst>
                <a:ext uri="{FF2B5EF4-FFF2-40B4-BE49-F238E27FC236}">
                  <a16:creationId xmlns="" xmlns:a16="http://schemas.microsoft.com/office/drawing/2014/main" id="{43E2DF8F-CC88-469E-B0D5-3285F3B52C5B}"/>
                </a:ext>
              </a:extLst>
            </p:cNvPr>
            <p:cNvSpPr/>
            <p:nvPr/>
          </p:nvSpPr>
          <p:spPr>
            <a:xfrm>
              <a:off x="2595821" y="2590090"/>
              <a:ext cx="1909497" cy="338554"/>
            </a:xfrm>
            <a:prstGeom prst="rect">
              <a:avLst/>
            </a:prstGeom>
          </p:spPr>
          <p:txBody>
            <a:bodyPr wrap="none">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cs typeface="+mn-ea"/>
                  <a:sym typeface="+mn-lt"/>
                </a:rPr>
                <a:t>先进性、安全性</a:t>
              </a:r>
              <a:endParaRPr lang="zh-CN" altLang="en-US" sz="1400" dirty="0">
                <a:solidFill>
                  <a:schemeClr val="tx1">
                    <a:lumMod val="85000"/>
                    <a:lumOff val="15000"/>
                  </a:schemeClr>
                </a:solidFill>
              </a:endParaRPr>
            </a:p>
          </p:txBody>
        </p:sp>
        <p:sp>
          <p:nvSpPr>
            <p:cNvPr id="51" name="矩形 50">
              <a:extLst>
                <a:ext uri="{FF2B5EF4-FFF2-40B4-BE49-F238E27FC236}">
                  <a16:creationId xmlns="" xmlns:a16="http://schemas.microsoft.com/office/drawing/2014/main" id="{20271B69-AB19-4145-9640-4122E30D89C4}"/>
                </a:ext>
              </a:extLst>
            </p:cNvPr>
            <p:cNvSpPr/>
            <p:nvPr/>
          </p:nvSpPr>
          <p:spPr>
            <a:xfrm>
              <a:off x="4053231" y="4478708"/>
              <a:ext cx="1499128" cy="338554"/>
            </a:xfrm>
            <a:prstGeom prst="rect">
              <a:avLst/>
            </a:prstGeom>
          </p:spPr>
          <p:txBody>
            <a:bodyPr wrap="none">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cs typeface="+mn-ea"/>
                  <a:sym typeface="+mn-lt"/>
                </a:rPr>
                <a:t>经济合理性</a:t>
              </a:r>
              <a:endParaRPr lang="zh-CN" altLang="en-US" sz="1400" dirty="0">
                <a:solidFill>
                  <a:schemeClr val="tx1">
                    <a:lumMod val="85000"/>
                    <a:lumOff val="15000"/>
                  </a:schemeClr>
                </a:solidFill>
              </a:endParaRPr>
            </a:p>
          </p:txBody>
        </p:sp>
        <p:sp>
          <p:nvSpPr>
            <p:cNvPr id="52" name="矩形 51">
              <a:extLst>
                <a:ext uri="{FF2B5EF4-FFF2-40B4-BE49-F238E27FC236}">
                  <a16:creationId xmlns="" xmlns:a16="http://schemas.microsoft.com/office/drawing/2014/main" id="{A8DC622E-B76E-4285-9659-A61C214B99A6}"/>
                </a:ext>
              </a:extLst>
            </p:cNvPr>
            <p:cNvSpPr/>
            <p:nvPr/>
          </p:nvSpPr>
          <p:spPr>
            <a:xfrm>
              <a:off x="5144989" y="2608017"/>
              <a:ext cx="1909497" cy="338554"/>
            </a:xfrm>
            <a:prstGeom prst="rect">
              <a:avLst/>
            </a:prstGeom>
          </p:spPr>
          <p:txBody>
            <a:bodyPr wrap="none">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cs typeface="+mn-ea"/>
                  <a:sym typeface="+mn-lt"/>
                </a:rPr>
                <a:t>技术保证和服务</a:t>
              </a:r>
              <a:endParaRPr lang="zh-CN" altLang="en-US" sz="1400" dirty="0">
                <a:solidFill>
                  <a:schemeClr val="tx1">
                    <a:lumMod val="85000"/>
                    <a:lumOff val="15000"/>
                  </a:schemeClr>
                </a:solidFill>
              </a:endParaRPr>
            </a:p>
          </p:txBody>
        </p:sp>
        <p:cxnSp>
          <p:nvCxnSpPr>
            <p:cNvPr id="5" name="直接连接符 4">
              <a:extLst>
                <a:ext uri="{FF2B5EF4-FFF2-40B4-BE49-F238E27FC236}">
                  <a16:creationId xmlns="" xmlns:a16="http://schemas.microsoft.com/office/drawing/2014/main" id="{B843F9A5-43A9-49B4-B68E-8A2B21BD9570}"/>
                </a:ext>
              </a:extLst>
            </p:cNvPr>
            <p:cNvCxnSpPr/>
            <p:nvPr/>
          </p:nvCxnSpPr>
          <p:spPr>
            <a:xfrm>
              <a:off x="964100" y="2500948"/>
              <a:ext cx="0" cy="227494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6A6E8F7A-698E-4A80-96C0-F714BC908005}"/>
                </a:ext>
              </a:extLst>
            </p:cNvPr>
            <p:cNvCxnSpPr/>
            <p:nvPr/>
          </p:nvCxnSpPr>
          <p:spPr>
            <a:xfrm>
              <a:off x="7517300" y="2468773"/>
              <a:ext cx="0" cy="227494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25" name="平行四边形 6">
            <a:extLst>
              <a:ext uri="{FF2B5EF4-FFF2-40B4-BE49-F238E27FC236}">
                <a16:creationId xmlns="" xmlns:a16="http://schemas.microsoft.com/office/drawing/2014/main" id="{914211AD-2A68-4D2C-9B02-B72DB5D8DA7D}"/>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 name="平行四边形 7">
            <a:extLst>
              <a:ext uri="{FF2B5EF4-FFF2-40B4-BE49-F238E27FC236}">
                <a16:creationId xmlns="" xmlns:a16="http://schemas.microsoft.com/office/drawing/2014/main" id="{83E27D5A-580D-4F7E-A198-B8240F557ED8}"/>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5">
            <a:extLst>
              <a:ext uri="{FF2B5EF4-FFF2-40B4-BE49-F238E27FC236}">
                <a16:creationId xmlns="" xmlns:a16="http://schemas.microsoft.com/office/drawing/2014/main" id="{31D6F202-8C5B-4648-8DDD-530EBFE2015A}"/>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9" name="矩形 8">
            <a:extLst>
              <a:ext uri="{FF2B5EF4-FFF2-40B4-BE49-F238E27FC236}">
                <a16:creationId xmlns="" xmlns:a16="http://schemas.microsoft.com/office/drawing/2014/main" id="{7542C0DF-F309-4C3A-9373-4F5A29A0A38C}"/>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41571361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8" name="标题 1504257">
            <a:extLst>
              <a:ext uri="{FF2B5EF4-FFF2-40B4-BE49-F238E27FC236}">
                <a16:creationId xmlns="" xmlns:a16="http://schemas.microsoft.com/office/drawing/2014/main" id="{D27227FF-669C-40EC-BE60-2A34B2779D4D}"/>
              </a:ext>
            </a:extLst>
          </p:cNvPr>
          <p:cNvSpPr txBox="1">
            <a:spLocks noChangeArrowheads="1"/>
          </p:cNvSpPr>
          <p:nvPr/>
        </p:nvSpPr>
        <p:spPr>
          <a:xfrm>
            <a:off x="1193324" y="1176048"/>
            <a:ext cx="4191998"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400" dirty="0">
                <a:solidFill>
                  <a:srgbClr val="0070C0"/>
                </a:solidFill>
                <a:latin typeface="+mn-lt"/>
                <a:ea typeface="+mn-ea"/>
                <a:cs typeface="+mn-ea"/>
                <a:sym typeface="+mn-lt"/>
              </a:rPr>
              <a:t>选择适用的风险控制措施</a:t>
            </a:r>
          </a:p>
        </p:txBody>
      </p:sp>
      <p:sp>
        <p:nvSpPr>
          <p:cNvPr id="43" name="statistics_102507">
            <a:extLst>
              <a:ext uri="{FF2B5EF4-FFF2-40B4-BE49-F238E27FC236}">
                <a16:creationId xmlns="" xmlns:a16="http://schemas.microsoft.com/office/drawing/2014/main" id="{0752F01E-D37E-4510-9181-E4B1305221C1}"/>
              </a:ext>
            </a:extLst>
          </p:cNvPr>
          <p:cNvSpPr>
            <a:spLocks noChangeAspect="1"/>
          </p:cNvSpPr>
          <p:nvPr/>
        </p:nvSpPr>
        <p:spPr bwMode="auto">
          <a:xfrm>
            <a:off x="495300" y="1175689"/>
            <a:ext cx="468800" cy="506059"/>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rgbClr val="0070C0"/>
          </a:solidFill>
          <a:ln>
            <a:noFill/>
          </a:ln>
        </p:spPr>
      </p:sp>
      <p:sp>
        <p:nvSpPr>
          <p:cNvPr id="42" name="标题 1504257">
            <a:extLst>
              <a:ext uri="{FF2B5EF4-FFF2-40B4-BE49-F238E27FC236}">
                <a16:creationId xmlns="" xmlns:a16="http://schemas.microsoft.com/office/drawing/2014/main" id="{F81B0EAE-C24D-4109-B9AF-540AB200476E}"/>
              </a:ext>
            </a:extLst>
          </p:cNvPr>
          <p:cNvSpPr txBox="1">
            <a:spLocks noChangeArrowheads="1"/>
          </p:cNvSpPr>
          <p:nvPr/>
        </p:nvSpPr>
        <p:spPr>
          <a:xfrm>
            <a:off x="1796318" y="1781535"/>
            <a:ext cx="4521531" cy="53137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lnSpc>
                <a:spcPts val="3200"/>
              </a:lnSpc>
              <a:defRPr/>
            </a:pPr>
            <a:r>
              <a:rPr lang="zh-CN" altLang="en-US" sz="2000" dirty="0">
                <a:solidFill>
                  <a:srgbClr val="0070C0"/>
                </a:solidFill>
                <a:latin typeface="+mn-lt"/>
                <a:ea typeface="+mn-ea"/>
                <a:cs typeface="+mn-ea"/>
                <a:sym typeface="+mn-lt"/>
              </a:rPr>
              <a:t>企业在选择风险控制措施时，</a:t>
            </a:r>
            <a:r>
              <a:rPr lang="zh-CN" altLang="en-US" sz="2000" b="1" dirty="0">
                <a:solidFill>
                  <a:srgbClr val="C00000"/>
                </a:solidFill>
                <a:latin typeface="+mn-lt"/>
                <a:ea typeface="+mn-ea"/>
                <a:cs typeface="+mn-ea"/>
                <a:sym typeface="+mn-lt"/>
              </a:rPr>
              <a:t>应包括</a:t>
            </a:r>
          </a:p>
        </p:txBody>
      </p:sp>
      <p:grpSp>
        <p:nvGrpSpPr>
          <p:cNvPr id="8" name="组合 7">
            <a:extLst>
              <a:ext uri="{FF2B5EF4-FFF2-40B4-BE49-F238E27FC236}">
                <a16:creationId xmlns="" xmlns:a16="http://schemas.microsoft.com/office/drawing/2014/main" id="{1096D75D-607E-4024-B82E-F29FB0E0943A}"/>
              </a:ext>
            </a:extLst>
          </p:cNvPr>
          <p:cNvGrpSpPr/>
          <p:nvPr/>
        </p:nvGrpSpPr>
        <p:grpSpPr>
          <a:xfrm>
            <a:off x="1566074" y="2528893"/>
            <a:ext cx="5228721" cy="2393944"/>
            <a:chOff x="2580282" y="2000256"/>
            <a:chExt cx="5822968" cy="2666017"/>
          </a:xfrm>
        </p:grpSpPr>
        <p:grpSp>
          <p:nvGrpSpPr>
            <p:cNvPr id="7" name="组合 6">
              <a:extLst>
                <a:ext uri="{FF2B5EF4-FFF2-40B4-BE49-F238E27FC236}">
                  <a16:creationId xmlns="" xmlns:a16="http://schemas.microsoft.com/office/drawing/2014/main" id="{F0B55EB1-00D2-4B00-BAC4-929FFD00B1DE}"/>
                </a:ext>
              </a:extLst>
            </p:cNvPr>
            <p:cNvGrpSpPr/>
            <p:nvPr/>
          </p:nvGrpSpPr>
          <p:grpSpPr>
            <a:xfrm>
              <a:off x="4288200" y="2000256"/>
              <a:ext cx="2677425" cy="2666017"/>
              <a:chOff x="4876482" y="1613883"/>
              <a:chExt cx="3074194" cy="3061096"/>
            </a:xfrm>
          </p:grpSpPr>
          <p:sp>
            <p:nvSpPr>
              <p:cNvPr id="25" name="îṥḷíḑê">
                <a:extLst>
                  <a:ext uri="{FF2B5EF4-FFF2-40B4-BE49-F238E27FC236}">
                    <a16:creationId xmlns="" xmlns:a16="http://schemas.microsoft.com/office/drawing/2014/main" id="{29385711-A701-4AF2-8D61-5FD054D21614}"/>
                  </a:ext>
                </a:extLst>
              </p:cNvPr>
              <p:cNvSpPr/>
              <p:nvPr/>
            </p:nvSpPr>
            <p:spPr bwMode="auto">
              <a:xfrm>
                <a:off x="4937204" y="1613883"/>
                <a:ext cx="1958578" cy="1088231"/>
              </a:xfrm>
              <a:custGeom>
                <a:avLst/>
                <a:gdLst>
                  <a:gd name="T0" fmla="*/ 196 w 260"/>
                  <a:gd name="T1" fmla="*/ 0 h 145"/>
                  <a:gd name="T2" fmla="*/ 0 w 260"/>
                  <a:gd name="T3" fmla="*/ 145 h 145"/>
                  <a:gd name="T4" fmla="*/ 169 w 260"/>
                  <a:gd name="T5" fmla="*/ 125 h 145"/>
                  <a:gd name="T6" fmla="*/ 169 w 260"/>
                  <a:gd name="T7" fmla="*/ 125 h 145"/>
                  <a:gd name="T8" fmla="*/ 196 w 260"/>
                  <a:gd name="T9" fmla="*/ 130 h 145"/>
                  <a:gd name="T10" fmla="*/ 260 w 260"/>
                  <a:gd name="T11" fmla="*/ 65 h 145"/>
                  <a:gd name="T12" fmla="*/ 196 w 26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60" h="145">
                    <a:moveTo>
                      <a:pt x="196" y="0"/>
                    </a:moveTo>
                    <a:cubicBezTo>
                      <a:pt x="104" y="0"/>
                      <a:pt x="26" y="61"/>
                      <a:pt x="0" y="145"/>
                    </a:cubicBezTo>
                    <a:cubicBezTo>
                      <a:pt x="34" y="103"/>
                      <a:pt x="93" y="88"/>
                      <a:pt x="169" y="125"/>
                    </a:cubicBezTo>
                    <a:cubicBezTo>
                      <a:pt x="169" y="125"/>
                      <a:pt x="169" y="125"/>
                      <a:pt x="169" y="125"/>
                    </a:cubicBezTo>
                    <a:cubicBezTo>
                      <a:pt x="177" y="128"/>
                      <a:pt x="186" y="130"/>
                      <a:pt x="196" y="130"/>
                    </a:cubicBezTo>
                    <a:cubicBezTo>
                      <a:pt x="231" y="130"/>
                      <a:pt x="260" y="101"/>
                      <a:pt x="260" y="65"/>
                    </a:cubicBezTo>
                    <a:cubicBezTo>
                      <a:pt x="260" y="29"/>
                      <a:pt x="231" y="0"/>
                      <a:pt x="196" y="0"/>
                    </a:cubicBezTo>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ï$ḻïḓê">
                <a:extLst>
                  <a:ext uri="{FF2B5EF4-FFF2-40B4-BE49-F238E27FC236}">
                    <a16:creationId xmlns="" xmlns:a16="http://schemas.microsoft.com/office/drawing/2014/main" id="{96B198B8-E0A5-40F7-8920-AACB4CDDC621}"/>
                  </a:ext>
                </a:extLst>
              </p:cNvPr>
              <p:cNvSpPr/>
              <p:nvPr/>
            </p:nvSpPr>
            <p:spPr bwMode="auto">
              <a:xfrm>
                <a:off x="6174224" y="1870547"/>
                <a:ext cx="471567" cy="46893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algn="ctr"/>
                <a:r>
                  <a:rPr lang="en-US" altLang="zh-CN" sz="2400" dirty="0">
                    <a:solidFill>
                      <a:srgbClr val="0070C0"/>
                    </a:solidFill>
                    <a:latin typeface="Impact" panose="020B0806030902050204" pitchFamily="34" charset="0"/>
                  </a:rPr>
                  <a:t>01</a:t>
                </a:r>
                <a:endParaRPr lang="zh-CN" altLang="en-US" sz="2400" dirty="0">
                  <a:solidFill>
                    <a:srgbClr val="0070C0"/>
                  </a:solidFill>
                  <a:latin typeface="Impact" panose="020B0806030902050204" pitchFamily="34" charset="0"/>
                </a:endParaRPr>
              </a:p>
            </p:txBody>
          </p:sp>
          <p:sp>
            <p:nvSpPr>
              <p:cNvPr id="27" name="ïśḷîḑé">
                <a:extLst>
                  <a:ext uri="{FF2B5EF4-FFF2-40B4-BE49-F238E27FC236}">
                    <a16:creationId xmlns="" xmlns:a16="http://schemas.microsoft.com/office/drawing/2014/main" id="{35E40A7B-5BE0-413B-AEFD-1134AC61944C}"/>
                  </a:ext>
                </a:extLst>
              </p:cNvPr>
              <p:cNvSpPr/>
              <p:nvPr/>
            </p:nvSpPr>
            <p:spPr bwMode="auto">
              <a:xfrm>
                <a:off x="6858873" y="1681748"/>
                <a:ext cx="1091803" cy="1950244"/>
              </a:xfrm>
              <a:custGeom>
                <a:avLst/>
                <a:gdLst>
                  <a:gd name="T0" fmla="*/ 0 w 145"/>
                  <a:gd name="T1" fmla="*/ 0 h 260"/>
                  <a:gd name="T2" fmla="*/ 20 w 145"/>
                  <a:gd name="T3" fmla="*/ 169 h 260"/>
                  <a:gd name="T4" fmla="*/ 20 w 145"/>
                  <a:gd name="T5" fmla="*/ 169 h 260"/>
                  <a:gd name="T6" fmla="*/ 15 w 145"/>
                  <a:gd name="T7" fmla="*/ 195 h 260"/>
                  <a:gd name="T8" fmla="*/ 80 w 145"/>
                  <a:gd name="T9" fmla="*/ 260 h 260"/>
                  <a:gd name="T10" fmla="*/ 145 w 145"/>
                  <a:gd name="T11" fmla="*/ 195 h 260"/>
                  <a:gd name="T12" fmla="*/ 0 w 145"/>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145" h="260">
                    <a:moveTo>
                      <a:pt x="0" y="0"/>
                    </a:moveTo>
                    <a:cubicBezTo>
                      <a:pt x="42" y="34"/>
                      <a:pt x="57" y="92"/>
                      <a:pt x="20" y="169"/>
                    </a:cubicBezTo>
                    <a:cubicBezTo>
                      <a:pt x="20" y="169"/>
                      <a:pt x="20" y="169"/>
                      <a:pt x="20" y="169"/>
                    </a:cubicBezTo>
                    <a:cubicBezTo>
                      <a:pt x="17" y="177"/>
                      <a:pt x="15" y="186"/>
                      <a:pt x="15" y="195"/>
                    </a:cubicBezTo>
                    <a:cubicBezTo>
                      <a:pt x="15" y="231"/>
                      <a:pt x="44" y="260"/>
                      <a:pt x="80" y="260"/>
                    </a:cubicBezTo>
                    <a:cubicBezTo>
                      <a:pt x="116" y="260"/>
                      <a:pt x="145" y="231"/>
                      <a:pt x="145" y="195"/>
                    </a:cubicBezTo>
                    <a:cubicBezTo>
                      <a:pt x="145" y="103"/>
                      <a:pt x="84" y="26"/>
                      <a:pt x="0" y="0"/>
                    </a:cubicBezTo>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îś1îḓe">
                <a:extLst>
                  <a:ext uri="{FF2B5EF4-FFF2-40B4-BE49-F238E27FC236}">
                    <a16:creationId xmlns="" xmlns:a16="http://schemas.microsoft.com/office/drawing/2014/main" id="{AF7E31CF-2B33-4FC9-B214-7964B8F317B6}"/>
                  </a:ext>
                </a:extLst>
              </p:cNvPr>
              <p:cNvSpPr/>
              <p:nvPr/>
            </p:nvSpPr>
            <p:spPr bwMode="auto">
              <a:xfrm>
                <a:off x="5924232" y="3593892"/>
                <a:ext cx="1958578" cy="1081087"/>
              </a:xfrm>
              <a:custGeom>
                <a:avLst/>
                <a:gdLst>
                  <a:gd name="T0" fmla="*/ 91 w 260"/>
                  <a:gd name="T1" fmla="*/ 20 h 144"/>
                  <a:gd name="T2" fmla="*/ 91 w 260"/>
                  <a:gd name="T3" fmla="*/ 20 h 144"/>
                  <a:gd name="T4" fmla="*/ 65 w 260"/>
                  <a:gd name="T5" fmla="*/ 14 h 144"/>
                  <a:gd name="T6" fmla="*/ 0 w 260"/>
                  <a:gd name="T7" fmla="*/ 79 h 144"/>
                  <a:gd name="T8" fmla="*/ 65 w 260"/>
                  <a:gd name="T9" fmla="*/ 144 h 144"/>
                  <a:gd name="T10" fmla="*/ 260 w 260"/>
                  <a:gd name="T11" fmla="*/ 0 h 144"/>
                  <a:gd name="T12" fmla="*/ 91 w 260"/>
                  <a:gd name="T13" fmla="*/ 20 h 144"/>
                </a:gdLst>
                <a:ahLst/>
                <a:cxnLst>
                  <a:cxn ang="0">
                    <a:pos x="T0" y="T1"/>
                  </a:cxn>
                  <a:cxn ang="0">
                    <a:pos x="T2" y="T3"/>
                  </a:cxn>
                  <a:cxn ang="0">
                    <a:pos x="T4" y="T5"/>
                  </a:cxn>
                  <a:cxn ang="0">
                    <a:pos x="T6" y="T7"/>
                  </a:cxn>
                  <a:cxn ang="0">
                    <a:pos x="T8" y="T9"/>
                  </a:cxn>
                  <a:cxn ang="0">
                    <a:pos x="T10" y="T11"/>
                  </a:cxn>
                  <a:cxn ang="0">
                    <a:pos x="T12" y="T13"/>
                  </a:cxn>
                </a:cxnLst>
                <a:rect l="0" t="0" r="r" b="b"/>
                <a:pathLst>
                  <a:path w="260" h="144">
                    <a:moveTo>
                      <a:pt x="91" y="20"/>
                    </a:moveTo>
                    <a:cubicBezTo>
                      <a:pt x="91" y="20"/>
                      <a:pt x="91" y="20"/>
                      <a:pt x="91" y="20"/>
                    </a:cubicBezTo>
                    <a:cubicBezTo>
                      <a:pt x="83" y="16"/>
                      <a:pt x="74" y="14"/>
                      <a:pt x="65" y="14"/>
                    </a:cubicBezTo>
                    <a:cubicBezTo>
                      <a:pt x="29" y="14"/>
                      <a:pt x="0" y="44"/>
                      <a:pt x="0" y="79"/>
                    </a:cubicBezTo>
                    <a:cubicBezTo>
                      <a:pt x="0" y="115"/>
                      <a:pt x="29" y="144"/>
                      <a:pt x="65" y="144"/>
                    </a:cubicBezTo>
                    <a:cubicBezTo>
                      <a:pt x="157" y="144"/>
                      <a:pt x="234" y="83"/>
                      <a:pt x="260" y="0"/>
                    </a:cubicBezTo>
                    <a:cubicBezTo>
                      <a:pt x="226" y="42"/>
                      <a:pt x="168" y="56"/>
                      <a:pt x="91" y="20"/>
                    </a:cubicBezTo>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ïslîḍê">
                <a:extLst>
                  <a:ext uri="{FF2B5EF4-FFF2-40B4-BE49-F238E27FC236}">
                    <a16:creationId xmlns="" xmlns:a16="http://schemas.microsoft.com/office/drawing/2014/main" id="{37DF09BB-B722-4372-BC2D-4CA12636CAF3}"/>
                  </a:ext>
                </a:extLst>
              </p:cNvPr>
              <p:cNvSpPr/>
              <p:nvPr/>
            </p:nvSpPr>
            <p:spPr bwMode="auto">
              <a:xfrm>
                <a:off x="4876482" y="2656870"/>
                <a:ext cx="1085850" cy="1950244"/>
              </a:xfrm>
              <a:custGeom>
                <a:avLst/>
                <a:gdLst>
                  <a:gd name="T0" fmla="*/ 124 w 144"/>
                  <a:gd name="T1" fmla="*/ 91 h 260"/>
                  <a:gd name="T2" fmla="*/ 124 w 144"/>
                  <a:gd name="T3" fmla="*/ 91 h 260"/>
                  <a:gd name="T4" fmla="*/ 129 w 144"/>
                  <a:gd name="T5" fmla="*/ 65 h 260"/>
                  <a:gd name="T6" fmla="*/ 64 w 144"/>
                  <a:gd name="T7" fmla="*/ 0 h 260"/>
                  <a:gd name="T8" fmla="*/ 0 w 144"/>
                  <a:gd name="T9" fmla="*/ 65 h 260"/>
                  <a:gd name="T10" fmla="*/ 144 w 144"/>
                  <a:gd name="T11" fmla="*/ 260 h 260"/>
                  <a:gd name="T12" fmla="*/ 124 w 144"/>
                  <a:gd name="T13" fmla="*/ 91 h 260"/>
                </a:gdLst>
                <a:ahLst/>
                <a:cxnLst>
                  <a:cxn ang="0">
                    <a:pos x="T0" y="T1"/>
                  </a:cxn>
                  <a:cxn ang="0">
                    <a:pos x="T2" y="T3"/>
                  </a:cxn>
                  <a:cxn ang="0">
                    <a:pos x="T4" y="T5"/>
                  </a:cxn>
                  <a:cxn ang="0">
                    <a:pos x="T6" y="T7"/>
                  </a:cxn>
                  <a:cxn ang="0">
                    <a:pos x="T8" y="T9"/>
                  </a:cxn>
                  <a:cxn ang="0">
                    <a:pos x="T10" y="T11"/>
                  </a:cxn>
                  <a:cxn ang="0">
                    <a:pos x="T12" y="T13"/>
                  </a:cxn>
                </a:cxnLst>
                <a:rect l="0" t="0" r="r" b="b"/>
                <a:pathLst>
                  <a:path w="144" h="260">
                    <a:moveTo>
                      <a:pt x="124" y="91"/>
                    </a:moveTo>
                    <a:cubicBezTo>
                      <a:pt x="124" y="91"/>
                      <a:pt x="124" y="91"/>
                      <a:pt x="124" y="91"/>
                    </a:cubicBezTo>
                    <a:cubicBezTo>
                      <a:pt x="127" y="83"/>
                      <a:pt x="129" y="75"/>
                      <a:pt x="129" y="65"/>
                    </a:cubicBezTo>
                    <a:cubicBezTo>
                      <a:pt x="129" y="29"/>
                      <a:pt x="100" y="0"/>
                      <a:pt x="64" y="0"/>
                    </a:cubicBezTo>
                    <a:cubicBezTo>
                      <a:pt x="29" y="0"/>
                      <a:pt x="0" y="29"/>
                      <a:pt x="0" y="65"/>
                    </a:cubicBezTo>
                    <a:cubicBezTo>
                      <a:pt x="0" y="157"/>
                      <a:pt x="60" y="235"/>
                      <a:pt x="144" y="260"/>
                    </a:cubicBezTo>
                    <a:cubicBezTo>
                      <a:pt x="102" y="227"/>
                      <a:pt x="88" y="168"/>
                      <a:pt x="124" y="91"/>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ïṡḻïḍê">
                <a:extLst>
                  <a:ext uri="{FF2B5EF4-FFF2-40B4-BE49-F238E27FC236}">
                    <a16:creationId xmlns="" xmlns:a16="http://schemas.microsoft.com/office/drawing/2014/main" id="{82ECF277-61B5-4AF7-8EA9-001C3AA995D1}"/>
                  </a:ext>
                </a:extLst>
              </p:cNvPr>
              <p:cNvSpPr/>
              <p:nvPr/>
            </p:nvSpPr>
            <p:spPr bwMode="auto">
              <a:xfrm>
                <a:off x="7232946" y="2968804"/>
                <a:ext cx="471567" cy="46893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algn="ctr"/>
                <a:r>
                  <a:rPr lang="en-US" altLang="zh-CN" sz="2400" dirty="0">
                    <a:solidFill>
                      <a:srgbClr val="0070C0"/>
                    </a:solidFill>
                    <a:latin typeface="Impact" panose="020B0806030902050204" pitchFamily="34" charset="0"/>
                  </a:rPr>
                  <a:t>02</a:t>
                </a:r>
                <a:endParaRPr lang="zh-CN" altLang="en-US" sz="2400" dirty="0">
                  <a:solidFill>
                    <a:srgbClr val="0070C0"/>
                  </a:solidFill>
                  <a:latin typeface="Impact" panose="020B0806030902050204" pitchFamily="34" charset="0"/>
                </a:endParaRPr>
              </a:p>
            </p:txBody>
          </p:sp>
          <p:sp>
            <p:nvSpPr>
              <p:cNvPr id="32" name="ïŝ1iďê">
                <a:extLst>
                  <a:ext uri="{FF2B5EF4-FFF2-40B4-BE49-F238E27FC236}">
                    <a16:creationId xmlns="" xmlns:a16="http://schemas.microsoft.com/office/drawing/2014/main" id="{DD23AF2C-6C1B-4098-A094-BC31C9B7BBDA}"/>
                  </a:ext>
                </a:extLst>
              </p:cNvPr>
              <p:cNvSpPr/>
              <p:nvPr/>
            </p:nvSpPr>
            <p:spPr bwMode="auto">
              <a:xfrm>
                <a:off x="6100679" y="3957025"/>
                <a:ext cx="471567" cy="46893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algn="ctr"/>
                <a:r>
                  <a:rPr lang="en-US" altLang="zh-CN" sz="2400" dirty="0">
                    <a:solidFill>
                      <a:srgbClr val="0070C0"/>
                    </a:solidFill>
                    <a:latin typeface="Impact" panose="020B0806030902050204" pitchFamily="34" charset="0"/>
                  </a:rPr>
                  <a:t>03</a:t>
                </a:r>
                <a:endParaRPr lang="zh-CN" altLang="en-US" sz="2400" dirty="0">
                  <a:solidFill>
                    <a:srgbClr val="0070C0"/>
                  </a:solidFill>
                  <a:latin typeface="Impact" panose="020B0806030902050204" pitchFamily="34" charset="0"/>
                </a:endParaRPr>
              </a:p>
            </p:txBody>
          </p:sp>
          <p:sp>
            <p:nvSpPr>
              <p:cNvPr id="33" name="íṣľîḑê">
                <a:extLst>
                  <a:ext uri="{FF2B5EF4-FFF2-40B4-BE49-F238E27FC236}">
                    <a16:creationId xmlns="" xmlns:a16="http://schemas.microsoft.com/office/drawing/2014/main" id="{2C4A05F8-47A4-4899-9E0E-73959643AB0A}"/>
                  </a:ext>
                </a:extLst>
              </p:cNvPr>
              <p:cNvSpPr/>
              <p:nvPr/>
            </p:nvSpPr>
            <p:spPr bwMode="auto">
              <a:xfrm>
                <a:off x="5102835" y="2851329"/>
                <a:ext cx="471567" cy="46893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pPr algn="ctr"/>
                <a:r>
                  <a:rPr lang="en-US" altLang="zh-CN" sz="2400" dirty="0">
                    <a:solidFill>
                      <a:srgbClr val="0070C0"/>
                    </a:solidFill>
                    <a:latin typeface="Impact" panose="020B0806030902050204" pitchFamily="34" charset="0"/>
                  </a:rPr>
                  <a:t>04</a:t>
                </a:r>
                <a:endParaRPr lang="zh-CN" altLang="en-US" sz="2400" dirty="0">
                  <a:solidFill>
                    <a:srgbClr val="0070C0"/>
                  </a:solidFill>
                  <a:latin typeface="Impact" panose="020B0806030902050204" pitchFamily="34" charset="0"/>
                </a:endParaRPr>
              </a:p>
            </p:txBody>
          </p:sp>
        </p:grpSp>
        <p:sp>
          <p:nvSpPr>
            <p:cNvPr id="4" name="矩形 3">
              <a:extLst>
                <a:ext uri="{FF2B5EF4-FFF2-40B4-BE49-F238E27FC236}">
                  <a16:creationId xmlns="" xmlns:a16="http://schemas.microsoft.com/office/drawing/2014/main" id="{B415CAB9-896A-4EF7-8EE0-EAD216D7AE75}"/>
                </a:ext>
              </a:extLst>
            </p:cNvPr>
            <p:cNvSpPr/>
            <p:nvPr/>
          </p:nvSpPr>
          <p:spPr>
            <a:xfrm>
              <a:off x="2580282" y="2059861"/>
              <a:ext cx="1569660" cy="369332"/>
            </a:xfrm>
            <a:prstGeom prst="rect">
              <a:avLst/>
            </a:prstGeom>
          </p:spPr>
          <p:txBody>
            <a:bodyPr wrap="none">
              <a:spAutoFit/>
            </a:bodyPr>
            <a:lstStyle/>
            <a:p>
              <a:r>
                <a:rPr lang="zh-CN" altLang="en-US" sz="1800" dirty="0">
                  <a:solidFill>
                    <a:schemeClr val="tx1">
                      <a:lumMod val="85000"/>
                      <a:lumOff val="15000"/>
                    </a:schemeClr>
                  </a:solidFill>
                  <a:cs typeface="+mn-ea"/>
                  <a:sym typeface="+mn-lt"/>
                </a:rPr>
                <a:t>工程技术措施</a:t>
              </a:r>
              <a:endParaRPr lang="zh-CN" altLang="en-US" sz="1600" dirty="0">
                <a:solidFill>
                  <a:schemeClr val="tx1">
                    <a:lumMod val="85000"/>
                    <a:lumOff val="15000"/>
                  </a:schemeClr>
                </a:solidFill>
              </a:endParaRPr>
            </a:p>
          </p:txBody>
        </p:sp>
        <p:sp>
          <p:nvSpPr>
            <p:cNvPr id="56" name="矩形 55">
              <a:extLst>
                <a:ext uri="{FF2B5EF4-FFF2-40B4-BE49-F238E27FC236}">
                  <a16:creationId xmlns="" xmlns:a16="http://schemas.microsoft.com/office/drawing/2014/main" id="{276267C8-E6D3-4B19-BD40-B778DE1508BE}"/>
                </a:ext>
              </a:extLst>
            </p:cNvPr>
            <p:cNvSpPr/>
            <p:nvPr/>
          </p:nvSpPr>
          <p:spPr>
            <a:xfrm>
              <a:off x="6806949" y="2057385"/>
              <a:ext cx="1107997" cy="369332"/>
            </a:xfrm>
            <a:prstGeom prst="rect">
              <a:avLst/>
            </a:prstGeom>
          </p:spPr>
          <p:txBody>
            <a:bodyPr wrap="none">
              <a:spAutoFit/>
            </a:bodyPr>
            <a:lstStyle/>
            <a:p>
              <a:r>
                <a:rPr lang="zh-CN" altLang="en-US" sz="1800" dirty="0">
                  <a:solidFill>
                    <a:schemeClr val="tx1">
                      <a:lumMod val="85000"/>
                      <a:lumOff val="15000"/>
                    </a:schemeClr>
                  </a:solidFill>
                  <a:cs typeface="+mn-ea"/>
                  <a:sym typeface="+mn-lt"/>
                </a:rPr>
                <a:t>管理措施</a:t>
              </a:r>
              <a:endParaRPr lang="zh-CN" altLang="en-US" sz="1600" dirty="0">
                <a:solidFill>
                  <a:schemeClr val="tx1">
                    <a:lumMod val="85000"/>
                    <a:lumOff val="15000"/>
                  </a:schemeClr>
                </a:solidFill>
              </a:endParaRPr>
            </a:p>
          </p:txBody>
        </p:sp>
        <p:sp>
          <p:nvSpPr>
            <p:cNvPr id="57" name="矩形 56">
              <a:extLst>
                <a:ext uri="{FF2B5EF4-FFF2-40B4-BE49-F238E27FC236}">
                  <a16:creationId xmlns="" xmlns:a16="http://schemas.microsoft.com/office/drawing/2014/main" id="{C55E370D-DD6D-457A-8D68-D1AD1C43A9B4}"/>
                </a:ext>
              </a:extLst>
            </p:cNvPr>
            <p:cNvSpPr/>
            <p:nvPr/>
          </p:nvSpPr>
          <p:spPr>
            <a:xfrm>
              <a:off x="6833590" y="4165748"/>
              <a:ext cx="1569660" cy="369332"/>
            </a:xfrm>
            <a:prstGeom prst="rect">
              <a:avLst/>
            </a:prstGeom>
          </p:spPr>
          <p:txBody>
            <a:bodyPr wrap="none">
              <a:spAutoFit/>
            </a:bodyPr>
            <a:lstStyle/>
            <a:p>
              <a:r>
                <a:rPr lang="zh-CN" altLang="en-US" sz="1800" dirty="0">
                  <a:solidFill>
                    <a:schemeClr val="tx1">
                      <a:lumMod val="85000"/>
                      <a:lumOff val="15000"/>
                    </a:schemeClr>
                  </a:solidFill>
                  <a:cs typeface="+mn-ea"/>
                  <a:sym typeface="+mn-lt"/>
                </a:rPr>
                <a:t>培训教育措施</a:t>
              </a:r>
              <a:endParaRPr lang="zh-CN" altLang="en-US" sz="1600" dirty="0">
                <a:solidFill>
                  <a:schemeClr val="tx1">
                    <a:lumMod val="85000"/>
                    <a:lumOff val="15000"/>
                  </a:schemeClr>
                </a:solidFill>
              </a:endParaRPr>
            </a:p>
          </p:txBody>
        </p:sp>
        <p:sp>
          <p:nvSpPr>
            <p:cNvPr id="58" name="矩形 57">
              <a:extLst>
                <a:ext uri="{FF2B5EF4-FFF2-40B4-BE49-F238E27FC236}">
                  <a16:creationId xmlns="" xmlns:a16="http://schemas.microsoft.com/office/drawing/2014/main" id="{E8091C59-A534-4ED8-B5A1-513160B5499D}"/>
                </a:ext>
              </a:extLst>
            </p:cNvPr>
            <p:cNvSpPr/>
            <p:nvPr/>
          </p:nvSpPr>
          <p:spPr>
            <a:xfrm>
              <a:off x="2615587" y="4186142"/>
              <a:ext cx="1569660" cy="369332"/>
            </a:xfrm>
            <a:prstGeom prst="rect">
              <a:avLst/>
            </a:prstGeom>
          </p:spPr>
          <p:txBody>
            <a:bodyPr wrap="none">
              <a:spAutoFit/>
            </a:bodyPr>
            <a:lstStyle/>
            <a:p>
              <a:r>
                <a:rPr lang="zh-CN" altLang="en-US" sz="1800" dirty="0">
                  <a:solidFill>
                    <a:schemeClr val="tx1">
                      <a:lumMod val="85000"/>
                      <a:lumOff val="15000"/>
                    </a:schemeClr>
                  </a:solidFill>
                  <a:cs typeface="+mn-ea"/>
                  <a:sym typeface="+mn-lt"/>
                </a:rPr>
                <a:t>个体防护措施</a:t>
              </a:r>
              <a:endParaRPr lang="zh-CN" altLang="en-US" sz="1600" dirty="0">
                <a:solidFill>
                  <a:schemeClr val="tx1">
                    <a:lumMod val="85000"/>
                    <a:lumOff val="15000"/>
                  </a:schemeClr>
                </a:solidFill>
              </a:endParaRPr>
            </a:p>
          </p:txBody>
        </p:sp>
      </p:grpSp>
      <p:sp>
        <p:nvSpPr>
          <p:cNvPr id="23" name="平行四边形 6">
            <a:extLst>
              <a:ext uri="{FF2B5EF4-FFF2-40B4-BE49-F238E27FC236}">
                <a16:creationId xmlns="" xmlns:a16="http://schemas.microsoft.com/office/drawing/2014/main" id="{EAFF73C3-8A2D-4C97-9E0A-9C77DA4886FE}"/>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 name="平行四边形 7">
            <a:extLst>
              <a:ext uri="{FF2B5EF4-FFF2-40B4-BE49-F238E27FC236}">
                <a16:creationId xmlns="" xmlns:a16="http://schemas.microsoft.com/office/drawing/2014/main" id="{9C6F11A5-3A5A-4991-BB05-98E92A4E9DEC}"/>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 name="文本框 5">
            <a:extLst>
              <a:ext uri="{FF2B5EF4-FFF2-40B4-BE49-F238E27FC236}">
                <a16:creationId xmlns="" xmlns:a16="http://schemas.microsoft.com/office/drawing/2014/main" id="{98E13706-5872-496D-B02B-F6A2798BD8F0}"/>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5" name="矩形 8">
            <a:extLst>
              <a:ext uri="{FF2B5EF4-FFF2-40B4-BE49-F238E27FC236}">
                <a16:creationId xmlns="" xmlns:a16="http://schemas.microsoft.com/office/drawing/2014/main" id="{3A7571D4-C459-4F92-A534-101FD2AEF392}"/>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911051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067AF0A-3911-46DE-A222-BC442FB2DE97}"/>
              </a:ext>
            </a:extLst>
          </p:cNvPr>
          <p:cNvSpPr/>
          <p:nvPr/>
        </p:nvSpPr>
        <p:spPr>
          <a:xfrm>
            <a:off x="927100" y="1422400"/>
            <a:ext cx="6972300" cy="550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 xmlns:a16="http://schemas.microsoft.com/office/drawing/2014/main" id="{84AEF912-8D4B-41CF-9EA8-B19D101A1848}"/>
              </a:ext>
            </a:extLst>
          </p:cNvPr>
          <p:cNvSpPr/>
          <p:nvPr/>
        </p:nvSpPr>
        <p:spPr>
          <a:xfrm>
            <a:off x="3807956" y="1497776"/>
            <a:ext cx="1210588" cy="400110"/>
          </a:xfrm>
          <a:prstGeom prst="rect">
            <a:avLst/>
          </a:prstGeom>
        </p:spPr>
        <p:txBody>
          <a:bodyPr wrap="none">
            <a:spAutoFit/>
          </a:bodyPr>
          <a:lstStyle/>
          <a:p>
            <a:r>
              <a:rPr lang="zh-CN" altLang="en-US" sz="2000" dirty="0">
                <a:solidFill>
                  <a:schemeClr val="bg1"/>
                </a:solidFill>
                <a:cs typeface="+mn-ea"/>
                <a:sym typeface="+mn-lt"/>
              </a:rPr>
              <a:t>隐患治理</a:t>
            </a:r>
            <a:endParaRPr lang="zh-CN" altLang="en-US" sz="1800" dirty="0">
              <a:solidFill>
                <a:schemeClr val="bg1"/>
              </a:solidFill>
            </a:endParaRPr>
          </a:p>
        </p:txBody>
      </p:sp>
      <p:pic>
        <p:nvPicPr>
          <p:cNvPr id="5" name="图片 4">
            <a:extLst>
              <a:ext uri="{FF2B5EF4-FFF2-40B4-BE49-F238E27FC236}">
                <a16:creationId xmlns="" xmlns:a16="http://schemas.microsoft.com/office/drawing/2014/main" id="{C5FB8385-9DAB-42D8-B4AE-AD52E212B5DD}"/>
              </a:ext>
            </a:extLst>
          </p:cNvPr>
          <p:cNvPicPr>
            <a:picLocks noChangeAspect="1"/>
          </p:cNvPicPr>
          <p:nvPr/>
        </p:nvPicPr>
        <p:blipFill rotWithShape="1">
          <a:blip r:embed="rId4">
            <a:extLst>
              <a:ext uri="{28A0092B-C50C-407E-A947-70E740481C1C}">
                <a14:useLocalDpi xmlns:a14="http://schemas.microsoft.com/office/drawing/2010/main" val="0"/>
              </a:ext>
            </a:extLst>
          </a:blip>
          <a:srcRect l="28874"/>
          <a:stretch/>
        </p:blipFill>
        <p:spPr>
          <a:xfrm>
            <a:off x="943444" y="2048638"/>
            <a:ext cx="3529648" cy="2636837"/>
          </a:xfrm>
          <a:prstGeom prst="rect">
            <a:avLst/>
          </a:prstGeom>
        </p:spPr>
      </p:pic>
      <p:sp>
        <p:nvSpPr>
          <p:cNvPr id="34" name="矩形 33">
            <a:extLst>
              <a:ext uri="{FF2B5EF4-FFF2-40B4-BE49-F238E27FC236}">
                <a16:creationId xmlns="" xmlns:a16="http://schemas.microsoft.com/office/drawing/2014/main" id="{46BD24D2-8697-471B-861A-87E9E0DA0D4F}"/>
              </a:ext>
            </a:extLst>
          </p:cNvPr>
          <p:cNvSpPr/>
          <p:nvPr/>
        </p:nvSpPr>
        <p:spPr>
          <a:xfrm>
            <a:off x="4572001" y="2192375"/>
            <a:ext cx="3327400" cy="2631490"/>
          </a:xfrm>
          <a:prstGeom prst="rect">
            <a:avLst/>
          </a:prstGeom>
        </p:spPr>
        <p:txBody>
          <a:bodyPr wrap="square">
            <a:spAutoFit/>
          </a:bodyPr>
          <a:lstStyle/>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企业应对风险评价出的隐患项目，</a:t>
            </a:r>
            <a:r>
              <a:rPr lang="zh-CN" altLang="en-US" sz="1600" dirty="0">
                <a:solidFill>
                  <a:srgbClr val="0070C0"/>
                </a:solidFill>
                <a:cs typeface="+mn-ea"/>
                <a:sym typeface="+mn-lt"/>
              </a:rPr>
              <a:t>下达隐患治理通知</a:t>
            </a:r>
            <a:r>
              <a:rPr lang="zh-CN" altLang="en-US" sz="1600" dirty="0">
                <a:solidFill>
                  <a:schemeClr val="tx1">
                    <a:lumMod val="85000"/>
                    <a:lumOff val="15000"/>
                  </a:schemeClr>
                </a:solidFill>
                <a:cs typeface="+mn-ea"/>
                <a:sym typeface="+mn-lt"/>
              </a:rPr>
              <a:t>，限期治理，做到定治理措施、定负责人、定资金来源、定治理期限。</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企业应</a:t>
            </a:r>
            <a:r>
              <a:rPr lang="zh-CN" altLang="en-US" sz="1600" dirty="0">
                <a:solidFill>
                  <a:srgbClr val="0070C0"/>
                </a:solidFill>
                <a:cs typeface="+mn-ea"/>
                <a:sym typeface="+mn-lt"/>
              </a:rPr>
              <a:t>建立隐患治理台账</a:t>
            </a:r>
            <a:r>
              <a:rPr lang="zh-CN" altLang="en-US" sz="1600" dirty="0">
                <a:solidFill>
                  <a:schemeClr val="tx1">
                    <a:lumMod val="85000"/>
                    <a:lumOff val="15000"/>
                  </a:schemeClr>
                </a:solidFill>
                <a:cs typeface="+mn-ea"/>
                <a:sym typeface="+mn-lt"/>
              </a:rPr>
              <a:t>。</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企业无力解决的重大事故隐患，除采取有效防范措施外，</a:t>
            </a:r>
            <a:r>
              <a:rPr lang="zh-CN" altLang="en-US" sz="1600" dirty="0">
                <a:solidFill>
                  <a:srgbClr val="0070C0"/>
                </a:solidFill>
                <a:cs typeface="+mn-ea"/>
                <a:sym typeface="+mn-lt"/>
              </a:rPr>
              <a:t>应书面向企业直接主管部门和当地政府报告。</a:t>
            </a:r>
          </a:p>
        </p:txBody>
      </p:sp>
      <p:cxnSp>
        <p:nvCxnSpPr>
          <p:cNvPr id="9" name="直接连接符 8">
            <a:extLst>
              <a:ext uri="{FF2B5EF4-FFF2-40B4-BE49-F238E27FC236}">
                <a16:creationId xmlns="" xmlns:a16="http://schemas.microsoft.com/office/drawing/2014/main" id="{E7B2CCA6-7431-4599-8745-836C9682551A}"/>
              </a:ext>
            </a:extLst>
          </p:cNvPr>
          <p:cNvCxnSpPr/>
          <p:nvPr/>
        </p:nvCxnSpPr>
        <p:spPr>
          <a:xfrm>
            <a:off x="811213" y="4823865"/>
            <a:ext cx="708818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 name="平行四边形 6">
            <a:extLst>
              <a:ext uri="{FF2B5EF4-FFF2-40B4-BE49-F238E27FC236}">
                <a16:creationId xmlns="" xmlns:a16="http://schemas.microsoft.com/office/drawing/2014/main" id="{F3CB45EC-CB52-4B7D-8C52-BBCE5610D1F2}"/>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平行四边形 7">
            <a:extLst>
              <a:ext uri="{FF2B5EF4-FFF2-40B4-BE49-F238E27FC236}">
                <a16:creationId xmlns="" xmlns:a16="http://schemas.microsoft.com/office/drawing/2014/main" id="{8B6FFF80-2E28-4A29-A12B-7FE99D3EA11B}"/>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 name="文本框 5">
            <a:extLst>
              <a:ext uri="{FF2B5EF4-FFF2-40B4-BE49-F238E27FC236}">
                <a16:creationId xmlns="" xmlns:a16="http://schemas.microsoft.com/office/drawing/2014/main" id="{E5A11915-D59D-497D-9233-1237732158C7}"/>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4" name="矩形 8">
            <a:extLst>
              <a:ext uri="{FF2B5EF4-FFF2-40B4-BE49-F238E27FC236}">
                <a16:creationId xmlns="" xmlns:a16="http://schemas.microsoft.com/office/drawing/2014/main" id="{880D6CCB-3A2E-4E4E-B46E-4C389EA89851}"/>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6862445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067AF0A-3911-46DE-A222-BC442FB2DE97}"/>
              </a:ext>
            </a:extLst>
          </p:cNvPr>
          <p:cNvSpPr/>
          <p:nvPr/>
        </p:nvSpPr>
        <p:spPr>
          <a:xfrm>
            <a:off x="927100" y="1422400"/>
            <a:ext cx="6972300" cy="550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 xmlns:a16="http://schemas.microsoft.com/office/drawing/2014/main" id="{84AEF912-8D4B-41CF-9EA8-B19D101A1848}"/>
              </a:ext>
            </a:extLst>
          </p:cNvPr>
          <p:cNvSpPr/>
          <p:nvPr/>
        </p:nvSpPr>
        <p:spPr>
          <a:xfrm>
            <a:off x="3807956" y="1497776"/>
            <a:ext cx="1210588" cy="400110"/>
          </a:xfrm>
          <a:prstGeom prst="rect">
            <a:avLst/>
          </a:prstGeom>
        </p:spPr>
        <p:txBody>
          <a:bodyPr wrap="none">
            <a:spAutoFit/>
          </a:bodyPr>
          <a:lstStyle/>
          <a:p>
            <a:r>
              <a:rPr lang="zh-CN" altLang="en-US" sz="2000" dirty="0">
                <a:solidFill>
                  <a:schemeClr val="bg1"/>
                </a:solidFill>
                <a:cs typeface="+mn-ea"/>
                <a:sym typeface="+mn-lt"/>
              </a:rPr>
              <a:t>隐患治理</a:t>
            </a:r>
            <a:endParaRPr lang="zh-CN" altLang="en-US" sz="1800" dirty="0">
              <a:solidFill>
                <a:schemeClr val="bg1"/>
              </a:solidFill>
            </a:endParaRPr>
          </a:p>
        </p:txBody>
      </p:sp>
      <p:pic>
        <p:nvPicPr>
          <p:cNvPr id="5" name="图片 4">
            <a:extLst>
              <a:ext uri="{FF2B5EF4-FFF2-40B4-BE49-F238E27FC236}">
                <a16:creationId xmlns="" xmlns:a16="http://schemas.microsoft.com/office/drawing/2014/main" id="{C5FB8385-9DAB-42D8-B4AE-AD52E212B5DD}"/>
              </a:ext>
            </a:extLst>
          </p:cNvPr>
          <p:cNvPicPr>
            <a:picLocks noChangeAspect="1"/>
          </p:cNvPicPr>
          <p:nvPr/>
        </p:nvPicPr>
        <p:blipFill rotWithShape="1">
          <a:blip r:embed="rId4">
            <a:extLst>
              <a:ext uri="{28A0092B-C50C-407E-A947-70E740481C1C}">
                <a14:useLocalDpi xmlns:a14="http://schemas.microsoft.com/office/drawing/2010/main" val="0"/>
              </a:ext>
            </a:extLst>
          </a:blip>
          <a:srcRect l="28874"/>
          <a:stretch/>
        </p:blipFill>
        <p:spPr>
          <a:xfrm>
            <a:off x="4369752" y="2061095"/>
            <a:ext cx="3529648" cy="2636837"/>
          </a:xfrm>
          <a:prstGeom prst="rect">
            <a:avLst/>
          </a:prstGeom>
        </p:spPr>
      </p:pic>
      <p:sp>
        <p:nvSpPr>
          <p:cNvPr id="34" name="矩形 33">
            <a:extLst>
              <a:ext uri="{FF2B5EF4-FFF2-40B4-BE49-F238E27FC236}">
                <a16:creationId xmlns="" xmlns:a16="http://schemas.microsoft.com/office/drawing/2014/main" id="{46BD24D2-8697-471B-861A-87E9E0DA0D4F}"/>
              </a:ext>
            </a:extLst>
          </p:cNvPr>
          <p:cNvSpPr/>
          <p:nvPr/>
        </p:nvSpPr>
        <p:spPr>
          <a:xfrm>
            <a:off x="927100" y="2586601"/>
            <a:ext cx="3327400" cy="2045112"/>
          </a:xfrm>
          <a:prstGeom prst="rect">
            <a:avLst/>
          </a:prstGeom>
        </p:spPr>
        <p:txBody>
          <a:bodyPr wrap="square">
            <a:spAutoFit/>
          </a:bodyPr>
          <a:lstStyle/>
          <a:p>
            <a:pPr marL="285750" indent="-285750">
              <a:lnSpc>
                <a:spcPts val="2200"/>
              </a:lnSpc>
              <a:buFont typeface="Arial" panose="020B0604020202020204" pitchFamily="34" charset="0"/>
              <a:buChar char="•"/>
            </a:pPr>
            <a:endParaRPr lang="zh-CN" altLang="en-US" sz="1600" dirty="0">
              <a:solidFill>
                <a:schemeClr val="tx1">
                  <a:lumMod val="85000"/>
                  <a:lumOff val="15000"/>
                </a:schemeClr>
              </a:solidFill>
              <a:cs typeface="+mn-ea"/>
              <a:sym typeface="+mn-lt"/>
            </a:endParaRP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评价报告与技术结论；</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评审意见；</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隐患治理方案，包括资金概预算情况等；</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隐患治理时间表和责任人；</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竣工验收报告。</a:t>
            </a:r>
          </a:p>
        </p:txBody>
      </p:sp>
      <p:cxnSp>
        <p:nvCxnSpPr>
          <p:cNvPr id="9" name="直接连接符 8">
            <a:extLst>
              <a:ext uri="{FF2B5EF4-FFF2-40B4-BE49-F238E27FC236}">
                <a16:creationId xmlns="" xmlns:a16="http://schemas.microsoft.com/office/drawing/2014/main" id="{E7B2CCA6-7431-4599-8745-836C9682551A}"/>
              </a:ext>
            </a:extLst>
          </p:cNvPr>
          <p:cNvCxnSpPr/>
          <p:nvPr/>
        </p:nvCxnSpPr>
        <p:spPr>
          <a:xfrm>
            <a:off x="927100" y="4785765"/>
            <a:ext cx="708818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58A2A79C-BCB1-407F-937E-EB288AD5DCE7}"/>
              </a:ext>
            </a:extLst>
          </p:cNvPr>
          <p:cNvSpPr/>
          <p:nvPr/>
        </p:nvSpPr>
        <p:spPr>
          <a:xfrm>
            <a:off x="927100" y="2127314"/>
            <a:ext cx="3327400" cy="634469"/>
          </a:xfrm>
          <a:prstGeom prst="rect">
            <a:avLst/>
          </a:prstGeom>
        </p:spPr>
        <p:txBody>
          <a:bodyPr wrap="square">
            <a:spAutoFit/>
          </a:bodyPr>
          <a:lstStyle/>
          <a:p>
            <a:pPr>
              <a:lnSpc>
                <a:spcPts val="2200"/>
              </a:lnSpc>
              <a:defRPr/>
            </a:pPr>
            <a:r>
              <a:rPr lang="zh-CN" altLang="en-US" sz="1600" dirty="0">
                <a:solidFill>
                  <a:srgbClr val="0070C0"/>
                </a:solidFill>
                <a:cs typeface="+mn-ea"/>
                <a:sym typeface="+mn-lt"/>
              </a:rPr>
              <a:t>企业应对确定的重大隐患项目建立档案，档案内容包括：</a:t>
            </a:r>
          </a:p>
        </p:txBody>
      </p:sp>
      <p:pic>
        <p:nvPicPr>
          <p:cNvPr id="11266" name="Picture 2" descr="https://timgsa.baidu.com/timg?image&amp;quality=80&amp;size=b9999_10000&amp;sec=1517155880304&amp;di=81d3dee59c6cad782fb69a44164b8e7f&amp;imgtype=0&amp;src=http%3A%2F%2Fimg.mp.sohu.com%2Fupload%2F20170615%2Fb80f653a0c474c11aca2a8fe13ec4309_th.png">
            <a:extLst>
              <a:ext uri="{FF2B5EF4-FFF2-40B4-BE49-F238E27FC236}">
                <a16:creationId xmlns="" xmlns:a16="http://schemas.microsoft.com/office/drawing/2014/main" id="{8873D31C-53F8-433D-8549-F7ED0A1E8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06" b="13151"/>
          <a:stretch/>
        </p:blipFill>
        <p:spPr bwMode="auto">
          <a:xfrm>
            <a:off x="4369752" y="2061095"/>
            <a:ext cx="3529648" cy="2636837"/>
          </a:xfrm>
          <a:prstGeom prst="rect">
            <a:avLst/>
          </a:prstGeom>
          <a:noFill/>
          <a:extLst>
            <a:ext uri="{909E8E84-426E-40DD-AFC4-6F175D3DCCD1}">
              <a14:hiddenFill xmlns:a14="http://schemas.microsoft.com/office/drawing/2010/main">
                <a:solidFill>
                  <a:srgbClr val="FFFFFF"/>
                </a:solidFill>
              </a14:hiddenFill>
            </a:ext>
          </a:extLst>
        </p:spPr>
      </p:pic>
      <p:sp>
        <p:nvSpPr>
          <p:cNvPr id="13" name="平行四边形 6">
            <a:extLst>
              <a:ext uri="{FF2B5EF4-FFF2-40B4-BE49-F238E27FC236}">
                <a16:creationId xmlns="" xmlns:a16="http://schemas.microsoft.com/office/drawing/2014/main" id="{6695B052-A2F7-487E-9F3E-193514BD3FD5}"/>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平行四边形 7">
            <a:extLst>
              <a:ext uri="{FF2B5EF4-FFF2-40B4-BE49-F238E27FC236}">
                <a16:creationId xmlns="" xmlns:a16="http://schemas.microsoft.com/office/drawing/2014/main" id="{13F9E150-42FF-4A2C-9621-A2B6BD4093D1}"/>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5" name="文本框 5">
            <a:extLst>
              <a:ext uri="{FF2B5EF4-FFF2-40B4-BE49-F238E27FC236}">
                <a16:creationId xmlns="" xmlns:a16="http://schemas.microsoft.com/office/drawing/2014/main" id="{B2FE2EDC-E3BD-40E9-80A7-280FA87A37AF}"/>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6" name="矩形 8">
            <a:extLst>
              <a:ext uri="{FF2B5EF4-FFF2-40B4-BE49-F238E27FC236}">
                <a16:creationId xmlns="" xmlns:a16="http://schemas.microsoft.com/office/drawing/2014/main" id="{1C1125D8-C9A8-4734-B598-2FCC52DED848}"/>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16615959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067AF0A-3911-46DE-A222-BC442FB2DE97}"/>
              </a:ext>
            </a:extLst>
          </p:cNvPr>
          <p:cNvSpPr/>
          <p:nvPr/>
        </p:nvSpPr>
        <p:spPr>
          <a:xfrm>
            <a:off x="927100" y="1422400"/>
            <a:ext cx="6972300" cy="550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 xmlns:a16="http://schemas.microsoft.com/office/drawing/2014/main" id="{84AEF912-8D4B-41CF-9EA8-B19D101A1848}"/>
              </a:ext>
            </a:extLst>
          </p:cNvPr>
          <p:cNvSpPr/>
          <p:nvPr/>
        </p:nvSpPr>
        <p:spPr>
          <a:xfrm>
            <a:off x="3807956" y="1497776"/>
            <a:ext cx="1467068" cy="400110"/>
          </a:xfrm>
          <a:prstGeom prst="rect">
            <a:avLst/>
          </a:prstGeom>
        </p:spPr>
        <p:txBody>
          <a:bodyPr wrap="none">
            <a:spAutoFit/>
          </a:bodyPr>
          <a:lstStyle/>
          <a:p>
            <a:r>
              <a:rPr lang="zh-CN" altLang="en-US" sz="2000" dirty="0">
                <a:solidFill>
                  <a:schemeClr val="bg1"/>
                </a:solidFill>
                <a:cs typeface="+mn-ea"/>
                <a:sym typeface="+mn-lt"/>
              </a:rPr>
              <a:t>重大危险源</a:t>
            </a:r>
            <a:endParaRPr lang="zh-CN" altLang="en-US" sz="1800" dirty="0">
              <a:solidFill>
                <a:schemeClr val="bg1"/>
              </a:solidFill>
            </a:endParaRPr>
          </a:p>
        </p:txBody>
      </p:sp>
      <p:sp>
        <p:nvSpPr>
          <p:cNvPr id="34" name="矩形 33">
            <a:extLst>
              <a:ext uri="{FF2B5EF4-FFF2-40B4-BE49-F238E27FC236}">
                <a16:creationId xmlns="" xmlns:a16="http://schemas.microsoft.com/office/drawing/2014/main" id="{46BD24D2-8697-471B-861A-87E9E0DA0D4F}"/>
              </a:ext>
            </a:extLst>
          </p:cNvPr>
          <p:cNvSpPr/>
          <p:nvPr/>
        </p:nvSpPr>
        <p:spPr>
          <a:xfrm>
            <a:off x="752475" y="2624137"/>
            <a:ext cx="7088187" cy="2067233"/>
          </a:xfrm>
          <a:prstGeom prst="rect">
            <a:avLst/>
          </a:prstGeom>
        </p:spPr>
        <p:txBody>
          <a:bodyPr wrap="square">
            <a:spAutoFit/>
          </a:bodyPr>
          <a:lstStyle/>
          <a:p>
            <a:pPr>
              <a:lnSpc>
                <a:spcPts val="2200"/>
              </a:lnSpc>
            </a:pP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1</a:t>
            </a:r>
            <a:r>
              <a:rPr lang="zh-CN" altLang="en-US" sz="1600" dirty="0">
                <a:solidFill>
                  <a:schemeClr val="tx1">
                    <a:lumMod val="85000"/>
                    <a:lumOff val="15000"/>
                  </a:schemeClr>
                </a:solidFill>
                <a:cs typeface="+mn-ea"/>
                <a:sym typeface="+mn-lt"/>
              </a:rPr>
              <a:t>）按</a:t>
            </a:r>
            <a:r>
              <a:rPr lang="en-US" altLang="zh-CN" sz="1600" dirty="0">
                <a:solidFill>
                  <a:schemeClr val="tx1">
                    <a:lumMod val="85000"/>
                    <a:lumOff val="15000"/>
                  </a:schemeClr>
                </a:solidFill>
                <a:cs typeface="+mn-ea"/>
                <a:sym typeface="+mn-lt"/>
              </a:rPr>
              <a:t>GB18218</a:t>
            </a:r>
            <a:r>
              <a:rPr lang="zh-CN" altLang="en-US" sz="1600" dirty="0">
                <a:solidFill>
                  <a:schemeClr val="tx1">
                    <a:lumMod val="85000"/>
                    <a:lumOff val="15000"/>
                  </a:schemeClr>
                </a:solidFill>
                <a:cs typeface="+mn-ea"/>
                <a:sym typeface="+mn-lt"/>
              </a:rPr>
              <a:t>辨识重大危险源，建立重大危险源档案；</a:t>
            </a:r>
            <a:br>
              <a:rPr lang="zh-CN" altLang="en-US" sz="1600" dirty="0">
                <a:solidFill>
                  <a:schemeClr val="tx1">
                    <a:lumMod val="85000"/>
                    <a:lumOff val="15000"/>
                  </a:schemeClr>
                </a:solidFill>
                <a:cs typeface="+mn-ea"/>
                <a:sym typeface="+mn-lt"/>
              </a:rPr>
            </a:b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2</a:t>
            </a:r>
            <a:r>
              <a:rPr lang="zh-CN" altLang="en-US" sz="1600" dirty="0">
                <a:solidFill>
                  <a:schemeClr val="tx1">
                    <a:lumMod val="85000"/>
                    <a:lumOff val="15000"/>
                  </a:schemeClr>
                </a:solidFill>
                <a:cs typeface="+mn-ea"/>
                <a:sym typeface="+mn-lt"/>
              </a:rPr>
              <a:t>）按规定对重大危险源设置安全监控报警系统；</a:t>
            </a:r>
            <a:br>
              <a:rPr lang="zh-CN" altLang="en-US" sz="1600" dirty="0">
                <a:solidFill>
                  <a:schemeClr val="tx1">
                    <a:lumMod val="85000"/>
                    <a:lumOff val="15000"/>
                  </a:schemeClr>
                </a:solidFill>
                <a:cs typeface="+mn-ea"/>
                <a:sym typeface="+mn-lt"/>
              </a:rPr>
            </a:b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3</a:t>
            </a:r>
            <a:r>
              <a:rPr lang="zh-CN" altLang="en-US" sz="1600" dirty="0">
                <a:solidFill>
                  <a:schemeClr val="tx1">
                    <a:lumMod val="85000"/>
                    <a:lumOff val="15000"/>
                  </a:schemeClr>
                </a:solidFill>
                <a:cs typeface="+mn-ea"/>
                <a:sym typeface="+mn-lt"/>
              </a:rPr>
              <a:t>）按规定定期对重大危险源进行安全评估；</a:t>
            </a:r>
            <a:br>
              <a:rPr lang="zh-CN" altLang="en-US" sz="1600" dirty="0">
                <a:solidFill>
                  <a:schemeClr val="tx1">
                    <a:lumMod val="85000"/>
                    <a:lumOff val="15000"/>
                  </a:schemeClr>
                </a:solidFill>
                <a:cs typeface="+mn-ea"/>
                <a:sym typeface="+mn-lt"/>
              </a:rPr>
            </a:b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4</a:t>
            </a:r>
            <a:r>
              <a:rPr lang="zh-CN" altLang="en-US" sz="1600" dirty="0">
                <a:solidFill>
                  <a:schemeClr val="tx1">
                    <a:lumMod val="85000"/>
                    <a:lumOff val="15000"/>
                  </a:schemeClr>
                </a:solidFill>
                <a:cs typeface="+mn-ea"/>
                <a:sym typeface="+mn-lt"/>
              </a:rPr>
              <a:t>）对重大危险源的设备、设施定期检查、检验，并做好记录；</a:t>
            </a:r>
            <a:br>
              <a:rPr lang="zh-CN" altLang="en-US" sz="1600" dirty="0">
                <a:solidFill>
                  <a:schemeClr val="tx1">
                    <a:lumMod val="85000"/>
                    <a:lumOff val="15000"/>
                  </a:schemeClr>
                </a:solidFill>
                <a:cs typeface="+mn-ea"/>
                <a:sym typeface="+mn-lt"/>
              </a:rPr>
            </a:b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5</a:t>
            </a:r>
            <a:r>
              <a:rPr lang="zh-CN" altLang="en-US" sz="1600" dirty="0">
                <a:solidFill>
                  <a:schemeClr val="tx1">
                    <a:lumMod val="85000"/>
                    <a:lumOff val="15000"/>
                  </a:schemeClr>
                </a:solidFill>
                <a:cs typeface="+mn-ea"/>
                <a:sym typeface="+mn-lt"/>
              </a:rPr>
              <a:t>）制定重大危险源应急救援预案，配备救援器材，每年至少一 次预案演练；</a:t>
            </a:r>
            <a:br>
              <a:rPr lang="zh-CN" altLang="en-US" sz="1600" dirty="0">
                <a:solidFill>
                  <a:schemeClr val="tx1">
                    <a:lumMod val="85000"/>
                    <a:lumOff val="15000"/>
                  </a:schemeClr>
                </a:solidFill>
                <a:cs typeface="+mn-ea"/>
                <a:sym typeface="+mn-lt"/>
              </a:rPr>
            </a:b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6</a:t>
            </a:r>
            <a:r>
              <a:rPr lang="zh-CN" altLang="en-US" sz="1600" dirty="0">
                <a:solidFill>
                  <a:schemeClr val="tx1">
                    <a:lumMod val="85000"/>
                    <a:lumOff val="15000"/>
                  </a:schemeClr>
                </a:solidFill>
                <a:cs typeface="+mn-ea"/>
                <a:sym typeface="+mn-lt"/>
              </a:rPr>
              <a:t>）相关资料报当地县级以上安全生产监管部门备案；</a:t>
            </a:r>
            <a:br>
              <a:rPr lang="zh-CN" altLang="en-US" sz="1600" dirty="0">
                <a:solidFill>
                  <a:schemeClr val="tx1">
                    <a:lumMod val="85000"/>
                    <a:lumOff val="15000"/>
                  </a:schemeClr>
                </a:solidFill>
                <a:cs typeface="+mn-ea"/>
                <a:sym typeface="+mn-lt"/>
              </a:rPr>
            </a:br>
            <a:r>
              <a:rPr lang="zh-CN" altLang="en-US" sz="1600" dirty="0">
                <a:solidFill>
                  <a:schemeClr val="tx1">
                    <a:lumMod val="85000"/>
                    <a:lumOff val="15000"/>
                  </a:schemeClr>
                </a:solidFill>
                <a:cs typeface="+mn-ea"/>
                <a:sym typeface="+mn-lt"/>
              </a:rPr>
              <a:t>（</a:t>
            </a:r>
            <a:r>
              <a:rPr lang="en-US" altLang="zh-CN" sz="1600" dirty="0">
                <a:solidFill>
                  <a:schemeClr val="tx1">
                    <a:lumMod val="85000"/>
                    <a:lumOff val="15000"/>
                  </a:schemeClr>
                </a:solidFill>
                <a:cs typeface="+mn-ea"/>
                <a:sym typeface="+mn-lt"/>
              </a:rPr>
              <a:t>7</a:t>
            </a:r>
            <a:r>
              <a:rPr lang="zh-CN" altLang="en-US" sz="1600" dirty="0">
                <a:solidFill>
                  <a:schemeClr val="tx1">
                    <a:lumMod val="85000"/>
                    <a:lumOff val="15000"/>
                  </a:schemeClr>
                </a:solidFill>
                <a:cs typeface="+mn-ea"/>
                <a:sym typeface="+mn-lt"/>
              </a:rPr>
              <a:t>）与周边防护间距不达标，采取切实可行防范措施，限期整改</a:t>
            </a:r>
            <a:endParaRPr lang="zh-CN" altLang="en-US" sz="1600" dirty="0">
              <a:solidFill>
                <a:srgbClr val="0070C0"/>
              </a:solidFill>
              <a:cs typeface="+mn-ea"/>
              <a:sym typeface="+mn-lt"/>
            </a:endParaRPr>
          </a:p>
        </p:txBody>
      </p:sp>
      <p:cxnSp>
        <p:nvCxnSpPr>
          <p:cNvPr id="9" name="直接连接符 8">
            <a:extLst>
              <a:ext uri="{FF2B5EF4-FFF2-40B4-BE49-F238E27FC236}">
                <a16:creationId xmlns="" xmlns:a16="http://schemas.microsoft.com/office/drawing/2014/main" id="{E7B2CCA6-7431-4599-8745-836C9682551A}"/>
              </a:ext>
            </a:extLst>
          </p:cNvPr>
          <p:cNvCxnSpPr/>
          <p:nvPr/>
        </p:nvCxnSpPr>
        <p:spPr>
          <a:xfrm>
            <a:off x="811213" y="4823865"/>
            <a:ext cx="708818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 xmlns:a16="http://schemas.microsoft.com/office/drawing/2014/main" id="{C144B58F-5D66-490A-BA19-EF6AE9E6E948}"/>
              </a:ext>
            </a:extLst>
          </p:cNvPr>
          <p:cNvSpPr/>
          <p:nvPr/>
        </p:nvSpPr>
        <p:spPr>
          <a:xfrm>
            <a:off x="811212" y="2142593"/>
            <a:ext cx="7329465" cy="369332"/>
          </a:xfrm>
          <a:prstGeom prst="rect">
            <a:avLst/>
          </a:prstGeom>
        </p:spPr>
        <p:txBody>
          <a:bodyPr wrap="square">
            <a:spAutoFit/>
          </a:bodyPr>
          <a:lstStyle/>
          <a:p>
            <a:r>
              <a:rPr lang="zh-CN" altLang="en-US" sz="1800" dirty="0">
                <a:solidFill>
                  <a:srgbClr val="0070C0"/>
                </a:solidFill>
                <a:cs typeface="+mn-ea"/>
                <a:sym typeface="+mn-lt"/>
              </a:rPr>
              <a:t>按照</a:t>
            </a:r>
            <a:r>
              <a:rPr lang="en-US" altLang="zh-CN" sz="1800" dirty="0">
                <a:solidFill>
                  <a:srgbClr val="0070C0"/>
                </a:solidFill>
                <a:cs typeface="+mn-ea"/>
                <a:sym typeface="+mn-lt"/>
              </a:rPr>
              <a:t>《</a:t>
            </a:r>
            <a:r>
              <a:rPr lang="zh-CN" altLang="en-US" sz="1800" dirty="0">
                <a:solidFill>
                  <a:srgbClr val="0070C0"/>
                </a:solidFill>
                <a:cs typeface="+mn-ea"/>
                <a:sym typeface="+mn-lt"/>
              </a:rPr>
              <a:t>重大危险源辨识</a:t>
            </a:r>
            <a:r>
              <a:rPr lang="en-US" altLang="zh-CN" sz="1800" dirty="0">
                <a:solidFill>
                  <a:srgbClr val="0070C0"/>
                </a:solidFill>
                <a:cs typeface="+mn-ea"/>
                <a:sym typeface="+mn-lt"/>
              </a:rPr>
              <a:t>》GB18218-2009</a:t>
            </a:r>
            <a:r>
              <a:rPr lang="zh-CN" altLang="en-US" sz="1800" dirty="0">
                <a:solidFill>
                  <a:srgbClr val="0070C0"/>
                </a:solidFill>
                <a:cs typeface="+mn-ea"/>
                <a:sym typeface="+mn-lt"/>
              </a:rPr>
              <a:t>的规定确定企业的重大危险源。</a:t>
            </a:r>
            <a:endParaRPr lang="zh-CN" altLang="en-US" sz="1800" dirty="0">
              <a:solidFill>
                <a:srgbClr val="0070C0"/>
              </a:solidFill>
            </a:endParaRPr>
          </a:p>
        </p:txBody>
      </p:sp>
      <p:sp>
        <p:nvSpPr>
          <p:cNvPr id="11" name="平行四边形 6">
            <a:extLst>
              <a:ext uri="{FF2B5EF4-FFF2-40B4-BE49-F238E27FC236}">
                <a16:creationId xmlns="" xmlns:a16="http://schemas.microsoft.com/office/drawing/2014/main" id="{5D6E24E9-0D5D-487B-8188-03601F73A661}"/>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平行四边形 7">
            <a:extLst>
              <a:ext uri="{FF2B5EF4-FFF2-40B4-BE49-F238E27FC236}">
                <a16:creationId xmlns="" xmlns:a16="http://schemas.microsoft.com/office/drawing/2014/main" id="{183F6DF3-A967-4A9B-9573-796556EB337A}"/>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3" name="文本框 5">
            <a:extLst>
              <a:ext uri="{FF2B5EF4-FFF2-40B4-BE49-F238E27FC236}">
                <a16:creationId xmlns="" xmlns:a16="http://schemas.microsoft.com/office/drawing/2014/main" id="{04AB4293-3B08-43C2-9612-54A05AE35CF9}"/>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4" name="矩形 8">
            <a:extLst>
              <a:ext uri="{FF2B5EF4-FFF2-40B4-BE49-F238E27FC236}">
                <a16:creationId xmlns="" xmlns:a16="http://schemas.microsoft.com/office/drawing/2014/main" id="{8317749A-4D17-4E92-B0AB-3993316E4427}"/>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361642409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BB0B921-76EA-46C5-9046-F1C6330A3D8F}"/>
              </a:ext>
            </a:extLst>
          </p:cNvPr>
          <p:cNvSpPr/>
          <p:nvPr/>
        </p:nvSpPr>
        <p:spPr>
          <a:xfrm>
            <a:off x="1149364" y="1228112"/>
            <a:ext cx="1723549" cy="369332"/>
          </a:xfrm>
          <a:prstGeom prst="rect">
            <a:avLst/>
          </a:prstGeom>
        </p:spPr>
        <p:txBody>
          <a:bodyPr wrap="none">
            <a:spAutoFit/>
          </a:bodyPr>
          <a:lstStyle/>
          <a:p>
            <a:pPr>
              <a:lnSpc>
                <a:spcPct val="90000"/>
              </a:lnSpc>
              <a:defRPr/>
            </a:pPr>
            <a:r>
              <a:rPr lang="zh-CN" altLang="en-US" sz="2000" dirty="0">
                <a:solidFill>
                  <a:srgbClr val="0070C0"/>
                </a:solidFill>
                <a:cs typeface="+mn-ea"/>
                <a:sym typeface="+mn-lt"/>
              </a:rPr>
              <a:t>风险信息更新</a:t>
            </a:r>
          </a:p>
        </p:txBody>
      </p:sp>
      <p:sp>
        <p:nvSpPr>
          <p:cNvPr id="12" name="statistics-settings_72708">
            <a:extLst>
              <a:ext uri="{FF2B5EF4-FFF2-40B4-BE49-F238E27FC236}">
                <a16:creationId xmlns="" xmlns:a16="http://schemas.microsoft.com/office/drawing/2014/main" id="{739D7E4F-38DE-4133-8D1A-14A48F819BC3}"/>
              </a:ext>
            </a:extLst>
          </p:cNvPr>
          <p:cNvSpPr>
            <a:spLocks noChangeAspect="1"/>
          </p:cNvSpPr>
          <p:nvPr/>
        </p:nvSpPr>
        <p:spPr bwMode="auto">
          <a:xfrm>
            <a:off x="485775" y="1111549"/>
            <a:ext cx="533400" cy="513142"/>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0070C0"/>
          </a:solidFill>
          <a:ln>
            <a:noFill/>
          </a:ln>
        </p:spPr>
      </p:sp>
      <p:sp>
        <p:nvSpPr>
          <p:cNvPr id="5" name="矩形 4">
            <a:extLst>
              <a:ext uri="{FF2B5EF4-FFF2-40B4-BE49-F238E27FC236}">
                <a16:creationId xmlns="" xmlns:a16="http://schemas.microsoft.com/office/drawing/2014/main" id="{E8A18D7F-EBB5-40C1-B4FA-F68A02294AD0}"/>
              </a:ext>
            </a:extLst>
          </p:cNvPr>
          <p:cNvSpPr/>
          <p:nvPr/>
        </p:nvSpPr>
        <p:spPr>
          <a:xfrm>
            <a:off x="1181101" y="1986975"/>
            <a:ext cx="7175489" cy="584775"/>
          </a:xfrm>
          <a:prstGeom prst="rect">
            <a:avLst/>
          </a:prstGeom>
        </p:spPr>
        <p:txBody>
          <a:bodyPr wrap="square">
            <a:spAutoFit/>
          </a:bodyPr>
          <a:lstStyle/>
          <a:p>
            <a:pPr>
              <a:spcBef>
                <a:spcPct val="20000"/>
              </a:spcBef>
              <a:defRPr/>
            </a:pPr>
            <a:r>
              <a:rPr lang="zh-CN" altLang="en-US" sz="1600" noProof="1">
                <a:solidFill>
                  <a:srgbClr val="0070C0"/>
                </a:solidFill>
                <a:cs typeface="+mn-ea"/>
                <a:sym typeface="+mn-lt"/>
              </a:rPr>
              <a:t>企业应适时组织风险评价工作，识别与生产经营活动有关的危险有害因素和隐患。</a:t>
            </a:r>
          </a:p>
        </p:txBody>
      </p:sp>
      <p:sp>
        <p:nvSpPr>
          <p:cNvPr id="14" name="矩形 13">
            <a:extLst>
              <a:ext uri="{FF2B5EF4-FFF2-40B4-BE49-F238E27FC236}">
                <a16:creationId xmlns="" xmlns:a16="http://schemas.microsoft.com/office/drawing/2014/main" id="{0D66AD3A-B315-4E5F-8908-C6C32A751708}"/>
              </a:ext>
            </a:extLst>
          </p:cNvPr>
          <p:cNvSpPr/>
          <p:nvPr/>
        </p:nvSpPr>
        <p:spPr>
          <a:xfrm>
            <a:off x="1181101" y="2969892"/>
            <a:ext cx="7175489" cy="338554"/>
          </a:xfrm>
          <a:prstGeom prst="rect">
            <a:avLst/>
          </a:prstGeom>
        </p:spPr>
        <p:txBody>
          <a:bodyPr wrap="square">
            <a:spAutoFit/>
          </a:bodyPr>
          <a:lstStyle/>
          <a:p>
            <a:pPr>
              <a:spcBef>
                <a:spcPct val="20000"/>
              </a:spcBef>
              <a:defRPr/>
            </a:pPr>
            <a:r>
              <a:rPr lang="zh-CN" altLang="en-US" sz="1600" noProof="1">
                <a:solidFill>
                  <a:srgbClr val="0070C0"/>
                </a:solidFill>
                <a:cs typeface="+mn-ea"/>
                <a:sym typeface="+mn-lt"/>
              </a:rPr>
              <a:t>企业在下列情形发生时及时进行风险评价</a:t>
            </a:r>
          </a:p>
        </p:txBody>
      </p:sp>
      <p:sp>
        <p:nvSpPr>
          <p:cNvPr id="7" name="矩形 6">
            <a:extLst>
              <a:ext uri="{FF2B5EF4-FFF2-40B4-BE49-F238E27FC236}">
                <a16:creationId xmlns="" xmlns:a16="http://schemas.microsoft.com/office/drawing/2014/main" id="{2964B065-43BC-48D1-B99F-429E2E66C695}"/>
              </a:ext>
            </a:extLst>
          </p:cNvPr>
          <p:cNvSpPr/>
          <p:nvPr/>
        </p:nvSpPr>
        <p:spPr>
          <a:xfrm>
            <a:off x="1181101" y="3332836"/>
            <a:ext cx="4572000" cy="798680"/>
          </a:xfrm>
          <a:prstGeom prst="rect">
            <a:avLst/>
          </a:prstGeom>
        </p:spPr>
        <p:txBody>
          <a:bodyPr wrap="square">
            <a:spAutoFit/>
          </a:bodyPr>
          <a:lstStyle/>
          <a:p>
            <a:pPr marL="285750" indent="-285750" algn="just">
              <a:spcBef>
                <a:spcPct val="20000"/>
              </a:spcBef>
              <a:buClr>
                <a:srgbClr val="0070C0"/>
              </a:buClr>
              <a:buFont typeface="Arial" panose="020B0604020202020204" pitchFamily="34" charset="0"/>
              <a:buChar char="•"/>
              <a:defRPr/>
            </a:pPr>
            <a:r>
              <a:rPr lang="zh-CN" altLang="en-US" noProof="1">
                <a:solidFill>
                  <a:schemeClr val="tx1">
                    <a:lumMod val="85000"/>
                    <a:lumOff val="15000"/>
                  </a:schemeClr>
                </a:solidFill>
                <a:cs typeface="+mn-ea"/>
                <a:sym typeface="+mn-lt"/>
              </a:rPr>
              <a:t>新的或变更的法律法规或其他要求；</a:t>
            </a:r>
          </a:p>
          <a:p>
            <a:pPr marL="285750" indent="-285750" algn="just">
              <a:spcBef>
                <a:spcPct val="20000"/>
              </a:spcBef>
              <a:buClr>
                <a:srgbClr val="0070C0"/>
              </a:buClr>
              <a:buFont typeface="Arial" panose="020B0604020202020204" pitchFamily="34" charset="0"/>
              <a:buChar char="•"/>
              <a:defRPr/>
            </a:pPr>
            <a:r>
              <a:rPr lang="zh-CN" altLang="en-US" noProof="1">
                <a:solidFill>
                  <a:schemeClr val="tx1">
                    <a:lumMod val="85000"/>
                    <a:lumOff val="15000"/>
                  </a:schemeClr>
                </a:solidFill>
                <a:cs typeface="+mn-ea"/>
                <a:sym typeface="+mn-lt"/>
              </a:rPr>
              <a:t>操作条件变化或工艺改变；</a:t>
            </a:r>
          </a:p>
          <a:p>
            <a:pPr marL="285750" indent="-285750" algn="just">
              <a:spcBef>
                <a:spcPct val="20000"/>
              </a:spcBef>
              <a:buClr>
                <a:srgbClr val="0070C0"/>
              </a:buClr>
              <a:buFont typeface="Arial" panose="020B0604020202020204" pitchFamily="34" charset="0"/>
              <a:buChar char="•"/>
              <a:defRPr/>
            </a:pPr>
            <a:r>
              <a:rPr lang="zh-CN" altLang="en-US" noProof="1">
                <a:solidFill>
                  <a:schemeClr val="tx1">
                    <a:lumMod val="85000"/>
                    <a:lumOff val="15000"/>
                  </a:schemeClr>
                </a:solidFill>
                <a:cs typeface="+mn-ea"/>
                <a:sym typeface="+mn-lt"/>
              </a:rPr>
              <a:t>技术改造项目；</a:t>
            </a:r>
          </a:p>
        </p:txBody>
      </p:sp>
      <p:sp>
        <p:nvSpPr>
          <p:cNvPr id="8" name="椭圆 7">
            <a:extLst>
              <a:ext uri="{FF2B5EF4-FFF2-40B4-BE49-F238E27FC236}">
                <a16:creationId xmlns="" xmlns:a16="http://schemas.microsoft.com/office/drawing/2014/main" id="{420F7EB6-2520-4BA1-B654-BD6974731DD2}"/>
              </a:ext>
            </a:extLst>
          </p:cNvPr>
          <p:cNvSpPr/>
          <p:nvPr/>
        </p:nvSpPr>
        <p:spPr>
          <a:xfrm>
            <a:off x="647692" y="1959275"/>
            <a:ext cx="520709" cy="5207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 xmlns:a16="http://schemas.microsoft.com/office/drawing/2014/main" id="{D33E721C-181E-402C-B220-39CDDA5AA6A5}"/>
              </a:ext>
            </a:extLst>
          </p:cNvPr>
          <p:cNvSpPr txBox="1"/>
          <p:nvPr/>
        </p:nvSpPr>
        <p:spPr>
          <a:xfrm>
            <a:off x="723902" y="2048926"/>
            <a:ext cx="444499" cy="338554"/>
          </a:xfrm>
          <a:prstGeom prst="rect">
            <a:avLst/>
          </a:prstGeom>
          <a:noFill/>
        </p:spPr>
        <p:txBody>
          <a:bodyPr wrap="square" rtlCol="0">
            <a:spAutoFit/>
          </a:bodyPr>
          <a:lstStyle/>
          <a:p>
            <a:r>
              <a:rPr lang="en-US" altLang="zh-CN" sz="1600" dirty="0">
                <a:solidFill>
                  <a:schemeClr val="bg1"/>
                </a:solidFill>
              </a:rPr>
              <a:t>01</a:t>
            </a:r>
            <a:endParaRPr lang="zh-CN" altLang="en-US" sz="1600" dirty="0">
              <a:solidFill>
                <a:schemeClr val="bg1"/>
              </a:solidFill>
            </a:endParaRPr>
          </a:p>
        </p:txBody>
      </p:sp>
      <p:grpSp>
        <p:nvGrpSpPr>
          <p:cNvPr id="13" name="组合 12">
            <a:extLst>
              <a:ext uri="{FF2B5EF4-FFF2-40B4-BE49-F238E27FC236}">
                <a16:creationId xmlns="" xmlns:a16="http://schemas.microsoft.com/office/drawing/2014/main" id="{88A8BB83-6A2B-4350-A05C-63EB6A10015A}"/>
              </a:ext>
            </a:extLst>
          </p:cNvPr>
          <p:cNvGrpSpPr/>
          <p:nvPr/>
        </p:nvGrpSpPr>
        <p:grpSpPr>
          <a:xfrm>
            <a:off x="628655" y="2884159"/>
            <a:ext cx="520709" cy="520709"/>
            <a:chOff x="558792" y="2885708"/>
            <a:chExt cx="520709" cy="520709"/>
          </a:xfrm>
        </p:grpSpPr>
        <p:sp>
          <p:nvSpPr>
            <p:cNvPr id="20" name="椭圆 19">
              <a:extLst>
                <a:ext uri="{FF2B5EF4-FFF2-40B4-BE49-F238E27FC236}">
                  <a16:creationId xmlns="" xmlns:a16="http://schemas.microsoft.com/office/drawing/2014/main" id="{2840B8FE-9E82-4D0F-AA6C-19DDBE9980F1}"/>
                </a:ext>
              </a:extLst>
            </p:cNvPr>
            <p:cNvSpPr/>
            <p:nvPr/>
          </p:nvSpPr>
          <p:spPr>
            <a:xfrm>
              <a:off x="558792" y="2885708"/>
              <a:ext cx="520709" cy="5207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 xmlns:a16="http://schemas.microsoft.com/office/drawing/2014/main" id="{E67006B1-9F31-4967-8596-3D61AF8516D0}"/>
                </a:ext>
              </a:extLst>
            </p:cNvPr>
            <p:cNvSpPr txBox="1"/>
            <p:nvPr/>
          </p:nvSpPr>
          <p:spPr>
            <a:xfrm>
              <a:off x="635002" y="2975359"/>
              <a:ext cx="444499" cy="338554"/>
            </a:xfrm>
            <a:prstGeom prst="rect">
              <a:avLst/>
            </a:prstGeom>
            <a:noFill/>
          </p:spPr>
          <p:txBody>
            <a:bodyPr wrap="square" rtlCol="0">
              <a:spAutoFit/>
            </a:bodyPr>
            <a:lstStyle/>
            <a:p>
              <a:r>
                <a:rPr lang="en-US" altLang="zh-CN" sz="1600" dirty="0">
                  <a:solidFill>
                    <a:schemeClr val="bg1"/>
                  </a:solidFill>
                </a:rPr>
                <a:t>02</a:t>
              </a:r>
              <a:endParaRPr lang="zh-CN" altLang="en-US" sz="1600" dirty="0">
                <a:solidFill>
                  <a:schemeClr val="bg1"/>
                </a:solidFill>
              </a:endParaRPr>
            </a:p>
          </p:txBody>
        </p:sp>
      </p:grpSp>
      <p:grpSp>
        <p:nvGrpSpPr>
          <p:cNvPr id="11" name="组合 10">
            <a:extLst>
              <a:ext uri="{FF2B5EF4-FFF2-40B4-BE49-F238E27FC236}">
                <a16:creationId xmlns="" xmlns:a16="http://schemas.microsoft.com/office/drawing/2014/main" id="{116DEAEC-D916-4604-BF3E-4E4A4A35A028}"/>
              </a:ext>
            </a:extLst>
          </p:cNvPr>
          <p:cNvGrpSpPr/>
          <p:nvPr/>
        </p:nvGrpSpPr>
        <p:grpSpPr>
          <a:xfrm>
            <a:off x="647692" y="4319137"/>
            <a:ext cx="5575308" cy="520709"/>
            <a:chOff x="622293" y="3752755"/>
            <a:chExt cx="5575308" cy="520709"/>
          </a:xfrm>
        </p:grpSpPr>
        <p:sp>
          <p:nvSpPr>
            <p:cNvPr id="16" name="矩形 15">
              <a:extLst>
                <a:ext uri="{FF2B5EF4-FFF2-40B4-BE49-F238E27FC236}">
                  <a16:creationId xmlns="" xmlns:a16="http://schemas.microsoft.com/office/drawing/2014/main" id="{B1844E3E-1830-40C4-8A6F-9CE71C4384F7}"/>
                </a:ext>
              </a:extLst>
            </p:cNvPr>
            <p:cNvSpPr/>
            <p:nvPr/>
          </p:nvSpPr>
          <p:spPr>
            <a:xfrm>
              <a:off x="1143002" y="3872907"/>
              <a:ext cx="5054599" cy="338554"/>
            </a:xfrm>
            <a:prstGeom prst="rect">
              <a:avLst/>
            </a:prstGeom>
          </p:spPr>
          <p:txBody>
            <a:bodyPr wrap="square">
              <a:spAutoFit/>
            </a:bodyPr>
            <a:lstStyle/>
            <a:p>
              <a:pPr>
                <a:spcBef>
                  <a:spcPct val="20000"/>
                </a:spcBef>
                <a:defRPr/>
              </a:pPr>
              <a:r>
                <a:rPr lang="zh-CN" altLang="en-US" sz="1600" noProof="1">
                  <a:solidFill>
                    <a:srgbClr val="0070C0"/>
                  </a:solidFill>
                  <a:cs typeface="+mn-ea"/>
                  <a:sym typeface="+mn-lt"/>
                </a:rPr>
                <a:t>企业应定期评审或检查风险评价结果和风险控制效果。</a:t>
              </a:r>
            </a:p>
          </p:txBody>
        </p:sp>
        <p:sp>
          <p:nvSpPr>
            <p:cNvPr id="22" name="椭圆 21">
              <a:extLst>
                <a:ext uri="{FF2B5EF4-FFF2-40B4-BE49-F238E27FC236}">
                  <a16:creationId xmlns="" xmlns:a16="http://schemas.microsoft.com/office/drawing/2014/main" id="{9F2FF3EE-5C8C-4FA5-A5A4-7E18023C9B01}"/>
                </a:ext>
              </a:extLst>
            </p:cNvPr>
            <p:cNvSpPr/>
            <p:nvPr/>
          </p:nvSpPr>
          <p:spPr>
            <a:xfrm>
              <a:off x="622293" y="3752755"/>
              <a:ext cx="520709" cy="5207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 xmlns:a16="http://schemas.microsoft.com/office/drawing/2014/main" id="{51C9FC24-E19B-4C63-AFD1-ECA246954000}"/>
                </a:ext>
              </a:extLst>
            </p:cNvPr>
            <p:cNvSpPr txBox="1"/>
            <p:nvPr/>
          </p:nvSpPr>
          <p:spPr>
            <a:xfrm>
              <a:off x="698503" y="3842406"/>
              <a:ext cx="444499" cy="338554"/>
            </a:xfrm>
            <a:prstGeom prst="rect">
              <a:avLst/>
            </a:prstGeom>
            <a:noFill/>
          </p:spPr>
          <p:txBody>
            <a:bodyPr wrap="square" rtlCol="0">
              <a:spAutoFit/>
            </a:bodyPr>
            <a:lstStyle/>
            <a:p>
              <a:r>
                <a:rPr lang="en-US" altLang="zh-CN" sz="1600" dirty="0">
                  <a:solidFill>
                    <a:schemeClr val="bg1"/>
                  </a:solidFill>
                </a:rPr>
                <a:t>03</a:t>
              </a:r>
              <a:endParaRPr lang="zh-CN" altLang="en-US" sz="1600" dirty="0">
                <a:solidFill>
                  <a:schemeClr val="bg1"/>
                </a:solidFill>
              </a:endParaRPr>
            </a:p>
          </p:txBody>
        </p:sp>
      </p:grpSp>
      <p:sp>
        <p:nvSpPr>
          <p:cNvPr id="25" name="矩形 24">
            <a:extLst>
              <a:ext uri="{FF2B5EF4-FFF2-40B4-BE49-F238E27FC236}">
                <a16:creationId xmlns="" xmlns:a16="http://schemas.microsoft.com/office/drawing/2014/main" id="{78E05EBD-E02B-4DBA-9630-5645DF3CFCD4}"/>
              </a:ext>
            </a:extLst>
          </p:cNvPr>
          <p:cNvSpPr/>
          <p:nvPr/>
        </p:nvSpPr>
        <p:spPr>
          <a:xfrm>
            <a:off x="4572000" y="3342608"/>
            <a:ext cx="3721099" cy="549381"/>
          </a:xfrm>
          <a:prstGeom prst="rect">
            <a:avLst/>
          </a:prstGeom>
        </p:spPr>
        <p:txBody>
          <a:bodyPr wrap="square">
            <a:spAutoFit/>
          </a:bodyPr>
          <a:lstStyle/>
          <a:p>
            <a:pPr marL="285750" indent="-285750" algn="just">
              <a:spcBef>
                <a:spcPct val="20000"/>
              </a:spcBef>
              <a:buClr>
                <a:srgbClr val="0070C0"/>
              </a:buClr>
              <a:buFont typeface="Arial" panose="020B0604020202020204" pitchFamily="34" charset="0"/>
              <a:buChar char="•"/>
              <a:defRPr/>
            </a:pPr>
            <a:r>
              <a:rPr lang="zh-CN" altLang="en-US" noProof="1">
                <a:solidFill>
                  <a:schemeClr val="tx1">
                    <a:lumMod val="85000"/>
                    <a:lumOff val="15000"/>
                  </a:schemeClr>
                </a:solidFill>
                <a:cs typeface="+mn-ea"/>
                <a:sym typeface="+mn-lt"/>
              </a:rPr>
              <a:t>有对事故、事件或其他信息的新认识；</a:t>
            </a:r>
          </a:p>
          <a:p>
            <a:pPr marL="285750" indent="-285750" algn="just">
              <a:spcBef>
                <a:spcPct val="20000"/>
              </a:spcBef>
              <a:buClr>
                <a:srgbClr val="0070C0"/>
              </a:buClr>
              <a:buFont typeface="Arial" panose="020B0604020202020204" pitchFamily="34" charset="0"/>
              <a:buChar char="•"/>
              <a:defRPr/>
            </a:pPr>
            <a:r>
              <a:rPr lang="zh-CN" altLang="en-US" noProof="1">
                <a:solidFill>
                  <a:schemeClr val="tx1">
                    <a:lumMod val="85000"/>
                    <a:lumOff val="15000"/>
                  </a:schemeClr>
                </a:solidFill>
                <a:cs typeface="+mn-ea"/>
                <a:sym typeface="+mn-lt"/>
              </a:rPr>
              <a:t>组织机构发生大的调整。</a:t>
            </a:r>
          </a:p>
        </p:txBody>
      </p:sp>
      <p:cxnSp>
        <p:nvCxnSpPr>
          <p:cNvPr id="17" name="直接连接符 16">
            <a:extLst>
              <a:ext uri="{FF2B5EF4-FFF2-40B4-BE49-F238E27FC236}">
                <a16:creationId xmlns="" xmlns:a16="http://schemas.microsoft.com/office/drawing/2014/main" id="{3C0CB152-CCE4-45FC-AA60-AC94B33A71BE}"/>
              </a:ext>
            </a:extLst>
          </p:cNvPr>
          <p:cNvCxnSpPr/>
          <p:nvPr/>
        </p:nvCxnSpPr>
        <p:spPr>
          <a:xfrm>
            <a:off x="710406" y="2683044"/>
            <a:ext cx="76977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FFA31802-0530-43DF-BE38-6C3A8F9FA34B}"/>
              </a:ext>
            </a:extLst>
          </p:cNvPr>
          <p:cNvCxnSpPr/>
          <p:nvPr/>
        </p:nvCxnSpPr>
        <p:spPr>
          <a:xfrm>
            <a:off x="658803" y="4156916"/>
            <a:ext cx="76977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C9305B0A-5DFC-4546-973F-26DB33B11AA9}"/>
              </a:ext>
            </a:extLst>
          </p:cNvPr>
          <p:cNvCxnSpPr/>
          <p:nvPr/>
        </p:nvCxnSpPr>
        <p:spPr>
          <a:xfrm>
            <a:off x="658803" y="4964281"/>
            <a:ext cx="7697787"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平行四边形 6">
            <a:extLst>
              <a:ext uri="{FF2B5EF4-FFF2-40B4-BE49-F238E27FC236}">
                <a16:creationId xmlns="" xmlns:a16="http://schemas.microsoft.com/office/drawing/2014/main" id="{AF59E0C6-FD90-4FF4-84F9-08D9C0CC3CB0}"/>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 name="平行四边形 7">
            <a:extLst>
              <a:ext uri="{FF2B5EF4-FFF2-40B4-BE49-F238E27FC236}">
                <a16:creationId xmlns="" xmlns:a16="http://schemas.microsoft.com/office/drawing/2014/main" id="{4ED3F5A8-9DE6-48F5-AAE2-09F3BEAB97A4}"/>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5">
            <a:extLst>
              <a:ext uri="{FF2B5EF4-FFF2-40B4-BE49-F238E27FC236}">
                <a16:creationId xmlns="" xmlns:a16="http://schemas.microsoft.com/office/drawing/2014/main" id="{F816906C-7547-4652-A181-DE39EE6A279D}"/>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8" name="矩形 8">
            <a:extLst>
              <a:ext uri="{FF2B5EF4-FFF2-40B4-BE49-F238E27FC236}">
                <a16:creationId xmlns="" xmlns:a16="http://schemas.microsoft.com/office/drawing/2014/main" id="{5DCB726A-3722-43BB-AA2C-DD3FA98CCD47}"/>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Tree>
    <p:extLst>
      <p:ext uri="{BB962C8B-B14F-4D97-AF65-F5344CB8AC3E}">
        <p14:creationId xmlns:p14="http://schemas.microsoft.com/office/powerpoint/2010/main" val="7888609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矩形 1179650">
            <a:extLst>
              <a:ext uri="{FF2B5EF4-FFF2-40B4-BE49-F238E27FC236}">
                <a16:creationId xmlns="" xmlns:a16="http://schemas.microsoft.com/office/drawing/2014/main" id="{CE384B03-9E2C-4420-A669-7940FC3D0F52}"/>
              </a:ext>
            </a:extLst>
          </p:cNvPr>
          <p:cNvSpPr>
            <a:spLocks noChangeArrowheads="1"/>
          </p:cNvSpPr>
          <p:nvPr/>
        </p:nvSpPr>
        <p:spPr bwMode="auto">
          <a:xfrm>
            <a:off x="1084914" y="1135590"/>
            <a:ext cx="469643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nSpc>
                <a:spcPts val="2000"/>
              </a:lnSpc>
              <a:spcBef>
                <a:spcPct val="50000"/>
              </a:spcBef>
            </a:pPr>
            <a:r>
              <a:rPr lang="zh-CN" altLang="en-US" sz="2000" dirty="0">
                <a:solidFill>
                  <a:srgbClr val="0070C0"/>
                </a:solidFill>
                <a:latin typeface="+mn-lt"/>
                <a:ea typeface="+mn-ea"/>
                <a:cs typeface="+mn-ea"/>
                <a:sym typeface="+mn-lt"/>
              </a:rPr>
              <a:t>风险管理与安全标准化其他要素的关系</a:t>
            </a:r>
          </a:p>
        </p:txBody>
      </p:sp>
      <p:sp>
        <p:nvSpPr>
          <p:cNvPr id="26" name="teacher-at-the-blackboard_65882">
            <a:extLst>
              <a:ext uri="{FF2B5EF4-FFF2-40B4-BE49-F238E27FC236}">
                <a16:creationId xmlns="" xmlns:a16="http://schemas.microsoft.com/office/drawing/2014/main" id="{DAA9359C-336D-4AC8-84AE-B2DE6BE1B370}"/>
              </a:ext>
            </a:extLst>
          </p:cNvPr>
          <p:cNvSpPr>
            <a:spLocks noChangeAspect="1"/>
          </p:cNvSpPr>
          <p:nvPr/>
        </p:nvSpPr>
        <p:spPr bwMode="auto">
          <a:xfrm>
            <a:off x="565071" y="1019266"/>
            <a:ext cx="399930" cy="479248"/>
          </a:xfrm>
          <a:custGeom>
            <a:avLst/>
            <a:gdLst>
              <a:gd name="connsiteX0" fmla="*/ 405028 w 506307"/>
              <a:gd name="connsiteY0" fmla="*/ 505587 h 606722"/>
              <a:gd name="connsiteX1" fmla="*/ 405028 w 506307"/>
              <a:gd name="connsiteY1" fmla="*/ 556155 h 606722"/>
              <a:gd name="connsiteX2" fmla="*/ 455668 w 506307"/>
              <a:gd name="connsiteY2" fmla="*/ 556155 h 606722"/>
              <a:gd name="connsiteX3" fmla="*/ 455668 w 506307"/>
              <a:gd name="connsiteY3" fmla="*/ 505587 h 606722"/>
              <a:gd name="connsiteX4" fmla="*/ 126534 w 506307"/>
              <a:gd name="connsiteY4" fmla="*/ 387546 h 606722"/>
              <a:gd name="connsiteX5" fmla="*/ 278440 w 506307"/>
              <a:gd name="connsiteY5" fmla="*/ 387546 h 606722"/>
              <a:gd name="connsiteX6" fmla="*/ 303713 w 506307"/>
              <a:gd name="connsiteY6" fmla="*/ 412888 h 606722"/>
              <a:gd name="connsiteX7" fmla="*/ 278440 w 506307"/>
              <a:gd name="connsiteY7" fmla="*/ 438141 h 606722"/>
              <a:gd name="connsiteX8" fmla="*/ 126534 w 506307"/>
              <a:gd name="connsiteY8" fmla="*/ 438141 h 606722"/>
              <a:gd name="connsiteX9" fmla="*/ 101261 w 506307"/>
              <a:gd name="connsiteY9" fmla="*/ 412888 h 606722"/>
              <a:gd name="connsiteX10" fmla="*/ 126534 w 506307"/>
              <a:gd name="connsiteY10" fmla="*/ 387546 h 606722"/>
              <a:gd name="connsiteX11" fmla="*/ 126534 w 506307"/>
              <a:gd name="connsiteY11" fmla="*/ 286496 h 606722"/>
              <a:gd name="connsiteX12" fmla="*/ 278440 w 506307"/>
              <a:gd name="connsiteY12" fmla="*/ 286496 h 606722"/>
              <a:gd name="connsiteX13" fmla="*/ 303713 w 506307"/>
              <a:gd name="connsiteY13" fmla="*/ 311749 h 606722"/>
              <a:gd name="connsiteX14" fmla="*/ 278440 w 506307"/>
              <a:gd name="connsiteY14" fmla="*/ 337091 h 606722"/>
              <a:gd name="connsiteX15" fmla="*/ 126534 w 506307"/>
              <a:gd name="connsiteY15" fmla="*/ 337091 h 606722"/>
              <a:gd name="connsiteX16" fmla="*/ 101261 w 506307"/>
              <a:gd name="connsiteY16" fmla="*/ 311749 h 606722"/>
              <a:gd name="connsiteX17" fmla="*/ 126534 w 506307"/>
              <a:gd name="connsiteY17" fmla="*/ 286496 h 606722"/>
              <a:gd name="connsiteX18" fmla="*/ 286928 w 506307"/>
              <a:gd name="connsiteY18" fmla="*/ 86294 h 606722"/>
              <a:gd name="connsiteX19" fmla="*/ 286928 w 506307"/>
              <a:gd name="connsiteY19" fmla="*/ 168499 h 606722"/>
              <a:gd name="connsiteX20" fmla="*/ 369251 w 506307"/>
              <a:gd name="connsiteY20" fmla="*/ 168499 h 606722"/>
              <a:gd name="connsiteX21" fmla="*/ 50639 w 506307"/>
              <a:gd name="connsiteY21" fmla="*/ 50568 h 606722"/>
              <a:gd name="connsiteX22" fmla="*/ 50639 w 506307"/>
              <a:gd name="connsiteY22" fmla="*/ 505587 h 606722"/>
              <a:gd name="connsiteX23" fmla="*/ 354388 w 506307"/>
              <a:gd name="connsiteY23" fmla="*/ 505587 h 606722"/>
              <a:gd name="connsiteX24" fmla="*/ 354388 w 506307"/>
              <a:gd name="connsiteY24" fmla="*/ 480259 h 606722"/>
              <a:gd name="connsiteX25" fmla="*/ 354388 w 506307"/>
              <a:gd name="connsiteY25" fmla="*/ 429780 h 606722"/>
              <a:gd name="connsiteX26" fmla="*/ 405028 w 506307"/>
              <a:gd name="connsiteY26" fmla="*/ 358239 h 606722"/>
              <a:gd name="connsiteX27" fmla="*/ 405028 w 506307"/>
              <a:gd name="connsiteY27" fmla="*/ 219067 h 606722"/>
              <a:gd name="connsiteX28" fmla="*/ 261564 w 506307"/>
              <a:gd name="connsiteY28" fmla="*/ 219067 h 606722"/>
              <a:gd name="connsiteX29" fmla="*/ 236289 w 506307"/>
              <a:gd name="connsiteY29" fmla="*/ 193827 h 606722"/>
              <a:gd name="connsiteX30" fmla="*/ 236289 w 506307"/>
              <a:gd name="connsiteY30" fmla="*/ 50568 h 606722"/>
              <a:gd name="connsiteX31" fmla="*/ 25275 w 506307"/>
              <a:gd name="connsiteY31" fmla="*/ 0 h 606722"/>
              <a:gd name="connsiteX32" fmla="*/ 261564 w 506307"/>
              <a:gd name="connsiteY32" fmla="*/ 0 h 606722"/>
              <a:gd name="connsiteX33" fmla="*/ 279453 w 506307"/>
              <a:gd name="connsiteY33" fmla="*/ 7376 h 606722"/>
              <a:gd name="connsiteX34" fmla="*/ 448281 w 506307"/>
              <a:gd name="connsiteY34" fmla="*/ 175964 h 606722"/>
              <a:gd name="connsiteX35" fmla="*/ 455668 w 506307"/>
              <a:gd name="connsiteY35" fmla="*/ 193827 h 606722"/>
              <a:gd name="connsiteX36" fmla="*/ 455668 w 506307"/>
              <a:gd name="connsiteY36" fmla="*/ 358239 h 606722"/>
              <a:gd name="connsiteX37" fmla="*/ 484058 w 506307"/>
              <a:gd name="connsiteY37" fmla="*/ 376102 h 606722"/>
              <a:gd name="connsiteX38" fmla="*/ 484058 w 506307"/>
              <a:gd name="connsiteY38" fmla="*/ 411828 h 606722"/>
              <a:gd name="connsiteX39" fmla="*/ 448281 w 506307"/>
              <a:gd name="connsiteY39" fmla="*/ 411828 h 606722"/>
              <a:gd name="connsiteX40" fmla="*/ 430303 w 506307"/>
              <a:gd name="connsiteY40" fmla="*/ 404452 h 606722"/>
              <a:gd name="connsiteX41" fmla="*/ 405028 w 506307"/>
              <a:gd name="connsiteY41" fmla="*/ 429780 h 606722"/>
              <a:gd name="connsiteX42" fmla="*/ 405028 w 506307"/>
              <a:gd name="connsiteY42" fmla="*/ 455019 h 606722"/>
              <a:gd name="connsiteX43" fmla="*/ 480943 w 506307"/>
              <a:gd name="connsiteY43" fmla="*/ 455019 h 606722"/>
              <a:gd name="connsiteX44" fmla="*/ 506307 w 506307"/>
              <a:gd name="connsiteY44" fmla="*/ 480259 h 606722"/>
              <a:gd name="connsiteX45" fmla="*/ 506307 w 506307"/>
              <a:gd name="connsiteY45" fmla="*/ 581394 h 606722"/>
              <a:gd name="connsiteX46" fmla="*/ 480943 w 506307"/>
              <a:gd name="connsiteY46" fmla="*/ 606722 h 606722"/>
              <a:gd name="connsiteX47" fmla="*/ 379753 w 506307"/>
              <a:gd name="connsiteY47" fmla="*/ 606722 h 606722"/>
              <a:gd name="connsiteX48" fmla="*/ 354388 w 506307"/>
              <a:gd name="connsiteY48" fmla="*/ 581394 h 606722"/>
              <a:gd name="connsiteX49" fmla="*/ 354388 w 506307"/>
              <a:gd name="connsiteY49" fmla="*/ 556155 h 606722"/>
              <a:gd name="connsiteX50" fmla="*/ 25275 w 506307"/>
              <a:gd name="connsiteY50" fmla="*/ 556155 h 606722"/>
              <a:gd name="connsiteX51" fmla="*/ 0 w 506307"/>
              <a:gd name="connsiteY51" fmla="*/ 530826 h 606722"/>
              <a:gd name="connsiteX52" fmla="*/ 0 w 506307"/>
              <a:gd name="connsiteY52" fmla="*/ 25239 h 606722"/>
              <a:gd name="connsiteX53" fmla="*/ 25275 w 506307"/>
              <a:gd name="connsiteY5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6307" h="606722">
                <a:moveTo>
                  <a:pt x="405028" y="505587"/>
                </a:moveTo>
                <a:lnTo>
                  <a:pt x="405028" y="556155"/>
                </a:lnTo>
                <a:lnTo>
                  <a:pt x="455668" y="556155"/>
                </a:lnTo>
                <a:lnTo>
                  <a:pt x="455668" y="505587"/>
                </a:lnTo>
                <a:close/>
                <a:moveTo>
                  <a:pt x="126534" y="387546"/>
                </a:moveTo>
                <a:lnTo>
                  <a:pt x="278440" y="387546"/>
                </a:lnTo>
                <a:cubicBezTo>
                  <a:pt x="292412" y="387546"/>
                  <a:pt x="303713" y="398928"/>
                  <a:pt x="303713" y="412888"/>
                </a:cubicBezTo>
                <a:cubicBezTo>
                  <a:pt x="303713" y="426848"/>
                  <a:pt x="292412" y="438141"/>
                  <a:pt x="278440" y="438141"/>
                </a:cubicBezTo>
                <a:lnTo>
                  <a:pt x="126534" y="438141"/>
                </a:lnTo>
                <a:cubicBezTo>
                  <a:pt x="112563" y="438141"/>
                  <a:pt x="101261" y="426848"/>
                  <a:pt x="101261" y="412888"/>
                </a:cubicBezTo>
                <a:cubicBezTo>
                  <a:pt x="101261" y="398928"/>
                  <a:pt x="112563" y="387546"/>
                  <a:pt x="126534" y="387546"/>
                </a:cubicBezTo>
                <a:close/>
                <a:moveTo>
                  <a:pt x="126534" y="286496"/>
                </a:moveTo>
                <a:lnTo>
                  <a:pt x="278440" y="286496"/>
                </a:lnTo>
                <a:cubicBezTo>
                  <a:pt x="292412" y="286496"/>
                  <a:pt x="303713" y="297789"/>
                  <a:pt x="303713" y="311749"/>
                </a:cubicBezTo>
                <a:cubicBezTo>
                  <a:pt x="303713" y="325709"/>
                  <a:pt x="292412" y="337091"/>
                  <a:pt x="278440" y="337091"/>
                </a:cubicBezTo>
                <a:lnTo>
                  <a:pt x="126534" y="337091"/>
                </a:lnTo>
                <a:cubicBezTo>
                  <a:pt x="112563" y="337091"/>
                  <a:pt x="101261" y="325709"/>
                  <a:pt x="101261" y="311749"/>
                </a:cubicBezTo>
                <a:cubicBezTo>
                  <a:pt x="101261" y="297789"/>
                  <a:pt x="112563" y="286496"/>
                  <a:pt x="126534" y="286496"/>
                </a:cubicBezTo>
                <a:close/>
                <a:moveTo>
                  <a:pt x="286928" y="86294"/>
                </a:moveTo>
                <a:lnTo>
                  <a:pt x="286928" y="168499"/>
                </a:lnTo>
                <a:lnTo>
                  <a:pt x="369251" y="168499"/>
                </a:lnTo>
                <a:close/>
                <a:moveTo>
                  <a:pt x="50639" y="50568"/>
                </a:moveTo>
                <a:lnTo>
                  <a:pt x="50639" y="505587"/>
                </a:lnTo>
                <a:lnTo>
                  <a:pt x="354388" y="505587"/>
                </a:lnTo>
                <a:lnTo>
                  <a:pt x="354388" y="480259"/>
                </a:lnTo>
                <a:lnTo>
                  <a:pt x="354388" y="429780"/>
                </a:lnTo>
                <a:cubicBezTo>
                  <a:pt x="354388" y="396809"/>
                  <a:pt x="375570" y="368726"/>
                  <a:pt x="405028" y="358239"/>
                </a:cubicBezTo>
                <a:lnTo>
                  <a:pt x="405028" y="219067"/>
                </a:lnTo>
                <a:lnTo>
                  <a:pt x="261564" y="219067"/>
                </a:lnTo>
                <a:cubicBezTo>
                  <a:pt x="247591" y="219067"/>
                  <a:pt x="236289" y="207780"/>
                  <a:pt x="236289" y="193827"/>
                </a:cubicBezTo>
                <a:lnTo>
                  <a:pt x="236289" y="50568"/>
                </a:lnTo>
                <a:close/>
                <a:moveTo>
                  <a:pt x="25275" y="0"/>
                </a:moveTo>
                <a:lnTo>
                  <a:pt x="261564" y="0"/>
                </a:lnTo>
                <a:cubicBezTo>
                  <a:pt x="268328" y="0"/>
                  <a:pt x="274736" y="2666"/>
                  <a:pt x="279453" y="7376"/>
                </a:cubicBezTo>
                <a:lnTo>
                  <a:pt x="448281" y="175964"/>
                </a:lnTo>
                <a:cubicBezTo>
                  <a:pt x="452998" y="180675"/>
                  <a:pt x="455668" y="187073"/>
                  <a:pt x="455668" y="193827"/>
                </a:cubicBezTo>
                <a:lnTo>
                  <a:pt x="455668" y="358239"/>
                </a:lnTo>
                <a:cubicBezTo>
                  <a:pt x="466258" y="361883"/>
                  <a:pt x="475870" y="368015"/>
                  <a:pt x="484058" y="376102"/>
                </a:cubicBezTo>
                <a:cubicBezTo>
                  <a:pt x="493937" y="385967"/>
                  <a:pt x="493937" y="401963"/>
                  <a:pt x="484058" y="411828"/>
                </a:cubicBezTo>
                <a:cubicBezTo>
                  <a:pt x="474179" y="421782"/>
                  <a:pt x="458160" y="421782"/>
                  <a:pt x="448281" y="411828"/>
                </a:cubicBezTo>
                <a:cubicBezTo>
                  <a:pt x="443475" y="407118"/>
                  <a:pt x="437067" y="404452"/>
                  <a:pt x="430303" y="404452"/>
                </a:cubicBezTo>
                <a:cubicBezTo>
                  <a:pt x="416420" y="404452"/>
                  <a:pt x="405028" y="415827"/>
                  <a:pt x="405028" y="429780"/>
                </a:cubicBezTo>
                <a:lnTo>
                  <a:pt x="405028" y="455019"/>
                </a:lnTo>
                <a:lnTo>
                  <a:pt x="480943" y="455019"/>
                </a:lnTo>
                <a:cubicBezTo>
                  <a:pt x="494916" y="455019"/>
                  <a:pt x="506307" y="466306"/>
                  <a:pt x="506307" y="480259"/>
                </a:cubicBezTo>
                <a:lnTo>
                  <a:pt x="506307" y="581394"/>
                </a:lnTo>
                <a:cubicBezTo>
                  <a:pt x="506307" y="595347"/>
                  <a:pt x="494916" y="606722"/>
                  <a:pt x="480943" y="606722"/>
                </a:cubicBezTo>
                <a:lnTo>
                  <a:pt x="379753" y="606722"/>
                </a:lnTo>
                <a:cubicBezTo>
                  <a:pt x="365691" y="606722"/>
                  <a:pt x="354388" y="595347"/>
                  <a:pt x="354388" y="581394"/>
                </a:cubicBezTo>
                <a:lnTo>
                  <a:pt x="354388" y="556155"/>
                </a:lnTo>
                <a:lnTo>
                  <a:pt x="25275" y="556155"/>
                </a:lnTo>
                <a:cubicBezTo>
                  <a:pt x="11302" y="556155"/>
                  <a:pt x="0" y="544779"/>
                  <a:pt x="0" y="530826"/>
                </a:cubicBezTo>
                <a:lnTo>
                  <a:pt x="0" y="25239"/>
                </a:lnTo>
                <a:cubicBezTo>
                  <a:pt x="0" y="11287"/>
                  <a:pt x="11302" y="0"/>
                  <a:pt x="25275" y="0"/>
                </a:cubicBezTo>
                <a:close/>
              </a:path>
            </a:pathLst>
          </a:custGeom>
          <a:solidFill>
            <a:srgbClr val="0070C0"/>
          </a:solidFill>
          <a:ln>
            <a:noFill/>
          </a:ln>
        </p:spPr>
        <p:txBody>
          <a:bodyPr/>
          <a:lstStyle/>
          <a:p>
            <a:endParaRPr lang="zh-CN" altLang="en-US"/>
          </a:p>
        </p:txBody>
      </p:sp>
      <p:sp>
        <p:nvSpPr>
          <p:cNvPr id="66" name="平行四边形 6">
            <a:extLst>
              <a:ext uri="{FF2B5EF4-FFF2-40B4-BE49-F238E27FC236}">
                <a16:creationId xmlns="" xmlns:a16="http://schemas.microsoft.com/office/drawing/2014/main" id="{7061C025-F560-4A02-9358-6F7F47E93FD2}"/>
              </a:ext>
            </a:extLst>
          </p:cNvPr>
          <p:cNvSpPr>
            <a:spLocks noChangeArrowheads="1"/>
          </p:cNvSpPr>
          <p:nvPr/>
        </p:nvSpPr>
        <p:spPr bwMode="auto">
          <a:xfrm>
            <a:off x="583549" y="204476"/>
            <a:ext cx="4347573"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7" name="平行四边形 7">
            <a:extLst>
              <a:ext uri="{FF2B5EF4-FFF2-40B4-BE49-F238E27FC236}">
                <a16:creationId xmlns="" xmlns:a16="http://schemas.microsoft.com/office/drawing/2014/main" id="{FED34318-EC83-4AEE-BC46-46280C485D92}"/>
              </a:ext>
            </a:extLst>
          </p:cNvPr>
          <p:cNvSpPr>
            <a:spLocks noChangeArrowheads="1"/>
          </p:cNvSpPr>
          <p:nvPr/>
        </p:nvSpPr>
        <p:spPr bwMode="auto">
          <a:xfrm>
            <a:off x="-13351" y="204476"/>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8" name="文本框 5">
            <a:extLst>
              <a:ext uri="{FF2B5EF4-FFF2-40B4-BE49-F238E27FC236}">
                <a16:creationId xmlns="" xmlns:a16="http://schemas.microsoft.com/office/drawing/2014/main" id="{D7B88DBA-5826-479A-9AD4-E47E7EE61F1A}"/>
              </a:ext>
            </a:extLst>
          </p:cNvPr>
          <p:cNvSpPr txBox="1">
            <a:spLocks noChangeArrowheads="1"/>
          </p:cNvSpPr>
          <p:nvPr/>
        </p:nvSpPr>
        <p:spPr bwMode="auto">
          <a:xfrm>
            <a:off x="166037" y="247338"/>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1</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69" name="矩形 8">
            <a:extLst>
              <a:ext uri="{FF2B5EF4-FFF2-40B4-BE49-F238E27FC236}">
                <a16:creationId xmlns="" xmlns:a16="http://schemas.microsoft.com/office/drawing/2014/main" id="{D2330340-2175-4A30-86B8-0E4DFA316BCC}"/>
              </a:ext>
            </a:extLst>
          </p:cNvPr>
          <p:cNvSpPr>
            <a:spLocks noChangeArrowheads="1"/>
          </p:cNvSpPr>
          <p:nvPr/>
        </p:nvSpPr>
        <p:spPr bwMode="auto">
          <a:xfrm>
            <a:off x="797862" y="264801"/>
            <a:ext cx="4956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风险管理目的、机理、内容</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70" name="矩形 69">
            <a:extLst>
              <a:ext uri="{FF2B5EF4-FFF2-40B4-BE49-F238E27FC236}">
                <a16:creationId xmlns="" xmlns:a16="http://schemas.microsoft.com/office/drawing/2014/main" id="{3D6349BF-0301-4FE3-B586-05D3BC387249}"/>
              </a:ext>
            </a:extLst>
          </p:cNvPr>
          <p:cNvSpPr/>
          <p:nvPr/>
        </p:nvSpPr>
        <p:spPr>
          <a:xfrm>
            <a:off x="734175" y="3085531"/>
            <a:ext cx="1672583" cy="701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77" name="矩形 76">
            <a:extLst>
              <a:ext uri="{FF2B5EF4-FFF2-40B4-BE49-F238E27FC236}">
                <a16:creationId xmlns="" xmlns:a16="http://schemas.microsoft.com/office/drawing/2014/main" id="{FA17DB9F-2349-4061-A947-F2F8D8D89788}"/>
              </a:ext>
            </a:extLst>
          </p:cNvPr>
          <p:cNvSpPr/>
          <p:nvPr/>
        </p:nvSpPr>
        <p:spPr>
          <a:xfrm>
            <a:off x="6478523" y="4346426"/>
            <a:ext cx="2261879" cy="34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87" name="矩形 86">
            <a:extLst>
              <a:ext uri="{FF2B5EF4-FFF2-40B4-BE49-F238E27FC236}">
                <a16:creationId xmlns="" xmlns:a16="http://schemas.microsoft.com/office/drawing/2014/main" id="{DBAD8F51-7A02-4CEB-8947-C345477DA6CC}"/>
              </a:ext>
            </a:extLst>
          </p:cNvPr>
          <p:cNvSpPr/>
          <p:nvPr/>
        </p:nvSpPr>
        <p:spPr>
          <a:xfrm>
            <a:off x="708515" y="4330224"/>
            <a:ext cx="1449978" cy="34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grpSp>
        <p:nvGrpSpPr>
          <p:cNvPr id="14" name="组合 13">
            <a:extLst>
              <a:ext uri="{FF2B5EF4-FFF2-40B4-BE49-F238E27FC236}">
                <a16:creationId xmlns="" xmlns:a16="http://schemas.microsoft.com/office/drawing/2014/main" id="{97B921FE-CE82-4238-9809-CA2DBCA2BDD8}"/>
              </a:ext>
            </a:extLst>
          </p:cNvPr>
          <p:cNvGrpSpPr/>
          <p:nvPr/>
        </p:nvGrpSpPr>
        <p:grpSpPr>
          <a:xfrm>
            <a:off x="3527229" y="3231206"/>
            <a:ext cx="1770732" cy="471785"/>
            <a:chOff x="3546527" y="3246715"/>
            <a:chExt cx="2108018" cy="471785"/>
          </a:xfrm>
        </p:grpSpPr>
        <p:sp>
          <p:nvSpPr>
            <p:cNvPr id="5" name="矩形 4">
              <a:extLst>
                <a:ext uri="{FF2B5EF4-FFF2-40B4-BE49-F238E27FC236}">
                  <a16:creationId xmlns="" xmlns:a16="http://schemas.microsoft.com/office/drawing/2014/main" id="{EBF21330-4860-45F8-897D-90AC9F30E76A}"/>
                </a:ext>
              </a:extLst>
            </p:cNvPr>
            <p:cNvSpPr/>
            <p:nvPr/>
          </p:nvSpPr>
          <p:spPr>
            <a:xfrm>
              <a:off x="3546527" y="3246715"/>
              <a:ext cx="1965273" cy="4717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B0F0"/>
                </a:solidFill>
              </a:endParaRPr>
            </a:p>
          </p:txBody>
        </p:sp>
        <p:sp>
          <p:nvSpPr>
            <p:cNvPr id="6" name="文本框 5">
              <a:extLst>
                <a:ext uri="{FF2B5EF4-FFF2-40B4-BE49-F238E27FC236}">
                  <a16:creationId xmlns="" xmlns:a16="http://schemas.microsoft.com/office/drawing/2014/main" id="{C8066679-0E5A-4EE2-917F-5B35713BAC80}"/>
                </a:ext>
              </a:extLst>
            </p:cNvPr>
            <p:cNvSpPr txBox="1"/>
            <p:nvPr/>
          </p:nvSpPr>
          <p:spPr>
            <a:xfrm>
              <a:off x="3694762" y="3322933"/>
              <a:ext cx="1959783" cy="369332"/>
            </a:xfrm>
            <a:prstGeom prst="rect">
              <a:avLst/>
            </a:prstGeom>
            <a:noFill/>
          </p:spPr>
          <p:txBody>
            <a:bodyPr wrap="square" rtlCol="0">
              <a:spAutoFit/>
            </a:bodyPr>
            <a:lstStyle/>
            <a:p>
              <a:r>
                <a:rPr lang="en-US" altLang="zh-CN" sz="1800" dirty="0">
                  <a:solidFill>
                    <a:srgbClr val="FFFF00"/>
                  </a:solidFill>
                  <a:latin typeface="+mn-ea"/>
                </a:rPr>
                <a:t>5.2</a:t>
              </a:r>
              <a:r>
                <a:rPr lang="zh-CN" altLang="en-US" sz="1800" dirty="0">
                  <a:solidFill>
                    <a:srgbClr val="FFFF00"/>
                  </a:solidFill>
                  <a:latin typeface="+mn-ea"/>
                </a:rPr>
                <a:t>风险管理</a:t>
              </a:r>
            </a:p>
          </p:txBody>
        </p:sp>
      </p:grpSp>
      <p:grpSp>
        <p:nvGrpSpPr>
          <p:cNvPr id="7" name="组合 6">
            <a:extLst>
              <a:ext uri="{FF2B5EF4-FFF2-40B4-BE49-F238E27FC236}">
                <a16:creationId xmlns="" xmlns:a16="http://schemas.microsoft.com/office/drawing/2014/main" id="{7FE56556-B276-44E4-92B9-E7259A1C3AFB}"/>
              </a:ext>
            </a:extLst>
          </p:cNvPr>
          <p:cNvGrpSpPr/>
          <p:nvPr/>
        </p:nvGrpSpPr>
        <p:grpSpPr>
          <a:xfrm>
            <a:off x="743236" y="2043692"/>
            <a:ext cx="1769346" cy="348813"/>
            <a:chOff x="540839" y="2264628"/>
            <a:chExt cx="1769346" cy="348813"/>
          </a:xfrm>
        </p:grpSpPr>
        <p:sp>
          <p:nvSpPr>
            <p:cNvPr id="72" name="矩形 71">
              <a:extLst>
                <a:ext uri="{FF2B5EF4-FFF2-40B4-BE49-F238E27FC236}">
                  <a16:creationId xmlns="" xmlns:a16="http://schemas.microsoft.com/office/drawing/2014/main" id="{F782F3C7-8259-4201-92B1-B9F765AECBDE}"/>
                </a:ext>
              </a:extLst>
            </p:cNvPr>
            <p:cNvSpPr/>
            <p:nvPr/>
          </p:nvSpPr>
          <p:spPr>
            <a:xfrm>
              <a:off x="540839" y="2264628"/>
              <a:ext cx="1672583" cy="34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89" name="文本框 88">
              <a:extLst>
                <a:ext uri="{FF2B5EF4-FFF2-40B4-BE49-F238E27FC236}">
                  <a16:creationId xmlns="" xmlns:a16="http://schemas.microsoft.com/office/drawing/2014/main" id="{D7411C3A-1375-41FD-A100-5C9F5D2B5567}"/>
                </a:ext>
              </a:extLst>
            </p:cNvPr>
            <p:cNvSpPr txBox="1"/>
            <p:nvPr/>
          </p:nvSpPr>
          <p:spPr>
            <a:xfrm>
              <a:off x="599008" y="2269757"/>
              <a:ext cx="1711177" cy="338554"/>
            </a:xfrm>
            <a:prstGeom prst="rect">
              <a:avLst/>
            </a:prstGeom>
            <a:noFill/>
          </p:spPr>
          <p:txBody>
            <a:bodyPr wrap="square" rtlCol="0">
              <a:spAutoFit/>
            </a:bodyPr>
            <a:lstStyle/>
            <a:p>
              <a:r>
                <a:rPr lang="en-US" altLang="zh-CN" sz="1600" dirty="0">
                  <a:solidFill>
                    <a:schemeClr val="bg1"/>
                  </a:solidFill>
                  <a:latin typeface="+mn-ea"/>
                </a:rPr>
                <a:t>5.9 </a:t>
              </a:r>
              <a:r>
                <a:rPr lang="zh-CN" altLang="en-US" sz="1600" dirty="0">
                  <a:solidFill>
                    <a:schemeClr val="bg1"/>
                  </a:solidFill>
                  <a:latin typeface="+mn-ea"/>
                </a:rPr>
                <a:t>事故与应急</a:t>
              </a:r>
            </a:p>
          </p:txBody>
        </p:sp>
      </p:grpSp>
      <p:grpSp>
        <p:nvGrpSpPr>
          <p:cNvPr id="8" name="组合 7">
            <a:extLst>
              <a:ext uri="{FF2B5EF4-FFF2-40B4-BE49-F238E27FC236}">
                <a16:creationId xmlns="" xmlns:a16="http://schemas.microsoft.com/office/drawing/2014/main" id="{4B2BDA0A-6E42-4C9A-B370-C213825B4B8C}"/>
              </a:ext>
            </a:extLst>
          </p:cNvPr>
          <p:cNvGrpSpPr/>
          <p:nvPr/>
        </p:nvGrpSpPr>
        <p:grpSpPr>
          <a:xfrm>
            <a:off x="2750820" y="2046339"/>
            <a:ext cx="1754730" cy="348867"/>
            <a:chOff x="2575303" y="2227991"/>
            <a:chExt cx="1754730" cy="348867"/>
          </a:xfrm>
        </p:grpSpPr>
        <p:sp>
          <p:nvSpPr>
            <p:cNvPr id="71" name="矩形 70">
              <a:extLst>
                <a:ext uri="{FF2B5EF4-FFF2-40B4-BE49-F238E27FC236}">
                  <a16:creationId xmlns="" xmlns:a16="http://schemas.microsoft.com/office/drawing/2014/main" id="{B8224995-AD8B-47B1-8C27-0DF09D2A1613}"/>
                </a:ext>
              </a:extLst>
            </p:cNvPr>
            <p:cNvSpPr/>
            <p:nvPr/>
          </p:nvSpPr>
          <p:spPr>
            <a:xfrm>
              <a:off x="2575303" y="2228045"/>
              <a:ext cx="1720956" cy="34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90" name="文本框 89">
              <a:extLst>
                <a:ext uri="{FF2B5EF4-FFF2-40B4-BE49-F238E27FC236}">
                  <a16:creationId xmlns="" xmlns:a16="http://schemas.microsoft.com/office/drawing/2014/main" id="{44947DFA-1E31-4638-88DB-AAB9DABB66A4}"/>
                </a:ext>
              </a:extLst>
            </p:cNvPr>
            <p:cNvSpPr txBox="1"/>
            <p:nvPr/>
          </p:nvSpPr>
          <p:spPr>
            <a:xfrm>
              <a:off x="2618856" y="2227991"/>
              <a:ext cx="1711177" cy="338554"/>
            </a:xfrm>
            <a:prstGeom prst="rect">
              <a:avLst/>
            </a:prstGeom>
            <a:noFill/>
          </p:spPr>
          <p:txBody>
            <a:bodyPr wrap="square" rtlCol="0">
              <a:spAutoFit/>
            </a:bodyPr>
            <a:lstStyle/>
            <a:p>
              <a:r>
                <a:rPr lang="en-US" altLang="zh-CN" sz="1600" dirty="0">
                  <a:solidFill>
                    <a:schemeClr val="bg1"/>
                  </a:solidFill>
                  <a:latin typeface="+mn-ea"/>
                </a:rPr>
                <a:t>5.10</a:t>
              </a:r>
              <a:r>
                <a:rPr lang="zh-CN" altLang="en-US" sz="1600" dirty="0">
                  <a:solidFill>
                    <a:schemeClr val="bg1"/>
                  </a:solidFill>
                  <a:latin typeface="+mn-ea"/>
                </a:rPr>
                <a:t>检查与自评</a:t>
              </a:r>
            </a:p>
          </p:txBody>
        </p:sp>
      </p:grpSp>
      <p:grpSp>
        <p:nvGrpSpPr>
          <p:cNvPr id="9" name="组合 8">
            <a:extLst>
              <a:ext uri="{FF2B5EF4-FFF2-40B4-BE49-F238E27FC236}">
                <a16:creationId xmlns="" xmlns:a16="http://schemas.microsoft.com/office/drawing/2014/main" id="{DC173D75-504F-4D30-B388-6B84EE89996C}"/>
              </a:ext>
            </a:extLst>
          </p:cNvPr>
          <p:cNvGrpSpPr/>
          <p:nvPr/>
        </p:nvGrpSpPr>
        <p:grpSpPr>
          <a:xfrm>
            <a:off x="4756336" y="2032275"/>
            <a:ext cx="1672583" cy="365965"/>
            <a:chOff x="4561377" y="2222339"/>
            <a:chExt cx="1672583" cy="365965"/>
          </a:xfrm>
        </p:grpSpPr>
        <p:sp>
          <p:nvSpPr>
            <p:cNvPr id="73" name="矩形 72">
              <a:extLst>
                <a:ext uri="{FF2B5EF4-FFF2-40B4-BE49-F238E27FC236}">
                  <a16:creationId xmlns="" xmlns:a16="http://schemas.microsoft.com/office/drawing/2014/main" id="{DBFA8D91-20BF-4BFC-9E84-AAFD4B4B4664}"/>
                </a:ext>
              </a:extLst>
            </p:cNvPr>
            <p:cNvSpPr/>
            <p:nvPr/>
          </p:nvSpPr>
          <p:spPr>
            <a:xfrm>
              <a:off x="4576619" y="2222339"/>
              <a:ext cx="1449978" cy="34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91" name="文本框 90">
              <a:extLst>
                <a:ext uri="{FF2B5EF4-FFF2-40B4-BE49-F238E27FC236}">
                  <a16:creationId xmlns="" xmlns:a16="http://schemas.microsoft.com/office/drawing/2014/main" id="{5AEFD427-B482-4511-9E01-B7D6019CF9C7}"/>
                </a:ext>
              </a:extLst>
            </p:cNvPr>
            <p:cNvSpPr txBox="1"/>
            <p:nvPr/>
          </p:nvSpPr>
          <p:spPr>
            <a:xfrm>
              <a:off x="4561377" y="2249750"/>
              <a:ext cx="1672583" cy="338554"/>
            </a:xfrm>
            <a:prstGeom prst="rect">
              <a:avLst/>
            </a:prstGeom>
            <a:noFill/>
          </p:spPr>
          <p:txBody>
            <a:bodyPr wrap="square" rtlCol="0">
              <a:spAutoFit/>
            </a:bodyPr>
            <a:lstStyle/>
            <a:p>
              <a:r>
                <a:rPr lang="en-US" altLang="zh-CN" sz="1600" dirty="0">
                  <a:solidFill>
                    <a:schemeClr val="bg1"/>
                  </a:solidFill>
                  <a:latin typeface="+mn-ea"/>
                </a:rPr>
                <a:t>5.1.2</a:t>
              </a:r>
              <a:r>
                <a:rPr lang="zh-CN" altLang="en-US" sz="1600" dirty="0">
                  <a:solidFill>
                    <a:schemeClr val="bg1"/>
                  </a:solidFill>
                  <a:latin typeface="+mn-ea"/>
                </a:rPr>
                <a:t>方针目标</a:t>
              </a:r>
            </a:p>
          </p:txBody>
        </p:sp>
      </p:grpSp>
      <p:grpSp>
        <p:nvGrpSpPr>
          <p:cNvPr id="10" name="组合 9">
            <a:extLst>
              <a:ext uri="{FF2B5EF4-FFF2-40B4-BE49-F238E27FC236}">
                <a16:creationId xmlns="" xmlns:a16="http://schemas.microsoft.com/office/drawing/2014/main" id="{F63FB60C-2F58-4B8E-92D4-95D5FE415B1F}"/>
              </a:ext>
            </a:extLst>
          </p:cNvPr>
          <p:cNvGrpSpPr/>
          <p:nvPr/>
        </p:nvGrpSpPr>
        <p:grpSpPr>
          <a:xfrm>
            <a:off x="6478523" y="2038612"/>
            <a:ext cx="2342552" cy="714202"/>
            <a:chOff x="6349883" y="2228045"/>
            <a:chExt cx="2342552" cy="714202"/>
          </a:xfrm>
        </p:grpSpPr>
        <p:sp>
          <p:nvSpPr>
            <p:cNvPr id="74" name="矩形 73">
              <a:extLst>
                <a:ext uri="{FF2B5EF4-FFF2-40B4-BE49-F238E27FC236}">
                  <a16:creationId xmlns="" xmlns:a16="http://schemas.microsoft.com/office/drawing/2014/main" id="{025024F8-606E-4FC9-B107-9C26B705A888}"/>
                </a:ext>
              </a:extLst>
            </p:cNvPr>
            <p:cNvSpPr/>
            <p:nvPr/>
          </p:nvSpPr>
          <p:spPr>
            <a:xfrm>
              <a:off x="6349883" y="2228045"/>
              <a:ext cx="2292948" cy="6807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92" name="文本框 91">
              <a:extLst>
                <a:ext uri="{FF2B5EF4-FFF2-40B4-BE49-F238E27FC236}">
                  <a16:creationId xmlns="" xmlns:a16="http://schemas.microsoft.com/office/drawing/2014/main" id="{EC44389A-C29A-4195-A275-BD4A0D595C56}"/>
                </a:ext>
              </a:extLst>
            </p:cNvPr>
            <p:cNvSpPr txBox="1"/>
            <p:nvPr/>
          </p:nvSpPr>
          <p:spPr>
            <a:xfrm>
              <a:off x="6349883" y="2234361"/>
              <a:ext cx="2342552" cy="707886"/>
            </a:xfrm>
            <a:prstGeom prst="rect">
              <a:avLst/>
            </a:prstGeom>
            <a:noFill/>
          </p:spPr>
          <p:txBody>
            <a:bodyPr wrap="square" rtlCol="0">
              <a:spAutoFit/>
            </a:bodyPr>
            <a:lstStyle/>
            <a:p>
              <a:pPr>
                <a:lnSpc>
                  <a:spcPts val="2400"/>
                </a:lnSpc>
              </a:pPr>
              <a:r>
                <a:rPr lang="en-US" altLang="zh-CN" sz="1600" dirty="0">
                  <a:solidFill>
                    <a:schemeClr val="bg1"/>
                  </a:solidFill>
                  <a:latin typeface="+mn-ea"/>
                </a:rPr>
                <a:t>5.1.5 </a:t>
              </a:r>
              <a:r>
                <a:rPr lang="zh-CN" altLang="en-US" sz="1600" dirty="0">
                  <a:solidFill>
                    <a:schemeClr val="bg1"/>
                  </a:solidFill>
                  <a:latin typeface="+mn-ea"/>
                </a:rPr>
                <a:t>安全生产投入及工伤保险</a:t>
              </a:r>
            </a:p>
          </p:txBody>
        </p:sp>
      </p:grpSp>
      <p:grpSp>
        <p:nvGrpSpPr>
          <p:cNvPr id="11" name="组合 10">
            <a:extLst>
              <a:ext uri="{FF2B5EF4-FFF2-40B4-BE49-F238E27FC236}">
                <a16:creationId xmlns="" xmlns:a16="http://schemas.microsoft.com/office/drawing/2014/main" id="{02FFC538-A456-4702-9D8C-B2D38E4601D6}"/>
              </a:ext>
            </a:extLst>
          </p:cNvPr>
          <p:cNvGrpSpPr/>
          <p:nvPr/>
        </p:nvGrpSpPr>
        <p:grpSpPr>
          <a:xfrm>
            <a:off x="6478523" y="2947690"/>
            <a:ext cx="2299622" cy="1157766"/>
            <a:chOff x="6388194" y="3453824"/>
            <a:chExt cx="2299622" cy="1157766"/>
          </a:xfrm>
        </p:grpSpPr>
        <p:sp>
          <p:nvSpPr>
            <p:cNvPr id="75" name="矩形 74">
              <a:extLst>
                <a:ext uri="{FF2B5EF4-FFF2-40B4-BE49-F238E27FC236}">
                  <a16:creationId xmlns="" xmlns:a16="http://schemas.microsoft.com/office/drawing/2014/main" id="{AA8BB0C2-499C-490D-B511-E064AF0797D1}"/>
                </a:ext>
              </a:extLst>
            </p:cNvPr>
            <p:cNvSpPr/>
            <p:nvPr/>
          </p:nvSpPr>
          <p:spPr>
            <a:xfrm>
              <a:off x="6388194" y="3453824"/>
              <a:ext cx="2292948" cy="11577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93" name="文本框 92">
              <a:extLst>
                <a:ext uri="{FF2B5EF4-FFF2-40B4-BE49-F238E27FC236}">
                  <a16:creationId xmlns="" xmlns:a16="http://schemas.microsoft.com/office/drawing/2014/main" id="{E9D11EB8-8023-4BAB-B493-B9A5B2FA0ED6}"/>
                </a:ext>
              </a:extLst>
            </p:cNvPr>
            <p:cNvSpPr txBox="1"/>
            <p:nvPr/>
          </p:nvSpPr>
          <p:spPr>
            <a:xfrm>
              <a:off x="6419263" y="3517455"/>
              <a:ext cx="2268553" cy="1015663"/>
            </a:xfrm>
            <a:prstGeom prst="rect">
              <a:avLst/>
            </a:prstGeom>
            <a:noFill/>
          </p:spPr>
          <p:txBody>
            <a:bodyPr wrap="square" rtlCol="0">
              <a:spAutoFit/>
            </a:bodyPr>
            <a:lstStyle/>
            <a:p>
              <a:pPr>
                <a:lnSpc>
                  <a:spcPts val="2400"/>
                </a:lnSpc>
              </a:pPr>
              <a:r>
                <a:rPr lang="en-US" altLang="zh-CN" sz="1600" dirty="0">
                  <a:solidFill>
                    <a:schemeClr val="bg1"/>
                  </a:solidFill>
                  <a:latin typeface="+mn-ea"/>
                </a:rPr>
                <a:t>5.3.1</a:t>
              </a:r>
              <a:r>
                <a:rPr lang="zh-CN" altLang="en-US" sz="1600" dirty="0">
                  <a:solidFill>
                    <a:schemeClr val="bg1"/>
                  </a:solidFill>
                  <a:latin typeface="+mn-ea"/>
                </a:rPr>
                <a:t>法律法规</a:t>
              </a:r>
            </a:p>
            <a:p>
              <a:pPr>
                <a:lnSpc>
                  <a:spcPts val="2400"/>
                </a:lnSpc>
              </a:pPr>
              <a:r>
                <a:rPr lang="en-US" altLang="zh-CN" sz="1600" dirty="0">
                  <a:solidFill>
                    <a:schemeClr val="bg1"/>
                  </a:solidFill>
                  <a:latin typeface="+mn-ea"/>
                </a:rPr>
                <a:t>5.3.3</a:t>
              </a:r>
              <a:r>
                <a:rPr lang="zh-CN" altLang="en-US" sz="1600" dirty="0">
                  <a:solidFill>
                    <a:schemeClr val="bg1"/>
                  </a:solidFill>
                  <a:latin typeface="+mn-ea"/>
                </a:rPr>
                <a:t>安全生产规章制度</a:t>
              </a:r>
            </a:p>
            <a:p>
              <a:pPr>
                <a:lnSpc>
                  <a:spcPts val="2400"/>
                </a:lnSpc>
              </a:pPr>
              <a:r>
                <a:rPr lang="en-US" altLang="zh-CN" sz="1600" dirty="0">
                  <a:solidFill>
                    <a:schemeClr val="bg1"/>
                  </a:solidFill>
                  <a:latin typeface="+mn-ea"/>
                </a:rPr>
                <a:t>5.3.4</a:t>
              </a:r>
              <a:r>
                <a:rPr lang="zh-CN" altLang="en-US" sz="1600" dirty="0">
                  <a:solidFill>
                    <a:schemeClr val="bg1"/>
                  </a:solidFill>
                  <a:latin typeface="+mn-ea"/>
                </a:rPr>
                <a:t>操作规程</a:t>
              </a:r>
            </a:p>
          </p:txBody>
        </p:sp>
      </p:grpSp>
      <p:sp>
        <p:nvSpPr>
          <p:cNvPr id="94" name="文本框 93">
            <a:extLst>
              <a:ext uri="{FF2B5EF4-FFF2-40B4-BE49-F238E27FC236}">
                <a16:creationId xmlns="" xmlns:a16="http://schemas.microsoft.com/office/drawing/2014/main" id="{4A5B4168-5C34-434E-A281-6FDE242F1A18}"/>
              </a:ext>
            </a:extLst>
          </p:cNvPr>
          <p:cNvSpPr txBox="1"/>
          <p:nvPr/>
        </p:nvSpPr>
        <p:spPr>
          <a:xfrm>
            <a:off x="6478523" y="4346426"/>
            <a:ext cx="2261879" cy="338554"/>
          </a:xfrm>
          <a:prstGeom prst="rect">
            <a:avLst/>
          </a:prstGeom>
          <a:noFill/>
        </p:spPr>
        <p:txBody>
          <a:bodyPr wrap="square" rtlCol="0">
            <a:spAutoFit/>
          </a:bodyPr>
          <a:lstStyle/>
          <a:p>
            <a:pPr algn="ctr"/>
            <a:r>
              <a:rPr lang="en-US" altLang="zh-CN" sz="1600" dirty="0">
                <a:solidFill>
                  <a:schemeClr val="bg1"/>
                </a:solidFill>
                <a:latin typeface="+mn-ea"/>
              </a:rPr>
              <a:t>5.4</a:t>
            </a:r>
            <a:r>
              <a:rPr lang="zh-CN" altLang="en-US" sz="1600" dirty="0">
                <a:solidFill>
                  <a:schemeClr val="bg1"/>
                </a:solidFill>
                <a:latin typeface="+mn-ea"/>
              </a:rPr>
              <a:t>培训教育</a:t>
            </a:r>
          </a:p>
        </p:txBody>
      </p:sp>
      <p:grpSp>
        <p:nvGrpSpPr>
          <p:cNvPr id="12" name="组合 11">
            <a:extLst>
              <a:ext uri="{FF2B5EF4-FFF2-40B4-BE49-F238E27FC236}">
                <a16:creationId xmlns="" xmlns:a16="http://schemas.microsoft.com/office/drawing/2014/main" id="{76DF629F-6271-4841-84A7-E6A6229467BA}"/>
              </a:ext>
            </a:extLst>
          </p:cNvPr>
          <p:cNvGrpSpPr/>
          <p:nvPr/>
        </p:nvGrpSpPr>
        <p:grpSpPr>
          <a:xfrm>
            <a:off x="3874684" y="4354286"/>
            <a:ext cx="2401664" cy="348813"/>
            <a:chOff x="3595379" y="4332480"/>
            <a:chExt cx="2401664" cy="348813"/>
          </a:xfrm>
        </p:grpSpPr>
        <p:sp>
          <p:nvSpPr>
            <p:cNvPr id="76" name="矩形 75">
              <a:extLst>
                <a:ext uri="{FF2B5EF4-FFF2-40B4-BE49-F238E27FC236}">
                  <a16:creationId xmlns="" xmlns:a16="http://schemas.microsoft.com/office/drawing/2014/main" id="{F60860B6-2AE7-4E84-8F77-E17D2B48364D}"/>
                </a:ext>
              </a:extLst>
            </p:cNvPr>
            <p:cNvSpPr/>
            <p:nvPr/>
          </p:nvSpPr>
          <p:spPr>
            <a:xfrm>
              <a:off x="3595379" y="4332480"/>
              <a:ext cx="2387867" cy="34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95" name="文本框 94">
              <a:extLst>
                <a:ext uri="{FF2B5EF4-FFF2-40B4-BE49-F238E27FC236}">
                  <a16:creationId xmlns="" xmlns:a16="http://schemas.microsoft.com/office/drawing/2014/main" id="{BAE37B72-C527-40D3-9577-A1FC913FC390}"/>
                </a:ext>
              </a:extLst>
            </p:cNvPr>
            <p:cNvSpPr txBox="1"/>
            <p:nvPr/>
          </p:nvSpPr>
          <p:spPr>
            <a:xfrm>
              <a:off x="3609176" y="4332481"/>
              <a:ext cx="2387867" cy="338554"/>
            </a:xfrm>
            <a:prstGeom prst="rect">
              <a:avLst/>
            </a:prstGeom>
            <a:noFill/>
          </p:spPr>
          <p:txBody>
            <a:bodyPr wrap="square" rtlCol="0">
              <a:spAutoFit/>
            </a:bodyPr>
            <a:lstStyle/>
            <a:p>
              <a:r>
                <a:rPr lang="en-US" altLang="zh-CN" sz="1600" dirty="0">
                  <a:solidFill>
                    <a:schemeClr val="bg1"/>
                  </a:solidFill>
                  <a:latin typeface="+mn-ea"/>
                </a:rPr>
                <a:t>5.5</a:t>
              </a:r>
              <a:r>
                <a:rPr lang="zh-CN" altLang="en-US" sz="1600" dirty="0">
                  <a:solidFill>
                    <a:schemeClr val="bg1"/>
                  </a:solidFill>
                  <a:latin typeface="+mn-ea"/>
                </a:rPr>
                <a:t>生产设施及工艺安全</a:t>
              </a:r>
            </a:p>
          </p:txBody>
        </p:sp>
      </p:grpSp>
      <p:grpSp>
        <p:nvGrpSpPr>
          <p:cNvPr id="13" name="组合 12">
            <a:extLst>
              <a:ext uri="{FF2B5EF4-FFF2-40B4-BE49-F238E27FC236}">
                <a16:creationId xmlns="" xmlns:a16="http://schemas.microsoft.com/office/drawing/2014/main" id="{37647D03-F1FB-40F5-8BA8-0EF490084337}"/>
              </a:ext>
            </a:extLst>
          </p:cNvPr>
          <p:cNvGrpSpPr/>
          <p:nvPr/>
        </p:nvGrpSpPr>
        <p:grpSpPr>
          <a:xfrm>
            <a:off x="2239918" y="4345611"/>
            <a:ext cx="1526780" cy="344576"/>
            <a:chOff x="1977893" y="4342739"/>
            <a:chExt cx="1526780" cy="344576"/>
          </a:xfrm>
        </p:grpSpPr>
        <p:sp>
          <p:nvSpPr>
            <p:cNvPr id="78" name="矩形 77">
              <a:extLst>
                <a:ext uri="{FF2B5EF4-FFF2-40B4-BE49-F238E27FC236}">
                  <a16:creationId xmlns="" xmlns:a16="http://schemas.microsoft.com/office/drawing/2014/main" id="{4C8762E6-23CA-4D2F-BDB4-531FDCE5C966}"/>
                </a:ext>
              </a:extLst>
            </p:cNvPr>
            <p:cNvSpPr/>
            <p:nvPr/>
          </p:nvSpPr>
          <p:spPr>
            <a:xfrm>
              <a:off x="1989184" y="4342739"/>
              <a:ext cx="1449978"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96" name="文本框 95">
              <a:extLst>
                <a:ext uri="{FF2B5EF4-FFF2-40B4-BE49-F238E27FC236}">
                  <a16:creationId xmlns="" xmlns:a16="http://schemas.microsoft.com/office/drawing/2014/main" id="{FC4CD0E4-EBD4-4951-8577-6A7679DA9161}"/>
                </a:ext>
              </a:extLst>
            </p:cNvPr>
            <p:cNvSpPr txBox="1"/>
            <p:nvPr/>
          </p:nvSpPr>
          <p:spPr>
            <a:xfrm>
              <a:off x="1977893" y="4348761"/>
              <a:ext cx="1526780" cy="338554"/>
            </a:xfrm>
            <a:prstGeom prst="rect">
              <a:avLst/>
            </a:prstGeom>
            <a:noFill/>
          </p:spPr>
          <p:txBody>
            <a:bodyPr wrap="square" rtlCol="0">
              <a:spAutoFit/>
            </a:bodyPr>
            <a:lstStyle/>
            <a:p>
              <a:r>
                <a:rPr lang="en-US" altLang="zh-CN" sz="1600" dirty="0">
                  <a:solidFill>
                    <a:schemeClr val="bg1"/>
                  </a:solidFill>
                  <a:latin typeface="+mn-ea"/>
                </a:rPr>
                <a:t>5.6.3</a:t>
              </a:r>
              <a:r>
                <a:rPr lang="zh-CN" altLang="en-US" sz="1600" dirty="0">
                  <a:solidFill>
                    <a:schemeClr val="bg1"/>
                  </a:solidFill>
                  <a:latin typeface="+mn-ea"/>
                </a:rPr>
                <a:t>作业环节</a:t>
              </a:r>
            </a:p>
          </p:txBody>
        </p:sp>
      </p:grpSp>
      <p:sp>
        <p:nvSpPr>
          <p:cNvPr id="97" name="文本框 96">
            <a:extLst>
              <a:ext uri="{FF2B5EF4-FFF2-40B4-BE49-F238E27FC236}">
                <a16:creationId xmlns="" xmlns:a16="http://schemas.microsoft.com/office/drawing/2014/main" id="{FE764888-FE45-44F1-BB75-009E36DA8DAB}"/>
              </a:ext>
            </a:extLst>
          </p:cNvPr>
          <p:cNvSpPr txBox="1"/>
          <p:nvPr/>
        </p:nvSpPr>
        <p:spPr>
          <a:xfrm>
            <a:off x="694718" y="4345611"/>
            <a:ext cx="1422545" cy="338554"/>
          </a:xfrm>
          <a:prstGeom prst="rect">
            <a:avLst/>
          </a:prstGeom>
          <a:noFill/>
        </p:spPr>
        <p:txBody>
          <a:bodyPr wrap="square" rtlCol="0">
            <a:spAutoFit/>
          </a:bodyPr>
          <a:lstStyle/>
          <a:p>
            <a:pPr algn="ctr"/>
            <a:r>
              <a:rPr lang="en-US" altLang="zh-CN" sz="1600" dirty="0">
                <a:solidFill>
                  <a:schemeClr val="bg1"/>
                </a:solidFill>
                <a:latin typeface="+mn-ea"/>
              </a:rPr>
              <a:t>5.6.5</a:t>
            </a:r>
            <a:r>
              <a:rPr lang="zh-CN" altLang="en-US" sz="1600" dirty="0">
                <a:solidFill>
                  <a:schemeClr val="bg1"/>
                </a:solidFill>
                <a:latin typeface="+mn-ea"/>
              </a:rPr>
              <a:t>变更</a:t>
            </a:r>
          </a:p>
        </p:txBody>
      </p:sp>
      <p:sp>
        <p:nvSpPr>
          <p:cNvPr id="98" name="文本框 97">
            <a:extLst>
              <a:ext uri="{FF2B5EF4-FFF2-40B4-BE49-F238E27FC236}">
                <a16:creationId xmlns="" xmlns:a16="http://schemas.microsoft.com/office/drawing/2014/main" id="{E0DC840D-1EFF-4524-B40B-C349D2F566BA}"/>
              </a:ext>
            </a:extLst>
          </p:cNvPr>
          <p:cNvSpPr txBox="1"/>
          <p:nvPr/>
        </p:nvSpPr>
        <p:spPr>
          <a:xfrm>
            <a:off x="848225" y="3110187"/>
            <a:ext cx="1422545" cy="679801"/>
          </a:xfrm>
          <a:prstGeom prst="rect">
            <a:avLst/>
          </a:prstGeom>
          <a:noFill/>
        </p:spPr>
        <p:txBody>
          <a:bodyPr wrap="square" rtlCol="0">
            <a:spAutoFit/>
          </a:bodyPr>
          <a:lstStyle/>
          <a:p>
            <a:pPr algn="ctr">
              <a:lnSpc>
                <a:spcPts val="2400"/>
              </a:lnSpc>
            </a:pPr>
            <a:r>
              <a:rPr lang="en-US" altLang="zh-CN" sz="1600" dirty="0">
                <a:solidFill>
                  <a:schemeClr val="bg1"/>
                </a:solidFill>
                <a:latin typeface="+mn-ea"/>
              </a:rPr>
              <a:t>5.6.4</a:t>
            </a:r>
            <a:r>
              <a:rPr lang="zh-CN" altLang="en-US" sz="1600" dirty="0">
                <a:solidFill>
                  <a:schemeClr val="bg1"/>
                </a:solidFill>
                <a:latin typeface="+mn-ea"/>
              </a:rPr>
              <a:t>承包商与供应商 </a:t>
            </a:r>
          </a:p>
        </p:txBody>
      </p:sp>
      <p:cxnSp>
        <p:nvCxnSpPr>
          <p:cNvPr id="108" name="直接箭头连接符 107">
            <a:extLst>
              <a:ext uri="{FF2B5EF4-FFF2-40B4-BE49-F238E27FC236}">
                <a16:creationId xmlns="" xmlns:a16="http://schemas.microsoft.com/office/drawing/2014/main" id="{F1F3BEB2-E085-4BFE-9A00-116764C7B3EA}"/>
              </a:ext>
            </a:extLst>
          </p:cNvPr>
          <p:cNvCxnSpPr/>
          <p:nvPr/>
        </p:nvCxnSpPr>
        <p:spPr>
          <a:xfrm flipH="1" flipV="1">
            <a:off x="2730835" y="2740599"/>
            <a:ext cx="490726" cy="285750"/>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 xmlns:a16="http://schemas.microsoft.com/office/drawing/2014/main" id="{6075E459-5D13-47B2-BE5D-26AD5BA8C784}"/>
              </a:ext>
            </a:extLst>
          </p:cNvPr>
          <p:cNvCxnSpPr>
            <a:cxnSpLocks/>
          </p:cNvCxnSpPr>
          <p:nvPr/>
        </p:nvCxnSpPr>
        <p:spPr>
          <a:xfrm flipH="1" flipV="1">
            <a:off x="2649676" y="3469969"/>
            <a:ext cx="590599" cy="7421"/>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直接箭头连接符 110">
            <a:extLst>
              <a:ext uri="{FF2B5EF4-FFF2-40B4-BE49-F238E27FC236}">
                <a16:creationId xmlns="" xmlns:a16="http://schemas.microsoft.com/office/drawing/2014/main" id="{1A6B9D92-8ED0-4C15-BD47-6430E821157D}"/>
              </a:ext>
            </a:extLst>
          </p:cNvPr>
          <p:cNvCxnSpPr>
            <a:cxnSpLocks/>
          </p:cNvCxnSpPr>
          <p:nvPr/>
        </p:nvCxnSpPr>
        <p:spPr>
          <a:xfrm flipH="1" flipV="1">
            <a:off x="3832285" y="2649698"/>
            <a:ext cx="327124" cy="354602"/>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3" name="直接箭头连接符 112">
            <a:extLst>
              <a:ext uri="{FF2B5EF4-FFF2-40B4-BE49-F238E27FC236}">
                <a16:creationId xmlns="" xmlns:a16="http://schemas.microsoft.com/office/drawing/2014/main" id="{52A06FD9-70F9-4AD9-A10B-4EC1FD534CBA}"/>
              </a:ext>
            </a:extLst>
          </p:cNvPr>
          <p:cNvCxnSpPr>
            <a:cxnSpLocks/>
          </p:cNvCxnSpPr>
          <p:nvPr/>
        </p:nvCxnSpPr>
        <p:spPr>
          <a:xfrm flipV="1">
            <a:off x="4821031" y="2671747"/>
            <a:ext cx="327124" cy="354602"/>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直接箭头连接符 113">
            <a:extLst>
              <a:ext uri="{FF2B5EF4-FFF2-40B4-BE49-F238E27FC236}">
                <a16:creationId xmlns="" xmlns:a16="http://schemas.microsoft.com/office/drawing/2014/main" id="{EC2C920A-89FB-4F29-A5EF-C5A7736CBD21}"/>
              </a:ext>
            </a:extLst>
          </p:cNvPr>
          <p:cNvCxnSpPr>
            <a:cxnSpLocks/>
          </p:cNvCxnSpPr>
          <p:nvPr/>
        </p:nvCxnSpPr>
        <p:spPr>
          <a:xfrm flipV="1">
            <a:off x="5503145" y="2769593"/>
            <a:ext cx="490726" cy="285750"/>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直接箭头连接符 114">
            <a:extLst>
              <a:ext uri="{FF2B5EF4-FFF2-40B4-BE49-F238E27FC236}">
                <a16:creationId xmlns="" xmlns:a16="http://schemas.microsoft.com/office/drawing/2014/main" id="{B49A9FD0-8B74-4E27-9252-88822E2C9CDA}"/>
              </a:ext>
            </a:extLst>
          </p:cNvPr>
          <p:cNvCxnSpPr>
            <a:cxnSpLocks/>
          </p:cNvCxnSpPr>
          <p:nvPr/>
        </p:nvCxnSpPr>
        <p:spPr>
          <a:xfrm flipV="1">
            <a:off x="5494615" y="3511226"/>
            <a:ext cx="590599" cy="7421"/>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 xmlns:a16="http://schemas.microsoft.com/office/drawing/2014/main" id="{B89EADC9-307C-46D9-BFE4-6DA3E3D22530}"/>
              </a:ext>
            </a:extLst>
          </p:cNvPr>
          <p:cNvCxnSpPr>
            <a:cxnSpLocks/>
          </p:cNvCxnSpPr>
          <p:nvPr/>
        </p:nvCxnSpPr>
        <p:spPr>
          <a:xfrm flipH="1">
            <a:off x="2625676" y="3780929"/>
            <a:ext cx="643622" cy="227282"/>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9" name="直接箭头连接符 118">
            <a:extLst>
              <a:ext uri="{FF2B5EF4-FFF2-40B4-BE49-F238E27FC236}">
                <a16:creationId xmlns="" xmlns:a16="http://schemas.microsoft.com/office/drawing/2014/main" id="{28FF8BAA-586D-480C-86BF-1118BA58E79E}"/>
              </a:ext>
            </a:extLst>
          </p:cNvPr>
          <p:cNvCxnSpPr>
            <a:cxnSpLocks/>
          </p:cNvCxnSpPr>
          <p:nvPr/>
        </p:nvCxnSpPr>
        <p:spPr>
          <a:xfrm flipH="1">
            <a:off x="3275972" y="3955555"/>
            <a:ext cx="490726" cy="285750"/>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 xmlns:a16="http://schemas.microsoft.com/office/drawing/2014/main" id="{E4BC67E2-63E8-4690-9297-CA2A5CD1A5E2}"/>
              </a:ext>
            </a:extLst>
          </p:cNvPr>
          <p:cNvCxnSpPr>
            <a:cxnSpLocks/>
          </p:cNvCxnSpPr>
          <p:nvPr/>
        </p:nvCxnSpPr>
        <p:spPr>
          <a:xfrm rot="5400000" flipV="1">
            <a:off x="4592774" y="3928155"/>
            <a:ext cx="327124" cy="354602"/>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 xmlns:a16="http://schemas.microsoft.com/office/drawing/2014/main" id="{A724EFD4-22E7-4BD1-9E37-2A88538AFF32}"/>
              </a:ext>
            </a:extLst>
          </p:cNvPr>
          <p:cNvCxnSpPr>
            <a:cxnSpLocks/>
          </p:cNvCxnSpPr>
          <p:nvPr/>
        </p:nvCxnSpPr>
        <p:spPr>
          <a:xfrm>
            <a:off x="5451972" y="3857741"/>
            <a:ext cx="643622" cy="227282"/>
          </a:xfrm>
          <a:prstGeom prst="straightConnector1">
            <a:avLst/>
          </a:prstGeom>
          <a:ln w="222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118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1864093" y="2187050"/>
            <a:ext cx="6888021" cy="677108"/>
          </a:xfrm>
          <a:prstGeom prst="rect">
            <a:avLst/>
          </a:prstGeom>
          <a:noFill/>
        </p:spPr>
        <p:txBody>
          <a:bodyPr wrap="square" lIns="0" tIns="0" rIns="0" bIns="0" rtlCol="0">
            <a:spAutoFit/>
          </a:bodyPr>
          <a:lstStyle/>
          <a:p>
            <a:r>
              <a:rPr lang="zh-CN" altLang="en-US" sz="4400" dirty="0">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常用评价方法介绍</a:t>
            </a:r>
          </a:p>
        </p:txBody>
      </p:sp>
      <p:sp>
        <p:nvSpPr>
          <p:cNvPr id="64" name="TextBox 48"/>
          <p:cNvSpPr txBox="1"/>
          <p:nvPr/>
        </p:nvSpPr>
        <p:spPr>
          <a:xfrm>
            <a:off x="1875969" y="867407"/>
            <a:ext cx="1484586" cy="1231106"/>
          </a:xfrm>
          <a:prstGeom prst="rect">
            <a:avLst/>
          </a:prstGeom>
          <a:noFill/>
        </p:spPr>
        <p:txBody>
          <a:bodyPr wrap="square" lIns="0" tIns="0" rIns="0" bIns="0" rtlCol="0">
            <a:spAutoFit/>
          </a:bodyPr>
          <a:lstStyle/>
          <a:p>
            <a:r>
              <a:rPr lang="en-US" altLang="zh-CN" sz="8000" dirty="0">
                <a:solidFill>
                  <a:srgbClr val="0070C0"/>
                </a:solidFill>
                <a:latin typeface="Arial" panose="020B0604020202020204" pitchFamily="34" charset="0"/>
                <a:ea typeface="微软雅黑" panose="020B0503020204020204" pitchFamily="34" charset="-122"/>
                <a:cs typeface="Narkisim" panose="020E0502050101010101" pitchFamily="34" charset="-79"/>
                <a:sym typeface="Arial" panose="020B0604020202020204" pitchFamily="34" charset="0"/>
              </a:rPr>
              <a:t>03</a:t>
            </a:r>
            <a:endParaRPr lang="en-GB" altLang="zh-CN" sz="8000" dirty="0">
              <a:solidFill>
                <a:srgbClr val="0070C0"/>
              </a:solidFill>
              <a:latin typeface="Arial" panose="020B0604020202020204" pitchFamily="34" charset="0"/>
              <a:ea typeface="微软雅黑" panose="020B0503020204020204" pitchFamily="34" charset="-122"/>
              <a:cs typeface="Narkisim" panose="020E0502050101010101" pitchFamily="34" charset="-79"/>
              <a:sym typeface="Arial" panose="020B0604020202020204" pitchFamily="34" charset="0"/>
            </a:endParaRPr>
          </a:p>
        </p:txBody>
      </p:sp>
      <p:cxnSp>
        <p:nvCxnSpPr>
          <p:cNvPr id="3" name="直接连接符 2">
            <a:extLst>
              <a:ext uri="{FF2B5EF4-FFF2-40B4-BE49-F238E27FC236}">
                <a16:creationId xmlns="" xmlns:a16="http://schemas.microsoft.com/office/drawing/2014/main" id="{C25B9B89-A8C7-40DC-92C1-8D48FBA3F197}"/>
              </a:ext>
            </a:extLst>
          </p:cNvPr>
          <p:cNvCxnSpPr>
            <a:cxnSpLocks/>
          </p:cNvCxnSpPr>
          <p:nvPr/>
        </p:nvCxnSpPr>
        <p:spPr>
          <a:xfrm>
            <a:off x="1875969" y="2062717"/>
            <a:ext cx="1128488"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492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A0CFFCF-D8D3-41D0-A453-8BB16D3F9C78}"/>
              </a:ext>
            </a:extLst>
          </p:cNvPr>
          <p:cNvPicPr>
            <a:picLocks noChangeAspect="1"/>
          </p:cNvPicPr>
          <p:nvPr/>
        </p:nvPicPr>
        <p:blipFill rotWithShape="1">
          <a:blip r:embed="rId4">
            <a:extLst>
              <a:ext uri="{28A0092B-C50C-407E-A947-70E740481C1C}">
                <a14:useLocalDpi xmlns:a14="http://schemas.microsoft.com/office/drawing/2010/main" val="0"/>
              </a:ext>
            </a:extLst>
          </a:blip>
          <a:srcRect l="10573" t="4859" r="100" b="36005"/>
          <a:stretch/>
        </p:blipFill>
        <p:spPr>
          <a:xfrm>
            <a:off x="752475" y="1061466"/>
            <a:ext cx="8002587" cy="3528442"/>
          </a:xfrm>
          <a:prstGeom prst="rect">
            <a:avLst/>
          </a:prstGeom>
        </p:spPr>
      </p:pic>
      <p:sp>
        <p:nvSpPr>
          <p:cNvPr id="15" name="矩形 14">
            <a:extLst>
              <a:ext uri="{FF2B5EF4-FFF2-40B4-BE49-F238E27FC236}">
                <a16:creationId xmlns="" xmlns:a16="http://schemas.microsoft.com/office/drawing/2014/main" id="{333FF583-64A4-4B25-B13F-7E955BF5C493}"/>
              </a:ext>
            </a:extLst>
          </p:cNvPr>
          <p:cNvSpPr/>
          <p:nvPr/>
        </p:nvSpPr>
        <p:spPr>
          <a:xfrm>
            <a:off x="752475" y="1041400"/>
            <a:ext cx="8023225" cy="354848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平行四边形 6">
            <a:extLst>
              <a:ext uri="{FF2B5EF4-FFF2-40B4-BE49-F238E27FC236}">
                <a16:creationId xmlns="" xmlns:a16="http://schemas.microsoft.com/office/drawing/2014/main" id="{B3BC984C-3B50-41B0-AC70-0E769C464DE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 name="平行四边形 7">
            <a:extLst>
              <a:ext uri="{FF2B5EF4-FFF2-40B4-BE49-F238E27FC236}">
                <a16:creationId xmlns="" xmlns:a16="http://schemas.microsoft.com/office/drawing/2014/main" id="{B393458A-5DA0-4A38-991C-2960B62FAC31}"/>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5" name="文本框 5">
            <a:extLst>
              <a:ext uri="{FF2B5EF4-FFF2-40B4-BE49-F238E27FC236}">
                <a16:creationId xmlns="" xmlns:a16="http://schemas.microsoft.com/office/drawing/2014/main" id="{B7FF4152-6684-48DB-8AA9-D8BA3368ADA5}"/>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6" name="矩形 8">
            <a:extLst>
              <a:ext uri="{FF2B5EF4-FFF2-40B4-BE49-F238E27FC236}">
                <a16:creationId xmlns="" xmlns:a16="http://schemas.microsoft.com/office/drawing/2014/main" id="{FA354630-C046-40FB-AAEE-8F3429056CBF}"/>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24" name="文本占位符 1249282">
            <a:extLst>
              <a:ext uri="{FF2B5EF4-FFF2-40B4-BE49-F238E27FC236}">
                <a16:creationId xmlns="" xmlns:a16="http://schemas.microsoft.com/office/drawing/2014/main" id="{7773FD56-5589-454C-91F1-8F9ED9328BC6}"/>
              </a:ext>
            </a:extLst>
          </p:cNvPr>
          <p:cNvSpPr txBox="1">
            <a:spLocks/>
          </p:cNvSpPr>
          <p:nvPr/>
        </p:nvSpPr>
        <p:spPr>
          <a:xfrm>
            <a:off x="4859338" y="1501503"/>
            <a:ext cx="3532187" cy="17433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Clr>
                <a:schemeClr val="bg1"/>
              </a:buClr>
              <a:defRPr/>
            </a:pPr>
            <a:r>
              <a:rPr lang="zh-CN" altLang="en-US" sz="1600" dirty="0">
                <a:solidFill>
                  <a:schemeClr val="bg1"/>
                </a:solidFill>
                <a:cs typeface="+mn-ea"/>
                <a:sym typeface="+mn-lt"/>
              </a:rPr>
              <a:t>工作危害分析（</a:t>
            </a:r>
            <a:r>
              <a:rPr lang="en-US" altLang="zh-CN" sz="1600" dirty="0">
                <a:solidFill>
                  <a:schemeClr val="bg1"/>
                </a:solidFill>
                <a:cs typeface="+mn-ea"/>
                <a:sym typeface="+mn-lt"/>
              </a:rPr>
              <a:t>JHA</a:t>
            </a:r>
            <a:r>
              <a:rPr lang="zh-CN" altLang="en-US" sz="1600" dirty="0">
                <a:solidFill>
                  <a:schemeClr val="bg1"/>
                </a:solidFill>
                <a:cs typeface="+mn-ea"/>
                <a:sym typeface="+mn-lt"/>
              </a:rPr>
              <a:t>）</a:t>
            </a:r>
          </a:p>
          <a:p>
            <a:pPr>
              <a:lnSpc>
                <a:spcPct val="110000"/>
              </a:lnSpc>
              <a:buClr>
                <a:schemeClr val="bg1"/>
              </a:buClr>
              <a:defRPr/>
            </a:pPr>
            <a:r>
              <a:rPr lang="zh-CN" altLang="en-US" sz="1600" dirty="0">
                <a:solidFill>
                  <a:schemeClr val="bg1"/>
                </a:solidFill>
                <a:cs typeface="+mn-ea"/>
                <a:sym typeface="+mn-lt"/>
              </a:rPr>
              <a:t>安全检查表分析（</a:t>
            </a:r>
            <a:r>
              <a:rPr lang="en-US" altLang="zh-CN" sz="1600" dirty="0">
                <a:solidFill>
                  <a:schemeClr val="bg1"/>
                </a:solidFill>
                <a:cs typeface="+mn-ea"/>
                <a:sym typeface="+mn-lt"/>
              </a:rPr>
              <a:t>SCL</a:t>
            </a:r>
            <a:r>
              <a:rPr lang="zh-CN" altLang="en-US" sz="1600" dirty="0">
                <a:solidFill>
                  <a:schemeClr val="bg1"/>
                </a:solidFill>
                <a:cs typeface="+mn-ea"/>
                <a:sym typeface="+mn-lt"/>
              </a:rPr>
              <a:t>）</a:t>
            </a:r>
          </a:p>
          <a:p>
            <a:pPr>
              <a:lnSpc>
                <a:spcPct val="110000"/>
              </a:lnSpc>
              <a:buClr>
                <a:schemeClr val="bg1"/>
              </a:buClr>
              <a:defRPr/>
            </a:pPr>
            <a:r>
              <a:rPr lang="zh-CN" altLang="en-US" sz="1600" dirty="0">
                <a:solidFill>
                  <a:schemeClr val="bg1"/>
                </a:solidFill>
                <a:cs typeface="+mn-ea"/>
                <a:sym typeface="+mn-lt"/>
              </a:rPr>
              <a:t>预先危险分析（</a:t>
            </a:r>
            <a:r>
              <a:rPr lang="en-US" altLang="zh-CN" sz="1600" dirty="0">
                <a:solidFill>
                  <a:schemeClr val="bg1"/>
                </a:solidFill>
                <a:cs typeface="+mn-ea"/>
                <a:sym typeface="+mn-lt"/>
              </a:rPr>
              <a:t>PHA)</a:t>
            </a:r>
          </a:p>
          <a:p>
            <a:pPr>
              <a:lnSpc>
                <a:spcPct val="110000"/>
              </a:lnSpc>
              <a:buClr>
                <a:schemeClr val="bg1"/>
              </a:buClr>
              <a:defRPr/>
            </a:pPr>
            <a:r>
              <a:rPr lang="zh-CN" altLang="en-US" sz="1600" dirty="0">
                <a:solidFill>
                  <a:schemeClr val="bg1"/>
                </a:solidFill>
                <a:cs typeface="+mn-ea"/>
                <a:sym typeface="+mn-lt"/>
              </a:rPr>
              <a:t>作业条件危险性评价（</a:t>
            </a:r>
            <a:r>
              <a:rPr lang="en-US" altLang="zh-CN" sz="1600" dirty="0">
                <a:solidFill>
                  <a:schemeClr val="bg1"/>
                </a:solidFill>
                <a:cs typeface="+mn-ea"/>
                <a:sym typeface="+mn-lt"/>
              </a:rPr>
              <a:t>LEC)</a:t>
            </a:r>
          </a:p>
        </p:txBody>
      </p:sp>
      <p:sp>
        <p:nvSpPr>
          <p:cNvPr id="26" name="文本占位符 1249282">
            <a:extLst>
              <a:ext uri="{FF2B5EF4-FFF2-40B4-BE49-F238E27FC236}">
                <a16:creationId xmlns="" xmlns:a16="http://schemas.microsoft.com/office/drawing/2014/main" id="{0C9EC32C-DAA8-4F00-9C61-886BE2A58166}"/>
              </a:ext>
            </a:extLst>
          </p:cNvPr>
          <p:cNvSpPr txBox="1">
            <a:spLocks/>
          </p:cNvSpPr>
          <p:nvPr/>
        </p:nvSpPr>
        <p:spPr>
          <a:xfrm>
            <a:off x="4859338" y="2965734"/>
            <a:ext cx="3793127" cy="17433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Clr>
                <a:schemeClr val="bg1"/>
              </a:buClr>
              <a:defRPr/>
            </a:pPr>
            <a:r>
              <a:rPr lang="en-US" altLang="en-GB" sz="1600" dirty="0" err="1">
                <a:solidFill>
                  <a:schemeClr val="bg1"/>
                </a:solidFill>
                <a:cs typeface="+mn-ea"/>
                <a:sym typeface="+mn-lt"/>
              </a:rPr>
              <a:t>危险与可操作性分析</a:t>
            </a:r>
            <a:r>
              <a:rPr lang="en-US" altLang="en-GB" sz="1600" dirty="0">
                <a:solidFill>
                  <a:schemeClr val="bg1"/>
                </a:solidFill>
                <a:cs typeface="+mn-ea"/>
                <a:sym typeface="+mn-lt"/>
              </a:rPr>
              <a:t>（</a:t>
            </a:r>
            <a:r>
              <a:rPr lang="en-GB" altLang="zh-CN" sz="1600" dirty="0">
                <a:solidFill>
                  <a:schemeClr val="bg1"/>
                </a:solidFill>
                <a:cs typeface="+mn-ea"/>
                <a:sym typeface="+mn-lt"/>
              </a:rPr>
              <a:t>HAZOP）</a:t>
            </a:r>
          </a:p>
          <a:p>
            <a:pPr>
              <a:lnSpc>
                <a:spcPct val="110000"/>
              </a:lnSpc>
              <a:buClr>
                <a:schemeClr val="bg1"/>
              </a:buClr>
              <a:defRPr/>
            </a:pPr>
            <a:r>
              <a:rPr lang="en-US" altLang="en-GB" sz="1600" dirty="0" err="1">
                <a:solidFill>
                  <a:schemeClr val="bg1"/>
                </a:solidFill>
                <a:cs typeface="+mn-ea"/>
                <a:sym typeface="+mn-lt"/>
              </a:rPr>
              <a:t>失效模式与</a:t>
            </a:r>
            <a:r>
              <a:rPr lang="zh-CN" altLang="en-US" sz="1600" dirty="0">
                <a:solidFill>
                  <a:schemeClr val="bg1"/>
                </a:solidFill>
                <a:cs typeface="+mn-ea"/>
                <a:sym typeface="+mn-lt"/>
              </a:rPr>
              <a:t>影响</a:t>
            </a:r>
            <a:r>
              <a:rPr lang="en-GB" altLang="en-US" sz="1600" dirty="0" err="1">
                <a:solidFill>
                  <a:schemeClr val="bg1"/>
                </a:solidFill>
                <a:cs typeface="+mn-ea"/>
                <a:sym typeface="+mn-lt"/>
              </a:rPr>
              <a:t>分析</a:t>
            </a:r>
            <a:r>
              <a:rPr lang="en-GB" altLang="en-US" sz="1600" dirty="0">
                <a:solidFill>
                  <a:schemeClr val="bg1"/>
                </a:solidFill>
                <a:cs typeface="+mn-ea"/>
                <a:sym typeface="+mn-lt"/>
              </a:rPr>
              <a:t> (</a:t>
            </a:r>
            <a:r>
              <a:rPr lang="en-GB" altLang="zh-CN" sz="1600" dirty="0">
                <a:solidFill>
                  <a:schemeClr val="bg1"/>
                </a:solidFill>
                <a:cs typeface="+mn-ea"/>
                <a:sym typeface="+mn-lt"/>
              </a:rPr>
              <a:t>FMEA)</a:t>
            </a:r>
          </a:p>
          <a:p>
            <a:pPr>
              <a:lnSpc>
                <a:spcPct val="110000"/>
              </a:lnSpc>
              <a:buClr>
                <a:schemeClr val="bg1"/>
              </a:buClr>
              <a:defRPr/>
            </a:pPr>
            <a:r>
              <a:rPr lang="en-US" altLang="en-GB" sz="1600" dirty="0" err="1">
                <a:solidFill>
                  <a:schemeClr val="bg1"/>
                </a:solidFill>
                <a:cs typeface="+mn-ea"/>
                <a:sym typeface="+mn-lt"/>
              </a:rPr>
              <a:t>故障树分析</a:t>
            </a:r>
            <a:r>
              <a:rPr lang="en-US" altLang="en-GB" sz="1600" dirty="0">
                <a:solidFill>
                  <a:schemeClr val="bg1"/>
                </a:solidFill>
                <a:cs typeface="+mn-ea"/>
                <a:sym typeface="+mn-lt"/>
              </a:rPr>
              <a:t> (</a:t>
            </a:r>
            <a:r>
              <a:rPr lang="en-GB" altLang="zh-CN" sz="1600" dirty="0">
                <a:solidFill>
                  <a:schemeClr val="bg1"/>
                </a:solidFill>
                <a:cs typeface="+mn-ea"/>
                <a:sym typeface="+mn-lt"/>
              </a:rPr>
              <a:t>FTA)</a:t>
            </a:r>
          </a:p>
          <a:p>
            <a:pPr>
              <a:lnSpc>
                <a:spcPct val="110000"/>
              </a:lnSpc>
              <a:buClr>
                <a:schemeClr val="bg1"/>
              </a:buClr>
              <a:defRPr/>
            </a:pPr>
            <a:r>
              <a:rPr lang="en-US" altLang="en-GB" sz="1600" dirty="0" err="1">
                <a:solidFill>
                  <a:schemeClr val="bg1"/>
                </a:solidFill>
                <a:cs typeface="+mn-ea"/>
                <a:sym typeface="+mn-lt"/>
              </a:rPr>
              <a:t>事件树分析</a:t>
            </a:r>
            <a:r>
              <a:rPr lang="en-US" altLang="en-GB" sz="1600" dirty="0">
                <a:solidFill>
                  <a:schemeClr val="bg1"/>
                </a:solidFill>
                <a:cs typeface="+mn-ea"/>
                <a:sym typeface="+mn-lt"/>
              </a:rPr>
              <a:t> (</a:t>
            </a:r>
            <a:r>
              <a:rPr lang="en-GB" altLang="zh-CN" sz="1600" dirty="0">
                <a:solidFill>
                  <a:schemeClr val="bg1"/>
                </a:solidFill>
                <a:cs typeface="+mn-ea"/>
                <a:sym typeface="+mn-lt"/>
              </a:rPr>
              <a:t>ETA)</a:t>
            </a:r>
          </a:p>
        </p:txBody>
      </p:sp>
      <p:cxnSp>
        <p:nvCxnSpPr>
          <p:cNvPr id="3" name="直接连接符 2">
            <a:extLst>
              <a:ext uri="{FF2B5EF4-FFF2-40B4-BE49-F238E27FC236}">
                <a16:creationId xmlns="" xmlns:a16="http://schemas.microsoft.com/office/drawing/2014/main" id="{9D5AAED2-BC7B-4360-8C2E-9B9038B8ABD0}"/>
              </a:ext>
            </a:extLst>
          </p:cNvPr>
          <p:cNvCxnSpPr/>
          <p:nvPr/>
        </p:nvCxnSpPr>
        <p:spPr>
          <a:xfrm>
            <a:off x="752475" y="4589908"/>
            <a:ext cx="775076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1" name="wireframe_339530">
            <a:extLst>
              <a:ext uri="{FF2B5EF4-FFF2-40B4-BE49-F238E27FC236}">
                <a16:creationId xmlns="" xmlns:a16="http://schemas.microsoft.com/office/drawing/2014/main" id="{963B264C-52E3-4009-BD95-920AAA2A4C18}"/>
              </a:ext>
            </a:extLst>
          </p:cNvPr>
          <p:cNvSpPr>
            <a:spLocks noChangeAspect="1"/>
          </p:cNvSpPr>
          <p:nvPr/>
        </p:nvSpPr>
        <p:spPr bwMode="auto">
          <a:xfrm>
            <a:off x="2081965" y="2099899"/>
            <a:ext cx="1512136" cy="943701"/>
          </a:xfrm>
          <a:custGeom>
            <a:avLst/>
            <a:gdLst>
              <a:gd name="connsiteX0" fmla="*/ 474670 w 607639"/>
              <a:gd name="connsiteY0" fmla="*/ 246434 h 379219"/>
              <a:gd name="connsiteX1" fmla="*/ 474670 w 607639"/>
              <a:gd name="connsiteY1" fmla="*/ 360199 h 379219"/>
              <a:gd name="connsiteX2" fmla="*/ 588592 w 607639"/>
              <a:gd name="connsiteY2" fmla="*/ 360199 h 379219"/>
              <a:gd name="connsiteX3" fmla="*/ 588592 w 607639"/>
              <a:gd name="connsiteY3" fmla="*/ 246434 h 379219"/>
              <a:gd name="connsiteX4" fmla="*/ 246814 w 607639"/>
              <a:gd name="connsiteY4" fmla="*/ 246434 h 379219"/>
              <a:gd name="connsiteX5" fmla="*/ 246814 w 607639"/>
              <a:gd name="connsiteY5" fmla="*/ 360199 h 379219"/>
              <a:gd name="connsiteX6" fmla="*/ 360736 w 607639"/>
              <a:gd name="connsiteY6" fmla="*/ 360199 h 379219"/>
              <a:gd name="connsiteX7" fmla="*/ 360736 w 607639"/>
              <a:gd name="connsiteY7" fmla="*/ 246434 h 379219"/>
              <a:gd name="connsiteX8" fmla="*/ 18958 w 607639"/>
              <a:gd name="connsiteY8" fmla="*/ 246434 h 379219"/>
              <a:gd name="connsiteX9" fmla="*/ 18958 w 607639"/>
              <a:gd name="connsiteY9" fmla="*/ 360199 h 379219"/>
              <a:gd name="connsiteX10" fmla="*/ 132880 w 607639"/>
              <a:gd name="connsiteY10" fmla="*/ 360199 h 379219"/>
              <a:gd name="connsiteX11" fmla="*/ 132880 w 607639"/>
              <a:gd name="connsiteY11" fmla="*/ 246434 h 379219"/>
              <a:gd name="connsiteX12" fmla="*/ 455712 w 607639"/>
              <a:gd name="connsiteY12" fmla="*/ 227503 h 379219"/>
              <a:gd name="connsiteX13" fmla="*/ 607639 w 607639"/>
              <a:gd name="connsiteY13" fmla="*/ 227503 h 379219"/>
              <a:gd name="connsiteX14" fmla="*/ 607639 w 607639"/>
              <a:gd name="connsiteY14" fmla="*/ 379219 h 379219"/>
              <a:gd name="connsiteX15" fmla="*/ 455712 w 607639"/>
              <a:gd name="connsiteY15" fmla="*/ 379219 h 379219"/>
              <a:gd name="connsiteX16" fmla="*/ 227856 w 607639"/>
              <a:gd name="connsiteY16" fmla="*/ 227503 h 379219"/>
              <a:gd name="connsiteX17" fmla="*/ 379783 w 607639"/>
              <a:gd name="connsiteY17" fmla="*/ 227503 h 379219"/>
              <a:gd name="connsiteX18" fmla="*/ 379783 w 607639"/>
              <a:gd name="connsiteY18" fmla="*/ 379219 h 379219"/>
              <a:gd name="connsiteX19" fmla="*/ 227856 w 607639"/>
              <a:gd name="connsiteY19" fmla="*/ 379219 h 379219"/>
              <a:gd name="connsiteX20" fmla="*/ 0 w 607639"/>
              <a:gd name="connsiteY20" fmla="*/ 227503 h 379219"/>
              <a:gd name="connsiteX21" fmla="*/ 151927 w 607639"/>
              <a:gd name="connsiteY21" fmla="*/ 227503 h 379219"/>
              <a:gd name="connsiteX22" fmla="*/ 151927 w 607639"/>
              <a:gd name="connsiteY22" fmla="*/ 379219 h 379219"/>
              <a:gd name="connsiteX23" fmla="*/ 0 w 607639"/>
              <a:gd name="connsiteY23" fmla="*/ 379219 h 379219"/>
              <a:gd name="connsiteX24" fmla="*/ 474670 w 607639"/>
              <a:gd name="connsiteY24" fmla="*/ 18931 h 379219"/>
              <a:gd name="connsiteX25" fmla="*/ 474670 w 607639"/>
              <a:gd name="connsiteY25" fmla="*/ 132696 h 379219"/>
              <a:gd name="connsiteX26" fmla="*/ 588592 w 607639"/>
              <a:gd name="connsiteY26" fmla="*/ 132696 h 379219"/>
              <a:gd name="connsiteX27" fmla="*/ 588592 w 607639"/>
              <a:gd name="connsiteY27" fmla="*/ 18931 h 379219"/>
              <a:gd name="connsiteX28" fmla="*/ 246814 w 607639"/>
              <a:gd name="connsiteY28" fmla="*/ 18931 h 379219"/>
              <a:gd name="connsiteX29" fmla="*/ 246814 w 607639"/>
              <a:gd name="connsiteY29" fmla="*/ 132696 h 379219"/>
              <a:gd name="connsiteX30" fmla="*/ 360736 w 607639"/>
              <a:gd name="connsiteY30" fmla="*/ 132696 h 379219"/>
              <a:gd name="connsiteX31" fmla="*/ 360736 w 607639"/>
              <a:gd name="connsiteY31" fmla="*/ 18931 h 379219"/>
              <a:gd name="connsiteX32" fmla="*/ 18958 w 607639"/>
              <a:gd name="connsiteY32" fmla="*/ 18931 h 379219"/>
              <a:gd name="connsiteX33" fmla="*/ 18958 w 607639"/>
              <a:gd name="connsiteY33" fmla="*/ 132696 h 379219"/>
              <a:gd name="connsiteX34" fmla="*/ 132880 w 607639"/>
              <a:gd name="connsiteY34" fmla="*/ 132696 h 379219"/>
              <a:gd name="connsiteX35" fmla="*/ 132880 w 607639"/>
              <a:gd name="connsiteY35" fmla="*/ 18931 h 379219"/>
              <a:gd name="connsiteX36" fmla="*/ 455712 w 607639"/>
              <a:gd name="connsiteY36" fmla="*/ 0 h 379219"/>
              <a:gd name="connsiteX37" fmla="*/ 607639 w 607639"/>
              <a:gd name="connsiteY37" fmla="*/ 0 h 379219"/>
              <a:gd name="connsiteX38" fmla="*/ 607639 w 607639"/>
              <a:gd name="connsiteY38" fmla="*/ 151716 h 379219"/>
              <a:gd name="connsiteX39" fmla="*/ 455712 w 607639"/>
              <a:gd name="connsiteY39" fmla="*/ 151716 h 379219"/>
              <a:gd name="connsiteX40" fmla="*/ 227856 w 607639"/>
              <a:gd name="connsiteY40" fmla="*/ 0 h 379219"/>
              <a:gd name="connsiteX41" fmla="*/ 379783 w 607639"/>
              <a:gd name="connsiteY41" fmla="*/ 0 h 379219"/>
              <a:gd name="connsiteX42" fmla="*/ 379783 w 607639"/>
              <a:gd name="connsiteY42" fmla="*/ 151716 h 379219"/>
              <a:gd name="connsiteX43" fmla="*/ 227856 w 607639"/>
              <a:gd name="connsiteY43" fmla="*/ 151716 h 379219"/>
              <a:gd name="connsiteX44" fmla="*/ 0 w 607639"/>
              <a:gd name="connsiteY44" fmla="*/ 0 h 379219"/>
              <a:gd name="connsiteX45" fmla="*/ 151927 w 607639"/>
              <a:gd name="connsiteY45" fmla="*/ 0 h 379219"/>
              <a:gd name="connsiteX46" fmla="*/ 151927 w 607639"/>
              <a:gd name="connsiteY46" fmla="*/ 151716 h 379219"/>
              <a:gd name="connsiteX47" fmla="*/ 0 w 607639"/>
              <a:gd name="connsiteY47" fmla="*/ 151716 h 37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379219">
                <a:moveTo>
                  <a:pt x="474670" y="246434"/>
                </a:moveTo>
                <a:lnTo>
                  <a:pt x="474670" y="360199"/>
                </a:lnTo>
                <a:lnTo>
                  <a:pt x="588592" y="360199"/>
                </a:lnTo>
                <a:lnTo>
                  <a:pt x="588592" y="246434"/>
                </a:lnTo>
                <a:close/>
                <a:moveTo>
                  <a:pt x="246814" y="246434"/>
                </a:moveTo>
                <a:lnTo>
                  <a:pt x="246814" y="360199"/>
                </a:lnTo>
                <a:lnTo>
                  <a:pt x="360736" y="360199"/>
                </a:lnTo>
                <a:lnTo>
                  <a:pt x="360736" y="246434"/>
                </a:lnTo>
                <a:close/>
                <a:moveTo>
                  <a:pt x="18958" y="246434"/>
                </a:moveTo>
                <a:lnTo>
                  <a:pt x="18958" y="360199"/>
                </a:lnTo>
                <a:lnTo>
                  <a:pt x="132880" y="360199"/>
                </a:lnTo>
                <a:lnTo>
                  <a:pt x="132880" y="246434"/>
                </a:lnTo>
                <a:close/>
                <a:moveTo>
                  <a:pt x="455712" y="227503"/>
                </a:moveTo>
                <a:lnTo>
                  <a:pt x="607639" y="227503"/>
                </a:lnTo>
                <a:lnTo>
                  <a:pt x="607639" y="379219"/>
                </a:lnTo>
                <a:lnTo>
                  <a:pt x="455712" y="379219"/>
                </a:lnTo>
                <a:close/>
                <a:moveTo>
                  <a:pt x="227856" y="227503"/>
                </a:moveTo>
                <a:lnTo>
                  <a:pt x="379783" y="227503"/>
                </a:lnTo>
                <a:lnTo>
                  <a:pt x="379783" y="379219"/>
                </a:lnTo>
                <a:lnTo>
                  <a:pt x="227856" y="379219"/>
                </a:lnTo>
                <a:close/>
                <a:moveTo>
                  <a:pt x="0" y="227503"/>
                </a:moveTo>
                <a:lnTo>
                  <a:pt x="151927" y="227503"/>
                </a:lnTo>
                <a:lnTo>
                  <a:pt x="151927" y="379219"/>
                </a:lnTo>
                <a:lnTo>
                  <a:pt x="0" y="379219"/>
                </a:lnTo>
                <a:close/>
                <a:moveTo>
                  <a:pt x="474670" y="18931"/>
                </a:moveTo>
                <a:lnTo>
                  <a:pt x="474670" y="132696"/>
                </a:lnTo>
                <a:lnTo>
                  <a:pt x="588592" y="132696"/>
                </a:lnTo>
                <a:lnTo>
                  <a:pt x="588592" y="18931"/>
                </a:lnTo>
                <a:close/>
                <a:moveTo>
                  <a:pt x="246814" y="18931"/>
                </a:moveTo>
                <a:lnTo>
                  <a:pt x="246814" y="132696"/>
                </a:lnTo>
                <a:lnTo>
                  <a:pt x="360736" y="132696"/>
                </a:lnTo>
                <a:lnTo>
                  <a:pt x="360736" y="18931"/>
                </a:lnTo>
                <a:close/>
                <a:moveTo>
                  <a:pt x="18958" y="18931"/>
                </a:moveTo>
                <a:lnTo>
                  <a:pt x="18958" y="132696"/>
                </a:lnTo>
                <a:lnTo>
                  <a:pt x="132880" y="132696"/>
                </a:lnTo>
                <a:lnTo>
                  <a:pt x="132880" y="18931"/>
                </a:lnTo>
                <a:close/>
                <a:moveTo>
                  <a:pt x="455712" y="0"/>
                </a:moveTo>
                <a:lnTo>
                  <a:pt x="607639" y="0"/>
                </a:lnTo>
                <a:lnTo>
                  <a:pt x="607639" y="151716"/>
                </a:lnTo>
                <a:lnTo>
                  <a:pt x="455712" y="151716"/>
                </a:lnTo>
                <a:close/>
                <a:moveTo>
                  <a:pt x="227856" y="0"/>
                </a:moveTo>
                <a:lnTo>
                  <a:pt x="379783" y="0"/>
                </a:lnTo>
                <a:lnTo>
                  <a:pt x="379783" y="151716"/>
                </a:lnTo>
                <a:lnTo>
                  <a:pt x="227856" y="151716"/>
                </a:lnTo>
                <a:close/>
                <a:moveTo>
                  <a:pt x="0" y="0"/>
                </a:moveTo>
                <a:lnTo>
                  <a:pt x="151927" y="0"/>
                </a:lnTo>
                <a:lnTo>
                  <a:pt x="151927" y="151716"/>
                </a:lnTo>
                <a:lnTo>
                  <a:pt x="0" y="151716"/>
                </a:lnTo>
                <a:close/>
              </a:path>
            </a:pathLst>
          </a:custGeom>
          <a:solidFill>
            <a:srgbClr val="FFFF00"/>
          </a:solidFill>
          <a:ln>
            <a:noFill/>
          </a:ln>
        </p:spPr>
      </p:sp>
      <p:sp>
        <p:nvSpPr>
          <p:cNvPr id="33" name="矩形 8">
            <a:extLst>
              <a:ext uri="{FF2B5EF4-FFF2-40B4-BE49-F238E27FC236}">
                <a16:creationId xmlns="" xmlns:a16="http://schemas.microsoft.com/office/drawing/2014/main" id="{F4C7E1D2-F2EF-4FBA-B22D-855D9E6E74BA}"/>
              </a:ext>
            </a:extLst>
          </p:cNvPr>
          <p:cNvSpPr>
            <a:spLocks noChangeArrowheads="1"/>
          </p:cNvSpPr>
          <p:nvPr/>
        </p:nvSpPr>
        <p:spPr bwMode="auto">
          <a:xfrm>
            <a:off x="1506914" y="3355076"/>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rgbClr val="FFFF00"/>
                </a:solidFill>
                <a:latin typeface="微软雅黑" panose="020B0503020204020204" pitchFamily="34" charset="-122"/>
                <a:ea typeface="微软雅黑" panose="020B0503020204020204" pitchFamily="34" charset="-122"/>
              </a:rPr>
              <a:t>常用评价方法介绍</a:t>
            </a:r>
          </a:p>
        </p:txBody>
      </p:sp>
    </p:spTree>
    <p:extLst>
      <p:ext uri="{BB962C8B-B14F-4D97-AF65-F5344CB8AC3E}">
        <p14:creationId xmlns:p14="http://schemas.microsoft.com/office/powerpoint/2010/main" val="37204779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 name="平行四边形 6">
            <a:extLst>
              <a:ext uri="{FF2B5EF4-FFF2-40B4-BE49-F238E27FC236}">
                <a16:creationId xmlns="" xmlns:a16="http://schemas.microsoft.com/office/drawing/2014/main" id="{B3BC984C-3B50-41B0-AC70-0E769C464DE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 name="平行四边形 7">
            <a:extLst>
              <a:ext uri="{FF2B5EF4-FFF2-40B4-BE49-F238E27FC236}">
                <a16:creationId xmlns="" xmlns:a16="http://schemas.microsoft.com/office/drawing/2014/main" id="{B393458A-5DA0-4A38-991C-2960B62FAC31}"/>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5" name="文本框 5">
            <a:extLst>
              <a:ext uri="{FF2B5EF4-FFF2-40B4-BE49-F238E27FC236}">
                <a16:creationId xmlns="" xmlns:a16="http://schemas.microsoft.com/office/drawing/2014/main" id="{B7FF4152-6684-48DB-8AA9-D8BA3368ADA5}"/>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6" name="矩形 8">
            <a:extLst>
              <a:ext uri="{FF2B5EF4-FFF2-40B4-BE49-F238E27FC236}">
                <a16:creationId xmlns="" xmlns:a16="http://schemas.microsoft.com/office/drawing/2014/main" id="{FA354630-C046-40FB-AAEE-8F3429056CBF}"/>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2" name="矩形 1">
            <a:extLst>
              <a:ext uri="{FF2B5EF4-FFF2-40B4-BE49-F238E27FC236}">
                <a16:creationId xmlns="" xmlns:a16="http://schemas.microsoft.com/office/drawing/2014/main" id="{3EF897CD-7E56-4488-96DA-8EF00D47EE1D}"/>
              </a:ext>
            </a:extLst>
          </p:cNvPr>
          <p:cNvSpPr/>
          <p:nvPr/>
        </p:nvSpPr>
        <p:spPr>
          <a:xfrm>
            <a:off x="563563" y="1790700"/>
            <a:ext cx="4008437" cy="2832100"/>
          </a:xfrm>
          <a:prstGeom prst="rect">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 xmlns:a16="http://schemas.microsoft.com/office/drawing/2014/main" id="{11CE8318-14BE-4CA1-9A8F-BC83A663460C}"/>
              </a:ext>
            </a:extLst>
          </p:cNvPr>
          <p:cNvSpPr/>
          <p:nvPr/>
        </p:nvSpPr>
        <p:spPr>
          <a:xfrm>
            <a:off x="4572000" y="1790700"/>
            <a:ext cx="4008437" cy="28321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504257">
            <a:extLst>
              <a:ext uri="{FF2B5EF4-FFF2-40B4-BE49-F238E27FC236}">
                <a16:creationId xmlns="" xmlns:a16="http://schemas.microsoft.com/office/drawing/2014/main" id="{98F1CC6F-0788-4646-890C-2F01480E94D0}"/>
              </a:ext>
            </a:extLst>
          </p:cNvPr>
          <p:cNvSpPr txBox="1">
            <a:spLocks noChangeArrowheads="1"/>
          </p:cNvSpPr>
          <p:nvPr/>
        </p:nvSpPr>
        <p:spPr>
          <a:xfrm>
            <a:off x="3594100" y="1058218"/>
            <a:ext cx="2141186" cy="4616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3200"/>
              </a:lnSpc>
              <a:defRPr/>
            </a:pPr>
            <a:r>
              <a:rPr lang="zh-CN" altLang="en-US" sz="2400" dirty="0">
                <a:solidFill>
                  <a:srgbClr val="0070C0"/>
                </a:solidFill>
                <a:latin typeface="+mn-lt"/>
                <a:ea typeface="+mn-ea"/>
                <a:cs typeface="+mn-ea"/>
                <a:sym typeface="+mn-lt"/>
              </a:rPr>
              <a:t>评价方法分类</a:t>
            </a:r>
          </a:p>
        </p:txBody>
      </p:sp>
      <p:sp>
        <p:nvSpPr>
          <p:cNvPr id="4" name="矩形 3">
            <a:extLst>
              <a:ext uri="{FF2B5EF4-FFF2-40B4-BE49-F238E27FC236}">
                <a16:creationId xmlns="" xmlns:a16="http://schemas.microsoft.com/office/drawing/2014/main" id="{F9BBCC33-2EBB-4B46-A3DF-1F28FF5527DE}"/>
              </a:ext>
            </a:extLst>
          </p:cNvPr>
          <p:cNvSpPr/>
          <p:nvPr/>
        </p:nvSpPr>
        <p:spPr>
          <a:xfrm>
            <a:off x="1962487" y="2001933"/>
            <a:ext cx="1210588" cy="400110"/>
          </a:xfrm>
          <a:prstGeom prst="rect">
            <a:avLst/>
          </a:prstGeom>
        </p:spPr>
        <p:txBody>
          <a:bodyPr wrap="none">
            <a:spAutoFit/>
          </a:bodyPr>
          <a:lstStyle/>
          <a:p>
            <a:r>
              <a:rPr lang="zh-CN" altLang="en-US" sz="2000" dirty="0">
                <a:solidFill>
                  <a:schemeClr val="bg1"/>
                </a:solidFill>
                <a:cs typeface="+mn-ea"/>
                <a:sym typeface="+mn-lt"/>
              </a:rPr>
              <a:t>定性评价</a:t>
            </a:r>
            <a:endParaRPr lang="zh-CN" altLang="en-US" sz="1800" dirty="0">
              <a:solidFill>
                <a:schemeClr val="bg1"/>
              </a:solidFill>
            </a:endParaRPr>
          </a:p>
        </p:txBody>
      </p:sp>
      <p:sp>
        <p:nvSpPr>
          <p:cNvPr id="17" name="矩形 16">
            <a:extLst>
              <a:ext uri="{FF2B5EF4-FFF2-40B4-BE49-F238E27FC236}">
                <a16:creationId xmlns="" xmlns:a16="http://schemas.microsoft.com/office/drawing/2014/main" id="{EB74DD5D-84CE-4ECF-8FBA-F40800CA6056}"/>
              </a:ext>
            </a:extLst>
          </p:cNvPr>
          <p:cNvSpPr/>
          <p:nvPr/>
        </p:nvSpPr>
        <p:spPr>
          <a:xfrm>
            <a:off x="5970924" y="1919981"/>
            <a:ext cx="1210588" cy="400110"/>
          </a:xfrm>
          <a:prstGeom prst="rect">
            <a:avLst/>
          </a:prstGeom>
        </p:spPr>
        <p:txBody>
          <a:bodyPr wrap="none">
            <a:spAutoFit/>
          </a:bodyPr>
          <a:lstStyle/>
          <a:p>
            <a:r>
              <a:rPr lang="zh-CN" altLang="en-US" sz="2000" dirty="0">
                <a:solidFill>
                  <a:schemeClr val="bg1"/>
                </a:solidFill>
                <a:cs typeface="+mn-ea"/>
                <a:sym typeface="+mn-lt"/>
              </a:rPr>
              <a:t>定量评价</a:t>
            </a:r>
            <a:endParaRPr lang="zh-CN" altLang="en-US" sz="1800" dirty="0">
              <a:solidFill>
                <a:schemeClr val="bg1"/>
              </a:solidFill>
            </a:endParaRPr>
          </a:p>
        </p:txBody>
      </p:sp>
      <p:sp>
        <p:nvSpPr>
          <p:cNvPr id="18" name="矩形 17">
            <a:extLst>
              <a:ext uri="{FF2B5EF4-FFF2-40B4-BE49-F238E27FC236}">
                <a16:creationId xmlns="" xmlns:a16="http://schemas.microsoft.com/office/drawing/2014/main" id="{266A41BE-FEA3-4B0C-910F-A1F2F2D2139E}"/>
              </a:ext>
            </a:extLst>
          </p:cNvPr>
          <p:cNvSpPr/>
          <p:nvPr/>
        </p:nvSpPr>
        <p:spPr>
          <a:xfrm>
            <a:off x="786607" y="2829605"/>
            <a:ext cx="3562348" cy="861774"/>
          </a:xfrm>
          <a:prstGeom prst="rect">
            <a:avLst/>
          </a:prstGeom>
        </p:spPr>
        <p:txBody>
          <a:bodyPr wrap="square">
            <a:spAutoFit/>
          </a:bodyPr>
          <a:lstStyle/>
          <a:p>
            <a:pPr>
              <a:lnSpc>
                <a:spcPts val="2000"/>
              </a:lnSpc>
            </a:pPr>
            <a:r>
              <a:rPr lang="zh-CN" altLang="en-US" sz="1400" dirty="0">
                <a:solidFill>
                  <a:schemeClr val="bg1"/>
                </a:solidFill>
                <a:cs typeface="+mn-ea"/>
                <a:sym typeface="+mn-lt"/>
              </a:rPr>
              <a:t>不对风险进行量化处理（计算），只用发生的可能性等级和后果的严重度等级进行相对比较，如风险评价指数矩阵法。</a:t>
            </a:r>
          </a:p>
        </p:txBody>
      </p:sp>
      <p:sp>
        <p:nvSpPr>
          <p:cNvPr id="19" name="矩形 18">
            <a:extLst>
              <a:ext uri="{FF2B5EF4-FFF2-40B4-BE49-F238E27FC236}">
                <a16:creationId xmlns="" xmlns:a16="http://schemas.microsoft.com/office/drawing/2014/main" id="{7F96E383-B02F-4F55-8CCD-476353C8904A}"/>
              </a:ext>
            </a:extLst>
          </p:cNvPr>
          <p:cNvSpPr/>
          <p:nvPr/>
        </p:nvSpPr>
        <p:spPr>
          <a:xfrm>
            <a:off x="4664692" y="2402043"/>
            <a:ext cx="3793507" cy="823302"/>
          </a:xfrm>
          <a:prstGeom prst="rect">
            <a:avLst/>
          </a:prstGeom>
        </p:spPr>
        <p:txBody>
          <a:bodyPr wrap="square">
            <a:spAutoFit/>
          </a:bodyPr>
          <a:lstStyle/>
          <a:p>
            <a:pPr>
              <a:lnSpc>
                <a:spcPts val="1900"/>
              </a:lnSpc>
            </a:pPr>
            <a:r>
              <a:rPr lang="zh-CN" altLang="en-US" sz="1400" dirty="0">
                <a:solidFill>
                  <a:schemeClr val="bg1"/>
                </a:solidFill>
                <a:cs typeface="+mn-ea"/>
                <a:sym typeface="+mn-lt"/>
              </a:rPr>
              <a:t>在风险量化基础上进行评价，主要依靠历史统计数据，运用数学方法构造数学模型进行评价。评价方法包括：</a:t>
            </a:r>
          </a:p>
        </p:txBody>
      </p:sp>
      <p:sp>
        <p:nvSpPr>
          <p:cNvPr id="22" name="矩形 21">
            <a:extLst>
              <a:ext uri="{FF2B5EF4-FFF2-40B4-BE49-F238E27FC236}">
                <a16:creationId xmlns="" xmlns:a16="http://schemas.microsoft.com/office/drawing/2014/main" id="{EAA4E5C8-5E03-48FB-B4A8-27A27F8BA94C}"/>
              </a:ext>
            </a:extLst>
          </p:cNvPr>
          <p:cNvSpPr/>
          <p:nvPr/>
        </p:nvSpPr>
        <p:spPr>
          <a:xfrm>
            <a:off x="4664693" y="3249592"/>
            <a:ext cx="3915744" cy="1374735"/>
          </a:xfrm>
          <a:prstGeom prst="rect">
            <a:avLst/>
          </a:prstGeom>
        </p:spPr>
        <p:txBody>
          <a:bodyPr wrap="square">
            <a:spAutoFit/>
          </a:bodyPr>
          <a:lstStyle/>
          <a:p>
            <a:pPr marL="285750" indent="-285750">
              <a:lnSpc>
                <a:spcPts val="2000"/>
              </a:lnSpc>
              <a:buFont typeface="Arial" panose="020B0604020202020204" pitchFamily="34" charset="0"/>
              <a:buChar char="•"/>
            </a:pPr>
            <a:r>
              <a:rPr lang="zh-CN" altLang="en-US" sz="1400" dirty="0">
                <a:solidFill>
                  <a:schemeClr val="bg1"/>
                </a:solidFill>
                <a:cs typeface="+mn-ea"/>
                <a:sym typeface="+mn-lt"/>
              </a:rPr>
              <a:t>概率评价法：以事故发生的概率计算为基础的方法；</a:t>
            </a:r>
          </a:p>
          <a:p>
            <a:pPr marL="285750" indent="-285750">
              <a:lnSpc>
                <a:spcPts val="2000"/>
              </a:lnSpc>
              <a:buFont typeface="Arial" panose="020B0604020202020204" pitchFamily="34" charset="0"/>
              <a:buChar char="•"/>
            </a:pPr>
            <a:r>
              <a:rPr lang="zh-CN" altLang="en-US" sz="1400" dirty="0">
                <a:solidFill>
                  <a:schemeClr val="bg1"/>
                </a:solidFill>
                <a:cs typeface="+mn-ea"/>
                <a:sym typeface="+mn-lt"/>
              </a:rPr>
              <a:t>数学模型计算评价；</a:t>
            </a:r>
          </a:p>
          <a:p>
            <a:pPr marL="285750" indent="-285750">
              <a:lnSpc>
                <a:spcPts val="2000"/>
              </a:lnSpc>
              <a:buFont typeface="Arial" panose="020B0604020202020204" pitchFamily="34" charset="0"/>
              <a:buChar char="•"/>
            </a:pPr>
            <a:r>
              <a:rPr lang="zh-CN" altLang="en-US" sz="1400" dirty="0">
                <a:solidFill>
                  <a:schemeClr val="bg1"/>
                </a:solidFill>
                <a:cs typeface="+mn-ea"/>
                <a:sym typeface="+mn-lt"/>
              </a:rPr>
              <a:t>相对评价法（指数法</a:t>
            </a:r>
            <a:r>
              <a:rPr lang="en-US" altLang="zh-CN" sz="1400" dirty="0">
                <a:solidFill>
                  <a:schemeClr val="bg1"/>
                </a:solidFill>
                <a:cs typeface="+mn-ea"/>
                <a:sym typeface="+mn-lt"/>
              </a:rPr>
              <a:t>)</a:t>
            </a:r>
            <a:r>
              <a:rPr lang="zh-CN" altLang="en-US" sz="1400" dirty="0">
                <a:solidFill>
                  <a:schemeClr val="bg1"/>
                </a:solidFill>
                <a:cs typeface="+mn-ea"/>
                <a:sym typeface="+mn-lt"/>
              </a:rPr>
              <a:t>：加法评分法、加乘评分法和加权评分法</a:t>
            </a:r>
          </a:p>
        </p:txBody>
      </p:sp>
    </p:spTree>
    <p:extLst>
      <p:ext uri="{BB962C8B-B14F-4D97-AF65-F5344CB8AC3E}">
        <p14:creationId xmlns:p14="http://schemas.microsoft.com/office/powerpoint/2010/main" val="1851471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067AF0A-3911-46DE-A222-BC442FB2DE97}"/>
              </a:ext>
            </a:extLst>
          </p:cNvPr>
          <p:cNvSpPr/>
          <p:nvPr/>
        </p:nvSpPr>
        <p:spPr>
          <a:xfrm>
            <a:off x="927100" y="1271200"/>
            <a:ext cx="6972300" cy="5508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 xmlns:a16="http://schemas.microsoft.com/office/drawing/2014/main" id="{84AEF912-8D4B-41CF-9EA8-B19D101A1848}"/>
              </a:ext>
            </a:extLst>
          </p:cNvPr>
          <p:cNvSpPr/>
          <p:nvPr/>
        </p:nvSpPr>
        <p:spPr>
          <a:xfrm>
            <a:off x="3807956" y="1346576"/>
            <a:ext cx="1749197" cy="677108"/>
          </a:xfrm>
          <a:prstGeom prst="rect">
            <a:avLst/>
          </a:prstGeom>
        </p:spPr>
        <p:txBody>
          <a:bodyPr wrap="none">
            <a:spAutoFit/>
          </a:bodyPr>
          <a:lstStyle/>
          <a:p>
            <a:r>
              <a:rPr lang="zh-CN" altLang="en-US" sz="2000" dirty="0">
                <a:solidFill>
                  <a:schemeClr val="bg1"/>
                </a:solidFill>
                <a:cs typeface="+mn-ea"/>
                <a:sym typeface="+mn-lt"/>
              </a:rPr>
              <a:t>重 大 危 险 源</a:t>
            </a:r>
            <a:br>
              <a:rPr lang="zh-CN" altLang="en-US" sz="2000" dirty="0">
                <a:solidFill>
                  <a:schemeClr val="bg1"/>
                </a:solidFill>
                <a:cs typeface="+mn-ea"/>
                <a:sym typeface="+mn-lt"/>
              </a:rPr>
            </a:br>
            <a:endParaRPr lang="zh-CN" altLang="en-US" sz="1800" dirty="0">
              <a:solidFill>
                <a:schemeClr val="bg1"/>
              </a:solidFill>
            </a:endParaRPr>
          </a:p>
        </p:txBody>
      </p:sp>
      <p:pic>
        <p:nvPicPr>
          <p:cNvPr id="5" name="图片 4">
            <a:extLst>
              <a:ext uri="{FF2B5EF4-FFF2-40B4-BE49-F238E27FC236}">
                <a16:creationId xmlns="" xmlns:a16="http://schemas.microsoft.com/office/drawing/2014/main" id="{C5FB8385-9DAB-42D8-B4AE-AD52E212B5DD}"/>
              </a:ext>
            </a:extLst>
          </p:cNvPr>
          <p:cNvPicPr>
            <a:picLocks noChangeAspect="1"/>
          </p:cNvPicPr>
          <p:nvPr/>
        </p:nvPicPr>
        <p:blipFill rotWithShape="1">
          <a:blip r:embed="rId4">
            <a:extLst>
              <a:ext uri="{28A0092B-C50C-407E-A947-70E740481C1C}">
                <a14:useLocalDpi xmlns:a14="http://schemas.microsoft.com/office/drawing/2010/main" val="0"/>
              </a:ext>
            </a:extLst>
          </a:blip>
          <a:srcRect l="28874"/>
          <a:stretch/>
        </p:blipFill>
        <p:spPr>
          <a:xfrm>
            <a:off x="4369752" y="1909895"/>
            <a:ext cx="3529648" cy="2636837"/>
          </a:xfrm>
          <a:prstGeom prst="rect">
            <a:avLst/>
          </a:prstGeom>
        </p:spPr>
      </p:pic>
      <p:sp>
        <p:nvSpPr>
          <p:cNvPr id="34" name="矩形 33">
            <a:extLst>
              <a:ext uri="{FF2B5EF4-FFF2-40B4-BE49-F238E27FC236}">
                <a16:creationId xmlns="" xmlns:a16="http://schemas.microsoft.com/office/drawing/2014/main" id="{46BD24D2-8697-471B-861A-87E9E0DA0D4F}"/>
              </a:ext>
            </a:extLst>
          </p:cNvPr>
          <p:cNvSpPr/>
          <p:nvPr/>
        </p:nvSpPr>
        <p:spPr>
          <a:xfrm>
            <a:off x="927100" y="2435401"/>
            <a:ext cx="3327400" cy="2045112"/>
          </a:xfrm>
          <a:prstGeom prst="rect">
            <a:avLst/>
          </a:prstGeom>
        </p:spPr>
        <p:txBody>
          <a:bodyPr wrap="square">
            <a:spAutoFit/>
          </a:bodyPr>
          <a:lstStyle/>
          <a:p>
            <a:pPr marL="285750" indent="-285750">
              <a:lnSpc>
                <a:spcPts val="2200"/>
              </a:lnSpc>
              <a:buFont typeface="Arial" panose="020B0604020202020204" pitchFamily="34" charset="0"/>
              <a:buChar char="•"/>
            </a:pPr>
            <a:endParaRPr lang="zh-CN" altLang="en-US" sz="1600" dirty="0">
              <a:solidFill>
                <a:schemeClr val="tx1">
                  <a:lumMod val="85000"/>
                  <a:lumOff val="15000"/>
                </a:schemeClr>
              </a:solidFill>
              <a:cs typeface="+mn-ea"/>
              <a:sym typeface="+mn-lt"/>
            </a:endParaRP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评价报告与技术结论；</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评审意见；</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隐患治理方案，包括资金概预算情况等；</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隐患治理时间表和责任人；</a:t>
            </a:r>
          </a:p>
          <a:p>
            <a:pPr marL="285750" indent="-285750">
              <a:lnSpc>
                <a:spcPts val="2200"/>
              </a:lnSpc>
              <a:buFont typeface="Arial" panose="020B0604020202020204" pitchFamily="34" charset="0"/>
              <a:buChar char="•"/>
            </a:pPr>
            <a:r>
              <a:rPr lang="zh-CN" altLang="en-US" sz="1600" dirty="0">
                <a:solidFill>
                  <a:schemeClr val="tx1">
                    <a:lumMod val="85000"/>
                    <a:lumOff val="15000"/>
                  </a:schemeClr>
                </a:solidFill>
                <a:cs typeface="+mn-ea"/>
                <a:sym typeface="+mn-lt"/>
              </a:rPr>
              <a:t>竣工验收报告。</a:t>
            </a:r>
          </a:p>
        </p:txBody>
      </p:sp>
      <p:cxnSp>
        <p:nvCxnSpPr>
          <p:cNvPr id="9" name="直接连接符 8">
            <a:extLst>
              <a:ext uri="{FF2B5EF4-FFF2-40B4-BE49-F238E27FC236}">
                <a16:creationId xmlns="" xmlns:a16="http://schemas.microsoft.com/office/drawing/2014/main" id="{E7B2CCA6-7431-4599-8745-836C9682551A}"/>
              </a:ext>
            </a:extLst>
          </p:cNvPr>
          <p:cNvCxnSpPr/>
          <p:nvPr/>
        </p:nvCxnSpPr>
        <p:spPr>
          <a:xfrm>
            <a:off x="927100" y="4634565"/>
            <a:ext cx="7088187"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58A2A79C-BCB1-407F-937E-EB288AD5DCE7}"/>
              </a:ext>
            </a:extLst>
          </p:cNvPr>
          <p:cNvSpPr/>
          <p:nvPr/>
        </p:nvSpPr>
        <p:spPr>
          <a:xfrm>
            <a:off x="927100" y="1976114"/>
            <a:ext cx="3327400" cy="634469"/>
          </a:xfrm>
          <a:prstGeom prst="rect">
            <a:avLst/>
          </a:prstGeom>
        </p:spPr>
        <p:txBody>
          <a:bodyPr wrap="square">
            <a:spAutoFit/>
          </a:bodyPr>
          <a:lstStyle/>
          <a:p>
            <a:pPr>
              <a:lnSpc>
                <a:spcPts val="2200"/>
              </a:lnSpc>
              <a:defRPr/>
            </a:pPr>
            <a:r>
              <a:rPr lang="zh-CN" altLang="en-US" sz="1600" dirty="0">
                <a:solidFill>
                  <a:srgbClr val="0070C0"/>
                </a:solidFill>
                <a:cs typeface="+mn-ea"/>
                <a:sym typeface="+mn-lt"/>
              </a:rPr>
              <a:t>企业应对确定的重大隐患项目建立档案，档案内容包括：</a:t>
            </a:r>
          </a:p>
        </p:txBody>
      </p:sp>
      <p:pic>
        <p:nvPicPr>
          <p:cNvPr id="11266" name="Picture 2" descr="https://timgsa.baidu.com/timg?image&amp;quality=80&amp;size=b9999_10000&amp;sec=1517155880304&amp;di=81d3dee59c6cad782fb69a44164b8e7f&amp;imgtype=0&amp;src=http%3A%2F%2Fimg.mp.sohu.com%2Fupload%2F20170615%2Fb80f653a0c474c11aca2a8fe13ec4309_th.png">
            <a:extLst>
              <a:ext uri="{FF2B5EF4-FFF2-40B4-BE49-F238E27FC236}">
                <a16:creationId xmlns="" xmlns:a16="http://schemas.microsoft.com/office/drawing/2014/main" id="{8873D31C-53F8-433D-8549-F7ED0A1E8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06" b="13151"/>
          <a:stretch/>
        </p:blipFill>
        <p:spPr bwMode="auto">
          <a:xfrm>
            <a:off x="4369752" y="1909895"/>
            <a:ext cx="3529648" cy="2636837"/>
          </a:xfrm>
          <a:prstGeom prst="rect">
            <a:avLst/>
          </a:prstGeom>
          <a:noFill/>
          <a:extLst>
            <a:ext uri="{909E8E84-426E-40DD-AFC4-6F175D3DCCD1}">
              <a14:hiddenFill xmlns:a14="http://schemas.microsoft.com/office/drawing/2010/main">
                <a:solidFill>
                  <a:srgbClr val="FFFFFF"/>
                </a:solidFill>
              </a14:hiddenFill>
            </a:ext>
          </a:extLst>
        </p:spPr>
      </p:pic>
      <p:sp>
        <p:nvSpPr>
          <p:cNvPr id="13" name="平行四边形 6">
            <a:extLst>
              <a:ext uri="{FF2B5EF4-FFF2-40B4-BE49-F238E27FC236}">
                <a16:creationId xmlns="" xmlns:a16="http://schemas.microsoft.com/office/drawing/2014/main" id="{49AFA523-3174-4AB0-88FF-0FFD9C405498}"/>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平行四边形 7">
            <a:extLst>
              <a:ext uri="{FF2B5EF4-FFF2-40B4-BE49-F238E27FC236}">
                <a16:creationId xmlns="" xmlns:a16="http://schemas.microsoft.com/office/drawing/2014/main" id="{0577291E-66BA-4BD9-B6DB-707D4C193682}"/>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5" name="文本框 5">
            <a:extLst>
              <a:ext uri="{FF2B5EF4-FFF2-40B4-BE49-F238E27FC236}">
                <a16:creationId xmlns="" xmlns:a16="http://schemas.microsoft.com/office/drawing/2014/main" id="{A775ED24-F087-483B-88F6-C87A255DF8B8}"/>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6" name="矩形 8">
            <a:extLst>
              <a:ext uri="{FF2B5EF4-FFF2-40B4-BE49-F238E27FC236}">
                <a16:creationId xmlns="" xmlns:a16="http://schemas.microsoft.com/office/drawing/2014/main" id="{8CE0E8BB-9028-4D55-958B-0EDF51322ED5}"/>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Tree>
    <p:extLst>
      <p:ext uri="{BB962C8B-B14F-4D97-AF65-F5344CB8AC3E}">
        <p14:creationId xmlns:p14="http://schemas.microsoft.com/office/powerpoint/2010/main" val="19531677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文本框 1180688">
            <a:extLst>
              <a:ext uri="{FF2B5EF4-FFF2-40B4-BE49-F238E27FC236}">
                <a16:creationId xmlns="" xmlns:a16="http://schemas.microsoft.com/office/drawing/2014/main" id="{651D07A3-FCD4-452E-BA99-31F572701538}"/>
              </a:ext>
            </a:extLst>
          </p:cNvPr>
          <p:cNvSpPr txBox="1">
            <a:spLocks noChangeArrowheads="1"/>
          </p:cNvSpPr>
          <p:nvPr/>
        </p:nvSpPr>
        <p:spPr bwMode="auto">
          <a:xfrm>
            <a:off x="949713" y="1045413"/>
            <a:ext cx="2081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sz="1800" dirty="0">
                <a:solidFill>
                  <a:srgbClr val="0070C0"/>
                </a:solidFill>
                <a:latin typeface="+mn-lt"/>
                <a:ea typeface="+mn-ea"/>
                <a:cs typeface="+mn-ea"/>
                <a:sym typeface="+mn-lt"/>
              </a:rPr>
              <a:t>常用安全评价方法</a:t>
            </a:r>
          </a:p>
        </p:txBody>
      </p:sp>
      <p:sp>
        <p:nvSpPr>
          <p:cNvPr id="8" name="hand-shake_1342">
            <a:extLst>
              <a:ext uri="{FF2B5EF4-FFF2-40B4-BE49-F238E27FC236}">
                <a16:creationId xmlns="" xmlns:a16="http://schemas.microsoft.com/office/drawing/2014/main" id="{62491320-EE68-487A-B31C-CC95B6553D2C}"/>
              </a:ext>
            </a:extLst>
          </p:cNvPr>
          <p:cNvSpPr>
            <a:spLocks noChangeAspect="1"/>
          </p:cNvSpPr>
          <p:nvPr/>
        </p:nvSpPr>
        <p:spPr bwMode="auto">
          <a:xfrm>
            <a:off x="537605" y="1045413"/>
            <a:ext cx="352808" cy="369333"/>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rgbClr val="0070C0"/>
          </a:solidFill>
          <a:ln>
            <a:noFill/>
          </a:ln>
        </p:spPr>
        <p:txBody>
          <a:bodyPr/>
          <a:lstStyle/>
          <a:p>
            <a:endParaRPr lang="zh-CN" altLang="en-US"/>
          </a:p>
        </p:txBody>
      </p:sp>
      <p:grpSp>
        <p:nvGrpSpPr>
          <p:cNvPr id="4" name="组合 3">
            <a:extLst>
              <a:ext uri="{FF2B5EF4-FFF2-40B4-BE49-F238E27FC236}">
                <a16:creationId xmlns="" xmlns:a16="http://schemas.microsoft.com/office/drawing/2014/main" id="{0413D494-E4A5-4D6D-8687-20AF55528736}"/>
              </a:ext>
            </a:extLst>
          </p:cNvPr>
          <p:cNvGrpSpPr/>
          <p:nvPr/>
        </p:nvGrpSpPr>
        <p:grpSpPr>
          <a:xfrm>
            <a:off x="308899" y="1807210"/>
            <a:ext cx="2536649" cy="3055302"/>
            <a:chOff x="422785" y="1977498"/>
            <a:chExt cx="2536649" cy="3055302"/>
          </a:xfrm>
        </p:grpSpPr>
        <p:sp>
          <p:nvSpPr>
            <p:cNvPr id="3" name="矩形 2">
              <a:extLst>
                <a:ext uri="{FF2B5EF4-FFF2-40B4-BE49-F238E27FC236}">
                  <a16:creationId xmlns="" xmlns:a16="http://schemas.microsoft.com/office/drawing/2014/main" id="{F98428F3-EE4B-49BD-9D50-A41E430380EC}"/>
                </a:ext>
              </a:extLst>
            </p:cNvPr>
            <p:cNvSpPr/>
            <p:nvPr/>
          </p:nvSpPr>
          <p:spPr>
            <a:xfrm>
              <a:off x="422785" y="2144851"/>
              <a:ext cx="2536649" cy="2887949"/>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6">
              <a:extLst>
                <a:ext uri="{FF2B5EF4-FFF2-40B4-BE49-F238E27FC236}">
                  <a16:creationId xmlns="" xmlns:a16="http://schemas.microsoft.com/office/drawing/2014/main" id="{AAA5D9C2-41A2-44BA-AD2A-93DD25E0A75C}"/>
                </a:ext>
              </a:extLst>
            </p:cNvPr>
            <p:cNvSpPr>
              <a:spLocks noChangeArrowheads="1"/>
            </p:cNvSpPr>
            <p:nvPr/>
          </p:nvSpPr>
          <p:spPr bwMode="auto">
            <a:xfrm>
              <a:off x="890413" y="1977498"/>
              <a:ext cx="1622255" cy="334707"/>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 name="矩形 1">
              <a:extLst>
                <a:ext uri="{FF2B5EF4-FFF2-40B4-BE49-F238E27FC236}">
                  <a16:creationId xmlns="" xmlns:a16="http://schemas.microsoft.com/office/drawing/2014/main" id="{C02B4696-F69E-4454-AD08-E1AF381A2030}"/>
                </a:ext>
              </a:extLst>
            </p:cNvPr>
            <p:cNvSpPr/>
            <p:nvPr/>
          </p:nvSpPr>
          <p:spPr>
            <a:xfrm>
              <a:off x="1003272" y="1994810"/>
              <a:ext cx="1396536" cy="300082"/>
            </a:xfrm>
            <a:prstGeom prst="rect">
              <a:avLst/>
            </a:prstGeom>
          </p:spPr>
          <p:txBody>
            <a:bodyPr wrap="none">
              <a:spAutoFit/>
            </a:bodyPr>
            <a:lstStyle/>
            <a:p>
              <a:pPr>
                <a:spcBef>
                  <a:spcPct val="50000"/>
                </a:spcBef>
                <a:defRPr/>
              </a:pPr>
              <a:r>
                <a:rPr lang="zh-CN" altLang="en-US" dirty="0">
                  <a:solidFill>
                    <a:schemeClr val="bg1"/>
                  </a:solidFill>
                  <a:cs typeface="+mn-ea"/>
                  <a:sym typeface="+mn-lt"/>
                </a:rPr>
                <a:t>直接经验分析法</a:t>
              </a:r>
            </a:p>
          </p:txBody>
        </p:sp>
      </p:grpSp>
      <p:grpSp>
        <p:nvGrpSpPr>
          <p:cNvPr id="14" name="组合 13">
            <a:extLst>
              <a:ext uri="{FF2B5EF4-FFF2-40B4-BE49-F238E27FC236}">
                <a16:creationId xmlns="" xmlns:a16="http://schemas.microsoft.com/office/drawing/2014/main" id="{12AC0B3E-E32F-4691-8593-4BC8851B0AD1}"/>
              </a:ext>
            </a:extLst>
          </p:cNvPr>
          <p:cNvGrpSpPr/>
          <p:nvPr/>
        </p:nvGrpSpPr>
        <p:grpSpPr>
          <a:xfrm>
            <a:off x="3131533" y="1807210"/>
            <a:ext cx="2579616" cy="3055302"/>
            <a:chOff x="422786" y="1977498"/>
            <a:chExt cx="2347900" cy="3055302"/>
          </a:xfrm>
        </p:grpSpPr>
        <p:sp>
          <p:nvSpPr>
            <p:cNvPr id="15" name="矩形 14">
              <a:extLst>
                <a:ext uri="{FF2B5EF4-FFF2-40B4-BE49-F238E27FC236}">
                  <a16:creationId xmlns="" xmlns:a16="http://schemas.microsoft.com/office/drawing/2014/main" id="{F0FF5F36-D2E3-4E5A-BF8F-9CF5DE2A9474}"/>
                </a:ext>
              </a:extLst>
            </p:cNvPr>
            <p:cNvSpPr/>
            <p:nvPr/>
          </p:nvSpPr>
          <p:spPr>
            <a:xfrm>
              <a:off x="422786" y="2144851"/>
              <a:ext cx="2347900" cy="2887949"/>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6">
              <a:extLst>
                <a:ext uri="{FF2B5EF4-FFF2-40B4-BE49-F238E27FC236}">
                  <a16:creationId xmlns="" xmlns:a16="http://schemas.microsoft.com/office/drawing/2014/main" id="{351B6B26-09E2-41DD-AACF-1180874BFA23}"/>
                </a:ext>
              </a:extLst>
            </p:cNvPr>
            <p:cNvSpPr>
              <a:spLocks noChangeArrowheads="1"/>
            </p:cNvSpPr>
            <p:nvPr/>
          </p:nvSpPr>
          <p:spPr bwMode="auto">
            <a:xfrm>
              <a:off x="890413" y="1977498"/>
              <a:ext cx="1622255" cy="334707"/>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7" name="矩形 16">
              <a:extLst>
                <a:ext uri="{FF2B5EF4-FFF2-40B4-BE49-F238E27FC236}">
                  <a16:creationId xmlns="" xmlns:a16="http://schemas.microsoft.com/office/drawing/2014/main" id="{3F950B5F-B882-47FA-9524-047BC413ABD6}"/>
                </a:ext>
              </a:extLst>
            </p:cNvPr>
            <p:cNvSpPr/>
            <p:nvPr/>
          </p:nvSpPr>
          <p:spPr>
            <a:xfrm>
              <a:off x="1003272" y="1994810"/>
              <a:ext cx="1396536" cy="300082"/>
            </a:xfrm>
            <a:prstGeom prst="rect">
              <a:avLst/>
            </a:prstGeom>
          </p:spPr>
          <p:txBody>
            <a:bodyPr wrap="none">
              <a:spAutoFit/>
            </a:bodyPr>
            <a:lstStyle/>
            <a:p>
              <a:pPr>
                <a:spcBef>
                  <a:spcPct val="50000"/>
                </a:spcBef>
                <a:defRPr/>
              </a:pPr>
              <a:r>
                <a:rPr lang="zh-CN" altLang="en-US" dirty="0">
                  <a:solidFill>
                    <a:schemeClr val="bg1"/>
                  </a:solidFill>
                  <a:cs typeface="+mn-ea"/>
                  <a:sym typeface="+mn-lt"/>
                </a:rPr>
                <a:t>系统安全分析法</a:t>
              </a:r>
            </a:p>
          </p:txBody>
        </p:sp>
      </p:grpSp>
      <p:grpSp>
        <p:nvGrpSpPr>
          <p:cNvPr id="18" name="组合 17">
            <a:extLst>
              <a:ext uri="{FF2B5EF4-FFF2-40B4-BE49-F238E27FC236}">
                <a16:creationId xmlns="" xmlns:a16="http://schemas.microsoft.com/office/drawing/2014/main" id="{492CE403-0E97-4E4B-A709-90957C7D745F}"/>
              </a:ext>
            </a:extLst>
          </p:cNvPr>
          <p:cNvGrpSpPr/>
          <p:nvPr/>
        </p:nvGrpSpPr>
        <p:grpSpPr>
          <a:xfrm>
            <a:off x="5997132" y="1807210"/>
            <a:ext cx="2513267" cy="3055302"/>
            <a:chOff x="422785" y="1977498"/>
            <a:chExt cx="2513267" cy="3055302"/>
          </a:xfrm>
        </p:grpSpPr>
        <p:sp>
          <p:nvSpPr>
            <p:cNvPr id="19" name="矩形 18">
              <a:extLst>
                <a:ext uri="{FF2B5EF4-FFF2-40B4-BE49-F238E27FC236}">
                  <a16:creationId xmlns="" xmlns:a16="http://schemas.microsoft.com/office/drawing/2014/main" id="{948CD533-489D-4A9A-B297-D40F91F30F0C}"/>
                </a:ext>
              </a:extLst>
            </p:cNvPr>
            <p:cNvSpPr/>
            <p:nvPr/>
          </p:nvSpPr>
          <p:spPr>
            <a:xfrm>
              <a:off x="422785" y="2144851"/>
              <a:ext cx="2513267" cy="2887949"/>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6">
              <a:extLst>
                <a:ext uri="{FF2B5EF4-FFF2-40B4-BE49-F238E27FC236}">
                  <a16:creationId xmlns="" xmlns:a16="http://schemas.microsoft.com/office/drawing/2014/main" id="{51FC812D-3264-4190-8508-E65A4528F2D1}"/>
                </a:ext>
              </a:extLst>
            </p:cNvPr>
            <p:cNvSpPr>
              <a:spLocks noChangeArrowheads="1"/>
            </p:cNvSpPr>
            <p:nvPr/>
          </p:nvSpPr>
          <p:spPr bwMode="auto">
            <a:xfrm>
              <a:off x="890413" y="1977498"/>
              <a:ext cx="1622255" cy="334707"/>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1" name="矩形 20">
              <a:extLst>
                <a:ext uri="{FF2B5EF4-FFF2-40B4-BE49-F238E27FC236}">
                  <a16:creationId xmlns="" xmlns:a16="http://schemas.microsoft.com/office/drawing/2014/main" id="{553C530B-4D8A-4032-8D67-6FF0BD86E5F3}"/>
                </a:ext>
              </a:extLst>
            </p:cNvPr>
            <p:cNvSpPr/>
            <p:nvPr/>
          </p:nvSpPr>
          <p:spPr>
            <a:xfrm>
              <a:off x="1003272" y="1994810"/>
              <a:ext cx="1223412" cy="300082"/>
            </a:xfrm>
            <a:prstGeom prst="rect">
              <a:avLst/>
            </a:prstGeom>
          </p:spPr>
          <p:txBody>
            <a:bodyPr wrap="none">
              <a:spAutoFit/>
            </a:bodyPr>
            <a:lstStyle/>
            <a:p>
              <a:pPr>
                <a:spcBef>
                  <a:spcPct val="50000"/>
                </a:spcBef>
                <a:defRPr/>
              </a:pPr>
              <a:r>
                <a:rPr lang="zh-CN" altLang="en-US" dirty="0">
                  <a:solidFill>
                    <a:schemeClr val="bg1"/>
                  </a:solidFill>
                  <a:cs typeface="+mn-ea"/>
                  <a:sym typeface="+mn-lt"/>
                </a:rPr>
                <a:t>综合性分析法</a:t>
              </a:r>
            </a:p>
          </p:txBody>
        </p:sp>
      </p:grpSp>
      <p:sp>
        <p:nvSpPr>
          <p:cNvPr id="22" name="矩形 1180683">
            <a:extLst>
              <a:ext uri="{FF2B5EF4-FFF2-40B4-BE49-F238E27FC236}">
                <a16:creationId xmlns="" xmlns:a16="http://schemas.microsoft.com/office/drawing/2014/main" id="{4E0875BC-1C6D-4D7B-AAA3-227E92EE1427}"/>
              </a:ext>
            </a:extLst>
          </p:cNvPr>
          <p:cNvSpPr>
            <a:spLocks noChangeArrowheads="1"/>
          </p:cNvSpPr>
          <p:nvPr/>
        </p:nvSpPr>
        <p:spPr bwMode="auto">
          <a:xfrm>
            <a:off x="776527" y="2449041"/>
            <a:ext cx="2199336"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询问法                   </a:t>
            </a:r>
            <a:endParaRPr lang="en-US" altLang="zh-CN" sz="1200" dirty="0">
              <a:solidFill>
                <a:schemeClr val="tx1">
                  <a:lumMod val="85000"/>
                  <a:lumOff val="15000"/>
                </a:schemeClr>
              </a:solidFill>
              <a:latin typeface="+mn-lt"/>
              <a:ea typeface="+mn-ea"/>
              <a:cs typeface="+mn-ea"/>
              <a:sym typeface="+mn-lt"/>
            </a:endParaRPr>
          </a:p>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交谈法</a:t>
            </a:r>
          </a:p>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现场观察法          </a:t>
            </a:r>
            <a:endParaRPr lang="en-US" altLang="zh-CN" sz="1200" dirty="0">
              <a:solidFill>
                <a:schemeClr val="tx1">
                  <a:lumMod val="85000"/>
                  <a:lumOff val="15000"/>
                </a:schemeClr>
              </a:solidFill>
              <a:latin typeface="+mn-lt"/>
              <a:ea typeface="+mn-ea"/>
              <a:cs typeface="+mn-ea"/>
              <a:sym typeface="+mn-lt"/>
            </a:endParaRPr>
          </a:p>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查阅文件记录法</a:t>
            </a:r>
          </a:p>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对外交流法         </a:t>
            </a:r>
            <a:endParaRPr lang="en-US" altLang="zh-CN" sz="1200" dirty="0">
              <a:solidFill>
                <a:schemeClr val="tx1">
                  <a:lumMod val="85000"/>
                  <a:lumOff val="15000"/>
                </a:schemeClr>
              </a:solidFill>
              <a:latin typeface="+mn-lt"/>
              <a:ea typeface="+mn-ea"/>
              <a:cs typeface="+mn-ea"/>
              <a:sym typeface="+mn-lt"/>
            </a:endParaRPr>
          </a:p>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工作任务分析法</a:t>
            </a:r>
          </a:p>
          <a:p>
            <a:pPr marL="285750" indent="-285750" eaLnBrk="1" hangingPunct="1">
              <a:spcBef>
                <a:spcPct val="50000"/>
              </a:spcBef>
              <a:buFont typeface="Arial" panose="020B0604020202020204" pitchFamily="34" charset="0"/>
              <a:buChar char="•"/>
              <a:defRPr/>
            </a:pPr>
            <a:r>
              <a:rPr lang="zh-CN" altLang="en-US" sz="1200" dirty="0">
                <a:solidFill>
                  <a:schemeClr val="tx1">
                    <a:lumMod val="85000"/>
                    <a:lumOff val="15000"/>
                  </a:schemeClr>
                </a:solidFill>
                <a:latin typeface="+mn-lt"/>
                <a:ea typeface="+mn-ea"/>
                <a:cs typeface="+mn-ea"/>
                <a:sym typeface="+mn-lt"/>
              </a:rPr>
              <a:t>对比法</a:t>
            </a:r>
          </a:p>
        </p:txBody>
      </p:sp>
      <p:sp>
        <p:nvSpPr>
          <p:cNvPr id="23" name="矩形 1180683">
            <a:extLst>
              <a:ext uri="{FF2B5EF4-FFF2-40B4-BE49-F238E27FC236}">
                <a16:creationId xmlns="" xmlns:a16="http://schemas.microsoft.com/office/drawing/2014/main" id="{44C81DED-A176-45F0-946C-1262CF0CE2F5}"/>
              </a:ext>
            </a:extLst>
          </p:cNvPr>
          <p:cNvSpPr>
            <a:spLocks noChangeArrowheads="1"/>
          </p:cNvSpPr>
          <p:nvPr/>
        </p:nvSpPr>
        <p:spPr bwMode="auto">
          <a:xfrm>
            <a:off x="3114337" y="2228789"/>
            <a:ext cx="3105995" cy="25468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工作危害分析（</a:t>
            </a:r>
            <a:r>
              <a:rPr lang="en-US" altLang="zh-CN" sz="1100" dirty="0">
                <a:solidFill>
                  <a:schemeClr val="tx1">
                    <a:lumMod val="85000"/>
                    <a:lumOff val="15000"/>
                  </a:schemeClr>
                </a:solidFill>
                <a:latin typeface="+mn-lt"/>
                <a:ea typeface="+mn-ea"/>
                <a:cs typeface="+mn-ea"/>
                <a:sym typeface="+mn-lt"/>
              </a:rPr>
              <a:t>JHA)</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安全检查表（</a:t>
            </a:r>
            <a:r>
              <a:rPr lang="en-US" altLang="zh-CN" sz="1100" dirty="0">
                <a:solidFill>
                  <a:schemeClr val="tx1">
                    <a:lumMod val="85000"/>
                    <a:lumOff val="15000"/>
                  </a:schemeClr>
                </a:solidFill>
                <a:latin typeface="+mn-lt"/>
                <a:ea typeface="+mn-ea"/>
                <a:cs typeface="+mn-ea"/>
                <a:sym typeface="+mn-lt"/>
              </a:rPr>
              <a:t>SCL</a:t>
            </a:r>
            <a:r>
              <a:rPr lang="zh-CN" altLang="en-US" sz="1100" dirty="0">
                <a:solidFill>
                  <a:schemeClr val="tx1">
                    <a:lumMod val="85000"/>
                    <a:lumOff val="15000"/>
                  </a:schemeClr>
                </a:solidFill>
                <a:latin typeface="+mn-lt"/>
                <a:ea typeface="+mn-ea"/>
                <a:cs typeface="+mn-ea"/>
                <a:sym typeface="+mn-lt"/>
              </a:rPr>
              <a:t>）</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危险与可操作性研究（</a:t>
            </a:r>
            <a:r>
              <a:rPr lang="en-US" altLang="zh-CN" sz="1100" dirty="0">
                <a:solidFill>
                  <a:schemeClr val="tx1">
                    <a:lumMod val="85000"/>
                    <a:lumOff val="15000"/>
                  </a:schemeClr>
                </a:solidFill>
                <a:latin typeface="+mn-lt"/>
                <a:ea typeface="+mn-ea"/>
                <a:cs typeface="+mn-ea"/>
                <a:sym typeface="+mn-lt"/>
              </a:rPr>
              <a:t>HAZOP</a:t>
            </a:r>
            <a:r>
              <a:rPr lang="zh-CN" altLang="en-US" sz="1100" dirty="0">
                <a:solidFill>
                  <a:schemeClr val="tx1">
                    <a:lumMod val="85000"/>
                    <a:lumOff val="15000"/>
                  </a:schemeClr>
                </a:solidFill>
                <a:latin typeface="+mn-lt"/>
                <a:ea typeface="+mn-ea"/>
                <a:cs typeface="+mn-ea"/>
                <a:sym typeface="+mn-lt"/>
              </a:rPr>
              <a:t>）</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故障树分析（</a:t>
            </a:r>
            <a:r>
              <a:rPr lang="en-US" altLang="zh-CN" sz="1100" dirty="0">
                <a:solidFill>
                  <a:schemeClr val="tx1">
                    <a:lumMod val="85000"/>
                    <a:lumOff val="15000"/>
                  </a:schemeClr>
                </a:solidFill>
                <a:latin typeface="+mn-lt"/>
                <a:ea typeface="+mn-ea"/>
                <a:cs typeface="+mn-ea"/>
                <a:sym typeface="+mn-lt"/>
              </a:rPr>
              <a:t>FTA</a:t>
            </a:r>
            <a:r>
              <a:rPr lang="zh-CN" altLang="en-US" sz="1100" dirty="0">
                <a:solidFill>
                  <a:schemeClr val="tx1">
                    <a:lumMod val="85000"/>
                    <a:lumOff val="15000"/>
                  </a:schemeClr>
                </a:solidFill>
                <a:latin typeface="+mn-lt"/>
                <a:ea typeface="+mn-ea"/>
                <a:cs typeface="+mn-ea"/>
                <a:sym typeface="+mn-lt"/>
              </a:rPr>
              <a:t>）</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事件树分析（</a:t>
            </a:r>
            <a:r>
              <a:rPr lang="en-US" altLang="zh-CN" sz="1100" dirty="0">
                <a:solidFill>
                  <a:schemeClr val="tx1">
                    <a:lumMod val="85000"/>
                    <a:lumOff val="15000"/>
                  </a:schemeClr>
                </a:solidFill>
                <a:latin typeface="+mn-lt"/>
                <a:ea typeface="+mn-ea"/>
                <a:cs typeface="+mn-ea"/>
                <a:sym typeface="+mn-lt"/>
              </a:rPr>
              <a:t>ETA</a:t>
            </a:r>
            <a:r>
              <a:rPr lang="zh-CN" altLang="en-US" sz="1100" dirty="0">
                <a:solidFill>
                  <a:schemeClr val="tx1">
                    <a:lumMod val="85000"/>
                    <a:lumOff val="15000"/>
                  </a:schemeClr>
                </a:solidFill>
                <a:latin typeface="+mn-lt"/>
                <a:ea typeface="+mn-ea"/>
                <a:cs typeface="+mn-ea"/>
                <a:sym typeface="+mn-lt"/>
              </a:rPr>
              <a:t>）</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作业条件危险性分析法（</a:t>
            </a:r>
            <a:r>
              <a:rPr lang="en-US" altLang="zh-CN" sz="1100" dirty="0">
                <a:solidFill>
                  <a:schemeClr val="tx1">
                    <a:lumMod val="85000"/>
                    <a:lumOff val="15000"/>
                  </a:schemeClr>
                </a:solidFill>
                <a:latin typeface="+mn-lt"/>
                <a:ea typeface="+mn-ea"/>
                <a:cs typeface="+mn-ea"/>
                <a:sym typeface="+mn-lt"/>
              </a:rPr>
              <a:t>LEC</a:t>
            </a:r>
            <a:r>
              <a:rPr lang="zh-CN" altLang="en-US" sz="1100" dirty="0">
                <a:solidFill>
                  <a:schemeClr val="tx1">
                    <a:lumMod val="85000"/>
                    <a:lumOff val="15000"/>
                  </a:schemeClr>
                </a:solidFill>
                <a:latin typeface="+mn-lt"/>
                <a:ea typeface="+mn-ea"/>
                <a:cs typeface="+mn-ea"/>
                <a:sym typeface="+mn-lt"/>
              </a:rPr>
              <a:t>）</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火灾爆炸危险指数法</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预先危险分析法</a:t>
            </a:r>
            <a:r>
              <a:rPr lang="en-US" altLang="zh-CN" sz="1100" dirty="0">
                <a:solidFill>
                  <a:schemeClr val="tx1">
                    <a:lumMod val="85000"/>
                    <a:lumOff val="15000"/>
                  </a:schemeClr>
                </a:solidFill>
                <a:latin typeface="+mn-lt"/>
                <a:ea typeface="+mn-ea"/>
                <a:cs typeface="+mn-ea"/>
                <a:sym typeface="+mn-lt"/>
              </a:rPr>
              <a:t>(PHA)</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故障类型、影响与致命度分析</a:t>
            </a:r>
            <a:r>
              <a:rPr lang="en-US" altLang="zh-CN" sz="900" dirty="0">
                <a:solidFill>
                  <a:schemeClr val="tx1">
                    <a:lumMod val="85000"/>
                    <a:lumOff val="15000"/>
                  </a:schemeClr>
                </a:solidFill>
                <a:latin typeface="+mn-lt"/>
                <a:ea typeface="+mn-ea"/>
                <a:cs typeface="+mn-ea"/>
                <a:sym typeface="+mn-lt"/>
              </a:rPr>
              <a:t>(FMEA</a:t>
            </a:r>
            <a:r>
              <a:rPr lang="en-US" altLang="zh-CN" sz="1100" dirty="0">
                <a:solidFill>
                  <a:schemeClr val="tx1">
                    <a:lumMod val="85000"/>
                    <a:lumOff val="15000"/>
                  </a:schemeClr>
                </a:solidFill>
                <a:latin typeface="+mn-lt"/>
                <a:ea typeface="+mn-ea"/>
                <a:cs typeface="+mn-ea"/>
                <a:sym typeface="+mn-lt"/>
              </a:rPr>
              <a:t>)</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原因后果法</a:t>
            </a:r>
          </a:p>
        </p:txBody>
      </p:sp>
      <p:sp>
        <p:nvSpPr>
          <p:cNvPr id="24" name="矩形 1180683">
            <a:extLst>
              <a:ext uri="{FF2B5EF4-FFF2-40B4-BE49-F238E27FC236}">
                <a16:creationId xmlns="" xmlns:a16="http://schemas.microsoft.com/office/drawing/2014/main" id="{0FD3FFA2-373B-4EC2-B3C8-DB99BD0B7332}"/>
              </a:ext>
            </a:extLst>
          </p:cNvPr>
          <p:cNvSpPr>
            <a:spLocks noChangeArrowheads="1"/>
          </p:cNvSpPr>
          <p:nvPr/>
        </p:nvSpPr>
        <p:spPr bwMode="auto">
          <a:xfrm>
            <a:off x="6248033" y="2906858"/>
            <a:ext cx="2262366" cy="10233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美国杜邦公司三阶段法</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日本劳动省六阶段法</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瑞士苏黎世评价法</a:t>
            </a:r>
          </a:p>
          <a:p>
            <a:pPr marL="285750" indent="-285750">
              <a:spcBef>
                <a:spcPct val="50000"/>
              </a:spcBef>
              <a:buFont typeface="Arial" panose="020B0604020202020204" pitchFamily="34" charset="0"/>
              <a:buChar char="•"/>
              <a:defRPr/>
            </a:pPr>
            <a:r>
              <a:rPr lang="zh-CN" altLang="en-US" sz="1100" dirty="0">
                <a:solidFill>
                  <a:schemeClr val="tx1">
                    <a:lumMod val="85000"/>
                    <a:lumOff val="15000"/>
                  </a:schemeClr>
                </a:solidFill>
                <a:latin typeface="+mn-lt"/>
                <a:ea typeface="+mn-ea"/>
                <a:cs typeface="+mn-ea"/>
                <a:sym typeface="+mn-lt"/>
              </a:rPr>
              <a:t>我国的光气行业的三阶段法</a:t>
            </a:r>
          </a:p>
        </p:txBody>
      </p:sp>
      <p:sp>
        <p:nvSpPr>
          <p:cNvPr id="25" name="平行四边形 6">
            <a:extLst>
              <a:ext uri="{FF2B5EF4-FFF2-40B4-BE49-F238E27FC236}">
                <a16:creationId xmlns="" xmlns:a16="http://schemas.microsoft.com/office/drawing/2014/main" id="{B4B79F6C-823D-4053-B7B4-DB4910F701C7}"/>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 name="平行四边形 7">
            <a:extLst>
              <a:ext uri="{FF2B5EF4-FFF2-40B4-BE49-F238E27FC236}">
                <a16:creationId xmlns="" xmlns:a16="http://schemas.microsoft.com/office/drawing/2014/main" id="{114FEC90-C984-4FBA-9593-5EE67E09A253}"/>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 name="文本框 5">
            <a:extLst>
              <a:ext uri="{FF2B5EF4-FFF2-40B4-BE49-F238E27FC236}">
                <a16:creationId xmlns="" xmlns:a16="http://schemas.microsoft.com/office/drawing/2014/main" id="{410B5244-A70D-4E93-9FC1-350614CE89EA}"/>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8" name="矩形 8">
            <a:extLst>
              <a:ext uri="{FF2B5EF4-FFF2-40B4-BE49-F238E27FC236}">
                <a16:creationId xmlns="" xmlns:a16="http://schemas.microsoft.com/office/drawing/2014/main" id="{2BBFC00E-E33D-4878-BDC2-D17DD4857949}"/>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Tree>
    <p:extLst>
      <p:ext uri="{BB962C8B-B14F-4D97-AF65-F5344CB8AC3E}">
        <p14:creationId xmlns:p14="http://schemas.microsoft.com/office/powerpoint/2010/main" val="18973871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文本框 1180688">
            <a:extLst>
              <a:ext uri="{FF2B5EF4-FFF2-40B4-BE49-F238E27FC236}">
                <a16:creationId xmlns="" xmlns:a16="http://schemas.microsoft.com/office/drawing/2014/main" id="{651D07A3-FCD4-452E-BA99-31F572701538}"/>
              </a:ext>
            </a:extLst>
          </p:cNvPr>
          <p:cNvSpPr txBox="1">
            <a:spLocks noChangeArrowheads="1"/>
          </p:cNvSpPr>
          <p:nvPr/>
        </p:nvSpPr>
        <p:spPr bwMode="auto">
          <a:xfrm>
            <a:off x="3848060" y="2737715"/>
            <a:ext cx="11525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800" b="1" dirty="0">
                <a:solidFill>
                  <a:srgbClr val="0070C0"/>
                </a:solidFill>
                <a:latin typeface="+mn-lt"/>
                <a:ea typeface="+mn-ea"/>
                <a:cs typeface="+mn-ea"/>
                <a:sym typeface="+mn-lt"/>
              </a:rPr>
              <a:t>方法选择</a:t>
            </a:r>
            <a:endParaRPr lang="en-US" altLang="zh-CN" sz="1800" b="1" dirty="0">
              <a:solidFill>
                <a:srgbClr val="0070C0"/>
              </a:solidFill>
              <a:latin typeface="+mn-lt"/>
              <a:ea typeface="+mn-ea"/>
              <a:cs typeface="+mn-ea"/>
              <a:sym typeface="+mn-lt"/>
            </a:endParaRPr>
          </a:p>
          <a:p>
            <a:pPr algn="ctr">
              <a:defRPr/>
            </a:pPr>
            <a:r>
              <a:rPr lang="zh-CN" altLang="en-US" sz="1800" b="1" dirty="0">
                <a:solidFill>
                  <a:srgbClr val="0070C0"/>
                </a:solidFill>
                <a:latin typeface="+mn-lt"/>
                <a:ea typeface="+mn-ea"/>
                <a:cs typeface="+mn-ea"/>
                <a:sym typeface="+mn-lt"/>
              </a:rPr>
              <a:t>依据</a:t>
            </a:r>
          </a:p>
        </p:txBody>
      </p:sp>
      <p:sp>
        <p:nvSpPr>
          <p:cNvPr id="7" name="任意多边形: 形状 6">
            <a:extLst>
              <a:ext uri="{FF2B5EF4-FFF2-40B4-BE49-F238E27FC236}">
                <a16:creationId xmlns="" xmlns:a16="http://schemas.microsoft.com/office/drawing/2014/main" id="{21D55C76-4B18-48B6-AFE7-8E7F796453FA}"/>
              </a:ext>
            </a:extLst>
          </p:cNvPr>
          <p:cNvSpPr/>
          <p:nvPr/>
        </p:nvSpPr>
        <p:spPr>
          <a:xfrm rot="5400000">
            <a:off x="5075019" y="2972661"/>
            <a:ext cx="958807" cy="1102077"/>
          </a:xfrm>
          <a:custGeom>
            <a:avLst/>
            <a:gdLst>
              <a:gd name="connsiteX0" fmla="*/ 0 w 1102077"/>
              <a:gd name="connsiteY0" fmla="*/ 479404 h 958807"/>
              <a:gd name="connsiteX1" fmla="*/ 239702 w 1102077"/>
              <a:gd name="connsiteY1" fmla="*/ 0 h 958807"/>
              <a:gd name="connsiteX2" fmla="*/ 862375 w 1102077"/>
              <a:gd name="connsiteY2" fmla="*/ 0 h 958807"/>
              <a:gd name="connsiteX3" fmla="*/ 1102077 w 1102077"/>
              <a:gd name="connsiteY3" fmla="*/ 479404 h 958807"/>
              <a:gd name="connsiteX4" fmla="*/ 862375 w 1102077"/>
              <a:gd name="connsiteY4" fmla="*/ 958807 h 958807"/>
              <a:gd name="connsiteX5" fmla="*/ 239702 w 1102077"/>
              <a:gd name="connsiteY5" fmla="*/ 958807 h 958807"/>
              <a:gd name="connsiteX6" fmla="*/ 0 w 1102077"/>
              <a:gd name="connsiteY6" fmla="*/ 479404 h 95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77" h="958807">
                <a:moveTo>
                  <a:pt x="551038" y="0"/>
                </a:moveTo>
                <a:lnTo>
                  <a:pt x="1102076" y="208541"/>
                </a:lnTo>
                <a:lnTo>
                  <a:pt x="1102076" y="750266"/>
                </a:lnTo>
                <a:lnTo>
                  <a:pt x="551038" y="958807"/>
                </a:lnTo>
                <a:lnTo>
                  <a:pt x="1" y="750266"/>
                </a:lnTo>
                <a:lnTo>
                  <a:pt x="1" y="208541"/>
                </a:lnTo>
                <a:lnTo>
                  <a:pt x="55103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994" tIns="240320" rIns="217994" bIns="240320"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10" name="矩形 9">
            <a:extLst>
              <a:ext uri="{FF2B5EF4-FFF2-40B4-BE49-F238E27FC236}">
                <a16:creationId xmlns="" xmlns:a16="http://schemas.microsoft.com/office/drawing/2014/main" id="{516B3D8D-8B44-4706-9AB6-ABB2E1980792}"/>
              </a:ext>
            </a:extLst>
          </p:cNvPr>
          <p:cNvSpPr/>
          <p:nvPr/>
        </p:nvSpPr>
        <p:spPr>
          <a:xfrm rot="5400000">
            <a:off x="4716247" y="4319840"/>
            <a:ext cx="1229918" cy="6612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任意多边形: 形状 10">
            <a:extLst>
              <a:ext uri="{FF2B5EF4-FFF2-40B4-BE49-F238E27FC236}">
                <a16:creationId xmlns="" xmlns:a16="http://schemas.microsoft.com/office/drawing/2014/main" id="{68FECCB5-A03D-486A-9866-F75985F1CA04}"/>
              </a:ext>
            </a:extLst>
          </p:cNvPr>
          <p:cNvSpPr/>
          <p:nvPr/>
        </p:nvSpPr>
        <p:spPr>
          <a:xfrm rot="5400000">
            <a:off x="5075019" y="1937148"/>
            <a:ext cx="958807" cy="1102077"/>
          </a:xfrm>
          <a:custGeom>
            <a:avLst/>
            <a:gdLst>
              <a:gd name="connsiteX0" fmla="*/ 0 w 1102077"/>
              <a:gd name="connsiteY0" fmla="*/ 479404 h 958807"/>
              <a:gd name="connsiteX1" fmla="*/ 239702 w 1102077"/>
              <a:gd name="connsiteY1" fmla="*/ 0 h 958807"/>
              <a:gd name="connsiteX2" fmla="*/ 862375 w 1102077"/>
              <a:gd name="connsiteY2" fmla="*/ 0 h 958807"/>
              <a:gd name="connsiteX3" fmla="*/ 1102077 w 1102077"/>
              <a:gd name="connsiteY3" fmla="*/ 479404 h 958807"/>
              <a:gd name="connsiteX4" fmla="*/ 862375 w 1102077"/>
              <a:gd name="connsiteY4" fmla="*/ 958807 h 958807"/>
              <a:gd name="connsiteX5" fmla="*/ 239702 w 1102077"/>
              <a:gd name="connsiteY5" fmla="*/ 958807 h 958807"/>
              <a:gd name="connsiteX6" fmla="*/ 0 w 1102077"/>
              <a:gd name="connsiteY6" fmla="*/ 479404 h 95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77" h="958807">
                <a:moveTo>
                  <a:pt x="551038" y="0"/>
                </a:moveTo>
                <a:lnTo>
                  <a:pt x="1102076" y="208541"/>
                </a:lnTo>
                <a:lnTo>
                  <a:pt x="1102076" y="750266"/>
                </a:lnTo>
                <a:lnTo>
                  <a:pt x="551038" y="958807"/>
                </a:lnTo>
                <a:lnTo>
                  <a:pt x="1" y="750266"/>
                </a:lnTo>
                <a:lnTo>
                  <a:pt x="1" y="208541"/>
                </a:lnTo>
                <a:lnTo>
                  <a:pt x="55103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414" tIns="171740" rIns="149414" bIns="17174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12" name="任意多边形: 形状 11">
            <a:extLst>
              <a:ext uri="{FF2B5EF4-FFF2-40B4-BE49-F238E27FC236}">
                <a16:creationId xmlns="" xmlns:a16="http://schemas.microsoft.com/office/drawing/2014/main" id="{77236C29-C612-460A-A8D8-529E2DC3B760}"/>
              </a:ext>
            </a:extLst>
          </p:cNvPr>
          <p:cNvSpPr/>
          <p:nvPr/>
        </p:nvSpPr>
        <p:spPr>
          <a:xfrm rot="5400000">
            <a:off x="3916358" y="1425979"/>
            <a:ext cx="958807" cy="1102077"/>
          </a:xfrm>
          <a:custGeom>
            <a:avLst/>
            <a:gdLst>
              <a:gd name="connsiteX0" fmla="*/ 0 w 1102077"/>
              <a:gd name="connsiteY0" fmla="*/ 479404 h 958807"/>
              <a:gd name="connsiteX1" fmla="*/ 239702 w 1102077"/>
              <a:gd name="connsiteY1" fmla="*/ 0 h 958807"/>
              <a:gd name="connsiteX2" fmla="*/ 862375 w 1102077"/>
              <a:gd name="connsiteY2" fmla="*/ 0 h 958807"/>
              <a:gd name="connsiteX3" fmla="*/ 1102077 w 1102077"/>
              <a:gd name="connsiteY3" fmla="*/ 479404 h 958807"/>
              <a:gd name="connsiteX4" fmla="*/ 862375 w 1102077"/>
              <a:gd name="connsiteY4" fmla="*/ 958807 h 958807"/>
              <a:gd name="connsiteX5" fmla="*/ 239702 w 1102077"/>
              <a:gd name="connsiteY5" fmla="*/ 958807 h 958807"/>
              <a:gd name="connsiteX6" fmla="*/ 0 w 1102077"/>
              <a:gd name="connsiteY6" fmla="*/ 479404 h 95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77" h="958807">
                <a:moveTo>
                  <a:pt x="551038" y="0"/>
                </a:moveTo>
                <a:lnTo>
                  <a:pt x="1102076" y="208541"/>
                </a:lnTo>
                <a:lnTo>
                  <a:pt x="1102076" y="750266"/>
                </a:lnTo>
                <a:lnTo>
                  <a:pt x="551038" y="958807"/>
                </a:lnTo>
                <a:lnTo>
                  <a:pt x="1" y="750266"/>
                </a:lnTo>
                <a:lnTo>
                  <a:pt x="1" y="208541"/>
                </a:lnTo>
                <a:lnTo>
                  <a:pt x="55103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994" tIns="240320" rIns="217994" bIns="240320"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25" name="矩形 24">
            <a:extLst>
              <a:ext uri="{FF2B5EF4-FFF2-40B4-BE49-F238E27FC236}">
                <a16:creationId xmlns="" xmlns:a16="http://schemas.microsoft.com/office/drawing/2014/main" id="{C4F432A8-995E-40D4-B363-6FF5038B001D}"/>
              </a:ext>
            </a:extLst>
          </p:cNvPr>
          <p:cNvSpPr/>
          <p:nvPr/>
        </p:nvSpPr>
        <p:spPr>
          <a:xfrm rot="5400000">
            <a:off x="3800640" y="1562442"/>
            <a:ext cx="1190244" cy="6612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任意多边形: 形状 25">
            <a:extLst>
              <a:ext uri="{FF2B5EF4-FFF2-40B4-BE49-F238E27FC236}">
                <a16:creationId xmlns="" xmlns:a16="http://schemas.microsoft.com/office/drawing/2014/main" id="{F5E2003E-5341-440A-8317-5A3C714D3143}"/>
              </a:ext>
            </a:extLst>
          </p:cNvPr>
          <p:cNvSpPr/>
          <p:nvPr/>
        </p:nvSpPr>
        <p:spPr>
          <a:xfrm rot="5400000">
            <a:off x="3916358" y="3491739"/>
            <a:ext cx="958807" cy="1102077"/>
          </a:xfrm>
          <a:custGeom>
            <a:avLst/>
            <a:gdLst>
              <a:gd name="connsiteX0" fmla="*/ 0 w 1102077"/>
              <a:gd name="connsiteY0" fmla="*/ 479404 h 958807"/>
              <a:gd name="connsiteX1" fmla="*/ 239702 w 1102077"/>
              <a:gd name="connsiteY1" fmla="*/ 0 h 958807"/>
              <a:gd name="connsiteX2" fmla="*/ 862375 w 1102077"/>
              <a:gd name="connsiteY2" fmla="*/ 0 h 958807"/>
              <a:gd name="connsiteX3" fmla="*/ 1102077 w 1102077"/>
              <a:gd name="connsiteY3" fmla="*/ 479404 h 958807"/>
              <a:gd name="connsiteX4" fmla="*/ 862375 w 1102077"/>
              <a:gd name="connsiteY4" fmla="*/ 958807 h 958807"/>
              <a:gd name="connsiteX5" fmla="*/ 239702 w 1102077"/>
              <a:gd name="connsiteY5" fmla="*/ 958807 h 958807"/>
              <a:gd name="connsiteX6" fmla="*/ 0 w 1102077"/>
              <a:gd name="connsiteY6" fmla="*/ 479404 h 95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77" h="958807">
                <a:moveTo>
                  <a:pt x="551038" y="0"/>
                </a:moveTo>
                <a:lnTo>
                  <a:pt x="1102076" y="208541"/>
                </a:lnTo>
                <a:lnTo>
                  <a:pt x="1102076" y="750266"/>
                </a:lnTo>
                <a:lnTo>
                  <a:pt x="551038" y="958807"/>
                </a:lnTo>
                <a:lnTo>
                  <a:pt x="1" y="750266"/>
                </a:lnTo>
                <a:lnTo>
                  <a:pt x="1" y="208541"/>
                </a:lnTo>
                <a:lnTo>
                  <a:pt x="55103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414" tIns="171740" rIns="149414" bIns="17174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27" name="任意多边形: 形状 26">
            <a:extLst>
              <a:ext uri="{FF2B5EF4-FFF2-40B4-BE49-F238E27FC236}">
                <a16:creationId xmlns="" xmlns:a16="http://schemas.microsoft.com/office/drawing/2014/main" id="{3A4A6EA4-B9CA-4721-B8A0-E5B8E260B352}"/>
              </a:ext>
            </a:extLst>
          </p:cNvPr>
          <p:cNvSpPr/>
          <p:nvPr/>
        </p:nvSpPr>
        <p:spPr>
          <a:xfrm rot="5400000">
            <a:off x="2760548" y="2977248"/>
            <a:ext cx="958807" cy="1102077"/>
          </a:xfrm>
          <a:custGeom>
            <a:avLst/>
            <a:gdLst>
              <a:gd name="connsiteX0" fmla="*/ 0 w 1102077"/>
              <a:gd name="connsiteY0" fmla="*/ 479404 h 958807"/>
              <a:gd name="connsiteX1" fmla="*/ 239702 w 1102077"/>
              <a:gd name="connsiteY1" fmla="*/ 0 h 958807"/>
              <a:gd name="connsiteX2" fmla="*/ 862375 w 1102077"/>
              <a:gd name="connsiteY2" fmla="*/ 0 h 958807"/>
              <a:gd name="connsiteX3" fmla="*/ 1102077 w 1102077"/>
              <a:gd name="connsiteY3" fmla="*/ 479404 h 958807"/>
              <a:gd name="connsiteX4" fmla="*/ 862375 w 1102077"/>
              <a:gd name="connsiteY4" fmla="*/ 958807 h 958807"/>
              <a:gd name="connsiteX5" fmla="*/ 239702 w 1102077"/>
              <a:gd name="connsiteY5" fmla="*/ 958807 h 958807"/>
              <a:gd name="connsiteX6" fmla="*/ 0 w 1102077"/>
              <a:gd name="connsiteY6" fmla="*/ 479404 h 95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77" h="958807">
                <a:moveTo>
                  <a:pt x="551038" y="0"/>
                </a:moveTo>
                <a:lnTo>
                  <a:pt x="1102076" y="208541"/>
                </a:lnTo>
                <a:lnTo>
                  <a:pt x="1102076" y="750266"/>
                </a:lnTo>
                <a:lnTo>
                  <a:pt x="551038" y="958807"/>
                </a:lnTo>
                <a:lnTo>
                  <a:pt x="1" y="750266"/>
                </a:lnTo>
                <a:lnTo>
                  <a:pt x="1" y="208541"/>
                </a:lnTo>
                <a:lnTo>
                  <a:pt x="55103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994" tIns="240320" rIns="217994" bIns="240320"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28" name="矩形 27">
            <a:extLst>
              <a:ext uri="{FF2B5EF4-FFF2-40B4-BE49-F238E27FC236}">
                <a16:creationId xmlns="" xmlns:a16="http://schemas.microsoft.com/office/drawing/2014/main" id="{E51F2D14-2813-4A30-9ABD-9327D93674CB}"/>
              </a:ext>
            </a:extLst>
          </p:cNvPr>
          <p:cNvSpPr/>
          <p:nvPr/>
        </p:nvSpPr>
        <p:spPr>
          <a:xfrm rot="5400000">
            <a:off x="2845359" y="4319840"/>
            <a:ext cx="1229918" cy="6612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任意多边形: 形状 28">
            <a:extLst>
              <a:ext uri="{FF2B5EF4-FFF2-40B4-BE49-F238E27FC236}">
                <a16:creationId xmlns="" xmlns:a16="http://schemas.microsoft.com/office/drawing/2014/main" id="{EA017180-C72B-480D-8907-5841D204488B}"/>
              </a:ext>
            </a:extLst>
          </p:cNvPr>
          <p:cNvSpPr/>
          <p:nvPr/>
        </p:nvSpPr>
        <p:spPr>
          <a:xfrm rot="5400000">
            <a:off x="2760547" y="1941735"/>
            <a:ext cx="958808" cy="1102077"/>
          </a:xfrm>
          <a:custGeom>
            <a:avLst/>
            <a:gdLst>
              <a:gd name="connsiteX0" fmla="*/ 0 w 1102077"/>
              <a:gd name="connsiteY0" fmla="*/ 479404 h 958807"/>
              <a:gd name="connsiteX1" fmla="*/ 239702 w 1102077"/>
              <a:gd name="connsiteY1" fmla="*/ 0 h 958807"/>
              <a:gd name="connsiteX2" fmla="*/ 862375 w 1102077"/>
              <a:gd name="connsiteY2" fmla="*/ 0 h 958807"/>
              <a:gd name="connsiteX3" fmla="*/ 1102077 w 1102077"/>
              <a:gd name="connsiteY3" fmla="*/ 479404 h 958807"/>
              <a:gd name="connsiteX4" fmla="*/ 862375 w 1102077"/>
              <a:gd name="connsiteY4" fmla="*/ 958807 h 958807"/>
              <a:gd name="connsiteX5" fmla="*/ 239702 w 1102077"/>
              <a:gd name="connsiteY5" fmla="*/ 958807 h 958807"/>
              <a:gd name="connsiteX6" fmla="*/ 0 w 1102077"/>
              <a:gd name="connsiteY6" fmla="*/ 479404 h 95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077" h="958807">
                <a:moveTo>
                  <a:pt x="551038" y="0"/>
                </a:moveTo>
                <a:lnTo>
                  <a:pt x="1102076" y="208541"/>
                </a:lnTo>
                <a:lnTo>
                  <a:pt x="1102076" y="750266"/>
                </a:lnTo>
                <a:lnTo>
                  <a:pt x="551038" y="958807"/>
                </a:lnTo>
                <a:lnTo>
                  <a:pt x="1" y="750266"/>
                </a:lnTo>
                <a:lnTo>
                  <a:pt x="1" y="208541"/>
                </a:lnTo>
                <a:lnTo>
                  <a:pt x="55103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414" tIns="171740" rIns="149415" bIns="17174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p:txBody>
      </p:sp>
      <p:sp>
        <p:nvSpPr>
          <p:cNvPr id="31" name="文本框 30">
            <a:extLst>
              <a:ext uri="{FF2B5EF4-FFF2-40B4-BE49-F238E27FC236}">
                <a16:creationId xmlns="" xmlns:a16="http://schemas.microsoft.com/office/drawing/2014/main" id="{DA3C915A-054F-4EA9-8844-A818915D18A4}"/>
              </a:ext>
            </a:extLst>
          </p:cNvPr>
          <p:cNvSpPr txBox="1"/>
          <p:nvPr/>
        </p:nvSpPr>
        <p:spPr>
          <a:xfrm>
            <a:off x="3023224" y="2289413"/>
            <a:ext cx="487238" cy="400110"/>
          </a:xfrm>
          <a:prstGeom prst="rect">
            <a:avLst/>
          </a:prstGeom>
          <a:noFill/>
        </p:spPr>
        <p:txBody>
          <a:bodyPr wrap="square" rtlCol="0">
            <a:spAutoFit/>
          </a:bodyPr>
          <a:lstStyle/>
          <a:p>
            <a:r>
              <a:rPr lang="en-US" altLang="zh-CN" sz="2000" dirty="0">
                <a:solidFill>
                  <a:schemeClr val="bg1"/>
                </a:solidFill>
              </a:rPr>
              <a:t>01</a:t>
            </a:r>
            <a:endParaRPr lang="zh-CN" altLang="en-US" sz="2000" dirty="0">
              <a:solidFill>
                <a:schemeClr val="bg1"/>
              </a:solidFill>
            </a:endParaRPr>
          </a:p>
        </p:txBody>
      </p:sp>
      <p:sp>
        <p:nvSpPr>
          <p:cNvPr id="36" name="文本框 35">
            <a:extLst>
              <a:ext uri="{FF2B5EF4-FFF2-40B4-BE49-F238E27FC236}">
                <a16:creationId xmlns="" xmlns:a16="http://schemas.microsoft.com/office/drawing/2014/main" id="{51B203A6-2BB5-4325-BED1-D7CE0E02FC82}"/>
              </a:ext>
            </a:extLst>
          </p:cNvPr>
          <p:cNvSpPr txBox="1"/>
          <p:nvPr/>
        </p:nvSpPr>
        <p:spPr>
          <a:xfrm>
            <a:off x="4123865" y="1802905"/>
            <a:ext cx="487238" cy="400110"/>
          </a:xfrm>
          <a:prstGeom prst="rect">
            <a:avLst/>
          </a:prstGeom>
          <a:noFill/>
        </p:spPr>
        <p:txBody>
          <a:bodyPr wrap="square" rtlCol="0">
            <a:spAutoFit/>
          </a:bodyPr>
          <a:lstStyle/>
          <a:p>
            <a:r>
              <a:rPr lang="en-US" altLang="zh-CN" sz="2000" dirty="0">
                <a:solidFill>
                  <a:schemeClr val="bg1"/>
                </a:solidFill>
              </a:rPr>
              <a:t>02</a:t>
            </a:r>
            <a:endParaRPr lang="zh-CN" altLang="en-US" sz="2000" dirty="0">
              <a:solidFill>
                <a:schemeClr val="bg1"/>
              </a:solidFill>
            </a:endParaRPr>
          </a:p>
        </p:txBody>
      </p:sp>
      <p:sp>
        <p:nvSpPr>
          <p:cNvPr id="37" name="文本框 36">
            <a:extLst>
              <a:ext uri="{FF2B5EF4-FFF2-40B4-BE49-F238E27FC236}">
                <a16:creationId xmlns="" xmlns:a16="http://schemas.microsoft.com/office/drawing/2014/main" id="{AFDA2871-8FBC-4D32-8B7B-D16915E97E28}"/>
              </a:ext>
            </a:extLst>
          </p:cNvPr>
          <p:cNvSpPr txBox="1"/>
          <p:nvPr/>
        </p:nvSpPr>
        <p:spPr>
          <a:xfrm>
            <a:off x="5310803" y="2206239"/>
            <a:ext cx="487238" cy="400110"/>
          </a:xfrm>
          <a:prstGeom prst="rect">
            <a:avLst/>
          </a:prstGeom>
          <a:noFill/>
        </p:spPr>
        <p:txBody>
          <a:bodyPr wrap="square" rtlCol="0">
            <a:spAutoFit/>
          </a:bodyPr>
          <a:lstStyle/>
          <a:p>
            <a:r>
              <a:rPr lang="en-US" altLang="zh-CN" sz="2000" dirty="0">
                <a:solidFill>
                  <a:schemeClr val="bg1"/>
                </a:solidFill>
              </a:rPr>
              <a:t>03</a:t>
            </a:r>
            <a:endParaRPr lang="zh-CN" altLang="en-US" sz="2000" dirty="0">
              <a:solidFill>
                <a:schemeClr val="bg1"/>
              </a:solidFill>
            </a:endParaRPr>
          </a:p>
        </p:txBody>
      </p:sp>
      <p:sp>
        <p:nvSpPr>
          <p:cNvPr id="38" name="文本框 37">
            <a:extLst>
              <a:ext uri="{FF2B5EF4-FFF2-40B4-BE49-F238E27FC236}">
                <a16:creationId xmlns="" xmlns:a16="http://schemas.microsoft.com/office/drawing/2014/main" id="{74DE3753-92CB-4F9F-9434-50ED9BBED69A}"/>
              </a:ext>
            </a:extLst>
          </p:cNvPr>
          <p:cNvSpPr txBox="1"/>
          <p:nvPr/>
        </p:nvSpPr>
        <p:spPr>
          <a:xfrm>
            <a:off x="5310803" y="3360013"/>
            <a:ext cx="487238" cy="400110"/>
          </a:xfrm>
          <a:prstGeom prst="rect">
            <a:avLst/>
          </a:prstGeom>
          <a:noFill/>
        </p:spPr>
        <p:txBody>
          <a:bodyPr wrap="square" rtlCol="0">
            <a:spAutoFit/>
          </a:bodyPr>
          <a:lstStyle/>
          <a:p>
            <a:r>
              <a:rPr lang="en-US" altLang="zh-CN" sz="2000" dirty="0">
                <a:solidFill>
                  <a:schemeClr val="bg1"/>
                </a:solidFill>
              </a:rPr>
              <a:t>04</a:t>
            </a:r>
            <a:endParaRPr lang="zh-CN" altLang="en-US" sz="2000" dirty="0">
              <a:solidFill>
                <a:schemeClr val="bg1"/>
              </a:solidFill>
            </a:endParaRPr>
          </a:p>
        </p:txBody>
      </p:sp>
      <p:sp>
        <p:nvSpPr>
          <p:cNvPr id="39" name="文本框 38">
            <a:extLst>
              <a:ext uri="{FF2B5EF4-FFF2-40B4-BE49-F238E27FC236}">
                <a16:creationId xmlns="" xmlns:a16="http://schemas.microsoft.com/office/drawing/2014/main" id="{1FBEC431-3DDF-45D6-9E17-63DFE92F8A57}"/>
              </a:ext>
            </a:extLst>
          </p:cNvPr>
          <p:cNvSpPr txBox="1"/>
          <p:nvPr/>
        </p:nvSpPr>
        <p:spPr>
          <a:xfrm>
            <a:off x="4171849" y="3889344"/>
            <a:ext cx="487238" cy="400110"/>
          </a:xfrm>
          <a:prstGeom prst="rect">
            <a:avLst/>
          </a:prstGeom>
          <a:noFill/>
        </p:spPr>
        <p:txBody>
          <a:bodyPr wrap="square" rtlCol="0">
            <a:spAutoFit/>
          </a:bodyPr>
          <a:lstStyle/>
          <a:p>
            <a:r>
              <a:rPr lang="en-US" altLang="zh-CN" sz="2000" dirty="0">
                <a:solidFill>
                  <a:schemeClr val="bg1"/>
                </a:solidFill>
              </a:rPr>
              <a:t>05</a:t>
            </a:r>
            <a:endParaRPr lang="zh-CN" altLang="en-US" sz="2000" dirty="0">
              <a:solidFill>
                <a:schemeClr val="bg1"/>
              </a:solidFill>
            </a:endParaRPr>
          </a:p>
        </p:txBody>
      </p:sp>
      <p:sp>
        <p:nvSpPr>
          <p:cNvPr id="40" name="文本框 39">
            <a:extLst>
              <a:ext uri="{FF2B5EF4-FFF2-40B4-BE49-F238E27FC236}">
                <a16:creationId xmlns="" xmlns:a16="http://schemas.microsoft.com/office/drawing/2014/main" id="{8AB55F56-8511-44A9-B8CE-E37F668E1188}"/>
              </a:ext>
            </a:extLst>
          </p:cNvPr>
          <p:cNvSpPr txBox="1"/>
          <p:nvPr/>
        </p:nvSpPr>
        <p:spPr>
          <a:xfrm>
            <a:off x="2996333" y="3287895"/>
            <a:ext cx="487238" cy="400110"/>
          </a:xfrm>
          <a:prstGeom prst="rect">
            <a:avLst/>
          </a:prstGeom>
          <a:noFill/>
        </p:spPr>
        <p:txBody>
          <a:bodyPr wrap="square" rtlCol="0">
            <a:spAutoFit/>
          </a:bodyPr>
          <a:lstStyle/>
          <a:p>
            <a:r>
              <a:rPr lang="en-US" altLang="zh-CN" sz="2000" dirty="0">
                <a:solidFill>
                  <a:schemeClr val="bg1"/>
                </a:solidFill>
              </a:rPr>
              <a:t>06</a:t>
            </a:r>
            <a:endParaRPr lang="zh-CN" altLang="en-US" sz="2000" dirty="0">
              <a:solidFill>
                <a:schemeClr val="bg1"/>
              </a:solidFill>
            </a:endParaRPr>
          </a:p>
        </p:txBody>
      </p:sp>
      <p:sp>
        <p:nvSpPr>
          <p:cNvPr id="32" name="矩形 31">
            <a:extLst>
              <a:ext uri="{FF2B5EF4-FFF2-40B4-BE49-F238E27FC236}">
                <a16:creationId xmlns="" xmlns:a16="http://schemas.microsoft.com/office/drawing/2014/main" id="{65FF7CE9-B6AB-4C56-A8A4-8BE41996C17E}"/>
              </a:ext>
            </a:extLst>
          </p:cNvPr>
          <p:cNvSpPr/>
          <p:nvPr/>
        </p:nvSpPr>
        <p:spPr>
          <a:xfrm>
            <a:off x="1010885" y="2261972"/>
            <a:ext cx="1620957" cy="338554"/>
          </a:xfrm>
          <a:prstGeom prst="rect">
            <a:avLst/>
          </a:prstGeom>
        </p:spPr>
        <p:txBody>
          <a:bodyPr wrap="none">
            <a:spAutoFit/>
          </a:bodyPr>
          <a:lstStyle/>
          <a:p>
            <a:pPr>
              <a:spcBef>
                <a:spcPct val="50000"/>
              </a:spcBef>
              <a:defRPr/>
            </a:pPr>
            <a:r>
              <a:rPr lang="zh-CN" altLang="en-US" sz="1600" dirty="0">
                <a:solidFill>
                  <a:srgbClr val="0070C0"/>
                </a:solidFill>
                <a:cs typeface="+mn-ea"/>
                <a:sym typeface="+mn-lt"/>
              </a:rPr>
              <a:t>工作场所的性质</a:t>
            </a:r>
          </a:p>
        </p:txBody>
      </p:sp>
      <p:sp>
        <p:nvSpPr>
          <p:cNvPr id="42" name="矩形 41">
            <a:extLst>
              <a:ext uri="{FF2B5EF4-FFF2-40B4-BE49-F238E27FC236}">
                <a16:creationId xmlns="" xmlns:a16="http://schemas.microsoft.com/office/drawing/2014/main" id="{9FE7C6E4-1F1F-4B1C-953E-DA9A0B269EB9}"/>
              </a:ext>
            </a:extLst>
          </p:cNvPr>
          <p:cNvSpPr/>
          <p:nvPr/>
        </p:nvSpPr>
        <p:spPr>
          <a:xfrm>
            <a:off x="3585282" y="1062030"/>
            <a:ext cx="1620957" cy="338554"/>
          </a:xfrm>
          <a:prstGeom prst="rect">
            <a:avLst/>
          </a:prstGeom>
        </p:spPr>
        <p:txBody>
          <a:bodyPr wrap="none">
            <a:spAutoFit/>
          </a:bodyPr>
          <a:lstStyle/>
          <a:p>
            <a:pPr>
              <a:spcBef>
                <a:spcPct val="50000"/>
              </a:spcBef>
              <a:defRPr/>
            </a:pPr>
            <a:r>
              <a:rPr lang="zh-CN" altLang="en-US" sz="1600" dirty="0">
                <a:solidFill>
                  <a:srgbClr val="0070C0"/>
                </a:solidFill>
                <a:cs typeface="+mn-ea"/>
                <a:sym typeface="+mn-lt"/>
              </a:rPr>
              <a:t>工艺流程的特点</a:t>
            </a:r>
          </a:p>
        </p:txBody>
      </p:sp>
      <p:sp>
        <p:nvSpPr>
          <p:cNvPr id="43" name="矩形 42">
            <a:extLst>
              <a:ext uri="{FF2B5EF4-FFF2-40B4-BE49-F238E27FC236}">
                <a16:creationId xmlns="" xmlns:a16="http://schemas.microsoft.com/office/drawing/2014/main" id="{8D9829F9-3250-45DC-8441-48132EA62772}"/>
              </a:ext>
            </a:extLst>
          </p:cNvPr>
          <p:cNvSpPr/>
          <p:nvPr/>
        </p:nvSpPr>
        <p:spPr>
          <a:xfrm>
            <a:off x="6127946" y="2240323"/>
            <a:ext cx="1415772" cy="338554"/>
          </a:xfrm>
          <a:prstGeom prst="rect">
            <a:avLst/>
          </a:prstGeom>
        </p:spPr>
        <p:txBody>
          <a:bodyPr wrap="none">
            <a:spAutoFit/>
          </a:bodyPr>
          <a:lstStyle/>
          <a:p>
            <a:pPr>
              <a:spcBef>
                <a:spcPct val="50000"/>
              </a:spcBef>
              <a:defRPr/>
            </a:pPr>
            <a:r>
              <a:rPr lang="zh-CN" altLang="en-US" sz="1600" dirty="0">
                <a:solidFill>
                  <a:srgbClr val="0070C0"/>
                </a:solidFill>
                <a:cs typeface="+mn-ea"/>
                <a:sym typeface="+mn-lt"/>
              </a:rPr>
              <a:t>岗位作业特点</a:t>
            </a:r>
          </a:p>
        </p:txBody>
      </p:sp>
      <p:sp>
        <p:nvSpPr>
          <p:cNvPr id="44" name="矩形 43">
            <a:extLst>
              <a:ext uri="{FF2B5EF4-FFF2-40B4-BE49-F238E27FC236}">
                <a16:creationId xmlns="" xmlns:a16="http://schemas.microsoft.com/office/drawing/2014/main" id="{DCF6759A-FD56-4B91-9C8A-77FA70F14350}"/>
              </a:ext>
            </a:extLst>
          </p:cNvPr>
          <p:cNvSpPr/>
          <p:nvPr/>
        </p:nvSpPr>
        <p:spPr>
          <a:xfrm>
            <a:off x="6189663" y="3348170"/>
            <a:ext cx="1415772" cy="338554"/>
          </a:xfrm>
          <a:prstGeom prst="rect">
            <a:avLst/>
          </a:prstGeom>
        </p:spPr>
        <p:txBody>
          <a:bodyPr wrap="none">
            <a:spAutoFit/>
          </a:bodyPr>
          <a:lstStyle/>
          <a:p>
            <a:pPr>
              <a:spcBef>
                <a:spcPct val="50000"/>
              </a:spcBef>
              <a:defRPr/>
            </a:pPr>
            <a:r>
              <a:rPr lang="zh-CN" altLang="en-US" sz="1600" dirty="0">
                <a:solidFill>
                  <a:srgbClr val="0070C0"/>
                </a:solidFill>
                <a:cs typeface="+mn-ea"/>
                <a:sym typeface="+mn-lt"/>
              </a:rPr>
              <a:t>技术复杂程度</a:t>
            </a:r>
          </a:p>
        </p:txBody>
      </p:sp>
      <p:sp>
        <p:nvSpPr>
          <p:cNvPr id="45" name="矩形 44">
            <a:extLst>
              <a:ext uri="{FF2B5EF4-FFF2-40B4-BE49-F238E27FC236}">
                <a16:creationId xmlns="" xmlns:a16="http://schemas.microsoft.com/office/drawing/2014/main" id="{CB123B25-7592-45C5-8FA0-05624024EC12}"/>
              </a:ext>
            </a:extLst>
          </p:cNvPr>
          <p:cNvSpPr/>
          <p:nvPr/>
        </p:nvSpPr>
        <p:spPr>
          <a:xfrm>
            <a:off x="3730829" y="4597590"/>
            <a:ext cx="1415772" cy="338554"/>
          </a:xfrm>
          <a:prstGeom prst="rect">
            <a:avLst/>
          </a:prstGeom>
        </p:spPr>
        <p:txBody>
          <a:bodyPr wrap="none">
            <a:spAutoFit/>
          </a:bodyPr>
          <a:lstStyle/>
          <a:p>
            <a:pPr>
              <a:spcBef>
                <a:spcPct val="50000"/>
              </a:spcBef>
              <a:defRPr/>
            </a:pPr>
            <a:r>
              <a:rPr lang="zh-CN" altLang="en-US" sz="1600" dirty="0">
                <a:solidFill>
                  <a:srgbClr val="0070C0"/>
                </a:solidFill>
                <a:cs typeface="+mn-ea"/>
                <a:sym typeface="+mn-lt"/>
              </a:rPr>
              <a:t>资料掌握情况</a:t>
            </a:r>
          </a:p>
        </p:txBody>
      </p:sp>
      <p:sp>
        <p:nvSpPr>
          <p:cNvPr id="46" name="矩形 45">
            <a:extLst>
              <a:ext uri="{FF2B5EF4-FFF2-40B4-BE49-F238E27FC236}">
                <a16:creationId xmlns="" xmlns:a16="http://schemas.microsoft.com/office/drawing/2014/main" id="{9B20ADD4-868E-4197-A459-6EDDF0FC638B}"/>
              </a:ext>
            </a:extLst>
          </p:cNvPr>
          <p:cNvSpPr/>
          <p:nvPr/>
        </p:nvSpPr>
        <p:spPr>
          <a:xfrm>
            <a:off x="186702" y="3405695"/>
            <a:ext cx="2388794" cy="661720"/>
          </a:xfrm>
          <a:prstGeom prst="rect">
            <a:avLst/>
          </a:prstGeom>
        </p:spPr>
        <p:txBody>
          <a:bodyPr wrap="none">
            <a:spAutoFit/>
          </a:bodyPr>
          <a:lstStyle/>
          <a:p>
            <a:pPr algn="r">
              <a:spcBef>
                <a:spcPct val="50000"/>
              </a:spcBef>
              <a:defRPr/>
            </a:pPr>
            <a:r>
              <a:rPr lang="zh-CN" altLang="en-US" sz="1600" dirty="0">
                <a:solidFill>
                  <a:srgbClr val="0070C0"/>
                </a:solidFill>
                <a:cs typeface="+mn-ea"/>
                <a:sym typeface="+mn-lt"/>
              </a:rPr>
              <a:t>其它因素</a:t>
            </a:r>
            <a:endParaRPr lang="en-US" altLang="zh-CN" sz="1600" dirty="0">
              <a:solidFill>
                <a:srgbClr val="0070C0"/>
              </a:solidFill>
              <a:cs typeface="+mn-ea"/>
              <a:sym typeface="+mn-lt"/>
            </a:endParaRPr>
          </a:p>
          <a:p>
            <a:pPr algn="r">
              <a:spcBef>
                <a:spcPct val="50000"/>
              </a:spcBef>
              <a:defRPr/>
            </a:pPr>
            <a:r>
              <a:rPr lang="zh-CN" altLang="en-US" sz="1400" dirty="0">
                <a:solidFill>
                  <a:schemeClr val="tx1">
                    <a:lumMod val="85000"/>
                    <a:lumOff val="15000"/>
                  </a:schemeClr>
                </a:solidFill>
                <a:cs typeface="+mn-ea"/>
                <a:sym typeface="+mn-lt"/>
              </a:rPr>
              <a:t>如人员素质、时限、经费等 </a:t>
            </a:r>
          </a:p>
        </p:txBody>
      </p:sp>
      <p:sp>
        <p:nvSpPr>
          <p:cNvPr id="47" name="平行四边形 6">
            <a:extLst>
              <a:ext uri="{FF2B5EF4-FFF2-40B4-BE49-F238E27FC236}">
                <a16:creationId xmlns="" xmlns:a16="http://schemas.microsoft.com/office/drawing/2014/main" id="{D2C668F1-72CF-4E4B-8C19-B3412357DE87}"/>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8" name="平行四边形 7">
            <a:extLst>
              <a:ext uri="{FF2B5EF4-FFF2-40B4-BE49-F238E27FC236}">
                <a16:creationId xmlns="" xmlns:a16="http://schemas.microsoft.com/office/drawing/2014/main" id="{5EC0DFEB-5CA8-46BA-9DDC-1621317DAB03}"/>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 name="文本框 5">
            <a:extLst>
              <a:ext uri="{FF2B5EF4-FFF2-40B4-BE49-F238E27FC236}">
                <a16:creationId xmlns="" xmlns:a16="http://schemas.microsoft.com/office/drawing/2014/main" id="{0DE91978-840B-44D6-ADCF-0A71A9162801}"/>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50" name="矩形 8">
            <a:extLst>
              <a:ext uri="{FF2B5EF4-FFF2-40B4-BE49-F238E27FC236}">
                <a16:creationId xmlns="" xmlns:a16="http://schemas.microsoft.com/office/drawing/2014/main" id="{AA5805EF-5850-45D2-9FFD-9AE40BA2DC9F}"/>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Tree>
    <p:extLst>
      <p:ext uri="{BB962C8B-B14F-4D97-AF65-F5344CB8AC3E}">
        <p14:creationId xmlns:p14="http://schemas.microsoft.com/office/powerpoint/2010/main" val="2688904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E4A20974-679E-40E1-A03C-F85EC8BD6433}"/>
              </a:ext>
            </a:extLst>
          </p:cNvPr>
          <p:cNvGraphicFramePr>
            <a:graphicFrameLocks noGrp="1"/>
          </p:cNvGraphicFramePr>
          <p:nvPr>
            <p:extLst>
              <p:ext uri="{D42A27DB-BD31-4B8C-83A1-F6EECF244321}">
                <p14:modId xmlns:p14="http://schemas.microsoft.com/office/powerpoint/2010/main" val="95958606"/>
              </p:ext>
            </p:extLst>
          </p:nvPr>
        </p:nvGraphicFramePr>
        <p:xfrm>
          <a:off x="1287780" y="1798320"/>
          <a:ext cx="6690360" cy="2933700"/>
        </p:xfrm>
        <a:graphic>
          <a:graphicData uri="http://schemas.openxmlformats.org/drawingml/2006/table">
            <a:tbl>
              <a:tblPr firstRow="1" bandRow="1">
                <a:tableStyleId>{5940675A-B579-460E-94D1-54222C63F5DA}</a:tableStyleId>
              </a:tblPr>
              <a:tblGrid>
                <a:gridCol w="2230120">
                  <a:extLst>
                    <a:ext uri="{9D8B030D-6E8A-4147-A177-3AD203B41FA5}">
                      <a16:colId xmlns="" xmlns:a16="http://schemas.microsoft.com/office/drawing/2014/main" val="30096346"/>
                    </a:ext>
                  </a:extLst>
                </a:gridCol>
                <a:gridCol w="2230120">
                  <a:extLst>
                    <a:ext uri="{9D8B030D-6E8A-4147-A177-3AD203B41FA5}">
                      <a16:colId xmlns="" xmlns:a16="http://schemas.microsoft.com/office/drawing/2014/main" val="757118214"/>
                    </a:ext>
                  </a:extLst>
                </a:gridCol>
                <a:gridCol w="2230120">
                  <a:extLst>
                    <a:ext uri="{9D8B030D-6E8A-4147-A177-3AD203B41FA5}">
                      <a16:colId xmlns="" xmlns:a16="http://schemas.microsoft.com/office/drawing/2014/main" val="3236760165"/>
                    </a:ext>
                  </a:extLst>
                </a:gridCol>
              </a:tblGrid>
              <a:tr h="5867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dirty="0">
                          <a:solidFill>
                            <a:schemeClr val="bg1"/>
                          </a:solidFill>
                          <a:sym typeface="+mn-lt"/>
                        </a:rPr>
                        <a:t>作业</a:t>
                      </a:r>
                      <a:endParaRPr lang="zh-CN" altLang="en-US" sz="1600" dirty="0">
                        <a:solidFill>
                          <a:schemeClr val="bg1"/>
                        </a:solidFill>
                        <a:sym typeface="+mn-lt"/>
                      </a:endParaRPr>
                    </a:p>
                  </a:txBody>
                  <a:tcPr anchor="ctr">
                    <a:solidFill>
                      <a:srgbClr val="0070C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dirty="0">
                          <a:solidFill>
                            <a:schemeClr val="bg1"/>
                          </a:solidFill>
                          <a:sym typeface="+mn-lt"/>
                        </a:rPr>
                        <a:t>频率</a:t>
                      </a:r>
                      <a:endParaRPr lang="zh-CN" altLang="en-US" sz="1600" dirty="0">
                        <a:solidFill>
                          <a:schemeClr val="bg1"/>
                        </a:solidFill>
                        <a:sym typeface="+mn-lt"/>
                      </a:endParaRPr>
                    </a:p>
                  </a:txBody>
                  <a:tcPr anchor="ctr">
                    <a:solidFill>
                      <a:srgbClr val="0070C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dirty="0">
                          <a:solidFill>
                            <a:schemeClr val="bg1"/>
                          </a:solidFill>
                          <a:sym typeface="+mn-lt"/>
                        </a:rPr>
                        <a:t>方法</a:t>
                      </a:r>
                      <a:endParaRPr lang="zh-CN" altLang="en-US" sz="1600" dirty="0">
                        <a:solidFill>
                          <a:schemeClr val="bg1"/>
                        </a:solidFill>
                        <a:sym typeface="+mn-lt"/>
                      </a:endParaRPr>
                    </a:p>
                  </a:txBody>
                  <a:tcPr anchor="ctr">
                    <a:solidFill>
                      <a:srgbClr val="0070C0"/>
                    </a:solidFill>
                  </a:tcPr>
                </a:tc>
                <a:extLst>
                  <a:ext uri="{0D108BD9-81ED-4DB2-BD59-A6C34878D82A}">
                    <a16:rowId xmlns="" xmlns:a16="http://schemas.microsoft.com/office/drawing/2014/main" val="3530429763"/>
                  </a:ext>
                </a:extLst>
              </a:tr>
              <a:tr h="5867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sym typeface="+mn-lt"/>
                        </a:rPr>
                        <a:t>日常作业活动</a:t>
                      </a:r>
                      <a:endParaRPr lang="zh-CN" altLang="en-US" dirty="0">
                        <a:sym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sym typeface="+mn-lt"/>
                        </a:rPr>
                        <a:t>频繁进行</a:t>
                      </a:r>
                      <a:endParaRPr lang="zh-CN" altLang="en-US" dirty="0">
                        <a:sym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ym typeface="+mn-lt"/>
                        </a:rPr>
                        <a:t>JHA</a:t>
                      </a:r>
                      <a:r>
                        <a:rPr lang="zh-CN" altLang="en-US" sz="1400" dirty="0">
                          <a:sym typeface="+mn-lt"/>
                        </a:rPr>
                        <a:t>、</a:t>
                      </a:r>
                      <a:r>
                        <a:rPr lang="en-US" altLang="zh-CN" sz="1400" dirty="0">
                          <a:sym typeface="+mn-lt"/>
                        </a:rPr>
                        <a:t>SCL</a:t>
                      </a:r>
                      <a:endParaRPr lang="en-US" altLang="zh-CN" dirty="0">
                        <a:sym typeface="+mn-lt"/>
                      </a:endParaRPr>
                    </a:p>
                  </a:txBody>
                  <a:tcPr anchor="ctr"/>
                </a:tc>
                <a:extLst>
                  <a:ext uri="{0D108BD9-81ED-4DB2-BD59-A6C34878D82A}">
                    <a16:rowId xmlns="" xmlns:a16="http://schemas.microsoft.com/office/drawing/2014/main" val="3487039045"/>
                  </a:ext>
                </a:extLst>
              </a:tr>
              <a:tr h="5867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sym typeface="+mn-lt"/>
                        </a:rPr>
                        <a:t>新建、扩建、改建及其它变更</a:t>
                      </a:r>
                      <a:endParaRPr lang="zh-CN" altLang="en-US" dirty="0">
                        <a:sym typeface="+mn-lt"/>
                      </a:endParaRPr>
                    </a:p>
                  </a:txBody>
                  <a:tcPr anchor="ct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sym typeface="+mn-lt"/>
                        </a:rPr>
                        <a:t>特定时间进行</a:t>
                      </a:r>
                      <a:endParaRPr lang="zh-CN" altLang="en-US" dirty="0">
                        <a:sym typeface="+mn-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ym typeface="+mn-lt"/>
                        </a:rPr>
                        <a:t>PHA</a:t>
                      </a:r>
                      <a:r>
                        <a:rPr lang="zh-CN" altLang="en-US" sz="1400" dirty="0">
                          <a:sym typeface="+mn-lt"/>
                        </a:rPr>
                        <a:t>、</a:t>
                      </a:r>
                      <a:r>
                        <a:rPr lang="en-US" altLang="zh-CN" sz="1400" dirty="0">
                          <a:sym typeface="+mn-lt"/>
                        </a:rPr>
                        <a:t>HAZOP</a:t>
                      </a:r>
                      <a:r>
                        <a:rPr lang="zh-CN" altLang="en-US" sz="1400" dirty="0">
                          <a:sym typeface="+mn-lt"/>
                        </a:rPr>
                        <a:t>、</a:t>
                      </a:r>
                      <a:r>
                        <a:rPr lang="en-US" altLang="zh-CN" sz="1400" dirty="0">
                          <a:sym typeface="+mn-lt"/>
                        </a:rPr>
                        <a:t>FMEA</a:t>
                      </a:r>
                      <a:endParaRPr lang="en-US" altLang="zh-CN" dirty="0">
                        <a:sym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dirty="0">
                          <a:sym typeface="+mn-lt"/>
                        </a:rPr>
                        <a:t>、</a:t>
                      </a:r>
                      <a:r>
                        <a:rPr lang="en-US" altLang="zh-CN" sz="1400" dirty="0">
                          <a:sym typeface="+mn-lt"/>
                        </a:rPr>
                        <a:t>SCL</a:t>
                      </a:r>
                      <a:endParaRPr lang="en-US" altLang="zh-CN" dirty="0">
                        <a:sym typeface="+mn-lt"/>
                      </a:endParaRPr>
                    </a:p>
                  </a:txBody>
                  <a:tcPr anchor="ctr"/>
                </a:tc>
                <a:extLst>
                  <a:ext uri="{0D108BD9-81ED-4DB2-BD59-A6C34878D82A}">
                    <a16:rowId xmlns="" xmlns:a16="http://schemas.microsoft.com/office/drawing/2014/main" val="3271783750"/>
                  </a:ext>
                </a:extLst>
              </a:tr>
              <a:tr h="586740">
                <a:tc>
                  <a:txBody>
                    <a:bodyPr/>
                    <a:lstStyle/>
                    <a:p>
                      <a:pPr algn="ctr"/>
                      <a:r>
                        <a:rPr lang="zh-CN" altLang="en-US" dirty="0"/>
                        <a:t>设备拆除</a:t>
                      </a:r>
                    </a:p>
                  </a:txBody>
                  <a:tcPr anchor="ctr"/>
                </a:tc>
                <a:tc vMerge="1">
                  <a:txBody>
                    <a:bodyPr/>
                    <a:lstStyle/>
                    <a:p>
                      <a:pPr algn="ctr"/>
                      <a:endParaRPr lang="zh-CN" altLang="en-US" dirty="0"/>
                    </a:p>
                  </a:txBody>
                  <a:tcPr anchor="ctr"/>
                </a:tc>
                <a:tc>
                  <a:txBody>
                    <a:bodyPr/>
                    <a:lstStyle/>
                    <a:p>
                      <a:pPr algn="ctr"/>
                      <a:r>
                        <a:rPr lang="en-US" altLang="zh-CN" dirty="0"/>
                        <a:t>SCL</a:t>
                      </a:r>
                      <a:r>
                        <a:rPr lang="zh-CN" altLang="en-US" dirty="0"/>
                        <a:t>、</a:t>
                      </a:r>
                      <a:r>
                        <a:rPr lang="en-US" altLang="zh-CN" dirty="0"/>
                        <a:t>PHL</a:t>
                      </a:r>
                      <a:endParaRPr lang="zh-CN" altLang="en-US" dirty="0"/>
                    </a:p>
                  </a:txBody>
                  <a:tcPr anchor="ctr"/>
                </a:tc>
                <a:extLst>
                  <a:ext uri="{0D108BD9-81ED-4DB2-BD59-A6C34878D82A}">
                    <a16:rowId xmlns="" xmlns:a16="http://schemas.microsoft.com/office/drawing/2014/main" val="478757701"/>
                  </a:ext>
                </a:extLst>
              </a:tr>
              <a:tr h="586740">
                <a:tc>
                  <a:txBody>
                    <a:bodyPr/>
                    <a:lstStyle/>
                    <a:p>
                      <a:pPr algn="ctr"/>
                      <a:r>
                        <a:rPr lang="zh-CN" altLang="en-US" dirty="0"/>
                        <a:t>关键生产装置、设施</a:t>
                      </a:r>
                    </a:p>
                  </a:txBody>
                  <a:tcPr anchor="ctr"/>
                </a:tc>
                <a:tc>
                  <a:txBody>
                    <a:bodyPr/>
                    <a:lstStyle/>
                    <a:p>
                      <a:pPr algn="ctr"/>
                      <a:r>
                        <a:rPr lang="zh-CN" altLang="en-US" dirty="0"/>
                        <a:t>定期进行</a:t>
                      </a:r>
                    </a:p>
                  </a:txBody>
                  <a:tcPr anchor="ctr"/>
                </a:tc>
                <a:tc>
                  <a:txBody>
                    <a:bodyPr/>
                    <a:lstStyle/>
                    <a:p>
                      <a:pPr algn="ctr"/>
                      <a:r>
                        <a:rPr lang="en-US" altLang="zh-CN" dirty="0"/>
                        <a:t>HAZOP</a:t>
                      </a:r>
                      <a:r>
                        <a:rPr lang="zh-CN" altLang="en-US" dirty="0"/>
                        <a:t>、</a:t>
                      </a:r>
                      <a:r>
                        <a:rPr lang="en-US" altLang="zh-CN" dirty="0"/>
                        <a:t>FMEZ</a:t>
                      </a:r>
                      <a:r>
                        <a:rPr lang="zh-CN" altLang="en-US" dirty="0"/>
                        <a:t>、</a:t>
                      </a:r>
                      <a:r>
                        <a:rPr lang="en-US" altLang="zh-CN" dirty="0"/>
                        <a:t>SCL</a:t>
                      </a:r>
                      <a:endParaRPr lang="zh-CN" altLang="en-US" dirty="0"/>
                    </a:p>
                  </a:txBody>
                  <a:tcPr anchor="ctr"/>
                </a:tc>
                <a:extLst>
                  <a:ext uri="{0D108BD9-81ED-4DB2-BD59-A6C34878D82A}">
                    <a16:rowId xmlns="" xmlns:a16="http://schemas.microsoft.com/office/drawing/2014/main" val="1572103431"/>
                  </a:ext>
                </a:extLst>
              </a:tr>
            </a:tbl>
          </a:graphicData>
        </a:graphic>
      </p:graphicFrame>
      <p:sp>
        <p:nvSpPr>
          <p:cNvPr id="204" name="矩形 203">
            <a:extLst>
              <a:ext uri="{FF2B5EF4-FFF2-40B4-BE49-F238E27FC236}">
                <a16:creationId xmlns="" xmlns:a16="http://schemas.microsoft.com/office/drawing/2014/main" id="{8A9C9300-450B-4D29-8985-F9A8C656A9D9}"/>
              </a:ext>
            </a:extLst>
          </p:cNvPr>
          <p:cNvSpPr/>
          <p:nvPr/>
        </p:nvSpPr>
        <p:spPr>
          <a:xfrm>
            <a:off x="2937624" y="1185029"/>
            <a:ext cx="3390672" cy="369332"/>
          </a:xfrm>
          <a:prstGeom prst="rect">
            <a:avLst/>
          </a:prstGeom>
        </p:spPr>
        <p:txBody>
          <a:bodyPr wrap="none">
            <a:spAutoFit/>
          </a:bodyPr>
          <a:lstStyle/>
          <a:p>
            <a:pPr>
              <a:spcBef>
                <a:spcPct val="50000"/>
              </a:spcBef>
              <a:defRPr/>
            </a:pPr>
            <a:r>
              <a:rPr lang="zh-CN" altLang="en-US" sz="1800" dirty="0">
                <a:solidFill>
                  <a:srgbClr val="0070C0"/>
                </a:solidFill>
                <a:cs typeface="+mn-ea"/>
                <a:sym typeface="+mn-lt"/>
              </a:rPr>
              <a:t>危害识别风险评估 </a:t>
            </a:r>
            <a:r>
              <a:rPr lang="en-US" altLang="zh-CN" sz="1800" dirty="0">
                <a:solidFill>
                  <a:srgbClr val="0070C0"/>
                </a:solidFill>
                <a:cs typeface="+mn-ea"/>
                <a:sym typeface="+mn-lt"/>
              </a:rPr>
              <a:t>- </a:t>
            </a:r>
            <a:r>
              <a:rPr lang="zh-CN" altLang="en-US" sz="1800" dirty="0">
                <a:solidFill>
                  <a:srgbClr val="0070C0"/>
                </a:solidFill>
                <a:cs typeface="+mn-ea"/>
                <a:sym typeface="+mn-lt"/>
              </a:rPr>
              <a:t>频率与方法</a:t>
            </a:r>
          </a:p>
        </p:txBody>
      </p:sp>
      <p:sp>
        <p:nvSpPr>
          <p:cNvPr id="205" name="平行四边形 6">
            <a:extLst>
              <a:ext uri="{FF2B5EF4-FFF2-40B4-BE49-F238E27FC236}">
                <a16:creationId xmlns="" xmlns:a16="http://schemas.microsoft.com/office/drawing/2014/main" id="{C8BE50A0-C51B-4B09-B3CC-F7E6068387E2}"/>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6" name="平行四边形 7">
            <a:extLst>
              <a:ext uri="{FF2B5EF4-FFF2-40B4-BE49-F238E27FC236}">
                <a16:creationId xmlns="" xmlns:a16="http://schemas.microsoft.com/office/drawing/2014/main" id="{BE2F42C0-D1F5-4844-94C6-B2A3BF589C58}"/>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7" name="文本框 5">
            <a:extLst>
              <a:ext uri="{FF2B5EF4-FFF2-40B4-BE49-F238E27FC236}">
                <a16:creationId xmlns="" xmlns:a16="http://schemas.microsoft.com/office/drawing/2014/main" id="{727E5837-A785-4693-B769-D0EA3F9D7C13}"/>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08" name="矩形 8">
            <a:extLst>
              <a:ext uri="{FF2B5EF4-FFF2-40B4-BE49-F238E27FC236}">
                <a16:creationId xmlns="" xmlns:a16="http://schemas.microsoft.com/office/drawing/2014/main" id="{4124617A-8A1E-4AB0-9694-00B7F60BFEDA}"/>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Tree>
    <p:extLst>
      <p:ext uri="{BB962C8B-B14F-4D97-AF65-F5344CB8AC3E}">
        <p14:creationId xmlns:p14="http://schemas.microsoft.com/office/powerpoint/2010/main" val="205332382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矩形 43">
            <a:extLst>
              <a:ext uri="{FF2B5EF4-FFF2-40B4-BE49-F238E27FC236}">
                <a16:creationId xmlns="" xmlns:a16="http://schemas.microsoft.com/office/drawing/2014/main" id="{B59F918B-5C54-4203-9206-22110D59B6AE}"/>
              </a:ext>
            </a:extLst>
          </p:cNvPr>
          <p:cNvSpPr/>
          <p:nvPr/>
        </p:nvSpPr>
        <p:spPr>
          <a:xfrm>
            <a:off x="3340018" y="3605274"/>
            <a:ext cx="2057400"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 xmlns:a16="http://schemas.microsoft.com/office/drawing/2014/main" id="{4DBB336B-A104-4945-80C2-EBD75303A3F6}"/>
              </a:ext>
            </a:extLst>
          </p:cNvPr>
          <p:cNvSpPr/>
          <p:nvPr/>
        </p:nvSpPr>
        <p:spPr>
          <a:xfrm>
            <a:off x="696911" y="3568186"/>
            <a:ext cx="2057400"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7DD57B64-5967-42F2-9B1F-DC584EA9977A}"/>
              </a:ext>
            </a:extLst>
          </p:cNvPr>
          <p:cNvSpPr txBox="1">
            <a:spLocks noChangeArrowheads="1"/>
          </p:cNvSpPr>
          <p:nvPr/>
        </p:nvSpPr>
        <p:spPr>
          <a:xfrm>
            <a:off x="1074420" y="1074420"/>
            <a:ext cx="320040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3.1 </a:t>
            </a:r>
            <a:r>
              <a:rPr lang="zh-CN" altLang="en-US" sz="1800" dirty="0">
                <a:solidFill>
                  <a:srgbClr val="0070C0"/>
                </a:solidFill>
                <a:latin typeface="+mn-lt"/>
                <a:ea typeface="+mn-ea"/>
                <a:cs typeface="+mn-ea"/>
                <a:sym typeface="+mn-lt"/>
              </a:rPr>
              <a:t>工作危害分析（</a:t>
            </a:r>
            <a:r>
              <a:rPr lang="en-US" altLang="zh-CN" sz="1800" dirty="0">
                <a:solidFill>
                  <a:srgbClr val="0070C0"/>
                </a:solidFill>
                <a:latin typeface="+mn-lt"/>
                <a:ea typeface="+mn-ea"/>
                <a:cs typeface="+mn-ea"/>
                <a:sym typeface="+mn-lt"/>
              </a:rPr>
              <a:t>JHA</a:t>
            </a:r>
            <a:r>
              <a:rPr lang="zh-CN" altLang="en-US" sz="1800" dirty="0">
                <a:solidFill>
                  <a:srgbClr val="0070C0"/>
                </a:solidFill>
                <a:latin typeface="+mn-lt"/>
                <a:ea typeface="+mn-ea"/>
                <a:cs typeface="+mn-ea"/>
                <a:sym typeface="+mn-lt"/>
              </a:rPr>
              <a:t>）</a:t>
            </a:r>
          </a:p>
        </p:txBody>
      </p:sp>
      <p:sp>
        <p:nvSpPr>
          <p:cNvPr id="13" name="zoom-in-tool_77322">
            <a:extLst>
              <a:ext uri="{FF2B5EF4-FFF2-40B4-BE49-F238E27FC236}">
                <a16:creationId xmlns="" xmlns:a16="http://schemas.microsoft.com/office/drawing/2014/main" id="{1E513433-EA58-4D6A-94FB-93184D4A6C18}"/>
              </a:ext>
            </a:extLst>
          </p:cNvPr>
          <p:cNvSpPr>
            <a:spLocks noChangeAspect="1"/>
          </p:cNvSpPr>
          <p:nvPr/>
        </p:nvSpPr>
        <p:spPr bwMode="auto">
          <a:xfrm>
            <a:off x="608953" y="1040468"/>
            <a:ext cx="369537" cy="368934"/>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0070C0"/>
          </a:solidFill>
          <a:ln>
            <a:noFill/>
          </a:ln>
        </p:spPr>
      </p:sp>
      <p:grpSp>
        <p:nvGrpSpPr>
          <p:cNvPr id="5" name="组合 4">
            <a:extLst>
              <a:ext uri="{FF2B5EF4-FFF2-40B4-BE49-F238E27FC236}">
                <a16:creationId xmlns="" xmlns:a16="http://schemas.microsoft.com/office/drawing/2014/main" id="{4B1DA6D2-6A57-45A2-8BF1-84A5F0EA00AE}"/>
              </a:ext>
            </a:extLst>
          </p:cNvPr>
          <p:cNvGrpSpPr/>
          <p:nvPr/>
        </p:nvGrpSpPr>
        <p:grpSpPr>
          <a:xfrm>
            <a:off x="701040" y="2151083"/>
            <a:ext cx="2057400" cy="584775"/>
            <a:chOff x="1181179" y="2109816"/>
            <a:chExt cx="2057400" cy="584775"/>
          </a:xfrm>
        </p:grpSpPr>
        <p:sp>
          <p:nvSpPr>
            <p:cNvPr id="4" name="矩形 3">
              <a:extLst>
                <a:ext uri="{FF2B5EF4-FFF2-40B4-BE49-F238E27FC236}">
                  <a16:creationId xmlns="" xmlns:a16="http://schemas.microsoft.com/office/drawing/2014/main" id="{056E030D-3091-45F8-929A-377CECB4CDEF}"/>
                </a:ext>
              </a:extLst>
            </p:cNvPr>
            <p:cNvSpPr/>
            <p:nvPr/>
          </p:nvSpPr>
          <p:spPr>
            <a:xfrm>
              <a:off x="1181179" y="2109816"/>
              <a:ext cx="2057400"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183756">
              <a:extLst>
                <a:ext uri="{FF2B5EF4-FFF2-40B4-BE49-F238E27FC236}">
                  <a16:creationId xmlns="" xmlns:a16="http://schemas.microsoft.com/office/drawing/2014/main" id="{351FCE1E-229A-4B05-8593-DFC23C2FB778}"/>
                </a:ext>
              </a:extLst>
            </p:cNvPr>
            <p:cNvSpPr txBox="1">
              <a:spLocks noChangeArrowheads="1"/>
            </p:cNvSpPr>
            <p:nvPr/>
          </p:nvSpPr>
          <p:spPr bwMode="auto">
            <a:xfrm>
              <a:off x="1402716" y="2223134"/>
              <a:ext cx="1515744" cy="338554"/>
            </a:xfrm>
            <a:prstGeom prst="rect">
              <a:avLst/>
            </a:prstGeom>
            <a:solidFill>
              <a:srgbClr val="0070C0"/>
            </a:solidFill>
            <a:ln w="9525">
              <a:noFill/>
              <a:miter lim="800000"/>
              <a:headEnd/>
              <a:tailEnd/>
            </a:ln>
            <a:effectLst/>
          </p:spPr>
          <p:txBody>
            <a:bodyPr wrap="square" anchor="ct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defRPr/>
              </a:pPr>
              <a:r>
                <a:rPr lang="zh-CN" altLang="en-US" sz="1600" dirty="0">
                  <a:solidFill>
                    <a:schemeClr val="bg1"/>
                  </a:solidFill>
                  <a:latin typeface="+mn-lt"/>
                  <a:ea typeface="+mn-ea"/>
                  <a:cs typeface="+mn-ea"/>
                  <a:sym typeface="+mn-lt"/>
                </a:rPr>
                <a:t>选定作业活动</a:t>
              </a:r>
            </a:p>
          </p:txBody>
        </p:sp>
      </p:grpSp>
      <p:grpSp>
        <p:nvGrpSpPr>
          <p:cNvPr id="6" name="组合 5">
            <a:extLst>
              <a:ext uri="{FF2B5EF4-FFF2-40B4-BE49-F238E27FC236}">
                <a16:creationId xmlns="" xmlns:a16="http://schemas.microsoft.com/office/drawing/2014/main" id="{B351547C-1F53-49E0-B465-D74BDD998B8D}"/>
              </a:ext>
            </a:extLst>
          </p:cNvPr>
          <p:cNvGrpSpPr/>
          <p:nvPr/>
        </p:nvGrpSpPr>
        <p:grpSpPr>
          <a:xfrm>
            <a:off x="3307079" y="2144564"/>
            <a:ext cx="2057400" cy="584775"/>
            <a:chOff x="3307079" y="2100022"/>
            <a:chExt cx="2057400" cy="584775"/>
          </a:xfrm>
        </p:grpSpPr>
        <p:sp>
          <p:nvSpPr>
            <p:cNvPr id="46" name="矩形 45">
              <a:extLst>
                <a:ext uri="{FF2B5EF4-FFF2-40B4-BE49-F238E27FC236}">
                  <a16:creationId xmlns="" xmlns:a16="http://schemas.microsoft.com/office/drawing/2014/main" id="{64720297-E7F4-403C-8343-6A8D6D690ED7}"/>
                </a:ext>
              </a:extLst>
            </p:cNvPr>
            <p:cNvSpPr/>
            <p:nvPr/>
          </p:nvSpPr>
          <p:spPr>
            <a:xfrm>
              <a:off x="3307079" y="2100022"/>
              <a:ext cx="2057400"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183756">
              <a:extLst>
                <a:ext uri="{FF2B5EF4-FFF2-40B4-BE49-F238E27FC236}">
                  <a16:creationId xmlns="" xmlns:a16="http://schemas.microsoft.com/office/drawing/2014/main" id="{553D09A9-550F-4C77-B3F2-6DB606A28F43}"/>
                </a:ext>
              </a:extLst>
            </p:cNvPr>
            <p:cNvSpPr txBox="1">
              <a:spLocks noChangeArrowheads="1"/>
            </p:cNvSpPr>
            <p:nvPr/>
          </p:nvSpPr>
          <p:spPr bwMode="auto">
            <a:xfrm>
              <a:off x="3535679" y="2223134"/>
              <a:ext cx="1600201" cy="338554"/>
            </a:xfrm>
            <a:prstGeom prst="rect">
              <a:avLst/>
            </a:prstGeom>
            <a:solidFill>
              <a:srgbClr val="0070C0"/>
            </a:solidFill>
            <a:ln w="9525">
              <a:noFill/>
              <a:miter lim="800000"/>
              <a:headEnd/>
              <a:tailEnd/>
            </a:ln>
            <a:effectLst/>
          </p:spPr>
          <p:txBody>
            <a:bodyPr wrap="square" anchor="ct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600" dirty="0">
                  <a:solidFill>
                    <a:schemeClr val="bg1"/>
                  </a:solidFill>
                  <a:latin typeface="+mn-lt"/>
                  <a:ea typeface="+mn-ea"/>
                  <a:cs typeface="+mn-ea"/>
                  <a:sym typeface="+mn-lt"/>
                </a:rPr>
                <a:t>分解工作步骤</a:t>
              </a:r>
            </a:p>
          </p:txBody>
        </p:sp>
      </p:grpSp>
      <p:sp>
        <p:nvSpPr>
          <p:cNvPr id="3" name="箭头: 右 2">
            <a:extLst>
              <a:ext uri="{FF2B5EF4-FFF2-40B4-BE49-F238E27FC236}">
                <a16:creationId xmlns="" xmlns:a16="http://schemas.microsoft.com/office/drawing/2014/main" id="{5B60C035-9564-4A97-9CE0-753BE7702D4B}"/>
              </a:ext>
            </a:extLst>
          </p:cNvPr>
          <p:cNvSpPr/>
          <p:nvPr/>
        </p:nvSpPr>
        <p:spPr>
          <a:xfrm>
            <a:off x="2937430" y="2320796"/>
            <a:ext cx="282099" cy="205740"/>
          </a:xfrm>
          <a:prstGeom prst="rightArrow">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83756">
            <a:extLst>
              <a:ext uri="{FF2B5EF4-FFF2-40B4-BE49-F238E27FC236}">
                <a16:creationId xmlns="" xmlns:a16="http://schemas.microsoft.com/office/drawing/2014/main" id="{2F75CE6D-1382-4F55-BA67-F737B2FFC13F}"/>
              </a:ext>
            </a:extLst>
          </p:cNvPr>
          <p:cNvSpPr txBox="1">
            <a:spLocks noChangeArrowheads="1"/>
          </p:cNvSpPr>
          <p:nvPr/>
        </p:nvSpPr>
        <p:spPr bwMode="auto">
          <a:xfrm>
            <a:off x="5994556" y="2131278"/>
            <a:ext cx="2057400" cy="584775"/>
          </a:xfrm>
          <a:prstGeom prst="rect">
            <a:avLst/>
          </a:prstGeom>
          <a:solidFill>
            <a:srgbClr val="0070C0"/>
          </a:solidFill>
          <a:ln w="9525">
            <a:noFill/>
            <a:miter lim="800000"/>
            <a:headEnd/>
            <a:tailEnd/>
          </a:ln>
          <a:effectLst/>
        </p:spPr>
        <p:txBody>
          <a:bodyPr wrap="square" anchor="ct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600" dirty="0">
                <a:solidFill>
                  <a:schemeClr val="bg1"/>
                </a:solidFill>
                <a:latin typeface="+mn-lt"/>
                <a:ea typeface="+mn-ea"/>
                <a:cs typeface="+mn-ea"/>
                <a:sym typeface="+mn-lt"/>
              </a:rPr>
              <a:t>识别每个工作步骤的</a:t>
            </a:r>
          </a:p>
          <a:p>
            <a:pPr algn="ctr">
              <a:defRPr/>
            </a:pPr>
            <a:r>
              <a:rPr lang="zh-CN" altLang="en-US" sz="1600" dirty="0">
                <a:solidFill>
                  <a:schemeClr val="bg1"/>
                </a:solidFill>
                <a:latin typeface="+mn-lt"/>
                <a:ea typeface="+mn-ea"/>
                <a:cs typeface="+mn-ea"/>
                <a:sym typeface="+mn-lt"/>
              </a:rPr>
              <a:t>潜在危害和后果</a:t>
            </a:r>
          </a:p>
        </p:txBody>
      </p:sp>
      <p:sp>
        <p:nvSpPr>
          <p:cNvPr id="31" name="箭头: 右 30">
            <a:extLst>
              <a:ext uri="{FF2B5EF4-FFF2-40B4-BE49-F238E27FC236}">
                <a16:creationId xmlns="" xmlns:a16="http://schemas.microsoft.com/office/drawing/2014/main" id="{6C3E742B-26D9-423E-BE9E-4DE78B66A3E2}"/>
              </a:ext>
            </a:extLst>
          </p:cNvPr>
          <p:cNvSpPr/>
          <p:nvPr/>
        </p:nvSpPr>
        <p:spPr>
          <a:xfrm>
            <a:off x="5538468" y="2281010"/>
            <a:ext cx="282099" cy="205740"/>
          </a:xfrm>
          <a:prstGeom prst="rightArrow">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347BB4E9-1E5B-40E0-95E8-7B924CEE15D9}"/>
              </a:ext>
            </a:extLst>
          </p:cNvPr>
          <p:cNvGrpSpPr/>
          <p:nvPr/>
        </p:nvGrpSpPr>
        <p:grpSpPr>
          <a:xfrm>
            <a:off x="5994556" y="3568185"/>
            <a:ext cx="2057400" cy="584775"/>
            <a:chOff x="5668644" y="3567172"/>
            <a:chExt cx="2057400" cy="584775"/>
          </a:xfrm>
        </p:grpSpPr>
        <p:sp>
          <p:nvSpPr>
            <p:cNvPr id="45" name="矩形 44">
              <a:extLst>
                <a:ext uri="{FF2B5EF4-FFF2-40B4-BE49-F238E27FC236}">
                  <a16:creationId xmlns="" xmlns:a16="http://schemas.microsoft.com/office/drawing/2014/main" id="{F2DFA8FD-B56B-445D-8EE4-7154526B3ED3}"/>
                </a:ext>
              </a:extLst>
            </p:cNvPr>
            <p:cNvSpPr/>
            <p:nvPr/>
          </p:nvSpPr>
          <p:spPr>
            <a:xfrm>
              <a:off x="5668644" y="3567172"/>
              <a:ext cx="2057400"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183756">
              <a:extLst>
                <a:ext uri="{FF2B5EF4-FFF2-40B4-BE49-F238E27FC236}">
                  <a16:creationId xmlns="" xmlns:a16="http://schemas.microsoft.com/office/drawing/2014/main" id="{4D7B3592-826C-47A9-A684-BEC8DEF9DFFD}"/>
                </a:ext>
              </a:extLst>
            </p:cNvPr>
            <p:cNvSpPr txBox="1">
              <a:spLocks noChangeArrowheads="1"/>
            </p:cNvSpPr>
            <p:nvPr/>
          </p:nvSpPr>
          <p:spPr bwMode="auto">
            <a:xfrm>
              <a:off x="5939472" y="3690283"/>
              <a:ext cx="1515744" cy="338554"/>
            </a:xfrm>
            <a:prstGeom prst="rect">
              <a:avLst/>
            </a:prstGeom>
            <a:solidFill>
              <a:srgbClr val="0070C0"/>
            </a:solidFill>
            <a:ln w="9525">
              <a:noFill/>
              <a:miter lim="800000"/>
              <a:headEnd/>
              <a:tailEnd/>
            </a:ln>
            <a:effectLst/>
          </p:spPr>
          <p:txBody>
            <a:bodyPr wrap="square" anchor="ct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600" dirty="0">
                  <a:solidFill>
                    <a:schemeClr val="bg1"/>
                  </a:solidFill>
                  <a:latin typeface="+mn-lt"/>
                  <a:ea typeface="+mn-ea"/>
                  <a:cs typeface="+mn-ea"/>
                  <a:sym typeface="+mn-lt"/>
                </a:rPr>
                <a:t>风险分析</a:t>
              </a:r>
            </a:p>
          </p:txBody>
        </p:sp>
      </p:grpSp>
      <p:sp>
        <p:nvSpPr>
          <p:cNvPr id="33" name="箭头: 右 32">
            <a:extLst>
              <a:ext uri="{FF2B5EF4-FFF2-40B4-BE49-F238E27FC236}">
                <a16:creationId xmlns="" xmlns:a16="http://schemas.microsoft.com/office/drawing/2014/main" id="{CBD5C0A1-8E95-4606-9CCF-04B712AC7633}"/>
              </a:ext>
            </a:extLst>
          </p:cNvPr>
          <p:cNvSpPr/>
          <p:nvPr/>
        </p:nvSpPr>
        <p:spPr>
          <a:xfrm rot="5400000">
            <a:off x="6882206" y="3039249"/>
            <a:ext cx="282099" cy="205740"/>
          </a:xfrm>
          <a:prstGeom prst="rightArrow">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 xmlns:a16="http://schemas.microsoft.com/office/drawing/2014/main" id="{697677C0-2753-4DF1-8CF0-78A96E23757C}"/>
              </a:ext>
            </a:extLst>
          </p:cNvPr>
          <p:cNvSpPr/>
          <p:nvPr/>
        </p:nvSpPr>
        <p:spPr>
          <a:xfrm flipH="1">
            <a:off x="5522351" y="3785530"/>
            <a:ext cx="282099" cy="205740"/>
          </a:xfrm>
          <a:prstGeom prst="rightArrow">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1183756">
            <a:extLst>
              <a:ext uri="{FF2B5EF4-FFF2-40B4-BE49-F238E27FC236}">
                <a16:creationId xmlns="" xmlns:a16="http://schemas.microsoft.com/office/drawing/2014/main" id="{FD4D7FD0-A9F4-4225-9784-D8EFBC077A79}"/>
              </a:ext>
            </a:extLst>
          </p:cNvPr>
          <p:cNvSpPr txBox="1">
            <a:spLocks noChangeArrowheads="1"/>
          </p:cNvSpPr>
          <p:nvPr/>
        </p:nvSpPr>
        <p:spPr bwMode="auto">
          <a:xfrm>
            <a:off x="3577907" y="3730526"/>
            <a:ext cx="1515744" cy="338554"/>
          </a:xfrm>
          <a:prstGeom prst="rect">
            <a:avLst/>
          </a:prstGeom>
          <a:solidFill>
            <a:srgbClr val="0070C0"/>
          </a:solidFill>
          <a:ln w="9525">
            <a:noFill/>
            <a:miter lim="800000"/>
            <a:headEnd/>
            <a:tailEnd/>
          </a:ln>
          <a:effectLst/>
        </p:spPr>
        <p:txBody>
          <a:bodyPr wrap="square" anchor="ct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600" dirty="0">
                <a:solidFill>
                  <a:schemeClr val="bg1"/>
                </a:solidFill>
                <a:latin typeface="+mn-lt"/>
                <a:ea typeface="+mn-ea"/>
                <a:cs typeface="+mn-ea"/>
                <a:sym typeface="+mn-lt"/>
              </a:rPr>
              <a:t>控制措施</a:t>
            </a:r>
          </a:p>
        </p:txBody>
      </p:sp>
      <p:sp>
        <p:nvSpPr>
          <p:cNvPr id="36" name="文本框 1183756">
            <a:extLst>
              <a:ext uri="{FF2B5EF4-FFF2-40B4-BE49-F238E27FC236}">
                <a16:creationId xmlns="" xmlns:a16="http://schemas.microsoft.com/office/drawing/2014/main" id="{46A06A4D-9D7F-48CD-A04C-55DC46FB612B}"/>
              </a:ext>
            </a:extLst>
          </p:cNvPr>
          <p:cNvSpPr txBox="1">
            <a:spLocks noChangeArrowheads="1"/>
          </p:cNvSpPr>
          <p:nvPr/>
        </p:nvSpPr>
        <p:spPr bwMode="auto">
          <a:xfrm>
            <a:off x="1002030" y="3691297"/>
            <a:ext cx="1515744" cy="338554"/>
          </a:xfrm>
          <a:prstGeom prst="rect">
            <a:avLst/>
          </a:prstGeom>
          <a:solidFill>
            <a:srgbClr val="0070C0"/>
          </a:solidFill>
          <a:ln w="9525">
            <a:noFill/>
            <a:miter lim="800000"/>
            <a:headEnd/>
            <a:tailEnd/>
          </a:ln>
          <a:effectLst/>
        </p:spPr>
        <p:txBody>
          <a:bodyPr wrap="square" anchor="ctr">
            <a:spAutoFit/>
          </a:bodyPr>
          <a:lstStyle>
            <a:lvl1pPr>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defRPr/>
            </a:pPr>
            <a:r>
              <a:rPr lang="zh-CN" altLang="en-US" sz="1600" dirty="0">
                <a:solidFill>
                  <a:schemeClr val="bg1"/>
                </a:solidFill>
                <a:latin typeface="+mn-lt"/>
                <a:ea typeface="+mn-ea"/>
                <a:cs typeface="+mn-ea"/>
                <a:sym typeface="+mn-lt"/>
              </a:rPr>
              <a:t>定期评审</a:t>
            </a:r>
          </a:p>
        </p:txBody>
      </p:sp>
      <p:sp>
        <p:nvSpPr>
          <p:cNvPr id="37" name="箭头: 右 36">
            <a:extLst>
              <a:ext uri="{FF2B5EF4-FFF2-40B4-BE49-F238E27FC236}">
                <a16:creationId xmlns="" xmlns:a16="http://schemas.microsoft.com/office/drawing/2014/main" id="{312E8F22-7411-4119-B8D4-CDF0713280B0}"/>
              </a:ext>
            </a:extLst>
          </p:cNvPr>
          <p:cNvSpPr/>
          <p:nvPr/>
        </p:nvSpPr>
        <p:spPr>
          <a:xfrm flipH="1">
            <a:off x="2937429" y="3776810"/>
            <a:ext cx="282099" cy="205740"/>
          </a:xfrm>
          <a:prstGeom prst="rightArrow">
            <a:avLst/>
          </a:prstGeom>
          <a:solidFill>
            <a:srgbClr val="D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25927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27" name="标题 1183767">
            <a:extLst>
              <a:ext uri="{FF2B5EF4-FFF2-40B4-BE49-F238E27FC236}">
                <a16:creationId xmlns="" xmlns:a16="http://schemas.microsoft.com/office/drawing/2014/main" id="{EA8DFB39-248E-4175-BF4B-89E4AFFD581C}"/>
              </a:ext>
            </a:extLst>
          </p:cNvPr>
          <p:cNvSpPr txBox="1">
            <a:spLocks noChangeArrowheads="1"/>
          </p:cNvSpPr>
          <p:nvPr/>
        </p:nvSpPr>
        <p:spPr>
          <a:xfrm>
            <a:off x="1074420" y="1074420"/>
            <a:ext cx="320040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3.1 </a:t>
            </a:r>
            <a:r>
              <a:rPr lang="zh-CN" altLang="en-US" sz="1800" dirty="0">
                <a:solidFill>
                  <a:srgbClr val="0070C0"/>
                </a:solidFill>
                <a:latin typeface="+mn-lt"/>
                <a:ea typeface="+mn-ea"/>
                <a:cs typeface="+mn-ea"/>
                <a:sym typeface="+mn-lt"/>
              </a:rPr>
              <a:t>工作危害分析（</a:t>
            </a:r>
            <a:r>
              <a:rPr lang="en-US" altLang="zh-CN" sz="1800" dirty="0">
                <a:solidFill>
                  <a:srgbClr val="0070C0"/>
                </a:solidFill>
                <a:latin typeface="+mn-lt"/>
                <a:ea typeface="+mn-ea"/>
                <a:cs typeface="+mn-ea"/>
                <a:sym typeface="+mn-lt"/>
              </a:rPr>
              <a:t>JHA</a:t>
            </a:r>
            <a:r>
              <a:rPr lang="zh-CN" altLang="en-US" sz="1800" dirty="0">
                <a:solidFill>
                  <a:srgbClr val="0070C0"/>
                </a:solidFill>
                <a:latin typeface="+mn-lt"/>
                <a:ea typeface="+mn-ea"/>
                <a:cs typeface="+mn-ea"/>
                <a:sym typeface="+mn-lt"/>
              </a:rPr>
              <a:t>）</a:t>
            </a:r>
          </a:p>
        </p:txBody>
      </p:sp>
      <p:sp>
        <p:nvSpPr>
          <p:cNvPr id="29" name="zoom-in-tool_77322">
            <a:extLst>
              <a:ext uri="{FF2B5EF4-FFF2-40B4-BE49-F238E27FC236}">
                <a16:creationId xmlns="" xmlns:a16="http://schemas.microsoft.com/office/drawing/2014/main" id="{0FB7187F-336B-40EA-982C-12B0B5D88D51}"/>
              </a:ext>
            </a:extLst>
          </p:cNvPr>
          <p:cNvSpPr>
            <a:spLocks noChangeAspect="1"/>
          </p:cNvSpPr>
          <p:nvPr/>
        </p:nvSpPr>
        <p:spPr bwMode="auto">
          <a:xfrm>
            <a:off x="608953" y="1040468"/>
            <a:ext cx="369537" cy="368934"/>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0070C0"/>
          </a:solidFill>
          <a:ln>
            <a:noFill/>
          </a:ln>
        </p:spPr>
      </p:sp>
      <p:pic>
        <p:nvPicPr>
          <p:cNvPr id="1026" name="Picture 2" descr="https://timgsa.baidu.com/timg?image&amp;quality=80&amp;size=b9999_10000&amp;sec=1517883283&amp;di=b4001f0e4b73ef266bdce93f99af1f3b&amp;imgtype=jpg&amp;er=1&amp;src=http%3A%2F%2Fimgsrc.baidu.com%2Fimage%2Fc0%253Dshijue1%252C0%252C0%252C294%252C40%2Fsign%3Dfef57a4b5c4e9258b2398eadf4ebbb2d%2Fd009b3de9c82d1583b69cb9e8a0a19d8bc3e4232.jpg">
            <a:extLst>
              <a:ext uri="{FF2B5EF4-FFF2-40B4-BE49-F238E27FC236}">
                <a16:creationId xmlns="" xmlns:a16="http://schemas.microsoft.com/office/drawing/2014/main" id="{5056B907-4A60-41BF-9A3D-045A65F969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25" r="8704" b="4802"/>
          <a:stretch/>
        </p:blipFill>
        <p:spPr bwMode="auto">
          <a:xfrm>
            <a:off x="1082040" y="1857375"/>
            <a:ext cx="3489960" cy="259461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 xmlns:a16="http://schemas.microsoft.com/office/drawing/2014/main" id="{0D57868F-ACEB-49AF-ADFE-530C098A17D4}"/>
              </a:ext>
            </a:extLst>
          </p:cNvPr>
          <p:cNvSpPr/>
          <p:nvPr/>
        </p:nvSpPr>
        <p:spPr>
          <a:xfrm>
            <a:off x="4572000" y="1857375"/>
            <a:ext cx="3489960" cy="25946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标题 1183767">
            <a:extLst>
              <a:ext uri="{FF2B5EF4-FFF2-40B4-BE49-F238E27FC236}">
                <a16:creationId xmlns="" xmlns:a16="http://schemas.microsoft.com/office/drawing/2014/main" id="{CE259DF0-905C-4BE9-8B09-B65A0CB570FE}"/>
              </a:ext>
            </a:extLst>
          </p:cNvPr>
          <p:cNvSpPr txBox="1">
            <a:spLocks noChangeArrowheads="1"/>
          </p:cNvSpPr>
          <p:nvPr/>
        </p:nvSpPr>
        <p:spPr>
          <a:xfrm>
            <a:off x="4572000" y="2122174"/>
            <a:ext cx="3413760" cy="206502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nSpc>
                <a:spcPts val="2800"/>
              </a:lnSpc>
              <a:buFont typeface="Arial" panose="020B0604020202020204" pitchFamily="34" charset="0"/>
              <a:buChar char="•"/>
              <a:defRPr/>
            </a:pPr>
            <a:r>
              <a:rPr lang="en-US" altLang="zh-CN" sz="1600" dirty="0">
                <a:solidFill>
                  <a:schemeClr val="bg1"/>
                </a:solidFill>
                <a:latin typeface="+mn-lt"/>
                <a:ea typeface="+mn-ea"/>
                <a:cs typeface="+mn-ea"/>
                <a:sym typeface="+mn-lt"/>
              </a:rPr>
              <a:t>JHA</a:t>
            </a:r>
            <a:r>
              <a:rPr lang="zh-CN" altLang="en-US" sz="1600" dirty="0">
                <a:solidFill>
                  <a:schemeClr val="bg1"/>
                </a:solidFill>
                <a:latin typeface="+mn-lt"/>
                <a:ea typeface="+mn-ea"/>
                <a:cs typeface="+mn-ea"/>
                <a:sym typeface="+mn-lt"/>
              </a:rPr>
              <a:t>主要用于日常作业活动的风险分析，辨识每个作业步骤的危害；</a:t>
            </a:r>
          </a:p>
          <a:p>
            <a:pPr marL="285750" indent="-285750">
              <a:lnSpc>
                <a:spcPts val="2800"/>
              </a:lnSpc>
              <a:buFont typeface="Arial" panose="020B0604020202020204" pitchFamily="34" charset="0"/>
              <a:buChar char="•"/>
              <a:defRPr/>
            </a:pPr>
            <a:r>
              <a:rPr lang="zh-CN" altLang="en-US" sz="1600" dirty="0">
                <a:solidFill>
                  <a:srgbClr val="FFFF00"/>
                </a:solidFill>
                <a:latin typeface="+mn-lt"/>
                <a:ea typeface="+mn-ea"/>
                <a:cs typeface="+mn-ea"/>
                <a:sym typeface="+mn-lt"/>
              </a:rPr>
              <a:t>目的：</a:t>
            </a:r>
            <a:r>
              <a:rPr lang="zh-CN" altLang="en-US" sz="1600" dirty="0">
                <a:solidFill>
                  <a:schemeClr val="bg1"/>
                </a:solidFill>
                <a:latin typeface="+mn-lt"/>
                <a:ea typeface="+mn-ea"/>
                <a:cs typeface="+mn-ea"/>
                <a:sym typeface="+mn-lt"/>
              </a:rPr>
              <a:t>根据风险分析结果，制定控制措施，编制作业活动安全操作规程，控制风险。</a:t>
            </a:r>
          </a:p>
        </p:txBody>
      </p:sp>
    </p:spTree>
    <p:extLst>
      <p:ext uri="{BB962C8B-B14F-4D97-AF65-F5344CB8AC3E}">
        <p14:creationId xmlns:p14="http://schemas.microsoft.com/office/powerpoint/2010/main" val="17614521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grpSp>
        <p:nvGrpSpPr>
          <p:cNvPr id="4" name="组合 3">
            <a:extLst>
              <a:ext uri="{FF2B5EF4-FFF2-40B4-BE49-F238E27FC236}">
                <a16:creationId xmlns="" xmlns:a16="http://schemas.microsoft.com/office/drawing/2014/main" id="{76A63FAB-77D8-4C26-A713-A52DF49C2D07}"/>
              </a:ext>
            </a:extLst>
          </p:cNvPr>
          <p:cNvGrpSpPr/>
          <p:nvPr/>
        </p:nvGrpSpPr>
        <p:grpSpPr>
          <a:xfrm>
            <a:off x="596901" y="1119526"/>
            <a:ext cx="8023860" cy="3749040"/>
            <a:chOff x="495300" y="929640"/>
            <a:chExt cx="8023860" cy="3749040"/>
          </a:xfrm>
        </p:grpSpPr>
        <p:pic>
          <p:nvPicPr>
            <p:cNvPr id="7170" name="Picture 2" descr="https://timgsa.baidu.com/timg?image&amp;quality=80&amp;size=b9999_10000&amp;sec=1517288795903&amp;di=071ffab2b8b89bb7b02ad4de4c7ad489&amp;imgtype=0&amp;src=http%3A%2F%2Fimgsrc.baidu.com%2Fimage%2Fc0%253Dshijue1%252C0%252C0%252C294%252C40%2Fsign%3D819a794f05b30f242197e440a0fcbb36%2F43a7d933c895d1435758360d79f082025aaf07f6.jpg">
              <a:extLst>
                <a:ext uri="{FF2B5EF4-FFF2-40B4-BE49-F238E27FC236}">
                  <a16:creationId xmlns="" xmlns:a16="http://schemas.microsoft.com/office/drawing/2014/main" id="{0E402525-BE67-49F4-97C1-364DB6F10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72" b="15243"/>
            <a:stretch/>
          </p:blipFill>
          <p:spPr bwMode="auto">
            <a:xfrm>
              <a:off x="495300" y="929640"/>
              <a:ext cx="8023860"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 xmlns:a16="http://schemas.microsoft.com/office/drawing/2014/main" id="{C7BACDDF-D395-4BF7-8EC6-8B29086DFF8A}"/>
                </a:ext>
              </a:extLst>
            </p:cNvPr>
            <p:cNvSpPr/>
            <p:nvPr/>
          </p:nvSpPr>
          <p:spPr>
            <a:xfrm>
              <a:off x="495300" y="929640"/>
              <a:ext cx="8023860" cy="374904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7" name="标题 1183767">
              <a:extLst>
                <a:ext uri="{FF2B5EF4-FFF2-40B4-BE49-F238E27FC236}">
                  <a16:creationId xmlns="" xmlns:a16="http://schemas.microsoft.com/office/drawing/2014/main" id="{EA8DFB39-248E-4175-BF4B-89E4AFFD581C}"/>
                </a:ext>
              </a:extLst>
            </p:cNvPr>
            <p:cNvSpPr txBox="1">
              <a:spLocks noChangeArrowheads="1"/>
            </p:cNvSpPr>
            <p:nvPr/>
          </p:nvSpPr>
          <p:spPr>
            <a:xfrm>
              <a:off x="2971800" y="1203960"/>
              <a:ext cx="320040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b="1" dirty="0">
                  <a:solidFill>
                    <a:srgbClr val="FFFF00"/>
                  </a:solidFill>
                  <a:latin typeface="+mn-lt"/>
                  <a:ea typeface="+mn-ea"/>
                  <a:cs typeface="+mn-ea"/>
                  <a:sym typeface="+mn-lt"/>
                </a:rPr>
                <a:t>工作危害分析（</a:t>
              </a:r>
              <a:r>
                <a:rPr lang="en-US" altLang="zh-CN" sz="2400" b="1" dirty="0">
                  <a:solidFill>
                    <a:srgbClr val="FFFF00"/>
                  </a:solidFill>
                  <a:latin typeface="+mn-lt"/>
                  <a:ea typeface="+mn-ea"/>
                  <a:cs typeface="+mn-ea"/>
                  <a:sym typeface="+mn-lt"/>
                </a:rPr>
                <a:t>JHA</a:t>
              </a:r>
              <a:r>
                <a:rPr lang="zh-CN" altLang="en-US" sz="2400" b="1" dirty="0">
                  <a:solidFill>
                    <a:srgbClr val="FFFF00"/>
                  </a:solidFill>
                  <a:latin typeface="+mn-lt"/>
                  <a:ea typeface="+mn-ea"/>
                  <a:cs typeface="+mn-ea"/>
                  <a:sym typeface="+mn-lt"/>
                </a:rPr>
                <a:t>）</a:t>
              </a:r>
            </a:p>
          </p:txBody>
        </p:sp>
        <p:sp>
          <p:nvSpPr>
            <p:cNvPr id="13" name="标题 1183767">
              <a:extLst>
                <a:ext uri="{FF2B5EF4-FFF2-40B4-BE49-F238E27FC236}">
                  <a16:creationId xmlns="" xmlns:a16="http://schemas.microsoft.com/office/drawing/2014/main" id="{D21DBCA0-C3C8-4F79-812C-F84175915C7D}"/>
                </a:ext>
              </a:extLst>
            </p:cNvPr>
            <p:cNvSpPr txBox="1">
              <a:spLocks noChangeArrowheads="1"/>
            </p:cNvSpPr>
            <p:nvPr/>
          </p:nvSpPr>
          <p:spPr>
            <a:xfrm>
              <a:off x="1510665" y="1882140"/>
              <a:ext cx="6579870" cy="223139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ts val="2880"/>
                </a:lnSpc>
                <a:defRPr/>
              </a:pPr>
              <a:r>
                <a:rPr lang="zh-CN" altLang="en-US" sz="1800" b="1" dirty="0">
                  <a:solidFill>
                    <a:schemeClr val="bg1"/>
                  </a:solidFill>
                  <a:cs typeface="+mn-ea"/>
                  <a:sym typeface="+mn-lt"/>
                </a:rPr>
                <a:t>第一步：选定作业活动。</a:t>
              </a:r>
              <a:endParaRPr lang="en-US" altLang="zh-CN" sz="1800" b="1" dirty="0">
                <a:solidFill>
                  <a:schemeClr val="bg1"/>
                </a:solidFill>
                <a:cs typeface="+mn-ea"/>
                <a:sym typeface="+mn-lt"/>
              </a:endParaRPr>
            </a:p>
            <a:p>
              <a:pPr algn="just">
                <a:lnSpc>
                  <a:spcPts val="2880"/>
                </a:lnSpc>
                <a:defRPr/>
              </a:pPr>
              <a:r>
                <a:rPr lang="zh-CN" altLang="en-US" sz="1800" b="1" dirty="0">
                  <a:solidFill>
                    <a:schemeClr val="bg1"/>
                  </a:solidFill>
                  <a:cs typeface="+mn-ea"/>
                  <a:sym typeface="+mn-lt"/>
                </a:rPr>
                <a:t>第二步：分解工作步骤。</a:t>
              </a:r>
              <a:endParaRPr lang="zh-CN" altLang="en-US" sz="1100" b="1" dirty="0">
                <a:solidFill>
                  <a:schemeClr val="bg1"/>
                </a:solidFill>
                <a:cs typeface="+mn-ea"/>
                <a:sym typeface="+mn-lt"/>
              </a:endParaRPr>
            </a:p>
            <a:p>
              <a:pPr marL="285750" indent="-285750" algn="just">
                <a:lnSpc>
                  <a:spcPts val="2880"/>
                </a:lnSpc>
                <a:buFont typeface="Arial" panose="020B0604020202020204" pitchFamily="34" charset="0"/>
                <a:buChar char="•"/>
                <a:defRPr/>
              </a:pPr>
              <a:r>
                <a:rPr lang="zh-CN" altLang="en-US" sz="1600" dirty="0">
                  <a:solidFill>
                    <a:schemeClr val="bg1"/>
                  </a:solidFill>
                  <a:cs typeface="+mn-ea"/>
                  <a:sym typeface="+mn-lt"/>
                </a:rPr>
                <a:t>把正常的工作分解为几个主要步骤，即首先做什么、其次做什么等等，</a:t>
              </a:r>
            </a:p>
            <a:p>
              <a:pPr marL="285750" indent="-285750" algn="just">
                <a:lnSpc>
                  <a:spcPts val="2880"/>
                </a:lnSpc>
                <a:buFont typeface="Arial" panose="020B0604020202020204" pitchFamily="34" charset="0"/>
                <a:buChar char="•"/>
                <a:defRPr/>
              </a:pPr>
              <a:r>
                <a:rPr lang="zh-CN" altLang="en-US" sz="1600" dirty="0">
                  <a:solidFill>
                    <a:schemeClr val="bg1"/>
                  </a:solidFill>
                  <a:cs typeface="+mn-ea"/>
                  <a:sym typeface="+mn-lt"/>
                </a:rPr>
                <a:t>用几个字说明一个步骤，只说做什么，而不说如何做；</a:t>
              </a:r>
            </a:p>
            <a:p>
              <a:pPr marL="285750" indent="-285750" algn="just">
                <a:lnSpc>
                  <a:spcPts val="2880"/>
                </a:lnSpc>
                <a:buFont typeface="Arial" panose="020B0604020202020204" pitchFamily="34" charset="0"/>
                <a:buChar char="•"/>
                <a:defRPr/>
              </a:pPr>
              <a:r>
                <a:rPr lang="zh-CN" altLang="en-US" sz="1600" dirty="0">
                  <a:solidFill>
                    <a:schemeClr val="bg1"/>
                  </a:solidFill>
                  <a:cs typeface="+mn-ea"/>
                  <a:sym typeface="+mn-lt"/>
                </a:rPr>
                <a:t>班组集体讨论。</a:t>
              </a:r>
              <a:endParaRPr lang="zh-CN" altLang="en-US" sz="2000" dirty="0">
                <a:solidFill>
                  <a:schemeClr val="bg1"/>
                </a:solidFill>
                <a:cs typeface="+mn-ea"/>
                <a:sym typeface="+mn-lt"/>
              </a:endParaRPr>
            </a:p>
          </p:txBody>
        </p:sp>
      </p:grpSp>
    </p:spTree>
    <p:extLst>
      <p:ext uri="{BB962C8B-B14F-4D97-AF65-F5344CB8AC3E}">
        <p14:creationId xmlns:p14="http://schemas.microsoft.com/office/powerpoint/2010/main" val="14705323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 name="平行四边形 6">
            <a:extLst>
              <a:ext uri="{FF2B5EF4-FFF2-40B4-BE49-F238E27FC236}">
                <a16:creationId xmlns="" xmlns:a16="http://schemas.microsoft.com/office/drawing/2014/main" id="{B3BC984C-3B50-41B0-AC70-0E769C464DE9}"/>
              </a:ext>
            </a:extLst>
          </p:cNvPr>
          <p:cNvSpPr>
            <a:spLocks noChangeArrowheads="1"/>
          </p:cNvSpPr>
          <p:nvPr/>
        </p:nvSpPr>
        <p:spPr bwMode="auto">
          <a:xfrm>
            <a:off x="596900" y="172164"/>
            <a:ext cx="4347573"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 name="平行四边形 7">
            <a:extLst>
              <a:ext uri="{FF2B5EF4-FFF2-40B4-BE49-F238E27FC236}">
                <a16:creationId xmlns="" xmlns:a16="http://schemas.microsoft.com/office/drawing/2014/main" id="{B393458A-5DA0-4A38-991C-2960B62FAC31}"/>
              </a:ext>
            </a:extLst>
          </p:cNvPr>
          <p:cNvSpPr>
            <a:spLocks noChangeArrowheads="1"/>
          </p:cNvSpPr>
          <p:nvPr/>
        </p:nvSpPr>
        <p:spPr bwMode="auto">
          <a:xfrm>
            <a:off x="0" y="172164"/>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5" name="文本框 5">
            <a:extLst>
              <a:ext uri="{FF2B5EF4-FFF2-40B4-BE49-F238E27FC236}">
                <a16:creationId xmlns="" xmlns:a16="http://schemas.microsoft.com/office/drawing/2014/main" id="{B7FF4152-6684-48DB-8AA9-D8BA3368ADA5}"/>
              </a:ext>
            </a:extLst>
          </p:cNvPr>
          <p:cNvSpPr txBox="1">
            <a:spLocks noChangeArrowheads="1"/>
          </p:cNvSpPr>
          <p:nvPr/>
        </p:nvSpPr>
        <p:spPr bwMode="auto">
          <a:xfrm>
            <a:off x="179388" y="215026"/>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1</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6" name="矩形 8">
            <a:extLst>
              <a:ext uri="{FF2B5EF4-FFF2-40B4-BE49-F238E27FC236}">
                <a16:creationId xmlns="" xmlns:a16="http://schemas.microsoft.com/office/drawing/2014/main" id="{FA354630-C046-40FB-AAEE-8F3429056CBF}"/>
              </a:ext>
            </a:extLst>
          </p:cNvPr>
          <p:cNvSpPr>
            <a:spLocks noChangeArrowheads="1"/>
          </p:cNvSpPr>
          <p:nvPr/>
        </p:nvSpPr>
        <p:spPr bwMode="auto">
          <a:xfrm>
            <a:off x="811213" y="232489"/>
            <a:ext cx="4956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风险管理目的、机理、内容</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107" name="文本框 1177601">
            <a:extLst>
              <a:ext uri="{FF2B5EF4-FFF2-40B4-BE49-F238E27FC236}">
                <a16:creationId xmlns="" xmlns:a16="http://schemas.microsoft.com/office/drawing/2014/main" id="{B765B928-9A13-4B64-AD10-B6A619F63A5E}"/>
              </a:ext>
            </a:extLst>
          </p:cNvPr>
          <p:cNvSpPr txBox="1">
            <a:spLocks noChangeArrowheads="1"/>
          </p:cNvSpPr>
          <p:nvPr/>
        </p:nvSpPr>
        <p:spPr bwMode="auto">
          <a:xfrm>
            <a:off x="2810016" y="4720422"/>
            <a:ext cx="126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endParaRPr lang="en-US" altLang="zh-CN" sz="1800">
              <a:latin typeface="+mn-lt"/>
              <a:ea typeface="+mn-ea"/>
              <a:cs typeface="+mn-ea"/>
              <a:sym typeface="+mn-lt"/>
            </a:endParaRPr>
          </a:p>
        </p:txBody>
      </p:sp>
      <p:sp>
        <p:nvSpPr>
          <p:cNvPr id="109" name="文本框 1177603">
            <a:extLst>
              <a:ext uri="{FF2B5EF4-FFF2-40B4-BE49-F238E27FC236}">
                <a16:creationId xmlns="" xmlns:a16="http://schemas.microsoft.com/office/drawing/2014/main" id="{CFA10930-E302-4340-92D9-3907033083C8}"/>
              </a:ext>
            </a:extLst>
          </p:cNvPr>
          <p:cNvSpPr txBox="1">
            <a:spLocks noChangeArrowheads="1"/>
          </p:cNvSpPr>
          <p:nvPr/>
        </p:nvSpPr>
        <p:spPr bwMode="auto">
          <a:xfrm>
            <a:off x="4465273" y="4798678"/>
            <a:ext cx="137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endParaRPr lang="en-US" altLang="zh-CN" sz="1800">
              <a:latin typeface="+mn-lt"/>
              <a:ea typeface="+mn-ea"/>
              <a:cs typeface="+mn-ea"/>
              <a:sym typeface="+mn-lt"/>
            </a:endParaRPr>
          </a:p>
        </p:txBody>
      </p:sp>
      <p:grpSp>
        <p:nvGrpSpPr>
          <p:cNvPr id="4" name="组合 3">
            <a:extLst>
              <a:ext uri="{FF2B5EF4-FFF2-40B4-BE49-F238E27FC236}">
                <a16:creationId xmlns="" xmlns:a16="http://schemas.microsoft.com/office/drawing/2014/main" id="{3C647FE3-20FF-49D8-B550-0443443C5160}"/>
              </a:ext>
            </a:extLst>
          </p:cNvPr>
          <p:cNvGrpSpPr/>
          <p:nvPr/>
        </p:nvGrpSpPr>
        <p:grpSpPr>
          <a:xfrm>
            <a:off x="1271969" y="1065963"/>
            <a:ext cx="6662561" cy="3714972"/>
            <a:chOff x="1202302" y="1273007"/>
            <a:chExt cx="6662561" cy="3714972"/>
          </a:xfrm>
        </p:grpSpPr>
        <p:sp>
          <p:nvSpPr>
            <p:cNvPr id="108" name="文本框 1177602">
              <a:extLst>
                <a:ext uri="{FF2B5EF4-FFF2-40B4-BE49-F238E27FC236}">
                  <a16:creationId xmlns="" xmlns:a16="http://schemas.microsoft.com/office/drawing/2014/main" id="{A51FF4CF-2ECF-4A4A-9AAC-F7291512213D}"/>
                </a:ext>
              </a:extLst>
            </p:cNvPr>
            <p:cNvSpPr txBox="1">
              <a:spLocks noChangeArrowheads="1"/>
            </p:cNvSpPr>
            <p:nvPr/>
          </p:nvSpPr>
          <p:spPr bwMode="auto">
            <a:xfrm>
              <a:off x="2900130" y="4378937"/>
              <a:ext cx="3782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endParaRPr lang="en-US" altLang="zh-CN" sz="1800">
                <a:latin typeface="+mn-lt"/>
                <a:ea typeface="+mn-ea"/>
                <a:cs typeface="+mn-ea"/>
                <a:sym typeface="+mn-lt"/>
              </a:endParaRPr>
            </a:p>
          </p:txBody>
        </p:sp>
        <p:sp>
          <p:nvSpPr>
            <p:cNvPr id="110" name="文本框 1177604">
              <a:extLst>
                <a:ext uri="{FF2B5EF4-FFF2-40B4-BE49-F238E27FC236}">
                  <a16:creationId xmlns="" xmlns:a16="http://schemas.microsoft.com/office/drawing/2014/main" id="{F167A765-3899-4033-8E02-7636F3DC4B6F}"/>
                </a:ext>
              </a:extLst>
            </p:cNvPr>
            <p:cNvSpPr txBox="1">
              <a:spLocks noChangeArrowheads="1"/>
            </p:cNvSpPr>
            <p:nvPr/>
          </p:nvSpPr>
          <p:spPr bwMode="auto">
            <a:xfrm>
              <a:off x="4311366" y="4618647"/>
              <a:ext cx="137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endParaRPr lang="en-US" altLang="zh-CN" sz="1800">
                <a:latin typeface="+mn-lt"/>
                <a:ea typeface="+mn-ea"/>
                <a:cs typeface="+mn-ea"/>
                <a:sym typeface="+mn-lt"/>
              </a:endParaRPr>
            </a:p>
          </p:txBody>
        </p:sp>
        <p:sp>
          <p:nvSpPr>
            <p:cNvPr id="111" name="文本框 1177605">
              <a:extLst>
                <a:ext uri="{FF2B5EF4-FFF2-40B4-BE49-F238E27FC236}">
                  <a16:creationId xmlns="" xmlns:a16="http://schemas.microsoft.com/office/drawing/2014/main" id="{9AA81653-C5F2-475B-9CC4-6D554281EC97}"/>
                </a:ext>
              </a:extLst>
            </p:cNvPr>
            <p:cNvSpPr txBox="1">
              <a:spLocks noChangeArrowheads="1"/>
            </p:cNvSpPr>
            <p:nvPr/>
          </p:nvSpPr>
          <p:spPr bwMode="auto">
            <a:xfrm>
              <a:off x="6457273" y="4312537"/>
              <a:ext cx="137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endParaRPr lang="en-US" altLang="zh-CN" sz="1800">
                <a:latin typeface="+mn-lt"/>
                <a:ea typeface="+mn-ea"/>
                <a:cs typeface="+mn-ea"/>
                <a:sym typeface="+mn-lt"/>
              </a:endParaRPr>
            </a:p>
          </p:txBody>
        </p:sp>
        <p:sp>
          <p:nvSpPr>
            <p:cNvPr id="113" name="矩形 1177608">
              <a:extLst>
                <a:ext uri="{FF2B5EF4-FFF2-40B4-BE49-F238E27FC236}">
                  <a16:creationId xmlns="" xmlns:a16="http://schemas.microsoft.com/office/drawing/2014/main" id="{70E8C06A-B976-445D-9B36-0DD225FE51B8}"/>
                </a:ext>
              </a:extLst>
            </p:cNvPr>
            <p:cNvSpPr>
              <a:spLocks noChangeArrowheads="1"/>
            </p:cNvSpPr>
            <p:nvPr/>
          </p:nvSpPr>
          <p:spPr bwMode="auto">
            <a:xfrm>
              <a:off x="1202302" y="1875140"/>
              <a:ext cx="1291243" cy="320207"/>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400" dirty="0">
                  <a:latin typeface="+mn-lt"/>
                  <a:ea typeface="+mn-ea"/>
                  <a:cs typeface="+mn-ea"/>
                  <a:sym typeface="+mn-lt"/>
                </a:rPr>
                <a:t>审查改进</a:t>
              </a:r>
            </a:p>
          </p:txBody>
        </p:sp>
        <p:sp>
          <p:nvSpPr>
            <p:cNvPr id="114" name="直接连接符 1177609">
              <a:extLst>
                <a:ext uri="{FF2B5EF4-FFF2-40B4-BE49-F238E27FC236}">
                  <a16:creationId xmlns="" xmlns:a16="http://schemas.microsoft.com/office/drawing/2014/main" id="{4E6F7361-A7D0-46E8-BAF3-E417166B3642}"/>
                </a:ext>
              </a:extLst>
            </p:cNvPr>
            <p:cNvSpPr>
              <a:spLocks noChangeShapeType="1"/>
            </p:cNvSpPr>
            <p:nvPr/>
          </p:nvSpPr>
          <p:spPr bwMode="auto">
            <a:xfrm flipV="1">
              <a:off x="1838594" y="2275185"/>
              <a:ext cx="0" cy="354000"/>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15" name="矩形 1177610">
              <a:extLst>
                <a:ext uri="{FF2B5EF4-FFF2-40B4-BE49-F238E27FC236}">
                  <a16:creationId xmlns="" xmlns:a16="http://schemas.microsoft.com/office/drawing/2014/main" id="{EB6A0C35-3717-46FE-9F37-DA6168479577}"/>
                </a:ext>
              </a:extLst>
            </p:cNvPr>
            <p:cNvSpPr>
              <a:spLocks noChangeArrowheads="1"/>
            </p:cNvSpPr>
            <p:nvPr/>
          </p:nvSpPr>
          <p:spPr bwMode="auto">
            <a:xfrm>
              <a:off x="1217602" y="2698779"/>
              <a:ext cx="1291243" cy="28457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400" dirty="0">
                  <a:latin typeface="+mn-lt"/>
                  <a:ea typeface="+mn-ea"/>
                  <a:cs typeface="+mn-ea"/>
                  <a:sym typeface="+mn-lt"/>
                </a:rPr>
                <a:t>检查纠正</a:t>
              </a:r>
            </a:p>
          </p:txBody>
        </p:sp>
        <p:sp>
          <p:nvSpPr>
            <p:cNvPr id="116" name="直接连接符 1177611">
              <a:extLst>
                <a:ext uri="{FF2B5EF4-FFF2-40B4-BE49-F238E27FC236}">
                  <a16:creationId xmlns="" xmlns:a16="http://schemas.microsoft.com/office/drawing/2014/main" id="{AFE47014-8AC0-4968-B9FE-E4478873B04E}"/>
                </a:ext>
              </a:extLst>
            </p:cNvPr>
            <p:cNvSpPr>
              <a:spLocks noChangeShapeType="1"/>
            </p:cNvSpPr>
            <p:nvPr/>
          </p:nvSpPr>
          <p:spPr bwMode="auto">
            <a:xfrm flipH="1" flipV="1">
              <a:off x="1838594" y="2983347"/>
              <a:ext cx="9321" cy="1635292"/>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17" name="矩形 116">
              <a:extLst>
                <a:ext uri="{FF2B5EF4-FFF2-40B4-BE49-F238E27FC236}">
                  <a16:creationId xmlns="" xmlns:a16="http://schemas.microsoft.com/office/drawing/2014/main" id="{4444B977-9E24-4DBF-98BB-7710B2FBC687}"/>
                </a:ext>
              </a:extLst>
            </p:cNvPr>
            <p:cNvSpPr/>
            <p:nvPr/>
          </p:nvSpPr>
          <p:spPr>
            <a:xfrm>
              <a:off x="5929184" y="1872833"/>
              <a:ext cx="1720472" cy="322514"/>
            </a:xfrm>
            <a:prstGeom prst="rect">
              <a:avLst/>
            </a:prstGeom>
            <a:noFill/>
            <a:ln w="38100" cap="flat" cmpd="sng">
              <a:solidFill>
                <a:srgbClr val="0070C0"/>
              </a:solidFill>
              <a:prstDash val="solid"/>
              <a:miter/>
              <a:headEnd type="none" w="med" len="med"/>
              <a:tailEnd type="none" w="med" len="med"/>
            </a:ln>
          </p:spPr>
          <p:txBody>
            <a:bodyPr wrap="none" anchor="ctr"/>
            <a:lstStyle/>
            <a:p>
              <a:pPr algn="ctr"/>
              <a:r>
                <a:rPr lang="zh-CN" altLang="en-US" sz="1400" noProof="1">
                  <a:latin typeface="+mn-lt"/>
                  <a:ea typeface="+mn-ea"/>
                  <a:cs typeface="+mn-ea"/>
                  <a:sym typeface="+mn-lt"/>
                </a:rPr>
                <a:t>危害因素识别</a:t>
              </a:r>
            </a:p>
          </p:txBody>
        </p:sp>
        <p:sp>
          <p:nvSpPr>
            <p:cNvPr id="118" name="矩形 117">
              <a:extLst>
                <a:ext uri="{FF2B5EF4-FFF2-40B4-BE49-F238E27FC236}">
                  <a16:creationId xmlns="" xmlns:a16="http://schemas.microsoft.com/office/drawing/2014/main" id="{704F73F3-954F-4B59-9CA0-EB0EA20E1676}"/>
                </a:ext>
              </a:extLst>
            </p:cNvPr>
            <p:cNvSpPr/>
            <p:nvPr/>
          </p:nvSpPr>
          <p:spPr>
            <a:xfrm>
              <a:off x="5928682" y="2697694"/>
              <a:ext cx="1775015" cy="343261"/>
            </a:xfrm>
            <a:prstGeom prst="rect">
              <a:avLst/>
            </a:prstGeom>
            <a:noFill/>
            <a:ln w="38100" cap="flat" cmpd="sng">
              <a:solidFill>
                <a:srgbClr val="0070C0"/>
              </a:solidFill>
              <a:prstDash val="solid"/>
              <a:miter/>
              <a:headEnd type="none" w="med" len="med"/>
              <a:tailEnd type="none" w="med" len="med"/>
            </a:ln>
          </p:spPr>
          <p:txBody>
            <a:bodyPr wrap="none" anchor="ctr"/>
            <a:lstStyle/>
            <a:p>
              <a:pPr algn="ctr"/>
              <a:r>
                <a:rPr lang="zh-CN" altLang="en-US" sz="1400" noProof="1">
                  <a:latin typeface="+mn-lt"/>
                  <a:ea typeface="+mn-ea"/>
                  <a:cs typeface="+mn-ea"/>
                  <a:sym typeface="+mn-lt"/>
                </a:rPr>
                <a:t>风险评价</a:t>
              </a:r>
            </a:p>
          </p:txBody>
        </p:sp>
        <p:sp>
          <p:nvSpPr>
            <p:cNvPr id="119" name="流程图: 决策 1177614">
              <a:extLst>
                <a:ext uri="{FF2B5EF4-FFF2-40B4-BE49-F238E27FC236}">
                  <a16:creationId xmlns="" xmlns:a16="http://schemas.microsoft.com/office/drawing/2014/main" id="{F0FB3C2E-7D55-4032-9D5B-3B4DB4CDEE1E}"/>
                </a:ext>
              </a:extLst>
            </p:cNvPr>
            <p:cNvSpPr>
              <a:spLocks noChangeArrowheads="1"/>
            </p:cNvSpPr>
            <p:nvPr/>
          </p:nvSpPr>
          <p:spPr bwMode="auto">
            <a:xfrm>
              <a:off x="5713977" y="3519914"/>
              <a:ext cx="2150886" cy="739886"/>
            </a:xfrm>
            <a:prstGeom prst="flowChartDecision">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600" dirty="0">
                  <a:solidFill>
                    <a:srgbClr val="0070C0"/>
                  </a:solidFill>
                  <a:latin typeface="+mn-lt"/>
                  <a:ea typeface="+mn-ea"/>
                  <a:cs typeface="+mn-ea"/>
                  <a:sym typeface="+mn-lt"/>
                </a:rPr>
                <a:t>可接受风险？</a:t>
              </a:r>
            </a:p>
          </p:txBody>
        </p:sp>
        <p:sp>
          <p:nvSpPr>
            <p:cNvPr id="120" name="直接连接符 1177615">
              <a:extLst>
                <a:ext uri="{FF2B5EF4-FFF2-40B4-BE49-F238E27FC236}">
                  <a16:creationId xmlns="" xmlns:a16="http://schemas.microsoft.com/office/drawing/2014/main" id="{52D8316B-D954-493F-AAE2-B15FC3EC4C3A}"/>
                </a:ext>
              </a:extLst>
            </p:cNvPr>
            <p:cNvSpPr>
              <a:spLocks noChangeShapeType="1"/>
            </p:cNvSpPr>
            <p:nvPr/>
          </p:nvSpPr>
          <p:spPr bwMode="auto">
            <a:xfrm>
              <a:off x="6750382" y="2306672"/>
              <a:ext cx="0" cy="322514"/>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21" name="直接连接符 1177616">
              <a:extLst>
                <a:ext uri="{FF2B5EF4-FFF2-40B4-BE49-F238E27FC236}">
                  <a16:creationId xmlns="" xmlns:a16="http://schemas.microsoft.com/office/drawing/2014/main" id="{DDA3114B-E406-483E-A086-F41C0868F16B}"/>
                </a:ext>
              </a:extLst>
            </p:cNvPr>
            <p:cNvSpPr>
              <a:spLocks noChangeShapeType="1"/>
            </p:cNvSpPr>
            <p:nvPr/>
          </p:nvSpPr>
          <p:spPr bwMode="auto">
            <a:xfrm flipH="1">
              <a:off x="6789420" y="3095993"/>
              <a:ext cx="0" cy="377057"/>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22" name="矩形 1177617">
              <a:extLst>
                <a:ext uri="{FF2B5EF4-FFF2-40B4-BE49-F238E27FC236}">
                  <a16:creationId xmlns="" xmlns:a16="http://schemas.microsoft.com/office/drawing/2014/main" id="{42A3C192-B24E-4F56-83B4-D78084EF81D5}"/>
                </a:ext>
              </a:extLst>
            </p:cNvPr>
            <p:cNvSpPr>
              <a:spLocks noChangeArrowheads="1"/>
            </p:cNvSpPr>
            <p:nvPr/>
          </p:nvSpPr>
          <p:spPr bwMode="auto">
            <a:xfrm>
              <a:off x="2577260" y="3634965"/>
              <a:ext cx="2027248" cy="42549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400" dirty="0">
                  <a:latin typeface="+mn-lt"/>
                  <a:ea typeface="+mn-ea"/>
                  <a:cs typeface="+mn-ea"/>
                  <a:sym typeface="+mn-lt"/>
                </a:rPr>
                <a:t>整改计划或管理方案</a:t>
              </a:r>
            </a:p>
          </p:txBody>
        </p:sp>
        <p:sp>
          <p:nvSpPr>
            <p:cNvPr id="123" name="矩形 1177618">
              <a:extLst>
                <a:ext uri="{FF2B5EF4-FFF2-40B4-BE49-F238E27FC236}">
                  <a16:creationId xmlns="" xmlns:a16="http://schemas.microsoft.com/office/drawing/2014/main" id="{4C53E00D-D844-4CF1-86BA-91826412A65F}"/>
                </a:ext>
              </a:extLst>
            </p:cNvPr>
            <p:cNvSpPr>
              <a:spLocks noChangeArrowheads="1"/>
            </p:cNvSpPr>
            <p:nvPr/>
          </p:nvSpPr>
          <p:spPr bwMode="auto">
            <a:xfrm>
              <a:off x="2565994" y="4355114"/>
              <a:ext cx="2063153" cy="42549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400" dirty="0">
                  <a:latin typeface="+mn-lt"/>
                  <a:ea typeface="+mn-ea"/>
                  <a:cs typeface="+mn-ea"/>
                  <a:sym typeface="+mn-lt"/>
                </a:rPr>
                <a:t>维持管理</a:t>
              </a:r>
            </a:p>
          </p:txBody>
        </p:sp>
        <p:sp>
          <p:nvSpPr>
            <p:cNvPr id="125" name="直接连接符 1177620">
              <a:extLst>
                <a:ext uri="{FF2B5EF4-FFF2-40B4-BE49-F238E27FC236}">
                  <a16:creationId xmlns="" xmlns:a16="http://schemas.microsoft.com/office/drawing/2014/main" id="{1D7856AB-E2B1-402A-8A6E-BAEE7B1FAED3}"/>
                </a:ext>
              </a:extLst>
            </p:cNvPr>
            <p:cNvSpPr>
              <a:spLocks noChangeShapeType="1"/>
            </p:cNvSpPr>
            <p:nvPr/>
          </p:nvSpPr>
          <p:spPr bwMode="auto">
            <a:xfrm flipH="1" flipV="1">
              <a:off x="1838593" y="3863057"/>
              <a:ext cx="712103" cy="0"/>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26" name="直接连接符 1177621">
              <a:extLst>
                <a:ext uri="{FF2B5EF4-FFF2-40B4-BE49-F238E27FC236}">
                  <a16:creationId xmlns="" xmlns:a16="http://schemas.microsoft.com/office/drawing/2014/main" id="{D4C20968-B9BD-4CFC-8433-FB7BD8164377}"/>
                </a:ext>
              </a:extLst>
            </p:cNvPr>
            <p:cNvSpPr>
              <a:spLocks noChangeShapeType="1"/>
            </p:cNvSpPr>
            <p:nvPr/>
          </p:nvSpPr>
          <p:spPr bwMode="auto">
            <a:xfrm>
              <a:off x="6779886" y="4278352"/>
              <a:ext cx="0" cy="285251"/>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27" name="直接连接符 1177622">
              <a:extLst>
                <a:ext uri="{FF2B5EF4-FFF2-40B4-BE49-F238E27FC236}">
                  <a16:creationId xmlns="" xmlns:a16="http://schemas.microsoft.com/office/drawing/2014/main" id="{03DE0CA5-14AE-4DC9-88F7-E352F61472CA}"/>
                </a:ext>
              </a:extLst>
            </p:cNvPr>
            <p:cNvSpPr>
              <a:spLocks noChangeShapeType="1"/>
            </p:cNvSpPr>
            <p:nvPr/>
          </p:nvSpPr>
          <p:spPr bwMode="auto">
            <a:xfrm flipH="1">
              <a:off x="4629146" y="4563603"/>
              <a:ext cx="2150739" cy="0"/>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28" name="矩形 127">
              <a:extLst>
                <a:ext uri="{FF2B5EF4-FFF2-40B4-BE49-F238E27FC236}">
                  <a16:creationId xmlns="" xmlns:a16="http://schemas.microsoft.com/office/drawing/2014/main" id="{041E0BC3-6DD1-4AF1-8BCC-9D1E6AD00FC1}"/>
                </a:ext>
              </a:extLst>
            </p:cNvPr>
            <p:cNvSpPr/>
            <p:nvPr/>
          </p:nvSpPr>
          <p:spPr>
            <a:xfrm>
              <a:off x="3308078" y="1273007"/>
              <a:ext cx="2051050" cy="590486"/>
            </a:xfrm>
            <a:prstGeom prst="rect">
              <a:avLst/>
            </a:prstGeom>
            <a:noFill/>
            <a:ln w="9525">
              <a:noFill/>
            </a:ln>
          </p:spPr>
          <p:txBody>
            <a:bodyPr wrap="none" anchor="ctr"/>
            <a:lstStyle/>
            <a:p>
              <a:pPr algn="ctr"/>
              <a:r>
                <a:rPr lang="zh-CN" altLang="en-US" sz="2000" b="1" noProof="1">
                  <a:solidFill>
                    <a:srgbClr val="0070C0"/>
                  </a:solidFill>
                  <a:latin typeface="+mn-lt"/>
                  <a:ea typeface="+mn-ea"/>
                  <a:cs typeface="+mn-ea"/>
                  <a:sym typeface="+mn-lt"/>
                </a:rPr>
                <a:t>风险管理</a:t>
              </a:r>
              <a:r>
                <a:rPr lang="zh-CN" altLang="en-US" sz="2000" b="1" noProof="1">
                  <a:solidFill>
                    <a:srgbClr val="0070C0"/>
                  </a:solidFill>
                  <a:cs typeface="+mn-ea"/>
                  <a:sym typeface="+mn-lt"/>
                </a:rPr>
                <a:t>的</a:t>
              </a:r>
              <a:r>
                <a:rPr lang="zh-CN" altLang="en-US" sz="2000" b="1" noProof="1">
                  <a:solidFill>
                    <a:srgbClr val="0070C0"/>
                  </a:solidFill>
                  <a:latin typeface="+mn-lt"/>
                  <a:ea typeface="+mn-ea"/>
                  <a:cs typeface="+mn-ea"/>
                  <a:sym typeface="+mn-lt"/>
                </a:rPr>
                <a:t>机理</a:t>
              </a:r>
              <a:r>
                <a:rPr lang="zh-CN" altLang="en-US" sz="2800" b="1" noProof="1">
                  <a:solidFill>
                    <a:srgbClr val="0070C0"/>
                  </a:solidFill>
                  <a:latin typeface="+mn-lt"/>
                  <a:ea typeface="+mn-ea"/>
                  <a:cs typeface="+mn-ea"/>
                  <a:sym typeface="+mn-lt"/>
                </a:rPr>
                <a:t> </a:t>
              </a:r>
            </a:p>
          </p:txBody>
        </p:sp>
        <p:sp>
          <p:nvSpPr>
            <p:cNvPr id="130" name="矩形 1177625">
              <a:extLst>
                <a:ext uri="{FF2B5EF4-FFF2-40B4-BE49-F238E27FC236}">
                  <a16:creationId xmlns="" xmlns:a16="http://schemas.microsoft.com/office/drawing/2014/main" id="{35EB9C47-47F7-49A7-A23E-DE69ED94E592}"/>
                </a:ext>
              </a:extLst>
            </p:cNvPr>
            <p:cNvSpPr>
              <a:spLocks noChangeArrowheads="1"/>
            </p:cNvSpPr>
            <p:nvPr/>
          </p:nvSpPr>
          <p:spPr bwMode="auto">
            <a:xfrm>
              <a:off x="5075794" y="3451860"/>
              <a:ext cx="209872" cy="2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600" b="1" dirty="0">
                  <a:latin typeface="+mn-lt"/>
                  <a:ea typeface="+mn-ea"/>
                  <a:cs typeface="+mn-ea"/>
                  <a:sym typeface="+mn-lt"/>
                </a:rPr>
                <a:t>否</a:t>
              </a:r>
              <a:endParaRPr lang="zh-CN" altLang="en-US" sz="1800" b="1" dirty="0">
                <a:latin typeface="+mn-lt"/>
                <a:ea typeface="+mn-ea"/>
                <a:cs typeface="+mn-ea"/>
                <a:sym typeface="+mn-lt"/>
              </a:endParaRPr>
            </a:p>
          </p:txBody>
        </p:sp>
        <p:sp>
          <p:nvSpPr>
            <p:cNvPr id="131" name="矩形 1177626">
              <a:extLst>
                <a:ext uri="{FF2B5EF4-FFF2-40B4-BE49-F238E27FC236}">
                  <a16:creationId xmlns="" xmlns:a16="http://schemas.microsoft.com/office/drawing/2014/main" id="{66D68361-FE5B-48DC-8758-FFA493569C91}"/>
                </a:ext>
              </a:extLst>
            </p:cNvPr>
            <p:cNvSpPr>
              <a:spLocks noChangeArrowheads="1"/>
            </p:cNvSpPr>
            <p:nvPr/>
          </p:nvSpPr>
          <p:spPr bwMode="auto">
            <a:xfrm>
              <a:off x="5086531" y="4246689"/>
              <a:ext cx="211057" cy="2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1600" b="1" dirty="0">
                  <a:latin typeface="+mn-lt"/>
                  <a:ea typeface="+mn-ea"/>
                  <a:cs typeface="+mn-ea"/>
                  <a:sym typeface="+mn-lt"/>
                </a:rPr>
                <a:t>是</a:t>
              </a:r>
            </a:p>
          </p:txBody>
        </p:sp>
        <p:sp>
          <p:nvSpPr>
            <p:cNvPr id="132" name="矩形 1177627">
              <a:extLst>
                <a:ext uri="{FF2B5EF4-FFF2-40B4-BE49-F238E27FC236}">
                  <a16:creationId xmlns="" xmlns:a16="http://schemas.microsoft.com/office/drawing/2014/main" id="{8B0AD0E8-EA9A-460C-B03E-B657EF425EFF}"/>
                </a:ext>
              </a:extLst>
            </p:cNvPr>
            <p:cNvSpPr>
              <a:spLocks noChangeArrowheads="1"/>
            </p:cNvSpPr>
            <p:nvPr/>
          </p:nvSpPr>
          <p:spPr bwMode="auto">
            <a:xfrm>
              <a:off x="4333603" y="2459265"/>
              <a:ext cx="1505857" cy="85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zh-CN" altLang="en-US" sz="2000" b="1" dirty="0">
                  <a:solidFill>
                    <a:srgbClr val="0070C0"/>
                  </a:solidFill>
                  <a:latin typeface="+mn-lt"/>
                  <a:ea typeface="+mn-ea"/>
                  <a:cs typeface="+mn-ea"/>
                  <a:sym typeface="+mn-lt"/>
                </a:rPr>
                <a:t>持续</a:t>
              </a:r>
              <a:endParaRPr lang="en-US" altLang="zh-CN" sz="2000" b="1" dirty="0">
                <a:solidFill>
                  <a:srgbClr val="0070C0"/>
                </a:solidFill>
                <a:latin typeface="+mn-lt"/>
                <a:ea typeface="+mn-ea"/>
                <a:cs typeface="+mn-ea"/>
                <a:sym typeface="+mn-lt"/>
              </a:endParaRPr>
            </a:p>
            <a:p>
              <a:pPr algn="ctr"/>
              <a:r>
                <a:rPr lang="zh-CN" altLang="en-US" sz="2000" b="1" dirty="0">
                  <a:solidFill>
                    <a:srgbClr val="0070C0"/>
                  </a:solidFill>
                  <a:latin typeface="+mn-lt"/>
                  <a:ea typeface="+mn-ea"/>
                  <a:cs typeface="+mn-ea"/>
                  <a:sym typeface="+mn-lt"/>
                </a:rPr>
                <a:t>改进</a:t>
              </a:r>
              <a:endParaRPr lang="zh-CN" altLang="en-US" sz="1600" b="1" dirty="0">
                <a:solidFill>
                  <a:srgbClr val="0070C0"/>
                </a:solidFill>
                <a:latin typeface="+mn-lt"/>
                <a:ea typeface="+mn-ea"/>
                <a:cs typeface="+mn-ea"/>
                <a:sym typeface="+mn-lt"/>
              </a:endParaRPr>
            </a:p>
          </p:txBody>
        </p:sp>
        <p:sp>
          <p:nvSpPr>
            <p:cNvPr id="138" name="直接连接符 1177620">
              <a:extLst>
                <a:ext uri="{FF2B5EF4-FFF2-40B4-BE49-F238E27FC236}">
                  <a16:creationId xmlns="" xmlns:a16="http://schemas.microsoft.com/office/drawing/2014/main" id="{5E03D700-9F1F-4E14-A3B0-9AD3C81504E8}"/>
                </a:ext>
              </a:extLst>
            </p:cNvPr>
            <p:cNvSpPr>
              <a:spLocks noChangeShapeType="1"/>
            </p:cNvSpPr>
            <p:nvPr/>
          </p:nvSpPr>
          <p:spPr bwMode="auto">
            <a:xfrm flipH="1" flipV="1">
              <a:off x="1838593" y="4618647"/>
              <a:ext cx="712101" cy="0"/>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sp>
          <p:nvSpPr>
            <p:cNvPr id="139" name="直接连接符 1177620">
              <a:extLst>
                <a:ext uri="{FF2B5EF4-FFF2-40B4-BE49-F238E27FC236}">
                  <a16:creationId xmlns="" xmlns:a16="http://schemas.microsoft.com/office/drawing/2014/main" id="{15D56021-FFBE-4CCB-8C7D-F3EDC8FCE060}"/>
                </a:ext>
              </a:extLst>
            </p:cNvPr>
            <p:cNvSpPr>
              <a:spLocks noChangeShapeType="1"/>
            </p:cNvSpPr>
            <p:nvPr/>
          </p:nvSpPr>
          <p:spPr bwMode="auto">
            <a:xfrm flipH="1" flipV="1">
              <a:off x="4629145" y="3872276"/>
              <a:ext cx="1009654" cy="0"/>
            </a:xfrm>
            <a:prstGeom prst="line">
              <a:avLst/>
            </a:prstGeom>
            <a:noFill/>
            <a:ln w="1905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sz="1100">
                <a:latin typeface="+mn-lt"/>
                <a:ea typeface="+mn-ea"/>
                <a:cs typeface="+mn-ea"/>
                <a:sym typeface="+mn-lt"/>
              </a:endParaRPr>
            </a:p>
          </p:txBody>
        </p:sp>
      </p:grpSp>
    </p:spTree>
    <p:extLst>
      <p:ext uri="{BB962C8B-B14F-4D97-AF65-F5344CB8AC3E}">
        <p14:creationId xmlns:p14="http://schemas.microsoft.com/office/powerpoint/2010/main" val="19955791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grpSp>
        <p:nvGrpSpPr>
          <p:cNvPr id="4" name="组合 3">
            <a:extLst>
              <a:ext uri="{FF2B5EF4-FFF2-40B4-BE49-F238E27FC236}">
                <a16:creationId xmlns="" xmlns:a16="http://schemas.microsoft.com/office/drawing/2014/main" id="{76A63FAB-77D8-4C26-A713-A52DF49C2D07}"/>
              </a:ext>
            </a:extLst>
          </p:cNvPr>
          <p:cNvGrpSpPr/>
          <p:nvPr/>
        </p:nvGrpSpPr>
        <p:grpSpPr>
          <a:xfrm>
            <a:off x="596901" y="1119526"/>
            <a:ext cx="8023860" cy="3749040"/>
            <a:chOff x="495300" y="929640"/>
            <a:chExt cx="8023860" cy="3749040"/>
          </a:xfrm>
        </p:grpSpPr>
        <p:pic>
          <p:nvPicPr>
            <p:cNvPr id="7170" name="Picture 2" descr="https://timgsa.baidu.com/timg?image&amp;quality=80&amp;size=b9999_10000&amp;sec=1517288795903&amp;di=071ffab2b8b89bb7b02ad4de4c7ad489&amp;imgtype=0&amp;src=http%3A%2F%2Fimgsrc.baidu.com%2Fimage%2Fc0%253Dshijue1%252C0%252C0%252C294%252C40%2Fsign%3D819a794f05b30f242197e440a0fcbb36%2F43a7d933c895d1435758360d79f082025aaf07f6.jpg">
              <a:extLst>
                <a:ext uri="{FF2B5EF4-FFF2-40B4-BE49-F238E27FC236}">
                  <a16:creationId xmlns="" xmlns:a16="http://schemas.microsoft.com/office/drawing/2014/main" id="{0E402525-BE67-49F4-97C1-364DB6F10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72" b="15243"/>
            <a:stretch/>
          </p:blipFill>
          <p:spPr bwMode="auto">
            <a:xfrm>
              <a:off x="495300" y="929640"/>
              <a:ext cx="8023860"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 xmlns:a16="http://schemas.microsoft.com/office/drawing/2014/main" id="{C7BACDDF-D395-4BF7-8EC6-8B29086DFF8A}"/>
                </a:ext>
              </a:extLst>
            </p:cNvPr>
            <p:cNvSpPr/>
            <p:nvPr/>
          </p:nvSpPr>
          <p:spPr>
            <a:xfrm>
              <a:off x="495300" y="929640"/>
              <a:ext cx="8023860" cy="374904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7" name="标题 1183767">
              <a:extLst>
                <a:ext uri="{FF2B5EF4-FFF2-40B4-BE49-F238E27FC236}">
                  <a16:creationId xmlns="" xmlns:a16="http://schemas.microsoft.com/office/drawing/2014/main" id="{EA8DFB39-248E-4175-BF4B-89E4AFFD581C}"/>
                </a:ext>
              </a:extLst>
            </p:cNvPr>
            <p:cNvSpPr txBox="1">
              <a:spLocks noChangeArrowheads="1"/>
            </p:cNvSpPr>
            <p:nvPr/>
          </p:nvSpPr>
          <p:spPr>
            <a:xfrm>
              <a:off x="2979420" y="1090274"/>
              <a:ext cx="320040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b="1" dirty="0">
                  <a:solidFill>
                    <a:srgbClr val="FFFF00"/>
                  </a:solidFill>
                  <a:latin typeface="+mn-lt"/>
                  <a:ea typeface="+mn-ea"/>
                  <a:cs typeface="+mn-ea"/>
                  <a:sym typeface="+mn-lt"/>
                </a:rPr>
                <a:t>工作危害分析（</a:t>
              </a:r>
              <a:r>
                <a:rPr lang="en-US" altLang="zh-CN" sz="2400" b="1" dirty="0">
                  <a:solidFill>
                    <a:srgbClr val="FFFF00"/>
                  </a:solidFill>
                  <a:latin typeface="+mn-lt"/>
                  <a:ea typeface="+mn-ea"/>
                  <a:cs typeface="+mn-ea"/>
                  <a:sym typeface="+mn-lt"/>
                </a:rPr>
                <a:t>JHA</a:t>
              </a:r>
              <a:r>
                <a:rPr lang="zh-CN" altLang="en-US" sz="2400" b="1" dirty="0">
                  <a:solidFill>
                    <a:srgbClr val="FFFF00"/>
                  </a:solidFill>
                  <a:latin typeface="+mn-lt"/>
                  <a:ea typeface="+mn-ea"/>
                  <a:cs typeface="+mn-ea"/>
                  <a:sym typeface="+mn-lt"/>
                </a:rPr>
                <a:t>）</a:t>
              </a:r>
            </a:p>
          </p:txBody>
        </p:sp>
        <p:sp>
          <p:nvSpPr>
            <p:cNvPr id="13" name="标题 1183767">
              <a:extLst>
                <a:ext uri="{FF2B5EF4-FFF2-40B4-BE49-F238E27FC236}">
                  <a16:creationId xmlns="" xmlns:a16="http://schemas.microsoft.com/office/drawing/2014/main" id="{D21DBCA0-C3C8-4F79-812C-F84175915C7D}"/>
                </a:ext>
              </a:extLst>
            </p:cNvPr>
            <p:cNvSpPr txBox="1">
              <a:spLocks noChangeArrowheads="1"/>
            </p:cNvSpPr>
            <p:nvPr/>
          </p:nvSpPr>
          <p:spPr>
            <a:xfrm>
              <a:off x="1373505" y="1599586"/>
              <a:ext cx="6876414" cy="295717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ts val="2880"/>
                </a:lnSpc>
                <a:defRPr/>
              </a:pPr>
              <a:r>
                <a:rPr lang="zh-CN" altLang="en-US" sz="1800" b="1" dirty="0">
                  <a:solidFill>
                    <a:schemeClr val="bg1"/>
                  </a:solidFill>
                  <a:cs typeface="+mn-ea"/>
                  <a:sym typeface="+mn-lt"/>
                </a:rPr>
                <a:t>第三步：识别每一步骤的主要危害和后果。识别思路：</a:t>
              </a:r>
            </a:p>
            <a:p>
              <a:pPr marL="342900" indent="-342900" algn="just">
                <a:lnSpc>
                  <a:spcPts val="2880"/>
                </a:lnSpc>
                <a:buFont typeface="Arial" panose="020B0604020202020204" pitchFamily="34" charset="0"/>
                <a:buChar char="•"/>
                <a:defRPr/>
              </a:pPr>
              <a:r>
                <a:rPr lang="zh-CN" altLang="en-US" sz="1400" dirty="0">
                  <a:solidFill>
                    <a:schemeClr val="bg1"/>
                  </a:solidFill>
                  <a:cs typeface="+mn-ea"/>
                  <a:sym typeface="+mn-lt"/>
                </a:rPr>
                <a:t>谁会受到伤害？（人、财产、环境）</a:t>
              </a:r>
            </a:p>
            <a:p>
              <a:pPr marL="342900" indent="-342900" algn="just">
                <a:lnSpc>
                  <a:spcPts val="2880"/>
                </a:lnSpc>
                <a:buFont typeface="Arial" panose="020B0604020202020204" pitchFamily="34" charset="0"/>
                <a:buChar char="•"/>
                <a:defRPr/>
              </a:pPr>
              <a:r>
                <a:rPr lang="zh-CN" altLang="en-US" sz="1400" dirty="0">
                  <a:solidFill>
                    <a:schemeClr val="bg1"/>
                  </a:solidFill>
                  <a:cs typeface="+mn-ea"/>
                  <a:sym typeface="+mn-lt"/>
                </a:rPr>
                <a:t>伤害的后果是什么？</a:t>
              </a:r>
            </a:p>
            <a:p>
              <a:pPr marL="342900" indent="-342900" algn="just">
                <a:lnSpc>
                  <a:spcPts val="2880"/>
                </a:lnSpc>
                <a:buFont typeface="Arial" panose="020B0604020202020204" pitchFamily="34" charset="0"/>
                <a:buChar char="•"/>
                <a:defRPr/>
              </a:pPr>
              <a:r>
                <a:rPr lang="zh-CN" altLang="en-US" sz="1400" dirty="0">
                  <a:solidFill>
                    <a:schemeClr val="bg1"/>
                  </a:solidFill>
                  <a:cs typeface="+mn-ea"/>
                  <a:sym typeface="+mn-lt"/>
                </a:rPr>
                <a:t>找出造成伤害的原因（危害）</a:t>
              </a:r>
            </a:p>
            <a:p>
              <a:pPr algn="just">
                <a:lnSpc>
                  <a:spcPts val="2880"/>
                </a:lnSpc>
                <a:defRPr/>
              </a:pPr>
              <a:r>
                <a:rPr lang="zh-CN" altLang="en-US" sz="1800" b="1" dirty="0">
                  <a:solidFill>
                    <a:schemeClr val="bg1"/>
                  </a:solidFill>
                  <a:cs typeface="+mn-ea"/>
                  <a:sym typeface="+mn-lt"/>
                </a:rPr>
                <a:t>第四步：识别现有安全控制措施。</a:t>
              </a:r>
            </a:p>
            <a:p>
              <a:pPr marL="285750" indent="-285750" algn="just">
                <a:lnSpc>
                  <a:spcPts val="2880"/>
                </a:lnSpc>
                <a:buFont typeface="Arial" panose="020B0604020202020204" pitchFamily="34" charset="0"/>
                <a:buChar char="•"/>
                <a:defRPr/>
              </a:pPr>
              <a:r>
                <a:rPr lang="zh-CN" altLang="en-US" sz="1400" dirty="0">
                  <a:solidFill>
                    <a:schemeClr val="bg1"/>
                  </a:solidFill>
                  <a:cs typeface="+mn-ea"/>
                  <a:sym typeface="+mn-lt"/>
                </a:rPr>
                <a:t>管理措施</a:t>
              </a:r>
            </a:p>
            <a:p>
              <a:pPr marL="285750" indent="-285750" algn="just">
                <a:lnSpc>
                  <a:spcPts val="2880"/>
                </a:lnSpc>
                <a:buFont typeface="Arial" panose="020B0604020202020204" pitchFamily="34" charset="0"/>
                <a:buChar char="•"/>
                <a:defRPr/>
              </a:pPr>
              <a:r>
                <a:rPr lang="zh-CN" altLang="en-US" sz="1400" dirty="0">
                  <a:solidFill>
                    <a:schemeClr val="bg1"/>
                  </a:solidFill>
                  <a:cs typeface="+mn-ea"/>
                  <a:sym typeface="+mn-lt"/>
                </a:rPr>
                <a:t>人员胜任</a:t>
              </a:r>
            </a:p>
            <a:p>
              <a:pPr marL="285750" indent="-285750" algn="just">
                <a:lnSpc>
                  <a:spcPts val="2880"/>
                </a:lnSpc>
                <a:buFont typeface="Arial" panose="020B0604020202020204" pitchFamily="34" charset="0"/>
                <a:buChar char="•"/>
                <a:defRPr/>
              </a:pPr>
              <a:r>
                <a:rPr lang="zh-CN" altLang="en-US" sz="1400" dirty="0">
                  <a:solidFill>
                    <a:schemeClr val="bg1"/>
                  </a:solidFill>
                  <a:cs typeface="+mn-ea"/>
                  <a:sym typeface="+mn-lt"/>
                </a:rPr>
                <a:t>安全设施</a:t>
              </a:r>
              <a:endParaRPr lang="zh-CN" altLang="en-US" sz="1800" dirty="0">
                <a:solidFill>
                  <a:schemeClr val="bg1"/>
                </a:solidFill>
                <a:cs typeface="+mn-ea"/>
                <a:sym typeface="+mn-lt"/>
              </a:endParaRPr>
            </a:p>
          </p:txBody>
        </p:sp>
      </p:grpSp>
    </p:spTree>
    <p:extLst>
      <p:ext uri="{BB962C8B-B14F-4D97-AF65-F5344CB8AC3E}">
        <p14:creationId xmlns:p14="http://schemas.microsoft.com/office/powerpoint/2010/main" val="7665271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grpSp>
        <p:nvGrpSpPr>
          <p:cNvPr id="4" name="组合 3">
            <a:extLst>
              <a:ext uri="{FF2B5EF4-FFF2-40B4-BE49-F238E27FC236}">
                <a16:creationId xmlns="" xmlns:a16="http://schemas.microsoft.com/office/drawing/2014/main" id="{76A63FAB-77D8-4C26-A713-A52DF49C2D07}"/>
              </a:ext>
            </a:extLst>
          </p:cNvPr>
          <p:cNvGrpSpPr/>
          <p:nvPr/>
        </p:nvGrpSpPr>
        <p:grpSpPr>
          <a:xfrm>
            <a:off x="596901" y="1119526"/>
            <a:ext cx="8023860" cy="3749040"/>
            <a:chOff x="495300" y="929640"/>
            <a:chExt cx="8023860" cy="3749040"/>
          </a:xfrm>
        </p:grpSpPr>
        <p:pic>
          <p:nvPicPr>
            <p:cNvPr id="7170" name="Picture 2" descr="https://timgsa.baidu.com/timg?image&amp;quality=80&amp;size=b9999_10000&amp;sec=1517288795903&amp;di=071ffab2b8b89bb7b02ad4de4c7ad489&amp;imgtype=0&amp;src=http%3A%2F%2Fimgsrc.baidu.com%2Fimage%2Fc0%253Dshijue1%252C0%252C0%252C294%252C40%2Fsign%3D819a794f05b30f242197e440a0fcbb36%2F43a7d933c895d1435758360d79f082025aaf07f6.jpg">
              <a:extLst>
                <a:ext uri="{FF2B5EF4-FFF2-40B4-BE49-F238E27FC236}">
                  <a16:creationId xmlns="" xmlns:a16="http://schemas.microsoft.com/office/drawing/2014/main" id="{0E402525-BE67-49F4-97C1-364DB6F10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72" b="15243"/>
            <a:stretch/>
          </p:blipFill>
          <p:spPr bwMode="auto">
            <a:xfrm>
              <a:off x="495300" y="929640"/>
              <a:ext cx="8023860"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 xmlns:a16="http://schemas.microsoft.com/office/drawing/2014/main" id="{C7BACDDF-D395-4BF7-8EC6-8B29086DFF8A}"/>
                </a:ext>
              </a:extLst>
            </p:cNvPr>
            <p:cNvSpPr/>
            <p:nvPr/>
          </p:nvSpPr>
          <p:spPr>
            <a:xfrm>
              <a:off x="495300" y="929640"/>
              <a:ext cx="8023860" cy="374904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7" name="标题 1183767">
              <a:extLst>
                <a:ext uri="{FF2B5EF4-FFF2-40B4-BE49-F238E27FC236}">
                  <a16:creationId xmlns="" xmlns:a16="http://schemas.microsoft.com/office/drawing/2014/main" id="{EA8DFB39-248E-4175-BF4B-89E4AFFD581C}"/>
                </a:ext>
              </a:extLst>
            </p:cNvPr>
            <p:cNvSpPr txBox="1">
              <a:spLocks noChangeArrowheads="1"/>
            </p:cNvSpPr>
            <p:nvPr/>
          </p:nvSpPr>
          <p:spPr>
            <a:xfrm>
              <a:off x="2979420" y="1090274"/>
              <a:ext cx="320040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b="1" dirty="0">
                  <a:solidFill>
                    <a:srgbClr val="FFFF00"/>
                  </a:solidFill>
                  <a:latin typeface="+mn-lt"/>
                  <a:ea typeface="+mn-ea"/>
                  <a:cs typeface="+mn-ea"/>
                  <a:sym typeface="+mn-lt"/>
                </a:rPr>
                <a:t>工作危害分析（</a:t>
              </a:r>
              <a:r>
                <a:rPr lang="en-US" altLang="zh-CN" sz="2400" b="1" dirty="0">
                  <a:solidFill>
                    <a:srgbClr val="FFFF00"/>
                  </a:solidFill>
                  <a:latin typeface="+mn-lt"/>
                  <a:ea typeface="+mn-ea"/>
                  <a:cs typeface="+mn-ea"/>
                  <a:sym typeface="+mn-lt"/>
                </a:rPr>
                <a:t>JHA</a:t>
              </a:r>
              <a:r>
                <a:rPr lang="zh-CN" altLang="en-US" sz="2400" b="1" dirty="0">
                  <a:solidFill>
                    <a:srgbClr val="FFFF00"/>
                  </a:solidFill>
                  <a:latin typeface="+mn-lt"/>
                  <a:ea typeface="+mn-ea"/>
                  <a:cs typeface="+mn-ea"/>
                  <a:sym typeface="+mn-lt"/>
                </a:rPr>
                <a:t>）</a:t>
              </a:r>
            </a:p>
          </p:txBody>
        </p:sp>
        <p:sp>
          <p:nvSpPr>
            <p:cNvPr id="13" name="标题 1183767">
              <a:extLst>
                <a:ext uri="{FF2B5EF4-FFF2-40B4-BE49-F238E27FC236}">
                  <a16:creationId xmlns="" xmlns:a16="http://schemas.microsoft.com/office/drawing/2014/main" id="{D21DBCA0-C3C8-4F79-812C-F84175915C7D}"/>
                </a:ext>
              </a:extLst>
            </p:cNvPr>
            <p:cNvSpPr txBox="1">
              <a:spLocks noChangeArrowheads="1"/>
            </p:cNvSpPr>
            <p:nvPr/>
          </p:nvSpPr>
          <p:spPr>
            <a:xfrm>
              <a:off x="1373505" y="1599586"/>
              <a:ext cx="6876414" cy="295717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ts val="2880"/>
                </a:lnSpc>
                <a:spcBef>
                  <a:spcPts val="600"/>
                </a:spcBef>
                <a:defRPr/>
              </a:pPr>
              <a:r>
                <a:rPr lang="zh-CN" altLang="en-US" sz="1800" b="1" dirty="0">
                  <a:solidFill>
                    <a:schemeClr val="bg1"/>
                  </a:solidFill>
                  <a:cs typeface="+mn-ea"/>
                  <a:sym typeface="+mn-lt"/>
                </a:rPr>
                <a:t>第五步：进行风险评价。</a:t>
              </a:r>
            </a:p>
            <a:p>
              <a:pPr algn="just">
                <a:lnSpc>
                  <a:spcPts val="2880"/>
                </a:lnSpc>
                <a:spcBef>
                  <a:spcPts val="600"/>
                </a:spcBef>
                <a:defRPr/>
              </a:pPr>
              <a:r>
                <a:rPr lang="zh-CN" altLang="en-US" sz="1800" b="1" dirty="0">
                  <a:solidFill>
                    <a:schemeClr val="bg1"/>
                  </a:solidFill>
                  <a:cs typeface="+mn-ea"/>
                  <a:sym typeface="+mn-lt"/>
                </a:rPr>
                <a:t>第六步：提出安全措施建议。     </a:t>
              </a:r>
            </a:p>
            <a:p>
              <a:pPr marL="285750" indent="-285750" algn="just">
                <a:lnSpc>
                  <a:spcPts val="2880"/>
                </a:lnSpc>
                <a:spcBef>
                  <a:spcPts val="600"/>
                </a:spcBef>
                <a:buFont typeface="Arial" panose="020B0604020202020204" pitchFamily="34" charset="0"/>
                <a:buChar char="•"/>
                <a:defRPr/>
              </a:pPr>
              <a:r>
                <a:rPr lang="zh-CN" altLang="en-US" sz="1600" dirty="0">
                  <a:solidFill>
                    <a:schemeClr val="bg1"/>
                  </a:solidFill>
                  <a:cs typeface="+mn-ea"/>
                  <a:sym typeface="+mn-lt"/>
                </a:rPr>
                <a:t>设备设施的本质安全</a:t>
              </a:r>
            </a:p>
            <a:p>
              <a:pPr marL="285750" indent="-285750" algn="just">
                <a:lnSpc>
                  <a:spcPts val="2880"/>
                </a:lnSpc>
                <a:spcBef>
                  <a:spcPts val="600"/>
                </a:spcBef>
                <a:buFont typeface="Arial" panose="020B0604020202020204" pitchFamily="34" charset="0"/>
                <a:buChar char="•"/>
                <a:defRPr/>
              </a:pPr>
              <a:r>
                <a:rPr lang="zh-CN" altLang="en-US" sz="1600" dirty="0">
                  <a:solidFill>
                    <a:schemeClr val="bg1"/>
                  </a:solidFill>
                  <a:cs typeface="+mn-ea"/>
                  <a:sym typeface="+mn-lt"/>
                </a:rPr>
                <a:t>安全防护设施</a:t>
              </a:r>
            </a:p>
            <a:p>
              <a:pPr marL="285750" indent="-285750" algn="just">
                <a:lnSpc>
                  <a:spcPts val="2880"/>
                </a:lnSpc>
                <a:spcBef>
                  <a:spcPts val="600"/>
                </a:spcBef>
                <a:buFont typeface="Arial" panose="020B0604020202020204" pitchFamily="34" charset="0"/>
                <a:buChar char="•"/>
                <a:defRPr/>
              </a:pPr>
              <a:r>
                <a:rPr lang="zh-CN" altLang="en-US" sz="1600" dirty="0">
                  <a:solidFill>
                    <a:schemeClr val="bg1"/>
                  </a:solidFill>
                  <a:cs typeface="+mn-ea"/>
                  <a:sym typeface="+mn-lt"/>
                </a:rPr>
                <a:t>安全监控、报警系统</a:t>
              </a:r>
            </a:p>
            <a:p>
              <a:pPr algn="just">
                <a:lnSpc>
                  <a:spcPts val="2880"/>
                </a:lnSpc>
                <a:spcBef>
                  <a:spcPts val="600"/>
                </a:spcBef>
                <a:defRPr/>
              </a:pPr>
              <a:r>
                <a:rPr lang="zh-CN" altLang="en-US" sz="1800" b="1" dirty="0">
                  <a:solidFill>
                    <a:schemeClr val="bg1"/>
                  </a:solidFill>
                  <a:cs typeface="+mn-ea"/>
                  <a:sym typeface="+mn-lt"/>
                </a:rPr>
                <a:t>第七步：定期评审。</a:t>
              </a:r>
            </a:p>
          </p:txBody>
        </p:sp>
      </p:grpSp>
      <p:sp>
        <p:nvSpPr>
          <p:cNvPr id="5" name="矩形 4">
            <a:extLst>
              <a:ext uri="{FF2B5EF4-FFF2-40B4-BE49-F238E27FC236}">
                <a16:creationId xmlns="" xmlns:a16="http://schemas.microsoft.com/office/drawing/2014/main" id="{CDDAA50A-CF49-4423-9F7C-1AAD32A518FF}"/>
              </a:ext>
            </a:extLst>
          </p:cNvPr>
          <p:cNvSpPr/>
          <p:nvPr/>
        </p:nvSpPr>
        <p:spPr>
          <a:xfrm>
            <a:off x="4297682" y="2706626"/>
            <a:ext cx="2665093" cy="1317348"/>
          </a:xfrm>
          <a:prstGeom prst="rect">
            <a:avLst/>
          </a:prstGeom>
        </p:spPr>
        <p:txBody>
          <a:bodyPr wrap="square">
            <a:spAutoFit/>
          </a:bodyPr>
          <a:lstStyle/>
          <a:p>
            <a:pPr marL="285750" indent="-285750" algn="just">
              <a:lnSpc>
                <a:spcPts val="2880"/>
              </a:lnSpc>
              <a:spcBef>
                <a:spcPts val="600"/>
              </a:spcBef>
              <a:buFont typeface="Arial" panose="020B0604020202020204" pitchFamily="34" charset="0"/>
              <a:buChar char="•"/>
              <a:defRPr/>
            </a:pPr>
            <a:r>
              <a:rPr lang="zh-CN" altLang="en-US" sz="1600" dirty="0">
                <a:solidFill>
                  <a:schemeClr val="bg1"/>
                </a:solidFill>
                <a:cs typeface="+mn-ea"/>
                <a:sym typeface="+mn-lt"/>
              </a:rPr>
              <a:t>工艺技术及流程</a:t>
            </a:r>
          </a:p>
          <a:p>
            <a:pPr marL="285750" indent="-285750" algn="just">
              <a:lnSpc>
                <a:spcPts val="2880"/>
              </a:lnSpc>
              <a:spcBef>
                <a:spcPts val="600"/>
              </a:spcBef>
              <a:buFont typeface="Arial" panose="020B0604020202020204" pitchFamily="34" charset="0"/>
              <a:buChar char="•"/>
              <a:defRPr/>
            </a:pPr>
            <a:r>
              <a:rPr lang="zh-CN" altLang="en-US" sz="1600" dirty="0">
                <a:solidFill>
                  <a:schemeClr val="bg1"/>
                </a:solidFill>
                <a:cs typeface="+mn-ea"/>
                <a:sym typeface="+mn-lt"/>
              </a:rPr>
              <a:t>操作技术、防护用品</a:t>
            </a:r>
          </a:p>
          <a:p>
            <a:pPr marL="285750" indent="-285750" algn="just">
              <a:lnSpc>
                <a:spcPts val="2880"/>
              </a:lnSpc>
              <a:spcBef>
                <a:spcPts val="600"/>
              </a:spcBef>
              <a:buFont typeface="Arial" panose="020B0604020202020204" pitchFamily="34" charset="0"/>
              <a:buChar char="•"/>
              <a:defRPr/>
            </a:pPr>
            <a:r>
              <a:rPr lang="zh-CN" altLang="en-US" sz="1600" dirty="0">
                <a:solidFill>
                  <a:schemeClr val="bg1"/>
                </a:solidFill>
                <a:cs typeface="+mn-ea"/>
                <a:sym typeface="+mn-lt"/>
              </a:rPr>
              <a:t>监督检查、人员培训</a:t>
            </a:r>
          </a:p>
        </p:txBody>
      </p:sp>
    </p:spTree>
    <p:extLst>
      <p:ext uri="{BB962C8B-B14F-4D97-AF65-F5344CB8AC3E}">
        <p14:creationId xmlns:p14="http://schemas.microsoft.com/office/powerpoint/2010/main" val="2258224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矩形 11">
            <a:extLst>
              <a:ext uri="{FF2B5EF4-FFF2-40B4-BE49-F238E27FC236}">
                <a16:creationId xmlns="" xmlns:a16="http://schemas.microsoft.com/office/drawing/2014/main" id="{F0115D93-1EC5-4657-923E-A2401FCCF1C8}"/>
              </a:ext>
            </a:extLst>
          </p:cNvPr>
          <p:cNvSpPr/>
          <p:nvPr/>
        </p:nvSpPr>
        <p:spPr>
          <a:xfrm>
            <a:off x="206061" y="1402925"/>
            <a:ext cx="8731878" cy="276999"/>
          </a:xfrm>
          <a:prstGeom prst="rect">
            <a:avLst/>
          </a:prstGeom>
          <a:noFill/>
          <a:ln w="9525">
            <a:noFill/>
          </a:ln>
        </p:spPr>
        <p:txBody>
          <a:bodyPr wrap="none">
            <a:spAutoFit/>
          </a:bodyPr>
          <a:lstStyle/>
          <a:p>
            <a:pPr eaLnBrk="1" hangingPunct="1">
              <a:buFont typeface="Arial" panose="020B0604020202020204" pitchFamily="34" charset="0"/>
              <a:buNone/>
              <a:defRPr/>
            </a:pPr>
            <a:r>
              <a:rPr lang="zh-CN" altLang="en-US" sz="1200" b="1" noProof="1">
                <a:solidFill>
                  <a:srgbClr val="0070C0"/>
                </a:solidFill>
                <a:latin typeface="+mn-lt"/>
                <a:ea typeface="+mn-ea"/>
                <a:cs typeface="+mn-ea"/>
                <a:sym typeface="+mn-lt"/>
              </a:rPr>
              <a:t>单位： </a:t>
            </a:r>
            <a:r>
              <a:rPr lang="zh-CN" altLang="en-US" sz="1200" b="1" u="sng" noProof="1">
                <a:solidFill>
                  <a:srgbClr val="0070C0"/>
                </a:solidFill>
                <a:latin typeface="+mn-lt"/>
                <a:ea typeface="+mn-ea"/>
                <a:cs typeface="+mn-ea"/>
                <a:sym typeface="+mn-lt"/>
              </a:rPr>
              <a:t>气分车间</a:t>
            </a:r>
            <a:r>
              <a:rPr lang="zh-CN" altLang="en-US" sz="1200" b="1" noProof="1">
                <a:solidFill>
                  <a:srgbClr val="0070C0"/>
                </a:solidFill>
                <a:latin typeface="+mn-lt"/>
                <a:ea typeface="+mn-ea"/>
                <a:cs typeface="+mn-ea"/>
                <a:sym typeface="+mn-lt"/>
              </a:rPr>
              <a:t>                                                 工作岗位：</a:t>
            </a:r>
            <a:r>
              <a:rPr lang="zh-CN" altLang="en-US" sz="1200" b="1" u="sng" noProof="1">
                <a:solidFill>
                  <a:srgbClr val="0070C0"/>
                </a:solidFill>
                <a:latin typeface="+mn-lt"/>
                <a:ea typeface="+mn-ea"/>
                <a:cs typeface="+mn-ea"/>
                <a:sym typeface="+mn-lt"/>
              </a:rPr>
              <a:t>液化汽脱硫醇</a:t>
            </a:r>
            <a:r>
              <a:rPr lang="zh-CN" altLang="en-US" sz="1200" b="1" noProof="1">
                <a:solidFill>
                  <a:srgbClr val="0070C0"/>
                </a:solidFill>
                <a:latin typeface="+mn-lt"/>
                <a:ea typeface="+mn-ea"/>
                <a:cs typeface="+mn-ea"/>
                <a:sym typeface="+mn-lt"/>
              </a:rPr>
              <a:t>                             工作任务：</a:t>
            </a:r>
            <a:r>
              <a:rPr lang="zh-CN" altLang="en-US" sz="1200" b="1" u="sng" noProof="1">
                <a:solidFill>
                  <a:srgbClr val="0070C0"/>
                </a:solidFill>
                <a:latin typeface="+mn-lt"/>
                <a:ea typeface="+mn-ea"/>
                <a:cs typeface="+mn-ea"/>
                <a:sym typeface="+mn-lt"/>
              </a:rPr>
              <a:t>原料泵切换（</a:t>
            </a:r>
            <a:r>
              <a:rPr lang="en-US" altLang="zh-CN" sz="1200" b="1" u="sng" noProof="1">
                <a:solidFill>
                  <a:srgbClr val="0070C0"/>
                </a:solidFill>
                <a:latin typeface="+mn-lt"/>
                <a:ea typeface="+mn-ea"/>
                <a:cs typeface="+mn-ea"/>
                <a:sym typeface="+mn-lt"/>
              </a:rPr>
              <a:t>P—101</a:t>
            </a:r>
            <a:r>
              <a:rPr lang="zh-CN" altLang="en-US" sz="1200" b="1" u="sng" noProof="1">
                <a:solidFill>
                  <a:srgbClr val="0070C0"/>
                </a:solidFill>
                <a:latin typeface="+mn-lt"/>
                <a:ea typeface="+mn-ea"/>
                <a:cs typeface="+mn-ea"/>
                <a:sym typeface="+mn-lt"/>
              </a:rPr>
              <a:t>）</a:t>
            </a:r>
          </a:p>
        </p:txBody>
      </p:sp>
      <p:graphicFrame>
        <p:nvGraphicFramePr>
          <p:cNvPr id="14" name="表格 13">
            <a:extLst>
              <a:ext uri="{FF2B5EF4-FFF2-40B4-BE49-F238E27FC236}">
                <a16:creationId xmlns="" xmlns:a16="http://schemas.microsoft.com/office/drawing/2014/main" id="{9844DE00-60E4-41EC-98EE-2825616E9552}"/>
              </a:ext>
            </a:extLst>
          </p:cNvPr>
          <p:cNvGraphicFramePr/>
          <p:nvPr>
            <p:extLst>
              <p:ext uri="{D42A27DB-BD31-4B8C-83A1-F6EECF244321}">
                <p14:modId xmlns:p14="http://schemas.microsoft.com/office/powerpoint/2010/main" val="3832511820"/>
              </p:ext>
            </p:extLst>
          </p:nvPr>
        </p:nvGraphicFramePr>
        <p:xfrm>
          <a:off x="184944" y="1770710"/>
          <a:ext cx="8774112" cy="3086704"/>
        </p:xfrm>
        <a:graphic>
          <a:graphicData uri="http://schemas.openxmlformats.org/drawingml/2006/table">
            <a:tbl>
              <a:tblPr/>
              <a:tblGrid>
                <a:gridCol w="460726">
                  <a:extLst>
                    <a:ext uri="{9D8B030D-6E8A-4147-A177-3AD203B41FA5}">
                      <a16:colId xmlns="" xmlns:a16="http://schemas.microsoft.com/office/drawing/2014/main" val="20000"/>
                    </a:ext>
                  </a:extLst>
                </a:gridCol>
                <a:gridCol w="807922">
                  <a:extLst>
                    <a:ext uri="{9D8B030D-6E8A-4147-A177-3AD203B41FA5}">
                      <a16:colId xmlns="" xmlns:a16="http://schemas.microsoft.com/office/drawing/2014/main" val="20001"/>
                    </a:ext>
                  </a:extLst>
                </a:gridCol>
                <a:gridCol w="2359566">
                  <a:extLst>
                    <a:ext uri="{9D8B030D-6E8A-4147-A177-3AD203B41FA5}">
                      <a16:colId xmlns="" xmlns:a16="http://schemas.microsoft.com/office/drawing/2014/main" val="20002"/>
                    </a:ext>
                  </a:extLst>
                </a:gridCol>
                <a:gridCol w="817572">
                  <a:extLst>
                    <a:ext uri="{9D8B030D-6E8A-4147-A177-3AD203B41FA5}">
                      <a16:colId xmlns="" xmlns:a16="http://schemas.microsoft.com/office/drawing/2014/main" val="20003"/>
                    </a:ext>
                  </a:extLst>
                </a:gridCol>
                <a:gridCol w="2805561">
                  <a:extLst>
                    <a:ext uri="{9D8B030D-6E8A-4147-A177-3AD203B41FA5}">
                      <a16:colId xmlns="" xmlns:a16="http://schemas.microsoft.com/office/drawing/2014/main" val="20004"/>
                    </a:ext>
                  </a:extLst>
                </a:gridCol>
                <a:gridCol w="247301">
                  <a:extLst>
                    <a:ext uri="{9D8B030D-6E8A-4147-A177-3AD203B41FA5}">
                      <a16:colId xmlns="" xmlns:a16="http://schemas.microsoft.com/office/drawing/2014/main" val="20005"/>
                    </a:ext>
                  </a:extLst>
                </a:gridCol>
                <a:gridCol w="230363">
                  <a:extLst>
                    <a:ext uri="{9D8B030D-6E8A-4147-A177-3AD203B41FA5}">
                      <a16:colId xmlns="" xmlns:a16="http://schemas.microsoft.com/office/drawing/2014/main" val="20006"/>
                    </a:ext>
                  </a:extLst>
                </a:gridCol>
                <a:gridCol w="264239">
                  <a:extLst>
                    <a:ext uri="{9D8B030D-6E8A-4147-A177-3AD203B41FA5}">
                      <a16:colId xmlns="" xmlns:a16="http://schemas.microsoft.com/office/drawing/2014/main" val="20007"/>
                    </a:ext>
                  </a:extLst>
                </a:gridCol>
                <a:gridCol w="780862">
                  <a:extLst>
                    <a:ext uri="{9D8B030D-6E8A-4147-A177-3AD203B41FA5}">
                      <a16:colId xmlns="" xmlns:a16="http://schemas.microsoft.com/office/drawing/2014/main" val="20008"/>
                    </a:ext>
                  </a:extLst>
                </a:gridCol>
              </a:tblGrid>
              <a:tr h="36736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50" b="0" dirty="0">
                          <a:solidFill>
                            <a:schemeClr val="bg1"/>
                          </a:solidFill>
                          <a:latin typeface="+mn-lt"/>
                          <a:ea typeface="+mn-ea"/>
                          <a:cs typeface="+mn-ea"/>
                          <a:sym typeface="+mn-lt"/>
                        </a:rPr>
                        <a:t>序号</a:t>
                      </a: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50" b="0" dirty="0">
                          <a:solidFill>
                            <a:schemeClr val="bg1"/>
                          </a:solidFill>
                          <a:latin typeface="+mn-lt"/>
                          <a:ea typeface="+mn-ea"/>
                          <a:cs typeface="+mn-ea"/>
                          <a:sym typeface="+mn-lt"/>
                        </a:rPr>
                        <a:t>工作步骤</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50" b="0" dirty="0">
                          <a:solidFill>
                            <a:schemeClr val="bg1"/>
                          </a:solidFill>
                          <a:latin typeface="+mn-lt"/>
                          <a:ea typeface="+mn-ea"/>
                          <a:cs typeface="+mn-ea"/>
                          <a:sym typeface="+mn-lt"/>
                        </a:rPr>
                        <a:t>危害或潜在事件（作业环境、人、物、管理） </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50" b="0" dirty="0">
                          <a:solidFill>
                            <a:schemeClr val="bg1"/>
                          </a:solidFill>
                          <a:latin typeface="+mn-lt"/>
                          <a:ea typeface="+mn-ea"/>
                          <a:cs typeface="+mn-ea"/>
                          <a:sym typeface="+mn-lt"/>
                        </a:rPr>
                        <a:t>主要后果</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50" b="0" dirty="0">
                          <a:solidFill>
                            <a:schemeClr val="bg1"/>
                          </a:solidFill>
                          <a:latin typeface="+mn-lt"/>
                          <a:ea typeface="+mn-ea"/>
                          <a:cs typeface="+mn-ea"/>
                          <a:sym typeface="+mn-lt"/>
                        </a:rPr>
                        <a:t>现有安全控制措施</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50" b="0" dirty="0">
                          <a:solidFill>
                            <a:schemeClr val="bg1"/>
                          </a:solidFill>
                          <a:latin typeface="+mn-lt"/>
                          <a:ea typeface="+mn-ea"/>
                          <a:cs typeface="+mn-ea"/>
                          <a:sym typeface="+mn-lt"/>
                        </a:rPr>
                        <a:t>L</a:t>
                      </a:r>
                      <a:endParaRPr lang="zh-CN" altLang="en-US" sz="1050" b="0" dirty="0">
                        <a:solidFill>
                          <a:schemeClr val="bg1"/>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50" b="0">
                          <a:solidFill>
                            <a:schemeClr val="bg1"/>
                          </a:solidFill>
                          <a:latin typeface="+mn-lt"/>
                          <a:ea typeface="+mn-ea"/>
                          <a:cs typeface="+mn-ea"/>
                          <a:sym typeface="+mn-lt"/>
                        </a:rPr>
                        <a:t>S</a:t>
                      </a:r>
                      <a:endParaRPr lang="zh-CN" altLang="en-US" sz="1050" b="0">
                        <a:solidFill>
                          <a:schemeClr val="bg1"/>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50" b="0" dirty="0">
                          <a:solidFill>
                            <a:schemeClr val="bg1"/>
                          </a:solidFill>
                          <a:latin typeface="+mn-lt"/>
                          <a:ea typeface="+mn-ea"/>
                          <a:cs typeface="+mn-ea"/>
                          <a:sym typeface="+mn-lt"/>
                        </a:rPr>
                        <a:t>R</a:t>
                      </a:r>
                      <a:endParaRPr lang="zh-CN" altLang="en-US" sz="1050" b="0" dirty="0">
                        <a:solidFill>
                          <a:schemeClr val="bg1"/>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50" b="0" dirty="0">
                          <a:solidFill>
                            <a:schemeClr val="bg1"/>
                          </a:solidFill>
                          <a:latin typeface="+mn-lt"/>
                          <a:ea typeface="+mn-ea"/>
                          <a:cs typeface="+mn-ea"/>
                          <a:sym typeface="+mn-lt"/>
                        </a:rPr>
                        <a:t>建议改进措施</a:t>
                      </a: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2950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1</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准备工具</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工具不防爆碰撞产生火花</a:t>
                      </a:r>
                      <a:endParaRPr lang="zh-CN" altLang="en-US" sz="1000" b="0">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着火、爆炸</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日常检查，有规程，严格执行</a:t>
                      </a:r>
                      <a:endParaRPr lang="zh-CN" altLang="en-US" sz="1000" b="0">
                        <a:latin typeface="+mn-lt"/>
                        <a:ea typeface="+mn-ea"/>
                        <a:cs typeface="+mn-ea"/>
                        <a:sym typeface="+mn-lt"/>
                      </a:endParaRP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dirty="0">
                          <a:solidFill>
                            <a:srgbClr val="FF0000"/>
                          </a:solidFill>
                          <a:latin typeface="+mn-lt"/>
                          <a:ea typeface="+mn-ea"/>
                          <a:cs typeface="+mn-ea"/>
                          <a:sym typeface="+mn-lt"/>
                        </a:rPr>
                        <a:t>1</a:t>
                      </a: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dirty="0">
                          <a:solidFill>
                            <a:srgbClr val="FF0000"/>
                          </a:solidFill>
                          <a:latin typeface="+mn-lt"/>
                          <a:ea typeface="+mn-ea"/>
                          <a:cs typeface="+mn-ea"/>
                          <a:sym typeface="+mn-lt"/>
                        </a:rPr>
                        <a:t>5</a:t>
                      </a: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dirty="0">
                          <a:solidFill>
                            <a:srgbClr val="FF0000"/>
                          </a:solidFill>
                          <a:latin typeface="+mn-lt"/>
                          <a:ea typeface="+mn-ea"/>
                          <a:cs typeface="+mn-ea"/>
                          <a:sym typeface="+mn-lt"/>
                        </a:rPr>
                        <a:t>5</a:t>
                      </a: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95073">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2</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检查备用泵</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533400" lvl="0" indent="-533400" algn="ctr">
                        <a:buNone/>
                      </a:pPr>
                      <a:r>
                        <a:rPr lang="zh-CN" altLang="en-US" sz="1000" b="0" dirty="0">
                          <a:latin typeface="+mn-lt"/>
                          <a:ea typeface="+mn-ea"/>
                          <a:cs typeface="+mn-ea"/>
                          <a:sym typeface="+mn-lt"/>
                        </a:rPr>
                        <a:t>紧固件松动，机泵震动大</a:t>
                      </a:r>
                      <a:endParaRPr lang="zh-CN" altLang="en-US" sz="1000" b="0">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机泵损坏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日常检查，有规程，严格执行</a:t>
                      </a: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1</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dirty="0">
                          <a:solidFill>
                            <a:srgbClr val="FF0000"/>
                          </a:solidFill>
                          <a:latin typeface="+mn-lt"/>
                          <a:ea typeface="+mn-ea"/>
                          <a:cs typeface="+mn-ea"/>
                          <a:sym typeface="+mn-lt"/>
                        </a:rPr>
                        <a:t>2</a:t>
                      </a: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5073">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533400" lvl="0" indent="-533400" algn="ctr">
                        <a:buNone/>
                      </a:pPr>
                      <a:r>
                        <a:rPr lang="zh-CN" altLang="en-US" sz="1000" b="0" dirty="0">
                          <a:latin typeface="+mn-lt"/>
                          <a:ea typeface="+mn-ea"/>
                          <a:cs typeface="+mn-ea"/>
                          <a:sym typeface="+mn-lt"/>
                        </a:rPr>
                        <a:t>冷却水未投、轴承温度高</a:t>
                      </a:r>
                      <a:endParaRPr lang="zh-CN" altLang="en-US" sz="1000" b="0">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机泵损坏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日常检查，有规程，严格执行</a:t>
                      </a:r>
                      <a:endParaRPr lang="zh-CN" altLang="en-US" sz="1000" b="0">
                        <a:latin typeface="+mn-lt"/>
                        <a:ea typeface="+mn-ea"/>
                        <a:cs typeface="+mn-ea"/>
                        <a:sym typeface="+mn-lt"/>
                      </a:endParaRP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1</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50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3</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更换润滑油</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润滑油乳化变质或油位低，润滑效果差，轴承温度高</a:t>
                      </a:r>
                      <a:endParaRPr lang="zh-CN" altLang="en-US" sz="1000" b="0">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机泵损坏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每周检查，有规定，偶尔不执行</a:t>
                      </a: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4</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50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4</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备用泵灌泵</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密封质量差，液化汽泄漏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着火、爆炸</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每次操作检查，有规程，严格执行；瓦斯报警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5</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10</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solidFill>
                            <a:srgbClr val="FF0000"/>
                          </a:solidFill>
                          <a:latin typeface="+mn-lt"/>
                          <a:ea typeface="+mn-ea"/>
                          <a:cs typeface="+mn-ea"/>
                          <a:sym typeface="+mn-lt"/>
                        </a:rPr>
                        <a:t>选择高质量密封</a:t>
                      </a: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295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5</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备用泵盘车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存在卡涩，机泵震动大轴承温度高</a:t>
                      </a:r>
                      <a:endParaRPr lang="zh-CN" altLang="en-US" sz="1000" b="0">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机泵损坏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每周检查，有规定，偶尔不执行</a:t>
                      </a:r>
                      <a:endParaRPr lang="zh-CN" altLang="en-US" sz="1000" b="0">
                        <a:latin typeface="+mn-lt"/>
                        <a:ea typeface="+mn-ea"/>
                        <a:cs typeface="+mn-ea"/>
                        <a:sym typeface="+mn-lt"/>
                      </a:endParaRPr>
                    </a:p>
                  </a:txBody>
                  <a:tcPr marL="3810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4</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50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50" b="0">
                          <a:latin typeface="+mn-lt"/>
                          <a:ea typeface="+mn-ea"/>
                          <a:cs typeface="+mn-ea"/>
                          <a:sym typeface="+mn-lt"/>
                        </a:rPr>
                        <a:t>6</a:t>
                      </a:r>
                      <a:endParaRPr lang="zh-CN" altLang="en-US" sz="105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按电源起泵</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密封质量差，液化汽泄漏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着火、爆炸</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每次操作检查，有规程，严格执行；瓦斯报警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5</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10</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solidFill>
                            <a:srgbClr val="FF0000"/>
                          </a:solidFill>
                          <a:latin typeface="+mn-lt"/>
                          <a:ea typeface="+mn-ea"/>
                          <a:cs typeface="+mn-ea"/>
                          <a:sym typeface="+mn-lt"/>
                        </a:rPr>
                        <a:t>选择高质量密封</a:t>
                      </a: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950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7</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机泵切换</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出口阀盘根松，液化汽泄漏</a:t>
                      </a:r>
                      <a:endParaRPr lang="zh-CN" altLang="en-US" sz="1000" b="0">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着火、爆炸</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每次操作检查，有规程，严格执行；瓦斯报警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1</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5</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5</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9507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latin typeface="+mn-lt"/>
                          <a:ea typeface="+mn-ea"/>
                          <a:cs typeface="+mn-ea"/>
                          <a:sym typeface="+mn-lt"/>
                        </a:rPr>
                        <a:t>8</a:t>
                      </a:r>
                      <a:endParaRPr lang="zh-CN" altLang="en-US" sz="1000" b="0">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停运机泵检查</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出口阀未关严，备用泵倒转</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机泵损坏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000" b="0" dirty="0">
                          <a:latin typeface="+mn-lt"/>
                          <a:ea typeface="+mn-ea"/>
                          <a:cs typeface="+mn-ea"/>
                          <a:sym typeface="+mn-lt"/>
                        </a:rPr>
                        <a:t>每次操作检查，有规程，严格执行</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1</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000" b="0">
                          <a:solidFill>
                            <a:srgbClr val="FF0000"/>
                          </a:solidFill>
                          <a:latin typeface="+mn-lt"/>
                          <a:ea typeface="+mn-ea"/>
                          <a:cs typeface="+mn-ea"/>
                          <a:sym typeface="+mn-lt"/>
                        </a:rPr>
                        <a:t>2</a:t>
                      </a:r>
                      <a:endParaRPr lang="zh-CN" altLang="en-US" sz="1000" b="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1000" b="0" dirty="0">
                        <a:solidFill>
                          <a:srgbClr val="FF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2" name="矩形 1">
            <a:extLst>
              <a:ext uri="{FF2B5EF4-FFF2-40B4-BE49-F238E27FC236}">
                <a16:creationId xmlns="" xmlns:a16="http://schemas.microsoft.com/office/drawing/2014/main" id="{F2E0482F-99F9-4493-B3E7-42323D813EFC}"/>
              </a:ext>
            </a:extLst>
          </p:cNvPr>
          <p:cNvSpPr/>
          <p:nvPr/>
        </p:nvSpPr>
        <p:spPr>
          <a:xfrm>
            <a:off x="3120095" y="975546"/>
            <a:ext cx="2903810" cy="338554"/>
          </a:xfrm>
          <a:prstGeom prst="rect">
            <a:avLst/>
          </a:prstGeom>
        </p:spPr>
        <p:txBody>
          <a:bodyPr wrap="square">
            <a:spAutoFit/>
          </a:bodyPr>
          <a:lstStyle/>
          <a:p>
            <a:r>
              <a:rPr lang="zh-CN" altLang="en-US" sz="1600" dirty="0">
                <a:solidFill>
                  <a:srgbClr val="0070C0"/>
                </a:solidFill>
                <a:cs typeface="+mn-ea"/>
                <a:sym typeface="+mn-lt"/>
              </a:rPr>
              <a:t>工作危害分析</a:t>
            </a:r>
            <a:r>
              <a:rPr lang="en-US" altLang="zh-CN" sz="1600" dirty="0">
                <a:solidFill>
                  <a:srgbClr val="0070C0"/>
                </a:solidFill>
                <a:cs typeface="+mn-ea"/>
                <a:sym typeface="+mn-lt"/>
              </a:rPr>
              <a:t>(JHA)</a:t>
            </a:r>
            <a:r>
              <a:rPr lang="zh-CN" altLang="en-US" sz="1600" dirty="0">
                <a:solidFill>
                  <a:srgbClr val="0070C0"/>
                </a:solidFill>
                <a:cs typeface="+mn-ea"/>
                <a:sym typeface="+mn-lt"/>
              </a:rPr>
              <a:t>记录表</a:t>
            </a:r>
            <a:endParaRPr lang="zh-CN" altLang="en-US" sz="1400" dirty="0">
              <a:solidFill>
                <a:srgbClr val="0070C0"/>
              </a:solidFill>
            </a:endParaRPr>
          </a:p>
        </p:txBody>
      </p:sp>
    </p:spTree>
    <p:extLst>
      <p:ext uri="{BB962C8B-B14F-4D97-AF65-F5344CB8AC3E}">
        <p14:creationId xmlns:p14="http://schemas.microsoft.com/office/powerpoint/2010/main" val="21836390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graphicFrame>
        <p:nvGraphicFramePr>
          <p:cNvPr id="13" name="表格 12">
            <a:extLst>
              <a:ext uri="{FF2B5EF4-FFF2-40B4-BE49-F238E27FC236}">
                <a16:creationId xmlns="" xmlns:a16="http://schemas.microsoft.com/office/drawing/2014/main" id="{7EA9CB6F-AE65-4A6D-9B4D-6A9352039118}"/>
              </a:ext>
            </a:extLst>
          </p:cNvPr>
          <p:cNvGraphicFramePr/>
          <p:nvPr>
            <p:extLst>
              <p:ext uri="{D42A27DB-BD31-4B8C-83A1-F6EECF244321}">
                <p14:modId xmlns:p14="http://schemas.microsoft.com/office/powerpoint/2010/main" val="607648736"/>
              </p:ext>
            </p:extLst>
          </p:nvPr>
        </p:nvGraphicFramePr>
        <p:xfrm>
          <a:off x="241300" y="1695450"/>
          <a:ext cx="8661399" cy="3235832"/>
        </p:xfrm>
        <a:graphic>
          <a:graphicData uri="http://schemas.openxmlformats.org/drawingml/2006/table">
            <a:tbl>
              <a:tblPr/>
              <a:tblGrid>
                <a:gridCol w="350580">
                  <a:extLst>
                    <a:ext uri="{9D8B030D-6E8A-4147-A177-3AD203B41FA5}">
                      <a16:colId xmlns="" xmlns:a16="http://schemas.microsoft.com/office/drawing/2014/main" val="20000"/>
                    </a:ext>
                  </a:extLst>
                </a:gridCol>
                <a:gridCol w="909104">
                  <a:extLst>
                    <a:ext uri="{9D8B030D-6E8A-4147-A177-3AD203B41FA5}">
                      <a16:colId xmlns="" xmlns:a16="http://schemas.microsoft.com/office/drawing/2014/main" val="20001"/>
                    </a:ext>
                  </a:extLst>
                </a:gridCol>
                <a:gridCol w="1190942">
                  <a:extLst>
                    <a:ext uri="{9D8B030D-6E8A-4147-A177-3AD203B41FA5}">
                      <a16:colId xmlns="" xmlns:a16="http://schemas.microsoft.com/office/drawing/2014/main" val="20002"/>
                    </a:ext>
                  </a:extLst>
                </a:gridCol>
                <a:gridCol w="1469345">
                  <a:extLst>
                    <a:ext uri="{9D8B030D-6E8A-4147-A177-3AD203B41FA5}">
                      <a16:colId xmlns="" xmlns:a16="http://schemas.microsoft.com/office/drawing/2014/main" val="20003"/>
                    </a:ext>
                  </a:extLst>
                </a:gridCol>
                <a:gridCol w="2557175">
                  <a:extLst>
                    <a:ext uri="{9D8B030D-6E8A-4147-A177-3AD203B41FA5}">
                      <a16:colId xmlns="" xmlns:a16="http://schemas.microsoft.com/office/drawing/2014/main" val="20004"/>
                    </a:ext>
                  </a:extLst>
                </a:gridCol>
                <a:gridCol w="390106">
                  <a:extLst>
                    <a:ext uri="{9D8B030D-6E8A-4147-A177-3AD203B41FA5}">
                      <a16:colId xmlns="" xmlns:a16="http://schemas.microsoft.com/office/drawing/2014/main" val="20005"/>
                    </a:ext>
                  </a:extLst>
                </a:gridCol>
                <a:gridCol w="388388">
                  <a:extLst>
                    <a:ext uri="{9D8B030D-6E8A-4147-A177-3AD203B41FA5}">
                      <a16:colId xmlns="" xmlns:a16="http://schemas.microsoft.com/office/drawing/2014/main" val="20006"/>
                    </a:ext>
                  </a:extLst>
                </a:gridCol>
                <a:gridCol w="390107">
                  <a:extLst>
                    <a:ext uri="{9D8B030D-6E8A-4147-A177-3AD203B41FA5}">
                      <a16:colId xmlns="" xmlns:a16="http://schemas.microsoft.com/office/drawing/2014/main" val="20007"/>
                    </a:ext>
                  </a:extLst>
                </a:gridCol>
                <a:gridCol w="1015652">
                  <a:extLst>
                    <a:ext uri="{9D8B030D-6E8A-4147-A177-3AD203B41FA5}">
                      <a16:colId xmlns="" xmlns:a16="http://schemas.microsoft.com/office/drawing/2014/main" val="20008"/>
                    </a:ext>
                  </a:extLst>
                </a:gridCol>
              </a:tblGrid>
              <a:tr h="3953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bg1"/>
                          </a:solidFill>
                          <a:latin typeface="+mn-lt"/>
                          <a:ea typeface="+mn-ea"/>
                          <a:cs typeface="+mn-ea"/>
                          <a:sym typeface="+mn-lt"/>
                        </a:rPr>
                        <a:t>序</a:t>
                      </a:r>
                    </a:p>
                    <a:p>
                      <a:pPr marL="0" lvl="0" indent="0">
                        <a:buNone/>
                      </a:pPr>
                      <a:r>
                        <a:rPr lang="zh-CN" altLang="en-US" sz="1050" b="0" dirty="0">
                          <a:solidFill>
                            <a:schemeClr val="bg1"/>
                          </a:solidFill>
                          <a:latin typeface="+mn-lt"/>
                          <a:ea typeface="+mn-ea"/>
                          <a:cs typeface="+mn-ea"/>
                          <a:sym typeface="+mn-lt"/>
                        </a:rPr>
                        <a:t>号</a:t>
                      </a: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bg1"/>
                          </a:solidFill>
                          <a:latin typeface="+mn-lt"/>
                          <a:ea typeface="+mn-ea"/>
                          <a:cs typeface="+mn-ea"/>
                          <a:sym typeface="+mn-lt"/>
                        </a:rPr>
                        <a:t>工作步骤</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bg1"/>
                          </a:solidFill>
                          <a:latin typeface="+mn-lt"/>
                          <a:ea typeface="+mn-ea"/>
                          <a:cs typeface="+mn-ea"/>
                          <a:sym typeface="+mn-lt"/>
                        </a:rPr>
                        <a:t>危害或潜在事件 </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bg1"/>
                          </a:solidFill>
                          <a:latin typeface="+mn-lt"/>
                          <a:ea typeface="+mn-ea"/>
                          <a:cs typeface="+mn-ea"/>
                          <a:sym typeface="+mn-lt"/>
                        </a:rPr>
                        <a:t>主要后果</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bg1"/>
                          </a:solidFill>
                          <a:latin typeface="+mn-lt"/>
                          <a:ea typeface="+mn-ea"/>
                          <a:cs typeface="+mn-ea"/>
                          <a:sym typeface="+mn-lt"/>
                        </a:rPr>
                        <a:t>现有安全控制措施</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dirty="0">
                          <a:solidFill>
                            <a:schemeClr val="bg1"/>
                          </a:solidFill>
                          <a:latin typeface="+mn-lt"/>
                          <a:ea typeface="+mn-ea"/>
                          <a:cs typeface="+mn-ea"/>
                          <a:sym typeface="+mn-lt"/>
                        </a:rPr>
                        <a:t>L</a:t>
                      </a:r>
                      <a:endParaRPr lang="zh-CN" altLang="en-US" sz="1050" b="0" dirty="0">
                        <a:solidFill>
                          <a:schemeClr val="bg1"/>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dirty="0">
                          <a:solidFill>
                            <a:schemeClr val="bg1"/>
                          </a:solidFill>
                          <a:latin typeface="+mn-lt"/>
                          <a:ea typeface="+mn-ea"/>
                          <a:cs typeface="+mn-ea"/>
                          <a:sym typeface="+mn-lt"/>
                        </a:rPr>
                        <a:t>S</a:t>
                      </a:r>
                      <a:endParaRPr lang="zh-CN" altLang="en-US" sz="1050" b="0" dirty="0">
                        <a:solidFill>
                          <a:schemeClr val="bg1"/>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dirty="0">
                          <a:solidFill>
                            <a:schemeClr val="bg1"/>
                          </a:solidFill>
                          <a:latin typeface="+mn-lt"/>
                          <a:ea typeface="+mn-ea"/>
                          <a:cs typeface="+mn-ea"/>
                          <a:sym typeface="+mn-lt"/>
                        </a:rPr>
                        <a:t>R</a:t>
                      </a:r>
                      <a:endParaRPr lang="zh-CN" altLang="en-US" sz="1050" b="0" dirty="0">
                        <a:solidFill>
                          <a:schemeClr val="bg1"/>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bg1"/>
                          </a:solidFill>
                          <a:latin typeface="+mn-lt"/>
                          <a:ea typeface="+mn-ea"/>
                          <a:cs typeface="+mn-ea"/>
                          <a:sym typeface="+mn-lt"/>
                        </a:rPr>
                        <a:t>建议改</a:t>
                      </a:r>
                    </a:p>
                    <a:p>
                      <a:pPr marL="0" lvl="0" indent="0">
                        <a:buNone/>
                      </a:pPr>
                      <a:r>
                        <a:rPr lang="zh-CN" altLang="en-US" sz="1050" b="0" dirty="0">
                          <a:solidFill>
                            <a:schemeClr val="bg1"/>
                          </a:solidFill>
                          <a:latin typeface="+mn-lt"/>
                          <a:ea typeface="+mn-ea"/>
                          <a:cs typeface="+mn-ea"/>
                          <a:sym typeface="+mn-lt"/>
                        </a:rPr>
                        <a:t>进措施</a:t>
                      </a: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3408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lt"/>
                          <a:ea typeface="+mn-ea"/>
                          <a:cs typeface="+mn-ea"/>
                          <a:sym typeface="+mn-lt"/>
                        </a:rPr>
                        <a:t>1</a:t>
                      </a:r>
                      <a:endParaRPr lang="zh-CN" altLang="en-US" sz="800" b="0">
                        <a:solidFill>
                          <a:schemeClr val="tx1">
                            <a:lumMod val="85000"/>
                            <a:lumOff val="15000"/>
                          </a:schemeClr>
                        </a:solidFill>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确定检修方案</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检修方案缺乏</a:t>
                      </a:r>
                      <a:r>
                        <a:rPr lang="en-US" altLang="zh-CN" sz="1050" b="0" dirty="0">
                          <a:solidFill>
                            <a:schemeClr val="tx1">
                              <a:lumMod val="85000"/>
                              <a:lumOff val="15000"/>
                            </a:schemeClr>
                          </a:solidFill>
                          <a:latin typeface="+mn-lt"/>
                          <a:ea typeface="+mn-ea"/>
                          <a:cs typeface="+mn-ea"/>
                          <a:sym typeface="+mn-lt"/>
                        </a:rPr>
                        <a:t>HSE</a:t>
                      </a:r>
                      <a:r>
                        <a:rPr lang="zh-CN" altLang="en-US" sz="1050" b="0" dirty="0">
                          <a:solidFill>
                            <a:schemeClr val="tx1">
                              <a:lumMod val="85000"/>
                              <a:lumOff val="15000"/>
                            </a:schemeClr>
                          </a:solidFill>
                          <a:latin typeface="+mn-lt"/>
                          <a:ea typeface="+mn-ea"/>
                          <a:cs typeface="+mn-ea"/>
                          <a:sym typeface="+mn-lt"/>
                        </a:rPr>
                        <a:t>控制措施</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设备事故或人员伤害</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每次检查，有某某管理规定，严格执行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dirty="0">
                          <a:solidFill>
                            <a:srgbClr val="C00000"/>
                          </a:solidFill>
                          <a:latin typeface="+mn-lt"/>
                          <a:ea typeface="+mn-ea"/>
                          <a:cs typeface="+mn-ea"/>
                          <a:sym typeface="+mn-lt"/>
                        </a:rPr>
                        <a:t>1</a:t>
                      </a: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4</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4</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0478">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lt"/>
                          <a:ea typeface="+mn-ea"/>
                          <a:cs typeface="+mn-ea"/>
                          <a:sym typeface="+mn-lt"/>
                        </a:rPr>
                        <a:t>2</a:t>
                      </a:r>
                      <a:endParaRPr lang="zh-CN" altLang="en-US" sz="800" b="0">
                        <a:solidFill>
                          <a:schemeClr val="tx1">
                            <a:lumMod val="85000"/>
                            <a:lumOff val="15000"/>
                          </a:schemeClr>
                        </a:solidFill>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审核机具及人员安排情况</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机具不适用</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拖延工期，造成经济损失</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每次检查，有某某管理规定，严格执行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4</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1595">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人员资质未达到要求</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影响检修质量，造成经济损失 </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每次检查，有某某管理规定，严格执行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4</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22162">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lt"/>
                          <a:ea typeface="+mn-ea"/>
                          <a:cs typeface="+mn-ea"/>
                          <a:sym typeface="+mn-lt"/>
                        </a:rPr>
                        <a:t>3</a:t>
                      </a:r>
                      <a:endParaRPr lang="zh-CN" altLang="en-US" sz="800" b="0">
                        <a:solidFill>
                          <a:schemeClr val="tx1">
                            <a:lumMod val="85000"/>
                            <a:lumOff val="15000"/>
                          </a:schemeClr>
                        </a:solidFill>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检修质量监督</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监督不到位</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检修质量差，造成设备事故</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偶尔不检查，有某某管理规定，偶尔不执行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3</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4</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12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rgbClr val="C00000"/>
                          </a:solidFill>
                          <a:latin typeface="+mn-lt"/>
                          <a:ea typeface="+mn-ea"/>
                          <a:cs typeface="+mn-ea"/>
                          <a:sym typeface="+mn-lt"/>
                        </a:rPr>
                        <a:t>人员培训</a:t>
                      </a:r>
                    </a:p>
                    <a:p>
                      <a:pPr marL="0" lvl="0" indent="0">
                        <a:spcBef>
                          <a:spcPct val="0"/>
                        </a:spcBef>
                        <a:buNone/>
                      </a:pPr>
                      <a:r>
                        <a:rPr lang="zh-CN" altLang="en-US" sz="1050" b="0" dirty="0">
                          <a:solidFill>
                            <a:srgbClr val="C00000"/>
                          </a:solidFill>
                          <a:latin typeface="+mn-lt"/>
                          <a:ea typeface="+mn-ea"/>
                          <a:cs typeface="+mn-ea"/>
                          <a:sym typeface="+mn-lt"/>
                        </a:rPr>
                        <a:t>建立考核制度</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24395">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未按规定检查</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违反公司有关规定</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偶尔不检查，有某某管理规定，偶尔不执行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4</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3</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12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rgbClr val="C00000"/>
                          </a:solidFill>
                          <a:latin typeface="+mn-lt"/>
                          <a:ea typeface="+mn-ea"/>
                          <a:cs typeface="+mn-ea"/>
                          <a:sym typeface="+mn-lt"/>
                        </a:rPr>
                        <a:t>人员培训</a:t>
                      </a:r>
                    </a:p>
                    <a:p>
                      <a:pPr marL="0" lvl="0" indent="0">
                        <a:spcBef>
                          <a:spcPct val="0"/>
                        </a:spcBef>
                        <a:buNone/>
                      </a:pPr>
                      <a:r>
                        <a:rPr lang="zh-CN" altLang="en-US" sz="1050" b="0" dirty="0">
                          <a:solidFill>
                            <a:srgbClr val="C00000"/>
                          </a:solidFill>
                          <a:latin typeface="+mn-lt"/>
                          <a:ea typeface="+mn-ea"/>
                          <a:cs typeface="+mn-ea"/>
                          <a:sym typeface="+mn-lt"/>
                        </a:rPr>
                        <a:t>建立考核制度</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408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lt"/>
                          <a:ea typeface="+mn-ea"/>
                          <a:cs typeface="+mn-ea"/>
                          <a:sym typeface="+mn-lt"/>
                        </a:rPr>
                        <a:t>4</a:t>
                      </a:r>
                      <a:endParaRPr lang="zh-CN" altLang="en-US" sz="800" b="0">
                        <a:solidFill>
                          <a:schemeClr val="tx1">
                            <a:lumMod val="85000"/>
                            <a:lumOff val="15000"/>
                          </a:schemeClr>
                        </a:solidFill>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检修记录确认</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检修资料不全</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050" b="0" dirty="0">
                          <a:solidFill>
                            <a:schemeClr val="tx1">
                              <a:lumMod val="85000"/>
                              <a:lumOff val="15000"/>
                            </a:schemeClr>
                          </a:solidFill>
                          <a:latin typeface="+mn-lt"/>
                          <a:ea typeface="+mn-ea"/>
                          <a:cs typeface="+mn-ea"/>
                          <a:sym typeface="+mn-lt"/>
                        </a:rPr>
                        <a:t>违反公司有关规定   </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每次检查，有某某管理规定，严格执行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3</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6</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408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lt"/>
                          <a:ea typeface="+mn-ea"/>
                          <a:cs typeface="+mn-ea"/>
                          <a:sym typeface="+mn-lt"/>
                        </a:rPr>
                        <a:t>5</a:t>
                      </a:r>
                      <a:endParaRPr lang="zh-CN" altLang="en-US" sz="800" b="0">
                        <a:solidFill>
                          <a:schemeClr val="tx1">
                            <a:lumMod val="85000"/>
                            <a:lumOff val="15000"/>
                          </a:schemeClr>
                        </a:solidFill>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开机前联校</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未按规定组织联校</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违反公司有关规定，发生设备事故</a:t>
                      </a:r>
                      <a:endParaRPr lang="zh-CN" altLang="en-US" sz="1050" b="0">
                        <a:solidFill>
                          <a:schemeClr val="tx1">
                            <a:lumMod val="85000"/>
                            <a:lumOff val="15000"/>
                          </a:schemeClr>
                        </a:solidFill>
                        <a:latin typeface="+mn-lt"/>
                        <a:ea typeface="+mn-ea"/>
                        <a:cs typeface="+mn-ea"/>
                        <a:sym typeface="+mn-lt"/>
                      </a:endParaRPr>
                    </a:p>
                  </a:txBody>
                  <a:tcPr marL="19050" marR="190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每次检查，有某某管理规定，严格执行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1</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3</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3</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408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lt"/>
                          <a:ea typeface="+mn-ea"/>
                          <a:cs typeface="+mn-ea"/>
                          <a:sym typeface="+mn-lt"/>
                        </a:rPr>
                        <a:t>6</a:t>
                      </a:r>
                      <a:endParaRPr lang="zh-CN" altLang="en-US" sz="800" b="0">
                        <a:solidFill>
                          <a:schemeClr val="tx1">
                            <a:lumMod val="85000"/>
                            <a:lumOff val="15000"/>
                          </a:schemeClr>
                        </a:solidFill>
                        <a:latin typeface="+mn-lt"/>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开机前检查</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未按规定组织联检</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违反公司有关规定，发生设备事故</a:t>
                      </a:r>
                      <a:endParaRPr lang="zh-CN" altLang="en-US" sz="1050" b="0">
                        <a:solidFill>
                          <a:schemeClr val="tx1">
                            <a:lumMod val="85000"/>
                            <a:lumOff val="15000"/>
                          </a:schemeClr>
                        </a:solidFill>
                        <a:latin typeface="+mn-lt"/>
                        <a:ea typeface="+mn-ea"/>
                        <a:cs typeface="+mn-ea"/>
                        <a:sym typeface="+mn-lt"/>
                      </a:endParaRPr>
                    </a:p>
                  </a:txBody>
                  <a:tcPr marL="19050" marR="190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050" b="0" dirty="0">
                          <a:solidFill>
                            <a:schemeClr val="tx1">
                              <a:lumMod val="85000"/>
                              <a:lumOff val="15000"/>
                            </a:schemeClr>
                          </a:solidFill>
                          <a:latin typeface="+mn-lt"/>
                          <a:ea typeface="+mn-ea"/>
                          <a:cs typeface="+mn-ea"/>
                          <a:sym typeface="+mn-lt"/>
                        </a:rPr>
                        <a:t>每次检查，有某某管理规定，严格执行</a:t>
                      </a:r>
                      <a:endParaRPr lang="zh-CN" altLang="en-US" sz="1050" b="0">
                        <a:solidFill>
                          <a:schemeClr val="tx1">
                            <a:lumMod val="85000"/>
                            <a:lumOff val="15000"/>
                          </a:schemeClr>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2</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3</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050" b="0">
                          <a:solidFill>
                            <a:srgbClr val="C00000"/>
                          </a:solidFill>
                          <a:latin typeface="+mn-lt"/>
                          <a:ea typeface="+mn-ea"/>
                          <a:cs typeface="+mn-ea"/>
                          <a:sym typeface="+mn-lt"/>
                        </a:rPr>
                        <a:t>6</a:t>
                      </a:r>
                      <a:endParaRPr lang="zh-CN" altLang="en-US" sz="1050" b="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050" b="0" dirty="0">
                        <a:solidFill>
                          <a:srgbClr val="C00000"/>
                        </a:solidFill>
                        <a:latin typeface="+mn-lt"/>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2" name="矩形 1">
            <a:extLst>
              <a:ext uri="{FF2B5EF4-FFF2-40B4-BE49-F238E27FC236}">
                <a16:creationId xmlns="" xmlns:a16="http://schemas.microsoft.com/office/drawing/2014/main" id="{48ED7655-3144-4A07-BEAE-6EE14DDD3B40}"/>
              </a:ext>
            </a:extLst>
          </p:cNvPr>
          <p:cNvSpPr/>
          <p:nvPr/>
        </p:nvSpPr>
        <p:spPr>
          <a:xfrm>
            <a:off x="376237" y="1344567"/>
            <a:ext cx="8661399" cy="276999"/>
          </a:xfrm>
          <a:prstGeom prst="rect">
            <a:avLst/>
          </a:prstGeom>
        </p:spPr>
        <p:txBody>
          <a:bodyPr wrap="square">
            <a:spAutoFit/>
          </a:bodyPr>
          <a:lstStyle/>
          <a:p>
            <a:r>
              <a:rPr lang="zh-CN" altLang="en-US" sz="1200" dirty="0">
                <a:solidFill>
                  <a:srgbClr val="0070C0"/>
                </a:solidFill>
                <a:cs typeface="+mn-ea"/>
                <a:sym typeface="+mn-lt"/>
              </a:rPr>
              <a:t>单位： </a:t>
            </a:r>
            <a:r>
              <a:rPr lang="zh-CN" altLang="en-US" sz="1200" u="sng" dirty="0">
                <a:solidFill>
                  <a:srgbClr val="0070C0"/>
                </a:solidFill>
                <a:cs typeface="+mn-ea"/>
                <a:sym typeface="+mn-lt"/>
              </a:rPr>
              <a:t>机动处</a:t>
            </a:r>
            <a:r>
              <a:rPr lang="zh-CN" altLang="en-US" sz="1200" dirty="0">
                <a:solidFill>
                  <a:srgbClr val="0070C0"/>
                </a:solidFill>
                <a:cs typeface="+mn-ea"/>
                <a:sym typeface="+mn-lt"/>
              </a:rPr>
              <a:t>                      工作岗位：</a:t>
            </a:r>
            <a:r>
              <a:rPr lang="zh-CN" altLang="en-US" sz="1200" u="sng" dirty="0">
                <a:solidFill>
                  <a:srgbClr val="0070C0"/>
                </a:solidFill>
                <a:cs typeface="+mn-ea"/>
                <a:sym typeface="+mn-lt"/>
              </a:rPr>
              <a:t>设备组</a:t>
            </a:r>
            <a:r>
              <a:rPr lang="zh-CN" altLang="en-US" sz="1200" dirty="0">
                <a:solidFill>
                  <a:srgbClr val="0070C0"/>
                </a:solidFill>
                <a:cs typeface="+mn-ea"/>
                <a:sym typeface="+mn-lt"/>
              </a:rPr>
              <a:t>                   工作任务：</a:t>
            </a:r>
            <a:r>
              <a:rPr lang="zh-CN" altLang="en-US" sz="1200" u="sng" dirty="0">
                <a:solidFill>
                  <a:srgbClr val="0070C0"/>
                </a:solidFill>
                <a:cs typeface="+mn-ea"/>
                <a:sym typeface="+mn-lt"/>
              </a:rPr>
              <a:t>气压机检修</a:t>
            </a:r>
            <a:r>
              <a:rPr lang="zh-CN" altLang="en-US" sz="1200" dirty="0">
                <a:solidFill>
                  <a:srgbClr val="0070C0"/>
                </a:solidFill>
                <a:cs typeface="+mn-ea"/>
                <a:sym typeface="+mn-lt"/>
              </a:rPr>
              <a:t>                         分析日期：</a:t>
            </a:r>
            <a:r>
              <a:rPr lang="en-US" altLang="zh-CN" sz="1200" u="sng" dirty="0">
                <a:solidFill>
                  <a:srgbClr val="0070C0"/>
                </a:solidFill>
                <a:cs typeface="+mn-ea"/>
                <a:sym typeface="+mn-lt"/>
              </a:rPr>
              <a:t>****</a:t>
            </a:r>
            <a:r>
              <a:rPr lang="zh-CN" altLang="en-US" sz="1200" u="sng" dirty="0">
                <a:solidFill>
                  <a:srgbClr val="0070C0"/>
                </a:solidFill>
                <a:cs typeface="+mn-ea"/>
                <a:sym typeface="+mn-lt"/>
              </a:rPr>
              <a:t>年</a:t>
            </a:r>
            <a:r>
              <a:rPr lang="en-US" altLang="zh-CN" sz="1200" u="sng" dirty="0">
                <a:solidFill>
                  <a:srgbClr val="0070C0"/>
                </a:solidFill>
                <a:cs typeface="+mn-ea"/>
                <a:sym typeface="+mn-lt"/>
              </a:rPr>
              <a:t>**</a:t>
            </a:r>
            <a:r>
              <a:rPr lang="zh-CN" altLang="en-US" sz="1200" u="sng" dirty="0">
                <a:solidFill>
                  <a:srgbClr val="0070C0"/>
                </a:solidFill>
                <a:cs typeface="+mn-ea"/>
                <a:sym typeface="+mn-lt"/>
              </a:rPr>
              <a:t>月</a:t>
            </a:r>
            <a:r>
              <a:rPr lang="en-US" altLang="zh-CN" sz="1200" u="sng" dirty="0">
                <a:solidFill>
                  <a:srgbClr val="0070C0"/>
                </a:solidFill>
                <a:cs typeface="+mn-ea"/>
                <a:sym typeface="+mn-lt"/>
              </a:rPr>
              <a:t>**</a:t>
            </a:r>
            <a:r>
              <a:rPr lang="zh-CN" altLang="en-US" sz="1200" u="sng" dirty="0">
                <a:solidFill>
                  <a:srgbClr val="0070C0"/>
                </a:solidFill>
                <a:cs typeface="+mn-ea"/>
                <a:sym typeface="+mn-lt"/>
              </a:rPr>
              <a:t>日</a:t>
            </a:r>
            <a:endParaRPr lang="zh-CN" altLang="en-US" sz="1200" dirty="0">
              <a:solidFill>
                <a:srgbClr val="0070C0"/>
              </a:solidFill>
            </a:endParaRPr>
          </a:p>
        </p:txBody>
      </p:sp>
      <p:sp>
        <p:nvSpPr>
          <p:cNvPr id="15" name="矩形 14">
            <a:extLst>
              <a:ext uri="{FF2B5EF4-FFF2-40B4-BE49-F238E27FC236}">
                <a16:creationId xmlns="" xmlns:a16="http://schemas.microsoft.com/office/drawing/2014/main" id="{72CA9C1F-A291-431F-A748-3AB6497CE752}"/>
              </a:ext>
            </a:extLst>
          </p:cNvPr>
          <p:cNvSpPr/>
          <p:nvPr/>
        </p:nvSpPr>
        <p:spPr>
          <a:xfrm>
            <a:off x="3120094" y="902871"/>
            <a:ext cx="2903810" cy="338554"/>
          </a:xfrm>
          <a:prstGeom prst="rect">
            <a:avLst/>
          </a:prstGeom>
        </p:spPr>
        <p:txBody>
          <a:bodyPr wrap="square">
            <a:spAutoFit/>
          </a:bodyPr>
          <a:lstStyle/>
          <a:p>
            <a:r>
              <a:rPr lang="zh-CN" altLang="en-US" sz="1600" dirty="0">
                <a:solidFill>
                  <a:srgbClr val="0070C0"/>
                </a:solidFill>
                <a:cs typeface="+mn-ea"/>
                <a:sym typeface="+mn-lt"/>
              </a:rPr>
              <a:t> 工作危害分析</a:t>
            </a:r>
            <a:r>
              <a:rPr lang="en-US" altLang="zh-CN" sz="1600" dirty="0">
                <a:solidFill>
                  <a:srgbClr val="0070C0"/>
                </a:solidFill>
                <a:cs typeface="+mn-ea"/>
                <a:sym typeface="+mn-lt"/>
              </a:rPr>
              <a:t>(JHA)</a:t>
            </a:r>
            <a:r>
              <a:rPr lang="zh-CN" altLang="en-US" sz="1600" dirty="0">
                <a:solidFill>
                  <a:srgbClr val="0070C0"/>
                </a:solidFill>
                <a:cs typeface="+mn-ea"/>
                <a:sym typeface="+mn-lt"/>
              </a:rPr>
              <a:t>记录表</a:t>
            </a:r>
            <a:endParaRPr lang="zh-CN" altLang="en-US" sz="1400" dirty="0">
              <a:solidFill>
                <a:srgbClr val="0070C0"/>
              </a:solidFill>
            </a:endParaRPr>
          </a:p>
        </p:txBody>
      </p:sp>
    </p:spTree>
    <p:extLst>
      <p:ext uri="{BB962C8B-B14F-4D97-AF65-F5344CB8AC3E}">
        <p14:creationId xmlns:p14="http://schemas.microsoft.com/office/powerpoint/2010/main" val="42254392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5" name="矩形 14">
            <a:extLst>
              <a:ext uri="{FF2B5EF4-FFF2-40B4-BE49-F238E27FC236}">
                <a16:creationId xmlns="" xmlns:a16="http://schemas.microsoft.com/office/drawing/2014/main" id="{72CA9C1F-A291-431F-A748-3AB6497CE752}"/>
              </a:ext>
            </a:extLst>
          </p:cNvPr>
          <p:cNvSpPr/>
          <p:nvPr/>
        </p:nvSpPr>
        <p:spPr>
          <a:xfrm>
            <a:off x="3194708" y="1105842"/>
            <a:ext cx="2903810" cy="338554"/>
          </a:xfrm>
          <a:prstGeom prst="rect">
            <a:avLst/>
          </a:prstGeom>
        </p:spPr>
        <p:txBody>
          <a:bodyPr wrap="square">
            <a:spAutoFit/>
          </a:bodyPr>
          <a:lstStyle/>
          <a:p>
            <a:r>
              <a:rPr lang="zh-CN" altLang="en-US" sz="1600" dirty="0">
                <a:solidFill>
                  <a:srgbClr val="0070C0"/>
                </a:solidFill>
                <a:cs typeface="+mn-ea"/>
                <a:sym typeface="+mn-lt"/>
              </a:rPr>
              <a:t> 工作危害分析</a:t>
            </a:r>
            <a:r>
              <a:rPr lang="en-US" altLang="zh-CN" sz="1600" dirty="0">
                <a:solidFill>
                  <a:srgbClr val="0070C0"/>
                </a:solidFill>
                <a:cs typeface="+mn-ea"/>
                <a:sym typeface="+mn-lt"/>
              </a:rPr>
              <a:t>(JHA)</a:t>
            </a:r>
            <a:r>
              <a:rPr lang="zh-CN" altLang="en-US" sz="1600" dirty="0">
                <a:solidFill>
                  <a:srgbClr val="0070C0"/>
                </a:solidFill>
                <a:cs typeface="+mn-ea"/>
                <a:sym typeface="+mn-lt"/>
              </a:rPr>
              <a:t>记录表</a:t>
            </a:r>
            <a:endParaRPr lang="zh-CN" altLang="en-US" sz="1400" dirty="0">
              <a:solidFill>
                <a:srgbClr val="0070C0"/>
              </a:solidFill>
            </a:endParaRPr>
          </a:p>
        </p:txBody>
      </p:sp>
      <p:graphicFrame>
        <p:nvGraphicFramePr>
          <p:cNvPr id="12" name="表格 11">
            <a:extLst>
              <a:ext uri="{FF2B5EF4-FFF2-40B4-BE49-F238E27FC236}">
                <a16:creationId xmlns="" xmlns:a16="http://schemas.microsoft.com/office/drawing/2014/main" id="{F475C8E8-A3EF-4E7D-B312-D8C9205E7457}"/>
              </a:ext>
            </a:extLst>
          </p:cNvPr>
          <p:cNvGraphicFramePr/>
          <p:nvPr>
            <p:extLst>
              <p:ext uri="{D42A27DB-BD31-4B8C-83A1-F6EECF244321}">
                <p14:modId xmlns:p14="http://schemas.microsoft.com/office/powerpoint/2010/main" val="2007712748"/>
              </p:ext>
            </p:extLst>
          </p:nvPr>
        </p:nvGraphicFramePr>
        <p:xfrm>
          <a:off x="596901" y="1842047"/>
          <a:ext cx="8099424" cy="2963356"/>
        </p:xfrm>
        <a:graphic>
          <a:graphicData uri="http://schemas.openxmlformats.org/drawingml/2006/table">
            <a:tbl>
              <a:tblPr/>
              <a:tblGrid>
                <a:gridCol w="327834">
                  <a:extLst>
                    <a:ext uri="{9D8B030D-6E8A-4147-A177-3AD203B41FA5}">
                      <a16:colId xmlns="" xmlns:a16="http://schemas.microsoft.com/office/drawing/2014/main" val="20000"/>
                    </a:ext>
                  </a:extLst>
                </a:gridCol>
                <a:gridCol w="850119">
                  <a:extLst>
                    <a:ext uri="{9D8B030D-6E8A-4147-A177-3AD203B41FA5}">
                      <a16:colId xmlns="" xmlns:a16="http://schemas.microsoft.com/office/drawing/2014/main" val="20001"/>
                    </a:ext>
                  </a:extLst>
                </a:gridCol>
                <a:gridCol w="1263621">
                  <a:extLst>
                    <a:ext uri="{9D8B030D-6E8A-4147-A177-3AD203B41FA5}">
                      <a16:colId xmlns="" xmlns:a16="http://schemas.microsoft.com/office/drawing/2014/main" val="20002"/>
                    </a:ext>
                  </a:extLst>
                </a:gridCol>
                <a:gridCol w="885825">
                  <a:extLst>
                    <a:ext uri="{9D8B030D-6E8A-4147-A177-3AD203B41FA5}">
                      <a16:colId xmlns="" xmlns:a16="http://schemas.microsoft.com/office/drawing/2014/main" val="20003"/>
                    </a:ext>
                  </a:extLst>
                </a:gridCol>
                <a:gridCol w="2729493">
                  <a:extLst>
                    <a:ext uri="{9D8B030D-6E8A-4147-A177-3AD203B41FA5}">
                      <a16:colId xmlns="" xmlns:a16="http://schemas.microsoft.com/office/drawing/2014/main" val="20004"/>
                    </a:ext>
                  </a:extLst>
                </a:gridCol>
                <a:gridCol w="364795">
                  <a:extLst>
                    <a:ext uri="{9D8B030D-6E8A-4147-A177-3AD203B41FA5}">
                      <a16:colId xmlns="" xmlns:a16="http://schemas.microsoft.com/office/drawing/2014/main" val="20005"/>
                    </a:ext>
                  </a:extLst>
                </a:gridCol>
                <a:gridCol w="363188">
                  <a:extLst>
                    <a:ext uri="{9D8B030D-6E8A-4147-A177-3AD203B41FA5}">
                      <a16:colId xmlns="" xmlns:a16="http://schemas.microsoft.com/office/drawing/2014/main" val="20006"/>
                    </a:ext>
                  </a:extLst>
                </a:gridCol>
                <a:gridCol w="364796">
                  <a:extLst>
                    <a:ext uri="{9D8B030D-6E8A-4147-A177-3AD203B41FA5}">
                      <a16:colId xmlns="" xmlns:a16="http://schemas.microsoft.com/office/drawing/2014/main" val="20007"/>
                    </a:ext>
                  </a:extLst>
                </a:gridCol>
                <a:gridCol w="949753">
                  <a:extLst>
                    <a:ext uri="{9D8B030D-6E8A-4147-A177-3AD203B41FA5}">
                      <a16:colId xmlns="" xmlns:a16="http://schemas.microsoft.com/office/drawing/2014/main" val="20008"/>
                    </a:ext>
                  </a:extLst>
                </a:gridCol>
              </a:tblGrid>
              <a:tr h="43788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bg1"/>
                          </a:solidFill>
                          <a:latin typeface="+mn-ea"/>
                          <a:ea typeface="+mn-ea"/>
                          <a:cs typeface="+mn-ea"/>
                          <a:sym typeface="+mn-lt"/>
                        </a:rPr>
                        <a:t>序</a:t>
                      </a:r>
                    </a:p>
                    <a:p>
                      <a:pPr marL="0" lvl="0" indent="0">
                        <a:buNone/>
                      </a:pPr>
                      <a:r>
                        <a:rPr lang="zh-CN" altLang="en-US" sz="1200" b="0" dirty="0">
                          <a:solidFill>
                            <a:schemeClr val="bg1"/>
                          </a:solidFill>
                          <a:latin typeface="+mn-ea"/>
                          <a:ea typeface="+mn-ea"/>
                          <a:cs typeface="+mn-ea"/>
                          <a:sym typeface="+mn-lt"/>
                        </a:rPr>
                        <a:t>号</a:t>
                      </a: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bg1"/>
                          </a:solidFill>
                          <a:latin typeface="+mn-ea"/>
                          <a:ea typeface="+mn-ea"/>
                          <a:cs typeface="+mn-ea"/>
                          <a:sym typeface="+mn-lt"/>
                        </a:rPr>
                        <a:t>工作步骤</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bg1"/>
                          </a:solidFill>
                          <a:latin typeface="+mn-ea"/>
                          <a:ea typeface="+mn-ea"/>
                          <a:cs typeface="+mn-ea"/>
                          <a:sym typeface="+mn-lt"/>
                        </a:rPr>
                        <a:t>危害或潜在事件 </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bg1"/>
                          </a:solidFill>
                          <a:latin typeface="+mn-ea"/>
                          <a:ea typeface="+mn-ea"/>
                          <a:cs typeface="+mn-ea"/>
                          <a:sym typeface="+mn-lt"/>
                        </a:rPr>
                        <a:t>主要后果</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bg1"/>
                          </a:solidFill>
                          <a:latin typeface="+mn-ea"/>
                          <a:ea typeface="+mn-ea"/>
                          <a:cs typeface="+mn-ea"/>
                          <a:sym typeface="+mn-lt"/>
                        </a:rPr>
                        <a:t>现有安全控制措施</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bg1"/>
                          </a:solidFill>
                          <a:latin typeface="+mn-ea"/>
                          <a:ea typeface="+mn-ea"/>
                          <a:cs typeface="+mn-ea"/>
                          <a:sym typeface="+mn-lt"/>
                        </a:rPr>
                        <a:t>L</a:t>
                      </a:r>
                      <a:endParaRPr lang="zh-CN" altLang="en-US" sz="1200" b="0" dirty="0">
                        <a:solidFill>
                          <a:schemeClr val="bg1"/>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bg1"/>
                          </a:solidFill>
                          <a:latin typeface="+mn-ea"/>
                          <a:ea typeface="+mn-ea"/>
                          <a:cs typeface="+mn-ea"/>
                          <a:sym typeface="+mn-lt"/>
                        </a:rPr>
                        <a:t>S</a:t>
                      </a:r>
                      <a:endParaRPr lang="zh-CN" altLang="en-US" sz="1200" b="0" dirty="0">
                        <a:solidFill>
                          <a:schemeClr val="bg1"/>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bg1"/>
                          </a:solidFill>
                          <a:latin typeface="+mn-ea"/>
                          <a:ea typeface="+mn-ea"/>
                          <a:cs typeface="+mn-ea"/>
                          <a:sym typeface="+mn-lt"/>
                        </a:rPr>
                        <a:t>R</a:t>
                      </a:r>
                      <a:endParaRPr lang="zh-CN" altLang="en-US" sz="1200" b="0" dirty="0">
                        <a:solidFill>
                          <a:schemeClr val="bg1"/>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bg1"/>
                          </a:solidFill>
                          <a:latin typeface="+mn-ea"/>
                          <a:ea typeface="+mn-ea"/>
                          <a:cs typeface="+mn-ea"/>
                          <a:sym typeface="+mn-lt"/>
                        </a:rPr>
                        <a:t>建议改</a:t>
                      </a:r>
                    </a:p>
                    <a:p>
                      <a:pPr marL="0" lvl="0" indent="0">
                        <a:buNone/>
                      </a:pPr>
                      <a:r>
                        <a:rPr lang="zh-CN" altLang="en-US" sz="1200" b="0" dirty="0">
                          <a:solidFill>
                            <a:schemeClr val="bg1"/>
                          </a:solidFill>
                          <a:latin typeface="+mn-ea"/>
                          <a:ea typeface="+mn-ea"/>
                          <a:cs typeface="+mn-ea"/>
                          <a:sym typeface="+mn-lt"/>
                        </a:rPr>
                        <a:t>进措施</a:t>
                      </a: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24101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900" b="0" dirty="0">
                          <a:solidFill>
                            <a:schemeClr val="tx1">
                              <a:lumMod val="85000"/>
                              <a:lumOff val="15000"/>
                            </a:schemeClr>
                          </a:solidFill>
                          <a:latin typeface="+mn-ea"/>
                          <a:ea typeface="+mn-ea"/>
                          <a:cs typeface="+mn-ea"/>
                          <a:sym typeface="+mn-lt"/>
                        </a:rPr>
                        <a:t>1</a:t>
                      </a:r>
                      <a:endParaRPr lang="zh-CN" altLang="en-US" sz="900" b="0" dirty="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b="0" dirty="0">
                          <a:solidFill>
                            <a:schemeClr val="tx1">
                              <a:lumMod val="85000"/>
                              <a:lumOff val="15000"/>
                            </a:schemeClr>
                          </a:solidFill>
                          <a:latin typeface="+mn-ea"/>
                          <a:ea typeface="+mn-ea"/>
                          <a:cs typeface="+mn-ea"/>
                          <a:sym typeface="+mn-lt"/>
                        </a:rPr>
                        <a:t>启动</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42433">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900" b="0">
                          <a:solidFill>
                            <a:schemeClr val="tx1">
                              <a:lumMod val="85000"/>
                              <a:lumOff val="15000"/>
                            </a:schemeClr>
                          </a:solidFill>
                          <a:latin typeface="+mn-ea"/>
                          <a:ea typeface="+mn-ea"/>
                          <a:cs typeface="+mn-ea"/>
                          <a:sym typeface="+mn-lt"/>
                        </a:rPr>
                        <a:t>2</a:t>
                      </a:r>
                      <a:endParaRPr lang="zh-CN" altLang="en-US" sz="9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b="0" dirty="0">
                          <a:solidFill>
                            <a:schemeClr val="tx1">
                              <a:lumMod val="85000"/>
                              <a:lumOff val="15000"/>
                            </a:schemeClr>
                          </a:solidFill>
                          <a:latin typeface="+mn-ea"/>
                          <a:ea typeface="+mn-ea"/>
                          <a:cs typeface="+mn-ea"/>
                          <a:sym typeface="+mn-lt"/>
                        </a:rPr>
                        <a:t>行驶</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l">
                        <a:spcBef>
                          <a:spcPct val="0"/>
                        </a:spcBef>
                        <a:buFontTx/>
                        <a:buNone/>
                      </a:pPr>
                      <a:r>
                        <a:rPr lang="zh-CN" altLang="en-US" sz="1100" b="0" dirty="0">
                          <a:solidFill>
                            <a:schemeClr val="tx1">
                              <a:lumMod val="85000"/>
                              <a:lumOff val="15000"/>
                            </a:schemeClr>
                          </a:solidFill>
                          <a:latin typeface="+mn-ea"/>
                          <a:ea typeface="+mn-ea"/>
                          <a:cs typeface="+mn-ea"/>
                          <a:sym typeface="+mn-lt"/>
                        </a:rPr>
                        <a:t>行驶速度过快</a:t>
                      </a:r>
                    </a:p>
                    <a:p>
                      <a:pPr marL="0" lvl="0" indent="0">
                        <a:spcBef>
                          <a:spcPct val="0"/>
                        </a:spcBef>
                        <a:buFontTx/>
                        <a:buNone/>
                      </a:pPr>
                      <a:r>
                        <a:rPr lang="zh-CN" altLang="en-US" sz="1100" b="0" dirty="0">
                          <a:solidFill>
                            <a:schemeClr val="tx1">
                              <a:lumMod val="85000"/>
                              <a:lumOff val="15000"/>
                            </a:schemeClr>
                          </a:solidFill>
                          <a:latin typeface="+mn-ea"/>
                          <a:ea typeface="+mn-ea"/>
                          <a:cs typeface="+mn-ea"/>
                          <a:sym typeface="+mn-lt"/>
                        </a:rPr>
                        <a:t>致使轮胎发热</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100" b="0" dirty="0">
                          <a:solidFill>
                            <a:schemeClr val="tx1">
                              <a:lumMod val="85000"/>
                              <a:lumOff val="15000"/>
                            </a:schemeClr>
                          </a:solidFill>
                          <a:latin typeface="+mn-ea"/>
                          <a:ea typeface="+mn-ea"/>
                          <a:cs typeface="+mn-ea"/>
                          <a:sym typeface="+mn-lt"/>
                        </a:rPr>
                        <a:t>爆胎</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b="0" dirty="0">
                          <a:solidFill>
                            <a:schemeClr val="tx1">
                              <a:lumMod val="85000"/>
                              <a:lumOff val="15000"/>
                            </a:schemeClr>
                          </a:solidFill>
                          <a:latin typeface="+mn-ea"/>
                          <a:ea typeface="+mn-ea"/>
                          <a:cs typeface="+mn-ea"/>
                          <a:sym typeface="+mn-lt"/>
                        </a:rPr>
                        <a:t>车速控制在</a:t>
                      </a:r>
                      <a:r>
                        <a:rPr lang="en-US" altLang="zh-CN" sz="1100" b="0" dirty="0">
                          <a:solidFill>
                            <a:schemeClr val="tx1">
                              <a:lumMod val="85000"/>
                              <a:lumOff val="15000"/>
                            </a:schemeClr>
                          </a:solidFill>
                          <a:latin typeface="+mn-ea"/>
                          <a:ea typeface="+mn-ea"/>
                          <a:cs typeface="+mn-ea"/>
                          <a:sym typeface="+mn-lt"/>
                        </a:rPr>
                        <a:t>120</a:t>
                      </a:r>
                      <a:r>
                        <a:rPr lang="zh-CN" altLang="en-US" sz="1100" b="0" dirty="0">
                          <a:solidFill>
                            <a:schemeClr val="tx1">
                              <a:lumMod val="85000"/>
                              <a:lumOff val="15000"/>
                            </a:schemeClr>
                          </a:solidFill>
                          <a:latin typeface="+mn-ea"/>
                          <a:ea typeface="+mn-ea"/>
                          <a:cs typeface="+mn-ea"/>
                          <a:sym typeface="+mn-lt"/>
                        </a:rPr>
                        <a:t>公里以内，扎安全带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11140">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144000" lvl="0" indent="-108000">
                        <a:spcBef>
                          <a:spcPct val="0"/>
                        </a:spcBef>
                      </a:pPr>
                      <a:r>
                        <a:rPr lang="zh-CN" altLang="en-US" sz="1100" b="0" dirty="0">
                          <a:solidFill>
                            <a:schemeClr val="tx1">
                              <a:lumMod val="85000"/>
                              <a:lumOff val="15000"/>
                            </a:schemeClr>
                          </a:solidFill>
                          <a:latin typeface="+mn-ea"/>
                          <a:ea typeface="+mn-ea"/>
                          <a:cs typeface="+mn-ea"/>
                          <a:sym typeface="+mn-lt"/>
                        </a:rPr>
                        <a:t>行驶时间过长</a:t>
                      </a:r>
                    </a:p>
                    <a:p>
                      <a:pPr marL="144000" lvl="0" indent="-108000">
                        <a:spcBef>
                          <a:spcPct val="0"/>
                        </a:spcBef>
                      </a:pPr>
                      <a:r>
                        <a:rPr lang="zh-CN" altLang="en-US" sz="1100" b="0" dirty="0">
                          <a:solidFill>
                            <a:schemeClr val="tx1">
                              <a:lumMod val="85000"/>
                              <a:lumOff val="15000"/>
                            </a:schemeClr>
                          </a:solidFill>
                          <a:latin typeface="+mn-ea"/>
                          <a:ea typeface="+mn-ea"/>
                          <a:cs typeface="+mn-ea"/>
                          <a:sym typeface="+mn-lt"/>
                        </a:rPr>
                        <a:t>致使轮胎发热</a:t>
                      </a:r>
                    </a:p>
                    <a:p>
                      <a:pPr marL="144000" lvl="0" indent="-108000">
                        <a:spcBef>
                          <a:spcPct val="0"/>
                        </a:spcBef>
                      </a:pPr>
                      <a:r>
                        <a:rPr lang="zh-CN" altLang="en-US" sz="1100" b="0" dirty="0">
                          <a:solidFill>
                            <a:schemeClr val="tx1">
                              <a:lumMod val="85000"/>
                              <a:lumOff val="15000"/>
                            </a:schemeClr>
                          </a:solidFill>
                          <a:latin typeface="+mn-ea"/>
                          <a:ea typeface="+mn-ea"/>
                          <a:cs typeface="+mn-ea"/>
                          <a:sym typeface="+mn-lt"/>
                        </a:rPr>
                        <a:t>尖锐物扎轮胎</a:t>
                      </a:r>
                    </a:p>
                    <a:p>
                      <a:pPr marL="144000" lvl="0" indent="-108000">
                        <a:spcBef>
                          <a:spcPct val="0"/>
                        </a:spcBef>
                      </a:pPr>
                      <a:r>
                        <a:rPr lang="zh-CN" altLang="en-US" sz="1100" b="0" dirty="0">
                          <a:solidFill>
                            <a:schemeClr val="tx1">
                              <a:lumMod val="85000"/>
                              <a:lumOff val="15000"/>
                            </a:schemeClr>
                          </a:solidFill>
                          <a:latin typeface="+mn-ea"/>
                          <a:ea typeface="+mn-ea"/>
                          <a:cs typeface="+mn-ea"/>
                          <a:sym typeface="+mn-lt"/>
                        </a:rPr>
                        <a:t>夜间行车会车灯光刺眼</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1100" b="0" dirty="0">
                          <a:solidFill>
                            <a:schemeClr val="tx1">
                              <a:lumMod val="85000"/>
                              <a:lumOff val="15000"/>
                            </a:schemeClr>
                          </a:solidFill>
                          <a:latin typeface="+mn-ea"/>
                          <a:ea typeface="+mn-ea"/>
                          <a:cs typeface="+mn-ea"/>
                          <a:sym typeface="+mn-lt"/>
                        </a:rPr>
                        <a:t>爆胎</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100" b="0" dirty="0">
                          <a:solidFill>
                            <a:schemeClr val="tx1">
                              <a:lumMod val="85000"/>
                              <a:lumOff val="15000"/>
                            </a:schemeClr>
                          </a:solidFill>
                          <a:latin typeface="+mn-ea"/>
                          <a:ea typeface="+mn-ea"/>
                          <a:cs typeface="+mn-ea"/>
                          <a:sym typeface="+mn-lt"/>
                        </a:rPr>
                        <a:t>每行驶</a:t>
                      </a:r>
                      <a:r>
                        <a:rPr lang="en-US" altLang="zh-CN" sz="1100" b="0" dirty="0">
                          <a:solidFill>
                            <a:schemeClr val="tx1">
                              <a:lumMod val="85000"/>
                              <a:lumOff val="15000"/>
                            </a:schemeClr>
                          </a:solidFill>
                          <a:latin typeface="+mn-ea"/>
                          <a:ea typeface="+mn-ea"/>
                          <a:cs typeface="+mn-ea"/>
                          <a:sym typeface="+mn-lt"/>
                        </a:rPr>
                        <a:t>3</a:t>
                      </a:r>
                      <a:r>
                        <a:rPr lang="zh-CN" altLang="en-US" sz="1100" b="0" dirty="0">
                          <a:solidFill>
                            <a:schemeClr val="tx1">
                              <a:lumMod val="85000"/>
                              <a:lumOff val="15000"/>
                            </a:schemeClr>
                          </a:solidFill>
                          <a:latin typeface="+mn-ea"/>
                          <a:ea typeface="+mn-ea"/>
                          <a:cs typeface="+mn-ea"/>
                          <a:sym typeface="+mn-lt"/>
                        </a:rPr>
                        <a:t>小时停</a:t>
                      </a:r>
                      <a:r>
                        <a:rPr lang="en-US" altLang="zh-CN" sz="1100" b="0" dirty="0">
                          <a:solidFill>
                            <a:schemeClr val="tx1">
                              <a:lumMod val="85000"/>
                              <a:lumOff val="15000"/>
                            </a:schemeClr>
                          </a:solidFill>
                          <a:latin typeface="+mn-ea"/>
                          <a:ea typeface="+mn-ea"/>
                          <a:cs typeface="+mn-ea"/>
                          <a:sym typeface="+mn-lt"/>
                        </a:rPr>
                        <a:t>10</a:t>
                      </a:r>
                      <a:r>
                        <a:rPr lang="zh-CN" altLang="en-US" sz="1100" b="0" dirty="0">
                          <a:solidFill>
                            <a:schemeClr val="tx1">
                              <a:lumMod val="85000"/>
                              <a:lumOff val="15000"/>
                            </a:schemeClr>
                          </a:solidFill>
                          <a:latin typeface="+mn-ea"/>
                          <a:ea typeface="+mn-ea"/>
                          <a:cs typeface="+mn-ea"/>
                          <a:sym typeface="+mn-lt"/>
                        </a:rPr>
                        <a:t>分钟，用水喷洒轮胎，避开可能有尖锐物的道路行驶</a:t>
                      </a:r>
                      <a:endParaRPr lang="en-US" altLang="zh-CN" sz="1100" b="0" dirty="0">
                        <a:solidFill>
                          <a:schemeClr val="tx1">
                            <a:lumMod val="85000"/>
                            <a:lumOff val="15000"/>
                          </a:schemeClr>
                        </a:solidFill>
                        <a:latin typeface="+mn-ea"/>
                        <a:ea typeface="+mn-ea"/>
                        <a:cs typeface="+mn-ea"/>
                        <a:sym typeface="+mn-lt"/>
                      </a:endParaRPr>
                    </a:p>
                    <a:p>
                      <a:pPr marL="0" lvl="0" indent="0">
                        <a:buNone/>
                      </a:pPr>
                      <a:r>
                        <a:rPr lang="zh-CN" altLang="en-US" sz="1100" b="0" dirty="0">
                          <a:solidFill>
                            <a:schemeClr val="tx1">
                              <a:lumMod val="85000"/>
                              <a:lumOff val="15000"/>
                            </a:schemeClr>
                          </a:solidFill>
                          <a:latin typeface="+mn-ea"/>
                          <a:ea typeface="+mn-ea"/>
                          <a:cs typeface="+mn-ea"/>
                          <a:sym typeface="+mn-lt"/>
                        </a:rPr>
                        <a:t>司机带防眩光眼镜</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100" b="0" dirty="0">
                          <a:solidFill>
                            <a:srgbClr val="C00000"/>
                          </a:solidFill>
                          <a:latin typeface="+mn-ea"/>
                          <a:ea typeface="+mn-ea"/>
                          <a:cs typeface="+mn-ea"/>
                          <a:sym typeface="+mn-lt"/>
                        </a:rPr>
                        <a:t>2</a:t>
                      </a:r>
                      <a:endParaRPr lang="zh-CN" altLang="en-US" sz="11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100" b="0" dirty="0">
                          <a:solidFill>
                            <a:srgbClr val="C00000"/>
                          </a:solidFill>
                          <a:latin typeface="+mn-ea"/>
                          <a:ea typeface="+mn-ea"/>
                          <a:cs typeface="+mn-ea"/>
                          <a:sym typeface="+mn-lt"/>
                        </a:rPr>
                        <a:t>5</a:t>
                      </a:r>
                      <a:endParaRPr lang="zh-CN" altLang="en-US" sz="11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100" b="0" dirty="0">
                          <a:solidFill>
                            <a:srgbClr val="C00000"/>
                          </a:solidFill>
                          <a:latin typeface="+mn-ea"/>
                          <a:ea typeface="+mn-ea"/>
                          <a:cs typeface="+mn-ea"/>
                          <a:sym typeface="+mn-lt"/>
                        </a:rPr>
                        <a:t>10</a:t>
                      </a:r>
                      <a:endParaRPr lang="zh-CN" altLang="en-US" sz="11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4362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900" b="0">
                          <a:solidFill>
                            <a:schemeClr val="tx1">
                              <a:lumMod val="85000"/>
                              <a:lumOff val="15000"/>
                            </a:schemeClr>
                          </a:solidFill>
                          <a:latin typeface="+mn-ea"/>
                          <a:ea typeface="+mn-ea"/>
                          <a:cs typeface="+mn-ea"/>
                          <a:sym typeface="+mn-lt"/>
                        </a:rPr>
                        <a:t>3</a:t>
                      </a:r>
                      <a:endParaRPr lang="zh-CN" altLang="en-US" sz="9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4362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900" b="0">
                          <a:solidFill>
                            <a:schemeClr val="tx1">
                              <a:lumMod val="85000"/>
                              <a:lumOff val="15000"/>
                            </a:schemeClr>
                          </a:solidFill>
                          <a:latin typeface="+mn-ea"/>
                          <a:ea typeface="+mn-ea"/>
                          <a:cs typeface="+mn-ea"/>
                          <a:sym typeface="+mn-lt"/>
                        </a:rPr>
                        <a:t>4</a:t>
                      </a:r>
                      <a:endParaRPr lang="zh-CN" altLang="en-US" sz="9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19050" marR="190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4362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900" b="0">
                          <a:solidFill>
                            <a:schemeClr val="tx1">
                              <a:lumMod val="85000"/>
                              <a:lumOff val="15000"/>
                            </a:schemeClr>
                          </a:solidFill>
                          <a:latin typeface="+mn-ea"/>
                          <a:ea typeface="+mn-ea"/>
                          <a:cs typeface="+mn-ea"/>
                          <a:sym typeface="+mn-lt"/>
                        </a:rPr>
                        <a:t>5</a:t>
                      </a:r>
                      <a:endParaRPr lang="zh-CN" altLang="en-US" sz="9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19050" marR="190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1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3" name="矩形 2">
            <a:extLst>
              <a:ext uri="{FF2B5EF4-FFF2-40B4-BE49-F238E27FC236}">
                <a16:creationId xmlns="" xmlns:a16="http://schemas.microsoft.com/office/drawing/2014/main" id="{5BBFDFB8-50B3-40A5-89DB-0746FD089263}"/>
              </a:ext>
            </a:extLst>
          </p:cNvPr>
          <p:cNvSpPr/>
          <p:nvPr/>
        </p:nvSpPr>
        <p:spPr>
          <a:xfrm>
            <a:off x="596901" y="1504722"/>
            <a:ext cx="8099424" cy="276999"/>
          </a:xfrm>
          <a:prstGeom prst="rect">
            <a:avLst/>
          </a:prstGeom>
        </p:spPr>
        <p:txBody>
          <a:bodyPr wrap="square">
            <a:spAutoFit/>
          </a:bodyPr>
          <a:lstStyle/>
          <a:p>
            <a:r>
              <a:rPr lang="zh-CN" altLang="en-US" sz="1200" dirty="0">
                <a:solidFill>
                  <a:srgbClr val="0070C0"/>
                </a:solidFill>
                <a:cs typeface="+mn-ea"/>
                <a:sym typeface="+mn-lt"/>
              </a:rPr>
              <a:t>单位： </a:t>
            </a:r>
            <a:r>
              <a:rPr lang="zh-CN" altLang="en-US" sz="1200" u="sng" dirty="0">
                <a:solidFill>
                  <a:srgbClr val="0070C0"/>
                </a:solidFill>
                <a:cs typeface="+mn-ea"/>
                <a:sym typeface="+mn-lt"/>
              </a:rPr>
              <a:t>       </a:t>
            </a:r>
            <a:r>
              <a:rPr lang="zh-CN" altLang="en-US" sz="1200" dirty="0">
                <a:solidFill>
                  <a:srgbClr val="0070C0"/>
                </a:solidFill>
                <a:cs typeface="+mn-ea"/>
                <a:sym typeface="+mn-lt"/>
              </a:rPr>
              <a:t>                     工作岗位：</a:t>
            </a:r>
            <a:r>
              <a:rPr lang="zh-CN" altLang="en-US" sz="1200" u="sng" dirty="0">
                <a:solidFill>
                  <a:srgbClr val="0070C0"/>
                </a:solidFill>
                <a:cs typeface="+mn-ea"/>
                <a:sym typeface="+mn-lt"/>
              </a:rPr>
              <a:t>        </a:t>
            </a:r>
            <a:r>
              <a:rPr lang="zh-CN" altLang="en-US" sz="1200" dirty="0">
                <a:solidFill>
                  <a:srgbClr val="0070C0"/>
                </a:solidFill>
                <a:cs typeface="+mn-ea"/>
                <a:sym typeface="+mn-lt"/>
              </a:rPr>
              <a:t>                    工作任务：</a:t>
            </a:r>
            <a:r>
              <a:rPr lang="zh-CN" altLang="en-US" sz="1200" u="sng" dirty="0">
                <a:solidFill>
                  <a:srgbClr val="0070C0"/>
                </a:solidFill>
                <a:cs typeface="+mn-ea"/>
                <a:sym typeface="+mn-lt"/>
              </a:rPr>
              <a:t>驾驶汽车</a:t>
            </a:r>
            <a:r>
              <a:rPr lang="zh-CN" altLang="en-US" sz="1200" dirty="0">
                <a:solidFill>
                  <a:srgbClr val="0070C0"/>
                </a:solidFill>
                <a:cs typeface="+mn-ea"/>
                <a:sym typeface="+mn-lt"/>
              </a:rPr>
              <a:t>                     分析日期：</a:t>
            </a:r>
            <a:r>
              <a:rPr lang="en-US" altLang="zh-CN" sz="1200" u="sng" dirty="0">
                <a:solidFill>
                  <a:srgbClr val="0070C0"/>
                </a:solidFill>
                <a:cs typeface="+mn-ea"/>
                <a:sym typeface="+mn-lt"/>
              </a:rPr>
              <a:t>****</a:t>
            </a:r>
            <a:r>
              <a:rPr lang="zh-CN" altLang="en-US" sz="1200" u="sng" dirty="0">
                <a:solidFill>
                  <a:srgbClr val="0070C0"/>
                </a:solidFill>
                <a:cs typeface="+mn-ea"/>
                <a:sym typeface="+mn-lt"/>
              </a:rPr>
              <a:t>年</a:t>
            </a:r>
            <a:r>
              <a:rPr lang="en-US" altLang="zh-CN" sz="1200" u="sng" dirty="0">
                <a:solidFill>
                  <a:srgbClr val="0070C0"/>
                </a:solidFill>
                <a:cs typeface="+mn-ea"/>
                <a:sym typeface="+mn-lt"/>
              </a:rPr>
              <a:t>**</a:t>
            </a:r>
            <a:r>
              <a:rPr lang="zh-CN" altLang="en-US" sz="1200" u="sng" dirty="0">
                <a:solidFill>
                  <a:srgbClr val="0070C0"/>
                </a:solidFill>
                <a:cs typeface="+mn-ea"/>
                <a:sym typeface="+mn-lt"/>
              </a:rPr>
              <a:t>月</a:t>
            </a:r>
            <a:r>
              <a:rPr lang="en-US" altLang="zh-CN" sz="1200" u="sng" dirty="0">
                <a:solidFill>
                  <a:srgbClr val="0070C0"/>
                </a:solidFill>
                <a:cs typeface="+mn-ea"/>
                <a:sym typeface="+mn-lt"/>
              </a:rPr>
              <a:t>**</a:t>
            </a:r>
            <a:r>
              <a:rPr lang="zh-CN" altLang="en-US" sz="1200" u="sng" dirty="0">
                <a:solidFill>
                  <a:srgbClr val="0070C0"/>
                </a:solidFill>
                <a:cs typeface="+mn-ea"/>
                <a:sym typeface="+mn-lt"/>
              </a:rPr>
              <a:t>日</a:t>
            </a:r>
            <a:endParaRPr lang="zh-CN" altLang="en-US" sz="1200" dirty="0">
              <a:solidFill>
                <a:srgbClr val="0070C0"/>
              </a:solidFill>
            </a:endParaRPr>
          </a:p>
        </p:txBody>
      </p:sp>
    </p:spTree>
    <p:extLst>
      <p:ext uri="{BB962C8B-B14F-4D97-AF65-F5344CB8AC3E}">
        <p14:creationId xmlns:p14="http://schemas.microsoft.com/office/powerpoint/2010/main" val="76935653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D39B6437-3C2B-47F8-82FD-E2503BB76D09}"/>
              </a:ext>
            </a:extLst>
          </p:cNvPr>
          <p:cNvSpPr txBox="1">
            <a:spLocks noChangeArrowheads="1"/>
          </p:cNvSpPr>
          <p:nvPr/>
        </p:nvSpPr>
        <p:spPr>
          <a:xfrm>
            <a:off x="1074420" y="1074420"/>
            <a:ext cx="551688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3.2 </a:t>
            </a:r>
            <a:r>
              <a:rPr lang="zh-CN" altLang="en-US" sz="1800" dirty="0">
                <a:solidFill>
                  <a:srgbClr val="0070C0"/>
                </a:solidFill>
                <a:latin typeface="+mn-lt"/>
                <a:ea typeface="+mn-ea"/>
                <a:cs typeface="+mn-ea"/>
                <a:sym typeface="+mn-lt"/>
              </a:rPr>
              <a:t>安全检查表分析（</a:t>
            </a:r>
            <a:r>
              <a:rPr lang="en-US" altLang="zh-CN" sz="1800" dirty="0">
                <a:solidFill>
                  <a:srgbClr val="0070C0"/>
                </a:solidFill>
                <a:latin typeface="+mn-lt"/>
                <a:ea typeface="+mn-ea"/>
                <a:cs typeface="+mn-ea"/>
                <a:sym typeface="+mn-lt"/>
              </a:rPr>
              <a:t>SCL</a:t>
            </a:r>
            <a:r>
              <a:rPr lang="zh-CN" altLang="en-US" sz="1800" dirty="0">
                <a:solidFill>
                  <a:srgbClr val="0070C0"/>
                </a:solidFill>
                <a:latin typeface="+mn-lt"/>
                <a:ea typeface="+mn-ea"/>
                <a:cs typeface="+mn-ea"/>
                <a:sym typeface="+mn-lt"/>
              </a:rPr>
              <a:t>）</a:t>
            </a:r>
            <a:r>
              <a:rPr lang="en-US" altLang="zh-CN" sz="1800" dirty="0">
                <a:solidFill>
                  <a:srgbClr val="0070C0"/>
                </a:solidFill>
                <a:latin typeface="+mn-lt"/>
                <a:ea typeface="+mn-ea"/>
                <a:cs typeface="+mn-ea"/>
                <a:sym typeface="+mn-lt"/>
              </a:rPr>
              <a:t>:</a:t>
            </a:r>
            <a:r>
              <a:rPr lang="zh-CN" altLang="en-US" sz="1800" dirty="0">
                <a:solidFill>
                  <a:srgbClr val="0070C0"/>
                </a:solidFill>
                <a:latin typeface="+mn-lt"/>
                <a:ea typeface="+mn-ea"/>
                <a:cs typeface="+mn-ea"/>
                <a:sym typeface="+mn-lt"/>
              </a:rPr>
              <a:t>是基于经验的方法</a:t>
            </a:r>
          </a:p>
          <a:p>
            <a:pPr>
              <a:defRPr/>
            </a:pPr>
            <a:endParaRPr lang="zh-CN" altLang="en-US" sz="1800" dirty="0">
              <a:solidFill>
                <a:srgbClr val="0070C0"/>
              </a:solidFill>
              <a:latin typeface="+mn-lt"/>
              <a:ea typeface="+mn-ea"/>
              <a:cs typeface="+mn-ea"/>
              <a:sym typeface="+mn-lt"/>
            </a:endParaRPr>
          </a:p>
        </p:txBody>
      </p:sp>
      <p:sp>
        <p:nvSpPr>
          <p:cNvPr id="16" name="zoom-in-tool_77322">
            <a:extLst>
              <a:ext uri="{FF2B5EF4-FFF2-40B4-BE49-F238E27FC236}">
                <a16:creationId xmlns="" xmlns:a16="http://schemas.microsoft.com/office/drawing/2014/main" id="{74EB9B07-2328-4FD4-9DE5-2C145750A888}"/>
              </a:ext>
            </a:extLst>
          </p:cNvPr>
          <p:cNvSpPr>
            <a:spLocks noChangeAspect="1"/>
          </p:cNvSpPr>
          <p:nvPr/>
        </p:nvSpPr>
        <p:spPr bwMode="auto">
          <a:xfrm>
            <a:off x="608953" y="1063181"/>
            <a:ext cx="369537" cy="323509"/>
          </a:xfrm>
          <a:custGeom>
            <a:avLst/>
            <a:gdLst>
              <a:gd name="T0" fmla="*/ 793 w 853"/>
              <a:gd name="T1" fmla="*/ 481 h 748"/>
              <a:gd name="T2" fmla="*/ 840 w 853"/>
              <a:gd name="T3" fmla="*/ 71 h 748"/>
              <a:gd name="T4" fmla="*/ 840 w 853"/>
              <a:gd name="T5" fmla="*/ 45 h 748"/>
              <a:gd name="T6" fmla="*/ 463 w 853"/>
              <a:gd name="T7" fmla="*/ 45 h 748"/>
              <a:gd name="T8" fmla="*/ 449 w 853"/>
              <a:gd name="T9" fmla="*/ 0 h 748"/>
              <a:gd name="T10" fmla="*/ 376 w 853"/>
              <a:gd name="T11" fmla="*/ 13 h 748"/>
              <a:gd name="T12" fmla="*/ 73 w 853"/>
              <a:gd name="T13" fmla="*/ 45 h 748"/>
              <a:gd name="T14" fmla="*/ 0 w 853"/>
              <a:gd name="T15" fmla="*/ 58 h 748"/>
              <a:gd name="T16" fmla="*/ 60 w 853"/>
              <a:gd name="T17" fmla="*/ 71 h 748"/>
              <a:gd name="T18" fmla="*/ 13 w 853"/>
              <a:gd name="T19" fmla="*/ 481 h 748"/>
              <a:gd name="T20" fmla="*/ 13 w 853"/>
              <a:gd name="T21" fmla="*/ 507 h 748"/>
              <a:gd name="T22" fmla="*/ 414 w 853"/>
              <a:gd name="T23" fmla="*/ 507 h 748"/>
              <a:gd name="T24" fmla="*/ 413 w 853"/>
              <a:gd name="T25" fmla="*/ 565 h 748"/>
              <a:gd name="T26" fmla="*/ 216 w 853"/>
              <a:gd name="T27" fmla="*/ 721 h 748"/>
              <a:gd name="T28" fmla="*/ 216 w 853"/>
              <a:gd name="T29" fmla="*/ 747 h 748"/>
              <a:gd name="T30" fmla="*/ 314 w 853"/>
              <a:gd name="T31" fmla="*/ 748 h 748"/>
              <a:gd name="T32" fmla="*/ 425 w 853"/>
              <a:gd name="T33" fmla="*/ 747 h 748"/>
              <a:gd name="T34" fmla="*/ 428 w 853"/>
              <a:gd name="T35" fmla="*/ 747 h 748"/>
              <a:gd name="T36" fmla="*/ 539 w 853"/>
              <a:gd name="T37" fmla="*/ 748 h 748"/>
              <a:gd name="T38" fmla="*/ 643 w 853"/>
              <a:gd name="T39" fmla="*/ 747 h 748"/>
              <a:gd name="T40" fmla="*/ 643 w 853"/>
              <a:gd name="T41" fmla="*/ 721 h 748"/>
              <a:gd name="T42" fmla="*/ 440 w 853"/>
              <a:gd name="T43" fmla="*/ 565 h 748"/>
              <a:gd name="T44" fmla="*/ 440 w 853"/>
              <a:gd name="T45" fmla="*/ 507 h 748"/>
              <a:gd name="T46" fmla="*/ 840 w 853"/>
              <a:gd name="T47" fmla="*/ 507 h 748"/>
              <a:gd name="T48" fmla="*/ 840 w 853"/>
              <a:gd name="T49" fmla="*/ 481 h 748"/>
              <a:gd name="T50" fmla="*/ 413 w 853"/>
              <a:gd name="T51" fmla="*/ 721 h 748"/>
              <a:gd name="T52" fmla="*/ 413 w 853"/>
              <a:gd name="T53" fmla="*/ 612 h 748"/>
              <a:gd name="T54" fmla="*/ 440 w 853"/>
              <a:gd name="T55" fmla="*/ 721 h 748"/>
              <a:gd name="T56" fmla="*/ 514 w 853"/>
              <a:gd name="T57" fmla="*/ 721 h 748"/>
              <a:gd name="T58" fmla="*/ 436 w 853"/>
              <a:gd name="T59" fmla="*/ 26 h 748"/>
              <a:gd name="T60" fmla="*/ 402 w 853"/>
              <a:gd name="T61" fmla="*/ 45 h 748"/>
              <a:gd name="T62" fmla="*/ 87 w 853"/>
              <a:gd name="T63" fmla="*/ 481 h 748"/>
              <a:gd name="T64" fmla="*/ 389 w 853"/>
              <a:gd name="T65" fmla="*/ 71 h 748"/>
              <a:gd name="T66" fmla="*/ 767 w 853"/>
              <a:gd name="T67" fmla="*/ 71 h 748"/>
              <a:gd name="T68" fmla="*/ 87 w 853"/>
              <a:gd name="T69" fmla="*/ 48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748">
                <a:moveTo>
                  <a:pt x="840" y="481"/>
                </a:moveTo>
                <a:lnTo>
                  <a:pt x="793" y="481"/>
                </a:lnTo>
                <a:lnTo>
                  <a:pt x="793" y="71"/>
                </a:lnTo>
                <a:lnTo>
                  <a:pt x="840" y="71"/>
                </a:lnTo>
                <a:cubicBezTo>
                  <a:pt x="847" y="71"/>
                  <a:pt x="853" y="65"/>
                  <a:pt x="853" y="58"/>
                </a:cubicBezTo>
                <a:cubicBezTo>
                  <a:pt x="853" y="51"/>
                  <a:pt x="847" y="45"/>
                  <a:pt x="840" y="45"/>
                </a:cubicBezTo>
                <a:lnTo>
                  <a:pt x="780" y="45"/>
                </a:lnTo>
                <a:lnTo>
                  <a:pt x="463" y="45"/>
                </a:lnTo>
                <a:lnTo>
                  <a:pt x="463" y="13"/>
                </a:lnTo>
                <a:cubicBezTo>
                  <a:pt x="463" y="6"/>
                  <a:pt x="457" y="0"/>
                  <a:pt x="449" y="0"/>
                </a:cubicBezTo>
                <a:lnTo>
                  <a:pt x="389" y="0"/>
                </a:lnTo>
                <a:cubicBezTo>
                  <a:pt x="382" y="0"/>
                  <a:pt x="376" y="6"/>
                  <a:pt x="376" y="13"/>
                </a:cubicBezTo>
                <a:lnTo>
                  <a:pt x="376" y="45"/>
                </a:lnTo>
                <a:lnTo>
                  <a:pt x="73" y="45"/>
                </a:lnTo>
                <a:lnTo>
                  <a:pt x="13" y="45"/>
                </a:lnTo>
                <a:cubicBezTo>
                  <a:pt x="6" y="45"/>
                  <a:pt x="0" y="51"/>
                  <a:pt x="0" y="58"/>
                </a:cubicBezTo>
                <a:cubicBezTo>
                  <a:pt x="0" y="65"/>
                  <a:pt x="6" y="71"/>
                  <a:pt x="13" y="71"/>
                </a:cubicBezTo>
                <a:lnTo>
                  <a:pt x="60" y="71"/>
                </a:lnTo>
                <a:lnTo>
                  <a:pt x="60" y="481"/>
                </a:lnTo>
                <a:lnTo>
                  <a:pt x="13" y="481"/>
                </a:lnTo>
                <a:cubicBezTo>
                  <a:pt x="6" y="481"/>
                  <a:pt x="0" y="487"/>
                  <a:pt x="0" y="494"/>
                </a:cubicBezTo>
                <a:cubicBezTo>
                  <a:pt x="0" y="501"/>
                  <a:pt x="6" y="507"/>
                  <a:pt x="13" y="507"/>
                </a:cubicBezTo>
                <a:lnTo>
                  <a:pt x="73" y="507"/>
                </a:lnTo>
                <a:lnTo>
                  <a:pt x="414" y="507"/>
                </a:lnTo>
                <a:cubicBezTo>
                  <a:pt x="414" y="508"/>
                  <a:pt x="413" y="508"/>
                  <a:pt x="413" y="509"/>
                </a:cubicBezTo>
                <a:lnTo>
                  <a:pt x="413" y="565"/>
                </a:lnTo>
                <a:lnTo>
                  <a:pt x="307" y="721"/>
                </a:lnTo>
                <a:lnTo>
                  <a:pt x="216" y="721"/>
                </a:lnTo>
                <a:cubicBezTo>
                  <a:pt x="209" y="721"/>
                  <a:pt x="203" y="727"/>
                  <a:pt x="203" y="734"/>
                </a:cubicBezTo>
                <a:cubicBezTo>
                  <a:pt x="203" y="741"/>
                  <a:pt x="209" y="747"/>
                  <a:pt x="216" y="747"/>
                </a:cubicBezTo>
                <a:lnTo>
                  <a:pt x="312" y="747"/>
                </a:lnTo>
                <a:cubicBezTo>
                  <a:pt x="312" y="748"/>
                  <a:pt x="313" y="748"/>
                  <a:pt x="314" y="748"/>
                </a:cubicBezTo>
                <a:cubicBezTo>
                  <a:pt x="315" y="748"/>
                  <a:pt x="316" y="748"/>
                  <a:pt x="317" y="747"/>
                </a:cubicBezTo>
                <a:lnTo>
                  <a:pt x="425" y="747"/>
                </a:lnTo>
                <a:cubicBezTo>
                  <a:pt x="426" y="747"/>
                  <a:pt x="426" y="748"/>
                  <a:pt x="427" y="748"/>
                </a:cubicBezTo>
                <a:cubicBezTo>
                  <a:pt x="427" y="748"/>
                  <a:pt x="428" y="747"/>
                  <a:pt x="428" y="747"/>
                </a:cubicBezTo>
                <a:lnTo>
                  <a:pt x="537" y="747"/>
                </a:lnTo>
                <a:cubicBezTo>
                  <a:pt x="537" y="748"/>
                  <a:pt x="538" y="748"/>
                  <a:pt x="539" y="748"/>
                </a:cubicBezTo>
                <a:cubicBezTo>
                  <a:pt x="540" y="748"/>
                  <a:pt x="541" y="748"/>
                  <a:pt x="542" y="747"/>
                </a:cubicBezTo>
                <a:lnTo>
                  <a:pt x="643" y="747"/>
                </a:lnTo>
                <a:cubicBezTo>
                  <a:pt x="650" y="747"/>
                  <a:pt x="656" y="741"/>
                  <a:pt x="656" y="734"/>
                </a:cubicBezTo>
                <a:cubicBezTo>
                  <a:pt x="656" y="727"/>
                  <a:pt x="650" y="721"/>
                  <a:pt x="643" y="721"/>
                </a:cubicBezTo>
                <a:lnTo>
                  <a:pt x="546" y="721"/>
                </a:lnTo>
                <a:lnTo>
                  <a:pt x="440" y="565"/>
                </a:lnTo>
                <a:lnTo>
                  <a:pt x="440" y="509"/>
                </a:lnTo>
                <a:cubicBezTo>
                  <a:pt x="440" y="508"/>
                  <a:pt x="440" y="508"/>
                  <a:pt x="440" y="507"/>
                </a:cubicBezTo>
                <a:lnTo>
                  <a:pt x="780" y="507"/>
                </a:lnTo>
                <a:lnTo>
                  <a:pt x="840" y="507"/>
                </a:lnTo>
                <a:cubicBezTo>
                  <a:pt x="847" y="507"/>
                  <a:pt x="853" y="501"/>
                  <a:pt x="853" y="494"/>
                </a:cubicBezTo>
                <a:cubicBezTo>
                  <a:pt x="853" y="487"/>
                  <a:pt x="847" y="481"/>
                  <a:pt x="840" y="481"/>
                </a:cubicBezTo>
                <a:close/>
                <a:moveTo>
                  <a:pt x="413" y="612"/>
                </a:moveTo>
                <a:lnTo>
                  <a:pt x="413" y="721"/>
                </a:lnTo>
                <a:lnTo>
                  <a:pt x="339" y="721"/>
                </a:lnTo>
                <a:lnTo>
                  <a:pt x="413" y="612"/>
                </a:lnTo>
                <a:close/>
                <a:moveTo>
                  <a:pt x="514" y="721"/>
                </a:moveTo>
                <a:lnTo>
                  <a:pt x="440" y="721"/>
                </a:lnTo>
                <a:lnTo>
                  <a:pt x="440" y="612"/>
                </a:lnTo>
                <a:lnTo>
                  <a:pt x="514" y="721"/>
                </a:lnTo>
                <a:close/>
                <a:moveTo>
                  <a:pt x="402" y="26"/>
                </a:moveTo>
                <a:lnTo>
                  <a:pt x="436" y="26"/>
                </a:lnTo>
                <a:lnTo>
                  <a:pt x="436" y="45"/>
                </a:lnTo>
                <a:lnTo>
                  <a:pt x="402" y="45"/>
                </a:lnTo>
                <a:lnTo>
                  <a:pt x="402" y="26"/>
                </a:lnTo>
                <a:close/>
                <a:moveTo>
                  <a:pt x="87" y="481"/>
                </a:moveTo>
                <a:lnTo>
                  <a:pt x="87" y="71"/>
                </a:lnTo>
                <a:lnTo>
                  <a:pt x="389" y="71"/>
                </a:lnTo>
                <a:lnTo>
                  <a:pt x="449" y="71"/>
                </a:lnTo>
                <a:lnTo>
                  <a:pt x="767" y="71"/>
                </a:lnTo>
                <a:lnTo>
                  <a:pt x="767" y="481"/>
                </a:lnTo>
                <a:lnTo>
                  <a:pt x="87" y="481"/>
                </a:lnTo>
                <a:close/>
              </a:path>
            </a:pathLst>
          </a:custGeom>
          <a:solidFill>
            <a:srgbClr val="0070C0"/>
          </a:solidFill>
          <a:ln>
            <a:noFill/>
          </a:ln>
        </p:spPr>
        <p:txBody>
          <a:bodyPr/>
          <a:lstStyle/>
          <a:p>
            <a:endParaRPr lang="zh-CN" altLang="en-US"/>
          </a:p>
        </p:txBody>
      </p:sp>
      <p:grpSp>
        <p:nvGrpSpPr>
          <p:cNvPr id="19" name="组合 18">
            <a:extLst>
              <a:ext uri="{FF2B5EF4-FFF2-40B4-BE49-F238E27FC236}">
                <a16:creationId xmlns="" xmlns:a16="http://schemas.microsoft.com/office/drawing/2014/main" id="{A4A569D1-3AA2-40FE-AFB1-DBE350414529}"/>
              </a:ext>
            </a:extLst>
          </p:cNvPr>
          <p:cNvGrpSpPr/>
          <p:nvPr/>
        </p:nvGrpSpPr>
        <p:grpSpPr>
          <a:xfrm>
            <a:off x="792131" y="1758049"/>
            <a:ext cx="1770062" cy="413260"/>
            <a:chOff x="811212" y="1689585"/>
            <a:chExt cx="2112316" cy="413260"/>
          </a:xfrm>
        </p:grpSpPr>
        <p:sp>
          <p:nvSpPr>
            <p:cNvPr id="20" name="平行四边形 6">
              <a:extLst>
                <a:ext uri="{FF2B5EF4-FFF2-40B4-BE49-F238E27FC236}">
                  <a16:creationId xmlns="" xmlns:a16="http://schemas.microsoft.com/office/drawing/2014/main" id="{902B2CFD-856B-4246-9080-138E66711169}"/>
                </a:ext>
              </a:extLst>
            </p:cNvPr>
            <p:cNvSpPr>
              <a:spLocks noChangeArrowheads="1"/>
            </p:cNvSpPr>
            <p:nvPr/>
          </p:nvSpPr>
          <p:spPr bwMode="auto">
            <a:xfrm>
              <a:off x="811212" y="1689585"/>
              <a:ext cx="2112316" cy="323509"/>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1" name="标题 1183767">
              <a:extLst>
                <a:ext uri="{FF2B5EF4-FFF2-40B4-BE49-F238E27FC236}">
                  <a16:creationId xmlns="" xmlns:a16="http://schemas.microsoft.com/office/drawing/2014/main" id="{A6EE7F81-72B4-4E3C-8239-6B51C957A695}"/>
                </a:ext>
              </a:extLst>
            </p:cNvPr>
            <p:cNvSpPr txBox="1">
              <a:spLocks noChangeArrowheads="1"/>
            </p:cNvSpPr>
            <p:nvPr/>
          </p:nvSpPr>
          <p:spPr>
            <a:xfrm>
              <a:off x="955192" y="1698985"/>
              <a:ext cx="1858962"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600" dirty="0">
                  <a:solidFill>
                    <a:schemeClr val="bg1"/>
                  </a:solidFill>
                  <a:latin typeface="+mn-lt"/>
                  <a:ea typeface="+mn-ea"/>
                  <a:cs typeface="+mn-ea"/>
                  <a:sym typeface="+mn-lt"/>
                </a:rPr>
                <a:t>一份重要清单</a:t>
              </a:r>
            </a:p>
          </p:txBody>
        </p:sp>
      </p:grpSp>
      <p:sp>
        <p:nvSpPr>
          <p:cNvPr id="22" name="标题 1183767">
            <a:extLst>
              <a:ext uri="{FF2B5EF4-FFF2-40B4-BE49-F238E27FC236}">
                <a16:creationId xmlns="" xmlns:a16="http://schemas.microsoft.com/office/drawing/2014/main" id="{123188A9-A5F3-4804-98C9-7016A62098BF}"/>
              </a:ext>
            </a:extLst>
          </p:cNvPr>
          <p:cNvSpPr txBox="1">
            <a:spLocks noChangeArrowheads="1"/>
          </p:cNvSpPr>
          <p:nvPr/>
        </p:nvSpPr>
        <p:spPr>
          <a:xfrm>
            <a:off x="728662" y="2142665"/>
            <a:ext cx="7686675" cy="10908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gn="just">
              <a:lnSpc>
                <a:spcPts val="2200"/>
              </a:lnSpc>
              <a:buClr>
                <a:schemeClr val="tx1"/>
              </a:buClr>
              <a:buSzPct val="120000"/>
              <a:buFont typeface="Arial" panose="020B0604020202020204" pitchFamily="34" charset="0"/>
              <a:buChar char="•"/>
              <a:defRPr/>
            </a:pPr>
            <a:r>
              <a:rPr lang="zh-CN" altLang="en-US" sz="1400" dirty="0">
                <a:cs typeface="+mn-ea"/>
                <a:sym typeface="+mn-lt"/>
              </a:rPr>
              <a:t>安全检查表是一份进行安全检查和诊断的清单。</a:t>
            </a:r>
            <a:endParaRPr lang="en-US" altLang="zh-CN" sz="1400" dirty="0">
              <a:cs typeface="+mn-ea"/>
              <a:sym typeface="+mn-lt"/>
            </a:endParaRPr>
          </a:p>
          <a:p>
            <a:pPr marL="285750" indent="-285750" algn="just">
              <a:lnSpc>
                <a:spcPts val="2200"/>
              </a:lnSpc>
              <a:buClr>
                <a:schemeClr val="tx1"/>
              </a:buClr>
              <a:buSzPct val="120000"/>
              <a:buFont typeface="Arial" panose="020B0604020202020204" pitchFamily="34" charset="0"/>
              <a:buChar char="•"/>
              <a:defRPr/>
            </a:pPr>
            <a:r>
              <a:rPr lang="zh-CN" altLang="en-US" sz="1400" dirty="0">
                <a:cs typeface="+mn-ea"/>
                <a:sym typeface="+mn-lt"/>
              </a:rPr>
              <a:t>它由一些有经验的、并且对工艺过程、机械设备和作业情况熟悉的人员，事先对检查对象共同进行详细分析、充分讨论、列出检查项目和检查要点并编制成表，以便进行检查或评审 。</a:t>
            </a:r>
          </a:p>
        </p:txBody>
      </p:sp>
      <p:cxnSp>
        <p:nvCxnSpPr>
          <p:cNvPr id="5" name="直接连接符 4">
            <a:extLst>
              <a:ext uri="{FF2B5EF4-FFF2-40B4-BE49-F238E27FC236}">
                <a16:creationId xmlns="" xmlns:a16="http://schemas.microsoft.com/office/drawing/2014/main" id="{0EB89DE3-599B-4295-BA47-E3DCFD67846B}"/>
              </a:ext>
            </a:extLst>
          </p:cNvPr>
          <p:cNvCxnSpPr/>
          <p:nvPr/>
        </p:nvCxnSpPr>
        <p:spPr>
          <a:xfrm>
            <a:off x="728662" y="3123243"/>
            <a:ext cx="7943851"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 xmlns:a16="http://schemas.microsoft.com/office/drawing/2014/main" id="{363B70EB-6B99-4763-886B-C6B207942764}"/>
              </a:ext>
            </a:extLst>
          </p:cNvPr>
          <p:cNvGrpSpPr/>
          <p:nvPr/>
        </p:nvGrpSpPr>
        <p:grpSpPr>
          <a:xfrm>
            <a:off x="708038" y="3285038"/>
            <a:ext cx="7985098" cy="1605764"/>
            <a:chOff x="752474" y="3518686"/>
            <a:chExt cx="7985098" cy="1605764"/>
          </a:xfrm>
        </p:grpSpPr>
        <p:grpSp>
          <p:nvGrpSpPr>
            <p:cNvPr id="23" name="组合 22">
              <a:extLst>
                <a:ext uri="{FF2B5EF4-FFF2-40B4-BE49-F238E27FC236}">
                  <a16:creationId xmlns="" xmlns:a16="http://schemas.microsoft.com/office/drawing/2014/main" id="{8105925C-1166-46B2-B812-FF5FFC301273}"/>
                </a:ext>
              </a:extLst>
            </p:cNvPr>
            <p:cNvGrpSpPr/>
            <p:nvPr/>
          </p:nvGrpSpPr>
          <p:grpSpPr>
            <a:xfrm>
              <a:off x="752475" y="3518686"/>
              <a:ext cx="1770062" cy="413260"/>
              <a:chOff x="811213" y="1689585"/>
              <a:chExt cx="2112316" cy="413260"/>
            </a:xfrm>
          </p:grpSpPr>
          <p:sp>
            <p:nvSpPr>
              <p:cNvPr id="24" name="平行四边形 6">
                <a:extLst>
                  <a:ext uri="{FF2B5EF4-FFF2-40B4-BE49-F238E27FC236}">
                    <a16:creationId xmlns="" xmlns:a16="http://schemas.microsoft.com/office/drawing/2014/main" id="{6B3A9359-7AAD-45EC-8204-AC693C245216}"/>
                  </a:ext>
                </a:extLst>
              </p:cNvPr>
              <p:cNvSpPr>
                <a:spLocks noChangeArrowheads="1"/>
              </p:cNvSpPr>
              <p:nvPr/>
            </p:nvSpPr>
            <p:spPr bwMode="auto">
              <a:xfrm>
                <a:off x="811213" y="1689585"/>
                <a:ext cx="2112316" cy="323509"/>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5" name="标题 1183767">
                <a:extLst>
                  <a:ext uri="{FF2B5EF4-FFF2-40B4-BE49-F238E27FC236}">
                    <a16:creationId xmlns="" xmlns:a16="http://schemas.microsoft.com/office/drawing/2014/main" id="{713B6940-2283-4E0E-AEBD-EA0736AE2C45}"/>
                  </a:ext>
                </a:extLst>
              </p:cNvPr>
              <p:cNvSpPr txBox="1">
                <a:spLocks noChangeArrowheads="1"/>
              </p:cNvSpPr>
              <p:nvPr/>
            </p:nvSpPr>
            <p:spPr>
              <a:xfrm>
                <a:off x="955192" y="1698985"/>
                <a:ext cx="1968337"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600" dirty="0">
                    <a:solidFill>
                      <a:schemeClr val="bg1"/>
                    </a:solidFill>
                    <a:latin typeface="+mn-lt"/>
                    <a:ea typeface="+mn-ea"/>
                    <a:cs typeface="+mn-ea"/>
                    <a:sym typeface="+mn-lt"/>
                  </a:rPr>
                  <a:t>可用于多种分析</a:t>
                </a:r>
              </a:p>
            </p:txBody>
          </p:sp>
        </p:grpSp>
        <p:sp>
          <p:nvSpPr>
            <p:cNvPr id="26" name="标题 1183767">
              <a:extLst>
                <a:ext uri="{FF2B5EF4-FFF2-40B4-BE49-F238E27FC236}">
                  <a16:creationId xmlns="" xmlns:a16="http://schemas.microsoft.com/office/drawing/2014/main" id="{8DB1BCCC-FCA4-4B3E-BC4D-57B2AD59156B}"/>
                </a:ext>
              </a:extLst>
            </p:cNvPr>
            <p:cNvSpPr txBox="1">
              <a:spLocks noChangeArrowheads="1"/>
            </p:cNvSpPr>
            <p:nvPr/>
          </p:nvSpPr>
          <p:spPr>
            <a:xfrm>
              <a:off x="752474" y="3926264"/>
              <a:ext cx="7810500" cy="109085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gn="just">
                <a:lnSpc>
                  <a:spcPts val="2200"/>
                </a:lnSpc>
                <a:buClr>
                  <a:schemeClr val="tx1"/>
                </a:buClr>
                <a:buSzPct val="120000"/>
                <a:buFont typeface="Arial" panose="020B0604020202020204" pitchFamily="34" charset="0"/>
                <a:buChar char="•"/>
                <a:defRPr/>
              </a:pPr>
              <a:r>
                <a:rPr lang="zh-CN" altLang="en-US" sz="1400" dirty="0">
                  <a:cs typeface="+mn-ea"/>
                  <a:sym typeface="+mn-lt"/>
                </a:rPr>
                <a:t>安全检查分析表分析可用于对物质、设备或操作规程的分析，为防止遗漏，在制定安全检查表时，通常要把检查对象分割为若干子系统，按子系统的特征逐个编制安全检查表。</a:t>
              </a:r>
              <a:endParaRPr lang="en-US" altLang="zh-CN" sz="1400" dirty="0">
                <a:cs typeface="+mn-ea"/>
                <a:sym typeface="+mn-lt"/>
              </a:endParaRPr>
            </a:p>
            <a:p>
              <a:pPr marL="285750" indent="-285750" algn="just">
                <a:lnSpc>
                  <a:spcPts val="2200"/>
                </a:lnSpc>
                <a:buClr>
                  <a:schemeClr val="tx1"/>
                </a:buClr>
                <a:buSzPct val="120000"/>
                <a:buFont typeface="Arial" panose="020B0604020202020204" pitchFamily="34" charset="0"/>
                <a:buChar char="•"/>
                <a:defRPr/>
              </a:pPr>
              <a:r>
                <a:rPr lang="zh-CN" altLang="en-US" sz="1400" dirty="0">
                  <a:cs typeface="+mn-ea"/>
                  <a:sym typeface="+mn-lt"/>
                </a:rPr>
                <a:t>在系统安全设计或安全检查时，按照安全检查表确定的项目和要求，逐项落实安全措施，保证系统安全</a:t>
              </a:r>
            </a:p>
          </p:txBody>
        </p:sp>
        <p:cxnSp>
          <p:nvCxnSpPr>
            <p:cNvPr id="27" name="直接连接符 26">
              <a:extLst>
                <a:ext uri="{FF2B5EF4-FFF2-40B4-BE49-F238E27FC236}">
                  <a16:creationId xmlns="" xmlns:a16="http://schemas.microsoft.com/office/drawing/2014/main" id="{0FC06118-85A7-412F-A329-76A8E8AAE344}"/>
                </a:ext>
              </a:extLst>
            </p:cNvPr>
            <p:cNvCxnSpPr/>
            <p:nvPr/>
          </p:nvCxnSpPr>
          <p:spPr>
            <a:xfrm>
              <a:off x="793721" y="5124450"/>
              <a:ext cx="7943851"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03143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D39B6437-3C2B-47F8-82FD-E2503BB76D09}"/>
              </a:ext>
            </a:extLst>
          </p:cNvPr>
          <p:cNvSpPr txBox="1">
            <a:spLocks noChangeArrowheads="1"/>
          </p:cNvSpPr>
          <p:nvPr/>
        </p:nvSpPr>
        <p:spPr>
          <a:xfrm>
            <a:off x="931863" y="1128297"/>
            <a:ext cx="2722881"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安全检查表的编制程序</a:t>
            </a:r>
          </a:p>
          <a:p>
            <a:pPr>
              <a:defRPr/>
            </a:pPr>
            <a:endParaRPr lang="zh-CN" altLang="en-US" sz="1800" dirty="0">
              <a:solidFill>
                <a:srgbClr val="0070C0"/>
              </a:solidFill>
              <a:latin typeface="+mn-lt"/>
              <a:ea typeface="+mn-ea"/>
              <a:cs typeface="+mn-ea"/>
              <a:sym typeface="+mn-lt"/>
            </a:endParaRPr>
          </a:p>
        </p:txBody>
      </p:sp>
      <p:sp>
        <p:nvSpPr>
          <p:cNvPr id="28" name="settings_208779">
            <a:extLst>
              <a:ext uri="{FF2B5EF4-FFF2-40B4-BE49-F238E27FC236}">
                <a16:creationId xmlns="" xmlns:a16="http://schemas.microsoft.com/office/drawing/2014/main" id="{5FA1912B-BD54-4FCE-81A2-5A26C200DDF8}"/>
              </a:ext>
            </a:extLst>
          </p:cNvPr>
          <p:cNvSpPr>
            <a:spLocks noChangeAspect="1"/>
          </p:cNvSpPr>
          <p:nvPr/>
        </p:nvSpPr>
        <p:spPr bwMode="auto">
          <a:xfrm>
            <a:off x="495301" y="1074421"/>
            <a:ext cx="368318" cy="40386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rgbClr val="0070C0"/>
          </a:solidFill>
          <a:ln>
            <a:noFill/>
          </a:ln>
        </p:spPr>
      </p:sp>
      <p:sp>
        <p:nvSpPr>
          <p:cNvPr id="29" name="íšlíḍe">
            <a:extLst>
              <a:ext uri="{FF2B5EF4-FFF2-40B4-BE49-F238E27FC236}">
                <a16:creationId xmlns="" xmlns:a16="http://schemas.microsoft.com/office/drawing/2014/main" id="{79FAF1B3-03D0-48A9-832B-668B57F43F7A}"/>
              </a:ext>
            </a:extLst>
          </p:cNvPr>
          <p:cNvSpPr/>
          <p:nvPr/>
        </p:nvSpPr>
        <p:spPr>
          <a:xfrm>
            <a:off x="495301" y="2008640"/>
            <a:ext cx="1629914" cy="29156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zh-CN" altLang="en-US" sz="1600" dirty="0">
                <a:latin typeface="+mn-ea"/>
              </a:rPr>
              <a:t>确定人员</a:t>
            </a:r>
            <a:endParaRPr lang="en-US" sz="1600" dirty="0">
              <a:latin typeface="+mn-ea"/>
            </a:endParaRPr>
          </a:p>
        </p:txBody>
      </p:sp>
      <p:sp>
        <p:nvSpPr>
          <p:cNvPr id="30" name="ïṧḻíďê">
            <a:extLst>
              <a:ext uri="{FF2B5EF4-FFF2-40B4-BE49-F238E27FC236}">
                <a16:creationId xmlns="" xmlns:a16="http://schemas.microsoft.com/office/drawing/2014/main" id="{87740760-BF1A-4430-B555-52F742E7E8D0}"/>
              </a:ext>
            </a:extLst>
          </p:cNvPr>
          <p:cNvSpPr/>
          <p:nvPr/>
        </p:nvSpPr>
        <p:spPr>
          <a:xfrm>
            <a:off x="2125214" y="2008640"/>
            <a:ext cx="1629914" cy="2915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zh-CN" altLang="en-US" sz="1600" dirty="0">
                <a:latin typeface="+mn-ea"/>
              </a:rPr>
              <a:t>熟悉系统</a:t>
            </a:r>
            <a:endParaRPr lang="en-US" sz="1600" dirty="0">
              <a:latin typeface="+mn-ea"/>
            </a:endParaRPr>
          </a:p>
        </p:txBody>
      </p:sp>
      <p:sp>
        <p:nvSpPr>
          <p:cNvPr id="31" name="íṥļîďe">
            <a:extLst>
              <a:ext uri="{FF2B5EF4-FFF2-40B4-BE49-F238E27FC236}">
                <a16:creationId xmlns="" xmlns:a16="http://schemas.microsoft.com/office/drawing/2014/main" id="{5F61E15B-32E8-42A1-8956-DC751C347219}"/>
              </a:ext>
            </a:extLst>
          </p:cNvPr>
          <p:cNvSpPr/>
          <p:nvPr/>
        </p:nvSpPr>
        <p:spPr>
          <a:xfrm>
            <a:off x="3743484" y="2008640"/>
            <a:ext cx="1629914" cy="29156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zh-CN" altLang="en-US" sz="1600" dirty="0">
                <a:latin typeface="+mn-ea"/>
              </a:rPr>
              <a:t>收集资料</a:t>
            </a:r>
            <a:endParaRPr lang="en-US" sz="1600" dirty="0">
              <a:latin typeface="+mn-ea"/>
            </a:endParaRPr>
          </a:p>
        </p:txBody>
      </p:sp>
      <p:sp>
        <p:nvSpPr>
          <p:cNvPr id="32" name="ïṧ1iďè">
            <a:extLst>
              <a:ext uri="{FF2B5EF4-FFF2-40B4-BE49-F238E27FC236}">
                <a16:creationId xmlns="" xmlns:a16="http://schemas.microsoft.com/office/drawing/2014/main" id="{AD9824F8-0A9C-493A-AD9F-755BDA7EFAB5}"/>
              </a:ext>
            </a:extLst>
          </p:cNvPr>
          <p:cNvSpPr/>
          <p:nvPr/>
        </p:nvSpPr>
        <p:spPr>
          <a:xfrm>
            <a:off x="5373398" y="2008640"/>
            <a:ext cx="1629914" cy="2915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zh-CN" altLang="en-US" sz="1600" dirty="0">
                <a:latin typeface="+mn-ea"/>
              </a:rPr>
              <a:t>判别危险源</a:t>
            </a:r>
            <a:endParaRPr lang="en-US" sz="1600" dirty="0">
              <a:latin typeface="+mn-ea"/>
            </a:endParaRPr>
          </a:p>
        </p:txBody>
      </p:sp>
      <p:sp>
        <p:nvSpPr>
          <p:cNvPr id="33" name="iSľïḓê">
            <a:extLst>
              <a:ext uri="{FF2B5EF4-FFF2-40B4-BE49-F238E27FC236}">
                <a16:creationId xmlns="" xmlns:a16="http://schemas.microsoft.com/office/drawing/2014/main" id="{767FF229-3D36-43AE-9674-807A86383A74}"/>
              </a:ext>
            </a:extLst>
          </p:cNvPr>
          <p:cNvSpPr/>
          <p:nvPr/>
        </p:nvSpPr>
        <p:spPr>
          <a:xfrm>
            <a:off x="7003310" y="2008640"/>
            <a:ext cx="1835889" cy="291564"/>
          </a:xfrm>
          <a:prstGeom prst="homePlat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zh-CN" altLang="en-US" sz="1600" dirty="0">
                <a:latin typeface="+mn-ea"/>
              </a:rPr>
              <a:t>列出安全检查表</a:t>
            </a:r>
            <a:endParaRPr lang="en-US" sz="1600" dirty="0">
              <a:latin typeface="+mn-ea"/>
            </a:endParaRPr>
          </a:p>
        </p:txBody>
      </p:sp>
      <p:sp>
        <p:nvSpPr>
          <p:cNvPr id="2" name="矩形 1">
            <a:extLst>
              <a:ext uri="{FF2B5EF4-FFF2-40B4-BE49-F238E27FC236}">
                <a16:creationId xmlns="" xmlns:a16="http://schemas.microsoft.com/office/drawing/2014/main" id="{2A58A50A-7470-48AE-AF08-465F16FAE583}"/>
              </a:ext>
            </a:extLst>
          </p:cNvPr>
          <p:cNvSpPr/>
          <p:nvPr/>
        </p:nvSpPr>
        <p:spPr>
          <a:xfrm>
            <a:off x="495300" y="2428875"/>
            <a:ext cx="1629914" cy="2031325"/>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200" dirty="0">
                <a:cs typeface="+mn-ea"/>
                <a:sym typeface="+mn-lt"/>
              </a:rPr>
              <a:t>要编制一个符合客观实际，能全面识别系统危险性的安全检查表，</a:t>
            </a:r>
            <a:endParaRPr lang="en-US" altLang="zh-CN" sz="1200" dirty="0">
              <a:cs typeface="+mn-ea"/>
              <a:sym typeface="+mn-lt"/>
            </a:endParaRPr>
          </a:p>
          <a:p>
            <a:pPr marL="171450" indent="-171450">
              <a:lnSpc>
                <a:spcPts val="1800"/>
              </a:lnSpc>
              <a:spcBef>
                <a:spcPct val="50000"/>
              </a:spcBef>
              <a:buFont typeface="Arial" panose="020B0604020202020204" pitchFamily="34" charset="0"/>
              <a:buChar char="•"/>
              <a:defRPr/>
            </a:pPr>
            <a:r>
              <a:rPr lang="zh-CN" altLang="en-US" sz="1200" dirty="0">
                <a:cs typeface="+mn-ea"/>
                <a:sym typeface="+mn-lt"/>
              </a:rPr>
              <a:t>首先要建立一个编制小组，其成员包括熟悉系统的各方面人员；</a:t>
            </a:r>
          </a:p>
        </p:txBody>
      </p:sp>
      <p:sp>
        <p:nvSpPr>
          <p:cNvPr id="34" name="矩形 33">
            <a:extLst>
              <a:ext uri="{FF2B5EF4-FFF2-40B4-BE49-F238E27FC236}">
                <a16:creationId xmlns="" xmlns:a16="http://schemas.microsoft.com/office/drawing/2014/main" id="{53FF8ED2-BEC9-45B4-8E67-033B0095E372}"/>
              </a:ext>
            </a:extLst>
          </p:cNvPr>
          <p:cNvSpPr/>
          <p:nvPr/>
        </p:nvSpPr>
        <p:spPr>
          <a:xfrm>
            <a:off x="2113570" y="2413000"/>
            <a:ext cx="1629914" cy="1317412"/>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200" dirty="0">
                <a:cs typeface="+mn-ea"/>
                <a:sym typeface="+mn-lt"/>
              </a:rPr>
              <a:t>包括系统的结构、功能、工艺流程、操作条件、布置</a:t>
            </a:r>
            <a:endParaRPr lang="en-US" altLang="zh-CN" sz="1200" dirty="0">
              <a:cs typeface="+mn-ea"/>
              <a:sym typeface="+mn-lt"/>
            </a:endParaRPr>
          </a:p>
          <a:p>
            <a:pPr marL="171450" indent="-171450">
              <a:lnSpc>
                <a:spcPts val="1800"/>
              </a:lnSpc>
              <a:spcBef>
                <a:spcPct val="50000"/>
              </a:spcBef>
              <a:buFont typeface="Arial" panose="020B0604020202020204" pitchFamily="34" charset="0"/>
              <a:buChar char="•"/>
              <a:defRPr/>
            </a:pPr>
            <a:r>
              <a:rPr lang="zh-CN" altLang="en-US" sz="1200" dirty="0">
                <a:cs typeface="+mn-ea"/>
                <a:sym typeface="+mn-lt"/>
              </a:rPr>
              <a:t>已有的安全卫生设施；</a:t>
            </a:r>
          </a:p>
        </p:txBody>
      </p:sp>
      <p:sp>
        <p:nvSpPr>
          <p:cNvPr id="35" name="矩形 34">
            <a:extLst>
              <a:ext uri="{FF2B5EF4-FFF2-40B4-BE49-F238E27FC236}">
                <a16:creationId xmlns="" xmlns:a16="http://schemas.microsoft.com/office/drawing/2014/main" id="{6FC4ACA0-601B-4809-8ACA-76D460BCBEC2}"/>
              </a:ext>
            </a:extLst>
          </p:cNvPr>
          <p:cNvSpPr/>
          <p:nvPr/>
        </p:nvSpPr>
        <p:spPr>
          <a:xfrm>
            <a:off x="3731840" y="2393950"/>
            <a:ext cx="1629914" cy="1455911"/>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200" dirty="0">
                <a:cs typeface="+mn-ea"/>
                <a:sym typeface="+mn-lt"/>
              </a:rPr>
              <a:t>收集有关安全法律、法规、规程、标准、制度及本系统过去发生的事故资料，作为编制安全检查表的依据；</a:t>
            </a:r>
          </a:p>
        </p:txBody>
      </p:sp>
      <p:sp>
        <p:nvSpPr>
          <p:cNvPr id="36" name="矩形 35">
            <a:extLst>
              <a:ext uri="{FF2B5EF4-FFF2-40B4-BE49-F238E27FC236}">
                <a16:creationId xmlns="" xmlns:a16="http://schemas.microsoft.com/office/drawing/2014/main" id="{F42AC4D2-E15E-43D0-BB6F-D54AFBBD1564}"/>
              </a:ext>
            </a:extLst>
          </p:cNvPr>
          <p:cNvSpPr/>
          <p:nvPr/>
        </p:nvSpPr>
        <p:spPr>
          <a:xfrm>
            <a:off x="5373396" y="2393949"/>
            <a:ext cx="1629914" cy="994247"/>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200" dirty="0">
                <a:cs typeface="+mn-ea"/>
                <a:sym typeface="+mn-lt"/>
              </a:rPr>
              <a:t>按功能或结构将系统划分为子系统或单元，逐个分析潜在的危险因素；</a:t>
            </a:r>
          </a:p>
        </p:txBody>
      </p:sp>
      <p:sp>
        <p:nvSpPr>
          <p:cNvPr id="37" name="矩形 36">
            <a:extLst>
              <a:ext uri="{FF2B5EF4-FFF2-40B4-BE49-F238E27FC236}">
                <a16:creationId xmlns="" xmlns:a16="http://schemas.microsoft.com/office/drawing/2014/main" id="{ABCA2CDD-7004-4C99-82B9-2A80EACE9249}"/>
              </a:ext>
            </a:extLst>
          </p:cNvPr>
          <p:cNvSpPr/>
          <p:nvPr/>
        </p:nvSpPr>
        <p:spPr>
          <a:xfrm>
            <a:off x="7106297" y="2412999"/>
            <a:ext cx="1629914" cy="1917576"/>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200" dirty="0">
                <a:cs typeface="+mn-ea"/>
                <a:sym typeface="+mn-lt"/>
              </a:rPr>
              <a:t>针对危险因素和有关规章制度、以往的事故教训以及本单位的检验，确定安全检查表的要点和内容，然后按照一定的要求列出表格。</a:t>
            </a:r>
          </a:p>
        </p:txBody>
      </p:sp>
    </p:spTree>
    <p:extLst>
      <p:ext uri="{BB962C8B-B14F-4D97-AF65-F5344CB8AC3E}">
        <p14:creationId xmlns:p14="http://schemas.microsoft.com/office/powerpoint/2010/main" val="39487570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D39B6437-3C2B-47F8-82FD-E2503BB76D09}"/>
              </a:ext>
            </a:extLst>
          </p:cNvPr>
          <p:cNvSpPr txBox="1">
            <a:spLocks noChangeArrowheads="1"/>
          </p:cNvSpPr>
          <p:nvPr/>
        </p:nvSpPr>
        <p:spPr>
          <a:xfrm>
            <a:off x="931863" y="1128297"/>
            <a:ext cx="2722881"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安全检查表编制依据</a:t>
            </a:r>
          </a:p>
          <a:p>
            <a:pPr>
              <a:defRPr/>
            </a:pPr>
            <a:endParaRPr lang="zh-CN" altLang="en-US" sz="1800" dirty="0">
              <a:solidFill>
                <a:srgbClr val="0070C0"/>
              </a:solidFill>
              <a:latin typeface="+mn-lt"/>
              <a:ea typeface="+mn-ea"/>
              <a:cs typeface="+mn-ea"/>
              <a:sym typeface="+mn-lt"/>
            </a:endParaRPr>
          </a:p>
        </p:txBody>
      </p:sp>
      <p:sp>
        <p:nvSpPr>
          <p:cNvPr id="18" name="settings_208779">
            <a:extLst>
              <a:ext uri="{FF2B5EF4-FFF2-40B4-BE49-F238E27FC236}">
                <a16:creationId xmlns="" xmlns:a16="http://schemas.microsoft.com/office/drawing/2014/main" id="{5FA1912B-BD54-4FCE-81A2-5A26C200DDF8}"/>
              </a:ext>
            </a:extLst>
          </p:cNvPr>
          <p:cNvSpPr>
            <a:spLocks noChangeAspect="1"/>
          </p:cNvSpPr>
          <p:nvPr/>
        </p:nvSpPr>
        <p:spPr bwMode="auto">
          <a:xfrm>
            <a:off x="477530" y="1138772"/>
            <a:ext cx="403860" cy="275159"/>
          </a:xfrm>
          <a:custGeom>
            <a:avLst/>
            <a:gdLst>
              <a:gd name="connsiteX0" fmla="*/ 75544 w 599842"/>
              <a:gd name="connsiteY0" fmla="*/ 297516 h 408686"/>
              <a:gd name="connsiteX1" fmla="*/ 392428 w 599842"/>
              <a:gd name="connsiteY1" fmla="*/ 297516 h 408686"/>
              <a:gd name="connsiteX2" fmla="*/ 405341 w 599842"/>
              <a:gd name="connsiteY2" fmla="*/ 311390 h 408686"/>
              <a:gd name="connsiteX3" fmla="*/ 392428 w 599842"/>
              <a:gd name="connsiteY3" fmla="*/ 324273 h 408686"/>
              <a:gd name="connsiteX4" fmla="*/ 75544 w 599842"/>
              <a:gd name="connsiteY4" fmla="*/ 324273 h 408686"/>
              <a:gd name="connsiteX5" fmla="*/ 61637 w 599842"/>
              <a:gd name="connsiteY5" fmla="*/ 311390 h 408686"/>
              <a:gd name="connsiteX6" fmla="*/ 75544 w 599842"/>
              <a:gd name="connsiteY6" fmla="*/ 297516 h 408686"/>
              <a:gd name="connsiteX7" fmla="*/ 75544 w 599842"/>
              <a:gd name="connsiteY7" fmla="*/ 251009 h 408686"/>
              <a:gd name="connsiteX8" fmla="*/ 392428 w 599842"/>
              <a:gd name="connsiteY8" fmla="*/ 251009 h 408686"/>
              <a:gd name="connsiteX9" fmla="*/ 405341 w 599842"/>
              <a:gd name="connsiteY9" fmla="*/ 263892 h 408686"/>
              <a:gd name="connsiteX10" fmla="*/ 392428 w 599842"/>
              <a:gd name="connsiteY10" fmla="*/ 277766 h 408686"/>
              <a:gd name="connsiteX11" fmla="*/ 75544 w 599842"/>
              <a:gd name="connsiteY11" fmla="*/ 277766 h 408686"/>
              <a:gd name="connsiteX12" fmla="*/ 61637 w 599842"/>
              <a:gd name="connsiteY12" fmla="*/ 263892 h 408686"/>
              <a:gd name="connsiteX13" fmla="*/ 75544 w 599842"/>
              <a:gd name="connsiteY13" fmla="*/ 251009 h 408686"/>
              <a:gd name="connsiteX14" fmla="*/ 75544 w 599842"/>
              <a:gd name="connsiteY14" fmla="*/ 204343 h 408686"/>
              <a:gd name="connsiteX15" fmla="*/ 392428 w 599842"/>
              <a:gd name="connsiteY15" fmla="*/ 204343 h 408686"/>
              <a:gd name="connsiteX16" fmla="*/ 405341 w 599842"/>
              <a:gd name="connsiteY16" fmla="*/ 217244 h 408686"/>
              <a:gd name="connsiteX17" fmla="*/ 392428 w 599842"/>
              <a:gd name="connsiteY17" fmla="*/ 230145 h 408686"/>
              <a:gd name="connsiteX18" fmla="*/ 75544 w 599842"/>
              <a:gd name="connsiteY18" fmla="*/ 230145 h 408686"/>
              <a:gd name="connsiteX19" fmla="*/ 61637 w 599842"/>
              <a:gd name="connsiteY19" fmla="*/ 217244 h 408686"/>
              <a:gd name="connsiteX20" fmla="*/ 75544 w 599842"/>
              <a:gd name="connsiteY20" fmla="*/ 204343 h 408686"/>
              <a:gd name="connsiteX21" fmla="*/ 75544 w 599842"/>
              <a:gd name="connsiteY21" fmla="*/ 156721 h 408686"/>
              <a:gd name="connsiteX22" fmla="*/ 392428 w 599842"/>
              <a:gd name="connsiteY22" fmla="*/ 156721 h 408686"/>
              <a:gd name="connsiteX23" fmla="*/ 405341 w 599842"/>
              <a:gd name="connsiteY23" fmla="*/ 170595 h 408686"/>
              <a:gd name="connsiteX24" fmla="*/ 392428 w 599842"/>
              <a:gd name="connsiteY24" fmla="*/ 183478 h 408686"/>
              <a:gd name="connsiteX25" fmla="*/ 75544 w 599842"/>
              <a:gd name="connsiteY25" fmla="*/ 183478 h 408686"/>
              <a:gd name="connsiteX26" fmla="*/ 61637 w 599842"/>
              <a:gd name="connsiteY26" fmla="*/ 170595 h 408686"/>
              <a:gd name="connsiteX27" fmla="*/ 75544 w 599842"/>
              <a:gd name="connsiteY27" fmla="*/ 156721 h 408686"/>
              <a:gd name="connsiteX28" fmla="*/ 75544 w 599842"/>
              <a:gd name="connsiteY28" fmla="*/ 110055 h 408686"/>
              <a:gd name="connsiteX29" fmla="*/ 392428 w 599842"/>
              <a:gd name="connsiteY29" fmla="*/ 110055 h 408686"/>
              <a:gd name="connsiteX30" fmla="*/ 405341 w 599842"/>
              <a:gd name="connsiteY30" fmla="*/ 122956 h 408686"/>
              <a:gd name="connsiteX31" fmla="*/ 392428 w 599842"/>
              <a:gd name="connsiteY31" fmla="*/ 135857 h 408686"/>
              <a:gd name="connsiteX32" fmla="*/ 75544 w 599842"/>
              <a:gd name="connsiteY32" fmla="*/ 135857 h 408686"/>
              <a:gd name="connsiteX33" fmla="*/ 61637 w 599842"/>
              <a:gd name="connsiteY33" fmla="*/ 122956 h 408686"/>
              <a:gd name="connsiteX34" fmla="*/ 75544 w 599842"/>
              <a:gd name="connsiteY34" fmla="*/ 110055 h 408686"/>
              <a:gd name="connsiteX35" fmla="*/ 54644 w 599842"/>
              <a:gd name="connsiteY35" fmla="*/ 94236 h 408686"/>
              <a:gd name="connsiteX36" fmla="*/ 54644 w 599842"/>
              <a:gd name="connsiteY36" fmla="*/ 353136 h 408686"/>
              <a:gd name="connsiteX37" fmla="*/ 457023 w 599842"/>
              <a:gd name="connsiteY37" fmla="*/ 353136 h 408686"/>
              <a:gd name="connsiteX38" fmla="*/ 457023 w 599842"/>
              <a:gd name="connsiteY38" fmla="*/ 217238 h 408686"/>
              <a:gd name="connsiteX39" fmla="*/ 424236 w 599842"/>
              <a:gd name="connsiteY39" fmla="*/ 216246 h 408686"/>
              <a:gd name="connsiteX40" fmla="*/ 411321 w 599842"/>
              <a:gd name="connsiteY40" fmla="*/ 203351 h 408686"/>
              <a:gd name="connsiteX41" fmla="*/ 409333 w 599842"/>
              <a:gd name="connsiteY41" fmla="*/ 159705 h 408686"/>
              <a:gd name="connsiteX42" fmla="*/ 413308 w 599842"/>
              <a:gd name="connsiteY42" fmla="*/ 149785 h 408686"/>
              <a:gd name="connsiteX43" fmla="*/ 457023 w 599842"/>
              <a:gd name="connsiteY43" fmla="*/ 106139 h 408686"/>
              <a:gd name="connsiteX44" fmla="*/ 457023 w 599842"/>
              <a:gd name="connsiteY44" fmla="*/ 94236 h 408686"/>
              <a:gd name="connsiteX45" fmla="*/ 540479 w 599842"/>
              <a:gd name="connsiteY45" fmla="*/ 60509 h 408686"/>
              <a:gd name="connsiteX46" fmla="*/ 436159 w 599842"/>
              <a:gd name="connsiteY46" fmla="*/ 164665 h 408686"/>
              <a:gd name="connsiteX47" fmla="*/ 438146 w 599842"/>
              <a:gd name="connsiteY47" fmla="*/ 190456 h 408686"/>
              <a:gd name="connsiteX48" fmla="*/ 462984 w 599842"/>
              <a:gd name="connsiteY48" fmla="*/ 191448 h 408686"/>
              <a:gd name="connsiteX49" fmla="*/ 567304 w 599842"/>
              <a:gd name="connsiteY49" fmla="*/ 87292 h 408686"/>
              <a:gd name="connsiteX50" fmla="*/ 12916 w 599842"/>
              <a:gd name="connsiteY50" fmla="*/ 0 h 408686"/>
              <a:gd name="connsiteX51" fmla="*/ 498751 w 599842"/>
              <a:gd name="connsiteY51" fmla="*/ 0 h 408686"/>
              <a:gd name="connsiteX52" fmla="*/ 511667 w 599842"/>
              <a:gd name="connsiteY52" fmla="*/ 12895 h 408686"/>
              <a:gd name="connsiteX53" fmla="*/ 511667 w 599842"/>
              <a:gd name="connsiteY53" fmla="*/ 51582 h 408686"/>
              <a:gd name="connsiteX54" fmla="*/ 531537 w 599842"/>
              <a:gd name="connsiteY54" fmla="*/ 31743 h 408686"/>
              <a:gd name="connsiteX55" fmla="*/ 540479 w 599842"/>
              <a:gd name="connsiteY55" fmla="*/ 27775 h 408686"/>
              <a:gd name="connsiteX56" fmla="*/ 550414 w 599842"/>
              <a:gd name="connsiteY56" fmla="*/ 31743 h 408686"/>
              <a:gd name="connsiteX57" fmla="*/ 596117 w 599842"/>
              <a:gd name="connsiteY57" fmla="*/ 77373 h 408686"/>
              <a:gd name="connsiteX58" fmla="*/ 596117 w 599842"/>
              <a:gd name="connsiteY58" fmla="*/ 96220 h 408686"/>
              <a:gd name="connsiteX59" fmla="*/ 511667 w 599842"/>
              <a:gd name="connsiteY59" fmla="*/ 180536 h 408686"/>
              <a:gd name="connsiteX60" fmla="*/ 511667 w 599842"/>
              <a:gd name="connsiteY60" fmla="*/ 394799 h 408686"/>
              <a:gd name="connsiteX61" fmla="*/ 498751 w 599842"/>
              <a:gd name="connsiteY61" fmla="*/ 408686 h 408686"/>
              <a:gd name="connsiteX62" fmla="*/ 12916 w 599842"/>
              <a:gd name="connsiteY62" fmla="*/ 408686 h 408686"/>
              <a:gd name="connsiteX63" fmla="*/ 0 w 599842"/>
              <a:gd name="connsiteY63" fmla="*/ 394799 h 408686"/>
              <a:gd name="connsiteX64" fmla="*/ 0 w 599842"/>
              <a:gd name="connsiteY64" fmla="*/ 12895 h 408686"/>
              <a:gd name="connsiteX65" fmla="*/ 12916 w 599842"/>
              <a:gd name="connsiteY65" fmla="*/ 0 h 4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9842" h="408686">
                <a:moveTo>
                  <a:pt x="75544" y="297516"/>
                </a:moveTo>
                <a:lnTo>
                  <a:pt x="392428" y="297516"/>
                </a:lnTo>
                <a:cubicBezTo>
                  <a:pt x="399381" y="297516"/>
                  <a:pt x="405341" y="303462"/>
                  <a:pt x="405341" y="311390"/>
                </a:cubicBezTo>
                <a:cubicBezTo>
                  <a:pt x="405341" y="318327"/>
                  <a:pt x="399381" y="324273"/>
                  <a:pt x="392428" y="324273"/>
                </a:cubicBezTo>
                <a:lnTo>
                  <a:pt x="75544" y="324273"/>
                </a:lnTo>
                <a:cubicBezTo>
                  <a:pt x="67597" y="324273"/>
                  <a:pt x="61637" y="318327"/>
                  <a:pt x="61637" y="311390"/>
                </a:cubicBezTo>
                <a:cubicBezTo>
                  <a:pt x="61637" y="303462"/>
                  <a:pt x="67597" y="297516"/>
                  <a:pt x="75544" y="297516"/>
                </a:cubicBezTo>
                <a:close/>
                <a:moveTo>
                  <a:pt x="75544" y="251009"/>
                </a:moveTo>
                <a:lnTo>
                  <a:pt x="392428" y="251009"/>
                </a:lnTo>
                <a:cubicBezTo>
                  <a:pt x="399381" y="251009"/>
                  <a:pt x="405341" y="256955"/>
                  <a:pt x="405341" y="263892"/>
                </a:cubicBezTo>
                <a:cubicBezTo>
                  <a:pt x="405341" y="271820"/>
                  <a:pt x="399381" y="277766"/>
                  <a:pt x="392428" y="277766"/>
                </a:cubicBezTo>
                <a:lnTo>
                  <a:pt x="75544" y="277766"/>
                </a:lnTo>
                <a:cubicBezTo>
                  <a:pt x="67597" y="277766"/>
                  <a:pt x="61637" y="271820"/>
                  <a:pt x="61637" y="263892"/>
                </a:cubicBezTo>
                <a:cubicBezTo>
                  <a:pt x="61637" y="256955"/>
                  <a:pt x="67597" y="251009"/>
                  <a:pt x="75544" y="251009"/>
                </a:cubicBezTo>
                <a:close/>
                <a:moveTo>
                  <a:pt x="75544" y="204343"/>
                </a:moveTo>
                <a:lnTo>
                  <a:pt x="392428" y="204343"/>
                </a:lnTo>
                <a:cubicBezTo>
                  <a:pt x="399381" y="204343"/>
                  <a:pt x="405341" y="209305"/>
                  <a:pt x="405341" y="217244"/>
                </a:cubicBezTo>
                <a:cubicBezTo>
                  <a:pt x="405341" y="224191"/>
                  <a:pt x="399381" y="230145"/>
                  <a:pt x="392428" y="230145"/>
                </a:cubicBezTo>
                <a:lnTo>
                  <a:pt x="75544" y="230145"/>
                </a:lnTo>
                <a:cubicBezTo>
                  <a:pt x="67597" y="230145"/>
                  <a:pt x="61637" y="224191"/>
                  <a:pt x="61637" y="217244"/>
                </a:cubicBezTo>
                <a:cubicBezTo>
                  <a:pt x="61637" y="209305"/>
                  <a:pt x="67597" y="204343"/>
                  <a:pt x="75544" y="204343"/>
                </a:cubicBezTo>
                <a:close/>
                <a:moveTo>
                  <a:pt x="75544" y="156721"/>
                </a:moveTo>
                <a:lnTo>
                  <a:pt x="392428" y="156721"/>
                </a:lnTo>
                <a:cubicBezTo>
                  <a:pt x="399381" y="156721"/>
                  <a:pt x="405341" y="162667"/>
                  <a:pt x="405341" y="170595"/>
                </a:cubicBezTo>
                <a:cubicBezTo>
                  <a:pt x="405341" y="177532"/>
                  <a:pt x="399381" y="183478"/>
                  <a:pt x="392428" y="183478"/>
                </a:cubicBezTo>
                <a:lnTo>
                  <a:pt x="75544" y="183478"/>
                </a:lnTo>
                <a:cubicBezTo>
                  <a:pt x="67597" y="183478"/>
                  <a:pt x="61637" y="177532"/>
                  <a:pt x="61637" y="170595"/>
                </a:cubicBezTo>
                <a:cubicBezTo>
                  <a:pt x="61637" y="162667"/>
                  <a:pt x="67597" y="156721"/>
                  <a:pt x="75544" y="156721"/>
                </a:cubicBezTo>
                <a:close/>
                <a:moveTo>
                  <a:pt x="75544" y="110055"/>
                </a:moveTo>
                <a:lnTo>
                  <a:pt x="392428" y="110055"/>
                </a:lnTo>
                <a:cubicBezTo>
                  <a:pt x="399381" y="110055"/>
                  <a:pt x="405341" y="116009"/>
                  <a:pt x="405341" y="122956"/>
                </a:cubicBezTo>
                <a:cubicBezTo>
                  <a:pt x="405341" y="130895"/>
                  <a:pt x="399381" y="135857"/>
                  <a:pt x="392428" y="135857"/>
                </a:cubicBezTo>
                <a:lnTo>
                  <a:pt x="75544" y="135857"/>
                </a:lnTo>
                <a:cubicBezTo>
                  <a:pt x="67597" y="135857"/>
                  <a:pt x="61637" y="130895"/>
                  <a:pt x="61637" y="122956"/>
                </a:cubicBezTo>
                <a:cubicBezTo>
                  <a:pt x="61637" y="116009"/>
                  <a:pt x="67597" y="110055"/>
                  <a:pt x="75544" y="110055"/>
                </a:cubicBezTo>
                <a:close/>
                <a:moveTo>
                  <a:pt x="54644" y="94236"/>
                </a:moveTo>
                <a:lnTo>
                  <a:pt x="54644" y="353136"/>
                </a:lnTo>
                <a:lnTo>
                  <a:pt x="457023" y="353136"/>
                </a:lnTo>
                <a:lnTo>
                  <a:pt x="457023" y="217238"/>
                </a:lnTo>
                <a:lnTo>
                  <a:pt x="424236" y="216246"/>
                </a:lnTo>
                <a:cubicBezTo>
                  <a:pt x="417282" y="215255"/>
                  <a:pt x="412314" y="210295"/>
                  <a:pt x="411321" y="203351"/>
                </a:cubicBezTo>
                <a:lnTo>
                  <a:pt x="409333" y="159705"/>
                </a:lnTo>
                <a:cubicBezTo>
                  <a:pt x="409333" y="155737"/>
                  <a:pt x="411321" y="152761"/>
                  <a:pt x="413308" y="149785"/>
                </a:cubicBezTo>
                <a:lnTo>
                  <a:pt x="457023" y="106139"/>
                </a:lnTo>
                <a:lnTo>
                  <a:pt x="457023" y="94236"/>
                </a:lnTo>
                <a:close/>
                <a:moveTo>
                  <a:pt x="540479" y="60509"/>
                </a:moveTo>
                <a:lnTo>
                  <a:pt x="436159" y="164665"/>
                </a:lnTo>
                <a:lnTo>
                  <a:pt x="438146" y="190456"/>
                </a:lnTo>
                <a:lnTo>
                  <a:pt x="462984" y="191448"/>
                </a:lnTo>
                <a:lnTo>
                  <a:pt x="567304" y="87292"/>
                </a:lnTo>
                <a:close/>
                <a:moveTo>
                  <a:pt x="12916" y="0"/>
                </a:moveTo>
                <a:lnTo>
                  <a:pt x="498751" y="0"/>
                </a:lnTo>
                <a:cubicBezTo>
                  <a:pt x="505706" y="0"/>
                  <a:pt x="511667" y="5952"/>
                  <a:pt x="511667" y="12895"/>
                </a:cubicBezTo>
                <a:lnTo>
                  <a:pt x="511667" y="51582"/>
                </a:lnTo>
                <a:lnTo>
                  <a:pt x="531537" y="31743"/>
                </a:lnTo>
                <a:cubicBezTo>
                  <a:pt x="533524" y="29759"/>
                  <a:pt x="537498" y="27775"/>
                  <a:pt x="540479" y="27775"/>
                </a:cubicBezTo>
                <a:cubicBezTo>
                  <a:pt x="544453" y="27775"/>
                  <a:pt x="547434" y="29759"/>
                  <a:pt x="550414" y="31743"/>
                </a:cubicBezTo>
                <a:lnTo>
                  <a:pt x="596117" y="77373"/>
                </a:lnTo>
                <a:cubicBezTo>
                  <a:pt x="601084" y="83324"/>
                  <a:pt x="601084" y="91260"/>
                  <a:pt x="596117" y="96220"/>
                </a:cubicBezTo>
                <a:lnTo>
                  <a:pt x="511667" y="180536"/>
                </a:lnTo>
                <a:lnTo>
                  <a:pt x="511667" y="394799"/>
                </a:lnTo>
                <a:cubicBezTo>
                  <a:pt x="511667" y="402734"/>
                  <a:pt x="506699" y="408686"/>
                  <a:pt x="498751" y="408686"/>
                </a:cubicBezTo>
                <a:lnTo>
                  <a:pt x="12916" y="408686"/>
                </a:lnTo>
                <a:cubicBezTo>
                  <a:pt x="5961" y="408686"/>
                  <a:pt x="0" y="402734"/>
                  <a:pt x="0" y="394799"/>
                </a:cubicBezTo>
                <a:lnTo>
                  <a:pt x="0" y="12895"/>
                </a:lnTo>
                <a:cubicBezTo>
                  <a:pt x="0" y="5952"/>
                  <a:pt x="5961" y="0"/>
                  <a:pt x="12916" y="0"/>
                </a:cubicBezTo>
                <a:close/>
              </a:path>
            </a:pathLst>
          </a:custGeom>
          <a:solidFill>
            <a:srgbClr val="0070C0"/>
          </a:solidFill>
          <a:ln>
            <a:noFill/>
          </a:ln>
        </p:spPr>
        <p:txBody>
          <a:bodyPr/>
          <a:lstStyle/>
          <a:p>
            <a:endParaRPr lang="zh-CN" altLang="en-US"/>
          </a:p>
        </p:txBody>
      </p:sp>
      <p:sp>
        <p:nvSpPr>
          <p:cNvPr id="20" name="íŝḷîďè">
            <a:extLst>
              <a:ext uri="{FF2B5EF4-FFF2-40B4-BE49-F238E27FC236}">
                <a16:creationId xmlns="" xmlns:a16="http://schemas.microsoft.com/office/drawing/2014/main" id="{8D464EA1-23DB-4714-A2EF-1F225B503536}"/>
              </a:ext>
            </a:extLst>
          </p:cNvPr>
          <p:cNvSpPr/>
          <p:nvPr/>
        </p:nvSpPr>
        <p:spPr>
          <a:xfrm>
            <a:off x="3615882" y="2949540"/>
            <a:ext cx="1105785" cy="1195405"/>
          </a:xfrm>
          <a:custGeom>
            <a:avLst/>
            <a:gdLst/>
            <a:ahLst/>
            <a:cxnLst>
              <a:cxn ang="0">
                <a:pos x="wd2" y="hd2"/>
              </a:cxn>
              <a:cxn ang="5400000">
                <a:pos x="wd2" y="hd2"/>
              </a:cxn>
              <a:cxn ang="10800000">
                <a:pos x="wd2" y="hd2"/>
              </a:cxn>
              <a:cxn ang="16200000">
                <a:pos x="wd2" y="hd2"/>
              </a:cxn>
            </a:cxnLst>
            <a:rect l="0" t="0" r="r" b="b"/>
            <a:pathLst>
              <a:path w="21371" h="21600" extrusionOk="0">
                <a:moveTo>
                  <a:pt x="5280" y="0"/>
                </a:moveTo>
                <a:cubicBezTo>
                  <a:pt x="3204" y="2259"/>
                  <a:pt x="1680" y="4913"/>
                  <a:pt x="813" y="7779"/>
                </a:cubicBezTo>
                <a:cubicBezTo>
                  <a:pt x="-25" y="10550"/>
                  <a:pt x="-229" y="13457"/>
                  <a:pt x="265" y="16300"/>
                </a:cubicBezTo>
                <a:cubicBezTo>
                  <a:pt x="404" y="17103"/>
                  <a:pt x="601" y="17902"/>
                  <a:pt x="990" y="18630"/>
                </a:cubicBezTo>
                <a:cubicBezTo>
                  <a:pt x="1931" y="20395"/>
                  <a:pt x="3832" y="21535"/>
                  <a:pt x="5941" y="21600"/>
                </a:cubicBezTo>
                <a:lnTo>
                  <a:pt x="21371" y="21600"/>
                </a:lnTo>
                <a:cubicBezTo>
                  <a:pt x="19419" y="21096"/>
                  <a:pt x="17565" y="20317"/>
                  <a:pt x="15869" y="19294"/>
                </a:cubicBezTo>
                <a:cubicBezTo>
                  <a:pt x="13027" y="17578"/>
                  <a:pt x="10708" y="15213"/>
                  <a:pt x="8727" y="12746"/>
                </a:cubicBezTo>
                <a:cubicBezTo>
                  <a:pt x="7014" y="10612"/>
                  <a:pt x="5505" y="8320"/>
                  <a:pt x="4932" y="5650"/>
                </a:cubicBezTo>
                <a:cubicBezTo>
                  <a:pt x="4529" y="3776"/>
                  <a:pt x="4646" y="1830"/>
                  <a:pt x="5280" y="0"/>
                </a:cubicBezTo>
                <a:close/>
              </a:path>
            </a:pathLst>
          </a:custGeom>
          <a:solidFill>
            <a:srgbClr val="0070C0"/>
          </a:solidFill>
          <a:ln w="12700">
            <a:miter lim="400000"/>
          </a:ln>
        </p:spPr>
        <p:txBody>
          <a:bodyPr anchor="ctr"/>
          <a:lstStyle/>
          <a:p>
            <a:pPr algn="ctr"/>
            <a:endParaRPr/>
          </a:p>
        </p:txBody>
      </p:sp>
      <p:sp>
        <p:nvSpPr>
          <p:cNvPr id="21" name="ïṥlïḍe">
            <a:extLst>
              <a:ext uri="{FF2B5EF4-FFF2-40B4-BE49-F238E27FC236}">
                <a16:creationId xmlns="" xmlns:a16="http://schemas.microsoft.com/office/drawing/2014/main" id="{FD1B4DDB-F750-45C6-85E2-6F78A127FD22}"/>
              </a:ext>
            </a:extLst>
          </p:cNvPr>
          <p:cNvSpPr/>
          <p:nvPr/>
        </p:nvSpPr>
        <p:spPr>
          <a:xfrm rot="17288654">
            <a:off x="4191998" y="2927712"/>
            <a:ext cx="1105785" cy="1195405"/>
          </a:xfrm>
          <a:custGeom>
            <a:avLst/>
            <a:gdLst/>
            <a:ahLst/>
            <a:cxnLst>
              <a:cxn ang="0">
                <a:pos x="wd2" y="hd2"/>
              </a:cxn>
              <a:cxn ang="5400000">
                <a:pos x="wd2" y="hd2"/>
              </a:cxn>
              <a:cxn ang="10800000">
                <a:pos x="wd2" y="hd2"/>
              </a:cxn>
              <a:cxn ang="16200000">
                <a:pos x="wd2" y="hd2"/>
              </a:cxn>
            </a:cxnLst>
            <a:rect l="0" t="0" r="r" b="b"/>
            <a:pathLst>
              <a:path w="21371" h="21600" extrusionOk="0">
                <a:moveTo>
                  <a:pt x="5280" y="0"/>
                </a:moveTo>
                <a:cubicBezTo>
                  <a:pt x="3204" y="2259"/>
                  <a:pt x="1680" y="4913"/>
                  <a:pt x="813" y="7779"/>
                </a:cubicBezTo>
                <a:cubicBezTo>
                  <a:pt x="-25" y="10550"/>
                  <a:pt x="-229" y="13457"/>
                  <a:pt x="265" y="16300"/>
                </a:cubicBezTo>
                <a:cubicBezTo>
                  <a:pt x="404" y="17103"/>
                  <a:pt x="601" y="17902"/>
                  <a:pt x="990" y="18630"/>
                </a:cubicBezTo>
                <a:cubicBezTo>
                  <a:pt x="1931" y="20395"/>
                  <a:pt x="3832" y="21535"/>
                  <a:pt x="5941" y="21600"/>
                </a:cubicBezTo>
                <a:lnTo>
                  <a:pt x="21371" y="21600"/>
                </a:lnTo>
                <a:cubicBezTo>
                  <a:pt x="19419" y="21096"/>
                  <a:pt x="17565" y="20317"/>
                  <a:pt x="15869" y="19294"/>
                </a:cubicBezTo>
                <a:cubicBezTo>
                  <a:pt x="13027" y="17578"/>
                  <a:pt x="10708" y="15213"/>
                  <a:pt x="8727" y="12746"/>
                </a:cubicBezTo>
                <a:cubicBezTo>
                  <a:pt x="7014" y="10612"/>
                  <a:pt x="5505" y="8320"/>
                  <a:pt x="4932" y="5650"/>
                </a:cubicBezTo>
                <a:cubicBezTo>
                  <a:pt x="4529" y="3776"/>
                  <a:pt x="4646" y="1830"/>
                  <a:pt x="5280" y="0"/>
                </a:cubicBezTo>
                <a:close/>
              </a:path>
            </a:pathLst>
          </a:custGeom>
          <a:solidFill>
            <a:srgbClr val="0070C0"/>
          </a:solidFill>
          <a:ln w="12700">
            <a:miter lim="400000"/>
          </a:ln>
        </p:spPr>
        <p:txBody>
          <a:bodyPr anchor="ctr"/>
          <a:lstStyle/>
          <a:p>
            <a:pPr algn="ctr"/>
            <a:endParaRPr/>
          </a:p>
        </p:txBody>
      </p:sp>
      <p:sp>
        <p:nvSpPr>
          <p:cNvPr id="22" name="ïS1îďè">
            <a:extLst>
              <a:ext uri="{FF2B5EF4-FFF2-40B4-BE49-F238E27FC236}">
                <a16:creationId xmlns="" xmlns:a16="http://schemas.microsoft.com/office/drawing/2014/main" id="{0A9C2582-E2C2-4DE6-B92F-94EABB480A67}"/>
              </a:ext>
            </a:extLst>
          </p:cNvPr>
          <p:cNvSpPr/>
          <p:nvPr/>
        </p:nvSpPr>
        <p:spPr>
          <a:xfrm rot="12959466">
            <a:off x="4351278" y="2376110"/>
            <a:ext cx="1105785" cy="1195405"/>
          </a:xfrm>
          <a:custGeom>
            <a:avLst/>
            <a:gdLst/>
            <a:ahLst/>
            <a:cxnLst>
              <a:cxn ang="0">
                <a:pos x="wd2" y="hd2"/>
              </a:cxn>
              <a:cxn ang="5400000">
                <a:pos x="wd2" y="hd2"/>
              </a:cxn>
              <a:cxn ang="10800000">
                <a:pos x="wd2" y="hd2"/>
              </a:cxn>
              <a:cxn ang="16200000">
                <a:pos x="wd2" y="hd2"/>
              </a:cxn>
            </a:cxnLst>
            <a:rect l="0" t="0" r="r" b="b"/>
            <a:pathLst>
              <a:path w="21371" h="21600" extrusionOk="0">
                <a:moveTo>
                  <a:pt x="5280" y="0"/>
                </a:moveTo>
                <a:cubicBezTo>
                  <a:pt x="3204" y="2259"/>
                  <a:pt x="1680" y="4913"/>
                  <a:pt x="813" y="7779"/>
                </a:cubicBezTo>
                <a:cubicBezTo>
                  <a:pt x="-25" y="10550"/>
                  <a:pt x="-229" y="13457"/>
                  <a:pt x="265" y="16300"/>
                </a:cubicBezTo>
                <a:cubicBezTo>
                  <a:pt x="404" y="17103"/>
                  <a:pt x="601" y="17902"/>
                  <a:pt x="990" y="18630"/>
                </a:cubicBezTo>
                <a:cubicBezTo>
                  <a:pt x="1931" y="20395"/>
                  <a:pt x="3832" y="21535"/>
                  <a:pt x="5941" y="21600"/>
                </a:cubicBezTo>
                <a:lnTo>
                  <a:pt x="21371" y="21600"/>
                </a:lnTo>
                <a:cubicBezTo>
                  <a:pt x="19419" y="21096"/>
                  <a:pt x="17565" y="20317"/>
                  <a:pt x="15869" y="19294"/>
                </a:cubicBezTo>
                <a:cubicBezTo>
                  <a:pt x="13027" y="17578"/>
                  <a:pt x="10708" y="15213"/>
                  <a:pt x="8727" y="12746"/>
                </a:cubicBezTo>
                <a:cubicBezTo>
                  <a:pt x="7014" y="10612"/>
                  <a:pt x="5505" y="8320"/>
                  <a:pt x="4932" y="5650"/>
                </a:cubicBezTo>
                <a:cubicBezTo>
                  <a:pt x="4529" y="3776"/>
                  <a:pt x="4646" y="1830"/>
                  <a:pt x="5280" y="0"/>
                </a:cubicBezTo>
                <a:close/>
              </a:path>
            </a:pathLst>
          </a:custGeom>
          <a:solidFill>
            <a:srgbClr val="0070C0"/>
          </a:solidFill>
          <a:ln w="12700">
            <a:miter lim="400000"/>
          </a:ln>
        </p:spPr>
        <p:txBody>
          <a:bodyPr anchor="ctr"/>
          <a:lstStyle/>
          <a:p>
            <a:pPr algn="ctr"/>
            <a:endParaRPr/>
          </a:p>
        </p:txBody>
      </p:sp>
      <p:sp>
        <p:nvSpPr>
          <p:cNvPr id="23" name="ïšlide">
            <a:extLst>
              <a:ext uri="{FF2B5EF4-FFF2-40B4-BE49-F238E27FC236}">
                <a16:creationId xmlns="" xmlns:a16="http://schemas.microsoft.com/office/drawing/2014/main" id="{D5D11148-8EA5-4352-9435-ED7205E8F4E0}"/>
              </a:ext>
            </a:extLst>
          </p:cNvPr>
          <p:cNvSpPr/>
          <p:nvPr/>
        </p:nvSpPr>
        <p:spPr>
          <a:xfrm rot="8630810">
            <a:off x="3871879" y="2053071"/>
            <a:ext cx="1105785" cy="1195405"/>
          </a:xfrm>
          <a:custGeom>
            <a:avLst/>
            <a:gdLst/>
            <a:ahLst/>
            <a:cxnLst>
              <a:cxn ang="0">
                <a:pos x="wd2" y="hd2"/>
              </a:cxn>
              <a:cxn ang="5400000">
                <a:pos x="wd2" y="hd2"/>
              </a:cxn>
              <a:cxn ang="10800000">
                <a:pos x="wd2" y="hd2"/>
              </a:cxn>
              <a:cxn ang="16200000">
                <a:pos x="wd2" y="hd2"/>
              </a:cxn>
            </a:cxnLst>
            <a:rect l="0" t="0" r="r" b="b"/>
            <a:pathLst>
              <a:path w="21371" h="21600" extrusionOk="0">
                <a:moveTo>
                  <a:pt x="5280" y="0"/>
                </a:moveTo>
                <a:cubicBezTo>
                  <a:pt x="3204" y="2259"/>
                  <a:pt x="1680" y="4913"/>
                  <a:pt x="813" y="7779"/>
                </a:cubicBezTo>
                <a:cubicBezTo>
                  <a:pt x="-25" y="10550"/>
                  <a:pt x="-229" y="13457"/>
                  <a:pt x="265" y="16300"/>
                </a:cubicBezTo>
                <a:cubicBezTo>
                  <a:pt x="404" y="17103"/>
                  <a:pt x="601" y="17902"/>
                  <a:pt x="990" y="18630"/>
                </a:cubicBezTo>
                <a:cubicBezTo>
                  <a:pt x="1931" y="20395"/>
                  <a:pt x="3832" y="21535"/>
                  <a:pt x="5941" y="21600"/>
                </a:cubicBezTo>
                <a:lnTo>
                  <a:pt x="21371" y="21600"/>
                </a:lnTo>
                <a:cubicBezTo>
                  <a:pt x="19419" y="21096"/>
                  <a:pt x="17565" y="20317"/>
                  <a:pt x="15869" y="19294"/>
                </a:cubicBezTo>
                <a:cubicBezTo>
                  <a:pt x="13027" y="17578"/>
                  <a:pt x="10708" y="15213"/>
                  <a:pt x="8727" y="12746"/>
                </a:cubicBezTo>
                <a:cubicBezTo>
                  <a:pt x="7014" y="10612"/>
                  <a:pt x="5505" y="8320"/>
                  <a:pt x="4932" y="5650"/>
                </a:cubicBezTo>
                <a:cubicBezTo>
                  <a:pt x="4529" y="3776"/>
                  <a:pt x="4646" y="1830"/>
                  <a:pt x="5280" y="0"/>
                </a:cubicBezTo>
                <a:close/>
              </a:path>
            </a:pathLst>
          </a:custGeom>
          <a:solidFill>
            <a:srgbClr val="0070C0"/>
          </a:solidFill>
          <a:ln w="12700">
            <a:miter lim="400000"/>
          </a:ln>
        </p:spPr>
        <p:txBody>
          <a:bodyPr anchor="ctr"/>
          <a:lstStyle/>
          <a:p>
            <a:pPr algn="ctr"/>
            <a:endParaRPr/>
          </a:p>
        </p:txBody>
      </p:sp>
      <p:sp>
        <p:nvSpPr>
          <p:cNvPr id="24" name="ïŝļîdé">
            <a:extLst>
              <a:ext uri="{FF2B5EF4-FFF2-40B4-BE49-F238E27FC236}">
                <a16:creationId xmlns="" xmlns:a16="http://schemas.microsoft.com/office/drawing/2014/main" id="{EB242005-56FB-43A5-BDDF-A76C36116C62}"/>
              </a:ext>
            </a:extLst>
          </p:cNvPr>
          <p:cNvSpPr/>
          <p:nvPr/>
        </p:nvSpPr>
        <p:spPr>
          <a:xfrm rot="4339140">
            <a:off x="3422086" y="2404672"/>
            <a:ext cx="1105785" cy="1195405"/>
          </a:xfrm>
          <a:custGeom>
            <a:avLst/>
            <a:gdLst/>
            <a:ahLst/>
            <a:cxnLst>
              <a:cxn ang="0">
                <a:pos x="wd2" y="hd2"/>
              </a:cxn>
              <a:cxn ang="5400000">
                <a:pos x="wd2" y="hd2"/>
              </a:cxn>
              <a:cxn ang="10800000">
                <a:pos x="wd2" y="hd2"/>
              </a:cxn>
              <a:cxn ang="16200000">
                <a:pos x="wd2" y="hd2"/>
              </a:cxn>
            </a:cxnLst>
            <a:rect l="0" t="0" r="r" b="b"/>
            <a:pathLst>
              <a:path w="21371" h="21600" extrusionOk="0">
                <a:moveTo>
                  <a:pt x="5280" y="0"/>
                </a:moveTo>
                <a:cubicBezTo>
                  <a:pt x="3204" y="2259"/>
                  <a:pt x="1680" y="4913"/>
                  <a:pt x="813" y="7779"/>
                </a:cubicBezTo>
                <a:cubicBezTo>
                  <a:pt x="-25" y="10550"/>
                  <a:pt x="-229" y="13457"/>
                  <a:pt x="265" y="16300"/>
                </a:cubicBezTo>
                <a:cubicBezTo>
                  <a:pt x="404" y="17103"/>
                  <a:pt x="601" y="17902"/>
                  <a:pt x="990" y="18630"/>
                </a:cubicBezTo>
                <a:cubicBezTo>
                  <a:pt x="1931" y="20395"/>
                  <a:pt x="3832" y="21535"/>
                  <a:pt x="5941" y="21600"/>
                </a:cubicBezTo>
                <a:lnTo>
                  <a:pt x="21371" y="21600"/>
                </a:lnTo>
                <a:cubicBezTo>
                  <a:pt x="19419" y="21096"/>
                  <a:pt x="17565" y="20317"/>
                  <a:pt x="15869" y="19294"/>
                </a:cubicBezTo>
                <a:cubicBezTo>
                  <a:pt x="13027" y="17578"/>
                  <a:pt x="10708" y="15213"/>
                  <a:pt x="8727" y="12746"/>
                </a:cubicBezTo>
                <a:cubicBezTo>
                  <a:pt x="7014" y="10612"/>
                  <a:pt x="5505" y="8320"/>
                  <a:pt x="4932" y="5650"/>
                </a:cubicBezTo>
                <a:cubicBezTo>
                  <a:pt x="4529" y="3776"/>
                  <a:pt x="4646" y="1830"/>
                  <a:pt x="5280" y="0"/>
                </a:cubicBezTo>
                <a:close/>
              </a:path>
            </a:pathLst>
          </a:custGeom>
          <a:solidFill>
            <a:srgbClr val="0070C0"/>
          </a:solidFill>
          <a:ln w="12700">
            <a:miter lim="400000"/>
          </a:ln>
        </p:spPr>
        <p:txBody>
          <a:bodyPr anchor="ctr"/>
          <a:lstStyle/>
          <a:p>
            <a:pPr algn="ctr"/>
            <a:endParaRPr dirty="0"/>
          </a:p>
        </p:txBody>
      </p:sp>
      <p:sp>
        <p:nvSpPr>
          <p:cNvPr id="3" name="文本框 2">
            <a:extLst>
              <a:ext uri="{FF2B5EF4-FFF2-40B4-BE49-F238E27FC236}">
                <a16:creationId xmlns="" xmlns:a16="http://schemas.microsoft.com/office/drawing/2014/main" id="{6653B3CC-E4EE-4B2A-A9FE-4E7AF08B41C7}"/>
              </a:ext>
            </a:extLst>
          </p:cNvPr>
          <p:cNvSpPr txBox="1"/>
          <p:nvPr/>
        </p:nvSpPr>
        <p:spPr>
          <a:xfrm>
            <a:off x="4272345" y="2086362"/>
            <a:ext cx="631825" cy="338554"/>
          </a:xfrm>
          <a:prstGeom prst="rect">
            <a:avLst/>
          </a:prstGeom>
          <a:noFill/>
        </p:spPr>
        <p:txBody>
          <a:bodyPr wrap="square" rtlCol="0">
            <a:spAutoFit/>
          </a:bodyPr>
          <a:lstStyle/>
          <a:p>
            <a:r>
              <a:rPr lang="en-US" altLang="zh-CN" sz="1600" dirty="0">
                <a:solidFill>
                  <a:schemeClr val="bg1"/>
                </a:solidFill>
              </a:rPr>
              <a:t>01</a:t>
            </a:r>
            <a:endParaRPr lang="zh-CN" altLang="en-US" sz="1600" dirty="0">
              <a:solidFill>
                <a:schemeClr val="bg1"/>
              </a:solidFill>
            </a:endParaRPr>
          </a:p>
        </p:txBody>
      </p:sp>
      <p:sp>
        <p:nvSpPr>
          <p:cNvPr id="41" name="文本框 40">
            <a:extLst>
              <a:ext uri="{FF2B5EF4-FFF2-40B4-BE49-F238E27FC236}">
                <a16:creationId xmlns="" xmlns:a16="http://schemas.microsoft.com/office/drawing/2014/main" id="{DEB4A2AB-88C7-456D-A096-10B493BE07B9}"/>
              </a:ext>
            </a:extLst>
          </p:cNvPr>
          <p:cNvSpPr txBox="1"/>
          <p:nvPr/>
        </p:nvSpPr>
        <p:spPr>
          <a:xfrm>
            <a:off x="5147378" y="2671582"/>
            <a:ext cx="631825" cy="338554"/>
          </a:xfrm>
          <a:prstGeom prst="rect">
            <a:avLst/>
          </a:prstGeom>
          <a:noFill/>
        </p:spPr>
        <p:txBody>
          <a:bodyPr wrap="square" rtlCol="0">
            <a:spAutoFit/>
          </a:bodyPr>
          <a:lstStyle/>
          <a:p>
            <a:r>
              <a:rPr lang="en-US" altLang="zh-CN" sz="1600" dirty="0">
                <a:solidFill>
                  <a:schemeClr val="bg1"/>
                </a:solidFill>
              </a:rPr>
              <a:t>02</a:t>
            </a:r>
            <a:endParaRPr lang="zh-CN" altLang="en-US" sz="1600" dirty="0">
              <a:solidFill>
                <a:schemeClr val="bg1"/>
              </a:solidFill>
            </a:endParaRPr>
          </a:p>
        </p:txBody>
      </p:sp>
      <p:sp>
        <p:nvSpPr>
          <p:cNvPr id="42" name="文本框 41">
            <a:extLst>
              <a:ext uri="{FF2B5EF4-FFF2-40B4-BE49-F238E27FC236}">
                <a16:creationId xmlns="" xmlns:a16="http://schemas.microsoft.com/office/drawing/2014/main" id="{F776F9E8-4B5E-45AE-A95F-4E690806B95D}"/>
              </a:ext>
            </a:extLst>
          </p:cNvPr>
          <p:cNvSpPr txBox="1"/>
          <p:nvPr/>
        </p:nvSpPr>
        <p:spPr>
          <a:xfrm>
            <a:off x="4841565" y="3703937"/>
            <a:ext cx="631825" cy="338554"/>
          </a:xfrm>
          <a:prstGeom prst="rect">
            <a:avLst/>
          </a:prstGeom>
          <a:noFill/>
        </p:spPr>
        <p:txBody>
          <a:bodyPr wrap="square" rtlCol="0">
            <a:spAutoFit/>
          </a:bodyPr>
          <a:lstStyle/>
          <a:p>
            <a:r>
              <a:rPr lang="en-US" altLang="zh-CN" sz="1600" dirty="0">
                <a:solidFill>
                  <a:schemeClr val="bg1"/>
                </a:solidFill>
              </a:rPr>
              <a:t>03</a:t>
            </a:r>
            <a:endParaRPr lang="zh-CN" altLang="en-US" sz="1600" dirty="0">
              <a:solidFill>
                <a:schemeClr val="bg1"/>
              </a:solidFill>
            </a:endParaRPr>
          </a:p>
        </p:txBody>
      </p:sp>
      <p:sp>
        <p:nvSpPr>
          <p:cNvPr id="43" name="文本框 42">
            <a:extLst>
              <a:ext uri="{FF2B5EF4-FFF2-40B4-BE49-F238E27FC236}">
                <a16:creationId xmlns="" xmlns:a16="http://schemas.microsoft.com/office/drawing/2014/main" id="{930EFA9A-AEE2-4984-8763-DBE77880EAB9}"/>
              </a:ext>
            </a:extLst>
          </p:cNvPr>
          <p:cNvSpPr txBox="1"/>
          <p:nvPr/>
        </p:nvSpPr>
        <p:spPr>
          <a:xfrm>
            <a:off x="3688819" y="3748712"/>
            <a:ext cx="631825" cy="338554"/>
          </a:xfrm>
          <a:prstGeom prst="rect">
            <a:avLst/>
          </a:prstGeom>
          <a:noFill/>
        </p:spPr>
        <p:txBody>
          <a:bodyPr wrap="square" rtlCol="0">
            <a:spAutoFit/>
          </a:bodyPr>
          <a:lstStyle/>
          <a:p>
            <a:r>
              <a:rPr lang="en-US" altLang="zh-CN" sz="1600" dirty="0">
                <a:solidFill>
                  <a:schemeClr val="bg1"/>
                </a:solidFill>
              </a:rPr>
              <a:t>04</a:t>
            </a:r>
            <a:endParaRPr lang="zh-CN" altLang="en-US" sz="1600" dirty="0">
              <a:solidFill>
                <a:schemeClr val="bg1"/>
              </a:solidFill>
            </a:endParaRPr>
          </a:p>
        </p:txBody>
      </p:sp>
      <p:sp>
        <p:nvSpPr>
          <p:cNvPr id="44" name="文本框 43">
            <a:extLst>
              <a:ext uri="{FF2B5EF4-FFF2-40B4-BE49-F238E27FC236}">
                <a16:creationId xmlns="" xmlns:a16="http://schemas.microsoft.com/office/drawing/2014/main" id="{BF2A9A8F-4476-4B56-94F8-ECA6414EB47E}"/>
              </a:ext>
            </a:extLst>
          </p:cNvPr>
          <p:cNvSpPr txBox="1"/>
          <p:nvPr/>
        </p:nvSpPr>
        <p:spPr>
          <a:xfrm>
            <a:off x="3322486" y="2712435"/>
            <a:ext cx="631825" cy="338554"/>
          </a:xfrm>
          <a:prstGeom prst="rect">
            <a:avLst/>
          </a:prstGeom>
          <a:noFill/>
        </p:spPr>
        <p:txBody>
          <a:bodyPr wrap="square" rtlCol="0">
            <a:spAutoFit/>
          </a:bodyPr>
          <a:lstStyle/>
          <a:p>
            <a:r>
              <a:rPr lang="en-US" altLang="zh-CN" sz="1600" dirty="0">
                <a:solidFill>
                  <a:schemeClr val="bg1"/>
                </a:solidFill>
              </a:rPr>
              <a:t>05</a:t>
            </a:r>
            <a:endParaRPr lang="zh-CN" altLang="en-US" sz="1600" dirty="0">
              <a:solidFill>
                <a:schemeClr val="bg1"/>
              </a:solidFill>
            </a:endParaRPr>
          </a:p>
        </p:txBody>
      </p:sp>
      <p:sp>
        <p:nvSpPr>
          <p:cNvPr id="45" name="矩形 44">
            <a:extLst>
              <a:ext uri="{FF2B5EF4-FFF2-40B4-BE49-F238E27FC236}">
                <a16:creationId xmlns="" xmlns:a16="http://schemas.microsoft.com/office/drawing/2014/main" id="{AF6710EA-1F28-4F7F-99F6-0C1BE1CDB9FC}"/>
              </a:ext>
            </a:extLst>
          </p:cNvPr>
          <p:cNvSpPr/>
          <p:nvPr/>
        </p:nvSpPr>
        <p:spPr>
          <a:xfrm>
            <a:off x="3355989" y="1476561"/>
            <a:ext cx="2864025" cy="307777"/>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400" dirty="0">
                <a:cs typeface="+mn-ea"/>
                <a:sym typeface="+mn-lt"/>
              </a:rPr>
              <a:t>有关标准、规程、规范规定</a:t>
            </a:r>
          </a:p>
        </p:txBody>
      </p:sp>
      <p:sp>
        <p:nvSpPr>
          <p:cNvPr id="46" name="矩形 45">
            <a:extLst>
              <a:ext uri="{FF2B5EF4-FFF2-40B4-BE49-F238E27FC236}">
                <a16:creationId xmlns="" xmlns:a16="http://schemas.microsoft.com/office/drawing/2014/main" id="{E49D8979-8232-4E76-9FFE-4C056804DA41}"/>
              </a:ext>
            </a:extLst>
          </p:cNvPr>
          <p:cNvSpPr/>
          <p:nvPr/>
        </p:nvSpPr>
        <p:spPr>
          <a:xfrm>
            <a:off x="5658821" y="2647791"/>
            <a:ext cx="2864025" cy="307777"/>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400" dirty="0">
                <a:cs typeface="+mn-ea"/>
                <a:sym typeface="+mn-lt"/>
              </a:rPr>
              <a:t>国内外事故案例</a:t>
            </a:r>
          </a:p>
        </p:txBody>
      </p:sp>
      <p:sp>
        <p:nvSpPr>
          <p:cNvPr id="47" name="矩形 46">
            <a:extLst>
              <a:ext uri="{FF2B5EF4-FFF2-40B4-BE49-F238E27FC236}">
                <a16:creationId xmlns="" xmlns:a16="http://schemas.microsoft.com/office/drawing/2014/main" id="{AF0C4C01-539F-42F4-9521-89ADFCB27EA7}"/>
              </a:ext>
            </a:extLst>
          </p:cNvPr>
          <p:cNvSpPr/>
          <p:nvPr/>
        </p:nvSpPr>
        <p:spPr>
          <a:xfrm>
            <a:off x="5325445" y="3827483"/>
            <a:ext cx="3365589" cy="323165"/>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400" dirty="0">
                <a:cs typeface="+mn-ea"/>
                <a:sym typeface="+mn-lt"/>
              </a:rPr>
              <a:t>系统分析确定的危险部位及防范措施</a:t>
            </a:r>
          </a:p>
        </p:txBody>
      </p:sp>
      <p:sp>
        <p:nvSpPr>
          <p:cNvPr id="48" name="矩形 47">
            <a:extLst>
              <a:ext uri="{FF2B5EF4-FFF2-40B4-BE49-F238E27FC236}">
                <a16:creationId xmlns="" xmlns:a16="http://schemas.microsoft.com/office/drawing/2014/main" id="{701223BD-8254-4FCD-B6E5-522537247496}"/>
              </a:ext>
            </a:extLst>
          </p:cNvPr>
          <p:cNvSpPr/>
          <p:nvPr/>
        </p:nvSpPr>
        <p:spPr>
          <a:xfrm>
            <a:off x="596901" y="3846340"/>
            <a:ext cx="3026138" cy="323165"/>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400" dirty="0">
                <a:cs typeface="+mn-ea"/>
                <a:sym typeface="+mn-lt"/>
              </a:rPr>
              <a:t>分析人员的经验和可靠的参考资料</a:t>
            </a:r>
          </a:p>
        </p:txBody>
      </p:sp>
      <p:sp>
        <p:nvSpPr>
          <p:cNvPr id="49" name="矩形 48">
            <a:extLst>
              <a:ext uri="{FF2B5EF4-FFF2-40B4-BE49-F238E27FC236}">
                <a16:creationId xmlns="" xmlns:a16="http://schemas.microsoft.com/office/drawing/2014/main" id="{BC306FE0-C285-4016-B1EE-B9BDE567487A}"/>
              </a:ext>
            </a:extLst>
          </p:cNvPr>
          <p:cNvSpPr/>
          <p:nvPr/>
        </p:nvSpPr>
        <p:spPr>
          <a:xfrm>
            <a:off x="900785" y="2704347"/>
            <a:ext cx="2864025" cy="307777"/>
          </a:xfrm>
          <a:prstGeom prst="rect">
            <a:avLst/>
          </a:prstGeom>
        </p:spPr>
        <p:txBody>
          <a:bodyPr wrap="square">
            <a:spAutoFit/>
          </a:bodyPr>
          <a:lstStyle/>
          <a:p>
            <a:pPr marL="171450" indent="-171450">
              <a:lnSpc>
                <a:spcPts val="1800"/>
              </a:lnSpc>
              <a:spcBef>
                <a:spcPct val="50000"/>
              </a:spcBef>
              <a:buFont typeface="Arial" panose="020B0604020202020204" pitchFamily="34" charset="0"/>
              <a:buChar char="•"/>
              <a:defRPr/>
            </a:pPr>
            <a:r>
              <a:rPr lang="zh-CN" altLang="en-US" sz="1400" dirty="0">
                <a:cs typeface="+mn-ea"/>
                <a:sym typeface="+mn-lt"/>
              </a:rPr>
              <a:t>研究成果</a:t>
            </a:r>
            <a:r>
              <a:rPr lang="en-US" altLang="zh-CN" sz="1400" dirty="0">
                <a:cs typeface="+mn-ea"/>
                <a:sym typeface="+mn-lt"/>
              </a:rPr>
              <a:t>,</a:t>
            </a:r>
            <a:r>
              <a:rPr lang="zh-CN" altLang="en-US" sz="1400" dirty="0">
                <a:cs typeface="+mn-ea"/>
                <a:sym typeface="+mn-lt"/>
              </a:rPr>
              <a:t>同行业检查表等</a:t>
            </a:r>
          </a:p>
        </p:txBody>
      </p:sp>
      <p:sp>
        <p:nvSpPr>
          <p:cNvPr id="50" name="settings_208779">
            <a:extLst>
              <a:ext uri="{FF2B5EF4-FFF2-40B4-BE49-F238E27FC236}">
                <a16:creationId xmlns="" xmlns:a16="http://schemas.microsoft.com/office/drawing/2014/main" id="{D6D35257-8898-44F4-A326-877ABB370AD0}"/>
              </a:ext>
            </a:extLst>
          </p:cNvPr>
          <p:cNvSpPr>
            <a:spLocks noChangeAspect="1"/>
          </p:cNvSpPr>
          <p:nvPr/>
        </p:nvSpPr>
        <p:spPr bwMode="auto">
          <a:xfrm>
            <a:off x="4248592" y="3002374"/>
            <a:ext cx="539410" cy="367512"/>
          </a:xfrm>
          <a:custGeom>
            <a:avLst/>
            <a:gdLst>
              <a:gd name="connsiteX0" fmla="*/ 75544 w 599842"/>
              <a:gd name="connsiteY0" fmla="*/ 297516 h 408686"/>
              <a:gd name="connsiteX1" fmla="*/ 392428 w 599842"/>
              <a:gd name="connsiteY1" fmla="*/ 297516 h 408686"/>
              <a:gd name="connsiteX2" fmla="*/ 405341 w 599842"/>
              <a:gd name="connsiteY2" fmla="*/ 311390 h 408686"/>
              <a:gd name="connsiteX3" fmla="*/ 392428 w 599842"/>
              <a:gd name="connsiteY3" fmla="*/ 324273 h 408686"/>
              <a:gd name="connsiteX4" fmla="*/ 75544 w 599842"/>
              <a:gd name="connsiteY4" fmla="*/ 324273 h 408686"/>
              <a:gd name="connsiteX5" fmla="*/ 61637 w 599842"/>
              <a:gd name="connsiteY5" fmla="*/ 311390 h 408686"/>
              <a:gd name="connsiteX6" fmla="*/ 75544 w 599842"/>
              <a:gd name="connsiteY6" fmla="*/ 297516 h 408686"/>
              <a:gd name="connsiteX7" fmla="*/ 75544 w 599842"/>
              <a:gd name="connsiteY7" fmla="*/ 251009 h 408686"/>
              <a:gd name="connsiteX8" fmla="*/ 392428 w 599842"/>
              <a:gd name="connsiteY8" fmla="*/ 251009 h 408686"/>
              <a:gd name="connsiteX9" fmla="*/ 405341 w 599842"/>
              <a:gd name="connsiteY9" fmla="*/ 263892 h 408686"/>
              <a:gd name="connsiteX10" fmla="*/ 392428 w 599842"/>
              <a:gd name="connsiteY10" fmla="*/ 277766 h 408686"/>
              <a:gd name="connsiteX11" fmla="*/ 75544 w 599842"/>
              <a:gd name="connsiteY11" fmla="*/ 277766 h 408686"/>
              <a:gd name="connsiteX12" fmla="*/ 61637 w 599842"/>
              <a:gd name="connsiteY12" fmla="*/ 263892 h 408686"/>
              <a:gd name="connsiteX13" fmla="*/ 75544 w 599842"/>
              <a:gd name="connsiteY13" fmla="*/ 251009 h 408686"/>
              <a:gd name="connsiteX14" fmla="*/ 75544 w 599842"/>
              <a:gd name="connsiteY14" fmla="*/ 204343 h 408686"/>
              <a:gd name="connsiteX15" fmla="*/ 392428 w 599842"/>
              <a:gd name="connsiteY15" fmla="*/ 204343 h 408686"/>
              <a:gd name="connsiteX16" fmla="*/ 405341 w 599842"/>
              <a:gd name="connsiteY16" fmla="*/ 217244 h 408686"/>
              <a:gd name="connsiteX17" fmla="*/ 392428 w 599842"/>
              <a:gd name="connsiteY17" fmla="*/ 230145 h 408686"/>
              <a:gd name="connsiteX18" fmla="*/ 75544 w 599842"/>
              <a:gd name="connsiteY18" fmla="*/ 230145 h 408686"/>
              <a:gd name="connsiteX19" fmla="*/ 61637 w 599842"/>
              <a:gd name="connsiteY19" fmla="*/ 217244 h 408686"/>
              <a:gd name="connsiteX20" fmla="*/ 75544 w 599842"/>
              <a:gd name="connsiteY20" fmla="*/ 204343 h 408686"/>
              <a:gd name="connsiteX21" fmla="*/ 75544 w 599842"/>
              <a:gd name="connsiteY21" fmla="*/ 156721 h 408686"/>
              <a:gd name="connsiteX22" fmla="*/ 392428 w 599842"/>
              <a:gd name="connsiteY22" fmla="*/ 156721 h 408686"/>
              <a:gd name="connsiteX23" fmla="*/ 405341 w 599842"/>
              <a:gd name="connsiteY23" fmla="*/ 170595 h 408686"/>
              <a:gd name="connsiteX24" fmla="*/ 392428 w 599842"/>
              <a:gd name="connsiteY24" fmla="*/ 183478 h 408686"/>
              <a:gd name="connsiteX25" fmla="*/ 75544 w 599842"/>
              <a:gd name="connsiteY25" fmla="*/ 183478 h 408686"/>
              <a:gd name="connsiteX26" fmla="*/ 61637 w 599842"/>
              <a:gd name="connsiteY26" fmla="*/ 170595 h 408686"/>
              <a:gd name="connsiteX27" fmla="*/ 75544 w 599842"/>
              <a:gd name="connsiteY27" fmla="*/ 156721 h 408686"/>
              <a:gd name="connsiteX28" fmla="*/ 75544 w 599842"/>
              <a:gd name="connsiteY28" fmla="*/ 110055 h 408686"/>
              <a:gd name="connsiteX29" fmla="*/ 392428 w 599842"/>
              <a:gd name="connsiteY29" fmla="*/ 110055 h 408686"/>
              <a:gd name="connsiteX30" fmla="*/ 405341 w 599842"/>
              <a:gd name="connsiteY30" fmla="*/ 122956 h 408686"/>
              <a:gd name="connsiteX31" fmla="*/ 392428 w 599842"/>
              <a:gd name="connsiteY31" fmla="*/ 135857 h 408686"/>
              <a:gd name="connsiteX32" fmla="*/ 75544 w 599842"/>
              <a:gd name="connsiteY32" fmla="*/ 135857 h 408686"/>
              <a:gd name="connsiteX33" fmla="*/ 61637 w 599842"/>
              <a:gd name="connsiteY33" fmla="*/ 122956 h 408686"/>
              <a:gd name="connsiteX34" fmla="*/ 75544 w 599842"/>
              <a:gd name="connsiteY34" fmla="*/ 110055 h 408686"/>
              <a:gd name="connsiteX35" fmla="*/ 54644 w 599842"/>
              <a:gd name="connsiteY35" fmla="*/ 94236 h 408686"/>
              <a:gd name="connsiteX36" fmla="*/ 54644 w 599842"/>
              <a:gd name="connsiteY36" fmla="*/ 353136 h 408686"/>
              <a:gd name="connsiteX37" fmla="*/ 457023 w 599842"/>
              <a:gd name="connsiteY37" fmla="*/ 353136 h 408686"/>
              <a:gd name="connsiteX38" fmla="*/ 457023 w 599842"/>
              <a:gd name="connsiteY38" fmla="*/ 217238 h 408686"/>
              <a:gd name="connsiteX39" fmla="*/ 424236 w 599842"/>
              <a:gd name="connsiteY39" fmla="*/ 216246 h 408686"/>
              <a:gd name="connsiteX40" fmla="*/ 411321 w 599842"/>
              <a:gd name="connsiteY40" fmla="*/ 203351 h 408686"/>
              <a:gd name="connsiteX41" fmla="*/ 409333 w 599842"/>
              <a:gd name="connsiteY41" fmla="*/ 159705 h 408686"/>
              <a:gd name="connsiteX42" fmla="*/ 413308 w 599842"/>
              <a:gd name="connsiteY42" fmla="*/ 149785 h 408686"/>
              <a:gd name="connsiteX43" fmla="*/ 457023 w 599842"/>
              <a:gd name="connsiteY43" fmla="*/ 106139 h 408686"/>
              <a:gd name="connsiteX44" fmla="*/ 457023 w 599842"/>
              <a:gd name="connsiteY44" fmla="*/ 94236 h 408686"/>
              <a:gd name="connsiteX45" fmla="*/ 540479 w 599842"/>
              <a:gd name="connsiteY45" fmla="*/ 60509 h 408686"/>
              <a:gd name="connsiteX46" fmla="*/ 436159 w 599842"/>
              <a:gd name="connsiteY46" fmla="*/ 164665 h 408686"/>
              <a:gd name="connsiteX47" fmla="*/ 438146 w 599842"/>
              <a:gd name="connsiteY47" fmla="*/ 190456 h 408686"/>
              <a:gd name="connsiteX48" fmla="*/ 462984 w 599842"/>
              <a:gd name="connsiteY48" fmla="*/ 191448 h 408686"/>
              <a:gd name="connsiteX49" fmla="*/ 567304 w 599842"/>
              <a:gd name="connsiteY49" fmla="*/ 87292 h 408686"/>
              <a:gd name="connsiteX50" fmla="*/ 12916 w 599842"/>
              <a:gd name="connsiteY50" fmla="*/ 0 h 408686"/>
              <a:gd name="connsiteX51" fmla="*/ 498751 w 599842"/>
              <a:gd name="connsiteY51" fmla="*/ 0 h 408686"/>
              <a:gd name="connsiteX52" fmla="*/ 511667 w 599842"/>
              <a:gd name="connsiteY52" fmla="*/ 12895 h 408686"/>
              <a:gd name="connsiteX53" fmla="*/ 511667 w 599842"/>
              <a:gd name="connsiteY53" fmla="*/ 51582 h 408686"/>
              <a:gd name="connsiteX54" fmla="*/ 531537 w 599842"/>
              <a:gd name="connsiteY54" fmla="*/ 31743 h 408686"/>
              <a:gd name="connsiteX55" fmla="*/ 540479 w 599842"/>
              <a:gd name="connsiteY55" fmla="*/ 27775 h 408686"/>
              <a:gd name="connsiteX56" fmla="*/ 550414 w 599842"/>
              <a:gd name="connsiteY56" fmla="*/ 31743 h 408686"/>
              <a:gd name="connsiteX57" fmla="*/ 596117 w 599842"/>
              <a:gd name="connsiteY57" fmla="*/ 77373 h 408686"/>
              <a:gd name="connsiteX58" fmla="*/ 596117 w 599842"/>
              <a:gd name="connsiteY58" fmla="*/ 96220 h 408686"/>
              <a:gd name="connsiteX59" fmla="*/ 511667 w 599842"/>
              <a:gd name="connsiteY59" fmla="*/ 180536 h 408686"/>
              <a:gd name="connsiteX60" fmla="*/ 511667 w 599842"/>
              <a:gd name="connsiteY60" fmla="*/ 394799 h 408686"/>
              <a:gd name="connsiteX61" fmla="*/ 498751 w 599842"/>
              <a:gd name="connsiteY61" fmla="*/ 408686 h 408686"/>
              <a:gd name="connsiteX62" fmla="*/ 12916 w 599842"/>
              <a:gd name="connsiteY62" fmla="*/ 408686 h 408686"/>
              <a:gd name="connsiteX63" fmla="*/ 0 w 599842"/>
              <a:gd name="connsiteY63" fmla="*/ 394799 h 408686"/>
              <a:gd name="connsiteX64" fmla="*/ 0 w 599842"/>
              <a:gd name="connsiteY64" fmla="*/ 12895 h 408686"/>
              <a:gd name="connsiteX65" fmla="*/ 12916 w 599842"/>
              <a:gd name="connsiteY65" fmla="*/ 0 h 4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9842" h="408686">
                <a:moveTo>
                  <a:pt x="75544" y="297516"/>
                </a:moveTo>
                <a:lnTo>
                  <a:pt x="392428" y="297516"/>
                </a:lnTo>
                <a:cubicBezTo>
                  <a:pt x="399381" y="297516"/>
                  <a:pt x="405341" y="303462"/>
                  <a:pt x="405341" y="311390"/>
                </a:cubicBezTo>
                <a:cubicBezTo>
                  <a:pt x="405341" y="318327"/>
                  <a:pt x="399381" y="324273"/>
                  <a:pt x="392428" y="324273"/>
                </a:cubicBezTo>
                <a:lnTo>
                  <a:pt x="75544" y="324273"/>
                </a:lnTo>
                <a:cubicBezTo>
                  <a:pt x="67597" y="324273"/>
                  <a:pt x="61637" y="318327"/>
                  <a:pt x="61637" y="311390"/>
                </a:cubicBezTo>
                <a:cubicBezTo>
                  <a:pt x="61637" y="303462"/>
                  <a:pt x="67597" y="297516"/>
                  <a:pt x="75544" y="297516"/>
                </a:cubicBezTo>
                <a:close/>
                <a:moveTo>
                  <a:pt x="75544" y="251009"/>
                </a:moveTo>
                <a:lnTo>
                  <a:pt x="392428" y="251009"/>
                </a:lnTo>
                <a:cubicBezTo>
                  <a:pt x="399381" y="251009"/>
                  <a:pt x="405341" y="256955"/>
                  <a:pt x="405341" y="263892"/>
                </a:cubicBezTo>
                <a:cubicBezTo>
                  <a:pt x="405341" y="271820"/>
                  <a:pt x="399381" y="277766"/>
                  <a:pt x="392428" y="277766"/>
                </a:cubicBezTo>
                <a:lnTo>
                  <a:pt x="75544" y="277766"/>
                </a:lnTo>
                <a:cubicBezTo>
                  <a:pt x="67597" y="277766"/>
                  <a:pt x="61637" y="271820"/>
                  <a:pt x="61637" y="263892"/>
                </a:cubicBezTo>
                <a:cubicBezTo>
                  <a:pt x="61637" y="256955"/>
                  <a:pt x="67597" y="251009"/>
                  <a:pt x="75544" y="251009"/>
                </a:cubicBezTo>
                <a:close/>
                <a:moveTo>
                  <a:pt x="75544" y="204343"/>
                </a:moveTo>
                <a:lnTo>
                  <a:pt x="392428" y="204343"/>
                </a:lnTo>
                <a:cubicBezTo>
                  <a:pt x="399381" y="204343"/>
                  <a:pt x="405341" y="209305"/>
                  <a:pt x="405341" y="217244"/>
                </a:cubicBezTo>
                <a:cubicBezTo>
                  <a:pt x="405341" y="224191"/>
                  <a:pt x="399381" y="230145"/>
                  <a:pt x="392428" y="230145"/>
                </a:cubicBezTo>
                <a:lnTo>
                  <a:pt x="75544" y="230145"/>
                </a:lnTo>
                <a:cubicBezTo>
                  <a:pt x="67597" y="230145"/>
                  <a:pt x="61637" y="224191"/>
                  <a:pt x="61637" y="217244"/>
                </a:cubicBezTo>
                <a:cubicBezTo>
                  <a:pt x="61637" y="209305"/>
                  <a:pt x="67597" y="204343"/>
                  <a:pt x="75544" y="204343"/>
                </a:cubicBezTo>
                <a:close/>
                <a:moveTo>
                  <a:pt x="75544" y="156721"/>
                </a:moveTo>
                <a:lnTo>
                  <a:pt x="392428" y="156721"/>
                </a:lnTo>
                <a:cubicBezTo>
                  <a:pt x="399381" y="156721"/>
                  <a:pt x="405341" y="162667"/>
                  <a:pt x="405341" y="170595"/>
                </a:cubicBezTo>
                <a:cubicBezTo>
                  <a:pt x="405341" y="177532"/>
                  <a:pt x="399381" y="183478"/>
                  <a:pt x="392428" y="183478"/>
                </a:cubicBezTo>
                <a:lnTo>
                  <a:pt x="75544" y="183478"/>
                </a:lnTo>
                <a:cubicBezTo>
                  <a:pt x="67597" y="183478"/>
                  <a:pt x="61637" y="177532"/>
                  <a:pt x="61637" y="170595"/>
                </a:cubicBezTo>
                <a:cubicBezTo>
                  <a:pt x="61637" y="162667"/>
                  <a:pt x="67597" y="156721"/>
                  <a:pt x="75544" y="156721"/>
                </a:cubicBezTo>
                <a:close/>
                <a:moveTo>
                  <a:pt x="75544" y="110055"/>
                </a:moveTo>
                <a:lnTo>
                  <a:pt x="392428" y="110055"/>
                </a:lnTo>
                <a:cubicBezTo>
                  <a:pt x="399381" y="110055"/>
                  <a:pt x="405341" y="116009"/>
                  <a:pt x="405341" y="122956"/>
                </a:cubicBezTo>
                <a:cubicBezTo>
                  <a:pt x="405341" y="130895"/>
                  <a:pt x="399381" y="135857"/>
                  <a:pt x="392428" y="135857"/>
                </a:cubicBezTo>
                <a:lnTo>
                  <a:pt x="75544" y="135857"/>
                </a:lnTo>
                <a:cubicBezTo>
                  <a:pt x="67597" y="135857"/>
                  <a:pt x="61637" y="130895"/>
                  <a:pt x="61637" y="122956"/>
                </a:cubicBezTo>
                <a:cubicBezTo>
                  <a:pt x="61637" y="116009"/>
                  <a:pt x="67597" y="110055"/>
                  <a:pt x="75544" y="110055"/>
                </a:cubicBezTo>
                <a:close/>
                <a:moveTo>
                  <a:pt x="54644" y="94236"/>
                </a:moveTo>
                <a:lnTo>
                  <a:pt x="54644" y="353136"/>
                </a:lnTo>
                <a:lnTo>
                  <a:pt x="457023" y="353136"/>
                </a:lnTo>
                <a:lnTo>
                  <a:pt x="457023" y="217238"/>
                </a:lnTo>
                <a:lnTo>
                  <a:pt x="424236" y="216246"/>
                </a:lnTo>
                <a:cubicBezTo>
                  <a:pt x="417282" y="215255"/>
                  <a:pt x="412314" y="210295"/>
                  <a:pt x="411321" y="203351"/>
                </a:cubicBezTo>
                <a:lnTo>
                  <a:pt x="409333" y="159705"/>
                </a:lnTo>
                <a:cubicBezTo>
                  <a:pt x="409333" y="155737"/>
                  <a:pt x="411321" y="152761"/>
                  <a:pt x="413308" y="149785"/>
                </a:cubicBezTo>
                <a:lnTo>
                  <a:pt x="457023" y="106139"/>
                </a:lnTo>
                <a:lnTo>
                  <a:pt x="457023" y="94236"/>
                </a:lnTo>
                <a:close/>
                <a:moveTo>
                  <a:pt x="540479" y="60509"/>
                </a:moveTo>
                <a:lnTo>
                  <a:pt x="436159" y="164665"/>
                </a:lnTo>
                <a:lnTo>
                  <a:pt x="438146" y="190456"/>
                </a:lnTo>
                <a:lnTo>
                  <a:pt x="462984" y="191448"/>
                </a:lnTo>
                <a:lnTo>
                  <a:pt x="567304" y="87292"/>
                </a:lnTo>
                <a:close/>
                <a:moveTo>
                  <a:pt x="12916" y="0"/>
                </a:moveTo>
                <a:lnTo>
                  <a:pt x="498751" y="0"/>
                </a:lnTo>
                <a:cubicBezTo>
                  <a:pt x="505706" y="0"/>
                  <a:pt x="511667" y="5952"/>
                  <a:pt x="511667" y="12895"/>
                </a:cubicBezTo>
                <a:lnTo>
                  <a:pt x="511667" y="51582"/>
                </a:lnTo>
                <a:lnTo>
                  <a:pt x="531537" y="31743"/>
                </a:lnTo>
                <a:cubicBezTo>
                  <a:pt x="533524" y="29759"/>
                  <a:pt x="537498" y="27775"/>
                  <a:pt x="540479" y="27775"/>
                </a:cubicBezTo>
                <a:cubicBezTo>
                  <a:pt x="544453" y="27775"/>
                  <a:pt x="547434" y="29759"/>
                  <a:pt x="550414" y="31743"/>
                </a:cubicBezTo>
                <a:lnTo>
                  <a:pt x="596117" y="77373"/>
                </a:lnTo>
                <a:cubicBezTo>
                  <a:pt x="601084" y="83324"/>
                  <a:pt x="601084" y="91260"/>
                  <a:pt x="596117" y="96220"/>
                </a:cubicBezTo>
                <a:lnTo>
                  <a:pt x="511667" y="180536"/>
                </a:lnTo>
                <a:lnTo>
                  <a:pt x="511667" y="394799"/>
                </a:lnTo>
                <a:cubicBezTo>
                  <a:pt x="511667" y="402734"/>
                  <a:pt x="506699" y="408686"/>
                  <a:pt x="498751" y="408686"/>
                </a:cubicBezTo>
                <a:lnTo>
                  <a:pt x="12916" y="408686"/>
                </a:lnTo>
                <a:cubicBezTo>
                  <a:pt x="5961" y="408686"/>
                  <a:pt x="0" y="402734"/>
                  <a:pt x="0" y="394799"/>
                </a:cubicBezTo>
                <a:lnTo>
                  <a:pt x="0" y="12895"/>
                </a:lnTo>
                <a:cubicBezTo>
                  <a:pt x="0" y="5952"/>
                  <a:pt x="5961" y="0"/>
                  <a:pt x="12916" y="0"/>
                </a:cubicBezTo>
                <a:close/>
              </a:path>
            </a:pathLst>
          </a:custGeom>
          <a:solidFill>
            <a:srgbClr val="0070C0"/>
          </a:solidFill>
          <a:ln>
            <a:noFill/>
          </a:ln>
        </p:spPr>
        <p:txBody>
          <a:bodyPr/>
          <a:lstStyle/>
          <a:p>
            <a:endParaRPr lang="zh-CN" altLang="en-US"/>
          </a:p>
        </p:txBody>
      </p:sp>
    </p:spTree>
    <p:extLst>
      <p:ext uri="{BB962C8B-B14F-4D97-AF65-F5344CB8AC3E}">
        <p14:creationId xmlns:p14="http://schemas.microsoft.com/office/powerpoint/2010/main" val="40364294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D39B6437-3C2B-47F8-82FD-E2503BB76D09}"/>
              </a:ext>
            </a:extLst>
          </p:cNvPr>
          <p:cNvSpPr txBox="1">
            <a:spLocks noChangeArrowheads="1"/>
          </p:cNvSpPr>
          <p:nvPr/>
        </p:nvSpPr>
        <p:spPr>
          <a:xfrm>
            <a:off x="3536500" y="833734"/>
            <a:ext cx="2722881"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安全检查表编制依据</a:t>
            </a:r>
          </a:p>
          <a:p>
            <a:pPr>
              <a:defRPr/>
            </a:pPr>
            <a:endParaRPr lang="zh-CN" altLang="en-US" sz="1800" dirty="0">
              <a:solidFill>
                <a:srgbClr val="0070C0"/>
              </a:solidFill>
              <a:latin typeface="+mn-lt"/>
              <a:ea typeface="+mn-ea"/>
              <a:cs typeface="+mn-ea"/>
              <a:sym typeface="+mn-lt"/>
            </a:endParaRPr>
          </a:p>
        </p:txBody>
      </p:sp>
      <p:graphicFrame>
        <p:nvGraphicFramePr>
          <p:cNvPr id="25" name="文本占位符 1350922">
            <a:extLst>
              <a:ext uri="{FF2B5EF4-FFF2-40B4-BE49-F238E27FC236}">
                <a16:creationId xmlns="" xmlns:a16="http://schemas.microsoft.com/office/drawing/2014/main" id="{A6F2EA1C-341D-4EF8-A868-E9E0DAF15920}"/>
              </a:ext>
            </a:extLst>
          </p:cNvPr>
          <p:cNvGraphicFramePr>
            <a:graphicFrameLocks/>
          </p:cNvGraphicFramePr>
          <p:nvPr>
            <p:extLst>
              <p:ext uri="{D42A27DB-BD31-4B8C-83A1-F6EECF244321}">
                <p14:modId xmlns:p14="http://schemas.microsoft.com/office/powerpoint/2010/main" val="3516219594"/>
              </p:ext>
            </p:extLst>
          </p:nvPr>
        </p:nvGraphicFramePr>
        <p:xfrm>
          <a:off x="363756" y="1283927"/>
          <a:ext cx="8416488" cy="3705251"/>
        </p:xfrm>
        <a:graphic>
          <a:graphicData uri="http://schemas.openxmlformats.org/drawingml/2006/table">
            <a:tbl>
              <a:tblPr/>
              <a:tblGrid>
                <a:gridCol w="238802">
                  <a:extLst>
                    <a:ext uri="{9D8B030D-6E8A-4147-A177-3AD203B41FA5}">
                      <a16:colId xmlns="" xmlns:a16="http://schemas.microsoft.com/office/drawing/2014/main" val="20000"/>
                    </a:ext>
                  </a:extLst>
                </a:gridCol>
                <a:gridCol w="636246">
                  <a:extLst>
                    <a:ext uri="{9D8B030D-6E8A-4147-A177-3AD203B41FA5}">
                      <a16:colId xmlns="" xmlns:a16="http://schemas.microsoft.com/office/drawing/2014/main" val="20001"/>
                    </a:ext>
                  </a:extLst>
                </a:gridCol>
                <a:gridCol w="2306185">
                  <a:extLst>
                    <a:ext uri="{9D8B030D-6E8A-4147-A177-3AD203B41FA5}">
                      <a16:colId xmlns="" xmlns:a16="http://schemas.microsoft.com/office/drawing/2014/main" val="20002"/>
                    </a:ext>
                  </a:extLst>
                </a:gridCol>
                <a:gridCol w="1135558">
                  <a:extLst>
                    <a:ext uri="{9D8B030D-6E8A-4147-A177-3AD203B41FA5}">
                      <a16:colId xmlns="" xmlns:a16="http://schemas.microsoft.com/office/drawing/2014/main" val="20003"/>
                    </a:ext>
                  </a:extLst>
                </a:gridCol>
                <a:gridCol w="2575044">
                  <a:extLst>
                    <a:ext uri="{9D8B030D-6E8A-4147-A177-3AD203B41FA5}">
                      <a16:colId xmlns="" xmlns:a16="http://schemas.microsoft.com/office/drawing/2014/main" val="20004"/>
                    </a:ext>
                  </a:extLst>
                </a:gridCol>
                <a:gridCol w="303929">
                  <a:extLst>
                    <a:ext uri="{9D8B030D-6E8A-4147-A177-3AD203B41FA5}">
                      <a16:colId xmlns="" xmlns:a16="http://schemas.microsoft.com/office/drawing/2014/main" val="20005"/>
                    </a:ext>
                  </a:extLst>
                </a:gridCol>
                <a:gridCol w="302258">
                  <a:extLst>
                    <a:ext uri="{9D8B030D-6E8A-4147-A177-3AD203B41FA5}">
                      <a16:colId xmlns="" xmlns:a16="http://schemas.microsoft.com/office/drawing/2014/main" val="20006"/>
                    </a:ext>
                  </a:extLst>
                </a:gridCol>
                <a:gridCol w="292240">
                  <a:extLst>
                    <a:ext uri="{9D8B030D-6E8A-4147-A177-3AD203B41FA5}">
                      <a16:colId xmlns="" xmlns:a16="http://schemas.microsoft.com/office/drawing/2014/main" val="20007"/>
                    </a:ext>
                  </a:extLst>
                </a:gridCol>
                <a:gridCol w="626226">
                  <a:extLst>
                    <a:ext uri="{9D8B030D-6E8A-4147-A177-3AD203B41FA5}">
                      <a16:colId xmlns="" xmlns:a16="http://schemas.microsoft.com/office/drawing/2014/main" val="20008"/>
                    </a:ext>
                  </a:extLst>
                </a:gridCol>
              </a:tblGrid>
              <a:tr h="31979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bg1"/>
                          </a:solidFill>
                          <a:latin typeface="+mn-ea"/>
                          <a:ea typeface="+mn-ea"/>
                          <a:cs typeface="+mn-ea"/>
                          <a:sym typeface="+mn-lt"/>
                        </a:rPr>
                        <a:t>序号 </a:t>
                      </a: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bg1"/>
                          </a:solidFill>
                          <a:latin typeface="+mn-ea"/>
                          <a:ea typeface="+mn-ea"/>
                          <a:cs typeface="+mn-ea"/>
                          <a:sym typeface="+mn-lt"/>
                        </a:rPr>
                        <a:t>检查项目 </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bg1"/>
                          </a:solidFill>
                          <a:latin typeface="+mn-ea"/>
                          <a:ea typeface="+mn-ea"/>
                          <a:cs typeface="+mn-ea"/>
                          <a:sym typeface="+mn-lt"/>
                        </a:rPr>
                        <a:t>标准 </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bg1"/>
                          </a:solidFill>
                          <a:latin typeface="+mn-ea"/>
                          <a:ea typeface="+mn-ea"/>
                          <a:cs typeface="+mn-ea"/>
                          <a:sym typeface="+mn-lt"/>
                        </a:rPr>
                        <a:t>产生偏差的主要后果 </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800" b="0" dirty="0">
                          <a:solidFill>
                            <a:schemeClr val="bg1"/>
                          </a:solidFill>
                          <a:latin typeface="+mn-ea"/>
                          <a:ea typeface="+mn-ea"/>
                          <a:cs typeface="+mn-ea"/>
                          <a:sym typeface="+mn-lt"/>
                        </a:rPr>
                        <a:t>现有安全控制措施 </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bg1"/>
                          </a:solidFill>
                          <a:latin typeface="+mn-ea"/>
                          <a:ea typeface="+mn-ea"/>
                          <a:cs typeface="+mn-ea"/>
                          <a:sym typeface="+mn-lt"/>
                        </a:rPr>
                        <a:t>L</a:t>
                      </a:r>
                      <a:endParaRPr lang="zh-CN" altLang="en-US" sz="800" b="0">
                        <a:solidFill>
                          <a:schemeClr val="bg1"/>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bg1"/>
                          </a:solidFill>
                          <a:latin typeface="+mn-ea"/>
                          <a:ea typeface="+mn-ea"/>
                          <a:cs typeface="+mn-ea"/>
                          <a:sym typeface="+mn-lt"/>
                        </a:rPr>
                        <a:t>S</a:t>
                      </a:r>
                      <a:endParaRPr lang="zh-CN" altLang="en-US" sz="800" b="0">
                        <a:solidFill>
                          <a:schemeClr val="bg1"/>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bg1"/>
                          </a:solidFill>
                          <a:latin typeface="+mn-ea"/>
                          <a:ea typeface="+mn-ea"/>
                          <a:cs typeface="+mn-ea"/>
                          <a:sym typeface="+mn-lt"/>
                        </a:rPr>
                        <a:t>R</a:t>
                      </a:r>
                      <a:endParaRPr lang="zh-CN" altLang="en-US" sz="800" b="0">
                        <a:solidFill>
                          <a:schemeClr val="bg1"/>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bg1"/>
                          </a:solidFill>
                          <a:latin typeface="+mn-ea"/>
                          <a:ea typeface="+mn-ea"/>
                          <a:cs typeface="+mn-ea"/>
                          <a:sym typeface="+mn-lt"/>
                        </a:rPr>
                        <a:t>建议改正</a:t>
                      </a:r>
                    </a:p>
                    <a:p>
                      <a:pPr marL="0" lvl="0" indent="0">
                        <a:buNone/>
                      </a:pPr>
                      <a:r>
                        <a:rPr lang="zh-CN" altLang="en-US" sz="800" b="0" dirty="0">
                          <a:solidFill>
                            <a:schemeClr val="bg1"/>
                          </a:solidFill>
                          <a:latin typeface="+mn-ea"/>
                          <a:ea typeface="+mn-ea"/>
                          <a:cs typeface="+mn-ea"/>
                          <a:sym typeface="+mn-lt"/>
                        </a:rPr>
                        <a:t>控制措施 </a:t>
                      </a: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1</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安全阀</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资料齐全、在鉴定期内、有铅封、前后手阀开、无泄漏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塔超压，泄漏液化汽，着火爆炸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每周检查，有管理规定，严格执行；压力、瓦斯报警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2</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10</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2</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压力表</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选型正确、鉴定期内、精度、量程合适、指示正确无泄漏</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塔超压泄漏液化汽，着火爆炸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每周检查，有管理规定，严格执行；压力、瓦斯报警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2</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10</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7033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3</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玻璃板</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法兰、放空无泄漏，干净指示正确</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日常检查，有管理规定，偶尔不执行液位、瓦斯报警；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2</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10</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4</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接口法兰</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法兰、垫片、螺栓材质正确，安装好，无泄漏</a:t>
                      </a:r>
                    </a:p>
                  </a:txBody>
                  <a:tcPr marL="3810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每周检查，有管理规定，偶尔不执行；瓦斯报警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2</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10</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5</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塔体壁厚</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完好，符合要求</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定期测厚，有管理规定，严格执行；瓦斯报警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7715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6</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接地</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在规定范围内</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着火爆炸</a:t>
                      </a:r>
                    </a:p>
                  </a:txBody>
                  <a:tcPr marL="57150" marR="3810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定期测量，有规定，执行较好</a:t>
                      </a: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7033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7</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差压变送器</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无泄漏，指示准确</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塔超压泄漏液化汽，着火爆炸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每周检查，有规定，执行较好；压力、瓦斯报警</a:t>
                      </a: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8</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双法兰液位计</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无泄漏，指示准确</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法兰泄漏液化汽，着火爆炸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日常检查，有规定，执行较好；液位、瓦斯报警</a:t>
                      </a: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9</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操作液位</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30~70%</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液化汽泄漏，着火爆炸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日常检查，有操作规程，执行较好；液位、瓦斯报警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2</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10</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10</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操作压力</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小于</a:t>
                      </a:r>
                      <a:r>
                        <a:rPr lang="en-US" altLang="zh-CN" sz="800" b="0">
                          <a:solidFill>
                            <a:schemeClr val="tx1">
                              <a:lumMod val="85000"/>
                              <a:lumOff val="15000"/>
                            </a:schemeClr>
                          </a:solidFill>
                          <a:latin typeface="+mn-ea"/>
                          <a:ea typeface="+mn-ea"/>
                          <a:cs typeface="+mn-ea"/>
                          <a:sym typeface="+mn-lt"/>
                        </a:rPr>
                        <a:t>1.6MPa</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塔超压泄漏液化汽，着火爆炸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日常检查，有操作规程，执行较好；压力、瓦斯报警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2</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10</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11</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操作温度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塔底温度小于</a:t>
                      </a:r>
                      <a:r>
                        <a:rPr lang="en-US" altLang="zh-CN" sz="800" b="0">
                          <a:solidFill>
                            <a:schemeClr val="tx1">
                              <a:lumMod val="85000"/>
                              <a:lumOff val="15000"/>
                            </a:schemeClr>
                          </a:solidFill>
                          <a:latin typeface="+mn-ea"/>
                          <a:ea typeface="+mn-ea"/>
                          <a:cs typeface="+mn-ea"/>
                          <a:sym typeface="+mn-lt"/>
                        </a:rPr>
                        <a:t>108</a:t>
                      </a:r>
                      <a:r>
                        <a:rPr lang="en-US" altLang="zh-CN" sz="800" b="0" baseline="30000">
                          <a:solidFill>
                            <a:schemeClr val="tx1">
                              <a:lumMod val="85000"/>
                              <a:lumOff val="15000"/>
                            </a:schemeClr>
                          </a:solidFill>
                          <a:latin typeface="+mn-ea"/>
                          <a:ea typeface="+mn-ea"/>
                          <a:cs typeface="+mn-ea"/>
                          <a:sym typeface="+mn-lt"/>
                        </a:rPr>
                        <a:t>0</a:t>
                      </a:r>
                      <a:r>
                        <a:rPr lang="en-US" altLang="zh-CN" sz="800" b="0">
                          <a:solidFill>
                            <a:schemeClr val="tx1">
                              <a:lumMod val="85000"/>
                              <a:lumOff val="15000"/>
                            </a:schemeClr>
                          </a:solidFill>
                          <a:latin typeface="+mn-ea"/>
                          <a:ea typeface="+mn-ea"/>
                          <a:cs typeface="+mn-ea"/>
                          <a:sym typeface="+mn-lt"/>
                        </a:rPr>
                        <a:t>C</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塔超压泄漏液化汽，着火爆炸</a:t>
                      </a: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日常检查，有操作规程，执行较好；温度、瓦斯报警</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6918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12</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支承支座</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牢固、齐全、基础完整、无严重裂纹，无不均匀下沉，紧固螺栓完好</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泄漏液化汽，着火爆炸</a:t>
                      </a:r>
                      <a:endParaRPr lang="zh-CN" altLang="en-US" sz="800" b="0">
                        <a:solidFill>
                          <a:schemeClr val="tx1">
                            <a:lumMod val="85000"/>
                            <a:lumOff val="15000"/>
                          </a:schemeClr>
                        </a:solidFill>
                        <a:latin typeface="+mn-ea"/>
                        <a:ea typeface="+mn-ea"/>
                        <a:cs typeface="+mn-ea"/>
                        <a:sym typeface="+mn-lt"/>
                      </a:endParaRP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有管理规定，严格执行</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4502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chemeClr val="tx1">
                              <a:lumMod val="85000"/>
                              <a:lumOff val="15000"/>
                            </a:schemeClr>
                          </a:solidFill>
                          <a:latin typeface="+mn-ea"/>
                          <a:ea typeface="+mn-ea"/>
                          <a:cs typeface="+mn-ea"/>
                          <a:sym typeface="+mn-lt"/>
                        </a:rPr>
                        <a:t>13</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资料、年检情况</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资料齐全，按规定年检</a:t>
                      </a: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违反法规</a:t>
                      </a:r>
                      <a:endParaRPr lang="zh-CN" altLang="en-US" sz="800" b="0">
                        <a:solidFill>
                          <a:schemeClr val="tx1">
                            <a:lumMod val="85000"/>
                            <a:lumOff val="15000"/>
                          </a:schemeClr>
                        </a:solidFill>
                        <a:latin typeface="+mn-ea"/>
                        <a:ea typeface="+mn-ea"/>
                        <a:cs typeface="+mn-ea"/>
                        <a:sym typeface="+mn-lt"/>
                      </a:endParaRP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800" b="0" dirty="0">
                          <a:solidFill>
                            <a:schemeClr val="tx1">
                              <a:lumMod val="85000"/>
                              <a:lumOff val="15000"/>
                            </a:schemeClr>
                          </a:solidFill>
                          <a:latin typeface="+mn-ea"/>
                          <a:ea typeface="+mn-ea"/>
                          <a:cs typeface="+mn-ea"/>
                          <a:sym typeface="+mn-lt"/>
                        </a:rPr>
                        <a:t>有管理规定，严格执行</a:t>
                      </a:r>
                      <a:endParaRPr lang="zh-CN" altLang="en-US" sz="800" b="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1</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a:solidFill>
                            <a:srgbClr val="C00000"/>
                          </a:solidFill>
                          <a:latin typeface="+mn-ea"/>
                          <a:ea typeface="+mn-ea"/>
                          <a:cs typeface="+mn-ea"/>
                          <a:sym typeface="+mn-lt"/>
                        </a:rPr>
                        <a:t>5</a:t>
                      </a:r>
                      <a:endParaRPr lang="zh-CN" altLang="en-US" sz="800" b="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800" b="0" dirty="0">
                          <a:solidFill>
                            <a:srgbClr val="C00000"/>
                          </a:solidFill>
                          <a:latin typeface="+mn-ea"/>
                          <a:ea typeface="+mn-ea"/>
                          <a:cs typeface="+mn-ea"/>
                          <a:sym typeface="+mn-lt"/>
                        </a:rPr>
                        <a:t>5</a:t>
                      </a:r>
                      <a:endParaRPr lang="zh-CN" altLang="en-US" sz="800" b="0" dirty="0">
                        <a:solidFill>
                          <a:srgbClr val="C00000"/>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800" b="0" dirty="0">
                        <a:solidFill>
                          <a:schemeClr val="tx1">
                            <a:lumMod val="85000"/>
                            <a:lumOff val="15000"/>
                          </a:schemeClr>
                        </a:solidFill>
                        <a:latin typeface="+mn-ea"/>
                        <a:ea typeface="+mn-ea"/>
                        <a:cs typeface="+mn-ea"/>
                        <a:sym typeface="+mn-lt"/>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4917425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F7DF36F-470C-4EF4-8A10-F152F042BCC6}"/>
              </a:ext>
            </a:extLst>
          </p:cNvPr>
          <p:cNvSpPr/>
          <p:nvPr/>
        </p:nvSpPr>
        <p:spPr>
          <a:xfrm>
            <a:off x="4506202" y="1893600"/>
            <a:ext cx="3527712" cy="2525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20B2E530-3EAF-450F-AF47-2AB6975B802C}"/>
              </a:ext>
            </a:extLst>
          </p:cNvPr>
          <p:cNvSpPr txBox="1">
            <a:spLocks noChangeArrowheads="1"/>
          </p:cNvSpPr>
          <p:nvPr/>
        </p:nvSpPr>
        <p:spPr>
          <a:xfrm>
            <a:off x="1074420" y="1074420"/>
            <a:ext cx="551688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3.3  </a:t>
            </a:r>
            <a:r>
              <a:rPr lang="zh-CN" altLang="en-US" sz="1800" dirty="0">
                <a:solidFill>
                  <a:srgbClr val="0070C0"/>
                </a:solidFill>
                <a:latin typeface="+mn-lt"/>
                <a:ea typeface="+mn-ea"/>
                <a:cs typeface="+mn-ea"/>
                <a:sym typeface="+mn-lt"/>
              </a:rPr>
              <a:t>预危险性分析（</a:t>
            </a:r>
            <a:r>
              <a:rPr lang="en-US" altLang="zh-CN" sz="1800" dirty="0">
                <a:solidFill>
                  <a:srgbClr val="0070C0"/>
                </a:solidFill>
                <a:latin typeface="+mn-lt"/>
                <a:ea typeface="+mn-ea"/>
                <a:cs typeface="+mn-ea"/>
                <a:sym typeface="+mn-lt"/>
              </a:rPr>
              <a:t>PHA</a:t>
            </a:r>
            <a:r>
              <a:rPr lang="zh-CN" altLang="en-US" sz="1800" dirty="0">
                <a:solidFill>
                  <a:srgbClr val="0070C0"/>
                </a:solidFill>
                <a:latin typeface="+mn-lt"/>
                <a:ea typeface="+mn-ea"/>
                <a:cs typeface="+mn-ea"/>
                <a:sym typeface="+mn-lt"/>
              </a:rPr>
              <a:t>）</a:t>
            </a:r>
          </a:p>
        </p:txBody>
      </p:sp>
      <p:sp>
        <p:nvSpPr>
          <p:cNvPr id="15" name="zoom-in-tool_77322">
            <a:extLst>
              <a:ext uri="{FF2B5EF4-FFF2-40B4-BE49-F238E27FC236}">
                <a16:creationId xmlns="" xmlns:a16="http://schemas.microsoft.com/office/drawing/2014/main" id="{9D50949E-EE2F-4B5C-8B1A-0BD6DBE70C86}"/>
              </a:ext>
            </a:extLst>
          </p:cNvPr>
          <p:cNvSpPr>
            <a:spLocks noChangeAspect="1"/>
          </p:cNvSpPr>
          <p:nvPr/>
        </p:nvSpPr>
        <p:spPr bwMode="auto">
          <a:xfrm>
            <a:off x="608953" y="1048074"/>
            <a:ext cx="369537" cy="353722"/>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pic>
        <p:nvPicPr>
          <p:cNvPr id="1026" name="Picture 2" descr="https://timgsa.baidu.com/timg?image&amp;quality=80&amp;size=b9999_10000&amp;sec=1517310073746&amp;di=9e5b8c2ac15eca7e3c17bf18ca35a678&amp;imgtype=0&amp;src=http%3A%2F%2Fimgsrc.baidu.com%2Fimage%2Fc0%253Dpixel_huitu%252C0%252C0%252C294%252C40%2Fsign%3D46c7692ea018972bb737088a8fb51ee5%2F42a98226cffc1e171c53d90b4190f603738de918.jpg">
            <a:extLst>
              <a:ext uri="{FF2B5EF4-FFF2-40B4-BE49-F238E27FC236}">
                <a16:creationId xmlns="" xmlns:a16="http://schemas.microsoft.com/office/drawing/2014/main" id="{42E34C93-542A-4CD3-A528-969D31CDF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490" y="1893600"/>
            <a:ext cx="3527712" cy="2525362"/>
          </a:xfrm>
          <a:prstGeom prst="rect">
            <a:avLst/>
          </a:prstGeom>
          <a:noFill/>
          <a:extLst>
            <a:ext uri="{909E8E84-426E-40DD-AFC4-6F175D3DCCD1}">
              <a14:hiddenFill xmlns:a14="http://schemas.microsoft.com/office/drawing/2010/main">
                <a:solidFill>
                  <a:srgbClr val="FFFFFF"/>
                </a:solidFill>
              </a14:hiddenFill>
            </a:ext>
          </a:extLst>
        </p:spPr>
      </p:pic>
      <p:sp>
        <p:nvSpPr>
          <p:cNvPr id="16" name="标题 1183767">
            <a:extLst>
              <a:ext uri="{FF2B5EF4-FFF2-40B4-BE49-F238E27FC236}">
                <a16:creationId xmlns="" xmlns:a16="http://schemas.microsoft.com/office/drawing/2014/main" id="{01832240-2ED4-4DFB-BC80-1C1E303B124A}"/>
              </a:ext>
            </a:extLst>
          </p:cNvPr>
          <p:cNvSpPr txBox="1">
            <a:spLocks noChangeArrowheads="1"/>
          </p:cNvSpPr>
          <p:nvPr/>
        </p:nvSpPr>
        <p:spPr>
          <a:xfrm>
            <a:off x="4569594" y="1952370"/>
            <a:ext cx="3464319" cy="263487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44000" indent="-144000">
              <a:lnSpc>
                <a:spcPts val="2000"/>
              </a:lnSpc>
              <a:buFont typeface="Arial" panose="020B0604020202020204" pitchFamily="34" charset="0"/>
              <a:buChar char="•"/>
              <a:defRPr/>
            </a:pPr>
            <a:r>
              <a:rPr lang="zh-CN" altLang="en-US" sz="1300" dirty="0">
                <a:solidFill>
                  <a:srgbClr val="FFFF00"/>
                </a:solidFill>
                <a:latin typeface="+mn-lt"/>
                <a:ea typeface="+mn-ea"/>
                <a:cs typeface="+mn-ea"/>
                <a:sym typeface="+mn-lt"/>
              </a:rPr>
              <a:t>是在项目、工程的初期阶段</a:t>
            </a:r>
            <a:r>
              <a:rPr lang="zh-CN" altLang="en-US" sz="1300" dirty="0">
                <a:solidFill>
                  <a:schemeClr val="bg1"/>
                </a:solidFill>
                <a:latin typeface="+mn-lt"/>
                <a:ea typeface="+mn-ea"/>
                <a:cs typeface="+mn-ea"/>
                <a:sym typeface="+mn-lt"/>
              </a:rPr>
              <a:t>，特别是在设计、施工的开始之前，对系统存在危害类别、出现条件、事故后果等进行分析，尽可能评价出潜在的危险性。</a:t>
            </a:r>
          </a:p>
          <a:p>
            <a:pPr marL="144000" indent="-144000">
              <a:lnSpc>
                <a:spcPts val="2000"/>
              </a:lnSpc>
              <a:buFont typeface="Arial" panose="020B0604020202020204" pitchFamily="34" charset="0"/>
              <a:buChar char="•"/>
              <a:defRPr/>
            </a:pPr>
            <a:r>
              <a:rPr lang="zh-CN" altLang="en-US" sz="1300" dirty="0">
                <a:solidFill>
                  <a:schemeClr val="bg1"/>
                </a:solidFill>
                <a:latin typeface="+mn-lt"/>
                <a:ea typeface="+mn-ea"/>
                <a:cs typeface="+mn-ea"/>
                <a:sym typeface="+mn-lt"/>
              </a:rPr>
              <a:t>对现有及已建成的装置、设施进行维修、改扩建之前进行宏观的、粗略的危害和潜在的</a:t>
            </a:r>
            <a:r>
              <a:rPr lang="zh-CN" altLang="en-US" sz="1300" dirty="0">
                <a:solidFill>
                  <a:srgbClr val="FFFF00"/>
                </a:solidFill>
                <a:latin typeface="+mn-lt"/>
                <a:ea typeface="+mn-ea"/>
                <a:cs typeface="+mn-ea"/>
                <a:sym typeface="+mn-lt"/>
              </a:rPr>
              <a:t>事故分析</a:t>
            </a:r>
          </a:p>
          <a:p>
            <a:pPr marL="144000" indent="-144000">
              <a:lnSpc>
                <a:spcPts val="2000"/>
              </a:lnSpc>
              <a:buFont typeface="Arial" panose="020B0604020202020204" pitchFamily="34" charset="0"/>
              <a:buChar char="•"/>
              <a:defRPr/>
            </a:pPr>
            <a:r>
              <a:rPr lang="zh-CN" altLang="en-US" sz="1300" dirty="0">
                <a:solidFill>
                  <a:schemeClr val="bg1"/>
                </a:solidFill>
                <a:latin typeface="+mn-lt"/>
                <a:ea typeface="+mn-ea"/>
                <a:cs typeface="+mn-ea"/>
                <a:sym typeface="+mn-lt"/>
              </a:rPr>
              <a:t>为</a:t>
            </a:r>
            <a:r>
              <a:rPr lang="en-US" altLang="zh-CN" sz="1300" dirty="0">
                <a:solidFill>
                  <a:srgbClr val="FFFF00"/>
                </a:solidFill>
                <a:latin typeface="+mn-lt"/>
                <a:ea typeface="+mn-ea"/>
                <a:cs typeface="+mn-ea"/>
                <a:sym typeface="+mn-lt"/>
              </a:rPr>
              <a:t>HAZOP</a:t>
            </a:r>
            <a:r>
              <a:rPr lang="zh-CN" altLang="en-US" sz="1300" dirty="0">
                <a:solidFill>
                  <a:srgbClr val="FFFF00"/>
                </a:solidFill>
                <a:latin typeface="+mn-lt"/>
                <a:ea typeface="+mn-ea"/>
                <a:cs typeface="+mn-ea"/>
                <a:sym typeface="+mn-lt"/>
              </a:rPr>
              <a:t>，</a:t>
            </a:r>
            <a:r>
              <a:rPr lang="en-US" altLang="zh-CN" sz="1300" dirty="0">
                <a:solidFill>
                  <a:srgbClr val="FFFF00"/>
                </a:solidFill>
                <a:latin typeface="+mn-lt"/>
                <a:ea typeface="+mn-ea"/>
                <a:cs typeface="+mn-ea"/>
                <a:sym typeface="+mn-lt"/>
              </a:rPr>
              <a:t>FMEA</a:t>
            </a:r>
            <a:r>
              <a:rPr lang="zh-CN" altLang="en-US" sz="1300" dirty="0">
                <a:solidFill>
                  <a:srgbClr val="FFFF00"/>
                </a:solidFill>
                <a:latin typeface="+mn-lt"/>
                <a:ea typeface="+mn-ea"/>
                <a:cs typeface="+mn-ea"/>
                <a:sym typeface="+mn-lt"/>
              </a:rPr>
              <a:t>，</a:t>
            </a:r>
            <a:r>
              <a:rPr lang="en-US" altLang="zh-CN" sz="1300" dirty="0">
                <a:solidFill>
                  <a:srgbClr val="FFFF00"/>
                </a:solidFill>
                <a:latin typeface="+mn-lt"/>
                <a:ea typeface="+mn-ea"/>
                <a:cs typeface="+mn-ea"/>
                <a:sym typeface="+mn-lt"/>
              </a:rPr>
              <a:t>FTA</a:t>
            </a:r>
            <a:r>
              <a:rPr lang="zh-CN" altLang="en-US" sz="1300" dirty="0">
                <a:solidFill>
                  <a:srgbClr val="FFFF00"/>
                </a:solidFill>
                <a:latin typeface="+mn-lt"/>
                <a:ea typeface="+mn-ea"/>
                <a:cs typeface="+mn-ea"/>
                <a:sym typeface="+mn-lt"/>
              </a:rPr>
              <a:t>，</a:t>
            </a:r>
            <a:r>
              <a:rPr lang="en-US" altLang="zh-CN" sz="1300" dirty="0">
                <a:solidFill>
                  <a:srgbClr val="FFFF00"/>
                </a:solidFill>
                <a:latin typeface="+mn-lt"/>
                <a:ea typeface="+mn-ea"/>
                <a:cs typeface="+mn-ea"/>
                <a:sym typeface="+mn-lt"/>
              </a:rPr>
              <a:t>ETA</a:t>
            </a:r>
            <a:r>
              <a:rPr lang="zh-CN" altLang="en-US" sz="1300" dirty="0">
                <a:solidFill>
                  <a:schemeClr val="bg1"/>
                </a:solidFill>
                <a:latin typeface="+mn-lt"/>
                <a:ea typeface="+mn-ea"/>
                <a:cs typeface="+mn-ea"/>
                <a:sym typeface="+mn-lt"/>
              </a:rPr>
              <a:t>等危害分析方法提供依据</a:t>
            </a:r>
          </a:p>
        </p:txBody>
      </p:sp>
    </p:spTree>
    <p:extLst>
      <p:ext uri="{BB962C8B-B14F-4D97-AF65-F5344CB8AC3E}">
        <p14:creationId xmlns:p14="http://schemas.microsoft.com/office/powerpoint/2010/main" val="244567738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 name="平行四边形 6">
            <a:extLst>
              <a:ext uri="{FF2B5EF4-FFF2-40B4-BE49-F238E27FC236}">
                <a16:creationId xmlns="" xmlns:a16="http://schemas.microsoft.com/office/drawing/2014/main" id="{B3BC984C-3B50-41B0-AC70-0E769C464DE9}"/>
              </a:ext>
            </a:extLst>
          </p:cNvPr>
          <p:cNvSpPr>
            <a:spLocks noChangeArrowheads="1"/>
          </p:cNvSpPr>
          <p:nvPr/>
        </p:nvSpPr>
        <p:spPr bwMode="auto">
          <a:xfrm>
            <a:off x="580471" y="175893"/>
            <a:ext cx="4347573"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 name="平行四边形 7">
            <a:extLst>
              <a:ext uri="{FF2B5EF4-FFF2-40B4-BE49-F238E27FC236}">
                <a16:creationId xmlns="" xmlns:a16="http://schemas.microsoft.com/office/drawing/2014/main" id="{B393458A-5DA0-4A38-991C-2960B62FAC31}"/>
              </a:ext>
            </a:extLst>
          </p:cNvPr>
          <p:cNvSpPr>
            <a:spLocks noChangeArrowheads="1"/>
          </p:cNvSpPr>
          <p:nvPr/>
        </p:nvSpPr>
        <p:spPr bwMode="auto">
          <a:xfrm>
            <a:off x="-16429" y="17589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5" name="文本框 5">
            <a:extLst>
              <a:ext uri="{FF2B5EF4-FFF2-40B4-BE49-F238E27FC236}">
                <a16:creationId xmlns="" xmlns:a16="http://schemas.microsoft.com/office/drawing/2014/main" id="{B7FF4152-6684-48DB-8AA9-D8BA3368ADA5}"/>
              </a:ext>
            </a:extLst>
          </p:cNvPr>
          <p:cNvSpPr txBox="1">
            <a:spLocks noChangeArrowheads="1"/>
          </p:cNvSpPr>
          <p:nvPr/>
        </p:nvSpPr>
        <p:spPr bwMode="auto">
          <a:xfrm>
            <a:off x="162959" y="21875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1</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6" name="矩形 8">
            <a:extLst>
              <a:ext uri="{FF2B5EF4-FFF2-40B4-BE49-F238E27FC236}">
                <a16:creationId xmlns="" xmlns:a16="http://schemas.microsoft.com/office/drawing/2014/main" id="{FA354630-C046-40FB-AAEE-8F3429056CBF}"/>
              </a:ext>
            </a:extLst>
          </p:cNvPr>
          <p:cNvSpPr>
            <a:spLocks noChangeArrowheads="1"/>
          </p:cNvSpPr>
          <p:nvPr/>
        </p:nvSpPr>
        <p:spPr bwMode="auto">
          <a:xfrm>
            <a:off x="794784" y="236218"/>
            <a:ext cx="4956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风险管理目的、机理、内容</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107" name="文本框 1177601">
            <a:extLst>
              <a:ext uri="{FF2B5EF4-FFF2-40B4-BE49-F238E27FC236}">
                <a16:creationId xmlns="" xmlns:a16="http://schemas.microsoft.com/office/drawing/2014/main" id="{B765B928-9A13-4B64-AD10-B6A619F63A5E}"/>
              </a:ext>
            </a:extLst>
          </p:cNvPr>
          <p:cNvSpPr txBox="1">
            <a:spLocks noChangeArrowheads="1"/>
          </p:cNvSpPr>
          <p:nvPr/>
        </p:nvSpPr>
        <p:spPr bwMode="auto">
          <a:xfrm>
            <a:off x="2800491" y="4615647"/>
            <a:ext cx="126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endParaRPr lang="en-US" altLang="zh-CN" sz="1800">
              <a:latin typeface="+mn-lt"/>
              <a:ea typeface="+mn-ea"/>
              <a:cs typeface="+mn-ea"/>
              <a:sym typeface="+mn-lt"/>
            </a:endParaRPr>
          </a:p>
        </p:txBody>
      </p:sp>
      <p:sp>
        <p:nvSpPr>
          <p:cNvPr id="109" name="文本框 1177603">
            <a:extLst>
              <a:ext uri="{FF2B5EF4-FFF2-40B4-BE49-F238E27FC236}">
                <a16:creationId xmlns="" xmlns:a16="http://schemas.microsoft.com/office/drawing/2014/main" id="{CFA10930-E302-4340-92D9-3907033083C8}"/>
              </a:ext>
            </a:extLst>
          </p:cNvPr>
          <p:cNvSpPr txBox="1">
            <a:spLocks noChangeArrowheads="1"/>
          </p:cNvSpPr>
          <p:nvPr/>
        </p:nvSpPr>
        <p:spPr bwMode="auto">
          <a:xfrm>
            <a:off x="4455748" y="4693903"/>
            <a:ext cx="137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endParaRPr lang="en-US" altLang="zh-CN" sz="1800">
              <a:latin typeface="+mn-lt"/>
              <a:ea typeface="+mn-ea"/>
              <a:cs typeface="+mn-ea"/>
              <a:sym typeface="+mn-lt"/>
            </a:endParaRPr>
          </a:p>
        </p:txBody>
      </p:sp>
      <p:sp>
        <p:nvSpPr>
          <p:cNvPr id="33" name="矩形 32">
            <a:extLst>
              <a:ext uri="{FF2B5EF4-FFF2-40B4-BE49-F238E27FC236}">
                <a16:creationId xmlns="" xmlns:a16="http://schemas.microsoft.com/office/drawing/2014/main" id="{B1521FD9-3D41-4180-AD82-DC750B55C9FC}"/>
              </a:ext>
            </a:extLst>
          </p:cNvPr>
          <p:cNvSpPr/>
          <p:nvPr/>
        </p:nvSpPr>
        <p:spPr>
          <a:xfrm>
            <a:off x="1003339" y="934649"/>
            <a:ext cx="2051050" cy="590486"/>
          </a:xfrm>
          <a:prstGeom prst="rect">
            <a:avLst/>
          </a:prstGeom>
          <a:noFill/>
          <a:ln w="9525">
            <a:noFill/>
          </a:ln>
        </p:spPr>
        <p:txBody>
          <a:bodyPr wrap="none" anchor="ctr"/>
          <a:lstStyle/>
          <a:p>
            <a:pPr algn="ctr"/>
            <a:r>
              <a:rPr lang="zh-CN" altLang="en-US" sz="2000" noProof="1">
                <a:solidFill>
                  <a:srgbClr val="0070C0"/>
                </a:solidFill>
                <a:latin typeface="+mn-lt"/>
                <a:ea typeface="+mn-ea"/>
                <a:cs typeface="+mn-ea"/>
                <a:sym typeface="+mn-lt"/>
              </a:rPr>
              <a:t>风险管理</a:t>
            </a:r>
            <a:r>
              <a:rPr lang="zh-CN" altLang="en-US" sz="2000" noProof="1">
                <a:solidFill>
                  <a:srgbClr val="0070C0"/>
                </a:solidFill>
                <a:cs typeface="+mn-ea"/>
                <a:sym typeface="+mn-lt"/>
              </a:rPr>
              <a:t>的内容</a:t>
            </a:r>
            <a:r>
              <a:rPr lang="zh-CN" altLang="en-US" sz="2800" noProof="1">
                <a:solidFill>
                  <a:srgbClr val="0070C0"/>
                </a:solidFill>
                <a:latin typeface="+mn-lt"/>
                <a:ea typeface="+mn-ea"/>
                <a:cs typeface="+mn-ea"/>
                <a:sym typeface="+mn-lt"/>
              </a:rPr>
              <a:t> </a:t>
            </a:r>
          </a:p>
        </p:txBody>
      </p:sp>
      <p:sp>
        <p:nvSpPr>
          <p:cNvPr id="34"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580471" y="1098735"/>
            <a:ext cx="359573" cy="365163"/>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rgbClr val="0070C0"/>
          </a:solidFill>
          <a:ln>
            <a:noFill/>
          </a:ln>
        </p:spPr>
      </p:sp>
      <p:grpSp>
        <p:nvGrpSpPr>
          <p:cNvPr id="3" name="组合 2">
            <a:extLst>
              <a:ext uri="{FF2B5EF4-FFF2-40B4-BE49-F238E27FC236}">
                <a16:creationId xmlns="" xmlns:a16="http://schemas.microsoft.com/office/drawing/2014/main" id="{FAD9ADA9-0BCB-4E47-A81E-DBB44ADD74CE}"/>
              </a:ext>
            </a:extLst>
          </p:cNvPr>
          <p:cNvGrpSpPr/>
          <p:nvPr/>
        </p:nvGrpSpPr>
        <p:grpSpPr>
          <a:xfrm>
            <a:off x="1151499" y="2713408"/>
            <a:ext cx="2229876" cy="590486"/>
            <a:chOff x="1237224" y="2226967"/>
            <a:chExt cx="2229876" cy="590486"/>
          </a:xfrm>
        </p:grpSpPr>
        <p:sp>
          <p:nvSpPr>
            <p:cNvPr id="2" name="矩形: 圆角 1">
              <a:extLst>
                <a:ext uri="{FF2B5EF4-FFF2-40B4-BE49-F238E27FC236}">
                  <a16:creationId xmlns="" xmlns:a16="http://schemas.microsoft.com/office/drawing/2014/main" id="{3A3BA7C9-4B88-4445-B51E-E9A553625A08}"/>
                </a:ext>
              </a:extLst>
            </p:cNvPr>
            <p:cNvSpPr/>
            <p:nvPr/>
          </p:nvSpPr>
          <p:spPr>
            <a:xfrm>
              <a:off x="1237224" y="2299160"/>
              <a:ext cx="2229876" cy="46514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 xmlns:a16="http://schemas.microsoft.com/office/drawing/2014/main" id="{8FC50342-CFDA-4234-BCD7-6403A2A48CBD}"/>
                </a:ext>
              </a:extLst>
            </p:cNvPr>
            <p:cNvSpPr/>
            <p:nvPr/>
          </p:nvSpPr>
          <p:spPr>
            <a:xfrm>
              <a:off x="1298044" y="2226967"/>
              <a:ext cx="2051050" cy="590486"/>
            </a:xfrm>
            <a:prstGeom prst="rect">
              <a:avLst/>
            </a:prstGeom>
            <a:noFill/>
            <a:ln w="9525">
              <a:noFill/>
            </a:ln>
          </p:spPr>
          <p:txBody>
            <a:bodyPr wrap="none" anchor="ctr"/>
            <a:lstStyle/>
            <a:p>
              <a:pPr algn="ctr"/>
              <a:r>
                <a:rPr lang="en-US" altLang="zh-CN" sz="1600" noProof="1">
                  <a:solidFill>
                    <a:schemeClr val="bg1"/>
                  </a:solidFill>
                  <a:cs typeface="+mn-ea"/>
                  <a:sym typeface="+mn-lt"/>
                </a:rPr>
                <a:t>5.2.1 </a:t>
              </a:r>
              <a:r>
                <a:rPr lang="zh-CN" altLang="en-US" sz="1600" noProof="1">
                  <a:solidFill>
                    <a:schemeClr val="bg1"/>
                  </a:solidFill>
                  <a:cs typeface="+mn-ea"/>
                  <a:sym typeface="+mn-lt"/>
                </a:rPr>
                <a:t>范围与评价方法</a:t>
              </a:r>
            </a:p>
          </p:txBody>
        </p:sp>
      </p:grpSp>
      <p:grpSp>
        <p:nvGrpSpPr>
          <p:cNvPr id="38" name="组合 37">
            <a:extLst>
              <a:ext uri="{FF2B5EF4-FFF2-40B4-BE49-F238E27FC236}">
                <a16:creationId xmlns="" xmlns:a16="http://schemas.microsoft.com/office/drawing/2014/main" id="{BA994AE1-BF09-427F-B1E5-B50A70959257}"/>
              </a:ext>
            </a:extLst>
          </p:cNvPr>
          <p:cNvGrpSpPr/>
          <p:nvPr/>
        </p:nvGrpSpPr>
        <p:grpSpPr>
          <a:xfrm>
            <a:off x="3629139" y="2713408"/>
            <a:ext cx="2229876" cy="590486"/>
            <a:chOff x="1237224" y="2226967"/>
            <a:chExt cx="2229876" cy="590486"/>
          </a:xfrm>
        </p:grpSpPr>
        <p:sp>
          <p:nvSpPr>
            <p:cNvPr id="39" name="矩形: 圆角 38">
              <a:extLst>
                <a:ext uri="{FF2B5EF4-FFF2-40B4-BE49-F238E27FC236}">
                  <a16:creationId xmlns="" xmlns:a16="http://schemas.microsoft.com/office/drawing/2014/main" id="{E90C9A2D-C134-448C-9673-627A218D4F04}"/>
                </a:ext>
              </a:extLst>
            </p:cNvPr>
            <p:cNvSpPr/>
            <p:nvPr/>
          </p:nvSpPr>
          <p:spPr>
            <a:xfrm>
              <a:off x="1237224" y="2299160"/>
              <a:ext cx="2229876" cy="46514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 xmlns:a16="http://schemas.microsoft.com/office/drawing/2014/main" id="{9C176699-4605-430A-B31E-2AF3D30F2B03}"/>
                </a:ext>
              </a:extLst>
            </p:cNvPr>
            <p:cNvSpPr/>
            <p:nvPr/>
          </p:nvSpPr>
          <p:spPr>
            <a:xfrm>
              <a:off x="1298044" y="2226967"/>
              <a:ext cx="2051050" cy="590486"/>
            </a:xfrm>
            <a:prstGeom prst="rect">
              <a:avLst/>
            </a:prstGeom>
            <a:noFill/>
            <a:ln w="9525">
              <a:noFill/>
            </a:ln>
          </p:spPr>
          <p:txBody>
            <a:bodyPr wrap="none" anchor="ctr"/>
            <a:lstStyle/>
            <a:p>
              <a:pPr algn="ctr"/>
              <a:r>
                <a:rPr lang="en-US" altLang="zh-CN" sz="1600" noProof="1">
                  <a:solidFill>
                    <a:schemeClr val="bg1"/>
                  </a:solidFill>
                  <a:cs typeface="+mn-ea"/>
                  <a:sym typeface="+mn-lt"/>
                </a:rPr>
                <a:t>5.2.2 </a:t>
              </a:r>
              <a:r>
                <a:rPr lang="zh-CN" altLang="en-US" sz="1600" noProof="1">
                  <a:solidFill>
                    <a:schemeClr val="bg1"/>
                  </a:solidFill>
                  <a:cs typeface="+mn-ea"/>
                  <a:sym typeface="+mn-lt"/>
                </a:rPr>
                <a:t>风险评价</a:t>
              </a:r>
            </a:p>
          </p:txBody>
        </p:sp>
      </p:grpSp>
      <p:grpSp>
        <p:nvGrpSpPr>
          <p:cNvPr id="41" name="组合 40">
            <a:extLst>
              <a:ext uri="{FF2B5EF4-FFF2-40B4-BE49-F238E27FC236}">
                <a16:creationId xmlns="" xmlns:a16="http://schemas.microsoft.com/office/drawing/2014/main" id="{0A70C137-E546-4C6E-B273-3BBD59E6A888}"/>
              </a:ext>
            </a:extLst>
          </p:cNvPr>
          <p:cNvGrpSpPr/>
          <p:nvPr/>
        </p:nvGrpSpPr>
        <p:grpSpPr>
          <a:xfrm>
            <a:off x="6106779" y="2713408"/>
            <a:ext cx="2229876" cy="590486"/>
            <a:chOff x="1237224" y="2226967"/>
            <a:chExt cx="2229876" cy="590486"/>
          </a:xfrm>
        </p:grpSpPr>
        <p:sp>
          <p:nvSpPr>
            <p:cNvPr id="42" name="矩形: 圆角 41">
              <a:extLst>
                <a:ext uri="{FF2B5EF4-FFF2-40B4-BE49-F238E27FC236}">
                  <a16:creationId xmlns="" xmlns:a16="http://schemas.microsoft.com/office/drawing/2014/main" id="{F6F593C8-05A6-4603-8461-3A52BE8D9013}"/>
                </a:ext>
              </a:extLst>
            </p:cNvPr>
            <p:cNvSpPr/>
            <p:nvPr/>
          </p:nvSpPr>
          <p:spPr>
            <a:xfrm>
              <a:off x="1237224" y="2299160"/>
              <a:ext cx="2229876" cy="46514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 xmlns:a16="http://schemas.microsoft.com/office/drawing/2014/main" id="{8895BFE8-BF58-4DD9-BB4D-2B785F3C7D17}"/>
                </a:ext>
              </a:extLst>
            </p:cNvPr>
            <p:cNvSpPr/>
            <p:nvPr/>
          </p:nvSpPr>
          <p:spPr>
            <a:xfrm>
              <a:off x="1298044" y="2226967"/>
              <a:ext cx="2051050" cy="590486"/>
            </a:xfrm>
            <a:prstGeom prst="rect">
              <a:avLst/>
            </a:prstGeom>
            <a:noFill/>
            <a:ln w="9525">
              <a:noFill/>
            </a:ln>
          </p:spPr>
          <p:txBody>
            <a:bodyPr wrap="none" anchor="ctr"/>
            <a:lstStyle/>
            <a:p>
              <a:pPr algn="ctr"/>
              <a:r>
                <a:rPr lang="en-US" altLang="zh-CN" sz="1600" noProof="1">
                  <a:solidFill>
                    <a:schemeClr val="bg1"/>
                  </a:solidFill>
                  <a:cs typeface="+mn-ea"/>
                  <a:sym typeface="+mn-lt"/>
                </a:rPr>
                <a:t>5.2.3 </a:t>
              </a:r>
              <a:r>
                <a:rPr lang="zh-CN" altLang="en-US" sz="1600" noProof="1">
                  <a:solidFill>
                    <a:schemeClr val="bg1"/>
                  </a:solidFill>
                  <a:cs typeface="+mn-ea"/>
                  <a:sym typeface="+mn-lt"/>
                </a:rPr>
                <a:t>风险控制</a:t>
              </a:r>
            </a:p>
          </p:txBody>
        </p:sp>
      </p:grpSp>
      <p:grpSp>
        <p:nvGrpSpPr>
          <p:cNvPr id="44" name="组合 43">
            <a:extLst>
              <a:ext uri="{FF2B5EF4-FFF2-40B4-BE49-F238E27FC236}">
                <a16:creationId xmlns="" xmlns:a16="http://schemas.microsoft.com/office/drawing/2014/main" id="{00AB4B64-C799-4554-A88D-EEAB8338A004}"/>
              </a:ext>
            </a:extLst>
          </p:cNvPr>
          <p:cNvGrpSpPr/>
          <p:nvPr/>
        </p:nvGrpSpPr>
        <p:grpSpPr>
          <a:xfrm>
            <a:off x="1151499" y="3589077"/>
            <a:ext cx="2229876" cy="590486"/>
            <a:chOff x="1237224" y="2226967"/>
            <a:chExt cx="2229876" cy="590486"/>
          </a:xfrm>
        </p:grpSpPr>
        <p:sp>
          <p:nvSpPr>
            <p:cNvPr id="45" name="矩形: 圆角 44">
              <a:extLst>
                <a:ext uri="{FF2B5EF4-FFF2-40B4-BE49-F238E27FC236}">
                  <a16:creationId xmlns="" xmlns:a16="http://schemas.microsoft.com/office/drawing/2014/main" id="{64902418-2E3E-4CA1-A479-A4B227D5ECB5}"/>
                </a:ext>
              </a:extLst>
            </p:cNvPr>
            <p:cNvSpPr/>
            <p:nvPr/>
          </p:nvSpPr>
          <p:spPr>
            <a:xfrm>
              <a:off x="1237224" y="2299160"/>
              <a:ext cx="2229876" cy="46514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 xmlns:a16="http://schemas.microsoft.com/office/drawing/2014/main" id="{5AAA8094-E754-479C-B1AC-E767C82210F1}"/>
                </a:ext>
              </a:extLst>
            </p:cNvPr>
            <p:cNvSpPr/>
            <p:nvPr/>
          </p:nvSpPr>
          <p:spPr>
            <a:xfrm>
              <a:off x="1298044" y="2226967"/>
              <a:ext cx="2051050" cy="590486"/>
            </a:xfrm>
            <a:prstGeom prst="rect">
              <a:avLst/>
            </a:prstGeom>
            <a:noFill/>
            <a:ln w="9525">
              <a:noFill/>
            </a:ln>
          </p:spPr>
          <p:txBody>
            <a:bodyPr wrap="none" anchor="ctr"/>
            <a:lstStyle/>
            <a:p>
              <a:pPr algn="ctr"/>
              <a:r>
                <a:rPr lang="en-US" altLang="zh-CN" sz="1600" b="1" noProof="1">
                  <a:solidFill>
                    <a:srgbClr val="FFFF00"/>
                  </a:solidFill>
                  <a:cs typeface="+mn-ea"/>
                  <a:sym typeface="+mn-lt"/>
                </a:rPr>
                <a:t>5.2.4 </a:t>
              </a:r>
              <a:r>
                <a:rPr lang="zh-CN" altLang="en-US" sz="1600" b="1" noProof="1">
                  <a:solidFill>
                    <a:srgbClr val="FFFF00"/>
                  </a:solidFill>
                  <a:cs typeface="+mn-ea"/>
                  <a:sym typeface="+mn-lt"/>
                </a:rPr>
                <a:t>隐患治理</a:t>
              </a:r>
            </a:p>
          </p:txBody>
        </p:sp>
      </p:grpSp>
      <p:grpSp>
        <p:nvGrpSpPr>
          <p:cNvPr id="47" name="组合 46">
            <a:extLst>
              <a:ext uri="{FF2B5EF4-FFF2-40B4-BE49-F238E27FC236}">
                <a16:creationId xmlns="" xmlns:a16="http://schemas.microsoft.com/office/drawing/2014/main" id="{0DE777EF-C3A8-4385-82E7-B6C509D34E69}"/>
              </a:ext>
            </a:extLst>
          </p:cNvPr>
          <p:cNvGrpSpPr/>
          <p:nvPr/>
        </p:nvGrpSpPr>
        <p:grpSpPr>
          <a:xfrm>
            <a:off x="3629139" y="3589077"/>
            <a:ext cx="2229876" cy="590486"/>
            <a:chOff x="1237224" y="2226967"/>
            <a:chExt cx="2229876" cy="590486"/>
          </a:xfrm>
        </p:grpSpPr>
        <p:sp>
          <p:nvSpPr>
            <p:cNvPr id="48" name="矩形: 圆角 47">
              <a:extLst>
                <a:ext uri="{FF2B5EF4-FFF2-40B4-BE49-F238E27FC236}">
                  <a16:creationId xmlns="" xmlns:a16="http://schemas.microsoft.com/office/drawing/2014/main" id="{020B9AB4-9F08-4407-AEAC-B6844813594D}"/>
                </a:ext>
              </a:extLst>
            </p:cNvPr>
            <p:cNvSpPr/>
            <p:nvPr/>
          </p:nvSpPr>
          <p:spPr>
            <a:xfrm>
              <a:off x="1237224" y="2299160"/>
              <a:ext cx="2229876" cy="46514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 xmlns:a16="http://schemas.microsoft.com/office/drawing/2014/main" id="{A34E13C5-B359-43F3-93CA-D03689F3DF8A}"/>
                </a:ext>
              </a:extLst>
            </p:cNvPr>
            <p:cNvSpPr/>
            <p:nvPr/>
          </p:nvSpPr>
          <p:spPr>
            <a:xfrm>
              <a:off x="1298044" y="2226967"/>
              <a:ext cx="2051050" cy="590486"/>
            </a:xfrm>
            <a:prstGeom prst="rect">
              <a:avLst/>
            </a:prstGeom>
            <a:noFill/>
            <a:ln w="9525">
              <a:noFill/>
            </a:ln>
          </p:spPr>
          <p:txBody>
            <a:bodyPr wrap="none" anchor="ctr"/>
            <a:lstStyle/>
            <a:p>
              <a:pPr algn="ctr"/>
              <a:r>
                <a:rPr lang="en-US" altLang="zh-CN" sz="1600" noProof="1">
                  <a:solidFill>
                    <a:schemeClr val="bg1"/>
                  </a:solidFill>
                  <a:cs typeface="+mn-ea"/>
                  <a:sym typeface="+mn-lt"/>
                </a:rPr>
                <a:t>5.2.5 </a:t>
              </a:r>
              <a:r>
                <a:rPr lang="zh-CN" altLang="en-US" sz="1600" noProof="1">
                  <a:solidFill>
                    <a:schemeClr val="bg1"/>
                  </a:solidFill>
                  <a:cs typeface="+mn-ea"/>
                  <a:sym typeface="+mn-lt"/>
                </a:rPr>
                <a:t>重大危险源</a:t>
              </a:r>
            </a:p>
          </p:txBody>
        </p:sp>
      </p:grpSp>
      <p:grpSp>
        <p:nvGrpSpPr>
          <p:cNvPr id="50" name="组合 49">
            <a:extLst>
              <a:ext uri="{FF2B5EF4-FFF2-40B4-BE49-F238E27FC236}">
                <a16:creationId xmlns="" xmlns:a16="http://schemas.microsoft.com/office/drawing/2014/main" id="{ED247E1D-5FC2-4F81-A67C-DEE87E0A025C}"/>
              </a:ext>
            </a:extLst>
          </p:cNvPr>
          <p:cNvGrpSpPr/>
          <p:nvPr/>
        </p:nvGrpSpPr>
        <p:grpSpPr>
          <a:xfrm>
            <a:off x="6106779" y="3589077"/>
            <a:ext cx="2229876" cy="590486"/>
            <a:chOff x="1237224" y="2226967"/>
            <a:chExt cx="2229876" cy="590486"/>
          </a:xfrm>
        </p:grpSpPr>
        <p:sp>
          <p:nvSpPr>
            <p:cNvPr id="51" name="矩形: 圆角 50">
              <a:extLst>
                <a:ext uri="{FF2B5EF4-FFF2-40B4-BE49-F238E27FC236}">
                  <a16:creationId xmlns="" xmlns:a16="http://schemas.microsoft.com/office/drawing/2014/main" id="{BC0F5B06-C32B-4037-8212-8C9D5028E9C6}"/>
                </a:ext>
              </a:extLst>
            </p:cNvPr>
            <p:cNvSpPr/>
            <p:nvPr/>
          </p:nvSpPr>
          <p:spPr>
            <a:xfrm>
              <a:off x="1237224" y="2299160"/>
              <a:ext cx="2229876" cy="46514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 xmlns:a16="http://schemas.microsoft.com/office/drawing/2014/main" id="{67E41E38-135D-4AF2-8BB0-E74A3D27D67E}"/>
                </a:ext>
              </a:extLst>
            </p:cNvPr>
            <p:cNvSpPr/>
            <p:nvPr/>
          </p:nvSpPr>
          <p:spPr>
            <a:xfrm>
              <a:off x="1298044" y="2226967"/>
              <a:ext cx="2051050" cy="590486"/>
            </a:xfrm>
            <a:prstGeom prst="rect">
              <a:avLst/>
            </a:prstGeom>
            <a:noFill/>
            <a:ln w="9525">
              <a:noFill/>
            </a:ln>
          </p:spPr>
          <p:txBody>
            <a:bodyPr wrap="none" anchor="ctr"/>
            <a:lstStyle/>
            <a:p>
              <a:pPr algn="ctr"/>
              <a:r>
                <a:rPr lang="en-US" altLang="zh-CN" sz="1600" noProof="1">
                  <a:solidFill>
                    <a:schemeClr val="bg1"/>
                  </a:solidFill>
                  <a:cs typeface="+mn-ea"/>
                  <a:sym typeface="+mn-lt"/>
                </a:rPr>
                <a:t>5.2.6 </a:t>
              </a:r>
              <a:r>
                <a:rPr lang="zh-CN" altLang="en-US" sz="1600" noProof="1">
                  <a:solidFill>
                    <a:schemeClr val="bg1"/>
                  </a:solidFill>
                  <a:cs typeface="+mn-ea"/>
                  <a:sym typeface="+mn-lt"/>
                </a:rPr>
                <a:t>风险信息更新</a:t>
              </a:r>
            </a:p>
          </p:txBody>
        </p:sp>
      </p:grpSp>
      <p:grpSp>
        <p:nvGrpSpPr>
          <p:cNvPr id="53" name="组合 52">
            <a:extLst>
              <a:ext uri="{FF2B5EF4-FFF2-40B4-BE49-F238E27FC236}">
                <a16:creationId xmlns="" xmlns:a16="http://schemas.microsoft.com/office/drawing/2014/main" id="{8A0D3102-DBCA-452D-92BA-A4A0692FDF7B}"/>
              </a:ext>
            </a:extLst>
          </p:cNvPr>
          <p:cNvGrpSpPr/>
          <p:nvPr/>
        </p:nvGrpSpPr>
        <p:grpSpPr>
          <a:xfrm>
            <a:off x="3600546" y="1925299"/>
            <a:ext cx="2229876" cy="590486"/>
            <a:chOff x="1237224" y="2226967"/>
            <a:chExt cx="2229876" cy="590486"/>
          </a:xfrm>
        </p:grpSpPr>
        <p:sp>
          <p:nvSpPr>
            <p:cNvPr id="54" name="矩形: 圆角 53">
              <a:extLst>
                <a:ext uri="{FF2B5EF4-FFF2-40B4-BE49-F238E27FC236}">
                  <a16:creationId xmlns="" xmlns:a16="http://schemas.microsoft.com/office/drawing/2014/main" id="{A5A49822-1A61-453D-B244-3F3C6441394F}"/>
                </a:ext>
              </a:extLst>
            </p:cNvPr>
            <p:cNvSpPr/>
            <p:nvPr/>
          </p:nvSpPr>
          <p:spPr>
            <a:xfrm>
              <a:off x="1237224" y="2299160"/>
              <a:ext cx="2229876" cy="46514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 xmlns:a16="http://schemas.microsoft.com/office/drawing/2014/main" id="{A7205D1D-4ADB-482F-B9A9-15EA1FDE8504}"/>
                </a:ext>
              </a:extLst>
            </p:cNvPr>
            <p:cNvSpPr/>
            <p:nvPr/>
          </p:nvSpPr>
          <p:spPr>
            <a:xfrm>
              <a:off x="1298044" y="2226967"/>
              <a:ext cx="2051050" cy="590486"/>
            </a:xfrm>
            <a:prstGeom prst="rect">
              <a:avLst/>
            </a:prstGeom>
            <a:noFill/>
            <a:ln w="9525">
              <a:noFill/>
            </a:ln>
          </p:spPr>
          <p:txBody>
            <a:bodyPr wrap="none" anchor="ctr"/>
            <a:lstStyle/>
            <a:p>
              <a:pPr algn="ctr"/>
              <a:r>
                <a:rPr lang="en-US" altLang="zh-CN" sz="1600" noProof="1">
                  <a:solidFill>
                    <a:schemeClr val="bg1"/>
                  </a:solidFill>
                  <a:cs typeface="+mn-ea"/>
                  <a:sym typeface="+mn-lt"/>
                </a:rPr>
                <a:t>5.2 </a:t>
              </a:r>
              <a:r>
                <a:rPr lang="zh-CN" altLang="en-US" sz="1600" noProof="1">
                  <a:solidFill>
                    <a:schemeClr val="bg1"/>
                  </a:solidFill>
                  <a:cs typeface="+mn-ea"/>
                  <a:sym typeface="+mn-lt"/>
                </a:rPr>
                <a:t>风险管理</a:t>
              </a:r>
            </a:p>
          </p:txBody>
        </p:sp>
      </p:grpSp>
    </p:spTree>
    <p:extLst>
      <p:ext uri="{BB962C8B-B14F-4D97-AF65-F5344CB8AC3E}">
        <p14:creationId xmlns:p14="http://schemas.microsoft.com/office/powerpoint/2010/main" val="5129208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20B2E530-3EAF-450F-AF47-2AB6975B802C}"/>
              </a:ext>
            </a:extLst>
          </p:cNvPr>
          <p:cNvSpPr txBox="1">
            <a:spLocks noChangeArrowheads="1"/>
          </p:cNvSpPr>
          <p:nvPr/>
        </p:nvSpPr>
        <p:spPr>
          <a:xfrm>
            <a:off x="1074420" y="1074420"/>
            <a:ext cx="551688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PHA</a:t>
            </a:r>
            <a:r>
              <a:rPr lang="zh-CN" altLang="en-US" sz="1800" dirty="0">
                <a:solidFill>
                  <a:srgbClr val="0070C0"/>
                </a:solidFill>
                <a:latin typeface="+mn-lt"/>
                <a:ea typeface="+mn-ea"/>
                <a:cs typeface="+mn-ea"/>
                <a:sym typeface="+mn-lt"/>
              </a:rPr>
              <a:t>－ 分析步骤</a:t>
            </a:r>
          </a:p>
        </p:txBody>
      </p:sp>
      <p:sp>
        <p:nvSpPr>
          <p:cNvPr id="13" name="zoom-in-tool_77322">
            <a:extLst>
              <a:ext uri="{FF2B5EF4-FFF2-40B4-BE49-F238E27FC236}">
                <a16:creationId xmlns="" xmlns:a16="http://schemas.microsoft.com/office/drawing/2014/main" id="{9D50949E-EE2F-4B5C-8B1A-0BD6DBE70C86}"/>
              </a:ext>
            </a:extLst>
          </p:cNvPr>
          <p:cNvSpPr>
            <a:spLocks noChangeAspect="1"/>
          </p:cNvSpPr>
          <p:nvPr/>
        </p:nvSpPr>
        <p:spPr bwMode="auto">
          <a:xfrm>
            <a:off x="608953" y="1104074"/>
            <a:ext cx="369537" cy="241722"/>
          </a:xfrm>
          <a:custGeom>
            <a:avLst/>
            <a:gdLst>
              <a:gd name="T0" fmla="*/ 2907 w 3311"/>
              <a:gd name="T1" fmla="*/ 0 h 2169"/>
              <a:gd name="T2" fmla="*/ 2503 w 3311"/>
              <a:gd name="T3" fmla="*/ 404 h 2169"/>
              <a:gd name="T4" fmla="*/ 2563 w 3311"/>
              <a:gd name="T5" fmla="*/ 616 h 2169"/>
              <a:gd name="T6" fmla="*/ 2175 w 3311"/>
              <a:gd name="T7" fmla="*/ 1061 h 2169"/>
              <a:gd name="T8" fmla="*/ 1999 w 3311"/>
              <a:gd name="T9" fmla="*/ 1021 h 2169"/>
              <a:gd name="T10" fmla="*/ 1776 w 3311"/>
              <a:gd name="T11" fmla="*/ 1088 h 2169"/>
              <a:gd name="T12" fmla="*/ 1565 w 3311"/>
              <a:gd name="T13" fmla="*/ 908 h 2169"/>
              <a:gd name="T14" fmla="*/ 1594 w 3311"/>
              <a:gd name="T15" fmla="*/ 756 h 2169"/>
              <a:gd name="T16" fmla="*/ 1190 w 3311"/>
              <a:gd name="T17" fmla="*/ 352 h 2169"/>
              <a:gd name="T18" fmla="*/ 786 w 3311"/>
              <a:gd name="T19" fmla="*/ 756 h 2169"/>
              <a:gd name="T20" fmla="*/ 856 w 3311"/>
              <a:gd name="T21" fmla="*/ 983 h 2169"/>
              <a:gd name="T22" fmla="*/ 545 w 3311"/>
              <a:gd name="T23" fmla="*/ 1386 h 2169"/>
              <a:gd name="T24" fmla="*/ 404 w 3311"/>
              <a:gd name="T25" fmla="*/ 1361 h 2169"/>
              <a:gd name="T26" fmla="*/ 0 w 3311"/>
              <a:gd name="T27" fmla="*/ 1765 h 2169"/>
              <a:gd name="T28" fmla="*/ 404 w 3311"/>
              <a:gd name="T29" fmla="*/ 2169 h 2169"/>
              <a:gd name="T30" fmla="*/ 808 w 3311"/>
              <a:gd name="T31" fmla="*/ 1765 h 2169"/>
              <a:gd name="T32" fmla="*/ 735 w 3311"/>
              <a:gd name="T33" fmla="*/ 1533 h 2169"/>
              <a:gd name="T34" fmla="*/ 1044 w 3311"/>
              <a:gd name="T35" fmla="*/ 1132 h 2169"/>
              <a:gd name="T36" fmla="*/ 1190 w 3311"/>
              <a:gd name="T37" fmla="*/ 1160 h 2169"/>
              <a:gd name="T38" fmla="*/ 1412 w 3311"/>
              <a:gd name="T39" fmla="*/ 1093 h 2169"/>
              <a:gd name="T40" fmla="*/ 1624 w 3311"/>
              <a:gd name="T41" fmla="*/ 1274 h 2169"/>
              <a:gd name="T42" fmla="*/ 1595 w 3311"/>
              <a:gd name="T43" fmla="*/ 1425 h 2169"/>
              <a:gd name="T44" fmla="*/ 1999 w 3311"/>
              <a:gd name="T45" fmla="*/ 1829 h 2169"/>
              <a:gd name="T46" fmla="*/ 2403 w 3311"/>
              <a:gd name="T47" fmla="*/ 1425 h 2169"/>
              <a:gd name="T48" fmla="*/ 2350 w 3311"/>
              <a:gd name="T49" fmla="*/ 1225 h 2169"/>
              <a:gd name="T50" fmla="*/ 2744 w 3311"/>
              <a:gd name="T51" fmla="*/ 773 h 2169"/>
              <a:gd name="T52" fmla="*/ 2907 w 3311"/>
              <a:gd name="T53" fmla="*/ 808 h 2169"/>
              <a:gd name="T54" fmla="*/ 3311 w 3311"/>
              <a:gd name="T55" fmla="*/ 404 h 2169"/>
              <a:gd name="T56" fmla="*/ 2907 w 3311"/>
              <a:gd name="T57" fmla="*/ 0 h 2169"/>
              <a:gd name="T58" fmla="*/ 2907 w 3311"/>
              <a:gd name="T59" fmla="*/ 568 h 2169"/>
              <a:gd name="T60" fmla="*/ 2743 w 3311"/>
              <a:gd name="T61" fmla="*/ 404 h 2169"/>
              <a:gd name="T62" fmla="*/ 2907 w 3311"/>
              <a:gd name="T63" fmla="*/ 240 h 2169"/>
              <a:gd name="T64" fmla="*/ 3071 w 3311"/>
              <a:gd name="T65" fmla="*/ 404 h 2169"/>
              <a:gd name="T66" fmla="*/ 2907 w 3311"/>
              <a:gd name="T67" fmla="*/ 568 h 2169"/>
              <a:gd name="T68" fmla="*/ 1999 w 3311"/>
              <a:gd name="T69" fmla="*/ 1589 h 2169"/>
              <a:gd name="T70" fmla="*/ 1835 w 3311"/>
              <a:gd name="T71" fmla="*/ 1425 h 2169"/>
              <a:gd name="T72" fmla="*/ 1999 w 3311"/>
              <a:gd name="T73" fmla="*/ 1261 h 2169"/>
              <a:gd name="T74" fmla="*/ 2163 w 3311"/>
              <a:gd name="T75" fmla="*/ 1425 h 2169"/>
              <a:gd name="T76" fmla="*/ 1999 w 3311"/>
              <a:gd name="T77" fmla="*/ 1589 h 2169"/>
              <a:gd name="T78" fmla="*/ 1190 w 3311"/>
              <a:gd name="T79" fmla="*/ 920 h 2169"/>
              <a:gd name="T80" fmla="*/ 1026 w 3311"/>
              <a:gd name="T81" fmla="*/ 756 h 2169"/>
              <a:gd name="T82" fmla="*/ 1190 w 3311"/>
              <a:gd name="T83" fmla="*/ 592 h 2169"/>
              <a:gd name="T84" fmla="*/ 1354 w 3311"/>
              <a:gd name="T85" fmla="*/ 756 h 2169"/>
              <a:gd name="T86" fmla="*/ 1190 w 3311"/>
              <a:gd name="T87" fmla="*/ 920 h 2169"/>
              <a:gd name="T88" fmla="*/ 568 w 3311"/>
              <a:gd name="T89" fmla="*/ 1765 h 2169"/>
              <a:gd name="T90" fmla="*/ 404 w 3311"/>
              <a:gd name="T91" fmla="*/ 1929 h 2169"/>
              <a:gd name="T92" fmla="*/ 240 w 3311"/>
              <a:gd name="T93" fmla="*/ 1765 h 2169"/>
              <a:gd name="T94" fmla="*/ 404 w 3311"/>
              <a:gd name="T95" fmla="*/ 1601 h 2169"/>
              <a:gd name="T96" fmla="*/ 568 w 3311"/>
              <a:gd name="T97" fmla="*/ 176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1" h="2169">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3" name="矩形 2">
            <a:extLst>
              <a:ext uri="{FF2B5EF4-FFF2-40B4-BE49-F238E27FC236}">
                <a16:creationId xmlns="" xmlns:a16="http://schemas.microsoft.com/office/drawing/2014/main" id="{29E6D214-BFC1-4786-9FB7-512C7252F03A}"/>
              </a:ext>
            </a:extLst>
          </p:cNvPr>
          <p:cNvSpPr/>
          <p:nvPr/>
        </p:nvSpPr>
        <p:spPr>
          <a:xfrm>
            <a:off x="1295400" y="1699260"/>
            <a:ext cx="6248400" cy="4038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183767">
            <a:extLst>
              <a:ext uri="{FF2B5EF4-FFF2-40B4-BE49-F238E27FC236}">
                <a16:creationId xmlns="" xmlns:a16="http://schemas.microsoft.com/office/drawing/2014/main" id="{0A3AA64F-66F9-44E6-BB00-1AF3750EC816}"/>
              </a:ext>
            </a:extLst>
          </p:cNvPr>
          <p:cNvSpPr txBox="1">
            <a:spLocks noChangeArrowheads="1"/>
          </p:cNvSpPr>
          <p:nvPr/>
        </p:nvSpPr>
        <p:spPr>
          <a:xfrm>
            <a:off x="2026920" y="1781175"/>
            <a:ext cx="551688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600" dirty="0">
                <a:solidFill>
                  <a:schemeClr val="bg1"/>
                </a:solidFill>
                <a:latin typeface="+mn-lt"/>
                <a:ea typeface="+mn-ea"/>
                <a:cs typeface="+mn-ea"/>
                <a:sym typeface="+mn-lt"/>
              </a:rPr>
              <a:t>第一步 收集系统包括项目、工程、装置的有关资料 </a:t>
            </a:r>
          </a:p>
        </p:txBody>
      </p:sp>
      <p:pic>
        <p:nvPicPr>
          <p:cNvPr id="5" name="图片 4">
            <a:extLst>
              <a:ext uri="{FF2B5EF4-FFF2-40B4-BE49-F238E27FC236}">
                <a16:creationId xmlns="" xmlns:a16="http://schemas.microsoft.com/office/drawing/2014/main" id="{3716FA89-F14F-459C-8E17-4F1C56A0AEFD}"/>
              </a:ext>
            </a:extLst>
          </p:cNvPr>
          <p:cNvPicPr>
            <a:picLocks noChangeAspect="1"/>
          </p:cNvPicPr>
          <p:nvPr/>
        </p:nvPicPr>
        <p:blipFill rotWithShape="1">
          <a:blip r:embed="rId4">
            <a:extLst>
              <a:ext uri="{28A0092B-C50C-407E-A947-70E740481C1C}">
                <a14:useLocalDpi xmlns:a14="http://schemas.microsoft.com/office/drawing/2010/main" val="0"/>
              </a:ext>
            </a:extLst>
          </a:blip>
          <a:srcRect l="10750" r="3322" b="26965"/>
          <a:stretch/>
        </p:blipFill>
        <p:spPr>
          <a:xfrm>
            <a:off x="1295400" y="2266950"/>
            <a:ext cx="2956560" cy="1673629"/>
          </a:xfrm>
          <a:prstGeom prst="rect">
            <a:avLst/>
          </a:prstGeom>
        </p:spPr>
      </p:pic>
      <p:sp>
        <p:nvSpPr>
          <p:cNvPr id="19" name="标题 1183767">
            <a:extLst>
              <a:ext uri="{FF2B5EF4-FFF2-40B4-BE49-F238E27FC236}">
                <a16:creationId xmlns="" xmlns:a16="http://schemas.microsoft.com/office/drawing/2014/main" id="{28EF2153-F108-4B27-9177-523F14E4C06B}"/>
              </a:ext>
            </a:extLst>
          </p:cNvPr>
          <p:cNvSpPr txBox="1">
            <a:spLocks noChangeArrowheads="1"/>
          </p:cNvSpPr>
          <p:nvPr/>
        </p:nvSpPr>
        <p:spPr>
          <a:xfrm>
            <a:off x="4251960" y="2185035"/>
            <a:ext cx="3177540" cy="20955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nSpc>
                <a:spcPts val="19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主要化学物品、反应及参数、工艺流程、作业流程</a:t>
            </a:r>
          </a:p>
          <a:p>
            <a:pPr marL="285750" indent="-285750">
              <a:lnSpc>
                <a:spcPts val="19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主要设备、设施的类型（如容器、反应器、换热器、运转设备、特种设备、其 他设施等）</a:t>
            </a:r>
          </a:p>
          <a:p>
            <a:pPr marL="285750" indent="-285750">
              <a:lnSpc>
                <a:spcPts val="19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装置、设备、设施的基本操作规程</a:t>
            </a:r>
          </a:p>
          <a:p>
            <a:pPr marL="285750" indent="-285750">
              <a:lnSpc>
                <a:spcPts val="19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防火及安全设施。</a:t>
            </a:r>
          </a:p>
        </p:txBody>
      </p:sp>
      <p:sp>
        <p:nvSpPr>
          <p:cNvPr id="6" name="矩形 5">
            <a:extLst>
              <a:ext uri="{FF2B5EF4-FFF2-40B4-BE49-F238E27FC236}">
                <a16:creationId xmlns="" xmlns:a16="http://schemas.microsoft.com/office/drawing/2014/main" id="{F80C3088-C2D3-46D3-A689-726CC515576F}"/>
              </a:ext>
            </a:extLst>
          </p:cNvPr>
          <p:cNvSpPr/>
          <p:nvPr/>
        </p:nvSpPr>
        <p:spPr>
          <a:xfrm>
            <a:off x="1821182" y="4074642"/>
            <a:ext cx="5722618" cy="572464"/>
          </a:xfrm>
          <a:prstGeom prst="rect">
            <a:avLst/>
          </a:prstGeom>
        </p:spPr>
        <p:txBody>
          <a:bodyPr wrap="square">
            <a:spAutoFit/>
          </a:bodyPr>
          <a:lstStyle/>
          <a:p>
            <a:pPr marL="0" lvl="1" algn="just">
              <a:lnSpc>
                <a:spcPct val="120000"/>
              </a:lnSpc>
              <a:defRPr/>
            </a:pPr>
            <a:r>
              <a:rPr lang="zh-CN" altLang="en-US" sz="1300" dirty="0">
                <a:solidFill>
                  <a:schemeClr val="tx1">
                    <a:lumMod val="85000"/>
                    <a:lumOff val="15000"/>
                  </a:schemeClr>
                </a:solidFill>
                <a:cs typeface="+mn-ea"/>
                <a:sym typeface="+mn-lt"/>
              </a:rPr>
              <a:t>资料的搜集应广泛，包括任何相同或相似的工程、项目或装置，即使生产过程不同但使用相同的设备和物料的也应搜集。</a:t>
            </a:r>
          </a:p>
        </p:txBody>
      </p:sp>
      <p:cxnSp>
        <p:nvCxnSpPr>
          <p:cNvPr id="20" name="直接连接符 19">
            <a:extLst>
              <a:ext uri="{FF2B5EF4-FFF2-40B4-BE49-F238E27FC236}">
                <a16:creationId xmlns="" xmlns:a16="http://schemas.microsoft.com/office/drawing/2014/main" id="{BB41DB79-7354-49D1-B732-58F1C5C81636}"/>
              </a:ext>
            </a:extLst>
          </p:cNvPr>
          <p:cNvCxnSpPr>
            <a:cxnSpLocks/>
          </p:cNvCxnSpPr>
          <p:nvPr/>
        </p:nvCxnSpPr>
        <p:spPr>
          <a:xfrm>
            <a:off x="1253491" y="4724118"/>
            <a:ext cx="6290309"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 xmlns:a16="http://schemas.microsoft.com/office/drawing/2014/main" id="{CFD92619-A18C-446D-924B-024826EEC607}"/>
              </a:ext>
            </a:extLst>
          </p:cNvPr>
          <p:cNvSpPr/>
          <p:nvPr/>
        </p:nvSpPr>
        <p:spPr>
          <a:xfrm>
            <a:off x="1253491" y="4158823"/>
            <a:ext cx="723275" cy="307777"/>
          </a:xfrm>
          <a:prstGeom prst="rect">
            <a:avLst/>
          </a:prstGeom>
        </p:spPr>
        <p:txBody>
          <a:bodyPr wrap="none">
            <a:spAutoFit/>
          </a:bodyPr>
          <a:lstStyle/>
          <a:p>
            <a:r>
              <a:rPr lang="zh-CN" altLang="en-US" sz="1400" b="1" dirty="0">
                <a:solidFill>
                  <a:srgbClr val="0070C0"/>
                </a:solidFill>
                <a:cs typeface="+mn-ea"/>
                <a:sym typeface="+mn-lt"/>
              </a:rPr>
              <a:t>提示：</a:t>
            </a:r>
            <a:endParaRPr lang="zh-CN" altLang="en-US" dirty="0"/>
          </a:p>
        </p:txBody>
      </p:sp>
    </p:spTree>
    <p:extLst>
      <p:ext uri="{BB962C8B-B14F-4D97-AF65-F5344CB8AC3E}">
        <p14:creationId xmlns:p14="http://schemas.microsoft.com/office/powerpoint/2010/main" val="32037561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20B2E530-3EAF-450F-AF47-2AB6975B802C}"/>
              </a:ext>
            </a:extLst>
          </p:cNvPr>
          <p:cNvSpPr txBox="1">
            <a:spLocks noChangeArrowheads="1"/>
          </p:cNvSpPr>
          <p:nvPr/>
        </p:nvSpPr>
        <p:spPr>
          <a:xfrm>
            <a:off x="1074420" y="1074420"/>
            <a:ext cx="551688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PHA</a:t>
            </a:r>
            <a:r>
              <a:rPr lang="zh-CN" altLang="en-US" sz="1800" dirty="0">
                <a:solidFill>
                  <a:srgbClr val="0070C0"/>
                </a:solidFill>
                <a:latin typeface="+mn-lt"/>
                <a:ea typeface="+mn-ea"/>
                <a:cs typeface="+mn-ea"/>
                <a:sym typeface="+mn-lt"/>
              </a:rPr>
              <a:t>－ 分析步骤</a:t>
            </a:r>
          </a:p>
        </p:txBody>
      </p:sp>
      <p:sp>
        <p:nvSpPr>
          <p:cNvPr id="13" name="zoom-in-tool_77322">
            <a:extLst>
              <a:ext uri="{FF2B5EF4-FFF2-40B4-BE49-F238E27FC236}">
                <a16:creationId xmlns="" xmlns:a16="http://schemas.microsoft.com/office/drawing/2014/main" id="{9D50949E-EE2F-4B5C-8B1A-0BD6DBE70C86}"/>
              </a:ext>
            </a:extLst>
          </p:cNvPr>
          <p:cNvSpPr>
            <a:spLocks noChangeAspect="1"/>
          </p:cNvSpPr>
          <p:nvPr/>
        </p:nvSpPr>
        <p:spPr bwMode="auto">
          <a:xfrm>
            <a:off x="608953" y="1104074"/>
            <a:ext cx="369537" cy="241722"/>
          </a:xfrm>
          <a:custGeom>
            <a:avLst/>
            <a:gdLst>
              <a:gd name="T0" fmla="*/ 2907 w 3311"/>
              <a:gd name="T1" fmla="*/ 0 h 2169"/>
              <a:gd name="T2" fmla="*/ 2503 w 3311"/>
              <a:gd name="T3" fmla="*/ 404 h 2169"/>
              <a:gd name="T4" fmla="*/ 2563 w 3311"/>
              <a:gd name="T5" fmla="*/ 616 h 2169"/>
              <a:gd name="T6" fmla="*/ 2175 w 3311"/>
              <a:gd name="T7" fmla="*/ 1061 h 2169"/>
              <a:gd name="T8" fmla="*/ 1999 w 3311"/>
              <a:gd name="T9" fmla="*/ 1021 h 2169"/>
              <a:gd name="T10" fmla="*/ 1776 w 3311"/>
              <a:gd name="T11" fmla="*/ 1088 h 2169"/>
              <a:gd name="T12" fmla="*/ 1565 w 3311"/>
              <a:gd name="T13" fmla="*/ 908 h 2169"/>
              <a:gd name="T14" fmla="*/ 1594 w 3311"/>
              <a:gd name="T15" fmla="*/ 756 h 2169"/>
              <a:gd name="T16" fmla="*/ 1190 w 3311"/>
              <a:gd name="T17" fmla="*/ 352 h 2169"/>
              <a:gd name="T18" fmla="*/ 786 w 3311"/>
              <a:gd name="T19" fmla="*/ 756 h 2169"/>
              <a:gd name="T20" fmla="*/ 856 w 3311"/>
              <a:gd name="T21" fmla="*/ 983 h 2169"/>
              <a:gd name="T22" fmla="*/ 545 w 3311"/>
              <a:gd name="T23" fmla="*/ 1386 h 2169"/>
              <a:gd name="T24" fmla="*/ 404 w 3311"/>
              <a:gd name="T25" fmla="*/ 1361 h 2169"/>
              <a:gd name="T26" fmla="*/ 0 w 3311"/>
              <a:gd name="T27" fmla="*/ 1765 h 2169"/>
              <a:gd name="T28" fmla="*/ 404 w 3311"/>
              <a:gd name="T29" fmla="*/ 2169 h 2169"/>
              <a:gd name="T30" fmla="*/ 808 w 3311"/>
              <a:gd name="T31" fmla="*/ 1765 h 2169"/>
              <a:gd name="T32" fmla="*/ 735 w 3311"/>
              <a:gd name="T33" fmla="*/ 1533 h 2169"/>
              <a:gd name="T34" fmla="*/ 1044 w 3311"/>
              <a:gd name="T35" fmla="*/ 1132 h 2169"/>
              <a:gd name="T36" fmla="*/ 1190 w 3311"/>
              <a:gd name="T37" fmla="*/ 1160 h 2169"/>
              <a:gd name="T38" fmla="*/ 1412 w 3311"/>
              <a:gd name="T39" fmla="*/ 1093 h 2169"/>
              <a:gd name="T40" fmla="*/ 1624 w 3311"/>
              <a:gd name="T41" fmla="*/ 1274 h 2169"/>
              <a:gd name="T42" fmla="*/ 1595 w 3311"/>
              <a:gd name="T43" fmla="*/ 1425 h 2169"/>
              <a:gd name="T44" fmla="*/ 1999 w 3311"/>
              <a:gd name="T45" fmla="*/ 1829 h 2169"/>
              <a:gd name="T46" fmla="*/ 2403 w 3311"/>
              <a:gd name="T47" fmla="*/ 1425 h 2169"/>
              <a:gd name="T48" fmla="*/ 2350 w 3311"/>
              <a:gd name="T49" fmla="*/ 1225 h 2169"/>
              <a:gd name="T50" fmla="*/ 2744 w 3311"/>
              <a:gd name="T51" fmla="*/ 773 h 2169"/>
              <a:gd name="T52" fmla="*/ 2907 w 3311"/>
              <a:gd name="T53" fmla="*/ 808 h 2169"/>
              <a:gd name="T54" fmla="*/ 3311 w 3311"/>
              <a:gd name="T55" fmla="*/ 404 h 2169"/>
              <a:gd name="T56" fmla="*/ 2907 w 3311"/>
              <a:gd name="T57" fmla="*/ 0 h 2169"/>
              <a:gd name="T58" fmla="*/ 2907 w 3311"/>
              <a:gd name="T59" fmla="*/ 568 h 2169"/>
              <a:gd name="T60" fmla="*/ 2743 w 3311"/>
              <a:gd name="T61" fmla="*/ 404 h 2169"/>
              <a:gd name="T62" fmla="*/ 2907 w 3311"/>
              <a:gd name="T63" fmla="*/ 240 h 2169"/>
              <a:gd name="T64" fmla="*/ 3071 w 3311"/>
              <a:gd name="T65" fmla="*/ 404 h 2169"/>
              <a:gd name="T66" fmla="*/ 2907 w 3311"/>
              <a:gd name="T67" fmla="*/ 568 h 2169"/>
              <a:gd name="T68" fmla="*/ 1999 w 3311"/>
              <a:gd name="T69" fmla="*/ 1589 h 2169"/>
              <a:gd name="T70" fmla="*/ 1835 w 3311"/>
              <a:gd name="T71" fmla="*/ 1425 h 2169"/>
              <a:gd name="T72" fmla="*/ 1999 w 3311"/>
              <a:gd name="T73" fmla="*/ 1261 h 2169"/>
              <a:gd name="T74" fmla="*/ 2163 w 3311"/>
              <a:gd name="T75" fmla="*/ 1425 h 2169"/>
              <a:gd name="T76" fmla="*/ 1999 w 3311"/>
              <a:gd name="T77" fmla="*/ 1589 h 2169"/>
              <a:gd name="T78" fmla="*/ 1190 w 3311"/>
              <a:gd name="T79" fmla="*/ 920 h 2169"/>
              <a:gd name="T80" fmla="*/ 1026 w 3311"/>
              <a:gd name="T81" fmla="*/ 756 h 2169"/>
              <a:gd name="T82" fmla="*/ 1190 w 3311"/>
              <a:gd name="T83" fmla="*/ 592 h 2169"/>
              <a:gd name="T84" fmla="*/ 1354 w 3311"/>
              <a:gd name="T85" fmla="*/ 756 h 2169"/>
              <a:gd name="T86" fmla="*/ 1190 w 3311"/>
              <a:gd name="T87" fmla="*/ 920 h 2169"/>
              <a:gd name="T88" fmla="*/ 568 w 3311"/>
              <a:gd name="T89" fmla="*/ 1765 h 2169"/>
              <a:gd name="T90" fmla="*/ 404 w 3311"/>
              <a:gd name="T91" fmla="*/ 1929 h 2169"/>
              <a:gd name="T92" fmla="*/ 240 w 3311"/>
              <a:gd name="T93" fmla="*/ 1765 h 2169"/>
              <a:gd name="T94" fmla="*/ 404 w 3311"/>
              <a:gd name="T95" fmla="*/ 1601 h 2169"/>
              <a:gd name="T96" fmla="*/ 568 w 3311"/>
              <a:gd name="T97" fmla="*/ 176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1" h="2169">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3" name="矩形 2">
            <a:extLst>
              <a:ext uri="{FF2B5EF4-FFF2-40B4-BE49-F238E27FC236}">
                <a16:creationId xmlns="" xmlns:a16="http://schemas.microsoft.com/office/drawing/2014/main" id="{29E6D214-BFC1-4786-9FB7-512C7252F03A}"/>
              </a:ext>
            </a:extLst>
          </p:cNvPr>
          <p:cNvSpPr/>
          <p:nvPr/>
        </p:nvSpPr>
        <p:spPr>
          <a:xfrm>
            <a:off x="1184910" y="1851660"/>
            <a:ext cx="6774180" cy="4038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1183767">
            <a:extLst>
              <a:ext uri="{FF2B5EF4-FFF2-40B4-BE49-F238E27FC236}">
                <a16:creationId xmlns="" xmlns:a16="http://schemas.microsoft.com/office/drawing/2014/main" id="{0A3AA64F-66F9-44E6-BB00-1AF3750EC816}"/>
              </a:ext>
            </a:extLst>
          </p:cNvPr>
          <p:cNvSpPr txBox="1">
            <a:spLocks noChangeArrowheads="1"/>
          </p:cNvSpPr>
          <p:nvPr/>
        </p:nvSpPr>
        <p:spPr>
          <a:xfrm>
            <a:off x="1184910" y="1905141"/>
            <a:ext cx="6903720"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600" dirty="0">
                <a:solidFill>
                  <a:schemeClr val="bg1"/>
                </a:solidFill>
                <a:latin typeface="+mn-lt"/>
                <a:ea typeface="+mn-ea"/>
                <a:cs typeface="+mn-ea"/>
                <a:sym typeface="+mn-lt"/>
              </a:rPr>
              <a:t>第二步 识别可能发生的事故、事件和可能导致事故、事件后果的主要危害</a:t>
            </a:r>
          </a:p>
        </p:txBody>
      </p:sp>
      <p:sp>
        <p:nvSpPr>
          <p:cNvPr id="19" name="标题 1183767">
            <a:extLst>
              <a:ext uri="{FF2B5EF4-FFF2-40B4-BE49-F238E27FC236}">
                <a16:creationId xmlns="" xmlns:a16="http://schemas.microsoft.com/office/drawing/2014/main" id="{28EF2153-F108-4B27-9177-523F14E4C06B}"/>
              </a:ext>
            </a:extLst>
          </p:cNvPr>
          <p:cNvSpPr txBox="1">
            <a:spLocks noChangeArrowheads="1"/>
          </p:cNvSpPr>
          <p:nvPr/>
        </p:nvSpPr>
        <p:spPr>
          <a:xfrm>
            <a:off x="1110773" y="2835765"/>
            <a:ext cx="3790950" cy="123331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216000">
              <a:lnSpc>
                <a:spcPts val="21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危险有害物质</a:t>
            </a:r>
          </a:p>
          <a:p>
            <a:pPr indent="216000">
              <a:lnSpc>
                <a:spcPts val="21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不安全的生产工艺</a:t>
            </a:r>
          </a:p>
          <a:p>
            <a:pPr indent="216000">
              <a:lnSpc>
                <a:spcPts val="21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不安全的设备设施</a:t>
            </a:r>
          </a:p>
          <a:p>
            <a:pPr indent="216000">
              <a:lnSpc>
                <a:spcPts val="2100"/>
              </a:lnSpc>
              <a:buFont typeface="Arial" panose="020B0604020202020204" pitchFamily="34" charset="0"/>
              <a:buChar char="•"/>
              <a:defRPr/>
            </a:pPr>
            <a:r>
              <a:rPr lang="zh-CN" altLang="en-US" sz="1300" dirty="0">
                <a:solidFill>
                  <a:schemeClr val="tx1">
                    <a:lumMod val="85000"/>
                    <a:lumOff val="15000"/>
                  </a:schemeClr>
                </a:solidFill>
                <a:latin typeface="+mn-lt"/>
                <a:ea typeface="+mn-ea"/>
                <a:cs typeface="+mn-ea"/>
                <a:sym typeface="+mn-lt"/>
              </a:rPr>
              <a:t>不安全的作业行为（不适用于设计）和环境</a:t>
            </a:r>
          </a:p>
        </p:txBody>
      </p:sp>
      <p:cxnSp>
        <p:nvCxnSpPr>
          <p:cNvPr id="20" name="直接连接符 19">
            <a:extLst>
              <a:ext uri="{FF2B5EF4-FFF2-40B4-BE49-F238E27FC236}">
                <a16:creationId xmlns="" xmlns:a16="http://schemas.microsoft.com/office/drawing/2014/main" id="{BB41DB79-7354-49D1-B732-58F1C5C81636}"/>
              </a:ext>
            </a:extLst>
          </p:cNvPr>
          <p:cNvCxnSpPr>
            <a:cxnSpLocks/>
          </p:cNvCxnSpPr>
          <p:nvPr/>
        </p:nvCxnSpPr>
        <p:spPr>
          <a:xfrm>
            <a:off x="1184910" y="4350738"/>
            <a:ext cx="6856095"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3074" name="Picture 2" descr="https://timgsa.baidu.com/timg?image&amp;quality=80&amp;size=b9999_10000&amp;sec=1517310622424&amp;di=2a2ae1c28fd5f15aa0a5f73f5151eeb0&amp;imgtype=jpg&amp;src=http%3A%2F%2Fimg1.imgtn.bdimg.com%2Fit%2Fu%3D1470052451%2C2391144888%26fm%3D214%26gp%3D0.jpg">
            <a:extLst>
              <a:ext uri="{FF2B5EF4-FFF2-40B4-BE49-F238E27FC236}">
                <a16:creationId xmlns="" xmlns:a16="http://schemas.microsoft.com/office/drawing/2014/main" id="{F964EC47-F521-437D-950C-8A199CCC38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077"/>
          <a:stretch/>
        </p:blipFill>
        <p:spPr bwMode="auto">
          <a:xfrm>
            <a:off x="4788853" y="2362482"/>
            <a:ext cx="3170237" cy="185899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880C6C0-E3AD-4D2D-B24E-9E33A20C8969}"/>
              </a:ext>
            </a:extLst>
          </p:cNvPr>
          <p:cNvSpPr/>
          <p:nvPr/>
        </p:nvSpPr>
        <p:spPr>
          <a:xfrm>
            <a:off x="1110773" y="2474127"/>
            <a:ext cx="3775393" cy="361637"/>
          </a:xfrm>
          <a:prstGeom prst="rect">
            <a:avLst/>
          </a:prstGeom>
        </p:spPr>
        <p:txBody>
          <a:bodyPr wrap="none">
            <a:spAutoFit/>
          </a:bodyPr>
          <a:lstStyle/>
          <a:p>
            <a:pPr>
              <a:lnSpc>
                <a:spcPts val="2100"/>
              </a:lnSpc>
              <a:defRPr/>
            </a:pPr>
            <a:r>
              <a:rPr lang="zh-CN" altLang="en-US" sz="1400" dirty="0">
                <a:solidFill>
                  <a:schemeClr val="tx1">
                    <a:lumMod val="85000"/>
                    <a:lumOff val="15000"/>
                  </a:schemeClr>
                </a:solidFill>
                <a:cs typeface="+mn-ea"/>
                <a:sym typeface="+mn-lt"/>
              </a:rPr>
              <a:t>无论是设计、施工、维修阶段，</a:t>
            </a:r>
            <a:r>
              <a:rPr lang="zh-CN" altLang="en-US" sz="1400" b="1" dirty="0">
                <a:solidFill>
                  <a:srgbClr val="0070C0"/>
                </a:solidFill>
                <a:cs typeface="+mn-ea"/>
                <a:sym typeface="+mn-lt"/>
              </a:rPr>
              <a:t>必须识别出：</a:t>
            </a:r>
          </a:p>
        </p:txBody>
      </p:sp>
    </p:spTree>
    <p:extLst>
      <p:ext uri="{BB962C8B-B14F-4D97-AF65-F5344CB8AC3E}">
        <p14:creationId xmlns:p14="http://schemas.microsoft.com/office/powerpoint/2010/main" val="30626357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122" name="Picture 2" descr="https://timgsa.baidu.com/timg?image&amp;quality=80&amp;size=b9999_10000&amp;sec=1517311001313&amp;di=8f5546d6b1b17c8827a26261d59ad001&amp;imgtype=0&amp;src=http%3A%2F%2Fimgsrc.baidu.com%2Fimage%2Fc0%253Dshijue1%252C0%252C0%252C294%252C40%2Fsign%3D2c83460eb91bb0519b29bb6b5e13b0c1%2Ff9198618367adab4cf19516f81d4b31c8601e4d5.jpg">
            <a:extLst>
              <a:ext uri="{FF2B5EF4-FFF2-40B4-BE49-F238E27FC236}">
                <a16:creationId xmlns="" xmlns:a16="http://schemas.microsoft.com/office/drawing/2014/main" id="{AEF5A81B-C2FB-4715-B5BF-C7B6198988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50" b="17874"/>
          <a:stretch/>
        </p:blipFill>
        <p:spPr bwMode="auto">
          <a:xfrm>
            <a:off x="538162" y="992505"/>
            <a:ext cx="8067675" cy="393033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6="http://schemas.microsoft.com/office/drawing/2014/main" id="{1A834E9A-CDFC-4EAC-8A2D-312B83BA7AF1}"/>
              </a:ext>
            </a:extLst>
          </p:cNvPr>
          <p:cNvSpPr/>
          <p:nvPr/>
        </p:nvSpPr>
        <p:spPr>
          <a:xfrm>
            <a:off x="538162" y="992505"/>
            <a:ext cx="8067675" cy="3930332"/>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4" name="标题 1183767">
            <a:extLst>
              <a:ext uri="{FF2B5EF4-FFF2-40B4-BE49-F238E27FC236}">
                <a16:creationId xmlns="" xmlns:a16="http://schemas.microsoft.com/office/drawing/2014/main" id="{0A3AA64F-66F9-44E6-BB00-1AF3750EC816}"/>
              </a:ext>
            </a:extLst>
          </p:cNvPr>
          <p:cNvSpPr txBox="1">
            <a:spLocks noChangeArrowheads="1"/>
          </p:cNvSpPr>
          <p:nvPr/>
        </p:nvSpPr>
        <p:spPr>
          <a:xfrm>
            <a:off x="994409" y="1540194"/>
            <a:ext cx="7378065" cy="204202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500"/>
              </a:lnSpc>
              <a:spcBef>
                <a:spcPts val="600"/>
              </a:spcBef>
              <a:defRPr/>
            </a:pPr>
            <a:r>
              <a:rPr lang="zh-CN" altLang="en-US" sz="1600" b="1" dirty="0">
                <a:solidFill>
                  <a:srgbClr val="FFFF00"/>
                </a:solidFill>
                <a:latin typeface="+mn-lt"/>
                <a:ea typeface="+mn-ea"/>
                <a:cs typeface="+mn-ea"/>
                <a:sym typeface="+mn-lt"/>
              </a:rPr>
              <a:t>第三步 </a:t>
            </a:r>
            <a:r>
              <a:rPr lang="zh-CN" altLang="en-US" sz="1600" dirty="0">
                <a:solidFill>
                  <a:schemeClr val="bg1"/>
                </a:solidFill>
                <a:latin typeface="+mn-lt"/>
                <a:ea typeface="+mn-ea"/>
                <a:cs typeface="+mn-ea"/>
                <a:sym typeface="+mn-lt"/>
              </a:rPr>
              <a:t>分析产生危害的可能原因及导致事故的可能后果，通常并不需找出所有的</a:t>
            </a:r>
            <a:r>
              <a:rPr lang="en-US" altLang="zh-CN" sz="1600" dirty="0">
                <a:solidFill>
                  <a:schemeClr val="bg1"/>
                </a:solidFill>
                <a:latin typeface="+mn-lt"/>
                <a:ea typeface="+mn-ea"/>
                <a:cs typeface="+mn-ea"/>
                <a:sym typeface="+mn-lt"/>
              </a:rPr>
              <a:t>  </a:t>
            </a:r>
          </a:p>
          <a:p>
            <a:pPr>
              <a:lnSpc>
                <a:spcPts val="2500"/>
              </a:lnSpc>
              <a:spcBef>
                <a:spcPts val="600"/>
              </a:spcBef>
              <a:defRPr/>
            </a:pPr>
            <a:r>
              <a:rPr lang="en-US" altLang="zh-CN" sz="1600" dirty="0">
                <a:solidFill>
                  <a:schemeClr val="bg1"/>
                </a:solidFill>
                <a:latin typeface="+mn-lt"/>
                <a:ea typeface="+mn-ea"/>
                <a:cs typeface="+mn-ea"/>
                <a:sym typeface="+mn-lt"/>
              </a:rPr>
              <a:t>           </a:t>
            </a:r>
            <a:r>
              <a:rPr lang="zh-CN" altLang="en-US" sz="1600" dirty="0">
                <a:solidFill>
                  <a:schemeClr val="bg1"/>
                </a:solidFill>
                <a:latin typeface="+mn-lt"/>
                <a:ea typeface="+mn-ea"/>
                <a:cs typeface="+mn-ea"/>
                <a:sym typeface="+mn-lt"/>
              </a:rPr>
              <a:t>原因。</a:t>
            </a:r>
          </a:p>
          <a:p>
            <a:pPr>
              <a:lnSpc>
                <a:spcPts val="2500"/>
              </a:lnSpc>
              <a:spcBef>
                <a:spcPts val="600"/>
              </a:spcBef>
              <a:defRPr/>
            </a:pPr>
            <a:r>
              <a:rPr lang="zh-CN" altLang="en-US" sz="1600" b="1" dirty="0">
                <a:solidFill>
                  <a:srgbClr val="FFFF00"/>
                </a:solidFill>
                <a:latin typeface="+mn-lt"/>
                <a:ea typeface="+mn-ea"/>
                <a:cs typeface="+mn-ea"/>
                <a:sym typeface="+mn-lt"/>
              </a:rPr>
              <a:t>第四步 </a:t>
            </a:r>
            <a:r>
              <a:rPr lang="zh-CN" altLang="en-US" sz="1600" dirty="0">
                <a:solidFill>
                  <a:schemeClr val="bg1"/>
                </a:solidFill>
                <a:latin typeface="+mn-lt"/>
                <a:ea typeface="+mn-ea"/>
                <a:cs typeface="+mn-ea"/>
                <a:sym typeface="+mn-lt"/>
              </a:rPr>
              <a:t>分析每种事故所造成的后果（通常指有可能发生事故的最坏的结果）</a:t>
            </a:r>
          </a:p>
          <a:p>
            <a:pPr>
              <a:lnSpc>
                <a:spcPts val="2500"/>
              </a:lnSpc>
              <a:spcBef>
                <a:spcPts val="600"/>
              </a:spcBef>
              <a:defRPr/>
            </a:pPr>
            <a:r>
              <a:rPr lang="zh-CN" altLang="en-US" sz="1600" b="1" dirty="0">
                <a:solidFill>
                  <a:srgbClr val="FFFF00"/>
                </a:solidFill>
                <a:latin typeface="+mn-lt"/>
                <a:ea typeface="+mn-ea"/>
                <a:cs typeface="+mn-ea"/>
                <a:sym typeface="+mn-lt"/>
              </a:rPr>
              <a:t>第五步 </a:t>
            </a:r>
            <a:r>
              <a:rPr lang="zh-CN" altLang="en-US" sz="1600" dirty="0">
                <a:solidFill>
                  <a:schemeClr val="bg1"/>
                </a:solidFill>
                <a:latin typeface="+mn-lt"/>
                <a:ea typeface="+mn-ea"/>
                <a:cs typeface="+mn-ea"/>
                <a:sym typeface="+mn-lt"/>
              </a:rPr>
              <a:t>进行风险评估</a:t>
            </a:r>
          </a:p>
          <a:p>
            <a:pPr>
              <a:lnSpc>
                <a:spcPts val="2500"/>
              </a:lnSpc>
              <a:spcBef>
                <a:spcPts val="600"/>
              </a:spcBef>
              <a:defRPr/>
            </a:pPr>
            <a:r>
              <a:rPr lang="zh-CN" altLang="en-US" sz="1600" b="1" dirty="0">
                <a:solidFill>
                  <a:srgbClr val="FFFF00"/>
                </a:solidFill>
                <a:latin typeface="+mn-lt"/>
                <a:ea typeface="+mn-ea"/>
                <a:cs typeface="+mn-ea"/>
                <a:sym typeface="+mn-lt"/>
              </a:rPr>
              <a:t>第六步</a:t>
            </a:r>
            <a:r>
              <a:rPr lang="zh-CN" altLang="en-US" sz="1600" b="1" dirty="0">
                <a:solidFill>
                  <a:schemeClr val="bg1"/>
                </a:solidFill>
                <a:latin typeface="+mn-lt"/>
                <a:ea typeface="+mn-ea"/>
                <a:cs typeface="+mn-ea"/>
                <a:sym typeface="+mn-lt"/>
              </a:rPr>
              <a:t> </a:t>
            </a:r>
            <a:r>
              <a:rPr lang="zh-CN" altLang="en-US" sz="1600" dirty="0">
                <a:solidFill>
                  <a:schemeClr val="bg1"/>
                </a:solidFill>
                <a:latin typeface="+mn-lt"/>
                <a:ea typeface="+mn-ea"/>
                <a:cs typeface="+mn-ea"/>
                <a:sym typeface="+mn-lt"/>
              </a:rPr>
              <a:t>在分析现有的措施的基础上提出消 除或减少风险控制措施建议</a:t>
            </a:r>
          </a:p>
        </p:txBody>
      </p:sp>
      <p:sp>
        <p:nvSpPr>
          <p:cNvPr id="2" name="矩形 1">
            <a:extLst>
              <a:ext uri="{FF2B5EF4-FFF2-40B4-BE49-F238E27FC236}">
                <a16:creationId xmlns="" xmlns:a16="http://schemas.microsoft.com/office/drawing/2014/main" id="{34078482-B27E-441D-89E0-BE750191FCA1}"/>
              </a:ext>
            </a:extLst>
          </p:cNvPr>
          <p:cNvSpPr/>
          <p:nvPr/>
        </p:nvSpPr>
        <p:spPr>
          <a:xfrm>
            <a:off x="994410" y="3497611"/>
            <a:ext cx="4572000" cy="861774"/>
          </a:xfrm>
          <a:prstGeom prst="rect">
            <a:avLst/>
          </a:prstGeom>
        </p:spPr>
        <p:txBody>
          <a:bodyPr>
            <a:spAutoFit/>
          </a:bodyPr>
          <a:lstStyle/>
          <a:p>
            <a:pPr marL="288000" indent="-288000">
              <a:lnSpc>
                <a:spcPts val="2000"/>
              </a:lnSpc>
              <a:buFont typeface="Arial" panose="020B0604020202020204" pitchFamily="34" charset="0"/>
              <a:buChar char="•"/>
              <a:defRPr/>
            </a:pPr>
            <a:r>
              <a:rPr lang="zh-CN" altLang="en-US" sz="1400" dirty="0">
                <a:solidFill>
                  <a:schemeClr val="bg1"/>
                </a:solidFill>
                <a:cs typeface="+mn-ea"/>
                <a:sym typeface="+mn-lt"/>
              </a:rPr>
              <a:t>设备设施的本质安全      </a:t>
            </a:r>
            <a:endParaRPr lang="en-US" altLang="zh-CN" sz="1400" dirty="0">
              <a:solidFill>
                <a:schemeClr val="bg1"/>
              </a:solidFill>
              <a:cs typeface="+mn-ea"/>
              <a:sym typeface="+mn-lt"/>
            </a:endParaRPr>
          </a:p>
          <a:p>
            <a:pPr marL="288000" indent="-288000">
              <a:lnSpc>
                <a:spcPts val="2000"/>
              </a:lnSpc>
              <a:buFont typeface="Arial" panose="020B0604020202020204" pitchFamily="34" charset="0"/>
              <a:buChar char="•"/>
              <a:defRPr/>
            </a:pPr>
            <a:r>
              <a:rPr lang="zh-CN" altLang="en-US" sz="1400" dirty="0">
                <a:solidFill>
                  <a:schemeClr val="bg1"/>
                </a:solidFill>
                <a:cs typeface="+mn-ea"/>
                <a:sym typeface="+mn-lt"/>
              </a:rPr>
              <a:t>安全防护设施</a:t>
            </a:r>
          </a:p>
          <a:p>
            <a:pPr marL="288000" indent="-288000">
              <a:lnSpc>
                <a:spcPts val="2000"/>
              </a:lnSpc>
              <a:buFont typeface="Arial" panose="020B0604020202020204" pitchFamily="34" charset="0"/>
              <a:buChar char="•"/>
              <a:defRPr/>
            </a:pPr>
            <a:r>
              <a:rPr lang="zh-CN" altLang="en-US" sz="1400" dirty="0">
                <a:solidFill>
                  <a:schemeClr val="bg1"/>
                </a:solidFill>
                <a:cs typeface="+mn-ea"/>
                <a:sym typeface="+mn-lt"/>
              </a:rPr>
              <a:t>工艺技术及流程          </a:t>
            </a:r>
            <a:endParaRPr lang="en-US" altLang="zh-CN" sz="1400" dirty="0">
              <a:solidFill>
                <a:schemeClr val="bg1"/>
              </a:solidFill>
              <a:cs typeface="+mn-ea"/>
              <a:sym typeface="+mn-lt"/>
            </a:endParaRPr>
          </a:p>
        </p:txBody>
      </p:sp>
      <p:sp>
        <p:nvSpPr>
          <p:cNvPr id="15" name="矩形 14">
            <a:extLst>
              <a:ext uri="{FF2B5EF4-FFF2-40B4-BE49-F238E27FC236}">
                <a16:creationId xmlns="" xmlns:a16="http://schemas.microsoft.com/office/drawing/2014/main" id="{4586ED4C-EA32-47A5-B147-68E3BDC5ADF2}"/>
              </a:ext>
            </a:extLst>
          </p:cNvPr>
          <p:cNvSpPr/>
          <p:nvPr/>
        </p:nvSpPr>
        <p:spPr>
          <a:xfrm>
            <a:off x="3280410" y="3536070"/>
            <a:ext cx="3989069" cy="605294"/>
          </a:xfrm>
          <a:prstGeom prst="rect">
            <a:avLst/>
          </a:prstGeom>
        </p:spPr>
        <p:txBody>
          <a:bodyPr wrap="square">
            <a:spAutoFit/>
          </a:bodyPr>
          <a:lstStyle/>
          <a:p>
            <a:pPr marL="288000" indent="-288000">
              <a:lnSpc>
                <a:spcPts val="2000"/>
              </a:lnSpc>
              <a:buFont typeface="Arial" panose="020B0604020202020204" pitchFamily="34" charset="0"/>
              <a:buChar char="•"/>
              <a:defRPr/>
            </a:pPr>
            <a:r>
              <a:rPr lang="zh-CN" altLang="en-US" sz="1400" dirty="0">
                <a:solidFill>
                  <a:schemeClr val="bg1"/>
                </a:solidFill>
                <a:cs typeface="+mn-ea"/>
                <a:sym typeface="+mn-lt"/>
              </a:rPr>
              <a:t>安全监控、报警系统 </a:t>
            </a:r>
          </a:p>
          <a:p>
            <a:pPr marL="288000" indent="-288000">
              <a:lnSpc>
                <a:spcPts val="2000"/>
              </a:lnSpc>
              <a:buFont typeface="Arial" panose="020B0604020202020204" pitchFamily="34" charset="0"/>
              <a:buChar char="•"/>
              <a:defRPr/>
            </a:pPr>
            <a:r>
              <a:rPr lang="zh-CN" altLang="en-US" sz="1400" dirty="0">
                <a:solidFill>
                  <a:schemeClr val="bg1"/>
                </a:solidFill>
                <a:cs typeface="+mn-ea"/>
                <a:sym typeface="+mn-lt"/>
              </a:rPr>
              <a:t>监督检查、人员培训</a:t>
            </a:r>
          </a:p>
        </p:txBody>
      </p:sp>
    </p:spTree>
    <p:extLst>
      <p:ext uri="{BB962C8B-B14F-4D97-AF65-F5344CB8AC3E}">
        <p14:creationId xmlns:p14="http://schemas.microsoft.com/office/powerpoint/2010/main" val="32892479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3" name="Rectangle 1">
            <a:extLst>
              <a:ext uri="{FF2B5EF4-FFF2-40B4-BE49-F238E27FC236}">
                <a16:creationId xmlns="" xmlns:a16="http://schemas.microsoft.com/office/drawing/2014/main" id="{E7DE31DB-931D-4914-82EB-15880BF111E4}"/>
              </a:ext>
            </a:extLst>
          </p:cNvPr>
          <p:cNvSpPr>
            <a:spLocks noChangeArrowheads="1"/>
          </p:cNvSpPr>
          <p:nvPr/>
        </p:nvSpPr>
        <p:spPr bwMode="auto">
          <a:xfrm>
            <a:off x="1968619" y="2543905"/>
            <a:ext cx="959015" cy="1233870"/>
          </a:xfrm>
          <a:prstGeom prst="rect">
            <a:avLst/>
          </a:prstGeom>
          <a:solidFill>
            <a:srgbClr val="0070C0"/>
          </a:solid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氯化</a:t>
            </a:r>
            <a:endParaRPr kumimoji="0" lang="en-US"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反应器</a:t>
            </a:r>
            <a:endParaRPr kumimoji="0" lang="zh-CN" altLang="zh-CN" sz="16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5" name="Rectangle 6">
            <a:extLst>
              <a:ext uri="{FF2B5EF4-FFF2-40B4-BE49-F238E27FC236}">
                <a16:creationId xmlns="" xmlns:a16="http://schemas.microsoft.com/office/drawing/2014/main" id="{A2E27FED-28A4-4541-AE07-E6E1A5DD1FE5}"/>
              </a:ext>
            </a:extLst>
          </p:cNvPr>
          <p:cNvSpPr>
            <a:spLocks noChangeArrowheads="1"/>
          </p:cNvSpPr>
          <p:nvPr/>
        </p:nvSpPr>
        <p:spPr bwMode="auto">
          <a:xfrm>
            <a:off x="3612985" y="2543905"/>
            <a:ext cx="891195" cy="1233870"/>
          </a:xfrm>
          <a:prstGeom prst="rect">
            <a:avLst/>
          </a:prstGeom>
          <a:solidFill>
            <a:srgbClr val="0070C0"/>
          </a:solidFill>
          <a:ln w="3810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二氯</a:t>
            </a:r>
            <a:endParaRPr kumimoji="0" lang="en-US"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乙烯</a:t>
            </a:r>
            <a:endParaRPr kumimoji="0" lang="zh-CN"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(EDC)</a:t>
            </a:r>
            <a:endParaRPr kumimoji="0" lang="en-US"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裂解</a:t>
            </a:r>
            <a:endParaRPr kumimoji="0" lang="zh-CN" altLang="en-US"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6" name="Rectangle 8">
            <a:extLst>
              <a:ext uri="{FF2B5EF4-FFF2-40B4-BE49-F238E27FC236}">
                <a16:creationId xmlns="" xmlns:a16="http://schemas.microsoft.com/office/drawing/2014/main" id="{80656C68-6DB3-4761-AA4E-35A47D71BDDB}"/>
              </a:ext>
            </a:extLst>
          </p:cNvPr>
          <p:cNvSpPr>
            <a:spLocks noChangeArrowheads="1"/>
          </p:cNvSpPr>
          <p:nvPr/>
        </p:nvSpPr>
        <p:spPr bwMode="auto">
          <a:xfrm>
            <a:off x="5120519" y="2543905"/>
            <a:ext cx="959015" cy="1233870"/>
          </a:xfrm>
          <a:prstGeom prst="rect">
            <a:avLst/>
          </a:prstGeom>
          <a:solidFill>
            <a:srgbClr val="0070C0"/>
          </a:solidFill>
          <a:ln w="38100">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8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分离器</a:t>
            </a:r>
            <a:endParaRPr kumimoji="0" lang="zh-CN" altLang="zh-CN" sz="12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7" name="Line 4">
            <a:extLst>
              <a:ext uri="{FF2B5EF4-FFF2-40B4-BE49-F238E27FC236}">
                <a16:creationId xmlns="" xmlns:a16="http://schemas.microsoft.com/office/drawing/2014/main" id="{4C6DE84B-6741-4764-A3FC-030412E33EA4}"/>
              </a:ext>
            </a:extLst>
          </p:cNvPr>
          <p:cNvSpPr>
            <a:spLocks noChangeShapeType="1"/>
          </p:cNvSpPr>
          <p:nvPr/>
        </p:nvSpPr>
        <p:spPr bwMode="auto">
          <a:xfrm>
            <a:off x="1587127" y="2105980"/>
            <a:ext cx="0" cy="754362"/>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2" name="Line 2">
            <a:extLst>
              <a:ext uri="{FF2B5EF4-FFF2-40B4-BE49-F238E27FC236}">
                <a16:creationId xmlns="" xmlns:a16="http://schemas.microsoft.com/office/drawing/2014/main" id="{A3C8E7CE-C86D-4CB6-AD19-7DB2445F15A4}"/>
              </a:ext>
            </a:extLst>
          </p:cNvPr>
          <p:cNvSpPr>
            <a:spLocks noChangeShapeType="1"/>
          </p:cNvSpPr>
          <p:nvPr/>
        </p:nvSpPr>
        <p:spPr bwMode="auto">
          <a:xfrm>
            <a:off x="1587127" y="2105980"/>
            <a:ext cx="862738" cy="0"/>
          </a:xfrm>
          <a:prstGeom prst="line">
            <a:avLst/>
          </a:prstGeom>
          <a:noFill/>
          <a:ln w="38100">
            <a:solidFill>
              <a:srgbClr val="DEA9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3" name="Line 3">
            <a:extLst>
              <a:ext uri="{FF2B5EF4-FFF2-40B4-BE49-F238E27FC236}">
                <a16:creationId xmlns="" xmlns:a16="http://schemas.microsoft.com/office/drawing/2014/main" id="{47D1DB2E-571F-46B4-A217-FC2ACD150DA9}"/>
              </a:ext>
            </a:extLst>
          </p:cNvPr>
          <p:cNvSpPr>
            <a:spLocks noChangeShapeType="1"/>
          </p:cNvSpPr>
          <p:nvPr/>
        </p:nvSpPr>
        <p:spPr bwMode="auto">
          <a:xfrm>
            <a:off x="2449865" y="2105981"/>
            <a:ext cx="0" cy="437924"/>
          </a:xfrm>
          <a:prstGeom prst="line">
            <a:avLst/>
          </a:prstGeom>
          <a:noFill/>
          <a:ln w="38100">
            <a:solidFill>
              <a:srgbClr val="DEA9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6" name="Line 5">
            <a:extLst>
              <a:ext uri="{FF2B5EF4-FFF2-40B4-BE49-F238E27FC236}">
                <a16:creationId xmlns="" xmlns:a16="http://schemas.microsoft.com/office/drawing/2014/main" id="{ECCA8E7E-A3B0-4E8C-AFF3-59A4F340CEAE}"/>
              </a:ext>
            </a:extLst>
          </p:cNvPr>
          <p:cNvSpPr>
            <a:spLocks noChangeShapeType="1"/>
          </p:cNvSpPr>
          <p:nvPr/>
        </p:nvSpPr>
        <p:spPr bwMode="auto">
          <a:xfrm>
            <a:off x="2927634" y="3229256"/>
            <a:ext cx="685351" cy="0"/>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7" name="Line 7">
            <a:extLst>
              <a:ext uri="{FF2B5EF4-FFF2-40B4-BE49-F238E27FC236}">
                <a16:creationId xmlns="" xmlns:a16="http://schemas.microsoft.com/office/drawing/2014/main" id="{BC867EBD-0F24-4E52-B4D8-473CDBEB3927}"/>
              </a:ext>
            </a:extLst>
          </p:cNvPr>
          <p:cNvSpPr>
            <a:spLocks noChangeShapeType="1"/>
          </p:cNvSpPr>
          <p:nvPr/>
        </p:nvSpPr>
        <p:spPr bwMode="auto">
          <a:xfrm>
            <a:off x="4572000" y="3221459"/>
            <a:ext cx="548519" cy="0"/>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8" name="Line 9">
            <a:extLst>
              <a:ext uri="{FF2B5EF4-FFF2-40B4-BE49-F238E27FC236}">
                <a16:creationId xmlns="" xmlns:a16="http://schemas.microsoft.com/office/drawing/2014/main" id="{11F6540D-BDC8-42D9-8C35-9AFC5BF7F0EB}"/>
              </a:ext>
            </a:extLst>
          </p:cNvPr>
          <p:cNvSpPr>
            <a:spLocks noChangeShapeType="1"/>
          </p:cNvSpPr>
          <p:nvPr/>
        </p:nvSpPr>
        <p:spPr bwMode="auto">
          <a:xfrm flipV="1">
            <a:off x="3955661" y="2201230"/>
            <a:ext cx="0" cy="342675"/>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9" name="Line 12">
            <a:extLst>
              <a:ext uri="{FF2B5EF4-FFF2-40B4-BE49-F238E27FC236}">
                <a16:creationId xmlns="" xmlns:a16="http://schemas.microsoft.com/office/drawing/2014/main" id="{D213122F-A3FD-42AE-BE34-F211A714AE9C}"/>
              </a:ext>
            </a:extLst>
          </p:cNvPr>
          <p:cNvSpPr>
            <a:spLocks noChangeShapeType="1"/>
          </p:cNvSpPr>
          <p:nvPr/>
        </p:nvSpPr>
        <p:spPr bwMode="auto">
          <a:xfrm flipV="1">
            <a:off x="5669038" y="2201230"/>
            <a:ext cx="0" cy="342675"/>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20" name="Line 10">
            <a:extLst>
              <a:ext uri="{FF2B5EF4-FFF2-40B4-BE49-F238E27FC236}">
                <a16:creationId xmlns="" xmlns:a16="http://schemas.microsoft.com/office/drawing/2014/main" id="{0057B23B-F153-4AE0-8BD5-2650BE68B514}"/>
              </a:ext>
            </a:extLst>
          </p:cNvPr>
          <p:cNvSpPr>
            <a:spLocks noChangeShapeType="1"/>
          </p:cNvSpPr>
          <p:nvPr/>
        </p:nvSpPr>
        <p:spPr bwMode="auto">
          <a:xfrm>
            <a:off x="3955661" y="2201230"/>
            <a:ext cx="1713377" cy="0"/>
          </a:xfrm>
          <a:prstGeom prst="line">
            <a:avLst/>
          </a:prstGeom>
          <a:noFill/>
          <a:ln w="38100">
            <a:solidFill>
              <a:srgbClr val="DEA9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21" name="Line 11">
            <a:extLst>
              <a:ext uri="{FF2B5EF4-FFF2-40B4-BE49-F238E27FC236}">
                <a16:creationId xmlns="" xmlns:a16="http://schemas.microsoft.com/office/drawing/2014/main" id="{EBE16FB1-26F4-443D-B604-85684BA626E7}"/>
              </a:ext>
            </a:extLst>
          </p:cNvPr>
          <p:cNvSpPr>
            <a:spLocks noChangeShapeType="1"/>
          </p:cNvSpPr>
          <p:nvPr/>
        </p:nvSpPr>
        <p:spPr bwMode="auto">
          <a:xfrm flipV="1">
            <a:off x="4846855" y="1927565"/>
            <a:ext cx="0" cy="273664"/>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22" name="Line 18">
            <a:extLst>
              <a:ext uri="{FF2B5EF4-FFF2-40B4-BE49-F238E27FC236}">
                <a16:creationId xmlns="" xmlns:a16="http://schemas.microsoft.com/office/drawing/2014/main" id="{0AA18D6A-DE13-4E28-9AFE-1BD7EE0B71C3}"/>
              </a:ext>
            </a:extLst>
          </p:cNvPr>
          <p:cNvSpPr>
            <a:spLocks noChangeShapeType="1"/>
          </p:cNvSpPr>
          <p:nvPr/>
        </p:nvSpPr>
        <p:spPr bwMode="auto">
          <a:xfrm>
            <a:off x="6228686" y="2835418"/>
            <a:ext cx="410497" cy="0"/>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latin typeface="+mn-ea"/>
            </a:endParaRPr>
          </a:p>
        </p:txBody>
      </p:sp>
      <p:sp>
        <p:nvSpPr>
          <p:cNvPr id="23" name="Line 17">
            <a:extLst>
              <a:ext uri="{FF2B5EF4-FFF2-40B4-BE49-F238E27FC236}">
                <a16:creationId xmlns="" xmlns:a16="http://schemas.microsoft.com/office/drawing/2014/main" id="{10BCDF0B-E05D-4D94-9C00-5A3812739606}"/>
              </a:ext>
            </a:extLst>
          </p:cNvPr>
          <p:cNvSpPr>
            <a:spLocks noChangeShapeType="1"/>
          </p:cNvSpPr>
          <p:nvPr/>
        </p:nvSpPr>
        <p:spPr bwMode="auto">
          <a:xfrm>
            <a:off x="6228686" y="3470931"/>
            <a:ext cx="410497" cy="0"/>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24" name="Text Box 13">
            <a:extLst>
              <a:ext uri="{FF2B5EF4-FFF2-40B4-BE49-F238E27FC236}">
                <a16:creationId xmlns="" xmlns:a16="http://schemas.microsoft.com/office/drawing/2014/main" id="{FAE86D2A-2EC4-4E40-A2A7-D5AE63C94BCC}"/>
              </a:ext>
            </a:extLst>
          </p:cNvPr>
          <p:cNvSpPr txBox="1">
            <a:spLocks noChangeArrowheads="1"/>
          </p:cNvSpPr>
          <p:nvPr/>
        </p:nvSpPr>
        <p:spPr bwMode="auto">
          <a:xfrm>
            <a:off x="1315989" y="3059108"/>
            <a:ext cx="479508" cy="273664"/>
          </a:xfrm>
          <a:prstGeom prst="rect">
            <a:avLst/>
          </a:prstGeom>
          <a:solidFill>
            <a:srgbClr val="0070C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mn-ea"/>
            </a:endParaRPr>
          </a:p>
        </p:txBody>
      </p:sp>
      <p:sp>
        <p:nvSpPr>
          <p:cNvPr id="25" name="Text Box 26">
            <a:extLst>
              <a:ext uri="{FF2B5EF4-FFF2-40B4-BE49-F238E27FC236}">
                <a16:creationId xmlns="" xmlns:a16="http://schemas.microsoft.com/office/drawing/2014/main" id="{E584C1E1-871F-4D63-8F7E-704E59596CEA}"/>
              </a:ext>
            </a:extLst>
          </p:cNvPr>
          <p:cNvSpPr txBox="1">
            <a:spLocks noChangeArrowheads="1"/>
          </p:cNvSpPr>
          <p:nvPr/>
        </p:nvSpPr>
        <p:spPr bwMode="auto">
          <a:xfrm>
            <a:off x="1824440" y="4377457"/>
            <a:ext cx="1231161" cy="342674"/>
          </a:xfrm>
          <a:prstGeom prst="rect">
            <a:avLst/>
          </a:prstGeom>
          <a:solidFill>
            <a:srgbClr val="0070C0"/>
          </a:solidFill>
          <a:ln w="571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ts val="2100"/>
              </a:lnSpc>
              <a:spcBef>
                <a:spcPct val="0"/>
              </a:spcBef>
              <a:spcAft>
                <a:spcPct val="0"/>
              </a:spcAft>
              <a:buClrTx/>
              <a:buSzTx/>
              <a:buFontTx/>
              <a:buNone/>
              <a:tabLst/>
            </a:pPr>
            <a:r>
              <a:rPr kumimoji="0" lang="zh-CN" altLang="zh-CN" sz="14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氯气储罐</a:t>
            </a:r>
            <a:endParaRPr kumimoji="0" lang="zh-CN" altLang="zh-CN" sz="105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26" name="Text Box 14">
            <a:extLst>
              <a:ext uri="{FF2B5EF4-FFF2-40B4-BE49-F238E27FC236}">
                <a16:creationId xmlns="" xmlns:a16="http://schemas.microsoft.com/office/drawing/2014/main" id="{744D5C17-DC76-44AF-918B-FD6DE07825EE}"/>
              </a:ext>
            </a:extLst>
          </p:cNvPr>
          <p:cNvSpPr txBox="1">
            <a:spLocks noChangeArrowheads="1"/>
          </p:cNvSpPr>
          <p:nvPr/>
        </p:nvSpPr>
        <p:spPr bwMode="auto">
          <a:xfrm>
            <a:off x="1592936" y="1434738"/>
            <a:ext cx="891194" cy="342675"/>
          </a:xfrm>
          <a:prstGeom prst="rect">
            <a:avLst/>
          </a:prstGeom>
          <a:solidFill>
            <a:srgbClr val="0070C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mn-ea"/>
            </a:endParaRPr>
          </a:p>
        </p:txBody>
      </p:sp>
      <p:sp>
        <p:nvSpPr>
          <p:cNvPr id="27" name="Text Box 15">
            <a:extLst>
              <a:ext uri="{FF2B5EF4-FFF2-40B4-BE49-F238E27FC236}">
                <a16:creationId xmlns="" xmlns:a16="http://schemas.microsoft.com/office/drawing/2014/main" id="{833621A8-6A76-42EA-851D-FCC786C3124E}"/>
              </a:ext>
            </a:extLst>
          </p:cNvPr>
          <p:cNvSpPr txBox="1">
            <a:spLocks noChangeArrowheads="1"/>
          </p:cNvSpPr>
          <p:nvPr/>
        </p:nvSpPr>
        <p:spPr bwMode="auto">
          <a:xfrm>
            <a:off x="2979689" y="2824449"/>
            <a:ext cx="548520" cy="273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0C0"/>
                </a:solidFill>
                <a:effectLst/>
                <a:latin typeface="+mn-ea"/>
                <a:cs typeface="Times New Roman" panose="02020603050405020304" pitchFamily="18" charset="0"/>
              </a:rPr>
              <a:t>EDC</a:t>
            </a:r>
            <a:endParaRPr kumimoji="0" lang="en-US" altLang="zh-CN" sz="1800" b="0" i="0" u="none" strike="noStrike" cap="none" normalizeH="0" baseline="0" dirty="0">
              <a:ln>
                <a:noFill/>
              </a:ln>
              <a:solidFill>
                <a:srgbClr val="0070C0"/>
              </a:solidFill>
              <a:effectLst/>
              <a:latin typeface="+mn-ea"/>
            </a:endParaRPr>
          </a:p>
        </p:txBody>
      </p:sp>
      <p:sp>
        <p:nvSpPr>
          <p:cNvPr id="29" name="Text Box 22">
            <a:extLst>
              <a:ext uri="{FF2B5EF4-FFF2-40B4-BE49-F238E27FC236}">
                <a16:creationId xmlns="" xmlns:a16="http://schemas.microsoft.com/office/drawing/2014/main" id="{2425A898-BCD0-4B81-A58A-6889AE93A8E5}"/>
              </a:ext>
            </a:extLst>
          </p:cNvPr>
          <p:cNvSpPr txBox="1">
            <a:spLocks noChangeArrowheads="1"/>
          </p:cNvSpPr>
          <p:nvPr/>
        </p:nvSpPr>
        <p:spPr bwMode="auto">
          <a:xfrm>
            <a:off x="6732164" y="2557348"/>
            <a:ext cx="1615298" cy="468536"/>
          </a:xfrm>
          <a:prstGeom prst="rect">
            <a:avLst/>
          </a:prstGeom>
          <a:solidFill>
            <a:srgbClr val="0070C0"/>
          </a:solidFill>
          <a:ln w="9525">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i="0" u="none" strike="noStrike" cap="none" normalizeH="0" baseline="0" dirty="0">
                <a:ln>
                  <a:noFill/>
                </a:ln>
                <a:solidFill>
                  <a:schemeClr val="bg1"/>
                </a:solidFill>
                <a:effectLst/>
                <a:latin typeface="+mn-ea"/>
                <a:cs typeface="Times New Roman" panose="02020603050405020304" pitchFamily="18" charset="0"/>
              </a:rPr>
              <a:t>VCM</a:t>
            </a:r>
            <a:r>
              <a:rPr kumimoji="0" lang="zh-CN" altLang="en-US" sz="1600" i="0" u="none" strike="noStrike" cap="none" normalizeH="0" baseline="0" dirty="0">
                <a:ln>
                  <a:noFill/>
                </a:ln>
                <a:solidFill>
                  <a:schemeClr val="bg1"/>
                </a:solidFill>
                <a:effectLst/>
                <a:latin typeface="+mn-ea"/>
                <a:cs typeface="Times New Roman" panose="02020603050405020304" pitchFamily="18" charset="0"/>
              </a:rPr>
              <a:t>产品</a:t>
            </a:r>
            <a:endParaRPr kumimoji="0" lang="zh-CN" altLang="en-US" sz="1600" i="0" u="none" strike="noStrike" cap="none" normalizeH="0" baseline="0" dirty="0">
              <a:ln>
                <a:noFill/>
              </a:ln>
              <a:solidFill>
                <a:schemeClr val="bg1"/>
              </a:solidFill>
              <a:effectLst/>
              <a:latin typeface="+mn-ea"/>
            </a:endParaRPr>
          </a:p>
        </p:txBody>
      </p:sp>
      <p:sp>
        <p:nvSpPr>
          <p:cNvPr id="30" name="Text Box 23">
            <a:extLst>
              <a:ext uri="{FF2B5EF4-FFF2-40B4-BE49-F238E27FC236}">
                <a16:creationId xmlns="" xmlns:a16="http://schemas.microsoft.com/office/drawing/2014/main" id="{6EE1AC44-B2BE-4DAB-AD1A-CB0E828029A7}"/>
              </a:ext>
            </a:extLst>
          </p:cNvPr>
          <p:cNvSpPr txBox="1">
            <a:spLocks noChangeArrowheads="1"/>
          </p:cNvSpPr>
          <p:nvPr/>
        </p:nvSpPr>
        <p:spPr bwMode="auto">
          <a:xfrm>
            <a:off x="6732164" y="3229256"/>
            <a:ext cx="1615299" cy="479508"/>
          </a:xfrm>
          <a:prstGeom prst="rect">
            <a:avLst/>
          </a:prstGeom>
          <a:solidFill>
            <a:srgbClr val="0070C0"/>
          </a:solidFill>
          <a:ln w="9525">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i="0" u="none" strike="noStrike" cap="none" normalizeH="0" baseline="0" dirty="0">
                <a:ln>
                  <a:noFill/>
                </a:ln>
                <a:solidFill>
                  <a:schemeClr val="bg1"/>
                </a:solidFill>
                <a:effectLst/>
                <a:latin typeface="+mn-ea"/>
                <a:cs typeface="Times New Roman" panose="02020603050405020304" pitchFamily="18" charset="0"/>
              </a:rPr>
              <a:t>HCL</a:t>
            </a:r>
            <a:r>
              <a:rPr kumimoji="0" lang="zh-CN" altLang="en-US" sz="1600" i="0" u="none" strike="noStrike" cap="none" normalizeH="0" baseline="0" dirty="0">
                <a:ln>
                  <a:noFill/>
                </a:ln>
                <a:solidFill>
                  <a:schemeClr val="bg1"/>
                </a:solidFill>
                <a:effectLst/>
                <a:latin typeface="+mn-ea"/>
                <a:cs typeface="Times New Roman" panose="02020603050405020304" pitchFamily="18" charset="0"/>
              </a:rPr>
              <a:t>及副产品</a:t>
            </a:r>
            <a:endParaRPr kumimoji="0" lang="zh-CN" altLang="en-US" sz="1600" i="0" u="none" strike="noStrike" cap="none" normalizeH="0" baseline="0" dirty="0">
              <a:ln>
                <a:noFill/>
              </a:ln>
              <a:solidFill>
                <a:schemeClr val="bg1"/>
              </a:solidFill>
              <a:effectLst/>
              <a:latin typeface="+mn-ea"/>
            </a:endParaRPr>
          </a:p>
        </p:txBody>
      </p:sp>
      <p:sp>
        <p:nvSpPr>
          <p:cNvPr id="31" name="Text Box 19">
            <a:extLst>
              <a:ext uri="{FF2B5EF4-FFF2-40B4-BE49-F238E27FC236}">
                <a16:creationId xmlns="" xmlns:a16="http://schemas.microsoft.com/office/drawing/2014/main" id="{7C5004BF-99EA-4D22-B10D-517689671E83}"/>
              </a:ext>
            </a:extLst>
          </p:cNvPr>
          <p:cNvSpPr txBox="1">
            <a:spLocks noChangeArrowheads="1"/>
          </p:cNvSpPr>
          <p:nvPr/>
        </p:nvSpPr>
        <p:spPr bwMode="auto">
          <a:xfrm>
            <a:off x="4394200" y="1421287"/>
            <a:ext cx="891185" cy="342675"/>
          </a:xfrm>
          <a:prstGeom prst="rect">
            <a:avLst/>
          </a:prstGeom>
          <a:solidFill>
            <a:srgbClr val="0070C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ea"/>
              <a:cs typeface="Times New Roman" panose="02020603050405020304" pitchFamily="18" charset="0"/>
            </a:endParaRPr>
          </a:p>
        </p:txBody>
      </p:sp>
      <p:sp>
        <p:nvSpPr>
          <p:cNvPr id="5120" name="Line 20">
            <a:extLst>
              <a:ext uri="{FF2B5EF4-FFF2-40B4-BE49-F238E27FC236}">
                <a16:creationId xmlns="" xmlns:a16="http://schemas.microsoft.com/office/drawing/2014/main" id="{85C16C98-2D08-4865-B570-C191DF38F973}"/>
              </a:ext>
            </a:extLst>
          </p:cNvPr>
          <p:cNvSpPr>
            <a:spLocks noChangeShapeType="1"/>
          </p:cNvSpPr>
          <p:nvPr/>
        </p:nvSpPr>
        <p:spPr bwMode="auto">
          <a:xfrm flipV="1">
            <a:off x="4091347" y="3897355"/>
            <a:ext cx="0" cy="342675"/>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5121" name="Text Box 21">
            <a:extLst>
              <a:ext uri="{FF2B5EF4-FFF2-40B4-BE49-F238E27FC236}">
                <a16:creationId xmlns="" xmlns:a16="http://schemas.microsoft.com/office/drawing/2014/main" id="{61EA2834-1465-4B1C-BB32-932A54711EB0}"/>
              </a:ext>
            </a:extLst>
          </p:cNvPr>
          <p:cNvSpPr txBox="1">
            <a:spLocks noChangeArrowheads="1"/>
          </p:cNvSpPr>
          <p:nvPr/>
        </p:nvSpPr>
        <p:spPr bwMode="auto">
          <a:xfrm>
            <a:off x="3421167" y="4386900"/>
            <a:ext cx="1274829" cy="359330"/>
          </a:xfrm>
          <a:prstGeom prst="rect">
            <a:avLst/>
          </a:prstGeom>
          <a:solidFill>
            <a:srgbClr val="0070C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ea"/>
              <a:cs typeface="Times New Roman" panose="02020603050405020304" pitchFamily="18" charset="0"/>
            </a:endParaRPr>
          </a:p>
        </p:txBody>
      </p:sp>
      <p:sp>
        <p:nvSpPr>
          <p:cNvPr id="5123" name="Line 24">
            <a:extLst>
              <a:ext uri="{FF2B5EF4-FFF2-40B4-BE49-F238E27FC236}">
                <a16:creationId xmlns="" xmlns:a16="http://schemas.microsoft.com/office/drawing/2014/main" id="{6DE9AF13-828A-4193-8730-AD5F455641A5}"/>
              </a:ext>
            </a:extLst>
          </p:cNvPr>
          <p:cNvSpPr>
            <a:spLocks noChangeShapeType="1"/>
          </p:cNvSpPr>
          <p:nvPr/>
        </p:nvSpPr>
        <p:spPr bwMode="auto">
          <a:xfrm>
            <a:off x="1214257" y="2972250"/>
            <a:ext cx="754362" cy="0"/>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5124" name="Line 25">
            <a:extLst>
              <a:ext uri="{FF2B5EF4-FFF2-40B4-BE49-F238E27FC236}">
                <a16:creationId xmlns="" xmlns:a16="http://schemas.microsoft.com/office/drawing/2014/main" id="{3BFFF644-3E25-4B82-BCA2-E0F7760ACF00}"/>
              </a:ext>
            </a:extLst>
          </p:cNvPr>
          <p:cNvSpPr>
            <a:spLocks noChangeShapeType="1"/>
          </p:cNvSpPr>
          <p:nvPr/>
        </p:nvSpPr>
        <p:spPr bwMode="auto">
          <a:xfrm flipV="1">
            <a:off x="2449865" y="3897355"/>
            <a:ext cx="0" cy="342675"/>
          </a:xfrm>
          <a:prstGeom prst="line">
            <a:avLst/>
          </a:prstGeom>
          <a:noFill/>
          <a:ln w="38100">
            <a:solidFill>
              <a:srgbClr val="DEA9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5125" name="Rectangle 27">
            <a:extLst>
              <a:ext uri="{FF2B5EF4-FFF2-40B4-BE49-F238E27FC236}">
                <a16:creationId xmlns="" xmlns:a16="http://schemas.microsoft.com/office/drawing/2014/main" id="{452127C8-51E2-4F04-A4EF-D390ED368AC8}"/>
              </a:ext>
            </a:extLst>
          </p:cNvPr>
          <p:cNvSpPr>
            <a:spLocks noChangeArrowheads="1"/>
          </p:cNvSpPr>
          <p:nvPr/>
        </p:nvSpPr>
        <p:spPr bwMode="auto">
          <a:xfrm>
            <a:off x="967447" y="529928"/>
            <a:ext cx="6853509" cy="34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26" name="Rectangle 31">
            <a:extLst>
              <a:ext uri="{FF2B5EF4-FFF2-40B4-BE49-F238E27FC236}">
                <a16:creationId xmlns="" xmlns:a16="http://schemas.microsoft.com/office/drawing/2014/main" id="{6198F689-39E3-47F9-9579-54245B869877}"/>
              </a:ext>
            </a:extLst>
          </p:cNvPr>
          <p:cNvSpPr>
            <a:spLocks noChangeArrowheads="1"/>
          </p:cNvSpPr>
          <p:nvPr/>
        </p:nvSpPr>
        <p:spPr bwMode="auto">
          <a:xfrm>
            <a:off x="3123309" y="871293"/>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rPr>
              <a:t>氯乙烯单体生产流程图</a:t>
            </a:r>
            <a:endParaRPr kumimoji="0" lang="zh-CN" altLang="zh-CN" sz="110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endParaRPr>
          </a:p>
        </p:txBody>
      </p:sp>
      <p:sp>
        <p:nvSpPr>
          <p:cNvPr id="5129" name="矩形 5128">
            <a:extLst>
              <a:ext uri="{FF2B5EF4-FFF2-40B4-BE49-F238E27FC236}">
                <a16:creationId xmlns="" xmlns:a16="http://schemas.microsoft.com/office/drawing/2014/main" id="{7684C613-C91A-4F2E-B070-B328F17471EE}"/>
              </a:ext>
            </a:extLst>
          </p:cNvPr>
          <p:cNvSpPr/>
          <p:nvPr/>
        </p:nvSpPr>
        <p:spPr>
          <a:xfrm>
            <a:off x="1271976" y="3050576"/>
            <a:ext cx="543739" cy="307777"/>
          </a:xfrm>
          <a:prstGeom prst="rect">
            <a:avLst/>
          </a:prstGeom>
        </p:spPr>
        <p:txBody>
          <a:bodyPr wrap="none">
            <a:spAutoFit/>
          </a:bodyPr>
          <a:lstStyle/>
          <a:p>
            <a:pPr>
              <a:spcAft>
                <a:spcPts val="0"/>
              </a:spcAft>
            </a:pPr>
            <a:r>
              <a:rPr lang="zh-CN" altLang="zh-CN" sz="1400" dirty="0">
                <a:solidFill>
                  <a:schemeClr val="bg1"/>
                </a:solidFill>
                <a:latin typeface="微软雅黑" panose="020B0503020204020204" pitchFamily="34" charset="-122"/>
                <a:ea typeface="微软雅黑" panose="020B0503020204020204" pitchFamily="34" charset="-122"/>
              </a:rPr>
              <a:t>乙烯</a:t>
            </a:r>
            <a:endParaRPr lang="zh-CN"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42" name="矩形 41">
            <a:extLst>
              <a:ext uri="{FF2B5EF4-FFF2-40B4-BE49-F238E27FC236}">
                <a16:creationId xmlns="" xmlns:a16="http://schemas.microsoft.com/office/drawing/2014/main" id="{C6FDF7E2-C668-4675-8F33-B350A2BDAFFF}"/>
              </a:ext>
            </a:extLst>
          </p:cNvPr>
          <p:cNvSpPr/>
          <p:nvPr/>
        </p:nvSpPr>
        <p:spPr>
          <a:xfrm>
            <a:off x="1587127" y="1447879"/>
            <a:ext cx="902811" cy="307777"/>
          </a:xfrm>
          <a:prstGeom prst="rect">
            <a:avLst/>
          </a:prstGeom>
        </p:spPr>
        <p:txBody>
          <a:bodyPr wrap="none">
            <a:spAutoFit/>
          </a:bodyPr>
          <a:lstStyle/>
          <a:p>
            <a:pPr>
              <a:spcAft>
                <a:spcPts val="0"/>
              </a:spcAft>
            </a:pPr>
            <a:r>
              <a:rPr lang="zh-CN" altLang="zh-CN" sz="1400" dirty="0">
                <a:solidFill>
                  <a:schemeClr val="bg1"/>
                </a:solidFill>
                <a:latin typeface="微软雅黑" panose="020B0503020204020204" pitchFamily="34" charset="-122"/>
                <a:ea typeface="微软雅黑" panose="020B0503020204020204" pitchFamily="34" charset="-122"/>
              </a:rPr>
              <a:t>乙烯</a:t>
            </a:r>
            <a:r>
              <a:rPr lang="zh-CN" altLang="en-US" sz="1400" dirty="0">
                <a:solidFill>
                  <a:schemeClr val="bg1"/>
                </a:solidFill>
                <a:latin typeface="微软雅黑" panose="020B0503020204020204" pitchFamily="34" charset="-122"/>
                <a:ea typeface="微软雅黑" panose="020B0503020204020204" pitchFamily="34" charset="-122"/>
              </a:rPr>
              <a:t>循环</a:t>
            </a:r>
            <a:endParaRPr lang="zh-CN"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 xmlns:a16="http://schemas.microsoft.com/office/drawing/2014/main" id="{CC277B18-68B1-474A-B90A-A62FB0CA3B4D}"/>
              </a:ext>
            </a:extLst>
          </p:cNvPr>
          <p:cNvSpPr/>
          <p:nvPr/>
        </p:nvSpPr>
        <p:spPr>
          <a:xfrm>
            <a:off x="4572000" y="1438735"/>
            <a:ext cx="543739" cy="307777"/>
          </a:xfrm>
          <a:prstGeom prst="rect">
            <a:avLst/>
          </a:prstGeom>
        </p:spPr>
        <p:txBody>
          <a:bodyPr wrap="none">
            <a:spAutoFit/>
          </a:bodyPr>
          <a:lstStyle/>
          <a:p>
            <a:pPr>
              <a:spcAft>
                <a:spcPts val="0"/>
              </a:spcAft>
            </a:pPr>
            <a:r>
              <a:rPr lang="zh-CN" altLang="en-US" sz="1400" dirty="0">
                <a:solidFill>
                  <a:schemeClr val="bg1"/>
                </a:solidFill>
                <a:effectLst/>
                <a:latin typeface="微软雅黑" panose="020B0503020204020204" pitchFamily="34" charset="-122"/>
                <a:ea typeface="微软雅黑" panose="020B0503020204020204" pitchFamily="34" charset="-122"/>
              </a:rPr>
              <a:t>焚烧</a:t>
            </a:r>
            <a:endParaRPr lang="zh-CN"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44" name="Text Box 15">
            <a:extLst>
              <a:ext uri="{FF2B5EF4-FFF2-40B4-BE49-F238E27FC236}">
                <a16:creationId xmlns="" xmlns:a16="http://schemas.microsoft.com/office/drawing/2014/main" id="{9DB4AE5F-D2FE-4BF0-BEB5-5FA72BEFB21D}"/>
              </a:ext>
            </a:extLst>
          </p:cNvPr>
          <p:cNvSpPr txBox="1">
            <a:spLocks noChangeArrowheads="1"/>
          </p:cNvSpPr>
          <p:nvPr/>
        </p:nvSpPr>
        <p:spPr bwMode="auto">
          <a:xfrm>
            <a:off x="4498045" y="2800911"/>
            <a:ext cx="696429" cy="273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0C0"/>
                </a:solidFill>
                <a:effectLst/>
                <a:latin typeface="+mn-ea"/>
                <a:cs typeface="Times New Roman" panose="02020603050405020304" pitchFamily="18" charset="0"/>
              </a:rPr>
              <a:t>VCM</a:t>
            </a:r>
            <a:endParaRPr kumimoji="0" lang="en-US" altLang="zh-CN" sz="1800" b="0" i="0" u="none" strike="noStrike" cap="none" normalizeH="0" baseline="0" dirty="0">
              <a:ln>
                <a:noFill/>
              </a:ln>
              <a:solidFill>
                <a:srgbClr val="0070C0"/>
              </a:solidFill>
              <a:effectLst/>
              <a:latin typeface="+mn-ea"/>
            </a:endParaRPr>
          </a:p>
        </p:txBody>
      </p:sp>
      <p:sp>
        <p:nvSpPr>
          <p:cNvPr id="45" name="矩形 44">
            <a:extLst>
              <a:ext uri="{FF2B5EF4-FFF2-40B4-BE49-F238E27FC236}">
                <a16:creationId xmlns="" xmlns:a16="http://schemas.microsoft.com/office/drawing/2014/main" id="{C1A34B48-8132-438B-A18F-272E258DAF5F}"/>
              </a:ext>
            </a:extLst>
          </p:cNvPr>
          <p:cNvSpPr/>
          <p:nvPr/>
        </p:nvSpPr>
        <p:spPr>
          <a:xfrm>
            <a:off x="3819477" y="4423148"/>
            <a:ext cx="543739" cy="307777"/>
          </a:xfrm>
          <a:prstGeom prst="rect">
            <a:avLst/>
          </a:prstGeom>
        </p:spPr>
        <p:txBody>
          <a:bodyPr wrap="none">
            <a:spAutoFit/>
          </a:bodyPr>
          <a:lstStyle/>
          <a:p>
            <a:pPr>
              <a:spcAft>
                <a:spcPts val="0"/>
              </a:spcAft>
            </a:pPr>
            <a:r>
              <a:rPr lang="zh-CN" altLang="en-US" sz="1400" dirty="0">
                <a:solidFill>
                  <a:schemeClr val="bg1"/>
                </a:solidFill>
                <a:effectLst/>
                <a:latin typeface="微软雅黑" panose="020B0503020204020204" pitchFamily="34" charset="-122"/>
                <a:ea typeface="微软雅黑" panose="020B0503020204020204" pitchFamily="34" charset="-122"/>
              </a:rPr>
              <a:t>燃料</a:t>
            </a:r>
            <a:endParaRPr lang="zh-CN" altLang="zh-CN" sz="14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37226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graphicFrame>
        <p:nvGraphicFramePr>
          <p:cNvPr id="38" name="表格 37">
            <a:extLst>
              <a:ext uri="{FF2B5EF4-FFF2-40B4-BE49-F238E27FC236}">
                <a16:creationId xmlns="" xmlns:a16="http://schemas.microsoft.com/office/drawing/2014/main" id="{3418264F-B7E0-41E3-A87C-668EBDB6FF74}"/>
              </a:ext>
            </a:extLst>
          </p:cNvPr>
          <p:cNvGraphicFramePr/>
          <p:nvPr>
            <p:extLst>
              <p:ext uri="{D42A27DB-BD31-4B8C-83A1-F6EECF244321}">
                <p14:modId xmlns:p14="http://schemas.microsoft.com/office/powerpoint/2010/main" val="4202826151"/>
              </p:ext>
            </p:extLst>
          </p:nvPr>
        </p:nvGraphicFramePr>
        <p:xfrm>
          <a:off x="495300" y="1946079"/>
          <a:ext cx="8324849" cy="2818855"/>
        </p:xfrm>
        <a:graphic>
          <a:graphicData uri="http://schemas.openxmlformats.org/drawingml/2006/table">
            <a:tbl>
              <a:tblPr/>
              <a:tblGrid>
                <a:gridCol w="785615">
                  <a:extLst>
                    <a:ext uri="{9D8B030D-6E8A-4147-A177-3AD203B41FA5}">
                      <a16:colId xmlns="" xmlns:a16="http://schemas.microsoft.com/office/drawing/2014/main" val="20000"/>
                    </a:ext>
                  </a:extLst>
                </a:gridCol>
                <a:gridCol w="1412772">
                  <a:extLst>
                    <a:ext uri="{9D8B030D-6E8A-4147-A177-3AD203B41FA5}">
                      <a16:colId xmlns="" xmlns:a16="http://schemas.microsoft.com/office/drawing/2014/main" val="20001"/>
                    </a:ext>
                  </a:extLst>
                </a:gridCol>
                <a:gridCol w="1179257">
                  <a:extLst>
                    <a:ext uri="{9D8B030D-6E8A-4147-A177-3AD203B41FA5}">
                      <a16:colId xmlns="" xmlns:a16="http://schemas.microsoft.com/office/drawing/2014/main" val="20002"/>
                    </a:ext>
                  </a:extLst>
                </a:gridCol>
                <a:gridCol w="1022906">
                  <a:extLst>
                    <a:ext uri="{9D8B030D-6E8A-4147-A177-3AD203B41FA5}">
                      <a16:colId xmlns="" xmlns:a16="http://schemas.microsoft.com/office/drawing/2014/main" val="20003"/>
                    </a:ext>
                  </a:extLst>
                </a:gridCol>
                <a:gridCol w="389866">
                  <a:extLst>
                    <a:ext uri="{9D8B030D-6E8A-4147-A177-3AD203B41FA5}">
                      <a16:colId xmlns="" xmlns:a16="http://schemas.microsoft.com/office/drawing/2014/main" val="20004"/>
                    </a:ext>
                  </a:extLst>
                </a:gridCol>
                <a:gridCol w="393641">
                  <a:extLst>
                    <a:ext uri="{9D8B030D-6E8A-4147-A177-3AD203B41FA5}">
                      <a16:colId xmlns="" xmlns:a16="http://schemas.microsoft.com/office/drawing/2014/main" val="20005"/>
                    </a:ext>
                  </a:extLst>
                </a:gridCol>
                <a:gridCol w="548763">
                  <a:extLst>
                    <a:ext uri="{9D8B030D-6E8A-4147-A177-3AD203B41FA5}">
                      <a16:colId xmlns="" xmlns:a16="http://schemas.microsoft.com/office/drawing/2014/main" val="20006"/>
                    </a:ext>
                  </a:extLst>
                </a:gridCol>
                <a:gridCol w="2592029">
                  <a:extLst>
                    <a:ext uri="{9D8B030D-6E8A-4147-A177-3AD203B41FA5}">
                      <a16:colId xmlns="" xmlns:a16="http://schemas.microsoft.com/office/drawing/2014/main" val="20007"/>
                    </a:ext>
                  </a:extLst>
                </a:gridCol>
              </a:tblGrid>
              <a:tr h="59329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事件</a:t>
                      </a:r>
                    </a:p>
                  </a:txBody>
                  <a:tcPr marL="0" marR="0" marT="19051" marB="19051"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危害</a:t>
                      </a:r>
                    </a:p>
                  </a:txBody>
                  <a:tcPr marL="0" marR="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主要后果</a:t>
                      </a:r>
                    </a:p>
                  </a:txBody>
                  <a:tcPr marL="0" marR="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现有安全</a:t>
                      </a:r>
                      <a:endParaRPr lang="en-US" altLang="zh-CN" sz="1600" b="0" dirty="0">
                        <a:solidFill>
                          <a:schemeClr val="bg1"/>
                        </a:solidFill>
                        <a:latin typeface="微软雅黑" panose="020B0503020204020204" pitchFamily="34" charset="-122"/>
                        <a:ea typeface="微软雅黑" panose="020B0503020204020204" pitchFamily="34" charset="-122"/>
                        <a:cs typeface="+mn-ea"/>
                        <a:sym typeface="+mn-lt"/>
                      </a:endParaRPr>
                    </a:p>
                    <a:p>
                      <a:pPr marL="0" lvl="0" indent="0" algn="ctr">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控制措施</a:t>
                      </a:r>
                    </a:p>
                  </a:txBody>
                  <a:tcPr marL="0" marR="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600" b="0" dirty="0">
                          <a:solidFill>
                            <a:schemeClr val="bg1"/>
                          </a:solidFill>
                          <a:latin typeface="微软雅黑" panose="020B0503020204020204" pitchFamily="34" charset="-122"/>
                          <a:ea typeface="微软雅黑" panose="020B0503020204020204" pitchFamily="34" charset="-122"/>
                          <a:cs typeface="+mn-ea"/>
                          <a:sym typeface="+mn-lt"/>
                        </a:rPr>
                        <a:t>L</a:t>
                      </a:r>
                      <a:endParaRPr lang="zh-CN" altLang="en-US" sz="1600" b="0" dirty="0">
                        <a:solidFill>
                          <a:schemeClr val="bg1"/>
                        </a:solidFill>
                        <a:latin typeface="微软雅黑" panose="020B0503020204020204" pitchFamily="34" charset="-122"/>
                        <a:ea typeface="微软雅黑" panose="020B0503020204020204" pitchFamily="34" charset="-122"/>
                        <a:cs typeface="+mn-ea"/>
                        <a:sym typeface="+mn-lt"/>
                      </a:endParaRPr>
                    </a:p>
                  </a:txBody>
                  <a:tcPr marL="0" marR="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600" b="0" dirty="0">
                          <a:solidFill>
                            <a:schemeClr val="bg1"/>
                          </a:solidFill>
                          <a:latin typeface="微软雅黑" panose="020B0503020204020204" pitchFamily="34" charset="-122"/>
                          <a:ea typeface="微软雅黑" panose="020B0503020204020204" pitchFamily="34" charset="-122"/>
                          <a:cs typeface="+mn-ea"/>
                          <a:sym typeface="+mn-lt"/>
                        </a:rPr>
                        <a:t>S</a:t>
                      </a:r>
                      <a:endParaRPr lang="zh-CN" altLang="en-US" sz="1600" b="0" dirty="0">
                        <a:solidFill>
                          <a:schemeClr val="bg1"/>
                        </a:solidFill>
                        <a:latin typeface="微软雅黑" panose="020B0503020204020204" pitchFamily="34" charset="-122"/>
                        <a:ea typeface="微软雅黑" panose="020B0503020204020204" pitchFamily="34" charset="-122"/>
                        <a:cs typeface="+mn-ea"/>
                        <a:sym typeface="+mn-lt"/>
                      </a:endParaRPr>
                    </a:p>
                  </a:txBody>
                  <a:tcPr marL="0" marR="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风险度</a:t>
                      </a:r>
                      <a:r>
                        <a:rPr lang="en-US" altLang="zh-CN" sz="1600" b="0" dirty="0">
                          <a:solidFill>
                            <a:schemeClr val="bg1"/>
                          </a:solidFill>
                          <a:latin typeface="微软雅黑" panose="020B0503020204020204" pitchFamily="34" charset="-122"/>
                          <a:ea typeface="微软雅黑" panose="020B0503020204020204" pitchFamily="34" charset="-122"/>
                          <a:cs typeface="+mn-ea"/>
                          <a:sym typeface="+mn-lt"/>
                        </a:rPr>
                        <a:t>R</a:t>
                      </a:r>
                      <a:endParaRPr lang="zh-CN" altLang="en-US" sz="1600" b="0" dirty="0">
                        <a:solidFill>
                          <a:schemeClr val="bg1"/>
                        </a:solidFill>
                        <a:latin typeface="微软雅黑" panose="020B0503020204020204" pitchFamily="34" charset="-122"/>
                        <a:ea typeface="微软雅黑" panose="020B0503020204020204" pitchFamily="34" charset="-122"/>
                        <a:cs typeface="+mn-ea"/>
                        <a:sym typeface="+mn-lt"/>
                      </a:endParaRPr>
                    </a:p>
                  </a:txBody>
                  <a:tcPr marL="0" marR="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b="0" dirty="0">
                          <a:solidFill>
                            <a:schemeClr val="bg1"/>
                          </a:solidFill>
                          <a:latin typeface="微软雅黑" panose="020B0503020204020204" pitchFamily="34" charset="-122"/>
                          <a:ea typeface="微软雅黑" panose="020B0503020204020204" pitchFamily="34" charset="-122"/>
                          <a:cs typeface="+mn-ea"/>
                          <a:sym typeface="+mn-lt"/>
                        </a:rPr>
                        <a:t>建议改正措施</a:t>
                      </a:r>
                    </a:p>
                  </a:txBody>
                  <a:tcPr marL="0" marR="0" marT="19051" marB="19051"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639802">
                <a:tc rowSpan="3">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氯</a:t>
                      </a:r>
                    </a:p>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气</a:t>
                      </a:r>
                    </a:p>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泄</a:t>
                      </a:r>
                    </a:p>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漏</a:t>
                      </a:r>
                    </a:p>
                  </a:txBody>
                  <a:tcPr marL="0" marR="0" marT="19051" marB="19051"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氯气储罐破裂</a:t>
                      </a: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如果大量泄漏将有致命危险</a:t>
                      </a: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endPar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a:t>
                      </a:r>
                      <a:endPar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10</a:t>
                      </a:r>
                      <a:endPar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）安装报警系统</a:t>
                      </a:r>
                    </a:p>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）保持最小储量</a:t>
                      </a:r>
                    </a:p>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）建立储罐检查规程</a:t>
                      </a:r>
                    </a:p>
                  </a:txBody>
                  <a:tcPr marL="38100" marR="38100" marT="19051" marB="1905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97376">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氯气过量，未反应完</a:t>
                      </a: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如果大量泄漏将有致命危险</a:t>
                      </a: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4</a:t>
                      </a:r>
                      <a:endParaRPr lang="zh-CN" altLang="en-US"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a:t>
                      </a:r>
                      <a:endParaRPr lang="zh-CN" altLang="en-US"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20</a:t>
                      </a:r>
                      <a:endParaRPr lang="zh-CN" altLang="en-US"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）设计收集和处理过量氯气系统</a:t>
                      </a:r>
                    </a:p>
                    <a:p>
                      <a:pPr marL="0" lvl="0" indent="0">
                        <a:buNone/>
                      </a:pPr>
                      <a:r>
                        <a:rPr lang="en-US" altLang="zh-CN"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）设置控制系统检测过量氯气并将过程关闭</a:t>
                      </a:r>
                    </a:p>
                  </a:txBody>
                  <a:tcPr marL="38100" marR="38100" marT="19051" marB="1905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68288">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输送管线泄漏或破裂</a:t>
                      </a: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如果大量泄漏将有致命危险</a:t>
                      </a: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endParaRPr lang="zh-CN" altLang="en-US"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a:t>
                      </a:r>
                      <a:endParaRPr lang="zh-CN" altLang="en-US"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10</a:t>
                      </a:r>
                      <a:endParaRPr lang="zh-CN" altLang="en-US" sz="1200" b="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txBody>
                  <a:tcPr marL="38100" marR="38100" marT="19051" marB="1905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安装报警系统</a:t>
                      </a:r>
                    </a:p>
                  </a:txBody>
                  <a:tcPr marL="38100" marR="38100" marT="19051" marB="19051"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矩形 1">
            <a:extLst>
              <a:ext uri="{FF2B5EF4-FFF2-40B4-BE49-F238E27FC236}">
                <a16:creationId xmlns="" xmlns:a16="http://schemas.microsoft.com/office/drawing/2014/main" id="{BD181FE2-D1B2-447F-BC53-3694F36AC1CB}"/>
              </a:ext>
            </a:extLst>
          </p:cNvPr>
          <p:cNvSpPr/>
          <p:nvPr/>
        </p:nvSpPr>
        <p:spPr>
          <a:xfrm>
            <a:off x="546100" y="1568002"/>
            <a:ext cx="8223248" cy="276999"/>
          </a:xfrm>
          <a:prstGeom prst="rect">
            <a:avLst/>
          </a:prstGeom>
        </p:spPr>
        <p:txBody>
          <a:bodyPr wrap="square">
            <a:spAutoFit/>
          </a:bodyPr>
          <a:lstStyle/>
          <a:p>
            <a:pPr>
              <a:spcBef>
                <a:spcPct val="20000"/>
              </a:spcBef>
              <a:defRPr/>
            </a:pPr>
            <a:r>
              <a:rPr lang="zh-CN" altLang="en-US" sz="1200" dirty="0">
                <a:solidFill>
                  <a:srgbClr val="0070C0"/>
                </a:solidFill>
                <a:latin typeface="微软雅黑" panose="020B0503020204020204" pitchFamily="34" charset="-122"/>
                <a:ea typeface="微软雅黑" panose="020B0503020204020204" pitchFamily="34" charset="-122"/>
                <a:cs typeface="+mn-ea"/>
                <a:sym typeface="+mn-lt"/>
              </a:rPr>
              <a:t>区域</a:t>
            </a:r>
            <a:r>
              <a:rPr lang="en-US" altLang="zh-CN" sz="1200" dirty="0">
                <a:solidFill>
                  <a:srgbClr val="0070C0"/>
                </a:solidFill>
                <a:latin typeface="微软雅黑" panose="020B0503020204020204" pitchFamily="34" charset="-122"/>
                <a:ea typeface="微软雅黑" panose="020B0503020204020204" pitchFamily="34" charset="-122"/>
                <a:cs typeface="+mn-ea"/>
                <a:sym typeface="+mn-lt"/>
              </a:rPr>
              <a:t>/</a:t>
            </a:r>
            <a:r>
              <a:rPr lang="zh-CN" altLang="en-US" sz="1200" dirty="0">
                <a:solidFill>
                  <a:srgbClr val="0070C0"/>
                </a:solidFill>
                <a:latin typeface="微软雅黑" panose="020B0503020204020204" pitchFamily="34" charset="-122"/>
                <a:ea typeface="微软雅黑" panose="020B0503020204020204" pitchFamily="34" charset="-122"/>
                <a:cs typeface="+mn-ea"/>
                <a:sym typeface="+mn-lt"/>
              </a:rPr>
              <a:t>工艺过程：   </a:t>
            </a:r>
            <a:r>
              <a:rPr lang="zh-CN" altLang="en-US" sz="1200" u="sng" dirty="0">
                <a:solidFill>
                  <a:srgbClr val="0070C0"/>
                </a:solidFill>
                <a:latin typeface="微软雅黑" panose="020B0503020204020204" pitchFamily="34" charset="-122"/>
                <a:ea typeface="微软雅黑" panose="020B0503020204020204" pitchFamily="34" charset="-122"/>
                <a:cs typeface="+mn-ea"/>
                <a:sym typeface="+mn-lt"/>
              </a:rPr>
              <a:t>氯乙烯装置氯气输送工艺</a:t>
            </a:r>
            <a:r>
              <a:rPr lang="zh-CN" altLang="en-US" sz="1200" dirty="0">
                <a:solidFill>
                  <a:srgbClr val="0070C0"/>
                </a:solidFill>
                <a:latin typeface="微软雅黑" panose="020B0503020204020204" pitchFamily="34" charset="-122"/>
                <a:ea typeface="微软雅黑" panose="020B0503020204020204" pitchFamily="34" charset="-122"/>
                <a:cs typeface="+mn-ea"/>
                <a:sym typeface="+mn-lt"/>
              </a:rPr>
              <a:t>          图号：</a:t>
            </a:r>
            <a:r>
              <a:rPr lang="zh-CN" altLang="en-US" sz="1200" u="sng" dirty="0">
                <a:solidFill>
                  <a:srgbClr val="0070C0"/>
                </a:solidFill>
                <a:latin typeface="微软雅黑" panose="020B0503020204020204" pitchFamily="34" charset="-122"/>
                <a:ea typeface="微软雅黑" panose="020B0503020204020204" pitchFamily="34" charset="-122"/>
                <a:cs typeface="+mn-ea"/>
                <a:sym typeface="+mn-lt"/>
              </a:rPr>
              <a:t>无</a:t>
            </a:r>
            <a:r>
              <a:rPr lang="zh-CN" altLang="en-US" sz="1200" dirty="0">
                <a:solidFill>
                  <a:srgbClr val="0070C0"/>
                </a:solidFill>
                <a:latin typeface="微软雅黑" panose="020B0503020204020204" pitchFamily="34" charset="-122"/>
                <a:ea typeface="微软雅黑" panose="020B0503020204020204" pitchFamily="34" charset="-122"/>
                <a:cs typeface="+mn-ea"/>
                <a:sym typeface="+mn-lt"/>
              </a:rPr>
              <a:t>         分析人员：        </a:t>
            </a:r>
            <a:r>
              <a:rPr lang="en-US" altLang="zh-CN" sz="1200" u="sng" dirty="0">
                <a:solidFill>
                  <a:srgbClr val="0070C0"/>
                </a:solidFill>
                <a:latin typeface="微软雅黑" panose="020B0503020204020204" pitchFamily="34" charset="-122"/>
                <a:ea typeface="微软雅黑" panose="020B0503020204020204" pitchFamily="34" charset="-122"/>
                <a:cs typeface="+mn-ea"/>
                <a:sym typeface="+mn-lt"/>
              </a:rPr>
              <a:t>********</a:t>
            </a:r>
            <a:r>
              <a:rPr lang="en-US" altLang="zh-CN" sz="1200" dirty="0">
                <a:solidFill>
                  <a:srgbClr val="0070C0"/>
                </a:solidFill>
                <a:latin typeface="微软雅黑" panose="020B0503020204020204" pitchFamily="34" charset="-122"/>
                <a:ea typeface="微软雅黑" panose="020B0503020204020204" pitchFamily="34" charset="-122"/>
                <a:cs typeface="+mn-ea"/>
                <a:sym typeface="+mn-lt"/>
              </a:rPr>
              <a:t>            </a:t>
            </a:r>
            <a:r>
              <a:rPr lang="zh-CN" altLang="en-US" sz="1200" dirty="0">
                <a:solidFill>
                  <a:srgbClr val="0070C0"/>
                </a:solidFill>
                <a:latin typeface="微软雅黑" panose="020B0503020204020204" pitchFamily="34" charset="-122"/>
                <a:ea typeface="微软雅黑" panose="020B0503020204020204" pitchFamily="34" charset="-122"/>
                <a:cs typeface="+mn-ea"/>
                <a:sym typeface="+mn-lt"/>
              </a:rPr>
              <a:t>日期：    </a:t>
            </a:r>
            <a:r>
              <a:rPr lang="en-US" altLang="zh-CN" sz="1200" u="sng" dirty="0">
                <a:solidFill>
                  <a:srgbClr val="0070C0"/>
                </a:solidFill>
                <a:latin typeface="微软雅黑" panose="020B0503020204020204" pitchFamily="34" charset="-122"/>
                <a:ea typeface="微软雅黑" panose="020B0503020204020204" pitchFamily="34" charset="-122"/>
                <a:cs typeface="+mn-ea"/>
                <a:sym typeface="+mn-lt"/>
              </a:rPr>
              <a:t>********</a:t>
            </a:r>
          </a:p>
        </p:txBody>
      </p:sp>
      <p:sp>
        <p:nvSpPr>
          <p:cNvPr id="40" name="矩形 39">
            <a:extLst>
              <a:ext uri="{FF2B5EF4-FFF2-40B4-BE49-F238E27FC236}">
                <a16:creationId xmlns="" xmlns:a16="http://schemas.microsoft.com/office/drawing/2014/main" id="{AB99672D-39E8-4E82-ACC6-90176C672239}"/>
              </a:ext>
            </a:extLst>
          </p:cNvPr>
          <p:cNvSpPr/>
          <p:nvPr/>
        </p:nvSpPr>
        <p:spPr>
          <a:xfrm>
            <a:off x="2720180" y="1010417"/>
            <a:ext cx="3875087" cy="415925"/>
          </a:xfrm>
          <a:prstGeom prst="rect">
            <a:avLst/>
          </a:prstGeom>
          <a:noFill/>
          <a:ln w="9525">
            <a:noFill/>
          </a:ln>
        </p:spPr>
        <p:txBody>
          <a:bodyPr anchor="ctr"/>
          <a:lstStyle/>
          <a:p>
            <a:pPr algn="ctr" eaLnBrk="1" hangingPunct="1">
              <a:buFont typeface="Arial" panose="020B0604020202020204" pitchFamily="34" charset="0"/>
              <a:buNone/>
              <a:defRPr/>
            </a:pPr>
            <a:r>
              <a:rPr lang="zh-CN" altLang="en-US" sz="2000" noProof="1">
                <a:solidFill>
                  <a:srgbClr val="0070C0"/>
                </a:solidFill>
                <a:latin typeface="+mn-lt"/>
                <a:ea typeface="+mn-ea"/>
                <a:cs typeface="+mn-ea"/>
                <a:sym typeface="+mn-lt"/>
              </a:rPr>
              <a:t>预先危险性分析（</a:t>
            </a:r>
            <a:r>
              <a:rPr lang="en-US" altLang="zh-CN" sz="2000" noProof="1">
                <a:solidFill>
                  <a:srgbClr val="0070C0"/>
                </a:solidFill>
                <a:latin typeface="+mn-lt"/>
                <a:ea typeface="+mn-ea"/>
                <a:cs typeface="+mn-ea"/>
                <a:sym typeface="+mn-lt"/>
              </a:rPr>
              <a:t>PHA)</a:t>
            </a:r>
            <a:r>
              <a:rPr lang="zh-CN" altLang="en-US" sz="2000" noProof="1">
                <a:solidFill>
                  <a:srgbClr val="0070C0"/>
                </a:solidFill>
                <a:latin typeface="+mn-lt"/>
                <a:ea typeface="+mn-ea"/>
                <a:cs typeface="+mn-ea"/>
                <a:sym typeface="+mn-lt"/>
              </a:rPr>
              <a:t>记录表</a:t>
            </a:r>
          </a:p>
        </p:txBody>
      </p:sp>
    </p:spTree>
    <p:extLst>
      <p:ext uri="{BB962C8B-B14F-4D97-AF65-F5344CB8AC3E}">
        <p14:creationId xmlns:p14="http://schemas.microsoft.com/office/powerpoint/2010/main" val="152694263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085288B4-F805-445D-B8DF-8F0DAC961E06}"/>
              </a:ext>
            </a:extLst>
          </p:cNvPr>
          <p:cNvSpPr txBox="1">
            <a:spLocks noChangeArrowheads="1"/>
          </p:cNvSpPr>
          <p:nvPr/>
        </p:nvSpPr>
        <p:spPr>
          <a:xfrm>
            <a:off x="1074420" y="1074420"/>
            <a:ext cx="3640455"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altLang="zh-CN" sz="1800" dirty="0">
                <a:solidFill>
                  <a:srgbClr val="0070C0"/>
                </a:solidFill>
                <a:latin typeface="+mn-lt"/>
                <a:ea typeface="+mn-ea"/>
                <a:cs typeface="+mn-ea"/>
                <a:sym typeface="+mn-lt"/>
              </a:rPr>
              <a:t>3.4 </a:t>
            </a:r>
            <a:r>
              <a:rPr lang="zh-CN" altLang="en-US" sz="1800" dirty="0">
                <a:solidFill>
                  <a:srgbClr val="0070C0"/>
                </a:solidFill>
                <a:latin typeface="+mn-lt"/>
                <a:ea typeface="+mn-ea"/>
                <a:cs typeface="+mn-ea"/>
                <a:sym typeface="+mn-lt"/>
              </a:rPr>
              <a:t>作业条件危险性评价 </a:t>
            </a:r>
            <a:r>
              <a:rPr lang="en-US" altLang="zh-CN" sz="1800" dirty="0">
                <a:solidFill>
                  <a:srgbClr val="0070C0"/>
                </a:solidFill>
                <a:latin typeface="+mn-lt"/>
                <a:ea typeface="+mn-ea"/>
                <a:cs typeface="+mn-ea"/>
                <a:sym typeface="+mn-lt"/>
              </a:rPr>
              <a:t>(LEC</a:t>
            </a:r>
            <a:r>
              <a:rPr lang="zh-CN" altLang="en-US" sz="1800" dirty="0">
                <a:solidFill>
                  <a:srgbClr val="0070C0"/>
                </a:solidFill>
                <a:latin typeface="+mn-lt"/>
                <a:ea typeface="+mn-ea"/>
                <a:cs typeface="+mn-ea"/>
                <a:sym typeface="+mn-lt"/>
              </a:rPr>
              <a:t>法</a:t>
            </a:r>
            <a:r>
              <a:rPr lang="en-US" altLang="zh-CN" sz="1800" dirty="0">
                <a:solidFill>
                  <a:srgbClr val="0070C0"/>
                </a:solidFill>
                <a:latin typeface="+mn-lt"/>
                <a:ea typeface="+mn-ea"/>
                <a:cs typeface="+mn-ea"/>
                <a:sym typeface="+mn-lt"/>
              </a:rPr>
              <a:t>)</a:t>
            </a:r>
          </a:p>
        </p:txBody>
      </p:sp>
      <p:sp>
        <p:nvSpPr>
          <p:cNvPr id="13" name="zoom-in-tool_77322">
            <a:extLst>
              <a:ext uri="{FF2B5EF4-FFF2-40B4-BE49-F238E27FC236}">
                <a16:creationId xmlns="" xmlns:a16="http://schemas.microsoft.com/office/drawing/2014/main" id="{0E918474-0565-4298-BDF6-C6CA91968CBB}"/>
              </a:ext>
            </a:extLst>
          </p:cNvPr>
          <p:cNvSpPr>
            <a:spLocks noChangeAspect="1"/>
          </p:cNvSpPr>
          <p:nvPr/>
        </p:nvSpPr>
        <p:spPr bwMode="auto">
          <a:xfrm>
            <a:off x="608953" y="1048074"/>
            <a:ext cx="369537" cy="353722"/>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14" name="平行四边形 6">
            <a:extLst>
              <a:ext uri="{FF2B5EF4-FFF2-40B4-BE49-F238E27FC236}">
                <a16:creationId xmlns="" xmlns:a16="http://schemas.microsoft.com/office/drawing/2014/main" id="{186FB6EA-0FFD-48B0-8100-516EA4002433}"/>
              </a:ext>
            </a:extLst>
          </p:cNvPr>
          <p:cNvSpPr>
            <a:spLocks noChangeArrowheads="1"/>
          </p:cNvSpPr>
          <p:nvPr/>
        </p:nvSpPr>
        <p:spPr bwMode="auto">
          <a:xfrm>
            <a:off x="596901" y="1916601"/>
            <a:ext cx="1733550" cy="266984"/>
          </a:xfrm>
          <a:prstGeom prst="parallelogram">
            <a:avLst>
              <a:gd name="adj" fmla="val 41491"/>
            </a:avLst>
          </a:prstGeom>
          <a:solidFill>
            <a:srgbClr val="0070C0"/>
          </a:solidFill>
          <a:ln>
            <a:noFill/>
          </a:ln>
          <a:effectLst>
            <a:outerShdw blurRad="50800" dist="38100" dir="8100000" algn="tr"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 name="文本框 2">
            <a:extLst>
              <a:ext uri="{FF2B5EF4-FFF2-40B4-BE49-F238E27FC236}">
                <a16:creationId xmlns="" xmlns:a16="http://schemas.microsoft.com/office/drawing/2014/main" id="{B2562A97-A8BA-44E6-B5A0-2B728D2D1FC5}"/>
              </a:ext>
            </a:extLst>
          </p:cNvPr>
          <p:cNvSpPr txBox="1"/>
          <p:nvPr/>
        </p:nvSpPr>
        <p:spPr>
          <a:xfrm>
            <a:off x="678657" y="1911794"/>
            <a:ext cx="1570037" cy="300082"/>
          </a:xfrm>
          <a:prstGeom prst="rect">
            <a:avLst/>
          </a:prstGeom>
          <a:noFill/>
        </p:spPr>
        <p:txBody>
          <a:bodyPr wrap="square" rtlCol="0">
            <a:spAutoFit/>
          </a:bodyPr>
          <a:lstStyle/>
          <a:p>
            <a:r>
              <a:rPr lang="zh-CN" altLang="en-US" dirty="0">
                <a:solidFill>
                  <a:schemeClr val="bg1"/>
                </a:solidFill>
              </a:rPr>
              <a:t>格雷厄姆</a:t>
            </a:r>
            <a:r>
              <a:rPr lang="en-US" altLang="zh-CN" dirty="0">
                <a:solidFill>
                  <a:schemeClr val="bg1"/>
                </a:solidFill>
              </a:rPr>
              <a:t>—</a:t>
            </a:r>
            <a:r>
              <a:rPr lang="zh-CN" altLang="en-US" dirty="0">
                <a:solidFill>
                  <a:schemeClr val="bg1"/>
                </a:solidFill>
              </a:rPr>
              <a:t>金尼法 </a:t>
            </a:r>
          </a:p>
        </p:txBody>
      </p:sp>
      <p:sp>
        <p:nvSpPr>
          <p:cNvPr id="4" name="矩形 3">
            <a:extLst>
              <a:ext uri="{FF2B5EF4-FFF2-40B4-BE49-F238E27FC236}">
                <a16:creationId xmlns="" xmlns:a16="http://schemas.microsoft.com/office/drawing/2014/main" id="{F6D41A9D-C344-41A7-9217-1359737434B9}"/>
              </a:ext>
            </a:extLst>
          </p:cNvPr>
          <p:cNvSpPr/>
          <p:nvPr/>
        </p:nvSpPr>
        <p:spPr>
          <a:xfrm>
            <a:off x="2428875" y="1911794"/>
            <a:ext cx="6248400" cy="307777"/>
          </a:xfrm>
          <a:prstGeom prst="rect">
            <a:avLst/>
          </a:prstGeom>
        </p:spPr>
        <p:txBody>
          <a:bodyPr wrap="square">
            <a:spAutoFit/>
          </a:bodyPr>
          <a:lstStyle/>
          <a:p>
            <a:r>
              <a:rPr lang="zh-CN" altLang="en-US" sz="1400" dirty="0">
                <a:solidFill>
                  <a:schemeClr val="tx1">
                    <a:lumMod val="85000"/>
                    <a:lumOff val="15000"/>
                  </a:schemeClr>
                </a:solidFill>
                <a:cs typeface="+mn-ea"/>
                <a:sym typeface="+mn-lt"/>
              </a:rPr>
              <a:t>简单易行的评价人们在具有潜在危险性环境中作业时危险性的半定量评价方法</a:t>
            </a:r>
            <a:endParaRPr lang="zh-CN" altLang="en-US" dirty="0">
              <a:solidFill>
                <a:schemeClr val="tx1">
                  <a:lumMod val="85000"/>
                  <a:lumOff val="15000"/>
                </a:schemeClr>
              </a:solidFill>
            </a:endParaRPr>
          </a:p>
        </p:txBody>
      </p:sp>
      <p:grpSp>
        <p:nvGrpSpPr>
          <p:cNvPr id="5" name="组合 4">
            <a:extLst>
              <a:ext uri="{FF2B5EF4-FFF2-40B4-BE49-F238E27FC236}">
                <a16:creationId xmlns="" xmlns:a16="http://schemas.microsoft.com/office/drawing/2014/main" id="{761B5C38-1CE4-400A-8395-F058CD4E990D}"/>
              </a:ext>
            </a:extLst>
          </p:cNvPr>
          <p:cNvGrpSpPr/>
          <p:nvPr/>
        </p:nvGrpSpPr>
        <p:grpSpPr>
          <a:xfrm>
            <a:off x="515144" y="2935540"/>
            <a:ext cx="1733550" cy="300082"/>
            <a:chOff x="749301" y="2064194"/>
            <a:chExt cx="1733550" cy="300082"/>
          </a:xfrm>
        </p:grpSpPr>
        <p:sp>
          <p:nvSpPr>
            <p:cNvPr id="16" name="平行四边形 6">
              <a:extLst>
                <a:ext uri="{FF2B5EF4-FFF2-40B4-BE49-F238E27FC236}">
                  <a16:creationId xmlns="" xmlns:a16="http://schemas.microsoft.com/office/drawing/2014/main" id="{F36FC54D-B86A-44B2-A5C5-887709033545}"/>
                </a:ext>
              </a:extLst>
            </p:cNvPr>
            <p:cNvSpPr>
              <a:spLocks noChangeArrowheads="1"/>
            </p:cNvSpPr>
            <p:nvPr/>
          </p:nvSpPr>
          <p:spPr bwMode="auto">
            <a:xfrm>
              <a:off x="749301" y="2069001"/>
              <a:ext cx="1733550" cy="266984"/>
            </a:xfrm>
            <a:prstGeom prst="parallelogram">
              <a:avLst>
                <a:gd name="adj" fmla="val 41491"/>
              </a:avLst>
            </a:prstGeom>
            <a:solidFill>
              <a:srgbClr val="0070C0"/>
            </a:solidFill>
            <a:ln>
              <a:noFill/>
            </a:ln>
            <a:effectLst>
              <a:outerShdw blurRad="50800" dist="38100" dir="8100000" algn="tr"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7" name="文本框 16">
              <a:extLst>
                <a:ext uri="{FF2B5EF4-FFF2-40B4-BE49-F238E27FC236}">
                  <a16:creationId xmlns="" xmlns:a16="http://schemas.microsoft.com/office/drawing/2014/main" id="{21AB88DE-A368-407C-8028-1A765FB16B69}"/>
                </a:ext>
              </a:extLst>
            </p:cNvPr>
            <p:cNvSpPr txBox="1"/>
            <p:nvPr/>
          </p:nvSpPr>
          <p:spPr>
            <a:xfrm>
              <a:off x="831057" y="2064194"/>
              <a:ext cx="1570037" cy="300082"/>
            </a:xfrm>
            <a:prstGeom prst="rect">
              <a:avLst/>
            </a:prstGeom>
            <a:noFill/>
          </p:spPr>
          <p:txBody>
            <a:bodyPr wrap="square" rtlCol="0">
              <a:spAutoFit/>
            </a:bodyPr>
            <a:lstStyle/>
            <a:p>
              <a:pPr algn="ctr"/>
              <a:r>
                <a:rPr lang="zh-CN" altLang="en-US" dirty="0">
                  <a:solidFill>
                    <a:schemeClr val="bg1"/>
                  </a:solidFill>
                </a:rPr>
                <a:t>作业条件危险性</a:t>
              </a:r>
            </a:p>
          </p:txBody>
        </p:sp>
      </p:grpSp>
      <p:sp>
        <p:nvSpPr>
          <p:cNvPr id="7" name="矩形 6">
            <a:extLst>
              <a:ext uri="{FF2B5EF4-FFF2-40B4-BE49-F238E27FC236}">
                <a16:creationId xmlns="" xmlns:a16="http://schemas.microsoft.com/office/drawing/2014/main" id="{C8D67A10-8467-47D7-8BD9-47934CBFA022}"/>
              </a:ext>
            </a:extLst>
          </p:cNvPr>
          <p:cNvSpPr/>
          <p:nvPr/>
        </p:nvSpPr>
        <p:spPr>
          <a:xfrm>
            <a:off x="2428875" y="2544217"/>
            <a:ext cx="6477000" cy="300082"/>
          </a:xfrm>
          <a:prstGeom prst="rect">
            <a:avLst/>
          </a:prstGeom>
        </p:spPr>
        <p:txBody>
          <a:bodyPr wrap="square">
            <a:spAutoFit/>
          </a:bodyPr>
          <a:lstStyle/>
          <a:p>
            <a:r>
              <a:rPr lang="zh-CN" altLang="en-US" dirty="0"/>
              <a:t>作业条件危险性可由以下三种因素指标值之积来评价系统人员伤亡风险大小</a:t>
            </a:r>
            <a:r>
              <a:rPr lang="en-US" altLang="zh-CN" dirty="0"/>
              <a:t>:</a:t>
            </a:r>
            <a:endParaRPr lang="zh-CN" altLang="en-US" dirty="0"/>
          </a:p>
        </p:txBody>
      </p:sp>
      <p:sp>
        <p:nvSpPr>
          <p:cNvPr id="20" name="矩形 19">
            <a:extLst>
              <a:ext uri="{FF2B5EF4-FFF2-40B4-BE49-F238E27FC236}">
                <a16:creationId xmlns="" xmlns:a16="http://schemas.microsoft.com/office/drawing/2014/main" id="{8667FC96-BFBA-4DA4-8F62-9B0A36671046}"/>
              </a:ext>
            </a:extLst>
          </p:cNvPr>
          <p:cNvSpPr/>
          <p:nvPr/>
        </p:nvSpPr>
        <p:spPr>
          <a:xfrm>
            <a:off x="2428875" y="2826850"/>
            <a:ext cx="6477000" cy="803233"/>
          </a:xfrm>
          <a:prstGeom prst="rect">
            <a:avLst/>
          </a:prstGeom>
        </p:spPr>
        <p:txBody>
          <a:bodyPr wrap="square">
            <a:spAutoFit/>
          </a:bodyPr>
          <a:lstStyle/>
          <a:p>
            <a:pPr>
              <a:lnSpc>
                <a:spcPts val="1900"/>
              </a:lnSpc>
            </a:pPr>
            <a:r>
              <a:rPr lang="zh-CN" altLang="en-US" dirty="0"/>
              <a:t>Ｌ</a:t>
            </a:r>
            <a:r>
              <a:rPr lang="en-US" altLang="zh-CN" dirty="0"/>
              <a:t>―</a:t>
            </a:r>
            <a:r>
              <a:rPr lang="zh-CN" altLang="en-US" dirty="0"/>
              <a:t>发生事故的可能性大小；</a:t>
            </a:r>
          </a:p>
          <a:p>
            <a:pPr>
              <a:lnSpc>
                <a:spcPts val="1900"/>
              </a:lnSpc>
            </a:pPr>
            <a:r>
              <a:rPr lang="zh-CN" altLang="en-US" dirty="0"/>
              <a:t>Ｅ</a:t>
            </a:r>
            <a:r>
              <a:rPr lang="en-US" altLang="zh-CN" dirty="0"/>
              <a:t>―</a:t>
            </a:r>
            <a:r>
              <a:rPr lang="zh-CN" altLang="en-US" dirty="0"/>
              <a:t>人体暴露在这种危险环境中的频繁程度；</a:t>
            </a:r>
          </a:p>
          <a:p>
            <a:pPr>
              <a:lnSpc>
                <a:spcPts val="1900"/>
              </a:lnSpc>
            </a:pPr>
            <a:r>
              <a:rPr lang="zh-CN" altLang="en-US" dirty="0"/>
              <a:t>Ｃ</a:t>
            </a:r>
            <a:r>
              <a:rPr lang="en-US" altLang="zh-CN" dirty="0"/>
              <a:t>―</a:t>
            </a:r>
            <a:r>
              <a:rPr lang="zh-CN" altLang="en-US" dirty="0"/>
              <a:t>一旦发生事故会造成的损失后果。</a:t>
            </a:r>
          </a:p>
        </p:txBody>
      </p:sp>
      <p:grpSp>
        <p:nvGrpSpPr>
          <p:cNvPr id="21" name="组合 20">
            <a:extLst>
              <a:ext uri="{FF2B5EF4-FFF2-40B4-BE49-F238E27FC236}">
                <a16:creationId xmlns="" xmlns:a16="http://schemas.microsoft.com/office/drawing/2014/main" id="{77BA8F6E-8F3C-4F67-9795-F0476AF7546A}"/>
              </a:ext>
            </a:extLst>
          </p:cNvPr>
          <p:cNvGrpSpPr/>
          <p:nvPr/>
        </p:nvGrpSpPr>
        <p:grpSpPr>
          <a:xfrm>
            <a:off x="529431" y="4235671"/>
            <a:ext cx="1733550" cy="300082"/>
            <a:chOff x="749301" y="2064194"/>
            <a:chExt cx="1733550" cy="300082"/>
          </a:xfrm>
        </p:grpSpPr>
        <p:sp>
          <p:nvSpPr>
            <p:cNvPr id="22" name="平行四边形 6">
              <a:extLst>
                <a:ext uri="{FF2B5EF4-FFF2-40B4-BE49-F238E27FC236}">
                  <a16:creationId xmlns="" xmlns:a16="http://schemas.microsoft.com/office/drawing/2014/main" id="{F60FE084-9F9B-45F3-BC97-27064371CDBD}"/>
                </a:ext>
              </a:extLst>
            </p:cNvPr>
            <p:cNvSpPr>
              <a:spLocks noChangeArrowheads="1"/>
            </p:cNvSpPr>
            <p:nvPr/>
          </p:nvSpPr>
          <p:spPr bwMode="auto">
            <a:xfrm>
              <a:off x="749301" y="2069001"/>
              <a:ext cx="1733550" cy="266984"/>
            </a:xfrm>
            <a:prstGeom prst="parallelogram">
              <a:avLst>
                <a:gd name="adj" fmla="val 41491"/>
              </a:avLst>
            </a:prstGeom>
            <a:solidFill>
              <a:srgbClr val="0070C0"/>
            </a:solidFill>
            <a:ln>
              <a:noFill/>
            </a:ln>
            <a:effectLst>
              <a:outerShdw blurRad="50800" dist="38100" dir="8100000" algn="tr"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3" name="文本框 22">
              <a:extLst>
                <a:ext uri="{FF2B5EF4-FFF2-40B4-BE49-F238E27FC236}">
                  <a16:creationId xmlns="" xmlns:a16="http://schemas.microsoft.com/office/drawing/2014/main" id="{588BEDF7-312A-4315-8C9F-15B6396980F0}"/>
                </a:ext>
              </a:extLst>
            </p:cNvPr>
            <p:cNvSpPr txBox="1"/>
            <p:nvPr/>
          </p:nvSpPr>
          <p:spPr>
            <a:xfrm>
              <a:off x="831057" y="2064194"/>
              <a:ext cx="1570037" cy="300082"/>
            </a:xfrm>
            <a:prstGeom prst="rect">
              <a:avLst/>
            </a:prstGeom>
            <a:noFill/>
          </p:spPr>
          <p:txBody>
            <a:bodyPr wrap="square" rtlCol="0">
              <a:spAutoFit/>
            </a:bodyPr>
            <a:lstStyle/>
            <a:p>
              <a:pPr algn="ctr"/>
              <a:r>
                <a:rPr lang="zh-CN" altLang="en-US" dirty="0">
                  <a:solidFill>
                    <a:schemeClr val="bg1"/>
                  </a:solidFill>
                </a:rPr>
                <a:t>Ｄ＝ＬＥＣ</a:t>
              </a:r>
            </a:p>
          </p:txBody>
        </p:sp>
      </p:grpSp>
      <p:sp>
        <p:nvSpPr>
          <p:cNvPr id="24" name="矩形 23">
            <a:extLst>
              <a:ext uri="{FF2B5EF4-FFF2-40B4-BE49-F238E27FC236}">
                <a16:creationId xmlns="" xmlns:a16="http://schemas.microsoft.com/office/drawing/2014/main" id="{D015B32A-455F-4D0D-8E7C-45AF94A3241C}"/>
              </a:ext>
            </a:extLst>
          </p:cNvPr>
          <p:cNvSpPr/>
          <p:nvPr/>
        </p:nvSpPr>
        <p:spPr>
          <a:xfrm>
            <a:off x="2428875" y="3946599"/>
            <a:ext cx="6477000" cy="300082"/>
          </a:xfrm>
          <a:prstGeom prst="rect">
            <a:avLst/>
          </a:prstGeom>
        </p:spPr>
        <p:txBody>
          <a:bodyPr wrap="square">
            <a:spAutoFit/>
          </a:bodyPr>
          <a:lstStyle/>
          <a:p>
            <a:r>
              <a:rPr lang="zh-CN" altLang="en-US" dirty="0"/>
              <a:t>三个因素的分值的乘积：</a:t>
            </a:r>
          </a:p>
        </p:txBody>
      </p:sp>
      <p:sp>
        <p:nvSpPr>
          <p:cNvPr id="25" name="矩形 24">
            <a:extLst>
              <a:ext uri="{FF2B5EF4-FFF2-40B4-BE49-F238E27FC236}">
                <a16:creationId xmlns="" xmlns:a16="http://schemas.microsoft.com/office/drawing/2014/main" id="{5461DCC9-FBD0-44ED-8110-63762A6BADC6}"/>
              </a:ext>
            </a:extLst>
          </p:cNvPr>
          <p:cNvSpPr/>
          <p:nvPr/>
        </p:nvSpPr>
        <p:spPr>
          <a:xfrm>
            <a:off x="2428875" y="4224765"/>
            <a:ext cx="6477000" cy="507831"/>
          </a:xfrm>
          <a:prstGeom prst="rect">
            <a:avLst/>
          </a:prstGeom>
        </p:spPr>
        <p:txBody>
          <a:bodyPr wrap="square">
            <a:spAutoFit/>
          </a:bodyPr>
          <a:lstStyle/>
          <a:p>
            <a:r>
              <a:rPr lang="zh-CN" altLang="en-US" dirty="0"/>
              <a:t>Ｄ值越大，说明作业条件危险性大，需要增加安全措施，或改变发生事故的可能性，或减少人体暴露于危险环境中的频繁程度，或减轻事故损失，直至调整到允许范围。</a:t>
            </a:r>
          </a:p>
        </p:txBody>
      </p:sp>
      <p:cxnSp>
        <p:nvCxnSpPr>
          <p:cNvPr id="19" name="直接连接符 18">
            <a:extLst>
              <a:ext uri="{FF2B5EF4-FFF2-40B4-BE49-F238E27FC236}">
                <a16:creationId xmlns="" xmlns:a16="http://schemas.microsoft.com/office/drawing/2014/main" id="{9513B8D8-4145-41AC-9156-0EB6CD63D18D}"/>
              </a:ext>
            </a:extLst>
          </p:cNvPr>
          <p:cNvCxnSpPr/>
          <p:nvPr/>
        </p:nvCxnSpPr>
        <p:spPr>
          <a:xfrm>
            <a:off x="515144" y="2371725"/>
            <a:ext cx="8080375"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A67958E6-155B-4C5C-8FE8-932F2D94C4E8}"/>
              </a:ext>
            </a:extLst>
          </p:cNvPr>
          <p:cNvCxnSpPr/>
          <p:nvPr/>
        </p:nvCxnSpPr>
        <p:spPr>
          <a:xfrm>
            <a:off x="528637" y="3714750"/>
            <a:ext cx="8080375"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7BA7B9B5-31AD-45FA-A46F-82F010B4DAA8}"/>
              </a:ext>
            </a:extLst>
          </p:cNvPr>
          <p:cNvCxnSpPr/>
          <p:nvPr/>
        </p:nvCxnSpPr>
        <p:spPr>
          <a:xfrm>
            <a:off x="528637" y="4865687"/>
            <a:ext cx="8080375"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88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085288B4-F805-445D-B8DF-8F0DAC961E06}"/>
              </a:ext>
            </a:extLst>
          </p:cNvPr>
          <p:cNvSpPr txBox="1">
            <a:spLocks noChangeArrowheads="1"/>
          </p:cNvSpPr>
          <p:nvPr/>
        </p:nvSpPr>
        <p:spPr>
          <a:xfrm>
            <a:off x="3086356" y="1241196"/>
            <a:ext cx="3640455"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作业条件危险性评价 </a:t>
            </a:r>
            <a:r>
              <a:rPr lang="en-US" altLang="zh-CN" sz="1800" dirty="0">
                <a:solidFill>
                  <a:srgbClr val="0070C0"/>
                </a:solidFill>
                <a:latin typeface="+mn-lt"/>
                <a:ea typeface="+mn-ea"/>
                <a:cs typeface="+mn-ea"/>
                <a:sym typeface="+mn-lt"/>
              </a:rPr>
              <a:t>(LEC</a:t>
            </a:r>
            <a:r>
              <a:rPr lang="zh-CN" altLang="en-US" sz="1800" dirty="0">
                <a:solidFill>
                  <a:srgbClr val="0070C0"/>
                </a:solidFill>
                <a:latin typeface="+mn-lt"/>
                <a:ea typeface="+mn-ea"/>
                <a:cs typeface="+mn-ea"/>
                <a:sym typeface="+mn-lt"/>
              </a:rPr>
              <a:t>法</a:t>
            </a:r>
            <a:r>
              <a:rPr lang="en-US" altLang="zh-CN" sz="1800" dirty="0">
                <a:solidFill>
                  <a:srgbClr val="0070C0"/>
                </a:solidFill>
                <a:latin typeface="+mn-lt"/>
                <a:ea typeface="+mn-ea"/>
                <a:cs typeface="+mn-ea"/>
                <a:sym typeface="+mn-lt"/>
              </a:rPr>
              <a:t>)</a:t>
            </a:r>
          </a:p>
        </p:txBody>
      </p:sp>
      <p:graphicFrame>
        <p:nvGraphicFramePr>
          <p:cNvPr id="2" name="表格 1">
            <a:extLst>
              <a:ext uri="{FF2B5EF4-FFF2-40B4-BE49-F238E27FC236}">
                <a16:creationId xmlns="" xmlns:a16="http://schemas.microsoft.com/office/drawing/2014/main" id="{F07D73E5-EAAD-4A54-988B-CE387A94FACB}"/>
              </a:ext>
            </a:extLst>
          </p:cNvPr>
          <p:cNvGraphicFramePr>
            <a:graphicFrameLocks noGrp="1"/>
          </p:cNvGraphicFramePr>
          <p:nvPr>
            <p:extLst>
              <p:ext uri="{D42A27DB-BD31-4B8C-83A1-F6EECF244321}">
                <p14:modId xmlns:p14="http://schemas.microsoft.com/office/powerpoint/2010/main" val="263873313"/>
              </p:ext>
            </p:extLst>
          </p:nvPr>
        </p:nvGraphicFramePr>
        <p:xfrm>
          <a:off x="1345881" y="2125443"/>
          <a:ext cx="6722745" cy="2590802"/>
        </p:xfrm>
        <a:graphic>
          <a:graphicData uri="http://schemas.openxmlformats.org/drawingml/2006/table">
            <a:tbl>
              <a:tblPr>
                <a:tableStyleId>{D7AC3CCA-C797-4891-BE02-D94E43425B78}</a:tableStyleId>
              </a:tblPr>
              <a:tblGrid>
                <a:gridCol w="2024052">
                  <a:extLst>
                    <a:ext uri="{9D8B030D-6E8A-4147-A177-3AD203B41FA5}">
                      <a16:colId xmlns="" xmlns:a16="http://schemas.microsoft.com/office/drawing/2014/main" val="369521708"/>
                    </a:ext>
                  </a:extLst>
                </a:gridCol>
                <a:gridCol w="4698693">
                  <a:extLst>
                    <a:ext uri="{9D8B030D-6E8A-4147-A177-3AD203B41FA5}">
                      <a16:colId xmlns="" xmlns:a16="http://schemas.microsoft.com/office/drawing/2014/main" val="969681570"/>
                    </a:ext>
                  </a:extLst>
                </a:gridCol>
              </a:tblGrid>
              <a:tr h="396764">
                <a:tc>
                  <a:txBody>
                    <a:bodyPr/>
                    <a:lstStyle/>
                    <a:p>
                      <a:pPr algn="ctr">
                        <a:spcAft>
                          <a:spcPts val="0"/>
                        </a:spcAft>
                      </a:pPr>
                      <a:r>
                        <a:rPr lang="zh-CN" sz="1400" kern="100" dirty="0">
                          <a:solidFill>
                            <a:schemeClr val="bg1"/>
                          </a:solidFill>
                          <a:effectLst/>
                        </a:rPr>
                        <a:t>分数值</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tc>
                  <a:txBody>
                    <a:bodyPr/>
                    <a:lstStyle/>
                    <a:p>
                      <a:pPr algn="ctr">
                        <a:spcAft>
                          <a:spcPts val="0"/>
                        </a:spcAft>
                      </a:pPr>
                      <a:r>
                        <a:rPr lang="zh-CN" sz="1400" kern="100" dirty="0">
                          <a:solidFill>
                            <a:schemeClr val="bg1"/>
                          </a:solidFill>
                          <a:effectLst/>
                        </a:rPr>
                        <a:t>事故发生的可能性</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extLst>
                  <a:ext uri="{0D108BD9-81ED-4DB2-BD59-A6C34878D82A}">
                    <a16:rowId xmlns="" xmlns:a16="http://schemas.microsoft.com/office/drawing/2014/main" val="2335096300"/>
                  </a:ext>
                </a:extLst>
              </a:tr>
              <a:tr h="313434">
                <a:tc>
                  <a:txBody>
                    <a:bodyPr/>
                    <a:lstStyle/>
                    <a:p>
                      <a:pPr algn="ctr">
                        <a:spcAft>
                          <a:spcPts val="0"/>
                        </a:spcAft>
                      </a:pPr>
                      <a:r>
                        <a:rPr lang="en-US" sz="14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完全可以预料</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3303401145"/>
                  </a:ext>
                </a:extLst>
              </a:tr>
              <a:tr h="313434">
                <a:tc>
                  <a:txBody>
                    <a:bodyPr/>
                    <a:lstStyle/>
                    <a:p>
                      <a:pPr algn="ctr">
                        <a:spcAft>
                          <a:spcPts val="0"/>
                        </a:spcAft>
                      </a:pPr>
                      <a:r>
                        <a:rPr lang="en-US" sz="1400" kern="100">
                          <a:effectLst/>
                        </a:rPr>
                        <a:t>6</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相当可能</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177441061"/>
                  </a:ext>
                </a:extLst>
              </a:tr>
              <a:tr h="313434">
                <a:tc>
                  <a:txBody>
                    <a:bodyPr/>
                    <a:lstStyle/>
                    <a:p>
                      <a:pPr algn="ctr">
                        <a:spcAft>
                          <a:spcPts val="0"/>
                        </a:spcAft>
                      </a:pPr>
                      <a:r>
                        <a:rPr lang="en-US" sz="1400" kern="100">
                          <a:effectLst/>
                        </a:rPr>
                        <a:t>3</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可能</a:t>
                      </a:r>
                      <a:r>
                        <a:rPr lang="en-US" sz="1400" kern="100" dirty="0">
                          <a:effectLst/>
                        </a:rPr>
                        <a:t>,</a:t>
                      </a:r>
                      <a:r>
                        <a:rPr lang="zh-CN" sz="1400" kern="100" dirty="0">
                          <a:effectLst/>
                        </a:rPr>
                        <a:t>但不经常</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380507768"/>
                  </a:ext>
                </a:extLst>
              </a:tr>
              <a:tr h="313434">
                <a:tc>
                  <a:txBody>
                    <a:bodyPr/>
                    <a:lstStyle/>
                    <a:p>
                      <a:pPr algn="ctr">
                        <a:spcAft>
                          <a:spcPts val="0"/>
                        </a:spcAft>
                      </a:pPr>
                      <a:r>
                        <a:rPr lang="en-US" sz="1400" kern="100">
                          <a:effectLst/>
                        </a:rPr>
                        <a:t>1</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可能性小</a:t>
                      </a:r>
                      <a:r>
                        <a:rPr lang="en-US" sz="1400" kern="100" dirty="0">
                          <a:effectLst/>
                        </a:rPr>
                        <a:t>,</a:t>
                      </a:r>
                      <a:r>
                        <a:rPr lang="zh-CN" sz="1400" kern="100" dirty="0">
                          <a:effectLst/>
                        </a:rPr>
                        <a:t>完全意外</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1028788544"/>
                  </a:ext>
                </a:extLst>
              </a:tr>
              <a:tr h="313434">
                <a:tc>
                  <a:txBody>
                    <a:bodyPr/>
                    <a:lstStyle/>
                    <a:p>
                      <a:pPr algn="ctr">
                        <a:spcAft>
                          <a:spcPts val="0"/>
                        </a:spcAft>
                      </a:pPr>
                      <a:r>
                        <a:rPr lang="en-US" sz="1400" kern="100">
                          <a:effectLst/>
                        </a:rPr>
                        <a:t>0.5</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很不可能，可以设想</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070683125"/>
                  </a:ext>
                </a:extLst>
              </a:tr>
              <a:tr h="313434">
                <a:tc>
                  <a:txBody>
                    <a:bodyPr/>
                    <a:lstStyle/>
                    <a:p>
                      <a:pPr algn="ctr">
                        <a:spcAft>
                          <a:spcPts val="0"/>
                        </a:spcAft>
                      </a:pPr>
                      <a:r>
                        <a:rPr lang="en-US" sz="1400" kern="100">
                          <a:effectLst/>
                        </a:rPr>
                        <a:t>0.2</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极不可能</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961146899"/>
                  </a:ext>
                </a:extLst>
              </a:tr>
              <a:tr h="313434">
                <a:tc>
                  <a:txBody>
                    <a:bodyPr/>
                    <a:lstStyle/>
                    <a:p>
                      <a:pPr algn="ctr">
                        <a:spcAft>
                          <a:spcPts val="0"/>
                        </a:spcAft>
                      </a:pPr>
                      <a:r>
                        <a:rPr lang="en-US" sz="1400" kern="100">
                          <a:effectLst/>
                        </a:rPr>
                        <a:t>0.1</a:t>
                      </a:r>
                      <a:endParaRPr lang="zh-CN" sz="18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实际不可能</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1962734769"/>
                  </a:ext>
                </a:extLst>
              </a:tr>
            </a:tbl>
          </a:graphicData>
        </a:graphic>
      </p:graphicFrame>
      <p:sp>
        <p:nvSpPr>
          <p:cNvPr id="6" name="矩形 5">
            <a:extLst>
              <a:ext uri="{FF2B5EF4-FFF2-40B4-BE49-F238E27FC236}">
                <a16:creationId xmlns="" xmlns:a16="http://schemas.microsoft.com/office/drawing/2014/main" id="{74A051EB-122F-4683-86AB-75CDD3173B81}"/>
              </a:ext>
            </a:extLst>
          </p:cNvPr>
          <p:cNvSpPr/>
          <p:nvPr/>
        </p:nvSpPr>
        <p:spPr>
          <a:xfrm>
            <a:off x="3354959" y="1693902"/>
            <a:ext cx="2704588" cy="338554"/>
          </a:xfrm>
          <a:prstGeom prst="rect">
            <a:avLst/>
          </a:prstGeom>
        </p:spPr>
        <p:txBody>
          <a:bodyPr wrap="none">
            <a:spAutoFit/>
          </a:bodyPr>
          <a:lstStyle/>
          <a:p>
            <a:pPr algn="ctr">
              <a:defRPr/>
            </a:pPr>
            <a:r>
              <a:rPr lang="zh-CN" altLang="en-US" sz="1600" dirty="0">
                <a:solidFill>
                  <a:srgbClr val="0070C0"/>
                </a:solidFill>
                <a:cs typeface="+mn-ea"/>
                <a:sym typeface="+mn-lt"/>
              </a:rPr>
              <a:t>Ｌ</a:t>
            </a:r>
            <a:r>
              <a:rPr lang="en-US" altLang="zh-CN" sz="1600" dirty="0">
                <a:solidFill>
                  <a:srgbClr val="0070C0"/>
                </a:solidFill>
                <a:cs typeface="+mn-ea"/>
                <a:sym typeface="+mn-lt"/>
              </a:rPr>
              <a:t>— </a:t>
            </a:r>
            <a:r>
              <a:rPr lang="zh-CN" altLang="en-US" sz="1600" dirty="0">
                <a:solidFill>
                  <a:srgbClr val="0070C0"/>
                </a:solidFill>
                <a:cs typeface="+mn-ea"/>
                <a:sym typeface="+mn-lt"/>
              </a:rPr>
              <a:t>发生事故的可能性大小</a:t>
            </a:r>
          </a:p>
        </p:txBody>
      </p:sp>
    </p:spTree>
    <p:extLst>
      <p:ext uri="{BB962C8B-B14F-4D97-AF65-F5344CB8AC3E}">
        <p14:creationId xmlns:p14="http://schemas.microsoft.com/office/powerpoint/2010/main" val="38290993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47960450-B226-45AE-86A2-46CF40B5EF38}"/>
              </a:ext>
            </a:extLst>
          </p:cNvPr>
          <p:cNvSpPr txBox="1">
            <a:spLocks noChangeArrowheads="1"/>
          </p:cNvSpPr>
          <p:nvPr/>
        </p:nvSpPr>
        <p:spPr>
          <a:xfrm>
            <a:off x="3077841" y="1212572"/>
            <a:ext cx="3640455"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作业条件危险性评价 </a:t>
            </a:r>
            <a:r>
              <a:rPr lang="en-US" altLang="zh-CN" sz="1800" dirty="0">
                <a:solidFill>
                  <a:srgbClr val="0070C0"/>
                </a:solidFill>
                <a:latin typeface="+mn-lt"/>
                <a:ea typeface="+mn-ea"/>
                <a:cs typeface="+mn-ea"/>
                <a:sym typeface="+mn-lt"/>
              </a:rPr>
              <a:t>(LEC</a:t>
            </a:r>
            <a:r>
              <a:rPr lang="zh-CN" altLang="en-US" sz="1800" dirty="0">
                <a:solidFill>
                  <a:srgbClr val="0070C0"/>
                </a:solidFill>
                <a:latin typeface="+mn-lt"/>
                <a:ea typeface="+mn-ea"/>
                <a:cs typeface="+mn-ea"/>
                <a:sym typeface="+mn-lt"/>
              </a:rPr>
              <a:t>法</a:t>
            </a:r>
            <a:r>
              <a:rPr lang="en-US" altLang="zh-CN" sz="1800" dirty="0">
                <a:solidFill>
                  <a:srgbClr val="0070C0"/>
                </a:solidFill>
                <a:latin typeface="+mn-lt"/>
                <a:ea typeface="+mn-ea"/>
                <a:cs typeface="+mn-ea"/>
                <a:sym typeface="+mn-lt"/>
              </a:rPr>
              <a:t>)</a:t>
            </a:r>
          </a:p>
        </p:txBody>
      </p:sp>
      <p:sp>
        <p:nvSpPr>
          <p:cNvPr id="15" name="矩形 14">
            <a:extLst>
              <a:ext uri="{FF2B5EF4-FFF2-40B4-BE49-F238E27FC236}">
                <a16:creationId xmlns="" xmlns:a16="http://schemas.microsoft.com/office/drawing/2014/main" id="{5D0B5883-C0E8-4084-AAE4-8DB7C762463D}"/>
              </a:ext>
            </a:extLst>
          </p:cNvPr>
          <p:cNvSpPr/>
          <p:nvPr/>
        </p:nvSpPr>
        <p:spPr>
          <a:xfrm>
            <a:off x="3077841" y="1582450"/>
            <a:ext cx="2988319" cy="338554"/>
          </a:xfrm>
          <a:prstGeom prst="rect">
            <a:avLst/>
          </a:prstGeom>
        </p:spPr>
        <p:txBody>
          <a:bodyPr wrap="none">
            <a:spAutoFit/>
          </a:bodyPr>
          <a:lstStyle/>
          <a:p>
            <a:pPr algn="ctr">
              <a:defRPr/>
            </a:pPr>
            <a:r>
              <a:rPr lang="en-US" altLang="zh-CN" sz="1600" dirty="0">
                <a:solidFill>
                  <a:srgbClr val="0070C0"/>
                </a:solidFill>
                <a:cs typeface="+mn-ea"/>
                <a:sym typeface="+mn-lt"/>
              </a:rPr>
              <a:t>E</a:t>
            </a:r>
            <a:r>
              <a:rPr lang="zh-CN" altLang="en-US" sz="1600" dirty="0">
                <a:solidFill>
                  <a:srgbClr val="0070C0"/>
                </a:solidFill>
                <a:cs typeface="+mn-ea"/>
                <a:sym typeface="+mn-lt"/>
              </a:rPr>
              <a:t>－暴露于危险环境的频繁程度</a:t>
            </a:r>
          </a:p>
        </p:txBody>
      </p:sp>
      <p:graphicFrame>
        <p:nvGraphicFramePr>
          <p:cNvPr id="3" name="表格 2">
            <a:extLst>
              <a:ext uri="{FF2B5EF4-FFF2-40B4-BE49-F238E27FC236}">
                <a16:creationId xmlns="" xmlns:a16="http://schemas.microsoft.com/office/drawing/2014/main" id="{8A4FD59C-956B-4974-96AC-0B278F33AA08}"/>
              </a:ext>
            </a:extLst>
          </p:cNvPr>
          <p:cNvGraphicFramePr>
            <a:graphicFrameLocks noGrp="1"/>
          </p:cNvGraphicFramePr>
          <p:nvPr>
            <p:extLst>
              <p:ext uri="{D42A27DB-BD31-4B8C-83A1-F6EECF244321}">
                <p14:modId xmlns:p14="http://schemas.microsoft.com/office/powerpoint/2010/main" val="81655460"/>
              </p:ext>
            </p:extLst>
          </p:nvPr>
        </p:nvGraphicFramePr>
        <p:xfrm>
          <a:off x="1244917" y="2121258"/>
          <a:ext cx="6654166" cy="2656682"/>
        </p:xfrm>
        <a:graphic>
          <a:graphicData uri="http://schemas.openxmlformats.org/drawingml/2006/table">
            <a:tbl>
              <a:tblPr>
                <a:tableStyleId>{D7AC3CCA-C797-4891-BE02-D94E43425B78}</a:tableStyleId>
              </a:tblPr>
              <a:tblGrid>
                <a:gridCol w="2142867">
                  <a:extLst>
                    <a:ext uri="{9D8B030D-6E8A-4147-A177-3AD203B41FA5}">
                      <a16:colId xmlns="" xmlns:a16="http://schemas.microsoft.com/office/drawing/2014/main" val="579275982"/>
                    </a:ext>
                  </a:extLst>
                </a:gridCol>
                <a:gridCol w="4511299">
                  <a:extLst>
                    <a:ext uri="{9D8B030D-6E8A-4147-A177-3AD203B41FA5}">
                      <a16:colId xmlns="" xmlns:a16="http://schemas.microsoft.com/office/drawing/2014/main" val="992874269"/>
                    </a:ext>
                  </a:extLst>
                </a:gridCol>
              </a:tblGrid>
              <a:tr h="379526">
                <a:tc>
                  <a:txBody>
                    <a:bodyPr/>
                    <a:lstStyle/>
                    <a:p>
                      <a:pPr algn="ctr">
                        <a:spcAft>
                          <a:spcPts val="0"/>
                        </a:spcAft>
                      </a:pPr>
                      <a:r>
                        <a:rPr lang="zh-CN" sz="1400" kern="100" dirty="0">
                          <a:solidFill>
                            <a:schemeClr val="bg1"/>
                          </a:solidFill>
                          <a:effectLst/>
                        </a:rPr>
                        <a:t>分数值</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tc>
                  <a:txBody>
                    <a:bodyPr/>
                    <a:lstStyle/>
                    <a:p>
                      <a:pPr algn="ctr">
                        <a:spcAft>
                          <a:spcPts val="0"/>
                        </a:spcAft>
                      </a:pPr>
                      <a:r>
                        <a:rPr lang="zh-CN" sz="1400" kern="100" dirty="0">
                          <a:solidFill>
                            <a:schemeClr val="bg1"/>
                          </a:solidFill>
                          <a:effectLst/>
                        </a:rPr>
                        <a:t>暴露于危险环境的频繁程度</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solidFill>
                      <a:srgbClr val="0070C0"/>
                    </a:solidFill>
                  </a:tcPr>
                </a:tc>
                <a:extLst>
                  <a:ext uri="{0D108BD9-81ED-4DB2-BD59-A6C34878D82A}">
                    <a16:rowId xmlns="" xmlns:a16="http://schemas.microsoft.com/office/drawing/2014/main" val="395245504"/>
                  </a:ext>
                </a:extLst>
              </a:tr>
              <a:tr h="379526">
                <a:tc>
                  <a:txBody>
                    <a:bodyPr/>
                    <a:lstStyle/>
                    <a:p>
                      <a:pPr algn="ctr">
                        <a:spcAft>
                          <a:spcPts val="0"/>
                        </a:spcAft>
                      </a:pPr>
                      <a:r>
                        <a:rPr lang="en-US" sz="1400" kern="100">
                          <a:effectLst/>
                        </a:rPr>
                        <a:t>10</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连续暴露</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879859471"/>
                  </a:ext>
                </a:extLst>
              </a:tr>
              <a:tr h="379526">
                <a:tc>
                  <a:txBody>
                    <a:bodyPr/>
                    <a:lstStyle/>
                    <a:p>
                      <a:pPr algn="ctr">
                        <a:spcAft>
                          <a:spcPts val="0"/>
                        </a:spcAft>
                      </a:pPr>
                      <a:r>
                        <a:rPr lang="en-US" sz="1400" kern="100">
                          <a:effectLst/>
                        </a:rPr>
                        <a:t>6</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每天工作时间内暴露</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3998196939"/>
                  </a:ext>
                </a:extLst>
              </a:tr>
              <a:tr h="379526">
                <a:tc>
                  <a:txBody>
                    <a:bodyPr/>
                    <a:lstStyle/>
                    <a:p>
                      <a:pPr algn="ctr">
                        <a:spcAft>
                          <a:spcPts val="0"/>
                        </a:spcAft>
                      </a:pPr>
                      <a:r>
                        <a:rPr lang="en-US" sz="1400" kern="100">
                          <a:effectLst/>
                        </a:rPr>
                        <a:t>3</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每周一次</a:t>
                      </a:r>
                      <a:r>
                        <a:rPr lang="en-US" sz="1400" kern="100">
                          <a:effectLst/>
                        </a:rPr>
                        <a:t>,</a:t>
                      </a:r>
                      <a:r>
                        <a:rPr lang="zh-CN" sz="1400" kern="100">
                          <a:effectLst/>
                        </a:rPr>
                        <a:t>或偶然暴露</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1041563062"/>
                  </a:ext>
                </a:extLst>
              </a:tr>
              <a:tr h="379526">
                <a:tc>
                  <a:txBody>
                    <a:bodyPr/>
                    <a:lstStyle/>
                    <a:p>
                      <a:pPr algn="ctr">
                        <a:spcAft>
                          <a:spcPts val="0"/>
                        </a:spcAft>
                      </a:pPr>
                      <a:r>
                        <a:rPr lang="en-US" sz="1400" kern="100">
                          <a:effectLst/>
                        </a:rPr>
                        <a:t>2</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每月一次暴露</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402535736"/>
                  </a:ext>
                </a:extLst>
              </a:tr>
              <a:tr h="379526">
                <a:tc>
                  <a:txBody>
                    <a:bodyPr/>
                    <a:lstStyle/>
                    <a:p>
                      <a:pPr algn="ctr">
                        <a:spcAft>
                          <a:spcPts val="0"/>
                        </a:spcAft>
                      </a:pPr>
                      <a:r>
                        <a:rPr lang="en-US" sz="1400" kern="100">
                          <a:effectLst/>
                        </a:rPr>
                        <a:t>1</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每年几次暴露</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536452685"/>
                  </a:ext>
                </a:extLst>
              </a:tr>
              <a:tr h="379526">
                <a:tc>
                  <a:txBody>
                    <a:bodyPr/>
                    <a:lstStyle/>
                    <a:p>
                      <a:pPr algn="ctr">
                        <a:spcAft>
                          <a:spcPts val="0"/>
                        </a:spcAft>
                      </a:pPr>
                      <a:r>
                        <a:rPr lang="en-US" sz="1400" kern="100" dirty="0">
                          <a:effectLst/>
                        </a:rPr>
                        <a:t>0.5</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非常罕见地暴露</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34929771"/>
                  </a:ext>
                </a:extLst>
              </a:tr>
            </a:tbl>
          </a:graphicData>
        </a:graphic>
      </p:graphicFrame>
    </p:spTree>
    <p:extLst>
      <p:ext uri="{BB962C8B-B14F-4D97-AF65-F5344CB8AC3E}">
        <p14:creationId xmlns:p14="http://schemas.microsoft.com/office/powerpoint/2010/main" val="18395453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47960450-B226-45AE-86A2-46CF40B5EF38}"/>
              </a:ext>
            </a:extLst>
          </p:cNvPr>
          <p:cNvSpPr txBox="1">
            <a:spLocks noChangeArrowheads="1"/>
          </p:cNvSpPr>
          <p:nvPr/>
        </p:nvSpPr>
        <p:spPr>
          <a:xfrm>
            <a:off x="3077841" y="1178590"/>
            <a:ext cx="3640455"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作业条件危险性评价 </a:t>
            </a:r>
            <a:r>
              <a:rPr lang="en-US" altLang="zh-CN" sz="1800" dirty="0">
                <a:solidFill>
                  <a:srgbClr val="0070C0"/>
                </a:solidFill>
                <a:latin typeface="+mn-lt"/>
                <a:ea typeface="+mn-ea"/>
                <a:cs typeface="+mn-ea"/>
                <a:sym typeface="+mn-lt"/>
              </a:rPr>
              <a:t>(LEC</a:t>
            </a:r>
            <a:r>
              <a:rPr lang="zh-CN" altLang="en-US" sz="1800" dirty="0">
                <a:solidFill>
                  <a:srgbClr val="0070C0"/>
                </a:solidFill>
                <a:latin typeface="+mn-lt"/>
                <a:ea typeface="+mn-ea"/>
                <a:cs typeface="+mn-ea"/>
                <a:sym typeface="+mn-lt"/>
              </a:rPr>
              <a:t>法</a:t>
            </a:r>
            <a:r>
              <a:rPr lang="en-US" altLang="zh-CN" sz="1800" dirty="0">
                <a:solidFill>
                  <a:srgbClr val="0070C0"/>
                </a:solidFill>
                <a:latin typeface="+mn-lt"/>
                <a:ea typeface="+mn-ea"/>
                <a:cs typeface="+mn-ea"/>
                <a:sym typeface="+mn-lt"/>
              </a:rPr>
              <a:t>)</a:t>
            </a:r>
          </a:p>
        </p:txBody>
      </p:sp>
      <p:sp>
        <p:nvSpPr>
          <p:cNvPr id="15" name="矩形 14">
            <a:extLst>
              <a:ext uri="{FF2B5EF4-FFF2-40B4-BE49-F238E27FC236}">
                <a16:creationId xmlns="" xmlns:a16="http://schemas.microsoft.com/office/drawing/2014/main" id="{5D0B5883-C0E8-4084-AAE4-8DB7C762463D}"/>
              </a:ext>
            </a:extLst>
          </p:cNvPr>
          <p:cNvSpPr/>
          <p:nvPr/>
        </p:nvSpPr>
        <p:spPr>
          <a:xfrm>
            <a:off x="3380007" y="1582450"/>
            <a:ext cx="2383986" cy="338554"/>
          </a:xfrm>
          <a:prstGeom prst="rect">
            <a:avLst/>
          </a:prstGeom>
        </p:spPr>
        <p:txBody>
          <a:bodyPr wrap="none">
            <a:spAutoFit/>
          </a:bodyPr>
          <a:lstStyle/>
          <a:p>
            <a:pPr algn="ctr">
              <a:defRPr/>
            </a:pPr>
            <a:r>
              <a:rPr lang="en-US" altLang="zh-CN" sz="1600" dirty="0">
                <a:solidFill>
                  <a:srgbClr val="0070C0"/>
                </a:solidFill>
                <a:cs typeface="+mn-ea"/>
                <a:sym typeface="+mn-lt"/>
              </a:rPr>
              <a:t>C―</a:t>
            </a:r>
            <a:r>
              <a:rPr lang="zh-CN" altLang="en-US" sz="1600" dirty="0">
                <a:solidFill>
                  <a:srgbClr val="0070C0"/>
                </a:solidFill>
                <a:cs typeface="+mn-ea"/>
                <a:sym typeface="+mn-lt"/>
              </a:rPr>
              <a:t>发生事故产生的后果</a:t>
            </a:r>
          </a:p>
        </p:txBody>
      </p:sp>
      <p:graphicFrame>
        <p:nvGraphicFramePr>
          <p:cNvPr id="2" name="表格 1">
            <a:extLst>
              <a:ext uri="{FF2B5EF4-FFF2-40B4-BE49-F238E27FC236}">
                <a16:creationId xmlns="" xmlns:a16="http://schemas.microsoft.com/office/drawing/2014/main" id="{98AAF264-71A0-4523-BA3D-7C640EB1E982}"/>
              </a:ext>
            </a:extLst>
          </p:cNvPr>
          <p:cNvGraphicFramePr>
            <a:graphicFrameLocks noGrp="1"/>
          </p:cNvGraphicFramePr>
          <p:nvPr>
            <p:extLst>
              <p:ext uri="{D42A27DB-BD31-4B8C-83A1-F6EECF244321}">
                <p14:modId xmlns:p14="http://schemas.microsoft.com/office/powerpoint/2010/main" val="3627259306"/>
              </p:ext>
            </p:extLst>
          </p:nvPr>
        </p:nvGraphicFramePr>
        <p:xfrm>
          <a:off x="1070768" y="2067004"/>
          <a:ext cx="7002463" cy="2635381"/>
        </p:xfrm>
        <a:graphic>
          <a:graphicData uri="http://schemas.openxmlformats.org/drawingml/2006/table">
            <a:tbl>
              <a:tblPr>
                <a:tableStyleId>{D7AC3CCA-C797-4891-BE02-D94E43425B78}</a:tableStyleId>
              </a:tblPr>
              <a:tblGrid>
                <a:gridCol w="2583433">
                  <a:extLst>
                    <a:ext uri="{9D8B030D-6E8A-4147-A177-3AD203B41FA5}">
                      <a16:colId xmlns="" xmlns:a16="http://schemas.microsoft.com/office/drawing/2014/main" val="3087450160"/>
                    </a:ext>
                  </a:extLst>
                </a:gridCol>
                <a:gridCol w="4419030">
                  <a:extLst>
                    <a:ext uri="{9D8B030D-6E8A-4147-A177-3AD203B41FA5}">
                      <a16:colId xmlns="" xmlns:a16="http://schemas.microsoft.com/office/drawing/2014/main" val="3257566683"/>
                    </a:ext>
                  </a:extLst>
                </a:gridCol>
              </a:tblGrid>
              <a:tr h="376483">
                <a:tc>
                  <a:txBody>
                    <a:bodyPr/>
                    <a:lstStyle/>
                    <a:p>
                      <a:pPr algn="ctr">
                        <a:spcAft>
                          <a:spcPts val="0"/>
                        </a:spcAft>
                      </a:pPr>
                      <a:r>
                        <a:rPr lang="zh-CN" sz="1400" kern="100" dirty="0">
                          <a:solidFill>
                            <a:schemeClr val="bg1"/>
                          </a:solidFill>
                          <a:effectLst/>
                        </a:rPr>
                        <a:t>分数值</a:t>
                      </a:r>
                      <a:endParaRPr lang="zh-CN" sz="14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solidFill>
                      <a:srgbClr val="0070C0"/>
                    </a:solidFill>
                  </a:tcPr>
                </a:tc>
                <a:tc>
                  <a:txBody>
                    <a:bodyPr/>
                    <a:lstStyle/>
                    <a:p>
                      <a:pPr algn="ctr">
                        <a:spcAft>
                          <a:spcPts val="0"/>
                        </a:spcAft>
                      </a:pPr>
                      <a:r>
                        <a:rPr lang="zh-CN" sz="1400" kern="100" dirty="0">
                          <a:solidFill>
                            <a:schemeClr val="bg1"/>
                          </a:solidFill>
                          <a:effectLst/>
                        </a:rPr>
                        <a:t>发生事故产生的后果</a:t>
                      </a:r>
                      <a:endParaRPr lang="zh-CN" sz="14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solidFill>
                      <a:srgbClr val="0070C0"/>
                    </a:solidFill>
                  </a:tcPr>
                </a:tc>
                <a:extLst>
                  <a:ext uri="{0D108BD9-81ED-4DB2-BD59-A6C34878D82A}">
                    <a16:rowId xmlns="" xmlns:a16="http://schemas.microsoft.com/office/drawing/2014/main" val="2221161278"/>
                  </a:ext>
                </a:extLst>
              </a:tr>
              <a:tr h="376483">
                <a:tc>
                  <a:txBody>
                    <a:bodyPr/>
                    <a:lstStyle/>
                    <a:p>
                      <a:pPr algn="ctr">
                        <a:spcAft>
                          <a:spcPts val="0"/>
                        </a:spcAft>
                      </a:pPr>
                      <a:r>
                        <a:rPr lang="en-US" sz="1400" kern="100">
                          <a:effectLst/>
                        </a:rPr>
                        <a:t>100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noFill/>
                  </a:tcPr>
                </a:tc>
                <a:tc>
                  <a:txBody>
                    <a:bodyPr/>
                    <a:lstStyle/>
                    <a:p>
                      <a:pPr algn="ctr">
                        <a:spcAft>
                          <a:spcPts val="0"/>
                        </a:spcAft>
                      </a:pPr>
                      <a:r>
                        <a:rPr lang="zh-CN" sz="1400" kern="100" dirty="0">
                          <a:effectLst/>
                        </a:rPr>
                        <a:t>大灾难，许多人死亡</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noFill/>
                  </a:tcPr>
                </a:tc>
                <a:extLst>
                  <a:ext uri="{0D108BD9-81ED-4DB2-BD59-A6C34878D82A}">
                    <a16:rowId xmlns="" xmlns:a16="http://schemas.microsoft.com/office/drawing/2014/main" val="2374875623"/>
                  </a:ext>
                </a:extLst>
              </a:tr>
              <a:tr h="376483">
                <a:tc>
                  <a:txBody>
                    <a:bodyPr/>
                    <a:lstStyle/>
                    <a:p>
                      <a:pPr algn="ctr">
                        <a:spcAft>
                          <a:spcPts val="0"/>
                        </a:spcAft>
                      </a:pPr>
                      <a:r>
                        <a:rPr lang="en-US" sz="1400" kern="100">
                          <a:effectLst/>
                        </a:rPr>
                        <a:t>40</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noFill/>
                  </a:tcPr>
                </a:tc>
                <a:tc>
                  <a:txBody>
                    <a:bodyPr/>
                    <a:lstStyle/>
                    <a:p>
                      <a:pPr algn="ctr">
                        <a:spcAft>
                          <a:spcPts val="0"/>
                        </a:spcAft>
                      </a:pPr>
                      <a:r>
                        <a:rPr lang="zh-CN" sz="1400" kern="100" dirty="0">
                          <a:effectLst/>
                        </a:rPr>
                        <a:t>灾难，数人死亡</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noFill/>
                  </a:tcPr>
                </a:tc>
                <a:extLst>
                  <a:ext uri="{0D108BD9-81ED-4DB2-BD59-A6C34878D82A}">
                    <a16:rowId xmlns="" xmlns:a16="http://schemas.microsoft.com/office/drawing/2014/main" val="350858593"/>
                  </a:ext>
                </a:extLst>
              </a:tr>
              <a:tr h="376483">
                <a:tc>
                  <a:txBody>
                    <a:bodyPr/>
                    <a:lstStyle/>
                    <a:p>
                      <a:pPr algn="ctr">
                        <a:spcAft>
                          <a:spcPts val="0"/>
                        </a:spcAft>
                      </a:pPr>
                      <a:r>
                        <a:rPr lang="en-US" sz="1400" kern="100">
                          <a:effectLst/>
                        </a:rPr>
                        <a:t>15</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noFill/>
                  </a:tcPr>
                </a:tc>
                <a:tc>
                  <a:txBody>
                    <a:bodyPr/>
                    <a:lstStyle/>
                    <a:p>
                      <a:pPr algn="ctr">
                        <a:spcAft>
                          <a:spcPts val="0"/>
                        </a:spcAft>
                      </a:pPr>
                      <a:r>
                        <a:rPr lang="zh-CN" sz="1400" kern="100" dirty="0">
                          <a:effectLst/>
                        </a:rPr>
                        <a:t>非常严重，一人死亡</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noFill/>
                  </a:tcPr>
                </a:tc>
                <a:extLst>
                  <a:ext uri="{0D108BD9-81ED-4DB2-BD59-A6C34878D82A}">
                    <a16:rowId xmlns="" xmlns:a16="http://schemas.microsoft.com/office/drawing/2014/main" val="3025363064"/>
                  </a:ext>
                </a:extLst>
              </a:tr>
              <a:tr h="376483">
                <a:tc>
                  <a:txBody>
                    <a:bodyPr/>
                    <a:lstStyle/>
                    <a:p>
                      <a:pPr algn="ctr">
                        <a:spcAft>
                          <a:spcPts val="0"/>
                        </a:spcAft>
                      </a:pPr>
                      <a:r>
                        <a:rPr lang="en-US" sz="1400" kern="100">
                          <a:effectLst/>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noFill/>
                  </a:tcPr>
                </a:tc>
                <a:tc>
                  <a:txBody>
                    <a:bodyPr/>
                    <a:lstStyle/>
                    <a:p>
                      <a:pPr algn="ctr">
                        <a:spcAft>
                          <a:spcPts val="0"/>
                        </a:spcAft>
                      </a:pPr>
                      <a:r>
                        <a:rPr lang="zh-CN" sz="1400" kern="100" dirty="0">
                          <a:effectLst/>
                        </a:rPr>
                        <a:t>严重，重伤</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noFill/>
                  </a:tcPr>
                </a:tc>
                <a:extLst>
                  <a:ext uri="{0D108BD9-81ED-4DB2-BD59-A6C34878D82A}">
                    <a16:rowId xmlns="" xmlns:a16="http://schemas.microsoft.com/office/drawing/2014/main" val="26815634"/>
                  </a:ext>
                </a:extLst>
              </a:tr>
              <a:tr h="376483">
                <a:tc>
                  <a:txBody>
                    <a:bodyPr/>
                    <a:lstStyle/>
                    <a:p>
                      <a:pPr algn="ctr">
                        <a:spcAft>
                          <a:spcPts val="0"/>
                        </a:spcAft>
                      </a:pPr>
                      <a:r>
                        <a:rPr lang="en-US" sz="1400" kern="100">
                          <a:effectLst/>
                        </a:rPr>
                        <a:t>3</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noFill/>
                  </a:tcPr>
                </a:tc>
                <a:tc>
                  <a:txBody>
                    <a:bodyPr/>
                    <a:lstStyle/>
                    <a:p>
                      <a:pPr algn="ctr">
                        <a:spcAft>
                          <a:spcPts val="0"/>
                        </a:spcAft>
                      </a:pPr>
                      <a:r>
                        <a:rPr lang="zh-CN" sz="1400" kern="100" dirty="0">
                          <a:effectLst/>
                        </a:rPr>
                        <a:t>重大，致残</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noFill/>
                  </a:tcPr>
                </a:tc>
                <a:extLst>
                  <a:ext uri="{0D108BD9-81ED-4DB2-BD59-A6C34878D82A}">
                    <a16:rowId xmlns="" xmlns:a16="http://schemas.microsoft.com/office/drawing/2014/main" val="4179739897"/>
                  </a:ext>
                </a:extLst>
              </a:tr>
              <a:tr h="376483">
                <a:tc>
                  <a:txBody>
                    <a:bodyPr/>
                    <a:lstStyle/>
                    <a:p>
                      <a:pPr algn="ctr">
                        <a:spcAft>
                          <a:spcPts val="0"/>
                        </a:spcAft>
                      </a:pPr>
                      <a:r>
                        <a:rPr lang="en-US" sz="1400" kern="100">
                          <a:effectLst/>
                        </a:rPr>
                        <a:t>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noFill/>
                  </a:tcPr>
                </a:tc>
                <a:tc>
                  <a:txBody>
                    <a:bodyPr/>
                    <a:lstStyle/>
                    <a:p>
                      <a:pPr algn="ctr">
                        <a:spcAft>
                          <a:spcPts val="0"/>
                        </a:spcAft>
                      </a:pPr>
                      <a:r>
                        <a:rPr lang="zh-CN" sz="1400" kern="100" dirty="0">
                          <a:effectLst/>
                        </a:rPr>
                        <a:t>引人注目，需要救护</a:t>
                      </a:r>
                      <a:endParaRPr lang="zh-CN" sz="1400" kern="100" dirty="0">
                        <a:effectLst/>
                        <a:latin typeface="微软雅黑" panose="020B0503020204020204" pitchFamily="34" charset="-122"/>
                        <a:ea typeface="微软雅黑" panose="020B0503020204020204" pitchFamily="34" charset="-122"/>
                      </a:endParaRPr>
                    </a:p>
                  </a:txBody>
                  <a:tcPr marL="68580" marR="68580" marT="0" marB="0" anchor="ctr">
                    <a:noFill/>
                  </a:tcPr>
                </a:tc>
                <a:extLst>
                  <a:ext uri="{0D108BD9-81ED-4DB2-BD59-A6C34878D82A}">
                    <a16:rowId xmlns="" xmlns:a16="http://schemas.microsoft.com/office/drawing/2014/main" val="551886023"/>
                  </a:ext>
                </a:extLst>
              </a:tr>
            </a:tbl>
          </a:graphicData>
        </a:graphic>
      </p:graphicFrame>
    </p:spTree>
    <p:extLst>
      <p:ext uri="{BB962C8B-B14F-4D97-AF65-F5344CB8AC3E}">
        <p14:creationId xmlns:p14="http://schemas.microsoft.com/office/powerpoint/2010/main" val="42433320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3" name="标题 1183767">
            <a:extLst>
              <a:ext uri="{FF2B5EF4-FFF2-40B4-BE49-F238E27FC236}">
                <a16:creationId xmlns="" xmlns:a16="http://schemas.microsoft.com/office/drawing/2014/main" id="{47960450-B226-45AE-86A2-46CF40B5EF38}"/>
              </a:ext>
            </a:extLst>
          </p:cNvPr>
          <p:cNvSpPr txBox="1">
            <a:spLocks noChangeArrowheads="1"/>
          </p:cNvSpPr>
          <p:nvPr/>
        </p:nvSpPr>
        <p:spPr>
          <a:xfrm>
            <a:off x="3077841" y="1178590"/>
            <a:ext cx="3640455"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作业条件危险性评价 </a:t>
            </a:r>
            <a:r>
              <a:rPr lang="en-US" altLang="zh-CN" sz="1800" dirty="0">
                <a:solidFill>
                  <a:srgbClr val="0070C0"/>
                </a:solidFill>
                <a:latin typeface="+mn-lt"/>
                <a:ea typeface="+mn-ea"/>
                <a:cs typeface="+mn-ea"/>
                <a:sym typeface="+mn-lt"/>
              </a:rPr>
              <a:t>(LEC</a:t>
            </a:r>
            <a:r>
              <a:rPr lang="zh-CN" altLang="en-US" sz="1800" dirty="0">
                <a:solidFill>
                  <a:srgbClr val="0070C0"/>
                </a:solidFill>
                <a:latin typeface="+mn-lt"/>
                <a:ea typeface="+mn-ea"/>
                <a:cs typeface="+mn-ea"/>
                <a:sym typeface="+mn-lt"/>
              </a:rPr>
              <a:t>法</a:t>
            </a:r>
            <a:r>
              <a:rPr lang="en-US" altLang="zh-CN" sz="1800" dirty="0">
                <a:solidFill>
                  <a:srgbClr val="0070C0"/>
                </a:solidFill>
                <a:latin typeface="+mn-lt"/>
                <a:ea typeface="+mn-ea"/>
                <a:cs typeface="+mn-ea"/>
                <a:sym typeface="+mn-lt"/>
              </a:rPr>
              <a:t>)</a:t>
            </a:r>
          </a:p>
        </p:txBody>
      </p:sp>
      <p:sp>
        <p:nvSpPr>
          <p:cNvPr id="15" name="矩形 14">
            <a:extLst>
              <a:ext uri="{FF2B5EF4-FFF2-40B4-BE49-F238E27FC236}">
                <a16:creationId xmlns="" xmlns:a16="http://schemas.microsoft.com/office/drawing/2014/main" id="{5D0B5883-C0E8-4084-AAE4-8DB7C762463D}"/>
              </a:ext>
            </a:extLst>
          </p:cNvPr>
          <p:cNvSpPr/>
          <p:nvPr/>
        </p:nvSpPr>
        <p:spPr>
          <a:xfrm>
            <a:off x="3761521" y="1582450"/>
            <a:ext cx="1620957" cy="338554"/>
          </a:xfrm>
          <a:prstGeom prst="rect">
            <a:avLst/>
          </a:prstGeom>
        </p:spPr>
        <p:txBody>
          <a:bodyPr wrap="none">
            <a:spAutoFit/>
          </a:bodyPr>
          <a:lstStyle/>
          <a:p>
            <a:pPr algn="ctr">
              <a:defRPr/>
            </a:pPr>
            <a:r>
              <a:rPr lang="zh-CN" altLang="en-US" sz="1600" dirty="0">
                <a:solidFill>
                  <a:srgbClr val="0070C0"/>
                </a:solidFill>
                <a:cs typeface="+mn-ea"/>
                <a:sym typeface="+mn-lt"/>
              </a:rPr>
              <a:t>Ｄ</a:t>
            </a:r>
            <a:r>
              <a:rPr lang="en-US" altLang="zh-CN" sz="1600" dirty="0">
                <a:solidFill>
                  <a:srgbClr val="0070C0"/>
                </a:solidFill>
                <a:cs typeface="+mn-ea"/>
                <a:sym typeface="+mn-lt"/>
              </a:rPr>
              <a:t>—</a:t>
            </a:r>
            <a:r>
              <a:rPr lang="zh-CN" altLang="en-US" sz="1600" dirty="0">
                <a:solidFill>
                  <a:srgbClr val="0070C0"/>
                </a:solidFill>
                <a:cs typeface="+mn-ea"/>
                <a:sym typeface="+mn-lt"/>
              </a:rPr>
              <a:t>危险性分值</a:t>
            </a:r>
          </a:p>
        </p:txBody>
      </p:sp>
      <p:graphicFrame>
        <p:nvGraphicFramePr>
          <p:cNvPr id="3" name="表格 2">
            <a:extLst>
              <a:ext uri="{FF2B5EF4-FFF2-40B4-BE49-F238E27FC236}">
                <a16:creationId xmlns="" xmlns:a16="http://schemas.microsoft.com/office/drawing/2014/main" id="{53181D8C-4CC3-445B-843F-C3051726A3E5}"/>
              </a:ext>
            </a:extLst>
          </p:cNvPr>
          <p:cNvGraphicFramePr>
            <a:graphicFrameLocks noGrp="1"/>
          </p:cNvGraphicFramePr>
          <p:nvPr>
            <p:extLst>
              <p:ext uri="{D42A27DB-BD31-4B8C-83A1-F6EECF244321}">
                <p14:modId xmlns:p14="http://schemas.microsoft.com/office/powerpoint/2010/main" val="3600093330"/>
              </p:ext>
            </p:extLst>
          </p:nvPr>
        </p:nvGraphicFramePr>
        <p:xfrm>
          <a:off x="1299523" y="2162175"/>
          <a:ext cx="6825302" cy="2495550"/>
        </p:xfrm>
        <a:graphic>
          <a:graphicData uri="http://schemas.openxmlformats.org/drawingml/2006/table">
            <a:tbl>
              <a:tblPr>
                <a:tableStyleId>{D7AC3CCA-C797-4891-BE02-D94E43425B78}</a:tableStyleId>
              </a:tblPr>
              <a:tblGrid>
                <a:gridCol w="2401495">
                  <a:extLst>
                    <a:ext uri="{9D8B030D-6E8A-4147-A177-3AD203B41FA5}">
                      <a16:colId xmlns="" xmlns:a16="http://schemas.microsoft.com/office/drawing/2014/main" val="1173282968"/>
                    </a:ext>
                  </a:extLst>
                </a:gridCol>
                <a:gridCol w="4423807">
                  <a:extLst>
                    <a:ext uri="{9D8B030D-6E8A-4147-A177-3AD203B41FA5}">
                      <a16:colId xmlns="" xmlns:a16="http://schemas.microsoft.com/office/drawing/2014/main" val="2586651975"/>
                    </a:ext>
                  </a:extLst>
                </a:gridCol>
              </a:tblGrid>
              <a:tr h="415925">
                <a:tc>
                  <a:txBody>
                    <a:bodyPr/>
                    <a:lstStyle/>
                    <a:p>
                      <a:pPr algn="ctr">
                        <a:spcAft>
                          <a:spcPts val="0"/>
                        </a:spcAft>
                      </a:pPr>
                      <a:r>
                        <a:rPr lang="zh-CN" sz="1400" kern="100">
                          <a:effectLst/>
                        </a:rPr>
                        <a:t>Ｄ值</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危险程度</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742880092"/>
                  </a:ext>
                </a:extLst>
              </a:tr>
              <a:tr h="415925">
                <a:tc>
                  <a:txBody>
                    <a:bodyPr/>
                    <a:lstStyle/>
                    <a:p>
                      <a:pPr algn="ctr">
                        <a:spcAft>
                          <a:spcPts val="0"/>
                        </a:spcAft>
                      </a:pPr>
                      <a:r>
                        <a:rPr lang="en-US" sz="1400" kern="100">
                          <a:effectLst/>
                        </a:rPr>
                        <a:t>&gt;320</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极其危险，不能继续作业</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575912160"/>
                  </a:ext>
                </a:extLst>
              </a:tr>
              <a:tr h="415925">
                <a:tc>
                  <a:txBody>
                    <a:bodyPr/>
                    <a:lstStyle/>
                    <a:p>
                      <a:pPr algn="ctr">
                        <a:spcAft>
                          <a:spcPts val="0"/>
                        </a:spcAft>
                      </a:pPr>
                      <a:r>
                        <a:rPr lang="en-US" sz="1400" kern="100">
                          <a:effectLst/>
                        </a:rPr>
                        <a:t>160-320</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高度危险，要立即整改</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4273969206"/>
                  </a:ext>
                </a:extLst>
              </a:tr>
              <a:tr h="415925">
                <a:tc>
                  <a:txBody>
                    <a:bodyPr/>
                    <a:lstStyle/>
                    <a:p>
                      <a:pPr algn="ctr">
                        <a:spcAft>
                          <a:spcPts val="0"/>
                        </a:spcAft>
                      </a:pPr>
                      <a:r>
                        <a:rPr lang="en-US" sz="1400" kern="100">
                          <a:effectLst/>
                        </a:rPr>
                        <a:t>70-160</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显著危险，需要整改</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3044042332"/>
                  </a:ext>
                </a:extLst>
              </a:tr>
              <a:tr h="415925">
                <a:tc>
                  <a:txBody>
                    <a:bodyPr/>
                    <a:lstStyle/>
                    <a:p>
                      <a:pPr algn="ctr">
                        <a:spcAft>
                          <a:spcPts val="0"/>
                        </a:spcAft>
                      </a:pPr>
                      <a:r>
                        <a:rPr lang="en-US" sz="1400" kern="100">
                          <a:effectLst/>
                        </a:rPr>
                        <a:t>20-70</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a:effectLst/>
                        </a:rPr>
                        <a:t>一般危险，需要注意</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220333169"/>
                  </a:ext>
                </a:extLst>
              </a:tr>
              <a:tr h="415925">
                <a:tc>
                  <a:txBody>
                    <a:bodyPr/>
                    <a:lstStyle/>
                    <a:p>
                      <a:pPr algn="ctr">
                        <a:spcAft>
                          <a:spcPts val="0"/>
                        </a:spcAft>
                      </a:pPr>
                      <a:r>
                        <a:rPr lang="en-US" sz="1400" kern="100">
                          <a:effectLst/>
                        </a:rPr>
                        <a:t>&lt;20</a:t>
                      </a:r>
                      <a:endParaRPr lang="zh-CN" sz="1400" kern="100">
                        <a:effectLst/>
                        <a:latin typeface="Times New Roman" panose="02020603050405020304" pitchFamily="18" charset="0"/>
                        <a:ea typeface="宋体" panose="02010600030101010101" pitchFamily="2" charset="-122"/>
                      </a:endParaRPr>
                    </a:p>
                  </a:txBody>
                  <a:tcPr marL="68580" marR="68580" marT="0" marB="0" anchor="ctr">
                    <a:noFill/>
                  </a:tcPr>
                </a:tc>
                <a:tc>
                  <a:txBody>
                    <a:bodyPr/>
                    <a:lstStyle/>
                    <a:p>
                      <a:pPr algn="ctr">
                        <a:spcAft>
                          <a:spcPts val="0"/>
                        </a:spcAft>
                      </a:pPr>
                      <a:r>
                        <a:rPr lang="zh-CN" sz="1400" kern="100" dirty="0">
                          <a:effectLst/>
                        </a:rPr>
                        <a:t>稍有危险，可以接受</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noFill/>
                  </a:tcPr>
                </a:tc>
                <a:extLst>
                  <a:ext uri="{0D108BD9-81ED-4DB2-BD59-A6C34878D82A}">
                    <a16:rowId xmlns="" xmlns:a16="http://schemas.microsoft.com/office/drawing/2014/main" val="296803090"/>
                  </a:ext>
                </a:extLst>
              </a:tr>
            </a:tbl>
          </a:graphicData>
        </a:graphic>
      </p:graphicFrame>
    </p:spTree>
    <p:extLst>
      <p:ext uri="{BB962C8B-B14F-4D97-AF65-F5344CB8AC3E}">
        <p14:creationId xmlns:p14="http://schemas.microsoft.com/office/powerpoint/2010/main" val="296487599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8"/>
          <p:cNvSpPr txBox="1"/>
          <p:nvPr/>
        </p:nvSpPr>
        <p:spPr>
          <a:xfrm>
            <a:off x="1864093" y="2187050"/>
            <a:ext cx="6888021" cy="677108"/>
          </a:xfrm>
          <a:prstGeom prst="rect">
            <a:avLst/>
          </a:prstGeom>
          <a:noFill/>
        </p:spPr>
        <p:txBody>
          <a:bodyPr wrap="square" lIns="0" tIns="0" rIns="0" bIns="0" rtlCol="0">
            <a:spAutoFit/>
          </a:bodyPr>
          <a:lstStyle/>
          <a:p>
            <a:r>
              <a:rPr lang="zh-CN" altLang="en-US" sz="4400" dirty="0">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风险评价的步骤和要求</a:t>
            </a:r>
          </a:p>
        </p:txBody>
      </p:sp>
      <p:sp>
        <p:nvSpPr>
          <p:cNvPr id="64" name="TextBox 48"/>
          <p:cNvSpPr txBox="1"/>
          <p:nvPr/>
        </p:nvSpPr>
        <p:spPr>
          <a:xfrm>
            <a:off x="1875969" y="867407"/>
            <a:ext cx="1484586" cy="1231106"/>
          </a:xfrm>
          <a:prstGeom prst="rect">
            <a:avLst/>
          </a:prstGeom>
          <a:noFill/>
        </p:spPr>
        <p:txBody>
          <a:bodyPr wrap="square" lIns="0" tIns="0" rIns="0" bIns="0" rtlCol="0">
            <a:spAutoFit/>
          </a:bodyPr>
          <a:lstStyle/>
          <a:p>
            <a:r>
              <a:rPr lang="en-US" altLang="zh-CN" sz="8000" dirty="0">
                <a:solidFill>
                  <a:srgbClr val="0070C0"/>
                </a:solidFill>
                <a:latin typeface="Arial" panose="020B0604020202020204" pitchFamily="34" charset="0"/>
                <a:ea typeface="微软雅黑" panose="020B0503020204020204" pitchFamily="34" charset="-122"/>
                <a:cs typeface="Narkisim" panose="020E0502050101010101" pitchFamily="34" charset="-79"/>
                <a:sym typeface="Arial" panose="020B0604020202020204" pitchFamily="34" charset="0"/>
              </a:rPr>
              <a:t>02</a:t>
            </a:r>
            <a:endParaRPr lang="en-GB" altLang="zh-CN" sz="8000" dirty="0">
              <a:solidFill>
                <a:srgbClr val="0070C0"/>
              </a:solidFill>
              <a:latin typeface="Arial" panose="020B0604020202020204" pitchFamily="34" charset="0"/>
              <a:ea typeface="微软雅黑" panose="020B0503020204020204" pitchFamily="34" charset="-122"/>
              <a:cs typeface="Narkisim" panose="020E0502050101010101" pitchFamily="34" charset="-79"/>
              <a:sym typeface="Arial" panose="020B0604020202020204" pitchFamily="34" charset="0"/>
            </a:endParaRPr>
          </a:p>
        </p:txBody>
      </p:sp>
      <p:cxnSp>
        <p:nvCxnSpPr>
          <p:cNvPr id="3" name="直接连接符 2">
            <a:extLst>
              <a:ext uri="{FF2B5EF4-FFF2-40B4-BE49-F238E27FC236}">
                <a16:creationId xmlns="" xmlns:a16="http://schemas.microsoft.com/office/drawing/2014/main" id="{C25B9B89-A8C7-40DC-92C1-8D48FBA3F197}"/>
              </a:ext>
            </a:extLst>
          </p:cNvPr>
          <p:cNvCxnSpPr>
            <a:cxnSpLocks/>
          </p:cNvCxnSpPr>
          <p:nvPr/>
        </p:nvCxnSpPr>
        <p:spPr>
          <a:xfrm>
            <a:off x="1875969" y="2062717"/>
            <a:ext cx="1128488"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840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623072B4-6326-4CC5-A196-80790255D068}"/>
              </a:ext>
            </a:extLst>
          </p:cNvPr>
          <p:cNvSpPr txBox="1">
            <a:spLocks noChangeArrowheads="1"/>
          </p:cNvSpPr>
          <p:nvPr/>
        </p:nvSpPr>
        <p:spPr>
          <a:xfrm>
            <a:off x="1060789" y="1073968"/>
            <a:ext cx="1047114"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 示例一</a:t>
            </a:r>
          </a:p>
        </p:txBody>
      </p:sp>
      <p:sp>
        <p:nvSpPr>
          <p:cNvPr id="16" name="zoom-in-tool_77322">
            <a:extLst>
              <a:ext uri="{FF2B5EF4-FFF2-40B4-BE49-F238E27FC236}">
                <a16:creationId xmlns="" xmlns:a16="http://schemas.microsoft.com/office/drawing/2014/main" id="{71E18619-63B4-4320-BDDB-4BE164D97166}"/>
              </a:ext>
            </a:extLst>
          </p:cNvPr>
          <p:cNvSpPr>
            <a:spLocks noChangeAspect="1"/>
          </p:cNvSpPr>
          <p:nvPr/>
        </p:nvSpPr>
        <p:spPr bwMode="auto">
          <a:xfrm>
            <a:off x="526996" y="1137626"/>
            <a:ext cx="450957" cy="43429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2" name="矩形 1">
            <a:extLst>
              <a:ext uri="{FF2B5EF4-FFF2-40B4-BE49-F238E27FC236}">
                <a16:creationId xmlns="" xmlns:a16="http://schemas.microsoft.com/office/drawing/2014/main" id="{56BC84EC-D65E-4A17-A122-C98EF3086AAE}"/>
              </a:ext>
            </a:extLst>
          </p:cNvPr>
          <p:cNvSpPr/>
          <p:nvPr/>
        </p:nvSpPr>
        <p:spPr>
          <a:xfrm>
            <a:off x="1089080" y="1364114"/>
            <a:ext cx="7527924" cy="605294"/>
          </a:xfrm>
          <a:prstGeom prst="rect">
            <a:avLst/>
          </a:prstGeom>
        </p:spPr>
        <p:txBody>
          <a:bodyPr wrap="square">
            <a:spAutoFit/>
          </a:bodyPr>
          <a:lstStyle/>
          <a:p>
            <a:pPr>
              <a:lnSpc>
                <a:spcPts val="2000"/>
              </a:lnSpc>
            </a:pPr>
            <a:r>
              <a:rPr lang="zh-CN" altLang="en-US" sz="1400" dirty="0">
                <a:cs typeface="+mn-ea"/>
                <a:sym typeface="+mn-lt"/>
              </a:rPr>
              <a:t>例如，某涤纶化纤厂在生产短丝过程中有一道组件清洗工序，为了评价这一操作条件的危险度，确定每种因素的分数值为</a:t>
            </a:r>
            <a:r>
              <a:rPr lang="en-US" altLang="zh-CN" sz="1400" dirty="0">
                <a:cs typeface="+mn-ea"/>
                <a:sym typeface="+mn-lt"/>
              </a:rPr>
              <a:t>:</a:t>
            </a:r>
            <a:endParaRPr lang="zh-CN" altLang="en-US" dirty="0"/>
          </a:p>
        </p:txBody>
      </p:sp>
      <p:sp>
        <p:nvSpPr>
          <p:cNvPr id="4" name="矩形 3">
            <a:extLst>
              <a:ext uri="{FF2B5EF4-FFF2-40B4-BE49-F238E27FC236}">
                <a16:creationId xmlns="" xmlns:a16="http://schemas.microsoft.com/office/drawing/2014/main" id="{3BE394F3-A716-404F-A1E0-A35C65795EAF}"/>
              </a:ext>
            </a:extLst>
          </p:cNvPr>
          <p:cNvSpPr/>
          <p:nvPr/>
        </p:nvSpPr>
        <p:spPr>
          <a:xfrm>
            <a:off x="1186372" y="2315567"/>
            <a:ext cx="2080703" cy="307777"/>
          </a:xfrm>
          <a:prstGeom prst="rect">
            <a:avLst/>
          </a:prstGeom>
          <a:solidFill>
            <a:srgbClr val="0070C0"/>
          </a:solidFill>
        </p:spPr>
        <p:txBody>
          <a:bodyPr wrap="square">
            <a:spAutoFit/>
          </a:bodyPr>
          <a:lstStyle/>
          <a:p>
            <a:r>
              <a:rPr lang="zh-CN" altLang="en-US" sz="1400" dirty="0">
                <a:solidFill>
                  <a:schemeClr val="bg1"/>
                </a:solidFill>
                <a:cs typeface="+mn-ea"/>
                <a:sym typeface="+mn-lt"/>
              </a:rPr>
              <a:t>事故发生的可能性（Ｌ）</a:t>
            </a:r>
            <a:endParaRPr lang="zh-CN" altLang="en-US" dirty="0">
              <a:solidFill>
                <a:schemeClr val="bg1"/>
              </a:solidFill>
            </a:endParaRPr>
          </a:p>
        </p:txBody>
      </p:sp>
      <p:sp>
        <p:nvSpPr>
          <p:cNvPr id="17" name="矩形 16">
            <a:extLst>
              <a:ext uri="{FF2B5EF4-FFF2-40B4-BE49-F238E27FC236}">
                <a16:creationId xmlns="" xmlns:a16="http://schemas.microsoft.com/office/drawing/2014/main" id="{9FA98F7F-C5B9-4D26-A23F-7EC17CC11FA5}"/>
              </a:ext>
            </a:extLst>
          </p:cNvPr>
          <p:cNvSpPr/>
          <p:nvPr/>
        </p:nvSpPr>
        <p:spPr>
          <a:xfrm>
            <a:off x="1186372" y="4052893"/>
            <a:ext cx="2877712" cy="307777"/>
          </a:xfrm>
          <a:prstGeom prst="rect">
            <a:avLst/>
          </a:prstGeom>
          <a:solidFill>
            <a:srgbClr val="0070C0"/>
          </a:solidFill>
        </p:spPr>
        <p:txBody>
          <a:bodyPr wrap="none">
            <a:spAutoFit/>
          </a:bodyPr>
          <a:lstStyle/>
          <a:p>
            <a:pPr algn="ctr"/>
            <a:r>
              <a:rPr lang="zh-CN" altLang="en-US" sz="1400" dirty="0">
                <a:solidFill>
                  <a:schemeClr val="bg1"/>
                </a:solidFill>
                <a:cs typeface="+mn-ea"/>
                <a:sym typeface="+mn-lt"/>
              </a:rPr>
              <a:t>暴露于危险环境的频繁程度（Ｅ）</a:t>
            </a:r>
            <a:endParaRPr lang="zh-CN" altLang="en-US" dirty="0">
              <a:solidFill>
                <a:schemeClr val="bg1"/>
              </a:solidFill>
            </a:endParaRPr>
          </a:p>
        </p:txBody>
      </p:sp>
      <p:sp>
        <p:nvSpPr>
          <p:cNvPr id="5" name="矩形 4">
            <a:extLst>
              <a:ext uri="{FF2B5EF4-FFF2-40B4-BE49-F238E27FC236}">
                <a16:creationId xmlns="" xmlns:a16="http://schemas.microsoft.com/office/drawing/2014/main" id="{A9D57D8B-232F-4E45-B266-EEC87E9F8379}"/>
              </a:ext>
            </a:extLst>
          </p:cNvPr>
          <p:cNvSpPr/>
          <p:nvPr/>
        </p:nvSpPr>
        <p:spPr>
          <a:xfrm>
            <a:off x="1060789" y="2777717"/>
            <a:ext cx="7804795" cy="1228157"/>
          </a:xfrm>
          <a:prstGeom prst="rect">
            <a:avLst/>
          </a:prstGeom>
        </p:spPr>
        <p:txBody>
          <a:bodyPr wrap="square">
            <a:spAutoFit/>
          </a:bodyPr>
          <a:lstStyle/>
          <a:p>
            <a:pPr marL="171450" indent="-171450">
              <a:lnSpc>
                <a:spcPts val="1800"/>
              </a:lnSpc>
              <a:buFont typeface="Arial" panose="020B0604020202020204" pitchFamily="34" charset="0"/>
              <a:buChar char="•"/>
            </a:pPr>
            <a:r>
              <a:rPr lang="zh-CN" altLang="en-US" sz="1200" dirty="0">
                <a:cs typeface="+mn-ea"/>
                <a:sym typeface="+mn-lt"/>
              </a:rPr>
              <a:t>组件清洗 所使用的三甘醇，属四级可燃液体，如加热至沸点时，其蒸汽爆炸极限范围为</a:t>
            </a:r>
            <a:r>
              <a:rPr lang="en-US" altLang="zh-CN" sz="1200" dirty="0">
                <a:cs typeface="+mn-ea"/>
                <a:sym typeface="+mn-lt"/>
              </a:rPr>
              <a:t>0.9</a:t>
            </a:r>
            <a:r>
              <a:rPr lang="zh-CN" altLang="en-US" sz="1200" dirty="0">
                <a:cs typeface="+mn-ea"/>
                <a:sym typeface="+mn-lt"/>
              </a:rPr>
              <a:t>－</a:t>
            </a:r>
            <a:r>
              <a:rPr lang="en-US" altLang="zh-CN" sz="1200" dirty="0">
                <a:cs typeface="+mn-ea"/>
                <a:sym typeface="+mn-lt"/>
              </a:rPr>
              <a:t>9.2</a:t>
            </a:r>
            <a:r>
              <a:rPr lang="zh-CN" altLang="en-US" sz="1200" dirty="0">
                <a:cs typeface="+mn-ea"/>
                <a:sym typeface="+mn-lt"/>
              </a:rPr>
              <a:t>％，属一级可燃蒸汽。</a:t>
            </a:r>
            <a:endParaRPr lang="en-US" altLang="zh-CN" sz="1200" dirty="0">
              <a:cs typeface="+mn-ea"/>
              <a:sym typeface="+mn-lt"/>
            </a:endParaRPr>
          </a:p>
          <a:p>
            <a:pPr marL="171450" indent="-171450">
              <a:lnSpc>
                <a:spcPts val="1800"/>
              </a:lnSpc>
              <a:buFont typeface="Arial" panose="020B0604020202020204" pitchFamily="34" charset="0"/>
              <a:buChar char="•"/>
            </a:pPr>
            <a:r>
              <a:rPr lang="zh-CN" altLang="en-US" sz="1200" dirty="0">
                <a:cs typeface="+mn-ea"/>
                <a:sym typeface="+mn-lt"/>
              </a:rPr>
              <a:t>而组件清洗 时，需将三甘醇加热后使用，致使三甘醇蒸汽容易扩散的空间，如果室内通风设备不良，具有一定的潜在危险，属“可能，但不经常”，其分数值Ｌ＝</a:t>
            </a:r>
            <a:r>
              <a:rPr lang="en-US" altLang="zh-CN" sz="1200" dirty="0">
                <a:cs typeface="+mn-ea"/>
                <a:sym typeface="+mn-lt"/>
              </a:rPr>
              <a:t>3</a:t>
            </a:r>
            <a:r>
              <a:rPr lang="zh-CN" altLang="en-US" sz="1200" dirty="0">
                <a:cs typeface="+mn-ea"/>
                <a:sym typeface="+mn-lt"/>
              </a:rPr>
              <a:t>。</a:t>
            </a:r>
            <a:r>
              <a:rPr lang="zh-CN" altLang="en-US" sz="1400" dirty="0">
                <a:cs typeface="+mn-ea"/>
                <a:sym typeface="+mn-lt"/>
              </a:rPr>
              <a:t/>
            </a:r>
            <a:br>
              <a:rPr lang="zh-CN" altLang="en-US" sz="1400" dirty="0">
                <a:cs typeface="+mn-ea"/>
                <a:sym typeface="+mn-lt"/>
              </a:rPr>
            </a:br>
            <a:endParaRPr lang="zh-CN" altLang="en-US" dirty="0"/>
          </a:p>
        </p:txBody>
      </p:sp>
      <p:sp>
        <p:nvSpPr>
          <p:cNvPr id="18" name="矩形 17">
            <a:extLst>
              <a:ext uri="{FF2B5EF4-FFF2-40B4-BE49-F238E27FC236}">
                <a16:creationId xmlns="" xmlns:a16="http://schemas.microsoft.com/office/drawing/2014/main" id="{5D5906EF-E1E3-48B4-9C8D-39EACD106E70}"/>
              </a:ext>
            </a:extLst>
          </p:cNvPr>
          <p:cNvSpPr/>
          <p:nvPr/>
        </p:nvSpPr>
        <p:spPr>
          <a:xfrm>
            <a:off x="1092255" y="4524150"/>
            <a:ext cx="3482920" cy="297517"/>
          </a:xfrm>
          <a:prstGeom prst="rect">
            <a:avLst/>
          </a:prstGeom>
        </p:spPr>
        <p:txBody>
          <a:bodyPr wrap="square">
            <a:spAutoFit/>
          </a:bodyPr>
          <a:lstStyle/>
          <a:p>
            <a:pPr marL="171450" indent="-171450">
              <a:lnSpc>
                <a:spcPts val="1600"/>
              </a:lnSpc>
              <a:buFont typeface="Arial" panose="020B0604020202020204" pitchFamily="34" charset="0"/>
              <a:buChar char="•"/>
            </a:pPr>
            <a:r>
              <a:rPr lang="zh-CN" altLang="en-US" sz="1200" dirty="0">
                <a:cs typeface="+mn-ea"/>
                <a:sym typeface="+mn-lt"/>
              </a:rPr>
              <a:t>清洗人员每天在此环境中工作，取Ｌ＝</a:t>
            </a:r>
            <a:r>
              <a:rPr lang="en-US" altLang="zh-CN" sz="1200" dirty="0">
                <a:cs typeface="+mn-ea"/>
                <a:sym typeface="+mn-lt"/>
              </a:rPr>
              <a:t>6</a:t>
            </a:r>
            <a:r>
              <a:rPr lang="zh-CN" altLang="en-US" sz="1200" dirty="0">
                <a:cs typeface="+mn-ea"/>
                <a:sym typeface="+mn-lt"/>
              </a:rPr>
              <a:t>。</a:t>
            </a:r>
            <a:endParaRPr lang="zh-CN" altLang="en-US" dirty="0"/>
          </a:p>
        </p:txBody>
      </p:sp>
      <p:cxnSp>
        <p:nvCxnSpPr>
          <p:cNvPr id="7" name="直接连接符 6">
            <a:extLst>
              <a:ext uri="{FF2B5EF4-FFF2-40B4-BE49-F238E27FC236}">
                <a16:creationId xmlns="" xmlns:a16="http://schemas.microsoft.com/office/drawing/2014/main" id="{10CB0460-B395-42A4-B46A-1455752FB09B}"/>
              </a:ext>
            </a:extLst>
          </p:cNvPr>
          <p:cNvCxnSpPr/>
          <p:nvPr/>
        </p:nvCxnSpPr>
        <p:spPr>
          <a:xfrm>
            <a:off x="1186372" y="2036083"/>
            <a:ext cx="7430632"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8567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sp>
        <p:nvSpPr>
          <p:cNvPr id="12" name="标题 1183767">
            <a:extLst>
              <a:ext uri="{FF2B5EF4-FFF2-40B4-BE49-F238E27FC236}">
                <a16:creationId xmlns="" xmlns:a16="http://schemas.microsoft.com/office/drawing/2014/main" id="{623072B4-6326-4CC5-A196-80790255D068}"/>
              </a:ext>
            </a:extLst>
          </p:cNvPr>
          <p:cNvSpPr txBox="1">
            <a:spLocks noChangeArrowheads="1"/>
          </p:cNvSpPr>
          <p:nvPr/>
        </p:nvSpPr>
        <p:spPr>
          <a:xfrm>
            <a:off x="1060789" y="1073968"/>
            <a:ext cx="1047114" cy="4038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1800" dirty="0">
                <a:solidFill>
                  <a:srgbClr val="0070C0"/>
                </a:solidFill>
                <a:latin typeface="+mn-lt"/>
                <a:ea typeface="+mn-ea"/>
                <a:cs typeface="+mn-ea"/>
                <a:sym typeface="+mn-lt"/>
              </a:rPr>
              <a:t> 示例一</a:t>
            </a:r>
          </a:p>
        </p:txBody>
      </p:sp>
      <p:sp>
        <p:nvSpPr>
          <p:cNvPr id="16" name="zoom-in-tool_77322">
            <a:extLst>
              <a:ext uri="{FF2B5EF4-FFF2-40B4-BE49-F238E27FC236}">
                <a16:creationId xmlns="" xmlns:a16="http://schemas.microsoft.com/office/drawing/2014/main" id="{71E18619-63B4-4320-BDDB-4BE164D97166}"/>
              </a:ext>
            </a:extLst>
          </p:cNvPr>
          <p:cNvSpPr>
            <a:spLocks noChangeAspect="1"/>
          </p:cNvSpPr>
          <p:nvPr/>
        </p:nvSpPr>
        <p:spPr bwMode="auto">
          <a:xfrm>
            <a:off x="526996" y="1137626"/>
            <a:ext cx="450957" cy="43429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rgbClr val="0070C0"/>
          </a:solidFill>
          <a:ln>
            <a:noFill/>
          </a:ln>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2" name="矩形 1">
            <a:extLst>
              <a:ext uri="{FF2B5EF4-FFF2-40B4-BE49-F238E27FC236}">
                <a16:creationId xmlns="" xmlns:a16="http://schemas.microsoft.com/office/drawing/2014/main" id="{56BC84EC-D65E-4A17-A122-C98EF3086AAE}"/>
              </a:ext>
            </a:extLst>
          </p:cNvPr>
          <p:cNvSpPr/>
          <p:nvPr/>
        </p:nvSpPr>
        <p:spPr>
          <a:xfrm>
            <a:off x="1089080" y="1364114"/>
            <a:ext cx="7527924" cy="605294"/>
          </a:xfrm>
          <a:prstGeom prst="rect">
            <a:avLst/>
          </a:prstGeom>
        </p:spPr>
        <p:txBody>
          <a:bodyPr wrap="square">
            <a:spAutoFit/>
          </a:bodyPr>
          <a:lstStyle/>
          <a:p>
            <a:pPr>
              <a:lnSpc>
                <a:spcPts val="2000"/>
              </a:lnSpc>
            </a:pPr>
            <a:r>
              <a:rPr lang="zh-CN" altLang="en-US" sz="1400" dirty="0">
                <a:cs typeface="+mn-ea"/>
                <a:sym typeface="+mn-lt"/>
              </a:rPr>
              <a:t>例如，某涤纶化纤厂在生产短丝过程中有一道组件清洗工序，为了评价这一操作条件的危险度，确定每种因素的分数值为</a:t>
            </a:r>
            <a:r>
              <a:rPr lang="en-US" altLang="zh-CN" sz="1400" dirty="0">
                <a:cs typeface="+mn-ea"/>
                <a:sym typeface="+mn-lt"/>
              </a:rPr>
              <a:t>:</a:t>
            </a:r>
            <a:endParaRPr lang="zh-CN" altLang="en-US" dirty="0"/>
          </a:p>
        </p:txBody>
      </p:sp>
      <p:sp>
        <p:nvSpPr>
          <p:cNvPr id="4" name="矩形 3">
            <a:extLst>
              <a:ext uri="{FF2B5EF4-FFF2-40B4-BE49-F238E27FC236}">
                <a16:creationId xmlns="" xmlns:a16="http://schemas.microsoft.com/office/drawing/2014/main" id="{3BE394F3-A716-404F-A1E0-A35C65795EAF}"/>
              </a:ext>
            </a:extLst>
          </p:cNvPr>
          <p:cNvSpPr/>
          <p:nvPr/>
        </p:nvSpPr>
        <p:spPr>
          <a:xfrm>
            <a:off x="1154905" y="2370821"/>
            <a:ext cx="2293145" cy="307777"/>
          </a:xfrm>
          <a:prstGeom prst="rect">
            <a:avLst/>
          </a:prstGeom>
          <a:solidFill>
            <a:srgbClr val="0070C0"/>
          </a:solidFill>
        </p:spPr>
        <p:txBody>
          <a:bodyPr wrap="square">
            <a:spAutoFit/>
          </a:bodyPr>
          <a:lstStyle/>
          <a:p>
            <a:r>
              <a:rPr lang="zh-CN" altLang="en-US" sz="1400" dirty="0">
                <a:solidFill>
                  <a:schemeClr val="bg1"/>
                </a:solidFill>
                <a:cs typeface="+mn-ea"/>
                <a:sym typeface="+mn-lt"/>
              </a:rPr>
              <a:t>发生事故产生的后果（Ｃ）</a:t>
            </a:r>
            <a:endParaRPr lang="zh-CN" altLang="en-US" dirty="0">
              <a:solidFill>
                <a:schemeClr val="bg1"/>
              </a:solidFill>
            </a:endParaRPr>
          </a:p>
        </p:txBody>
      </p:sp>
      <p:sp>
        <p:nvSpPr>
          <p:cNvPr id="17" name="矩形 16">
            <a:extLst>
              <a:ext uri="{FF2B5EF4-FFF2-40B4-BE49-F238E27FC236}">
                <a16:creationId xmlns="" xmlns:a16="http://schemas.microsoft.com/office/drawing/2014/main" id="{9FA98F7F-C5B9-4D26-A23F-7EC17CC11FA5}"/>
              </a:ext>
            </a:extLst>
          </p:cNvPr>
          <p:cNvSpPr/>
          <p:nvPr/>
        </p:nvSpPr>
        <p:spPr>
          <a:xfrm>
            <a:off x="1154905" y="3440150"/>
            <a:ext cx="1359695" cy="307777"/>
          </a:xfrm>
          <a:prstGeom prst="rect">
            <a:avLst/>
          </a:prstGeom>
          <a:solidFill>
            <a:srgbClr val="00B0F0"/>
          </a:solidFill>
        </p:spPr>
        <p:txBody>
          <a:bodyPr wrap="square">
            <a:spAutoFit/>
          </a:bodyPr>
          <a:lstStyle/>
          <a:p>
            <a:r>
              <a:rPr lang="zh-CN" altLang="en-US" sz="1400" dirty="0">
                <a:solidFill>
                  <a:schemeClr val="bg1"/>
                </a:solidFill>
                <a:cs typeface="+mn-ea"/>
                <a:sym typeface="+mn-lt"/>
              </a:rPr>
              <a:t>危险性分值Ｄ</a:t>
            </a:r>
            <a:endParaRPr lang="zh-CN" altLang="en-US" dirty="0">
              <a:solidFill>
                <a:schemeClr val="bg1"/>
              </a:solidFill>
            </a:endParaRPr>
          </a:p>
        </p:txBody>
      </p:sp>
      <p:sp>
        <p:nvSpPr>
          <p:cNvPr id="5" name="矩形 4">
            <a:extLst>
              <a:ext uri="{FF2B5EF4-FFF2-40B4-BE49-F238E27FC236}">
                <a16:creationId xmlns="" xmlns:a16="http://schemas.microsoft.com/office/drawing/2014/main" id="{A9D57D8B-232F-4E45-B266-EEC87E9F8379}"/>
              </a:ext>
            </a:extLst>
          </p:cNvPr>
          <p:cNvSpPr/>
          <p:nvPr/>
        </p:nvSpPr>
        <p:spPr>
          <a:xfrm>
            <a:off x="1029323" y="2832971"/>
            <a:ext cx="7804795" cy="282513"/>
          </a:xfrm>
          <a:prstGeom prst="rect">
            <a:avLst/>
          </a:prstGeom>
        </p:spPr>
        <p:txBody>
          <a:bodyPr wrap="square">
            <a:spAutoFit/>
          </a:bodyPr>
          <a:lstStyle/>
          <a:p>
            <a:pPr marL="171450" indent="-171450">
              <a:lnSpc>
                <a:spcPts val="1600"/>
              </a:lnSpc>
              <a:buFont typeface="Arial" panose="020B0604020202020204" pitchFamily="34" charset="0"/>
              <a:buChar char="•"/>
            </a:pPr>
            <a:r>
              <a:rPr lang="zh-CN" altLang="en-US" sz="1200" dirty="0">
                <a:cs typeface="+mn-ea"/>
                <a:sym typeface="+mn-lt"/>
              </a:rPr>
              <a:t>如果发生燃烧爆炸事故，后果将是严重的，可能造成人员的伤害，取Ｃ＝</a:t>
            </a:r>
            <a:r>
              <a:rPr lang="en-US" altLang="zh-CN" sz="1200" dirty="0">
                <a:cs typeface="+mn-ea"/>
                <a:sym typeface="+mn-lt"/>
              </a:rPr>
              <a:t>7</a:t>
            </a:r>
            <a:r>
              <a:rPr lang="zh-CN" altLang="en-US" sz="1200" dirty="0">
                <a:cs typeface="+mn-ea"/>
                <a:sym typeface="+mn-lt"/>
              </a:rPr>
              <a:t>。</a:t>
            </a:r>
            <a:endParaRPr lang="zh-CN" altLang="en-US" dirty="0"/>
          </a:p>
        </p:txBody>
      </p:sp>
      <p:sp>
        <p:nvSpPr>
          <p:cNvPr id="18" name="矩形 17">
            <a:extLst>
              <a:ext uri="{FF2B5EF4-FFF2-40B4-BE49-F238E27FC236}">
                <a16:creationId xmlns="" xmlns:a16="http://schemas.microsoft.com/office/drawing/2014/main" id="{5D5906EF-E1E3-48B4-9C8D-39EACD106E70}"/>
              </a:ext>
            </a:extLst>
          </p:cNvPr>
          <p:cNvSpPr/>
          <p:nvPr/>
        </p:nvSpPr>
        <p:spPr>
          <a:xfrm>
            <a:off x="1060789" y="3911407"/>
            <a:ext cx="7651695" cy="282513"/>
          </a:xfrm>
          <a:prstGeom prst="rect">
            <a:avLst/>
          </a:prstGeom>
        </p:spPr>
        <p:txBody>
          <a:bodyPr wrap="square">
            <a:spAutoFit/>
          </a:bodyPr>
          <a:lstStyle/>
          <a:p>
            <a:pPr marL="171450" indent="-171450">
              <a:lnSpc>
                <a:spcPts val="1600"/>
              </a:lnSpc>
              <a:buFont typeface="Arial" panose="020B0604020202020204" pitchFamily="34" charset="0"/>
              <a:buChar char="•"/>
            </a:pPr>
            <a:r>
              <a:rPr lang="zh-CN" altLang="en-US" sz="1200" dirty="0">
                <a:cs typeface="+mn-ea"/>
                <a:sym typeface="+mn-lt"/>
              </a:rPr>
              <a:t>危险性分值Ｄ＝ＬＥＣ ＝</a:t>
            </a:r>
            <a:r>
              <a:rPr lang="en-US" altLang="zh-CN" sz="1200" dirty="0">
                <a:cs typeface="+mn-ea"/>
                <a:sym typeface="+mn-lt"/>
              </a:rPr>
              <a:t>3×6×7</a:t>
            </a:r>
            <a:r>
              <a:rPr lang="zh-CN" altLang="en-US" sz="1200" dirty="0">
                <a:cs typeface="+mn-ea"/>
                <a:sym typeface="+mn-lt"/>
              </a:rPr>
              <a:t>＝ </a:t>
            </a:r>
            <a:r>
              <a:rPr lang="en-US" altLang="zh-CN" sz="1200" dirty="0">
                <a:cs typeface="+mn-ea"/>
                <a:sym typeface="+mn-lt"/>
              </a:rPr>
              <a:t>126</a:t>
            </a:r>
            <a:r>
              <a:rPr lang="zh-CN" altLang="en-US" sz="1200" dirty="0">
                <a:cs typeface="+mn-ea"/>
                <a:sym typeface="+mn-lt"/>
              </a:rPr>
              <a:t>，处于</a:t>
            </a:r>
            <a:r>
              <a:rPr lang="en-US" altLang="zh-CN" sz="1200" dirty="0">
                <a:cs typeface="+mn-ea"/>
                <a:sym typeface="+mn-lt"/>
              </a:rPr>
              <a:t>70-160</a:t>
            </a:r>
            <a:r>
              <a:rPr lang="zh-CN" altLang="en-US" sz="1200" dirty="0">
                <a:cs typeface="+mn-ea"/>
                <a:sym typeface="+mn-lt"/>
              </a:rPr>
              <a:t>之间，</a:t>
            </a:r>
            <a:r>
              <a:rPr lang="zh-CN" altLang="en-US" sz="1200" b="1" dirty="0">
                <a:solidFill>
                  <a:srgbClr val="00B0F0"/>
                </a:solidFill>
                <a:cs typeface="+mn-ea"/>
                <a:sym typeface="+mn-lt"/>
              </a:rPr>
              <a:t>危险等级属“显著危险、需要整改＂的范畴。 </a:t>
            </a:r>
            <a:endParaRPr lang="zh-CN" altLang="en-US" b="1" dirty="0">
              <a:solidFill>
                <a:srgbClr val="00B0F0"/>
              </a:solidFill>
            </a:endParaRPr>
          </a:p>
        </p:txBody>
      </p:sp>
      <p:cxnSp>
        <p:nvCxnSpPr>
          <p:cNvPr id="13" name="直接连接符 12">
            <a:extLst>
              <a:ext uri="{FF2B5EF4-FFF2-40B4-BE49-F238E27FC236}">
                <a16:creationId xmlns="" xmlns:a16="http://schemas.microsoft.com/office/drawing/2014/main" id="{300CFD19-3367-40C6-BF43-BCEBF2D63E24}"/>
              </a:ext>
            </a:extLst>
          </p:cNvPr>
          <p:cNvCxnSpPr/>
          <p:nvPr/>
        </p:nvCxnSpPr>
        <p:spPr>
          <a:xfrm>
            <a:off x="1186372" y="2045608"/>
            <a:ext cx="7430632"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2227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平行四边形 6">
            <a:extLst>
              <a:ext uri="{FF2B5EF4-FFF2-40B4-BE49-F238E27FC236}">
                <a16:creationId xmlns="" xmlns:a16="http://schemas.microsoft.com/office/drawing/2014/main" id="{FE8960BF-19DB-42E1-9EE6-622F41853679}"/>
              </a:ext>
            </a:extLst>
          </p:cNvPr>
          <p:cNvSpPr>
            <a:spLocks noChangeArrowheads="1"/>
          </p:cNvSpPr>
          <p:nvPr/>
        </p:nvSpPr>
        <p:spPr bwMode="auto">
          <a:xfrm>
            <a:off x="596901" y="220663"/>
            <a:ext cx="32004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平行四边形 7">
            <a:extLst>
              <a:ext uri="{FF2B5EF4-FFF2-40B4-BE49-F238E27FC236}">
                <a16:creationId xmlns="" xmlns:a16="http://schemas.microsoft.com/office/drawing/2014/main" id="{1E114ED8-EA34-47AA-8DE3-625DA0CEC2DB}"/>
              </a:ext>
            </a:extLst>
          </p:cNvPr>
          <p:cNvSpPr>
            <a:spLocks noChangeArrowheads="1"/>
          </p:cNvSpPr>
          <p:nvPr/>
        </p:nvSpPr>
        <p:spPr bwMode="auto">
          <a:xfrm>
            <a:off x="0" y="220663"/>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文本框 5">
            <a:extLst>
              <a:ext uri="{FF2B5EF4-FFF2-40B4-BE49-F238E27FC236}">
                <a16:creationId xmlns="" xmlns:a16="http://schemas.microsoft.com/office/drawing/2014/main" id="{899C7FC1-6EA7-4951-A1EE-3342148A8E2B}"/>
              </a:ext>
            </a:extLst>
          </p:cNvPr>
          <p:cNvSpPr txBox="1">
            <a:spLocks noChangeArrowheads="1"/>
          </p:cNvSpPr>
          <p:nvPr/>
        </p:nvSpPr>
        <p:spPr bwMode="auto">
          <a:xfrm>
            <a:off x="179388" y="263525"/>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矩形 8">
            <a:extLst>
              <a:ext uri="{FF2B5EF4-FFF2-40B4-BE49-F238E27FC236}">
                <a16:creationId xmlns="" xmlns:a16="http://schemas.microsoft.com/office/drawing/2014/main" id="{B6AB4DF2-303C-4CB8-AFC0-F7DFAB70BDB7}"/>
              </a:ext>
            </a:extLst>
          </p:cNvPr>
          <p:cNvSpPr>
            <a:spLocks noChangeArrowheads="1"/>
          </p:cNvSpPr>
          <p:nvPr/>
        </p:nvSpPr>
        <p:spPr bwMode="auto">
          <a:xfrm>
            <a:off x="931863" y="274934"/>
            <a:ext cx="26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常用评价方法介绍</a:t>
            </a:r>
          </a:p>
        </p:txBody>
      </p:sp>
      <p:graphicFrame>
        <p:nvGraphicFramePr>
          <p:cNvPr id="13" name="表格 12">
            <a:extLst>
              <a:ext uri="{FF2B5EF4-FFF2-40B4-BE49-F238E27FC236}">
                <a16:creationId xmlns="" xmlns:a16="http://schemas.microsoft.com/office/drawing/2014/main" id="{885EE829-205A-483F-9C4E-345719E68194}"/>
              </a:ext>
            </a:extLst>
          </p:cNvPr>
          <p:cNvGraphicFramePr/>
          <p:nvPr>
            <p:extLst>
              <p:ext uri="{D42A27DB-BD31-4B8C-83A1-F6EECF244321}">
                <p14:modId xmlns:p14="http://schemas.microsoft.com/office/powerpoint/2010/main" val="614106842"/>
              </p:ext>
            </p:extLst>
          </p:nvPr>
        </p:nvGraphicFramePr>
        <p:xfrm>
          <a:off x="1057275" y="2409825"/>
          <a:ext cx="7391400" cy="2209801"/>
        </p:xfrm>
        <a:graphic>
          <a:graphicData uri="http://schemas.openxmlformats.org/drawingml/2006/table">
            <a:tbl>
              <a:tblPr/>
              <a:tblGrid>
                <a:gridCol w="76200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762000">
                  <a:extLst>
                    <a:ext uri="{9D8B030D-6E8A-4147-A177-3AD203B41FA5}">
                      <a16:colId xmlns="" xmlns:a16="http://schemas.microsoft.com/office/drawing/2014/main" val="20004"/>
                    </a:ext>
                  </a:extLst>
                </a:gridCol>
                <a:gridCol w="666750">
                  <a:extLst>
                    <a:ext uri="{9D8B030D-6E8A-4147-A177-3AD203B41FA5}">
                      <a16:colId xmlns="" xmlns:a16="http://schemas.microsoft.com/office/drawing/2014/main" val="20005"/>
                    </a:ext>
                  </a:extLst>
                </a:gridCol>
                <a:gridCol w="704850">
                  <a:extLst>
                    <a:ext uri="{9D8B030D-6E8A-4147-A177-3AD203B41FA5}">
                      <a16:colId xmlns="" xmlns:a16="http://schemas.microsoft.com/office/drawing/2014/main" val="20006"/>
                    </a:ext>
                  </a:extLst>
                </a:gridCol>
                <a:gridCol w="1143000">
                  <a:extLst>
                    <a:ext uri="{9D8B030D-6E8A-4147-A177-3AD203B41FA5}">
                      <a16:colId xmlns="" xmlns:a16="http://schemas.microsoft.com/office/drawing/2014/main" val="20007"/>
                    </a:ext>
                  </a:extLst>
                </a:gridCol>
              </a:tblGrid>
              <a:tr h="64590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序号</a:t>
                      </a:r>
                    </a:p>
                  </a:txBody>
                  <a:tcPr marT="45705" marB="45705"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单元名称</a:t>
                      </a: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作业名称</a:t>
                      </a: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dirty="0">
                          <a:solidFill>
                            <a:schemeClr val="tx1">
                              <a:lumMod val="85000"/>
                              <a:lumOff val="15000"/>
                            </a:schemeClr>
                          </a:solidFill>
                          <a:latin typeface="+mn-lt"/>
                          <a:ea typeface="+mn-ea"/>
                          <a:cs typeface="+mn-ea"/>
                          <a:sym typeface="+mn-lt"/>
                        </a:rPr>
                        <a:t>L</a:t>
                      </a:r>
                      <a:endParaRPr lang="zh-CN" altLang="en-US" sz="1600" b="0" dirty="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dirty="0">
                          <a:solidFill>
                            <a:schemeClr val="tx1">
                              <a:lumMod val="85000"/>
                              <a:lumOff val="15000"/>
                            </a:schemeClr>
                          </a:solidFill>
                          <a:latin typeface="+mn-lt"/>
                          <a:ea typeface="+mn-ea"/>
                          <a:cs typeface="+mn-ea"/>
                          <a:sym typeface="+mn-lt"/>
                        </a:rPr>
                        <a:t>E</a:t>
                      </a:r>
                      <a:endParaRPr lang="zh-CN" altLang="en-US" sz="1600" b="0" dirty="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C</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D</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危险等级</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9509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1</a:t>
                      </a:r>
                      <a:endParaRPr lang="zh-CN" altLang="en-US" sz="1600" b="0">
                        <a:solidFill>
                          <a:schemeClr val="tx1">
                            <a:lumMod val="85000"/>
                            <a:lumOff val="15000"/>
                          </a:schemeClr>
                        </a:solidFill>
                        <a:latin typeface="+mn-lt"/>
                        <a:ea typeface="+mn-ea"/>
                        <a:cs typeface="+mn-ea"/>
                        <a:sym typeface="+mn-lt"/>
                      </a:endParaRPr>
                    </a:p>
                  </a:txBody>
                  <a:tcPr marT="45705" marB="45705"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液化气</a:t>
                      </a:r>
                    </a:p>
                    <a:p>
                      <a:pPr marL="0" lvl="0" indent="0" algn="ctr">
                        <a:buNone/>
                      </a:pPr>
                      <a:r>
                        <a:rPr lang="zh-CN" altLang="en-US" sz="1600" b="0" dirty="0">
                          <a:solidFill>
                            <a:schemeClr val="tx1">
                              <a:lumMod val="85000"/>
                              <a:lumOff val="15000"/>
                            </a:schemeClr>
                          </a:solidFill>
                          <a:latin typeface="+mn-lt"/>
                          <a:ea typeface="+mn-ea"/>
                          <a:cs typeface="+mn-ea"/>
                          <a:sym typeface="+mn-lt"/>
                        </a:rPr>
                        <a:t>储罐区 </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液化气</a:t>
                      </a:r>
                    </a:p>
                    <a:p>
                      <a:pPr marL="0" lvl="0" indent="0" algn="ctr">
                        <a:buNone/>
                      </a:pPr>
                      <a:r>
                        <a:rPr lang="zh-CN" altLang="en-US" sz="1600" b="0" dirty="0">
                          <a:solidFill>
                            <a:schemeClr val="tx1">
                              <a:lumMod val="85000"/>
                              <a:lumOff val="15000"/>
                            </a:schemeClr>
                          </a:solidFill>
                          <a:latin typeface="+mn-lt"/>
                          <a:ea typeface="+mn-ea"/>
                          <a:cs typeface="+mn-ea"/>
                          <a:sym typeface="+mn-lt"/>
                        </a:rPr>
                        <a:t>槽车送料 </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1</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dirty="0">
                          <a:solidFill>
                            <a:schemeClr val="tx1">
                              <a:lumMod val="85000"/>
                              <a:lumOff val="15000"/>
                            </a:schemeClr>
                          </a:solidFill>
                          <a:latin typeface="+mn-lt"/>
                          <a:ea typeface="+mn-ea"/>
                          <a:cs typeface="+mn-ea"/>
                          <a:sym typeface="+mn-lt"/>
                        </a:rPr>
                        <a:t>6</a:t>
                      </a:r>
                      <a:endParaRPr lang="zh-CN" altLang="en-US" sz="1600" b="0" dirty="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dirty="0">
                          <a:solidFill>
                            <a:schemeClr val="tx1">
                              <a:lumMod val="85000"/>
                              <a:lumOff val="15000"/>
                            </a:schemeClr>
                          </a:solidFill>
                          <a:latin typeface="+mn-lt"/>
                          <a:ea typeface="+mn-ea"/>
                          <a:cs typeface="+mn-ea"/>
                          <a:sym typeface="+mn-lt"/>
                        </a:rPr>
                        <a:t>7</a:t>
                      </a:r>
                      <a:endParaRPr lang="zh-CN" altLang="en-US" sz="1600" b="0" dirty="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dirty="0">
                          <a:solidFill>
                            <a:schemeClr val="tx1">
                              <a:lumMod val="85000"/>
                              <a:lumOff val="15000"/>
                            </a:schemeClr>
                          </a:solidFill>
                          <a:latin typeface="+mn-lt"/>
                          <a:ea typeface="+mn-ea"/>
                          <a:cs typeface="+mn-ea"/>
                          <a:sym typeface="+mn-lt"/>
                        </a:rPr>
                        <a:t>42</a:t>
                      </a:r>
                      <a:endParaRPr lang="zh-CN" altLang="en-US" sz="1600" b="0" dirty="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一般危险</a:t>
                      </a:r>
                    </a:p>
                  </a:txBody>
                  <a:tcPr marT="45705" marB="45705"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68751">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2</a:t>
                      </a:r>
                      <a:endParaRPr lang="zh-CN" altLang="en-US" sz="1600" b="0">
                        <a:solidFill>
                          <a:schemeClr val="tx1">
                            <a:lumMod val="85000"/>
                            <a:lumOff val="15000"/>
                          </a:schemeClr>
                        </a:solidFill>
                        <a:latin typeface="+mn-lt"/>
                        <a:ea typeface="+mn-ea"/>
                        <a:cs typeface="+mn-ea"/>
                        <a:sym typeface="+mn-lt"/>
                      </a:endParaRPr>
                    </a:p>
                  </a:txBody>
                  <a:tcPr marT="45705" marB="45705"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液化气</a:t>
                      </a:r>
                    </a:p>
                    <a:p>
                      <a:pPr marL="0" lvl="0" indent="0" algn="ctr">
                        <a:buNone/>
                      </a:pPr>
                      <a:r>
                        <a:rPr lang="zh-CN" altLang="en-US" sz="1600" b="0" dirty="0">
                          <a:solidFill>
                            <a:schemeClr val="tx1">
                              <a:lumMod val="85000"/>
                              <a:lumOff val="15000"/>
                            </a:schemeClr>
                          </a:solidFill>
                          <a:latin typeface="+mn-lt"/>
                          <a:ea typeface="+mn-ea"/>
                          <a:cs typeface="+mn-ea"/>
                          <a:sym typeface="+mn-lt"/>
                        </a:rPr>
                        <a:t>灌装车间</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气瓶灌装</a:t>
                      </a: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3</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6</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3</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1600" b="0">
                          <a:solidFill>
                            <a:schemeClr val="tx1">
                              <a:lumMod val="85000"/>
                              <a:lumOff val="15000"/>
                            </a:schemeClr>
                          </a:solidFill>
                          <a:latin typeface="+mn-lt"/>
                          <a:ea typeface="+mn-ea"/>
                          <a:cs typeface="+mn-ea"/>
                          <a:sym typeface="+mn-lt"/>
                        </a:rPr>
                        <a:t>54</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0" dirty="0">
                          <a:solidFill>
                            <a:schemeClr val="tx1">
                              <a:lumMod val="85000"/>
                              <a:lumOff val="15000"/>
                            </a:schemeClr>
                          </a:solidFill>
                          <a:latin typeface="+mn-lt"/>
                          <a:ea typeface="+mn-ea"/>
                          <a:cs typeface="+mn-ea"/>
                          <a:sym typeface="+mn-lt"/>
                        </a:rPr>
                        <a:t>一般危险 </a:t>
                      </a:r>
                    </a:p>
                  </a:txBody>
                  <a:tcPr marT="45705" marB="45705"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0051">
                <a:tc>
                  <a:txBody>
                    <a:bodyPr/>
                    <a:lstStyle/>
                    <a:p>
                      <a:pPr marL="0" lvl="0" indent="0" algn="ctr">
                        <a:buNone/>
                      </a:pPr>
                      <a:r>
                        <a:rPr lang="en-US" altLang="zh-CN" sz="1600" b="0" dirty="0">
                          <a:solidFill>
                            <a:schemeClr val="tx1">
                              <a:lumMod val="85000"/>
                              <a:lumOff val="15000"/>
                            </a:schemeClr>
                          </a:solidFill>
                          <a:latin typeface="+mn-lt"/>
                          <a:ea typeface="+mn-ea"/>
                          <a:cs typeface="+mn-ea"/>
                          <a:sym typeface="+mn-lt"/>
                        </a:rPr>
                        <a:t>3</a:t>
                      </a:r>
                      <a:endParaRPr lang="zh-CN" altLang="en-US" sz="1600" b="0" dirty="0">
                        <a:solidFill>
                          <a:schemeClr val="tx1">
                            <a:lumMod val="85000"/>
                            <a:lumOff val="15000"/>
                          </a:schemeClr>
                        </a:solidFill>
                        <a:latin typeface="+mn-lt"/>
                        <a:ea typeface="+mn-ea"/>
                        <a:cs typeface="+mn-ea"/>
                        <a:sym typeface="+mn-lt"/>
                      </a:endParaRPr>
                    </a:p>
                  </a:txBody>
                  <a:tcPr marT="45705" marB="45705" anchor="ct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lvl="0" indent="0" algn="ctr">
                        <a:buNone/>
                      </a:pPr>
                      <a:endParaRPr lang="zh-CN" altLang="en-US" sz="1800" b="0">
                        <a:solidFill>
                          <a:schemeClr val="tx1">
                            <a:lumMod val="85000"/>
                            <a:lumOff val="15000"/>
                          </a:schemeClr>
                        </a:solidFill>
                        <a:latin typeface="+mn-lt"/>
                        <a:ea typeface="+mn-ea"/>
                        <a:cs typeface="+mn-ea"/>
                        <a:sym typeface="+mn-lt"/>
                      </a:endParaRPr>
                    </a:p>
                  </a:txBody>
                  <a:tcPr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b="0">
                          <a:solidFill>
                            <a:schemeClr val="tx1">
                              <a:lumMod val="85000"/>
                              <a:lumOff val="15000"/>
                            </a:schemeClr>
                          </a:solidFill>
                          <a:latin typeface="+mn-lt"/>
                          <a:ea typeface="+mn-ea"/>
                          <a:cs typeface="+mn-ea"/>
                          <a:sym typeface="+mn-lt"/>
                        </a:rPr>
                        <a:t>气瓶搬运</a:t>
                      </a:r>
                    </a:p>
                  </a:txBody>
                  <a:tcPr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1600" b="0">
                          <a:solidFill>
                            <a:schemeClr val="tx1">
                              <a:lumMod val="85000"/>
                              <a:lumOff val="15000"/>
                            </a:schemeClr>
                          </a:solidFill>
                          <a:latin typeface="+mn-lt"/>
                          <a:ea typeface="+mn-ea"/>
                          <a:cs typeface="+mn-ea"/>
                          <a:sym typeface="+mn-lt"/>
                        </a:rPr>
                        <a:t>1</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1600" b="0">
                          <a:solidFill>
                            <a:schemeClr val="tx1">
                              <a:lumMod val="85000"/>
                              <a:lumOff val="15000"/>
                            </a:schemeClr>
                          </a:solidFill>
                          <a:latin typeface="+mn-lt"/>
                          <a:ea typeface="+mn-ea"/>
                          <a:cs typeface="+mn-ea"/>
                          <a:sym typeface="+mn-lt"/>
                        </a:rPr>
                        <a:t>6</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1600" b="0">
                          <a:solidFill>
                            <a:schemeClr val="tx1">
                              <a:lumMod val="85000"/>
                              <a:lumOff val="15000"/>
                            </a:schemeClr>
                          </a:solidFill>
                          <a:latin typeface="+mn-lt"/>
                          <a:ea typeface="+mn-ea"/>
                          <a:cs typeface="+mn-ea"/>
                          <a:sym typeface="+mn-lt"/>
                        </a:rPr>
                        <a:t>3</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en-US" altLang="zh-CN" sz="1600" b="0">
                          <a:solidFill>
                            <a:schemeClr val="tx1">
                              <a:lumMod val="85000"/>
                              <a:lumOff val="15000"/>
                            </a:schemeClr>
                          </a:solidFill>
                          <a:latin typeface="+mn-lt"/>
                          <a:ea typeface="+mn-ea"/>
                          <a:cs typeface="+mn-ea"/>
                          <a:sym typeface="+mn-lt"/>
                        </a:rPr>
                        <a:t>18</a:t>
                      </a:r>
                      <a:endParaRPr lang="zh-CN" altLang="en-US" sz="1600" b="0">
                        <a:solidFill>
                          <a:schemeClr val="tx1">
                            <a:lumMod val="85000"/>
                            <a:lumOff val="15000"/>
                          </a:schemeClr>
                        </a:solidFill>
                        <a:latin typeface="+mn-lt"/>
                        <a:ea typeface="+mn-ea"/>
                        <a:cs typeface="+mn-ea"/>
                        <a:sym typeface="+mn-lt"/>
                      </a:endParaRPr>
                    </a:p>
                  </a:txBody>
                  <a:tcPr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b="0" dirty="0">
                          <a:solidFill>
                            <a:schemeClr val="tx1">
                              <a:lumMod val="85000"/>
                              <a:lumOff val="15000"/>
                            </a:schemeClr>
                          </a:solidFill>
                          <a:latin typeface="+mn-lt"/>
                          <a:ea typeface="+mn-ea"/>
                          <a:cs typeface="+mn-ea"/>
                          <a:sym typeface="+mn-lt"/>
                        </a:rPr>
                        <a:t>稍有危险 </a:t>
                      </a:r>
                    </a:p>
                  </a:txBody>
                  <a:tcPr marT="45705" marB="45705" anchor="ctr">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3256761236"/>
                  </a:ext>
                </a:extLst>
              </a:tr>
            </a:tbl>
          </a:graphicData>
        </a:graphic>
      </p:graphicFrame>
      <p:sp>
        <p:nvSpPr>
          <p:cNvPr id="15" name="副标题 1514498">
            <a:extLst>
              <a:ext uri="{FF2B5EF4-FFF2-40B4-BE49-F238E27FC236}">
                <a16:creationId xmlns="" xmlns:a16="http://schemas.microsoft.com/office/drawing/2014/main" id="{759517BD-049D-4354-A311-6C7374B4A1E7}"/>
              </a:ext>
            </a:extLst>
          </p:cNvPr>
          <p:cNvSpPr txBox="1">
            <a:spLocks noChangeArrowheads="1"/>
          </p:cNvSpPr>
          <p:nvPr/>
        </p:nvSpPr>
        <p:spPr>
          <a:xfrm>
            <a:off x="2062162" y="1717674"/>
            <a:ext cx="5019675" cy="3206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300"/>
              </a:lnSpc>
              <a:spcBef>
                <a:spcPts val="0"/>
              </a:spcBef>
              <a:buNone/>
              <a:defRPr/>
            </a:pPr>
            <a:r>
              <a:rPr lang="zh-CN" altLang="en-US" sz="1800" dirty="0">
                <a:solidFill>
                  <a:srgbClr val="0070C0"/>
                </a:solidFill>
                <a:cs typeface="+mn-ea"/>
                <a:sym typeface="+mn-lt"/>
              </a:rPr>
              <a:t>液化气储运、灌装作业条件危险性评价结果汇总</a:t>
            </a:r>
          </a:p>
        </p:txBody>
      </p:sp>
      <p:sp>
        <p:nvSpPr>
          <p:cNvPr id="3" name="矩形 2">
            <a:extLst>
              <a:ext uri="{FF2B5EF4-FFF2-40B4-BE49-F238E27FC236}">
                <a16:creationId xmlns="" xmlns:a16="http://schemas.microsoft.com/office/drawing/2014/main" id="{8E40A47C-0C8C-477A-AF05-79312AD1C28F}"/>
              </a:ext>
            </a:extLst>
          </p:cNvPr>
          <p:cNvSpPr/>
          <p:nvPr/>
        </p:nvSpPr>
        <p:spPr>
          <a:xfrm>
            <a:off x="4314393" y="1161533"/>
            <a:ext cx="877163" cy="369332"/>
          </a:xfrm>
          <a:prstGeom prst="rect">
            <a:avLst/>
          </a:prstGeom>
        </p:spPr>
        <p:txBody>
          <a:bodyPr wrap="none">
            <a:spAutoFit/>
          </a:bodyPr>
          <a:lstStyle/>
          <a:p>
            <a:r>
              <a:rPr lang="zh-CN" altLang="en-US" sz="1800" dirty="0">
                <a:solidFill>
                  <a:srgbClr val="0070C0"/>
                </a:solidFill>
                <a:cs typeface="+mn-ea"/>
                <a:sym typeface="+mn-lt"/>
              </a:rPr>
              <a:t>示例二</a:t>
            </a:r>
            <a:endParaRPr lang="zh-CN" altLang="en-US" sz="1600" dirty="0">
              <a:solidFill>
                <a:srgbClr val="0070C0"/>
              </a:solidFill>
            </a:endParaRPr>
          </a:p>
        </p:txBody>
      </p:sp>
    </p:spTree>
    <p:extLst>
      <p:ext uri="{BB962C8B-B14F-4D97-AF65-F5344CB8AC3E}">
        <p14:creationId xmlns:p14="http://schemas.microsoft.com/office/powerpoint/2010/main" val="5100160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90D9C3F0-89B9-4819-8097-B67807E64F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6"/>
            <a:ext cx="9144000" cy="5142768"/>
          </a:xfrm>
          <a:prstGeom prst="rect">
            <a:avLst/>
          </a:prstGeom>
        </p:spPr>
      </p:pic>
      <p:sp>
        <p:nvSpPr>
          <p:cNvPr id="5" name="矩形 4">
            <a:extLst>
              <a:ext uri="{FF2B5EF4-FFF2-40B4-BE49-F238E27FC236}">
                <a16:creationId xmlns="" xmlns:a16="http://schemas.microsoft.com/office/drawing/2014/main" id="{A85BDDB4-8824-46FD-8815-625A225EFCCF}"/>
              </a:ext>
            </a:extLst>
          </p:cNvPr>
          <p:cNvSpPr/>
          <p:nvPr/>
        </p:nvSpPr>
        <p:spPr>
          <a:xfrm>
            <a:off x="0" y="0"/>
            <a:ext cx="9144000" cy="51435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1506305">
            <a:extLst>
              <a:ext uri="{FF2B5EF4-FFF2-40B4-BE49-F238E27FC236}">
                <a16:creationId xmlns="" xmlns:a16="http://schemas.microsoft.com/office/drawing/2014/main" id="{181D773D-B75C-4323-8A6D-DB622D562ACB}"/>
              </a:ext>
            </a:extLst>
          </p:cNvPr>
          <p:cNvSpPr txBox="1">
            <a:spLocks noChangeArrowheads="1"/>
          </p:cNvSpPr>
          <p:nvPr/>
        </p:nvSpPr>
        <p:spPr>
          <a:xfrm>
            <a:off x="1789114" y="2705100"/>
            <a:ext cx="6135686" cy="107394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dist">
              <a:defRPr/>
            </a:pPr>
            <a:r>
              <a:rPr lang="en-US" altLang="zh-CN" sz="1400" b="1" dirty="0">
                <a:solidFill>
                  <a:schemeClr val="bg1"/>
                </a:solidFill>
                <a:latin typeface="+mn-lt"/>
                <a:ea typeface="+mn-ea"/>
                <a:cs typeface="+mn-ea"/>
                <a:sym typeface="+mn-lt"/>
              </a:rPr>
              <a:t/>
            </a:r>
            <a:br>
              <a:rPr lang="en-US" altLang="zh-CN" sz="1400" b="1" dirty="0">
                <a:solidFill>
                  <a:schemeClr val="bg1"/>
                </a:solidFill>
                <a:latin typeface="+mn-lt"/>
                <a:ea typeface="+mn-ea"/>
                <a:cs typeface="+mn-ea"/>
                <a:sym typeface="+mn-lt"/>
              </a:rPr>
            </a:br>
            <a:r>
              <a:rPr lang="zh-CN" altLang="en-US" sz="5400" b="1" dirty="0">
                <a:solidFill>
                  <a:schemeClr val="bg1"/>
                </a:solidFill>
                <a:latin typeface="+mn-lt"/>
                <a:ea typeface="+mn-ea"/>
                <a:cs typeface="+mn-ea"/>
                <a:sym typeface="+mn-lt"/>
              </a:rPr>
              <a:t>问题讨论</a:t>
            </a:r>
            <a:r>
              <a:rPr lang="en-US" altLang="zh-CN" sz="5400" b="1" dirty="0">
                <a:solidFill>
                  <a:schemeClr val="bg1"/>
                </a:solidFill>
                <a:latin typeface="+mn-lt"/>
                <a:ea typeface="+mn-ea"/>
                <a:cs typeface="+mn-ea"/>
                <a:sym typeface="+mn-lt"/>
              </a:rPr>
              <a:t>:</a:t>
            </a:r>
            <a:r>
              <a:rPr lang="zh-CN" altLang="en-US" sz="5400" b="1" dirty="0">
                <a:solidFill>
                  <a:schemeClr val="bg1"/>
                </a:solidFill>
                <a:latin typeface="+mn-lt"/>
                <a:ea typeface="+mn-ea"/>
                <a:cs typeface="+mn-ea"/>
                <a:sym typeface="+mn-lt"/>
              </a:rPr>
              <a:t>风险管理 </a:t>
            </a:r>
          </a:p>
        </p:txBody>
      </p:sp>
      <p:sp>
        <p:nvSpPr>
          <p:cNvPr id="16" name="two-speech-bubbles_62017">
            <a:extLst>
              <a:ext uri="{FF2B5EF4-FFF2-40B4-BE49-F238E27FC236}">
                <a16:creationId xmlns="" xmlns:a16="http://schemas.microsoft.com/office/drawing/2014/main" id="{096E07D8-76D6-4E28-9CF0-09F039DB19BD}"/>
              </a:ext>
            </a:extLst>
          </p:cNvPr>
          <p:cNvSpPr>
            <a:spLocks noChangeAspect="1"/>
          </p:cNvSpPr>
          <p:nvPr/>
        </p:nvSpPr>
        <p:spPr bwMode="auto">
          <a:xfrm>
            <a:off x="4123511" y="1363599"/>
            <a:ext cx="1466892" cy="1139461"/>
          </a:xfrm>
          <a:custGeom>
            <a:avLst/>
            <a:gdLst>
              <a:gd name="connsiteX0" fmla="*/ 560224 w 607921"/>
              <a:gd name="connsiteY0" fmla="*/ 214448 h 472224"/>
              <a:gd name="connsiteX1" fmla="*/ 607921 w 607921"/>
              <a:gd name="connsiteY1" fmla="*/ 268993 h 472224"/>
              <a:gd name="connsiteX2" fmla="*/ 607921 w 607921"/>
              <a:gd name="connsiteY2" fmla="*/ 351276 h 472224"/>
              <a:gd name="connsiteX3" fmla="*/ 556094 w 607921"/>
              <a:gd name="connsiteY3" fmla="*/ 406233 h 472224"/>
              <a:gd name="connsiteX4" fmla="*/ 556094 w 607921"/>
              <a:gd name="connsiteY4" fmla="*/ 460366 h 472224"/>
              <a:gd name="connsiteX5" fmla="*/ 548764 w 607921"/>
              <a:gd name="connsiteY5" fmla="*/ 471296 h 472224"/>
              <a:gd name="connsiteX6" fmla="*/ 544221 w 607921"/>
              <a:gd name="connsiteY6" fmla="*/ 472224 h 472224"/>
              <a:gd name="connsiteX7" fmla="*/ 535859 w 607921"/>
              <a:gd name="connsiteY7" fmla="*/ 468821 h 472224"/>
              <a:gd name="connsiteX8" fmla="*/ 472366 w 607921"/>
              <a:gd name="connsiteY8" fmla="*/ 406336 h 472224"/>
              <a:gd name="connsiteX9" fmla="*/ 331959 w 607921"/>
              <a:gd name="connsiteY9" fmla="*/ 406336 h 472224"/>
              <a:gd name="connsiteX10" fmla="*/ 276828 w 607921"/>
              <a:gd name="connsiteY10" fmla="*/ 351276 h 472224"/>
              <a:gd name="connsiteX11" fmla="*/ 276828 w 607921"/>
              <a:gd name="connsiteY11" fmla="*/ 336840 h 472224"/>
              <a:gd name="connsiteX12" fmla="*/ 444697 w 607921"/>
              <a:gd name="connsiteY12" fmla="*/ 336840 h 472224"/>
              <a:gd name="connsiteX13" fmla="*/ 560224 w 607921"/>
              <a:gd name="connsiteY13" fmla="*/ 221460 h 472224"/>
              <a:gd name="connsiteX14" fmla="*/ 88071 w 607921"/>
              <a:gd name="connsiteY14" fmla="*/ 0 h 472224"/>
              <a:gd name="connsiteX15" fmla="*/ 440252 w 607921"/>
              <a:gd name="connsiteY15" fmla="*/ 0 h 472224"/>
              <a:gd name="connsiteX16" fmla="*/ 528323 w 607921"/>
              <a:gd name="connsiteY16" fmla="*/ 87947 h 472224"/>
              <a:gd name="connsiteX17" fmla="*/ 528323 w 607921"/>
              <a:gd name="connsiteY17" fmla="*/ 219094 h 472224"/>
              <a:gd name="connsiteX18" fmla="*/ 440252 w 607921"/>
              <a:gd name="connsiteY18" fmla="*/ 307040 h 472224"/>
              <a:gd name="connsiteX19" fmla="*/ 216409 w 607921"/>
              <a:gd name="connsiteY19" fmla="*/ 307040 h 472224"/>
              <a:gd name="connsiteX20" fmla="*/ 115019 w 607921"/>
              <a:gd name="connsiteY20" fmla="*/ 406638 h 472224"/>
              <a:gd name="connsiteX21" fmla="*/ 101700 w 607921"/>
              <a:gd name="connsiteY21" fmla="*/ 412102 h 472224"/>
              <a:gd name="connsiteX22" fmla="*/ 94369 w 607921"/>
              <a:gd name="connsiteY22" fmla="*/ 410659 h 472224"/>
              <a:gd name="connsiteX23" fmla="*/ 82805 w 607921"/>
              <a:gd name="connsiteY23" fmla="*/ 393234 h 472224"/>
              <a:gd name="connsiteX24" fmla="*/ 82805 w 607921"/>
              <a:gd name="connsiteY24" fmla="*/ 306937 h 472224"/>
              <a:gd name="connsiteX25" fmla="*/ 0 w 607921"/>
              <a:gd name="connsiteY25" fmla="*/ 219094 h 472224"/>
              <a:gd name="connsiteX26" fmla="*/ 0 w 607921"/>
              <a:gd name="connsiteY26" fmla="*/ 87947 h 472224"/>
              <a:gd name="connsiteX27" fmla="*/ 88071 w 607921"/>
              <a:gd name="connsiteY27" fmla="*/ 0 h 4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21" h="472224">
                <a:moveTo>
                  <a:pt x="560224" y="214448"/>
                </a:moveTo>
                <a:cubicBezTo>
                  <a:pt x="587170" y="218057"/>
                  <a:pt x="607921" y="241154"/>
                  <a:pt x="607921" y="268993"/>
                </a:cubicBezTo>
                <a:lnTo>
                  <a:pt x="607921" y="351276"/>
                </a:lnTo>
                <a:cubicBezTo>
                  <a:pt x="607921" y="380559"/>
                  <a:pt x="585002" y="404584"/>
                  <a:pt x="556094" y="406233"/>
                </a:cubicBezTo>
                <a:lnTo>
                  <a:pt x="556094" y="460366"/>
                </a:lnTo>
                <a:cubicBezTo>
                  <a:pt x="556094" y="465109"/>
                  <a:pt x="553203" y="469440"/>
                  <a:pt x="548764" y="471296"/>
                </a:cubicBezTo>
                <a:cubicBezTo>
                  <a:pt x="547319" y="471915"/>
                  <a:pt x="545770" y="472224"/>
                  <a:pt x="544221" y="472224"/>
                </a:cubicBezTo>
                <a:cubicBezTo>
                  <a:pt x="541124" y="472224"/>
                  <a:pt x="538130" y="470987"/>
                  <a:pt x="535859" y="468821"/>
                </a:cubicBezTo>
                <a:lnTo>
                  <a:pt x="472366" y="406336"/>
                </a:lnTo>
                <a:lnTo>
                  <a:pt x="331959" y="406336"/>
                </a:lnTo>
                <a:cubicBezTo>
                  <a:pt x="301503" y="406336"/>
                  <a:pt x="276828" y="381693"/>
                  <a:pt x="276828" y="351276"/>
                </a:cubicBezTo>
                <a:lnTo>
                  <a:pt x="276828" y="336840"/>
                </a:lnTo>
                <a:lnTo>
                  <a:pt x="444697" y="336840"/>
                </a:lnTo>
                <a:cubicBezTo>
                  <a:pt x="508397" y="336840"/>
                  <a:pt x="560224" y="285079"/>
                  <a:pt x="560224" y="221460"/>
                </a:cubicBezTo>
                <a:close/>
                <a:moveTo>
                  <a:pt x="88071" y="0"/>
                </a:moveTo>
                <a:lnTo>
                  <a:pt x="440252" y="0"/>
                </a:lnTo>
                <a:cubicBezTo>
                  <a:pt x="488882" y="0"/>
                  <a:pt x="528323" y="39385"/>
                  <a:pt x="528323" y="87947"/>
                </a:cubicBezTo>
                <a:lnTo>
                  <a:pt x="528323" y="219094"/>
                </a:lnTo>
                <a:cubicBezTo>
                  <a:pt x="528323" y="267655"/>
                  <a:pt x="488882" y="307040"/>
                  <a:pt x="440252" y="307040"/>
                </a:cubicBezTo>
                <a:lnTo>
                  <a:pt x="216409" y="307040"/>
                </a:lnTo>
                <a:lnTo>
                  <a:pt x="115019" y="406638"/>
                </a:lnTo>
                <a:cubicBezTo>
                  <a:pt x="111405" y="410246"/>
                  <a:pt x="106553" y="412102"/>
                  <a:pt x="101700" y="412102"/>
                </a:cubicBezTo>
                <a:cubicBezTo>
                  <a:pt x="99222" y="412102"/>
                  <a:pt x="96744" y="411587"/>
                  <a:pt x="94369" y="410659"/>
                </a:cubicBezTo>
                <a:cubicBezTo>
                  <a:pt x="87348" y="407669"/>
                  <a:pt x="82805" y="400761"/>
                  <a:pt x="82805" y="393234"/>
                </a:cubicBezTo>
                <a:lnTo>
                  <a:pt x="82805" y="306937"/>
                </a:lnTo>
                <a:cubicBezTo>
                  <a:pt x="36653" y="304153"/>
                  <a:pt x="0" y="265902"/>
                  <a:pt x="0" y="219094"/>
                </a:cubicBezTo>
                <a:lnTo>
                  <a:pt x="0" y="87947"/>
                </a:lnTo>
                <a:cubicBezTo>
                  <a:pt x="0" y="39385"/>
                  <a:pt x="39441" y="0"/>
                  <a:pt x="88071" y="0"/>
                </a:cubicBezTo>
                <a:close/>
              </a:path>
            </a:pathLst>
          </a:custGeom>
          <a:solidFill>
            <a:srgbClr val="FFFF00"/>
          </a:solidFill>
          <a:ln>
            <a:noFill/>
          </a:ln>
        </p:spPr>
      </p:sp>
    </p:spTree>
    <p:extLst>
      <p:ext uri="{BB962C8B-B14F-4D97-AF65-F5344CB8AC3E}">
        <p14:creationId xmlns:p14="http://schemas.microsoft.com/office/powerpoint/2010/main" val="35803602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b="14756"/>
          <a:stretch/>
        </p:blipFill>
        <p:spPr>
          <a:xfrm>
            <a:off x="0" y="0"/>
            <a:ext cx="9144000" cy="5199017"/>
          </a:xfrm>
          <a:prstGeom prst="rect">
            <a:avLst/>
          </a:prstGeom>
        </p:spPr>
      </p:pic>
      <p:sp>
        <p:nvSpPr>
          <p:cNvPr id="14" name="任意多边形 13"/>
          <p:cNvSpPr/>
          <p:nvPr/>
        </p:nvSpPr>
        <p:spPr>
          <a:xfrm>
            <a:off x="0" y="1960841"/>
            <a:ext cx="9144000" cy="2028680"/>
          </a:xfrm>
          <a:custGeom>
            <a:avLst/>
            <a:gdLst>
              <a:gd name="connsiteX0" fmla="*/ 0 w 9144000"/>
              <a:gd name="connsiteY0" fmla="*/ 0 h 1872199"/>
              <a:gd name="connsiteX1" fmla="*/ 9144000 w 9144000"/>
              <a:gd name="connsiteY1" fmla="*/ 0 h 1872199"/>
              <a:gd name="connsiteX2" fmla="*/ 9144000 w 9144000"/>
              <a:gd name="connsiteY2" fmla="*/ 1872199 h 1872199"/>
              <a:gd name="connsiteX3" fmla="*/ 0 w 9144000"/>
              <a:gd name="connsiteY3" fmla="*/ 1872199 h 1872199"/>
            </a:gdLst>
            <a:ahLst/>
            <a:cxnLst>
              <a:cxn ang="0">
                <a:pos x="connsiteX0" y="connsiteY0"/>
              </a:cxn>
              <a:cxn ang="0">
                <a:pos x="connsiteX1" y="connsiteY1"/>
              </a:cxn>
              <a:cxn ang="0">
                <a:pos x="connsiteX2" y="connsiteY2"/>
              </a:cxn>
              <a:cxn ang="0">
                <a:pos x="connsiteX3" y="connsiteY3"/>
              </a:cxn>
            </a:cxnLst>
            <a:rect l="l" t="t" r="r" b="b"/>
            <a:pathLst>
              <a:path w="9144000" h="1872199">
                <a:moveTo>
                  <a:pt x="0" y="0"/>
                </a:moveTo>
                <a:lnTo>
                  <a:pt x="9144000" y="0"/>
                </a:lnTo>
                <a:lnTo>
                  <a:pt x="9144000" y="1872199"/>
                </a:lnTo>
                <a:lnTo>
                  <a:pt x="0" y="1872199"/>
                </a:lnTo>
                <a:close/>
              </a:path>
            </a:pathLst>
          </a:custGeom>
          <a:solidFill>
            <a:srgbClr val="0070C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2"/>
          <p:cNvSpPr txBox="1"/>
          <p:nvPr/>
        </p:nvSpPr>
        <p:spPr>
          <a:xfrm>
            <a:off x="1054166" y="2464656"/>
            <a:ext cx="7337616" cy="1021047"/>
          </a:xfrm>
          <a:prstGeom prst="rect">
            <a:avLst/>
          </a:prstGeom>
          <a:noFill/>
        </p:spPr>
        <p:txBody>
          <a:bodyPr wrap="square" lIns="96770" tIns="48386" rIns="96770" bIns="48386" rtlCol="0">
            <a:spAutoFit/>
          </a:bodyPr>
          <a:lstStyle/>
          <a:p>
            <a:pPr algn="ctr">
              <a:defRPr/>
            </a:pPr>
            <a:r>
              <a:rPr lang="zh-CN" altLang="en-US" sz="6000" b="1" kern="0" dirty="0">
                <a:solidFill>
                  <a:srgbClr val="F8CBAD">
                    <a:lumMod val="40000"/>
                    <a:lumOff val="60000"/>
                  </a:srgb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itchFamily="34" charset="0"/>
                <a:sym typeface="Arial" panose="020B0604020202020204" pitchFamily="34" charset="0"/>
              </a:rPr>
              <a:t>谢谢聆听，欢迎指正</a:t>
            </a:r>
            <a:endParaRPr lang="zh-CN" altLang="en-US" sz="6000" b="1" kern="0" dirty="0">
              <a:solidFill>
                <a:srgbClr val="F8CBAD">
                  <a:lumMod val="40000"/>
                  <a:lumOff val="60000"/>
                </a:srgb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 xmlns:a16="http://schemas.microsoft.com/office/drawing/2014/main" id="{9D3DBED4-506C-4D7E-97AA-0193F4652BD9}"/>
              </a:ext>
            </a:extLst>
          </p:cNvPr>
          <p:cNvSpPr/>
          <p:nvPr/>
        </p:nvSpPr>
        <p:spPr>
          <a:xfrm>
            <a:off x="752218" y="2203765"/>
            <a:ext cx="123465" cy="159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AB4DC04A-AA8D-4461-922A-8518545068E5}"/>
              </a:ext>
            </a:extLst>
          </p:cNvPr>
          <p:cNvSpPr/>
          <p:nvPr/>
        </p:nvSpPr>
        <p:spPr>
          <a:xfrm>
            <a:off x="8434999" y="2178346"/>
            <a:ext cx="123465" cy="159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801221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B6647AC-383D-4AD8-8C3D-95A34305E93D}"/>
              </a:ext>
            </a:extLst>
          </p:cNvPr>
          <p:cNvSpPr/>
          <p:nvPr/>
        </p:nvSpPr>
        <p:spPr>
          <a:xfrm>
            <a:off x="948497" y="2149106"/>
            <a:ext cx="6139653" cy="1914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平行四边形 6">
            <a:extLst>
              <a:ext uri="{FF2B5EF4-FFF2-40B4-BE49-F238E27FC236}">
                <a16:creationId xmlns="" xmlns:a16="http://schemas.microsoft.com/office/drawing/2014/main" id="{B3BC984C-3B50-41B0-AC70-0E769C464DE9}"/>
              </a:ext>
            </a:extLst>
          </p:cNvPr>
          <p:cNvSpPr>
            <a:spLocks noChangeArrowheads="1"/>
          </p:cNvSpPr>
          <p:nvPr/>
        </p:nvSpPr>
        <p:spPr bwMode="auto">
          <a:xfrm>
            <a:off x="603251" y="363538"/>
            <a:ext cx="3670300" cy="550862"/>
          </a:xfrm>
          <a:prstGeom prst="parallelogram">
            <a:avLst>
              <a:gd name="adj" fmla="val 41491"/>
            </a:avLst>
          </a:prstGeom>
          <a:solidFill>
            <a:srgbClr val="0070C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 name="平行四边形 7">
            <a:extLst>
              <a:ext uri="{FF2B5EF4-FFF2-40B4-BE49-F238E27FC236}">
                <a16:creationId xmlns="" xmlns:a16="http://schemas.microsoft.com/office/drawing/2014/main" id="{B393458A-5DA0-4A38-991C-2960B62FAC31}"/>
              </a:ext>
            </a:extLst>
          </p:cNvPr>
          <p:cNvSpPr>
            <a:spLocks noChangeArrowheads="1"/>
          </p:cNvSpPr>
          <p:nvPr/>
        </p:nvSpPr>
        <p:spPr bwMode="auto">
          <a:xfrm>
            <a:off x="6350" y="363538"/>
            <a:ext cx="752475" cy="550862"/>
          </a:xfrm>
          <a:prstGeom prst="parallelogram">
            <a:avLst>
              <a:gd name="adj" fmla="val 41517"/>
            </a:avLst>
          </a:prstGeom>
          <a:solidFill>
            <a:srgbClr val="00B0F0"/>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5" name="文本框 5">
            <a:extLst>
              <a:ext uri="{FF2B5EF4-FFF2-40B4-BE49-F238E27FC236}">
                <a16:creationId xmlns="" xmlns:a16="http://schemas.microsoft.com/office/drawing/2014/main" id="{B7FF4152-6684-48DB-8AA9-D8BA3368ADA5}"/>
              </a:ext>
            </a:extLst>
          </p:cNvPr>
          <p:cNvSpPr txBox="1">
            <a:spLocks noChangeArrowheads="1"/>
          </p:cNvSpPr>
          <p:nvPr/>
        </p:nvSpPr>
        <p:spPr bwMode="auto">
          <a:xfrm>
            <a:off x="185738" y="406400"/>
            <a:ext cx="63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FFFFF"/>
                </a:solidFill>
                <a:latin typeface="微软雅黑" panose="020B0503020204020204" pitchFamily="34" charset="-122"/>
                <a:ea typeface="微软雅黑" panose="020B0503020204020204" pitchFamily="34" charset="-122"/>
              </a:rPr>
              <a:t>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6" name="矩形 8">
            <a:extLst>
              <a:ext uri="{FF2B5EF4-FFF2-40B4-BE49-F238E27FC236}">
                <a16:creationId xmlns="" xmlns:a16="http://schemas.microsoft.com/office/drawing/2014/main" id="{FA354630-C046-40FB-AAEE-8F3429056CBF}"/>
              </a:ext>
            </a:extLst>
          </p:cNvPr>
          <p:cNvSpPr>
            <a:spLocks noChangeArrowheads="1"/>
          </p:cNvSpPr>
          <p:nvPr/>
        </p:nvSpPr>
        <p:spPr bwMode="auto">
          <a:xfrm>
            <a:off x="817563" y="423863"/>
            <a:ext cx="3259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风险评价的步骤和要求</a:t>
            </a:r>
          </a:p>
        </p:txBody>
      </p:sp>
      <p:sp>
        <p:nvSpPr>
          <p:cNvPr id="107" name="文本框 1177601">
            <a:extLst>
              <a:ext uri="{FF2B5EF4-FFF2-40B4-BE49-F238E27FC236}">
                <a16:creationId xmlns="" xmlns:a16="http://schemas.microsoft.com/office/drawing/2014/main" id="{B765B928-9A13-4B64-AD10-B6A619F63A5E}"/>
              </a:ext>
            </a:extLst>
          </p:cNvPr>
          <p:cNvSpPr txBox="1">
            <a:spLocks noChangeArrowheads="1"/>
          </p:cNvSpPr>
          <p:nvPr/>
        </p:nvSpPr>
        <p:spPr bwMode="auto">
          <a:xfrm>
            <a:off x="2810016" y="4720422"/>
            <a:ext cx="126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spcBef>
                <a:spcPct val="50000"/>
              </a:spcBef>
            </a:pPr>
            <a:endParaRPr lang="en-US" altLang="zh-CN" sz="1800">
              <a:latin typeface="+mn-lt"/>
              <a:ea typeface="+mn-ea"/>
              <a:cs typeface="+mn-ea"/>
              <a:sym typeface="+mn-lt"/>
            </a:endParaRPr>
          </a:p>
        </p:txBody>
      </p:sp>
      <p:sp>
        <p:nvSpPr>
          <p:cNvPr id="109" name="文本框 1177603">
            <a:extLst>
              <a:ext uri="{FF2B5EF4-FFF2-40B4-BE49-F238E27FC236}">
                <a16:creationId xmlns="" xmlns:a16="http://schemas.microsoft.com/office/drawing/2014/main" id="{CFA10930-E302-4340-92D9-3907033083C8}"/>
              </a:ext>
            </a:extLst>
          </p:cNvPr>
          <p:cNvSpPr txBox="1">
            <a:spLocks noChangeArrowheads="1"/>
          </p:cNvSpPr>
          <p:nvPr/>
        </p:nvSpPr>
        <p:spPr bwMode="auto">
          <a:xfrm>
            <a:off x="4465273" y="4798678"/>
            <a:ext cx="137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endParaRPr lang="en-US" altLang="zh-CN" sz="1800">
              <a:latin typeface="+mn-lt"/>
              <a:ea typeface="+mn-ea"/>
              <a:cs typeface="+mn-ea"/>
              <a:sym typeface="+mn-lt"/>
            </a:endParaRPr>
          </a:p>
        </p:txBody>
      </p:sp>
      <p:sp>
        <p:nvSpPr>
          <p:cNvPr id="33" name="矩形 32">
            <a:extLst>
              <a:ext uri="{FF2B5EF4-FFF2-40B4-BE49-F238E27FC236}">
                <a16:creationId xmlns="" xmlns:a16="http://schemas.microsoft.com/office/drawing/2014/main" id="{B1521FD9-3D41-4180-AD82-DC750B55C9FC}"/>
              </a:ext>
            </a:extLst>
          </p:cNvPr>
          <p:cNvSpPr/>
          <p:nvPr/>
        </p:nvSpPr>
        <p:spPr>
          <a:xfrm>
            <a:off x="1549614" y="1247076"/>
            <a:ext cx="2784261" cy="590486"/>
          </a:xfrm>
          <a:prstGeom prst="rect">
            <a:avLst/>
          </a:prstGeom>
          <a:noFill/>
          <a:ln w="9525">
            <a:noFill/>
          </a:ln>
        </p:spPr>
        <p:txBody>
          <a:bodyPr wrap="none" anchor="ctr"/>
          <a:lstStyle/>
          <a:p>
            <a:pPr algn="ctr"/>
            <a:r>
              <a:rPr lang="zh-CN" altLang="en-US" sz="2000" noProof="1">
                <a:solidFill>
                  <a:srgbClr val="0070C0"/>
                </a:solidFill>
                <a:cs typeface="+mn-ea"/>
                <a:sym typeface="+mn-lt"/>
              </a:rPr>
              <a:t>风险评价范围与评价方法</a:t>
            </a:r>
            <a:endParaRPr lang="zh-CN" altLang="en-US" sz="2800" noProof="1">
              <a:solidFill>
                <a:srgbClr val="0070C0"/>
              </a:solidFill>
              <a:latin typeface="+mn-lt"/>
              <a:ea typeface="+mn-ea"/>
              <a:cs typeface="+mn-ea"/>
              <a:sym typeface="+mn-lt"/>
            </a:endParaRPr>
          </a:p>
        </p:txBody>
      </p:sp>
      <p:sp>
        <p:nvSpPr>
          <p:cNvPr id="34" name="write_167130">
            <a:extLst>
              <a:ext uri="{FF2B5EF4-FFF2-40B4-BE49-F238E27FC236}">
                <a16:creationId xmlns="" xmlns:a16="http://schemas.microsoft.com/office/drawing/2014/main" id="{8B239A15-53AD-4179-8897-6045159F69EF}"/>
              </a:ext>
            </a:extLst>
          </p:cNvPr>
          <p:cNvSpPr>
            <a:spLocks noChangeAspect="1"/>
          </p:cNvSpPr>
          <p:nvPr/>
        </p:nvSpPr>
        <p:spPr bwMode="auto">
          <a:xfrm>
            <a:off x="938611" y="1349172"/>
            <a:ext cx="359573" cy="365163"/>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rgbClr val="0070C0"/>
          </a:solidFill>
          <a:ln>
            <a:noFill/>
          </a:ln>
        </p:spPr>
      </p:sp>
      <p:pic>
        <p:nvPicPr>
          <p:cNvPr id="1026" name="Picture 2" descr="https://timgsa.baidu.com/timg?image&amp;quality=80&amp;size=b9999_10000&amp;sec=1516974246016&amp;di=221895fd7623a5c12289e5e3b955ee4f&amp;imgtype=0&amp;src=http%3A%2F%2Fimgsrc.baidu.com%2Fimgad%2Fpic%2Fitem%2F314e251f95cad1c836e3d40e743e6709c93d51ba.jpg">
            <a:extLst>
              <a:ext uri="{FF2B5EF4-FFF2-40B4-BE49-F238E27FC236}">
                <a16:creationId xmlns="" xmlns:a16="http://schemas.microsoft.com/office/drawing/2014/main" id="{16FE4369-A56F-4CF6-AE5C-32EEB93C032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0" b="99300" l="9595" r="89655"/>
                    </a14:imgEffect>
                  </a14:imgLayer>
                </a14:imgProps>
              </a:ext>
              <a:ext uri="{28A0092B-C50C-407E-A947-70E740481C1C}">
                <a14:useLocalDpi xmlns:a14="http://schemas.microsoft.com/office/drawing/2010/main" val="0"/>
              </a:ext>
            </a:extLst>
          </a:blip>
          <a:srcRect/>
          <a:stretch>
            <a:fillRect/>
          </a:stretch>
        </p:blipFill>
        <p:spPr bwMode="auto">
          <a:xfrm flipH="1">
            <a:off x="6131636" y="1349172"/>
            <a:ext cx="2341517" cy="3510651"/>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a:extLst>
              <a:ext uri="{FF2B5EF4-FFF2-40B4-BE49-F238E27FC236}">
                <a16:creationId xmlns="" xmlns:a16="http://schemas.microsoft.com/office/drawing/2014/main" id="{54E55724-1936-4574-8942-4CC3CBBEC9F4}"/>
              </a:ext>
            </a:extLst>
          </p:cNvPr>
          <p:cNvSpPr/>
          <p:nvPr/>
        </p:nvSpPr>
        <p:spPr>
          <a:xfrm>
            <a:off x="1650935" y="2626930"/>
            <a:ext cx="5001476" cy="901883"/>
          </a:xfrm>
          <a:prstGeom prst="rect">
            <a:avLst/>
          </a:prstGeom>
          <a:noFill/>
          <a:ln w="9525">
            <a:noFill/>
          </a:ln>
        </p:spPr>
        <p:txBody>
          <a:bodyPr wrap="none" anchor="ctr"/>
          <a:lstStyle/>
          <a:p>
            <a:pPr algn="ctr">
              <a:lnSpc>
                <a:spcPts val="4000"/>
              </a:lnSpc>
            </a:pPr>
            <a:r>
              <a:rPr lang="zh-CN" altLang="en-US" sz="2400" noProof="1">
                <a:solidFill>
                  <a:schemeClr val="bg1"/>
                </a:solidFill>
                <a:cs typeface="+mn-ea"/>
                <a:sym typeface="+mn-lt"/>
              </a:rPr>
              <a:t>企业应组织制定风险评价管理制度</a:t>
            </a:r>
          </a:p>
          <a:p>
            <a:pPr algn="ctr">
              <a:lnSpc>
                <a:spcPts val="4000"/>
              </a:lnSpc>
            </a:pPr>
            <a:r>
              <a:rPr lang="zh-CN" altLang="en-US" sz="2400" noProof="1">
                <a:solidFill>
                  <a:schemeClr val="bg1"/>
                </a:solidFill>
                <a:cs typeface="+mn-ea"/>
                <a:sym typeface="+mn-lt"/>
              </a:rPr>
              <a:t>明确风险评价的</a:t>
            </a:r>
            <a:r>
              <a:rPr lang="zh-CN" altLang="en-US" sz="2400" noProof="1">
                <a:solidFill>
                  <a:srgbClr val="FFFF00"/>
                </a:solidFill>
                <a:cs typeface="+mn-ea"/>
                <a:sym typeface="+mn-lt"/>
              </a:rPr>
              <a:t>目的、范围和准则</a:t>
            </a:r>
          </a:p>
        </p:txBody>
      </p:sp>
      <p:sp>
        <p:nvSpPr>
          <p:cNvPr id="5" name="文本框 4">
            <a:extLst>
              <a:ext uri="{FF2B5EF4-FFF2-40B4-BE49-F238E27FC236}">
                <a16:creationId xmlns="" xmlns:a16="http://schemas.microsoft.com/office/drawing/2014/main" id="{297E9679-84B8-49E1-8AF8-8F6933508EDE}"/>
              </a:ext>
            </a:extLst>
          </p:cNvPr>
          <p:cNvSpPr txBox="1"/>
          <p:nvPr/>
        </p:nvSpPr>
        <p:spPr>
          <a:xfrm>
            <a:off x="1215196" y="2293041"/>
            <a:ext cx="365171" cy="1569660"/>
          </a:xfrm>
          <a:prstGeom prst="rect">
            <a:avLst/>
          </a:prstGeom>
          <a:noFill/>
        </p:spPr>
        <p:txBody>
          <a:bodyPr wrap="square" rtlCol="0">
            <a:spAutoFit/>
          </a:bodyPr>
          <a:lstStyle/>
          <a:p>
            <a:r>
              <a:rPr lang="en-US" altLang="zh-CN" sz="9600" dirty="0">
                <a:solidFill>
                  <a:schemeClr val="bg1"/>
                </a:solidFill>
              </a:rPr>
              <a:t>“</a:t>
            </a:r>
            <a:endParaRPr lang="zh-CN" altLang="en-US" sz="9600" dirty="0">
              <a:solidFill>
                <a:schemeClr val="bg1"/>
              </a:solidFill>
            </a:endParaRPr>
          </a:p>
        </p:txBody>
      </p:sp>
    </p:spTree>
    <p:extLst>
      <p:ext uri="{BB962C8B-B14F-4D97-AF65-F5344CB8AC3E}">
        <p14:creationId xmlns:p14="http://schemas.microsoft.com/office/powerpoint/2010/main" val="32132529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6|0.7|0.6|1.3|0.6|1.3|0.6|1.2|0.6"/>
</p:tagLst>
</file>

<file path=ppt/theme/theme1.xml><?xml version="1.0" encoding="utf-8"?>
<a:theme xmlns:a="http://schemas.openxmlformats.org/drawingml/2006/main" name="1_Office 主题">
  <a:themeElements>
    <a:clrScheme name="自定义 19">
      <a:dk1>
        <a:sysClr val="windowText" lastClr="000000"/>
      </a:dk1>
      <a:lt1>
        <a:sysClr val="window" lastClr="FFFFFF"/>
      </a:lt1>
      <a:dk2>
        <a:srgbClr val="44546A"/>
      </a:dk2>
      <a:lt2>
        <a:srgbClr val="E7E6E6"/>
      </a:lt2>
      <a:accent1>
        <a:srgbClr val="C00000"/>
      </a:accent1>
      <a:accent2>
        <a:srgbClr val="FFC000"/>
      </a:accent2>
      <a:accent3>
        <a:srgbClr val="C00000"/>
      </a:accent3>
      <a:accent4>
        <a:srgbClr val="FFC000"/>
      </a:accent4>
      <a:accent5>
        <a:srgbClr val="C00000"/>
      </a:accent5>
      <a:accent6>
        <a:srgbClr val="FFC000"/>
      </a:accent6>
      <a:hlink>
        <a:srgbClr val="C00000"/>
      </a:hlink>
      <a:folHlink>
        <a:srgbClr val="FFC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70C0"/>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6769</Words>
  <Application>Microsoft Office PowerPoint</Application>
  <PresentationFormat>全屏显示(16:9)</PresentationFormat>
  <Paragraphs>1500</Paragraphs>
  <Slides>84</Slides>
  <Notes>84</Notes>
  <HiddenSlides>0</HiddenSlides>
  <MMClips>0</MMClips>
  <ScaleCrop>false</ScaleCrop>
  <HeadingPairs>
    <vt:vector size="4" baseType="variant">
      <vt:variant>
        <vt:lpstr>主题</vt:lpstr>
      </vt:variant>
      <vt:variant>
        <vt:i4>1</vt:i4>
      </vt:variant>
      <vt:variant>
        <vt:lpstr>幻灯片标题</vt:lpstr>
      </vt:variant>
      <vt:variant>
        <vt:i4>84</vt:i4>
      </vt:variant>
    </vt:vector>
  </HeadingPairs>
  <TitlesOfParts>
    <vt:vector size="85"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Users</cp:lastModifiedBy>
  <cp:revision>1</cp:revision>
  <dcterms:created xsi:type="dcterms:W3CDTF">2017-01-13T05:20:00Z</dcterms:created>
  <dcterms:modified xsi:type="dcterms:W3CDTF">2019-07-08T05:02:07Z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