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57" r:id="rId3"/>
    <p:sldId id="266" r:id="rId4"/>
    <p:sldId id="258" r:id="rId5"/>
    <p:sldId id="262" r:id="rId6"/>
    <p:sldId id="293" r:id="rId7"/>
    <p:sldId id="261" r:id="rId8"/>
    <p:sldId id="267" r:id="rId9"/>
    <p:sldId id="295" r:id="rId10"/>
    <p:sldId id="269" r:id="rId11"/>
    <p:sldId id="296" r:id="rId12"/>
    <p:sldId id="297" r:id="rId13"/>
    <p:sldId id="298" r:id="rId14"/>
    <p:sldId id="299" r:id="rId15"/>
    <p:sldId id="300" r:id="rId16"/>
    <p:sldId id="301" r:id="rId17"/>
    <p:sldId id="303" r:id="rId18"/>
    <p:sldId id="304" r:id="rId19"/>
    <p:sldId id="305" r:id="rId20"/>
    <p:sldId id="306" r:id="rId21"/>
    <p:sldId id="307"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5" r:id="rId48"/>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413"/>
    <a:srgbClr val="F39800"/>
    <a:srgbClr val="F26C4F"/>
    <a:srgbClr val="00C095"/>
    <a:srgbClr val="E8300D"/>
    <a:srgbClr val="F29782"/>
    <a:srgbClr val="FFCC00"/>
    <a:srgbClr val="FF9966"/>
    <a:srgbClr val="A54C0F"/>
    <a:srgbClr val="F2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36" y="-84"/>
      </p:cViewPr>
      <p:guideLst>
        <p:guide orient="horz" pos="2128"/>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49889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D1A814A9-30A5-44F2-BEFD-4B4C92610B91}" type="datetimeFigureOut">
              <a:rPr lang="zh-CN" altLang="en-US"/>
              <a:t>2021/1/15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A2B35D6-BDCC-4EF7-A089-B7E6C205AEEE}"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6EBA8EB7-C620-4E72-BDA9-0A5042013D91}" type="datetimeFigureOut">
              <a:rPr lang="zh-CN" altLang="en-US"/>
              <a:t>2021/1/15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BB38957-B838-436F-9D4D-9DE05EF35906}"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EB8C1E7-277A-4A15-B653-8E44773DEF18}" type="datetimeFigureOut">
              <a:rPr lang="zh-CN" altLang="en-US"/>
              <a:t>2021/1/15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605BFD4-FACA-45EA-BA8B-D263673963B8}"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D25F895-B010-4184-ADD6-840D6C4955C1}" type="datetimeFigureOut">
              <a:rPr lang="zh-CN" altLang="en-US"/>
              <a:t>2021/1/15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4C40ABB-277B-438C-BDB5-54BE56CE3FE0}"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E8E0B996-268D-428A-B53B-B7CF80E915C6}" type="datetimeFigureOut">
              <a:rPr lang="zh-CN" altLang="en-US"/>
              <a:t>2021/1/15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25926D0-BD00-4A7E-8962-48BEFC797E9D}"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ACB9014D-CF6F-446D-BEA9-FABF31991116}" type="datetimeFigureOut">
              <a:rPr lang="zh-CN" altLang="en-US"/>
              <a:t>2021/1/15</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ADD898D4-F07E-4E33-8F24-CCEC240EF21C}"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7FE33BFD-9711-42DC-866F-5860AADB3B71}" type="datetimeFigureOut">
              <a:rPr lang="zh-CN" altLang="en-US"/>
              <a:t>2021/1/15</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A73C34D6-5D3F-4863-BCB2-E8401047843D}"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8616B660-6E92-4CE1-9FA7-4FC9AFD8FE3A}" type="datetimeFigureOut">
              <a:rPr lang="zh-CN" altLang="en-US"/>
              <a:t>2021/1/15</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6BE3BF7A-6D92-4482-8A93-CCB0991A4F17}"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7CD6576-242B-4FA0-AEE9-0E7D63103294}" type="datetimeFigureOut">
              <a:rPr lang="zh-CN" altLang="en-US"/>
              <a:t>2021/1/15</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F0548FF0-BD15-4E4B-984E-B509A569C2EE}"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670A9AA1-6ED5-4FD8-9388-CF7A69482546}" type="datetimeFigureOut">
              <a:rPr lang="zh-CN" altLang="en-US"/>
              <a:t>2021/1/15</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EA021744-473C-45BC-AB7E-A2880E9879CB}"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F4714080-A308-4FD1-AE9B-33D07DAEAE70}" type="datetimeFigureOut">
              <a:rPr lang="zh-CN" altLang="en-US"/>
              <a:t>2021/1/15</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AEEDD15-8670-4EE0-9490-74EF58313C11}"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a:blip r:embed="rId13"/>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fld id="{A14408BE-EFCC-4A4D-B6A8-78C9757817F1}" type="datetimeFigureOut">
              <a:rPr lang="zh-CN" altLang="en-US"/>
              <a:t>2021/1/15</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a:solidFill>
                  <a:srgbClr val="898989"/>
                </a:solidFill>
              </a:defRPr>
            </a:lvl1pPr>
          </a:lstStyle>
          <a:p>
            <a:fld id="{9D994B74-4EE2-4811-8162-EE4AC899117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hidden="1"/>
          <p:cNvGrpSpPr/>
          <p:nvPr/>
        </p:nvGrpSpPr>
        <p:grpSpPr bwMode="auto">
          <a:xfrm>
            <a:off x="2676525" y="1524000"/>
            <a:ext cx="7035800" cy="1968500"/>
            <a:chOff x="0" y="0"/>
            <a:chExt cx="7034638" cy="1968280"/>
          </a:xfrm>
        </p:grpSpPr>
        <p:grpSp>
          <p:nvGrpSpPr>
            <p:cNvPr id="3075" name="Group 3"/>
            <p:cNvGrpSpPr/>
            <p:nvPr/>
          </p:nvGrpSpPr>
          <p:grpSpPr bwMode="auto">
            <a:xfrm>
              <a:off x="0" y="0"/>
              <a:ext cx="1943100" cy="1862238"/>
              <a:chOff x="0" y="0"/>
              <a:chExt cx="1943100" cy="1862238"/>
            </a:xfrm>
          </p:grpSpPr>
          <p:sp>
            <p:nvSpPr>
              <p:cNvPr id="3076" name="椭圆 4"/>
              <p:cNvSpPr>
                <a:spLocks noChangeArrowheads="1"/>
              </p:cNvSpPr>
              <p:nvPr/>
            </p:nvSpPr>
            <p:spPr bwMode="auto">
              <a:xfrm>
                <a:off x="0" y="0"/>
                <a:ext cx="1438275" cy="1438275"/>
              </a:xfrm>
              <a:prstGeom prst="ellipse">
                <a:avLst/>
              </a:prstGeom>
              <a:solidFill>
                <a:srgbClr val="BF9000">
                  <a:alpha val="73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77" name="Group 5"/>
              <p:cNvGrpSpPr/>
              <p:nvPr/>
            </p:nvGrpSpPr>
            <p:grpSpPr bwMode="auto">
              <a:xfrm>
                <a:off x="389261" y="469893"/>
                <a:ext cx="1554480" cy="1389888"/>
                <a:chOff x="0" y="0"/>
                <a:chExt cx="1554480" cy="1389888"/>
              </a:xfrm>
            </p:grpSpPr>
            <p:pic>
              <p:nvPicPr>
                <p:cNvPr id="3078" name="任意多边形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54480" cy="138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2587" y="1291"/>
                  <a:ext cx="1556426" cy="139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80" name="文本框 9"/>
              <p:cNvSpPr txBox="1">
                <a:spLocks noChangeArrowheads="1"/>
              </p:cNvSpPr>
              <p:nvPr/>
            </p:nvSpPr>
            <p:spPr bwMode="auto">
              <a:xfrm>
                <a:off x="282786" y="47822"/>
                <a:ext cx="8639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5C4600"/>
                    </a:solidFill>
                    <a:latin typeface="Broadway" panose="04040905080B02020502" pitchFamily="82" charset="0"/>
                  </a:rPr>
                  <a:t>2</a:t>
                </a:r>
                <a:endParaRPr lang="zh-CN" altLang="en-US" sz="8000">
                  <a:solidFill>
                    <a:srgbClr val="5C4600"/>
                  </a:solidFill>
                  <a:latin typeface="Broadway" panose="04040905080B02020502" pitchFamily="82" charset="0"/>
                </a:endParaRPr>
              </a:p>
            </p:txBody>
          </p:sp>
        </p:grpSp>
        <p:grpSp>
          <p:nvGrpSpPr>
            <p:cNvPr id="3081" name="Group 9"/>
            <p:cNvGrpSpPr/>
            <p:nvPr/>
          </p:nvGrpSpPr>
          <p:grpSpPr bwMode="auto">
            <a:xfrm>
              <a:off x="1674420" y="0"/>
              <a:ext cx="1911853" cy="1959227"/>
              <a:chOff x="0" y="0"/>
              <a:chExt cx="1911853" cy="1959227"/>
            </a:xfrm>
          </p:grpSpPr>
          <p:sp>
            <p:nvSpPr>
              <p:cNvPr id="3082" name="椭圆 5"/>
              <p:cNvSpPr>
                <a:spLocks noChangeArrowheads="1"/>
              </p:cNvSpPr>
              <p:nvPr/>
            </p:nvSpPr>
            <p:spPr bwMode="auto">
              <a:xfrm>
                <a:off x="0" y="0"/>
                <a:ext cx="1438275" cy="1438275"/>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3" name="Group 11"/>
              <p:cNvGrpSpPr/>
              <p:nvPr/>
            </p:nvGrpSpPr>
            <p:grpSpPr bwMode="auto">
              <a:xfrm>
                <a:off x="464393" y="463797"/>
                <a:ext cx="1444752" cy="1493520"/>
                <a:chOff x="0" y="0"/>
                <a:chExt cx="1444752" cy="1493520"/>
              </a:xfrm>
            </p:grpSpPr>
            <p:pic>
              <p:nvPicPr>
                <p:cNvPr id="3084" name="任意多边形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4752" cy="149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13"/>
                <p:cNvSpPr txBox="1">
                  <a:spLocks noChangeArrowheads="1"/>
                </p:cNvSpPr>
                <p:nvPr/>
              </p:nvSpPr>
              <p:spPr bwMode="auto">
                <a:xfrm>
                  <a:off x="-1094" y="1608"/>
                  <a:ext cx="1448554" cy="149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86" name="文本框 10"/>
              <p:cNvSpPr txBox="1">
                <a:spLocks noChangeArrowheads="1"/>
              </p:cNvSpPr>
              <p:nvPr/>
            </p:nvSpPr>
            <p:spPr bwMode="auto">
              <a:xfrm>
                <a:off x="267870" y="28805"/>
                <a:ext cx="9125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6E5400"/>
                    </a:solidFill>
                    <a:latin typeface="Broadway" panose="04040905080B02020502" pitchFamily="82" charset="0"/>
                  </a:rPr>
                  <a:t>0</a:t>
                </a:r>
                <a:endParaRPr lang="zh-CN" altLang="en-US" sz="8000">
                  <a:solidFill>
                    <a:srgbClr val="6E5400"/>
                  </a:solidFill>
                  <a:latin typeface="Broadway" panose="04040905080B02020502" pitchFamily="82" charset="0"/>
                </a:endParaRPr>
              </a:p>
            </p:txBody>
          </p:sp>
        </p:grpSp>
        <p:grpSp>
          <p:nvGrpSpPr>
            <p:cNvPr id="3087" name="Group 15"/>
            <p:cNvGrpSpPr/>
            <p:nvPr/>
          </p:nvGrpSpPr>
          <p:grpSpPr bwMode="auto">
            <a:xfrm>
              <a:off x="3317593" y="0"/>
              <a:ext cx="1860234" cy="1796265"/>
              <a:chOff x="0" y="0"/>
              <a:chExt cx="1860234" cy="1796265"/>
            </a:xfrm>
          </p:grpSpPr>
          <p:sp>
            <p:nvSpPr>
              <p:cNvPr id="3088" name="椭圆 6"/>
              <p:cNvSpPr>
                <a:spLocks noChangeArrowheads="1"/>
              </p:cNvSpPr>
              <p:nvPr/>
            </p:nvSpPr>
            <p:spPr bwMode="auto">
              <a:xfrm>
                <a:off x="0" y="0"/>
                <a:ext cx="1438275" cy="1438275"/>
              </a:xfrm>
              <a:prstGeom prst="ellipse">
                <a:avLst/>
              </a:prstGeom>
              <a:solidFill>
                <a:srgbClr val="FF99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9" name="Group 17"/>
              <p:cNvGrpSpPr/>
              <p:nvPr/>
            </p:nvGrpSpPr>
            <p:grpSpPr bwMode="auto">
              <a:xfrm>
                <a:off x="601252" y="427221"/>
                <a:ext cx="1261872" cy="1371600"/>
                <a:chOff x="0" y="0"/>
                <a:chExt cx="1261872" cy="1371600"/>
              </a:xfrm>
            </p:grpSpPr>
            <p:pic>
              <p:nvPicPr>
                <p:cNvPr id="3090" name="任意多边形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6187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 Box 19"/>
                <p:cNvSpPr txBox="1">
                  <a:spLocks noChangeArrowheads="1"/>
                </p:cNvSpPr>
                <p:nvPr/>
              </p:nvSpPr>
              <p:spPr bwMode="auto">
                <a:xfrm>
                  <a:off x="551" y="1970"/>
                  <a:ext cx="1258431" cy="136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92" name="文本框 11"/>
              <p:cNvSpPr txBox="1">
                <a:spLocks noChangeArrowheads="1"/>
              </p:cNvSpPr>
              <p:nvPr/>
            </p:nvSpPr>
            <p:spPr bwMode="auto">
              <a:xfrm>
                <a:off x="289426" y="57416"/>
                <a:ext cx="8594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843C0C"/>
                    </a:solidFill>
                    <a:latin typeface="Broadway" panose="04040905080B02020502" pitchFamily="82" charset="0"/>
                  </a:rPr>
                  <a:t>1</a:t>
                </a:r>
                <a:endParaRPr lang="zh-CN" altLang="en-US" sz="8000">
                  <a:solidFill>
                    <a:srgbClr val="843C0C"/>
                  </a:solidFill>
                  <a:latin typeface="Broadway" panose="04040905080B02020502" pitchFamily="82" charset="0"/>
                </a:endParaRPr>
              </a:p>
            </p:txBody>
          </p:sp>
        </p:grpSp>
        <p:grpSp>
          <p:nvGrpSpPr>
            <p:cNvPr id="3093" name="Group 21"/>
            <p:cNvGrpSpPr/>
            <p:nvPr/>
          </p:nvGrpSpPr>
          <p:grpSpPr bwMode="auto">
            <a:xfrm>
              <a:off x="4909148" y="0"/>
              <a:ext cx="2125490" cy="1968280"/>
              <a:chOff x="0" y="0"/>
              <a:chExt cx="2125490" cy="1968280"/>
            </a:xfrm>
          </p:grpSpPr>
          <p:sp>
            <p:nvSpPr>
              <p:cNvPr id="3094" name="椭圆 7"/>
              <p:cNvSpPr>
                <a:spLocks noChangeArrowheads="1"/>
              </p:cNvSpPr>
              <p:nvPr/>
            </p:nvSpPr>
            <p:spPr bwMode="auto">
              <a:xfrm>
                <a:off x="0" y="0"/>
                <a:ext cx="1438275" cy="1438275"/>
              </a:xfrm>
              <a:prstGeom prst="ellipse">
                <a:avLst/>
              </a:prstGeom>
              <a:solidFill>
                <a:srgbClr val="FFC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95" name="Group 23"/>
              <p:cNvGrpSpPr/>
              <p:nvPr/>
            </p:nvGrpSpPr>
            <p:grpSpPr bwMode="auto">
              <a:xfrm>
                <a:off x="405681" y="366261"/>
                <a:ext cx="1719072" cy="1603248"/>
                <a:chOff x="0" y="0"/>
                <a:chExt cx="1719072" cy="1603248"/>
              </a:xfrm>
            </p:grpSpPr>
            <p:pic>
              <p:nvPicPr>
                <p:cNvPr id="3096" name="任意多边形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9072" cy="160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Text Box 25"/>
                <p:cNvSpPr txBox="1">
                  <a:spLocks noChangeArrowheads="1"/>
                </p:cNvSpPr>
                <p:nvPr/>
              </p:nvSpPr>
              <p:spPr bwMode="auto">
                <a:xfrm>
                  <a:off x="-350" y="-2781"/>
                  <a:ext cx="1720159" cy="16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98" name="文本框 12"/>
              <p:cNvSpPr txBox="1">
                <a:spLocks noChangeArrowheads="1"/>
              </p:cNvSpPr>
              <p:nvPr/>
            </p:nvSpPr>
            <p:spPr bwMode="auto">
              <a:xfrm>
                <a:off x="280819" y="57415"/>
                <a:ext cx="8766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843C0C"/>
                    </a:solidFill>
                    <a:latin typeface="Broadway" panose="04040905080B02020502" pitchFamily="82" charset="0"/>
                  </a:rPr>
                  <a:t>4</a:t>
                </a:r>
                <a:endParaRPr lang="zh-CN" altLang="en-US" sz="8000">
                  <a:solidFill>
                    <a:srgbClr val="843C0C"/>
                  </a:solidFill>
                  <a:latin typeface="Broadway" panose="04040905080B02020502" pitchFamily="82" charset="0"/>
                </a:endParaRPr>
              </a:p>
            </p:txBody>
          </p:sp>
        </p:grpSp>
      </p:grpSp>
      <p:pic>
        <p:nvPicPr>
          <p:cNvPr id="2050" name="图片 2" descr="24405c9d4be03618285a8c104da9e7dc"/>
          <p:cNvPicPr>
            <a:picLocks noChangeAspect="1"/>
          </p:cNvPicPr>
          <p:nvPr/>
        </p:nvPicPr>
        <p:blipFill>
          <a:blip r:embed="rId6"/>
          <a:stretch>
            <a:fillRect/>
          </a:stretch>
        </p:blipFill>
        <p:spPr>
          <a:xfrm>
            <a:off x="22860" y="1932305"/>
            <a:ext cx="6838950" cy="5378450"/>
          </a:xfrm>
          <a:prstGeom prst="rect">
            <a:avLst/>
          </a:prstGeom>
          <a:noFill/>
          <a:ln w="9525">
            <a:noFill/>
          </a:ln>
        </p:spPr>
      </p:pic>
      <p:sp>
        <p:nvSpPr>
          <p:cNvPr id="2052" name="矩形 2053"/>
          <p:cNvSpPr/>
          <p:nvPr/>
        </p:nvSpPr>
        <p:spPr>
          <a:xfrm>
            <a:off x="7534910" y="2027238"/>
            <a:ext cx="3048000" cy="652145"/>
          </a:xfrm>
          <a:prstGeom prst="rect">
            <a:avLst/>
          </a:prstGeom>
          <a:noFill/>
          <a:ln w="9525">
            <a:noFill/>
          </a:ln>
        </p:spPr>
        <p:txBody>
          <a:bodyPr wrap="none" lIns="0" tIns="0" rIns="0" bIns="0" anchor="t">
            <a:spAutoFit/>
          </a:bodyPr>
          <a:lstStyle/>
          <a:p>
            <a:pPr lvl="0" indent="0"/>
            <a:r>
              <a:rPr lang="zh-CN" altLang="zh-CN" sz="4000">
                <a:solidFill>
                  <a:srgbClr val="EF6541"/>
                </a:solidFill>
                <a:latin typeface="微软雅黑" panose="020B0503020204020204" pitchFamily="34" charset="-122"/>
                <a:ea typeface="微软雅黑" panose="020B0503020204020204" pitchFamily="34" charset="-122"/>
              </a:rPr>
              <a:t>班长如何做好</a:t>
            </a:r>
          </a:p>
        </p:txBody>
      </p:sp>
      <p:sp>
        <p:nvSpPr>
          <p:cNvPr id="2053" name="矩形 2054"/>
          <p:cNvSpPr/>
          <p:nvPr/>
        </p:nvSpPr>
        <p:spPr>
          <a:xfrm>
            <a:off x="6411595" y="3212465"/>
            <a:ext cx="5087620" cy="782955"/>
          </a:xfrm>
          <a:prstGeom prst="rect">
            <a:avLst/>
          </a:prstGeom>
          <a:noFill/>
          <a:ln w="9525">
            <a:noFill/>
          </a:ln>
        </p:spPr>
        <p:txBody>
          <a:bodyPr wrap="square" lIns="0" tIns="0" rIns="0" bIns="0" anchor="t">
            <a:spAutoFit/>
          </a:bodyPr>
          <a:lstStyle/>
          <a:p>
            <a:pPr lvl="0" indent="0"/>
            <a:r>
              <a:rPr lang="zh-CN" altLang="en-US" sz="4800">
                <a:solidFill>
                  <a:schemeClr val="tx1">
                    <a:lumMod val="95000"/>
                    <a:lumOff val="5000"/>
                  </a:schemeClr>
                </a:solidFill>
                <a:latin typeface="微软雅黑" panose="020B0503020204020204" pitchFamily="34" charset="-122"/>
                <a:ea typeface="微软雅黑" panose="020B0503020204020204" pitchFamily="34" charset="-122"/>
              </a:rPr>
              <a:t>班组安全管理工作</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f3951dadc2fcb01fcbda3f61e1d8185"/>
          <p:cNvPicPr>
            <a:picLocks noChangeAspect="1"/>
          </p:cNvPicPr>
          <p:nvPr/>
        </p:nvPicPr>
        <p:blipFill>
          <a:blip r:embed="rId2"/>
          <a:stretch>
            <a:fillRect/>
          </a:stretch>
        </p:blipFill>
        <p:spPr>
          <a:xfrm>
            <a:off x="1289685" y="1585595"/>
            <a:ext cx="6252845" cy="4168140"/>
          </a:xfrm>
          <a:prstGeom prst="rect">
            <a:avLst/>
          </a:prstGeom>
        </p:spPr>
      </p:pic>
      <p:sp>
        <p:nvSpPr>
          <p:cNvPr id="5122" name="矩形 14"/>
          <p:cNvSpPr>
            <a:spLocks noChangeArrowheads="1"/>
          </p:cNvSpPr>
          <p:nvPr/>
        </p:nvSpPr>
        <p:spPr bwMode="auto">
          <a:xfrm>
            <a:off x="2247265" y="808355"/>
            <a:ext cx="384238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3915410" y="-937260"/>
            <a:ext cx="677545" cy="424180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372364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sz="2400" b="1">
                <a:solidFill>
                  <a:schemeClr val="bg1"/>
                </a:solidFill>
                <a:latin typeface="微软雅黑" panose="020B0503020204020204" pitchFamily="34" charset="-122"/>
                <a:ea typeface="微软雅黑" panose="020B0503020204020204" pitchFamily="34" charset="-122"/>
              </a:rPr>
              <a:t>班组长的地位和作用 </a:t>
            </a:r>
          </a:p>
        </p:txBody>
      </p:sp>
      <p:sp>
        <p:nvSpPr>
          <p:cNvPr id="34820" name="Rectangle 6"/>
          <p:cNvSpPr/>
          <p:nvPr/>
        </p:nvSpPr>
        <p:spPr>
          <a:xfrm>
            <a:off x="2126933" y="3145155"/>
            <a:ext cx="4248150" cy="1655763"/>
          </a:xfrm>
          <a:prstGeom prst="rect">
            <a:avLst/>
          </a:prstGeom>
          <a:noFill/>
          <a:ln w="9525">
            <a:noFill/>
          </a:ln>
        </p:spPr>
        <p:txBody>
          <a:bodyPr wrap="none" anchor="ctr"/>
          <a:lstStyle/>
          <a:p>
            <a:pPr lvl="0" algn="ctr" eaLnBrk="1" hangingPunct="1"/>
            <a:r>
              <a:rPr lang="zh-CN" altLang="en-US" sz="2200" dirty="0">
                <a:solidFill>
                  <a:schemeClr val="bg1"/>
                </a:solidFill>
                <a:latin typeface="微软雅黑" panose="020B0503020204020204" pitchFamily="34" charset="-122"/>
                <a:ea typeface="微软雅黑" panose="020B0503020204020204" pitchFamily="34" charset="-122"/>
              </a:rPr>
              <a:t>班组长是生产一线的指挥者</a:t>
            </a:r>
          </a:p>
          <a:p>
            <a:pPr lvl="0" algn="ctr" eaLnBrk="1" hangingPunct="1"/>
            <a:r>
              <a:rPr lang="zh-CN" altLang="en-US" sz="2200" dirty="0">
                <a:solidFill>
                  <a:schemeClr val="bg1"/>
                </a:solidFill>
                <a:latin typeface="微软雅黑" panose="020B0503020204020204" pitchFamily="34" charset="-122"/>
                <a:ea typeface="微软雅黑" panose="020B0503020204020204" pitchFamily="34" charset="-122"/>
              </a:rPr>
              <a:t>班组长是班组建设的组织者</a:t>
            </a:r>
          </a:p>
        </p:txBody>
      </p:sp>
      <p:sp>
        <p:nvSpPr>
          <p:cNvPr id="34821" name="Rectangle 7"/>
          <p:cNvSpPr/>
          <p:nvPr/>
        </p:nvSpPr>
        <p:spPr>
          <a:xfrm>
            <a:off x="1165543" y="2229168"/>
            <a:ext cx="6500812" cy="1368425"/>
          </a:xfrm>
          <a:prstGeom prst="rect">
            <a:avLst/>
          </a:prstGeom>
          <a:noFill/>
          <a:ln w="9525">
            <a:noFill/>
          </a:ln>
        </p:spPr>
        <p:txBody>
          <a:bodyPr wrap="none" anchor="ctr"/>
          <a:lstStyle/>
          <a:p>
            <a:pPr lvl="0" algn="ctr" eaLnBrk="1" hangingPunct="1"/>
            <a:r>
              <a:rPr lang="zh-CN" altLang="en-US" sz="2200" dirty="0">
                <a:solidFill>
                  <a:schemeClr val="bg1"/>
                </a:solidFill>
                <a:latin typeface="微软雅黑" panose="020B0503020204020204" pitchFamily="34" charset="-122"/>
                <a:ea typeface="微软雅黑" panose="020B0503020204020204" pitchFamily="34" charset="-122"/>
              </a:rPr>
              <a:t>上面一条线，下面一根针，针头是关键</a:t>
            </a:r>
          </a:p>
        </p:txBody>
      </p:sp>
      <p:sp>
        <p:nvSpPr>
          <p:cNvPr id="34822" name="Rectangle 8"/>
          <p:cNvSpPr/>
          <p:nvPr/>
        </p:nvSpPr>
        <p:spPr>
          <a:xfrm>
            <a:off x="472440" y="5612448"/>
            <a:ext cx="9144000" cy="1196975"/>
          </a:xfrm>
          <a:prstGeom prst="rect">
            <a:avLst/>
          </a:prstGeom>
          <a:noFill/>
          <a:ln w="9525">
            <a:noFill/>
          </a:ln>
        </p:spPr>
        <p:txBody>
          <a:bodyPr wrap="none" anchor="ctr"/>
          <a:lstStyle/>
          <a:p>
            <a:pPr lvl="0" algn="ctr" eaLnBrk="1" hangingPunct="1"/>
            <a:r>
              <a:rPr lang="zh-CN" altLang="en-US" sz="3200" dirty="0">
                <a:solidFill>
                  <a:srgbClr val="FF0000"/>
                </a:solidFill>
                <a:latin typeface="微软雅黑" panose="020B0503020204020204" pitchFamily="34" charset="-122"/>
                <a:ea typeface="微软雅黑" panose="020B0503020204020204" pitchFamily="34" charset="-122"/>
              </a:rPr>
              <a:t>最基层的管理者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组织者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教育者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领导者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指挥者</a:t>
            </a:r>
          </a:p>
        </p:txBody>
      </p:sp>
      <p:pic>
        <p:nvPicPr>
          <p:cNvPr id="6" name="图片 5"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384238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3829050" y="-974090"/>
            <a:ext cx="677545" cy="424180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372364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sz="2400" b="1">
                <a:solidFill>
                  <a:schemeClr val="bg1"/>
                </a:solidFill>
                <a:latin typeface="微软雅黑" panose="020B0503020204020204" pitchFamily="34" charset="-122"/>
                <a:ea typeface="微软雅黑" panose="020B0503020204020204" pitchFamily="34" charset="-122"/>
              </a:rPr>
              <a:t>班组长的地位和作用 </a:t>
            </a:r>
          </a:p>
        </p:txBody>
      </p:sp>
      <p:sp>
        <p:nvSpPr>
          <p:cNvPr id="2" name="Rectangle 7"/>
          <p:cNvSpPr/>
          <p:nvPr/>
        </p:nvSpPr>
        <p:spPr>
          <a:xfrm>
            <a:off x="2933065" y="2523490"/>
            <a:ext cx="4535488" cy="792163"/>
          </a:xfrm>
          <a:prstGeom prst="rect">
            <a:avLst/>
          </a:prstGeom>
          <a:solidFill>
            <a:srgbClr val="F39800"/>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班长的安全角色定位</a:t>
            </a:r>
          </a:p>
        </p:txBody>
      </p:sp>
      <p:sp>
        <p:nvSpPr>
          <p:cNvPr id="3" name="Rectangle 8"/>
          <p:cNvSpPr/>
          <p:nvPr/>
        </p:nvSpPr>
        <p:spPr>
          <a:xfrm>
            <a:off x="2554288" y="4177030"/>
            <a:ext cx="2303462" cy="1223963"/>
          </a:xfrm>
          <a:prstGeom prst="rect">
            <a:avLst/>
          </a:prstGeom>
          <a:solidFill>
            <a:srgbClr val="EA5413"/>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了解上级期望</a:t>
            </a:r>
          </a:p>
        </p:txBody>
      </p:sp>
      <p:sp>
        <p:nvSpPr>
          <p:cNvPr id="36870" name="Rectangle 9"/>
          <p:cNvSpPr/>
          <p:nvPr/>
        </p:nvSpPr>
        <p:spPr>
          <a:xfrm>
            <a:off x="5338763" y="4177030"/>
            <a:ext cx="2303462" cy="1223963"/>
          </a:xfrm>
          <a:prstGeom prst="rect">
            <a:avLst/>
          </a:prstGeom>
          <a:solidFill>
            <a:srgbClr val="EA5413"/>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了解班组成员对</a:t>
            </a:r>
          </a:p>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自己的期望</a:t>
            </a:r>
          </a:p>
        </p:txBody>
      </p:sp>
      <p:sp>
        <p:nvSpPr>
          <p:cNvPr id="4" name="AutoShape 11"/>
          <p:cNvSpPr/>
          <p:nvPr/>
        </p:nvSpPr>
        <p:spPr>
          <a:xfrm>
            <a:off x="960438" y="2881630"/>
            <a:ext cx="1441450" cy="2376488"/>
          </a:xfrm>
          <a:prstGeom prst="curvedRightArrow">
            <a:avLst>
              <a:gd name="adj1" fmla="val 32973"/>
              <a:gd name="adj2" fmla="val 65947"/>
              <a:gd name="adj3" fmla="val 33333"/>
            </a:avLst>
          </a:prstGeom>
          <a:solidFill>
            <a:srgbClr val="9999FF"/>
          </a:solidFill>
          <a:ln w="9525">
            <a:noFill/>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6" name="AutoShape 14"/>
          <p:cNvSpPr/>
          <p:nvPr/>
        </p:nvSpPr>
        <p:spPr>
          <a:xfrm>
            <a:off x="7705725" y="2953068"/>
            <a:ext cx="1512888" cy="2232025"/>
          </a:xfrm>
          <a:prstGeom prst="curvedLeftArrow">
            <a:avLst>
              <a:gd name="adj1" fmla="val 29506"/>
              <a:gd name="adj2" fmla="val 59013"/>
              <a:gd name="adj3" fmla="val 33333"/>
            </a:avLst>
          </a:prstGeom>
          <a:solidFill>
            <a:srgbClr val="9999FF"/>
          </a:solidFill>
          <a:ln w="9525">
            <a:noFill/>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36870" grpId="0" bldLvl="0" animBg="1"/>
      <p:bldP spid="4"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f3951dadc2fcb01fcbda3f61e1d8185"/>
          <p:cNvPicPr>
            <a:picLocks noChangeAspect="1"/>
          </p:cNvPicPr>
          <p:nvPr/>
        </p:nvPicPr>
        <p:blipFill>
          <a:blip r:embed="rId2"/>
          <a:stretch>
            <a:fillRect/>
          </a:stretch>
        </p:blipFill>
        <p:spPr>
          <a:xfrm>
            <a:off x="878205" y="181419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32990"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sz="2400" b="1">
                <a:solidFill>
                  <a:schemeClr val="bg1"/>
                </a:solidFill>
                <a:latin typeface="微软雅黑" panose="020B0503020204020204" pitchFamily="34" charset="-122"/>
                <a:ea typeface="微软雅黑" panose="020B0503020204020204" pitchFamily="34" charset="-122"/>
              </a:rPr>
              <a:t>班组长应具备的安全管理知识 </a:t>
            </a:r>
          </a:p>
        </p:txBody>
      </p:sp>
      <p:sp>
        <p:nvSpPr>
          <p:cNvPr id="38916" name="Text Box 6"/>
          <p:cNvSpPr txBox="1"/>
          <p:nvPr/>
        </p:nvSpPr>
        <p:spPr>
          <a:xfrm>
            <a:off x="1481773" y="2740660"/>
            <a:ext cx="6624637" cy="483235"/>
          </a:xfrm>
          <a:prstGeom prst="rect">
            <a:avLst/>
          </a:prstGeom>
          <a:noFill/>
          <a:ln w="9525">
            <a:noFill/>
          </a:ln>
        </p:spPr>
        <p:txBody>
          <a:bodyPr>
            <a:spAutoFit/>
          </a:bodyPr>
          <a:lstStyle/>
          <a:p>
            <a:pPr lvl="0" eaLnBrk="1" hangingPunct="1">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、思想素质：安全第一，预防为主</a:t>
            </a:r>
          </a:p>
        </p:txBody>
      </p:sp>
      <p:sp>
        <p:nvSpPr>
          <p:cNvPr id="38917" name="Text Box 11"/>
          <p:cNvSpPr txBox="1"/>
          <p:nvPr/>
        </p:nvSpPr>
        <p:spPr>
          <a:xfrm>
            <a:off x="1292860" y="3746500"/>
            <a:ext cx="6320155" cy="1456055"/>
          </a:xfrm>
          <a:prstGeom prst="rect">
            <a:avLst/>
          </a:prstGeom>
          <a:noFill/>
          <a:ln w="9525">
            <a:noFill/>
          </a:ln>
        </p:spPr>
        <p:txBody>
          <a:bodyPr wrap="square">
            <a:spAutoFit/>
          </a:bodyPr>
          <a:lstStyle/>
          <a:p>
            <a:pPr lvl="0" eaLnBrk="1" hangingPunct="1"/>
            <a:r>
              <a:rPr lang="zh-CN" altLang="en-US" sz="2200" dirty="0">
                <a:solidFill>
                  <a:schemeClr val="bg1"/>
                </a:solidFill>
                <a:latin typeface="微软雅黑" panose="020B0503020204020204" pitchFamily="34" charset="-122"/>
                <a:ea typeface="微软雅黑" panose="020B0503020204020204" pitchFamily="34" charset="-122"/>
              </a:rPr>
              <a:t>       班长作为班组安全的第一责任人，不仅要组织好班组的安全生产，而且要加强班组成员的各项安全生产规章制度的学习，使班组成员牢固树立起“安全第一，预防为主”的思想。</a:t>
            </a:r>
          </a:p>
        </p:txBody>
      </p:sp>
      <p:pic>
        <p:nvPicPr>
          <p:cNvPr id="5" name="图片 4"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slide(fromBottom)">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8917">
                                            <p:txEl>
                                              <p:pRg st="0" end="0"/>
                                            </p:txEl>
                                          </p:spTgt>
                                        </p:tgtEl>
                                        <p:attrNameLst>
                                          <p:attrName>style.visibility</p:attrName>
                                        </p:attrNameLst>
                                      </p:cBhvr>
                                      <p:to>
                                        <p:strVal val="visible"/>
                                      </p:to>
                                    </p:set>
                                    <p:animEffect transition="in" filter="diamond(in)">
                                      <p:cBhvr>
                                        <p:cTn id="12" dur="2000"/>
                                        <p:tgtEl>
                                          <p:spTgt spid="389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2"/>
          <a:stretch>
            <a:fillRect/>
          </a:stretch>
        </p:blipFill>
        <p:spPr>
          <a:xfrm>
            <a:off x="879475" y="169100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32990" y="862965"/>
            <a:ext cx="488251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sz="2400" b="1">
                <a:solidFill>
                  <a:schemeClr val="bg1"/>
                </a:solidFill>
                <a:latin typeface="微软雅黑" panose="020B0503020204020204" pitchFamily="34" charset="-122"/>
                <a:ea typeface="微软雅黑" panose="020B0503020204020204" pitchFamily="34" charset="-122"/>
              </a:rPr>
              <a:t>班组长应具备的安全管理知识 </a:t>
            </a:r>
          </a:p>
        </p:txBody>
      </p:sp>
      <p:sp>
        <p:nvSpPr>
          <p:cNvPr id="40963" name="Text Box 4"/>
          <p:cNvSpPr txBox="1"/>
          <p:nvPr/>
        </p:nvSpPr>
        <p:spPr>
          <a:xfrm>
            <a:off x="1216343" y="2441575"/>
            <a:ext cx="7561262" cy="483235"/>
          </a:xfrm>
          <a:prstGeom prst="rect">
            <a:avLst/>
          </a:prstGeom>
          <a:noFill/>
          <a:ln w="9525">
            <a:noFill/>
          </a:ln>
        </p:spPr>
        <p:txBody>
          <a:bodyPr>
            <a:spAutoFit/>
          </a:bodyPr>
          <a:lstStyle/>
          <a:p>
            <a:pPr lvl="0" eaLnBrk="1" hangingPunct="1">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、技术知识：设备知识、操作知识、应急知识</a:t>
            </a:r>
          </a:p>
        </p:txBody>
      </p:sp>
      <p:sp>
        <p:nvSpPr>
          <p:cNvPr id="40964" name="Text Box 7"/>
          <p:cNvSpPr txBox="1"/>
          <p:nvPr/>
        </p:nvSpPr>
        <p:spPr>
          <a:xfrm>
            <a:off x="1537653" y="3069590"/>
            <a:ext cx="5832475" cy="466725"/>
          </a:xfrm>
          <a:prstGeom prst="rect">
            <a:avLst/>
          </a:prstGeom>
          <a:noFill/>
          <a:ln w="9525" cap="flat" cmpd="sng">
            <a:noFill/>
            <a:prstDash val="solid"/>
            <a:miter/>
            <a:headEnd type="none" w="med" len="med"/>
            <a:tailEnd type="none" w="med" len="med"/>
          </a:ln>
        </p:spPr>
        <p:txBody>
          <a:bodyPr>
            <a:spAutoFit/>
          </a:bodyPr>
          <a:lstStyle/>
          <a:p>
            <a:pPr lvl="0" eaLnBrk="1" hangingPunct="1">
              <a:spcBef>
                <a:spcPct val="50000"/>
              </a:spcBef>
            </a:pPr>
            <a:r>
              <a:rPr lang="zh-CN" altLang="en-US" sz="2400" dirty="0">
                <a:ln>
                  <a:noFill/>
                </a:ln>
                <a:solidFill>
                  <a:schemeClr val="bg1"/>
                </a:solidFill>
                <a:latin typeface="微软雅黑" panose="020B0503020204020204" pitchFamily="34" charset="-122"/>
                <a:ea typeface="微软雅黑" panose="020B0503020204020204" pitchFamily="34" charset="-122"/>
              </a:rPr>
              <a:t>不同层级的管理人员安全所需技能的要求</a:t>
            </a:r>
          </a:p>
        </p:txBody>
      </p:sp>
      <p:pic>
        <p:nvPicPr>
          <p:cNvPr id="40965" name="Picture 217"/>
          <p:cNvPicPr>
            <a:picLocks noChangeAspect="1"/>
          </p:cNvPicPr>
          <p:nvPr/>
        </p:nvPicPr>
        <p:blipFill>
          <a:blip r:embed="rId3"/>
          <a:stretch>
            <a:fillRect/>
          </a:stretch>
        </p:blipFill>
        <p:spPr>
          <a:xfrm>
            <a:off x="1483995" y="3615055"/>
            <a:ext cx="5939790" cy="2222500"/>
          </a:xfrm>
          <a:prstGeom prst="rect">
            <a:avLst/>
          </a:prstGeom>
          <a:noFill/>
          <a:ln w="9525" cap="flat" cmpd="sng">
            <a:solidFill>
              <a:schemeClr val="accent1"/>
            </a:solidFill>
            <a:prstDash val="solid"/>
            <a:miter/>
            <a:headEnd type="none" w="med" len="med"/>
            <a:tailEnd type="none" w="med" len="med"/>
          </a:ln>
        </p:spPr>
      </p:pic>
      <p:pic>
        <p:nvPicPr>
          <p:cNvPr id="6" name="图片 5" descr="938240fcaff36500e30bd80c7b698cf4"/>
          <p:cNvPicPr>
            <a:picLocks noChangeAspect="1"/>
          </p:cNvPicPr>
          <p:nvPr/>
        </p:nvPicPr>
        <p:blipFill>
          <a:blip r:embed="rId4"/>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slide(fromBottom)">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slide(fromBottom)">
                                      <p:cBhvr>
                                        <p:cTn id="12" dur="5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slide(fromBottom)">
                                      <p:cBhvr>
                                        <p:cTn id="1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2"/>
          <a:stretch>
            <a:fillRect/>
          </a:stretch>
        </p:blipFill>
        <p:spPr>
          <a:xfrm>
            <a:off x="951865" y="140017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32990"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sz="2400" b="1">
                <a:solidFill>
                  <a:schemeClr val="bg1"/>
                </a:solidFill>
                <a:latin typeface="微软雅黑" panose="020B0503020204020204" pitchFamily="34" charset="-122"/>
                <a:ea typeface="微软雅黑" panose="020B0503020204020204" pitchFamily="34" charset="-122"/>
              </a:rPr>
              <a:t>班组长应具备的安全管理知识 </a:t>
            </a:r>
          </a:p>
        </p:txBody>
      </p:sp>
      <p:sp>
        <p:nvSpPr>
          <p:cNvPr id="43012" name="Text Box 4"/>
          <p:cNvSpPr txBox="1"/>
          <p:nvPr/>
        </p:nvSpPr>
        <p:spPr>
          <a:xfrm>
            <a:off x="1444943" y="2835275"/>
            <a:ext cx="7848600" cy="483235"/>
          </a:xfrm>
          <a:prstGeom prst="rect">
            <a:avLst/>
          </a:prstGeom>
          <a:noFill/>
          <a:ln w="9525">
            <a:noFill/>
          </a:ln>
        </p:spPr>
        <p:txBody>
          <a:bodyPr>
            <a:spAutoFit/>
          </a:bodyPr>
          <a:lstStyle/>
          <a:p>
            <a:pPr lvl="0" eaLnBrk="1" hangingPunct="1">
              <a:spcBef>
                <a:spcPct val="50000"/>
              </a:spcBef>
            </a:pPr>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、管理知识：安全管理方法、安全管理技巧</a:t>
            </a:r>
          </a:p>
        </p:txBody>
      </p:sp>
      <p:sp>
        <p:nvSpPr>
          <p:cNvPr id="43013" name="Text Box 7"/>
          <p:cNvSpPr txBox="1"/>
          <p:nvPr/>
        </p:nvSpPr>
        <p:spPr>
          <a:xfrm>
            <a:off x="1682750" y="3721100"/>
            <a:ext cx="5687695" cy="953135"/>
          </a:xfrm>
          <a:prstGeom prst="rect">
            <a:avLst/>
          </a:prstGeom>
          <a:noFill/>
          <a:ln w="9525">
            <a:noFill/>
          </a:ln>
        </p:spPr>
        <p:txBody>
          <a:bodyPr wrap="square">
            <a:spAutoFit/>
          </a:bodyPr>
          <a:lstStyle/>
          <a:p>
            <a:pPr lvl="0" eaLnBrk="1" hangingPunct="1">
              <a:spcBef>
                <a:spcPct val="50000"/>
              </a:spcBef>
            </a:pPr>
            <a:r>
              <a:rPr lang="zh-CN" altLang="en-US" sz="2200" dirty="0">
                <a:solidFill>
                  <a:schemeClr val="bg1"/>
                </a:solidFill>
                <a:latin typeface="微软雅黑" panose="020B0503020204020204" pitchFamily="34" charset="-122"/>
                <a:ea typeface="微软雅黑" panose="020B0503020204020204" pitchFamily="34" charset="-122"/>
              </a:rPr>
              <a:t>班长的安全管理能力核心是：</a:t>
            </a:r>
          </a:p>
          <a:p>
            <a:pPr lvl="0" eaLnBrk="1" hangingPunct="1">
              <a:spcBef>
                <a:spcPct val="50000"/>
              </a:spcBef>
            </a:pPr>
            <a:r>
              <a:rPr lang="zh-CN" altLang="en-US" sz="2200" dirty="0">
                <a:solidFill>
                  <a:schemeClr val="bg1"/>
                </a:solidFill>
                <a:latin typeface="微软雅黑" panose="020B0503020204020204" pitchFamily="34" charset="-122"/>
                <a:ea typeface="微软雅黑" panose="020B0503020204020204" pitchFamily="34" charset="-122"/>
              </a:rPr>
              <a:t>实现：</a:t>
            </a:r>
            <a:r>
              <a:rPr lang="zh-CN" altLang="en-US" sz="2200" b="1" dirty="0">
                <a:solidFill>
                  <a:schemeClr val="bg1"/>
                </a:solidFill>
                <a:latin typeface="微软雅黑" panose="020B0503020204020204" pitchFamily="34" charset="-122"/>
                <a:ea typeface="微软雅黑" panose="020B0503020204020204" pitchFamily="34" charset="-122"/>
              </a:rPr>
              <a:t>管好自己、管理好成员、管理好班组</a:t>
            </a:r>
          </a:p>
        </p:txBody>
      </p:sp>
      <p:pic>
        <p:nvPicPr>
          <p:cNvPr id="6" name="图片 5"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ppt_x"/>
                                          </p:val>
                                        </p:tav>
                                        <p:tav tm="100000">
                                          <p:val>
                                            <p:strVal val="#ppt_x"/>
                                          </p:val>
                                        </p:tav>
                                      </p:tavLst>
                                    </p:anim>
                                    <p:anim calcmode="lin" valueType="num">
                                      <p:cBhvr additive="base">
                                        <p:cTn id="14"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2"/>
          <a:stretch>
            <a:fillRect/>
          </a:stretch>
        </p:blipFill>
        <p:spPr>
          <a:xfrm>
            <a:off x="1363980" y="162369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860675"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三、</a:t>
            </a:r>
            <a:r>
              <a:rPr lang="zh-CN" sz="2400" b="1">
                <a:solidFill>
                  <a:schemeClr val="bg1"/>
                </a:solidFill>
                <a:latin typeface="微软雅黑" panose="020B0503020204020204" pitchFamily="34" charset="-122"/>
                <a:ea typeface="微软雅黑" panose="020B0503020204020204" pitchFamily="34" charset="-122"/>
              </a:rPr>
              <a:t>班组长安全管理职责 </a:t>
            </a:r>
          </a:p>
        </p:txBody>
      </p:sp>
      <p:sp>
        <p:nvSpPr>
          <p:cNvPr id="30724" name="Text Box 8"/>
          <p:cNvSpPr txBox="1"/>
          <p:nvPr/>
        </p:nvSpPr>
        <p:spPr>
          <a:xfrm>
            <a:off x="2030730" y="3031490"/>
            <a:ext cx="5817235" cy="450215"/>
          </a:xfrm>
          <a:prstGeom prst="rect">
            <a:avLst/>
          </a:prstGeom>
          <a:noFill/>
          <a:ln w="9525">
            <a:noFill/>
          </a:ln>
        </p:spPr>
        <p:txBody>
          <a:bodyPr wrap="square">
            <a:spAutoFit/>
          </a:bodyPr>
          <a:lstStyle/>
          <a:p>
            <a:pPr lvl="0" eaLnBrk="1" hangingPunct="1">
              <a:spcBef>
                <a:spcPct val="50000"/>
              </a:spcBef>
            </a:pPr>
            <a:r>
              <a:rPr lang="en-US" altLang="zh-CN" sz="2200" b="1" dirty="0">
                <a:solidFill>
                  <a:schemeClr val="bg1"/>
                </a:solidFill>
                <a:latin typeface="微软雅黑" panose="020B0503020204020204" pitchFamily="34" charset="-122"/>
                <a:ea typeface="微软雅黑" panose="020B0503020204020204" pitchFamily="34" charset="-122"/>
              </a:rPr>
              <a:t>1</a:t>
            </a:r>
            <a:r>
              <a:rPr lang="zh-CN" altLang="en-US" sz="2200" b="1" dirty="0">
                <a:solidFill>
                  <a:schemeClr val="bg1"/>
                </a:solidFill>
                <a:latin typeface="微软雅黑" panose="020B0503020204020204" pitchFamily="34" charset="-122"/>
                <a:ea typeface="微软雅黑" panose="020B0503020204020204" pitchFamily="34" charset="-122"/>
              </a:rPr>
              <a:t>、贯彻“安全第一，预防为主”的思想方针 </a:t>
            </a:r>
          </a:p>
        </p:txBody>
      </p:sp>
      <p:sp>
        <p:nvSpPr>
          <p:cNvPr id="31748" name="Text Box 4"/>
          <p:cNvSpPr txBox="1"/>
          <p:nvPr/>
        </p:nvSpPr>
        <p:spPr>
          <a:xfrm>
            <a:off x="2030730" y="3781425"/>
            <a:ext cx="5944235" cy="450215"/>
          </a:xfrm>
          <a:prstGeom prst="rect">
            <a:avLst/>
          </a:prstGeom>
          <a:noFill/>
          <a:ln w="9525">
            <a:noFill/>
          </a:ln>
        </p:spPr>
        <p:txBody>
          <a:bodyPr wrap="square">
            <a:spAutoFit/>
          </a:bodyPr>
          <a:lstStyle/>
          <a:p>
            <a:pPr lvl="0" eaLnBrk="1" hangingPunct="1">
              <a:spcBef>
                <a:spcPct val="50000"/>
              </a:spcBef>
            </a:pPr>
            <a:r>
              <a:rPr lang="en-US" altLang="zh-CN" sz="2200" b="1" dirty="0">
                <a:solidFill>
                  <a:schemeClr val="bg1"/>
                </a:solidFill>
                <a:latin typeface="微软雅黑" panose="020B0503020204020204" pitchFamily="34" charset="-122"/>
                <a:ea typeface="微软雅黑" panose="020B0503020204020204" pitchFamily="34" charset="-122"/>
              </a:rPr>
              <a:t>2</a:t>
            </a:r>
            <a:r>
              <a:rPr lang="zh-CN" altLang="en-US" sz="2200" b="1" dirty="0">
                <a:solidFill>
                  <a:schemeClr val="bg1"/>
                </a:solidFill>
                <a:latin typeface="微软雅黑" panose="020B0503020204020204" pitchFamily="34" charset="-122"/>
                <a:ea typeface="微软雅黑" panose="020B0503020204020204" pitchFamily="34" charset="-122"/>
              </a:rPr>
              <a:t>、做好传、帮、带，提升班组成员安全意识 </a:t>
            </a:r>
          </a:p>
        </p:txBody>
      </p:sp>
      <p:sp>
        <p:nvSpPr>
          <p:cNvPr id="32772" name="Text Box 4"/>
          <p:cNvSpPr txBox="1"/>
          <p:nvPr/>
        </p:nvSpPr>
        <p:spPr>
          <a:xfrm>
            <a:off x="2047240" y="4562475"/>
            <a:ext cx="5415915" cy="450215"/>
          </a:xfrm>
          <a:prstGeom prst="rect">
            <a:avLst/>
          </a:prstGeom>
          <a:noFill/>
          <a:ln w="9525">
            <a:noFill/>
          </a:ln>
        </p:spPr>
        <p:txBody>
          <a:bodyPr wrap="square">
            <a:spAutoFit/>
          </a:bodyPr>
          <a:lstStyle/>
          <a:p>
            <a:pPr lvl="0" eaLnBrk="1" hangingPunct="1">
              <a:spcBef>
                <a:spcPct val="50000"/>
              </a:spcBef>
            </a:pPr>
            <a:r>
              <a:rPr lang="en-US" sz="2200" b="1" dirty="0">
                <a:solidFill>
                  <a:schemeClr val="bg1"/>
                </a:solidFill>
                <a:latin typeface="微软雅黑" panose="020B0503020204020204" pitchFamily="34" charset="-122"/>
                <a:ea typeface="微软雅黑" panose="020B0503020204020204" pitchFamily="34" charset="-122"/>
              </a:rPr>
              <a:t>3</a:t>
            </a:r>
            <a:r>
              <a:rPr lang="zh-CN" altLang="en-US" sz="2200" b="1" dirty="0">
                <a:solidFill>
                  <a:schemeClr val="bg1"/>
                </a:solidFill>
                <a:latin typeface="微软雅黑" panose="020B0503020204020204" pitchFamily="34" charset="-122"/>
                <a:ea typeface="微软雅黑" panose="020B0503020204020204" pitchFamily="34" charset="-122"/>
              </a:rPr>
              <a:t>、开好班前、班后会，严格作好交接班 </a:t>
            </a:r>
          </a:p>
        </p:txBody>
      </p:sp>
      <p:pic>
        <p:nvPicPr>
          <p:cNvPr id="6" name="图片 5"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ppt_x"/>
                                          </p:val>
                                        </p:tav>
                                        <p:tav tm="100000">
                                          <p:val>
                                            <p:strVal val="#ppt_x"/>
                                          </p:val>
                                        </p:tav>
                                      </p:tavLst>
                                    </p:anim>
                                    <p:anim calcmode="lin" valueType="num">
                                      <p:cBhvr additive="base">
                                        <p:cTn id="14"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anim calcmode="lin" valueType="num">
                                      <p:cBhvr additive="base">
                                        <p:cTn id="19" dur="500" fill="hold"/>
                                        <p:tgtEl>
                                          <p:spTgt spid="32772"/>
                                        </p:tgtEl>
                                        <p:attrNameLst>
                                          <p:attrName>ppt_x</p:attrName>
                                        </p:attrNameLst>
                                      </p:cBhvr>
                                      <p:tavLst>
                                        <p:tav tm="0">
                                          <p:val>
                                            <p:strVal val="#ppt_x"/>
                                          </p:val>
                                        </p:tav>
                                        <p:tav tm="100000">
                                          <p:val>
                                            <p:strVal val="#ppt_x"/>
                                          </p:val>
                                        </p:tav>
                                      </p:tavLst>
                                    </p:anim>
                                    <p:anim calcmode="lin" valueType="num">
                                      <p:cBhvr additive="base">
                                        <p:cTn id="20"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1748" grpId="0"/>
      <p:bldP spid="327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5f3951dadc2fcb01fcbda3f61e1d8185"/>
          <p:cNvPicPr>
            <a:picLocks noChangeAspect="1"/>
          </p:cNvPicPr>
          <p:nvPr/>
        </p:nvPicPr>
        <p:blipFill>
          <a:blip r:embed="rId2"/>
          <a:stretch>
            <a:fillRect/>
          </a:stretch>
        </p:blipFill>
        <p:spPr>
          <a:xfrm>
            <a:off x="878205" y="1296035"/>
            <a:ext cx="7150100" cy="4766310"/>
          </a:xfrm>
          <a:prstGeom prst="rect">
            <a:avLst/>
          </a:prstGeom>
        </p:spPr>
      </p:pic>
      <p:sp>
        <p:nvSpPr>
          <p:cNvPr id="34825" name="Text Box 5"/>
          <p:cNvSpPr txBox="1"/>
          <p:nvPr/>
        </p:nvSpPr>
        <p:spPr>
          <a:xfrm>
            <a:off x="1414145" y="2118995"/>
            <a:ext cx="6077585" cy="158051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rPr>
              <a:t>在这一部分，我们主要给大家介绍了班组长安全角色认知的相关内容。对于此部分内容，大家还有什么疑问或要补充的吗？</a:t>
            </a: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823" name="Text Box 8"/>
          <p:cNvSpPr txBox="1"/>
          <p:nvPr/>
        </p:nvSpPr>
        <p:spPr>
          <a:xfrm>
            <a:off x="1224915" y="3830955"/>
            <a:ext cx="6266815" cy="121475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rPr>
              <a:t>刚刚我们分享了班组长安全角色认知。而现阶段我们怎么样控制人的不安全行为呢？这是我接下来要与大家分享的内容：</a:t>
            </a:r>
          </a:p>
        </p:txBody>
      </p:sp>
      <p:pic>
        <p:nvPicPr>
          <p:cNvPr id="6" name="图片 5" descr="938240fcaff36500e30bd80c7b698cf4"/>
          <p:cNvPicPr>
            <a:picLocks noChangeAspect="1"/>
          </p:cNvPicPr>
          <p:nvPr/>
        </p:nvPicPr>
        <p:blipFill>
          <a:blip r:embed="rId3"/>
          <a:stretch>
            <a:fillRect/>
          </a:stretch>
        </p:blipFill>
        <p:spPr>
          <a:xfrm flipH="1">
            <a:off x="8314690" y="843915"/>
            <a:ext cx="3535680" cy="5670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0105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anose="020B0503020204020204" pitchFamily="34" charset="-122"/>
                <a:ea typeface="微软雅黑" panose="020B0503020204020204" pitchFamily="34" charset="-122"/>
                <a:sym typeface="+mn-ea"/>
              </a:rPr>
              <a:t>   </a:t>
            </a:r>
            <a:r>
              <a:rPr lang="zh-CN" altLang="en-US" sz="4800" b="1" dirty="0">
                <a:solidFill>
                  <a:srgbClr val="FF0000"/>
                </a:solidFill>
                <a:latin typeface="微软雅黑" panose="020B0503020204020204" pitchFamily="34" charset="-122"/>
                <a:ea typeface="微软雅黑" panose="020B0503020204020204" pitchFamily="34" charset="-122"/>
                <a:sym typeface="+mn-ea"/>
              </a:rPr>
              <a:t>如何控制人的</a:t>
            </a:r>
          </a:p>
          <a:p>
            <a:pPr lvl="0" algn="ctr" eaLnBrk="1" hangingPunct="1"/>
            <a:r>
              <a:rPr lang="zh-CN" altLang="en-US" sz="4800" b="1" dirty="0">
                <a:solidFill>
                  <a:srgbClr val="FF0000"/>
                </a:solidFill>
                <a:latin typeface="微软雅黑" panose="020B0503020204020204" pitchFamily="34" charset="-122"/>
                <a:ea typeface="微软雅黑" panose="020B0503020204020204" pitchFamily="34" charset="-122"/>
                <a:sym typeface="+mn-ea"/>
              </a:rPr>
              <a:t>不安全行为</a:t>
            </a:r>
          </a:p>
        </p:txBody>
      </p:sp>
      <p:pic>
        <p:nvPicPr>
          <p:cNvPr id="3087" name="图片 1" descr="777ddadc80333dece0f0560c3ec6721e"/>
          <p:cNvPicPr>
            <a:picLocks noChangeAspect="1"/>
          </p:cNvPicPr>
          <p:nvPr/>
        </p:nvPicPr>
        <p:blipFill>
          <a:blip r:embed="rId2"/>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作业人员不安全行为的表现</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25855"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1</a:t>
            </a:r>
            <a:r>
              <a:rPr lang="zh-CN" altLang="en-US" sz="2200" dirty="0">
                <a:solidFill>
                  <a:schemeClr val="bg1"/>
                </a:solidFill>
                <a:latin typeface="微软雅黑" panose="020B0503020204020204" pitchFamily="34" charset="-122"/>
                <a:ea typeface="微软雅黑" panose="020B0503020204020204" pitchFamily="34" charset="-122"/>
              </a:rPr>
              <a:t>、不用设备附带的安全装置，嫌麻烦，或把这些装置调整到“固定状态”下运行；</a:t>
            </a:r>
          </a:p>
          <a:p>
            <a:pPr marL="381000" lvl="0" indent="-381000" eaLnBrk="1" latinLnBrk="0" hangingPunct="1">
              <a:lnSpc>
                <a:spcPct val="150000"/>
              </a:lnSpc>
              <a:buNone/>
            </a:pPr>
            <a:r>
              <a:rPr lang="en-US" altLang="zh-CN" sz="2200" dirty="0">
                <a:solidFill>
                  <a:schemeClr val="bg1"/>
                </a:solidFill>
                <a:latin typeface="微软雅黑" panose="020B0503020204020204" pitchFamily="34" charset="-122"/>
                <a:ea typeface="微软雅黑" panose="020B0503020204020204" pitchFamily="34" charset="-122"/>
              </a:rPr>
              <a:t>2</a:t>
            </a:r>
            <a:r>
              <a:rPr lang="zh-CN" altLang="en-US" sz="2200" dirty="0">
                <a:solidFill>
                  <a:schemeClr val="bg1"/>
                </a:solidFill>
                <a:latin typeface="微软雅黑" panose="020B0503020204020204" pitchFamily="34" charset="-122"/>
                <a:ea typeface="微软雅黑" panose="020B0503020204020204" pitchFamily="34" charset="-122"/>
              </a:rPr>
              <a:t>、作业的指挥者，主要负责人或监护人不在现场的情况下，擅自进行作业；</a:t>
            </a: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3</a:t>
            </a:r>
            <a:r>
              <a:rPr lang="zh-CN" altLang="en-US" sz="2200" dirty="0">
                <a:solidFill>
                  <a:schemeClr val="bg1"/>
                </a:solidFill>
                <a:latin typeface="微软雅黑" panose="020B0503020204020204" pitchFamily="34" charset="-122"/>
                <a:ea typeface="微软雅黑" panose="020B0503020204020204" pitchFamily="34" charset="-122"/>
              </a:rPr>
              <a:t>、设备运行过程中，不专心操作或者干其他不相关的事   情</a:t>
            </a: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4 </a:t>
            </a:r>
            <a:r>
              <a:rPr lang="zh-CN" altLang="en-US" sz="2200" dirty="0">
                <a:solidFill>
                  <a:schemeClr val="bg1"/>
                </a:solidFill>
                <a:latin typeface="微软雅黑" panose="020B0503020204020204" pitchFamily="34" charset="-122"/>
                <a:ea typeface="微软雅黑" panose="020B0503020204020204" pitchFamily="34" charset="-122"/>
              </a:rPr>
              <a:t>、以错误的姿势和站立操作设备 ；</a:t>
            </a: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5</a:t>
            </a:r>
            <a:r>
              <a:rPr lang="zh-CN" altLang="en-US" sz="2200" dirty="0">
                <a:solidFill>
                  <a:schemeClr val="bg1"/>
                </a:solidFill>
                <a:latin typeface="微软雅黑" panose="020B0503020204020204" pitchFamily="34" charset="-122"/>
                <a:ea typeface="微软雅黑" panose="020B0503020204020204" pitchFamily="34" charset="-122"/>
              </a:rPr>
              <a:t>、应使用却不使用必要的防护用具进行作业；</a:t>
            </a: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6</a:t>
            </a:r>
            <a:r>
              <a:rPr lang="zh-CN" altLang="en-US" sz="2200" dirty="0">
                <a:solidFill>
                  <a:schemeClr val="bg1"/>
                </a:solidFill>
                <a:latin typeface="微软雅黑" panose="020B0503020204020204" pitchFamily="34" charset="-122"/>
                <a:ea typeface="微软雅黑" panose="020B0503020204020204" pitchFamily="34" charset="-122"/>
              </a:rPr>
              <a:t>、心神不定，过度疲劳等身心异常状态；</a:t>
            </a: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7</a:t>
            </a:r>
            <a:r>
              <a:rPr lang="zh-CN" altLang="en-US" sz="2200" dirty="0">
                <a:solidFill>
                  <a:schemeClr val="bg1"/>
                </a:solidFill>
                <a:latin typeface="微软雅黑" panose="020B0503020204020204" pitchFamily="34" charset="-122"/>
                <a:ea typeface="微软雅黑" panose="020B0503020204020204" pitchFamily="34" charset="-122"/>
              </a:rPr>
              <a:t>、其他不安全行为。</a:t>
            </a:r>
            <a:endParaRPr lang="en-US" altLang="zh-CN" sz="2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1000" fill="hold"/>
                                        <p:tgtEl>
                                          <p:spTgt spid="573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73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73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 calcmode="lin" valueType="num">
                                      <p:cBhvr>
                                        <p:cTn id="14" dur="1000" fill="hold"/>
                                        <p:tgtEl>
                                          <p:spTgt spid="573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73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73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7347">
                                            <p:txEl>
                                              <p:charRg st="73" end="100"/>
                                            </p:txEl>
                                          </p:spTgt>
                                        </p:tgtEl>
                                        <p:attrNameLst>
                                          <p:attrName>style.visibility</p:attrName>
                                        </p:attrNameLst>
                                      </p:cBhvr>
                                      <p:to>
                                        <p:strVal val="visible"/>
                                      </p:to>
                                    </p:set>
                                    <p:anim calcmode="lin" valueType="num">
                                      <p:cBhvr>
                                        <p:cTn id="21" dur="1000" fill="hold"/>
                                        <p:tgtEl>
                                          <p:spTgt spid="57347">
                                            <p:txEl>
                                              <p:charRg st="73" end="100"/>
                                            </p:txEl>
                                          </p:spTgt>
                                        </p:tgtEl>
                                        <p:attrNameLst>
                                          <p:attrName>ppt_w</p:attrName>
                                        </p:attrNameLst>
                                      </p:cBhvr>
                                      <p:tavLst>
                                        <p:tav tm="0">
                                          <p:val>
                                            <p:strVal val="#ppt_w*0.70"/>
                                          </p:val>
                                        </p:tav>
                                        <p:tav tm="100000">
                                          <p:val>
                                            <p:strVal val="#ppt_w"/>
                                          </p:val>
                                        </p:tav>
                                      </p:tavLst>
                                    </p:anim>
                                    <p:anim calcmode="lin" valueType="num">
                                      <p:cBhvr>
                                        <p:cTn id="22" dur="1000" fill="hold"/>
                                        <p:tgtEl>
                                          <p:spTgt spid="57347">
                                            <p:txEl>
                                              <p:charRg st="73" end="100"/>
                                            </p:txEl>
                                          </p:spTgt>
                                        </p:tgtEl>
                                        <p:attrNameLst>
                                          <p:attrName>ppt_h</p:attrName>
                                        </p:attrNameLst>
                                      </p:cBhvr>
                                      <p:tavLst>
                                        <p:tav tm="0">
                                          <p:val>
                                            <p:strVal val="#ppt_h"/>
                                          </p:val>
                                        </p:tav>
                                        <p:tav tm="100000">
                                          <p:val>
                                            <p:strVal val="#ppt_h"/>
                                          </p:val>
                                        </p:tav>
                                      </p:tavLst>
                                    </p:anim>
                                    <p:animEffect transition="in" filter="fade">
                                      <p:cBhvr>
                                        <p:cTn id="23" dur="1000"/>
                                        <p:tgtEl>
                                          <p:spTgt spid="57347">
                                            <p:txEl>
                                              <p:charRg st="73" end="10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7347">
                                            <p:txEl>
                                              <p:charRg st="100" end="119"/>
                                            </p:txEl>
                                          </p:spTgt>
                                        </p:tgtEl>
                                        <p:attrNameLst>
                                          <p:attrName>style.visibility</p:attrName>
                                        </p:attrNameLst>
                                      </p:cBhvr>
                                      <p:to>
                                        <p:strVal val="visible"/>
                                      </p:to>
                                    </p:set>
                                    <p:anim calcmode="lin" valueType="num">
                                      <p:cBhvr>
                                        <p:cTn id="28" dur="1000" fill="hold"/>
                                        <p:tgtEl>
                                          <p:spTgt spid="57347">
                                            <p:txEl>
                                              <p:charRg st="100" end="119"/>
                                            </p:txEl>
                                          </p:spTgt>
                                        </p:tgtEl>
                                        <p:attrNameLst>
                                          <p:attrName>ppt_w</p:attrName>
                                        </p:attrNameLst>
                                      </p:cBhvr>
                                      <p:tavLst>
                                        <p:tav tm="0">
                                          <p:val>
                                            <p:strVal val="#ppt_w*0.70"/>
                                          </p:val>
                                        </p:tav>
                                        <p:tav tm="100000">
                                          <p:val>
                                            <p:strVal val="#ppt_w"/>
                                          </p:val>
                                        </p:tav>
                                      </p:tavLst>
                                    </p:anim>
                                    <p:anim calcmode="lin" valueType="num">
                                      <p:cBhvr>
                                        <p:cTn id="29" dur="1000" fill="hold"/>
                                        <p:tgtEl>
                                          <p:spTgt spid="57347">
                                            <p:txEl>
                                              <p:charRg st="100" end="119"/>
                                            </p:txEl>
                                          </p:spTgt>
                                        </p:tgtEl>
                                        <p:attrNameLst>
                                          <p:attrName>ppt_h</p:attrName>
                                        </p:attrNameLst>
                                      </p:cBhvr>
                                      <p:tavLst>
                                        <p:tav tm="0">
                                          <p:val>
                                            <p:strVal val="#ppt_h"/>
                                          </p:val>
                                        </p:tav>
                                        <p:tav tm="100000">
                                          <p:val>
                                            <p:strVal val="#ppt_h"/>
                                          </p:val>
                                        </p:tav>
                                      </p:tavLst>
                                    </p:anim>
                                    <p:animEffect transition="in" filter="fade">
                                      <p:cBhvr>
                                        <p:cTn id="30" dur="1000"/>
                                        <p:tgtEl>
                                          <p:spTgt spid="57347">
                                            <p:txEl>
                                              <p:charRg st="100" end="11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7347">
                                            <p:txEl>
                                              <p:charRg st="119" end="141"/>
                                            </p:txEl>
                                          </p:spTgt>
                                        </p:tgtEl>
                                        <p:attrNameLst>
                                          <p:attrName>style.visibility</p:attrName>
                                        </p:attrNameLst>
                                      </p:cBhvr>
                                      <p:to>
                                        <p:strVal val="visible"/>
                                      </p:to>
                                    </p:set>
                                    <p:anim calcmode="lin" valueType="num">
                                      <p:cBhvr>
                                        <p:cTn id="35" dur="1000" fill="hold"/>
                                        <p:tgtEl>
                                          <p:spTgt spid="57347">
                                            <p:txEl>
                                              <p:charRg st="119" end="141"/>
                                            </p:txEl>
                                          </p:spTgt>
                                        </p:tgtEl>
                                        <p:attrNameLst>
                                          <p:attrName>ppt_w</p:attrName>
                                        </p:attrNameLst>
                                      </p:cBhvr>
                                      <p:tavLst>
                                        <p:tav tm="0">
                                          <p:val>
                                            <p:strVal val="#ppt_w*0.70"/>
                                          </p:val>
                                        </p:tav>
                                        <p:tav tm="100000">
                                          <p:val>
                                            <p:strVal val="#ppt_w"/>
                                          </p:val>
                                        </p:tav>
                                      </p:tavLst>
                                    </p:anim>
                                    <p:anim calcmode="lin" valueType="num">
                                      <p:cBhvr>
                                        <p:cTn id="36" dur="1000" fill="hold"/>
                                        <p:tgtEl>
                                          <p:spTgt spid="57347">
                                            <p:txEl>
                                              <p:charRg st="119" end="141"/>
                                            </p:txEl>
                                          </p:spTgt>
                                        </p:tgtEl>
                                        <p:attrNameLst>
                                          <p:attrName>ppt_h</p:attrName>
                                        </p:attrNameLst>
                                      </p:cBhvr>
                                      <p:tavLst>
                                        <p:tav tm="0">
                                          <p:val>
                                            <p:strVal val="#ppt_h"/>
                                          </p:val>
                                        </p:tav>
                                        <p:tav tm="100000">
                                          <p:val>
                                            <p:strVal val="#ppt_h"/>
                                          </p:val>
                                        </p:tav>
                                      </p:tavLst>
                                    </p:anim>
                                    <p:animEffect transition="in" filter="fade">
                                      <p:cBhvr>
                                        <p:cTn id="37" dur="1000"/>
                                        <p:tgtEl>
                                          <p:spTgt spid="57347">
                                            <p:txEl>
                                              <p:charRg st="119" end="14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7347">
                                            <p:txEl>
                                              <p:charRg st="141" end="161"/>
                                            </p:txEl>
                                          </p:spTgt>
                                        </p:tgtEl>
                                        <p:attrNameLst>
                                          <p:attrName>style.visibility</p:attrName>
                                        </p:attrNameLst>
                                      </p:cBhvr>
                                      <p:to>
                                        <p:strVal val="visible"/>
                                      </p:to>
                                    </p:set>
                                    <p:anim calcmode="lin" valueType="num">
                                      <p:cBhvr>
                                        <p:cTn id="42" dur="1000" fill="hold"/>
                                        <p:tgtEl>
                                          <p:spTgt spid="57347">
                                            <p:txEl>
                                              <p:charRg st="141" end="161"/>
                                            </p:txEl>
                                          </p:spTgt>
                                        </p:tgtEl>
                                        <p:attrNameLst>
                                          <p:attrName>ppt_w</p:attrName>
                                        </p:attrNameLst>
                                      </p:cBhvr>
                                      <p:tavLst>
                                        <p:tav tm="0">
                                          <p:val>
                                            <p:strVal val="#ppt_w*0.70"/>
                                          </p:val>
                                        </p:tav>
                                        <p:tav tm="100000">
                                          <p:val>
                                            <p:strVal val="#ppt_w"/>
                                          </p:val>
                                        </p:tav>
                                      </p:tavLst>
                                    </p:anim>
                                    <p:anim calcmode="lin" valueType="num">
                                      <p:cBhvr>
                                        <p:cTn id="43" dur="1000" fill="hold"/>
                                        <p:tgtEl>
                                          <p:spTgt spid="57347">
                                            <p:txEl>
                                              <p:charRg st="141" end="161"/>
                                            </p:txEl>
                                          </p:spTgt>
                                        </p:tgtEl>
                                        <p:attrNameLst>
                                          <p:attrName>ppt_h</p:attrName>
                                        </p:attrNameLst>
                                      </p:cBhvr>
                                      <p:tavLst>
                                        <p:tav tm="0">
                                          <p:val>
                                            <p:strVal val="#ppt_h"/>
                                          </p:val>
                                        </p:tav>
                                        <p:tav tm="100000">
                                          <p:val>
                                            <p:strVal val="#ppt_h"/>
                                          </p:val>
                                        </p:tav>
                                      </p:tavLst>
                                    </p:anim>
                                    <p:animEffect transition="in" filter="fade">
                                      <p:cBhvr>
                                        <p:cTn id="44" dur="1000"/>
                                        <p:tgtEl>
                                          <p:spTgt spid="57347">
                                            <p:txEl>
                                              <p:charRg st="141" end="16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7347">
                                            <p:txEl>
                                              <p:charRg st="161" end="172"/>
                                            </p:txEl>
                                          </p:spTgt>
                                        </p:tgtEl>
                                        <p:attrNameLst>
                                          <p:attrName>style.visibility</p:attrName>
                                        </p:attrNameLst>
                                      </p:cBhvr>
                                      <p:to>
                                        <p:strVal val="visible"/>
                                      </p:to>
                                    </p:set>
                                    <p:anim calcmode="lin" valueType="num">
                                      <p:cBhvr>
                                        <p:cTn id="49" dur="1000" fill="hold"/>
                                        <p:tgtEl>
                                          <p:spTgt spid="57347">
                                            <p:txEl>
                                              <p:charRg st="161" end="172"/>
                                            </p:txEl>
                                          </p:spTgt>
                                        </p:tgtEl>
                                        <p:attrNameLst>
                                          <p:attrName>ppt_w</p:attrName>
                                        </p:attrNameLst>
                                      </p:cBhvr>
                                      <p:tavLst>
                                        <p:tav tm="0">
                                          <p:val>
                                            <p:strVal val="#ppt_w*0.70"/>
                                          </p:val>
                                        </p:tav>
                                        <p:tav tm="100000">
                                          <p:val>
                                            <p:strVal val="#ppt_w"/>
                                          </p:val>
                                        </p:tav>
                                      </p:tavLst>
                                    </p:anim>
                                    <p:anim calcmode="lin" valueType="num">
                                      <p:cBhvr>
                                        <p:cTn id="50" dur="1000" fill="hold"/>
                                        <p:tgtEl>
                                          <p:spTgt spid="57347">
                                            <p:txEl>
                                              <p:charRg st="161" end="172"/>
                                            </p:txEl>
                                          </p:spTgt>
                                        </p:tgtEl>
                                        <p:attrNameLst>
                                          <p:attrName>ppt_h</p:attrName>
                                        </p:attrNameLst>
                                      </p:cBhvr>
                                      <p:tavLst>
                                        <p:tav tm="0">
                                          <p:val>
                                            <p:strVal val="#ppt_h"/>
                                          </p:val>
                                        </p:tav>
                                        <p:tav tm="100000">
                                          <p:val>
                                            <p:strVal val="#ppt_h"/>
                                          </p:val>
                                        </p:tav>
                                      </p:tavLst>
                                    </p:anim>
                                    <p:animEffect transition="in" filter="fade">
                                      <p:cBhvr>
                                        <p:cTn id="51" dur="1000"/>
                                        <p:tgtEl>
                                          <p:spTgt spid="57347">
                                            <p:txEl>
                                              <p:charRg st="161" end="1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怎样提高人员的安全意识</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9395" name="内容占位符 7"/>
          <p:cNvSpPr>
            <a:spLocks noGrp="1"/>
          </p:cNvSpPr>
          <p:nvPr/>
        </p:nvSpPr>
        <p:spPr>
          <a:xfrm>
            <a:off x="1452880" y="2416175"/>
            <a:ext cx="6633845" cy="292989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381000" lvl="0" indent="-38100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rPr>
              <a:t>   1</a:t>
            </a:r>
            <a:r>
              <a:rPr lang="zh-CN" altLang="en-US" sz="2400" b="1" dirty="0">
                <a:solidFill>
                  <a:schemeClr val="bg1"/>
                </a:solidFill>
                <a:latin typeface="微软雅黑" panose="020B0503020204020204" pitchFamily="34" charset="-122"/>
                <a:ea typeface="微软雅黑" panose="020B0503020204020204" pitchFamily="34" charset="-122"/>
              </a:rPr>
              <a:t>、预防为主，安全第一</a:t>
            </a:r>
          </a:p>
          <a:p>
            <a:pPr marL="381000" lvl="0" indent="-381000"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a:t>
            </a:r>
          </a:p>
          <a:p>
            <a:pPr marL="381000" lvl="0" indent="-381000" eaLnBrk="1" hangingPunct="1">
              <a:buNone/>
            </a:pPr>
            <a:endParaRPr lang="zh-CN" altLang="en-US" sz="2400" dirty="0">
              <a:solidFill>
                <a:schemeClr val="bg1"/>
              </a:solidFill>
              <a:latin typeface="微软雅黑" panose="020B0503020204020204" pitchFamily="34" charset="-122"/>
              <a:ea typeface="微软雅黑" panose="020B0503020204020204" pitchFamily="34" charset="-122"/>
            </a:endParaRPr>
          </a:p>
          <a:p>
            <a:pPr marL="381000" lvl="0" indent="-381000" algn="l"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一定要坚持安全第一，预防为主，包括努力改进机械设备的安全性能，包括监督职工严格按照操作规程办事。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3" end="3"/>
                                            </p:txEl>
                                          </p:spTgt>
                                        </p:tgtEl>
                                        <p:attrNameLst>
                                          <p:attrName>style.visibility</p:attrName>
                                        </p:attrNameLst>
                                      </p:cBhvr>
                                      <p:to>
                                        <p:strVal val="visible"/>
                                      </p:to>
                                    </p:set>
                                    <p:anim calcmode="lin" valueType="num">
                                      <p:cBhvr additive="base">
                                        <p:cTn id="13"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椭圆 30"/>
          <p:cNvSpPr>
            <a:spLocks noChangeArrowheads="1"/>
          </p:cNvSpPr>
          <p:nvPr/>
        </p:nvSpPr>
        <p:spPr bwMode="auto">
          <a:xfrm>
            <a:off x="1223963" y="914400"/>
            <a:ext cx="1254125" cy="1254125"/>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099" name="椭圆 21"/>
          <p:cNvSpPr>
            <a:spLocks noChangeArrowheads="1"/>
          </p:cNvSpPr>
          <p:nvPr/>
        </p:nvSpPr>
        <p:spPr bwMode="auto">
          <a:xfrm>
            <a:off x="1312863" y="946150"/>
            <a:ext cx="1225550" cy="1225550"/>
          </a:xfrm>
          <a:prstGeom prst="ellipse">
            <a:avLst/>
          </a:prstGeom>
          <a:solidFill>
            <a:srgbClr val="BF9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00" name="文本框 28"/>
          <p:cNvSpPr txBox="1">
            <a:spLocks noChangeArrowheads="1"/>
          </p:cNvSpPr>
          <p:nvPr/>
        </p:nvSpPr>
        <p:spPr bwMode="auto">
          <a:xfrm>
            <a:off x="1357313" y="1214438"/>
            <a:ext cx="1181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a:latin typeface="华文细黑" panose="02010600040101010101" pitchFamily="2" charset="-122"/>
                <a:ea typeface="华文细黑" panose="02010600040101010101" pitchFamily="2" charset="-122"/>
              </a:rPr>
              <a:t>目录</a:t>
            </a:r>
          </a:p>
        </p:txBody>
      </p:sp>
      <p:pic>
        <p:nvPicPr>
          <p:cNvPr id="4101" name="空心弧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738188"/>
            <a:ext cx="17621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rot="7080000">
            <a:off x="1169987" y="917576"/>
            <a:ext cx="17954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p>
        </p:txBody>
      </p:sp>
      <p:sp>
        <p:nvSpPr>
          <p:cNvPr id="4103" name="矩形 14"/>
          <p:cNvSpPr>
            <a:spLocks noChangeArrowheads="1"/>
          </p:cNvSpPr>
          <p:nvPr/>
        </p:nvSpPr>
        <p:spPr bwMode="auto">
          <a:xfrm>
            <a:off x="4054475" y="1450975"/>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04" name="文本框 15"/>
          <p:cNvSpPr txBox="1">
            <a:spLocks noChangeArrowheads="1"/>
          </p:cNvSpPr>
          <p:nvPr/>
        </p:nvSpPr>
        <p:spPr bwMode="auto">
          <a:xfrm>
            <a:off x="4151313" y="1423988"/>
            <a:ext cx="468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1</a:t>
            </a:r>
            <a:endParaRPr lang="zh-CN" altLang="en-US" sz="3600">
              <a:solidFill>
                <a:schemeClr val="bg1"/>
              </a:solidFill>
            </a:endParaRPr>
          </a:p>
        </p:txBody>
      </p:sp>
      <p:sp>
        <p:nvSpPr>
          <p:cNvPr id="4105" name="L 形 16"/>
          <p:cNvSpPr/>
          <p:nvPr/>
        </p:nvSpPr>
        <p:spPr bwMode="auto">
          <a:xfrm rot="16200000">
            <a:off x="4091781" y="1521620"/>
            <a:ext cx="612775"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06" name="文本框 38"/>
          <p:cNvSpPr txBox="1">
            <a:spLocks noChangeArrowheads="1"/>
          </p:cNvSpPr>
          <p:nvPr/>
        </p:nvSpPr>
        <p:spPr bwMode="auto">
          <a:xfrm>
            <a:off x="5051425" y="1519555"/>
            <a:ext cx="460121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班长安全角色认识</a:t>
            </a:r>
          </a:p>
        </p:txBody>
      </p:sp>
      <p:sp>
        <p:nvSpPr>
          <p:cNvPr id="4108" name="矩形 35"/>
          <p:cNvSpPr>
            <a:spLocks noChangeArrowheads="1"/>
          </p:cNvSpPr>
          <p:nvPr/>
        </p:nvSpPr>
        <p:spPr bwMode="auto">
          <a:xfrm>
            <a:off x="4054475" y="2749550"/>
            <a:ext cx="565150" cy="592138"/>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09" name="文本框 36"/>
          <p:cNvSpPr txBox="1">
            <a:spLocks noChangeArrowheads="1"/>
          </p:cNvSpPr>
          <p:nvPr/>
        </p:nvSpPr>
        <p:spPr bwMode="auto">
          <a:xfrm>
            <a:off x="4127500" y="2705100"/>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2</a:t>
            </a:r>
            <a:endParaRPr lang="zh-CN" altLang="en-US" sz="3600">
              <a:solidFill>
                <a:schemeClr val="bg1"/>
              </a:solidFill>
            </a:endParaRPr>
          </a:p>
        </p:txBody>
      </p:sp>
      <p:sp>
        <p:nvSpPr>
          <p:cNvPr id="4110" name="L 形 37"/>
          <p:cNvSpPr/>
          <p:nvPr/>
        </p:nvSpPr>
        <p:spPr bwMode="auto">
          <a:xfrm rot="16200000">
            <a:off x="4090987" y="2819401"/>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11" name="文本框 38"/>
          <p:cNvSpPr txBox="1">
            <a:spLocks noChangeArrowheads="1"/>
          </p:cNvSpPr>
          <p:nvPr/>
        </p:nvSpPr>
        <p:spPr bwMode="auto">
          <a:xfrm>
            <a:off x="5051425" y="2816225"/>
            <a:ext cx="543179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如何控制人的不安全行为</a:t>
            </a:r>
          </a:p>
        </p:txBody>
      </p:sp>
      <p:sp>
        <p:nvSpPr>
          <p:cNvPr id="4113" name="矩形 40"/>
          <p:cNvSpPr>
            <a:spLocks noChangeArrowheads="1"/>
          </p:cNvSpPr>
          <p:nvPr/>
        </p:nvSpPr>
        <p:spPr bwMode="auto">
          <a:xfrm>
            <a:off x="4054475" y="4094163"/>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14" name="文本框 41"/>
          <p:cNvSpPr txBox="1">
            <a:spLocks noChangeArrowheads="1"/>
          </p:cNvSpPr>
          <p:nvPr/>
        </p:nvSpPr>
        <p:spPr bwMode="auto">
          <a:xfrm>
            <a:off x="4127500" y="4051300"/>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3</a:t>
            </a:r>
            <a:endParaRPr lang="zh-CN" altLang="en-US" sz="3600">
              <a:solidFill>
                <a:schemeClr val="bg1"/>
              </a:solidFill>
            </a:endParaRPr>
          </a:p>
        </p:txBody>
      </p:sp>
      <p:sp>
        <p:nvSpPr>
          <p:cNvPr id="4115" name="L 形 42"/>
          <p:cNvSpPr/>
          <p:nvPr/>
        </p:nvSpPr>
        <p:spPr bwMode="auto">
          <a:xfrm rot="16200000">
            <a:off x="4090987" y="4165601"/>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16" name="文本框 43"/>
          <p:cNvSpPr txBox="1">
            <a:spLocks noChangeArrowheads="1"/>
          </p:cNvSpPr>
          <p:nvPr/>
        </p:nvSpPr>
        <p:spPr bwMode="auto">
          <a:xfrm>
            <a:off x="5051425" y="4162425"/>
            <a:ext cx="543115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如何控制物的不安全状态</a:t>
            </a:r>
          </a:p>
        </p:txBody>
      </p:sp>
      <p:sp>
        <p:nvSpPr>
          <p:cNvPr id="2" name="矩形 40"/>
          <p:cNvSpPr>
            <a:spLocks noChangeArrowheads="1"/>
          </p:cNvSpPr>
          <p:nvPr/>
        </p:nvSpPr>
        <p:spPr bwMode="auto">
          <a:xfrm>
            <a:off x="4058920" y="5371148"/>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3" name="文本框 41"/>
          <p:cNvSpPr txBox="1">
            <a:spLocks noChangeArrowheads="1"/>
          </p:cNvSpPr>
          <p:nvPr/>
        </p:nvSpPr>
        <p:spPr bwMode="auto">
          <a:xfrm>
            <a:off x="4131945" y="5328285"/>
            <a:ext cx="46831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4</a:t>
            </a:r>
            <a:endParaRPr lang="zh-CN" altLang="en-US" sz="3600">
              <a:solidFill>
                <a:schemeClr val="bg1"/>
              </a:solidFill>
            </a:endParaRPr>
          </a:p>
        </p:txBody>
      </p:sp>
      <p:sp>
        <p:nvSpPr>
          <p:cNvPr id="4" name="L 形 42"/>
          <p:cNvSpPr/>
          <p:nvPr/>
        </p:nvSpPr>
        <p:spPr bwMode="auto">
          <a:xfrm rot="16200000">
            <a:off x="4095432" y="5442586"/>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 name="文本框 43"/>
          <p:cNvSpPr txBox="1">
            <a:spLocks noChangeArrowheads="1"/>
          </p:cNvSpPr>
          <p:nvPr/>
        </p:nvSpPr>
        <p:spPr bwMode="auto">
          <a:xfrm>
            <a:off x="5144770" y="5371465"/>
            <a:ext cx="599630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如何控制环境的不安全状态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 fill="hold"/>
                                        <p:tgtEl>
                                          <p:spTgt spid="4104"/>
                                        </p:tgtEl>
                                        <p:attrNameLst>
                                          <p:attrName>ppt_x</p:attrName>
                                        </p:attrNameLst>
                                      </p:cBhvr>
                                      <p:tavLst>
                                        <p:tav tm="0">
                                          <p:val>
                                            <p:strVal val="#ppt_x"/>
                                          </p:val>
                                        </p:tav>
                                        <p:tav tm="100000">
                                          <p:val>
                                            <p:strVal val="#ppt_x"/>
                                          </p:val>
                                        </p:tav>
                                      </p:tavLst>
                                    </p:anim>
                                    <p:anim calcmode="lin" valueType="num">
                                      <p:cBhvr additive="base">
                                        <p:cTn id="12" dur="500" fill="hold"/>
                                        <p:tgtEl>
                                          <p:spTgt spid="410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05"/>
                                        </p:tgtEl>
                                        <p:attrNameLst>
                                          <p:attrName>style.visibility</p:attrName>
                                        </p:attrNameLst>
                                      </p:cBhvr>
                                      <p:to>
                                        <p:strVal val="visible"/>
                                      </p:to>
                                    </p:set>
                                    <p:anim calcmode="lin" valueType="num">
                                      <p:cBhvr additive="base">
                                        <p:cTn id="15" dur="500" fill="hold"/>
                                        <p:tgtEl>
                                          <p:spTgt spid="4105"/>
                                        </p:tgtEl>
                                        <p:attrNameLst>
                                          <p:attrName>ppt_x</p:attrName>
                                        </p:attrNameLst>
                                      </p:cBhvr>
                                      <p:tavLst>
                                        <p:tav tm="0">
                                          <p:val>
                                            <p:strVal val="#ppt_x"/>
                                          </p:val>
                                        </p:tav>
                                        <p:tav tm="100000">
                                          <p:val>
                                            <p:strVal val="#ppt_x"/>
                                          </p:val>
                                        </p:tav>
                                      </p:tavLst>
                                    </p:anim>
                                    <p:anim calcmode="lin" valueType="num">
                                      <p:cBhvr additive="base">
                                        <p:cTn id="16" dur="500" fill="hold"/>
                                        <p:tgtEl>
                                          <p:spTgt spid="410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06"/>
                                        </p:tgtEl>
                                        <p:attrNameLst>
                                          <p:attrName>style.visibility</p:attrName>
                                        </p:attrNameLst>
                                      </p:cBhvr>
                                      <p:to>
                                        <p:strVal val="visible"/>
                                      </p:to>
                                    </p:set>
                                    <p:anim calcmode="lin" valueType="num">
                                      <p:cBhvr additive="base">
                                        <p:cTn id="19" dur="500" fill="hold"/>
                                        <p:tgtEl>
                                          <p:spTgt spid="4106"/>
                                        </p:tgtEl>
                                        <p:attrNameLst>
                                          <p:attrName>ppt_x</p:attrName>
                                        </p:attrNameLst>
                                      </p:cBhvr>
                                      <p:tavLst>
                                        <p:tav tm="0">
                                          <p:val>
                                            <p:strVal val="#ppt_x"/>
                                          </p:val>
                                        </p:tav>
                                        <p:tav tm="100000">
                                          <p:val>
                                            <p:strVal val="#ppt_x"/>
                                          </p:val>
                                        </p:tav>
                                      </p:tavLst>
                                    </p:anim>
                                    <p:anim calcmode="lin" valueType="num">
                                      <p:cBhvr additive="base">
                                        <p:cTn id="20"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11"/>
                                        </p:tgtEl>
                                        <p:attrNameLst>
                                          <p:attrName>style.visibility</p:attrName>
                                        </p:attrNameLst>
                                      </p:cBhvr>
                                      <p:to>
                                        <p:strVal val="visible"/>
                                      </p:to>
                                    </p:set>
                                    <p:anim calcmode="lin" valueType="num">
                                      <p:cBhvr additive="base">
                                        <p:cTn id="25" dur="500" fill="hold"/>
                                        <p:tgtEl>
                                          <p:spTgt spid="4111"/>
                                        </p:tgtEl>
                                        <p:attrNameLst>
                                          <p:attrName>ppt_x</p:attrName>
                                        </p:attrNameLst>
                                      </p:cBhvr>
                                      <p:tavLst>
                                        <p:tav tm="0">
                                          <p:val>
                                            <p:strVal val="#ppt_x"/>
                                          </p:val>
                                        </p:tav>
                                        <p:tav tm="100000">
                                          <p:val>
                                            <p:strVal val="#ppt_x"/>
                                          </p:val>
                                        </p:tav>
                                      </p:tavLst>
                                    </p:anim>
                                    <p:anim calcmode="lin" valueType="num">
                                      <p:cBhvr additive="base">
                                        <p:cTn id="26" dur="500" fill="hold"/>
                                        <p:tgtEl>
                                          <p:spTgt spid="41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09"/>
                                        </p:tgtEl>
                                        <p:attrNameLst>
                                          <p:attrName>style.visibility</p:attrName>
                                        </p:attrNameLst>
                                      </p:cBhvr>
                                      <p:to>
                                        <p:strVal val="visible"/>
                                      </p:to>
                                    </p:set>
                                    <p:anim calcmode="lin" valueType="num">
                                      <p:cBhvr additive="base">
                                        <p:cTn id="29" dur="500" fill="hold"/>
                                        <p:tgtEl>
                                          <p:spTgt spid="4109"/>
                                        </p:tgtEl>
                                        <p:attrNameLst>
                                          <p:attrName>ppt_x</p:attrName>
                                        </p:attrNameLst>
                                      </p:cBhvr>
                                      <p:tavLst>
                                        <p:tav tm="0">
                                          <p:val>
                                            <p:strVal val="#ppt_x"/>
                                          </p:val>
                                        </p:tav>
                                        <p:tav tm="100000">
                                          <p:val>
                                            <p:strVal val="#ppt_x"/>
                                          </p:val>
                                        </p:tav>
                                      </p:tavLst>
                                    </p:anim>
                                    <p:anim calcmode="lin" valueType="num">
                                      <p:cBhvr additive="base">
                                        <p:cTn id="30" dur="500" fill="hold"/>
                                        <p:tgtEl>
                                          <p:spTgt spid="410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08"/>
                                        </p:tgtEl>
                                        <p:attrNameLst>
                                          <p:attrName>style.visibility</p:attrName>
                                        </p:attrNameLst>
                                      </p:cBhvr>
                                      <p:to>
                                        <p:strVal val="visible"/>
                                      </p:to>
                                    </p:set>
                                    <p:anim calcmode="lin" valueType="num">
                                      <p:cBhvr additive="base">
                                        <p:cTn id="33" dur="500" fill="hold"/>
                                        <p:tgtEl>
                                          <p:spTgt spid="4108"/>
                                        </p:tgtEl>
                                        <p:attrNameLst>
                                          <p:attrName>ppt_x</p:attrName>
                                        </p:attrNameLst>
                                      </p:cBhvr>
                                      <p:tavLst>
                                        <p:tav tm="0">
                                          <p:val>
                                            <p:strVal val="#ppt_x"/>
                                          </p:val>
                                        </p:tav>
                                        <p:tav tm="100000">
                                          <p:val>
                                            <p:strVal val="#ppt_x"/>
                                          </p:val>
                                        </p:tav>
                                      </p:tavLst>
                                    </p:anim>
                                    <p:anim calcmode="lin" valueType="num">
                                      <p:cBhvr additive="base">
                                        <p:cTn id="34" dur="500" fill="hold"/>
                                        <p:tgtEl>
                                          <p:spTgt spid="410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10"/>
                                        </p:tgtEl>
                                        <p:attrNameLst>
                                          <p:attrName>style.visibility</p:attrName>
                                        </p:attrNameLst>
                                      </p:cBhvr>
                                      <p:to>
                                        <p:strVal val="visible"/>
                                      </p:to>
                                    </p:set>
                                    <p:anim calcmode="lin" valueType="num">
                                      <p:cBhvr additive="base">
                                        <p:cTn id="37" dur="500" fill="hold"/>
                                        <p:tgtEl>
                                          <p:spTgt spid="4110"/>
                                        </p:tgtEl>
                                        <p:attrNameLst>
                                          <p:attrName>ppt_x</p:attrName>
                                        </p:attrNameLst>
                                      </p:cBhvr>
                                      <p:tavLst>
                                        <p:tav tm="0">
                                          <p:val>
                                            <p:strVal val="#ppt_x"/>
                                          </p:val>
                                        </p:tav>
                                        <p:tav tm="100000">
                                          <p:val>
                                            <p:strVal val="#ppt_x"/>
                                          </p:val>
                                        </p:tav>
                                      </p:tavLst>
                                    </p:anim>
                                    <p:anim calcmode="lin" valueType="num">
                                      <p:cBhvr additive="base">
                                        <p:cTn id="3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16"/>
                                        </p:tgtEl>
                                        <p:attrNameLst>
                                          <p:attrName>style.visibility</p:attrName>
                                        </p:attrNameLst>
                                      </p:cBhvr>
                                      <p:to>
                                        <p:strVal val="visible"/>
                                      </p:to>
                                    </p:set>
                                    <p:anim calcmode="lin" valueType="num">
                                      <p:cBhvr additive="base">
                                        <p:cTn id="43" dur="500" fill="hold"/>
                                        <p:tgtEl>
                                          <p:spTgt spid="4116"/>
                                        </p:tgtEl>
                                        <p:attrNameLst>
                                          <p:attrName>ppt_x</p:attrName>
                                        </p:attrNameLst>
                                      </p:cBhvr>
                                      <p:tavLst>
                                        <p:tav tm="0">
                                          <p:val>
                                            <p:strVal val="#ppt_x"/>
                                          </p:val>
                                        </p:tav>
                                        <p:tav tm="100000">
                                          <p:val>
                                            <p:strVal val="#ppt_x"/>
                                          </p:val>
                                        </p:tav>
                                      </p:tavLst>
                                    </p:anim>
                                    <p:anim calcmode="lin" valueType="num">
                                      <p:cBhvr additive="base">
                                        <p:cTn id="44" dur="500" fill="hold"/>
                                        <p:tgtEl>
                                          <p:spTgt spid="41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14"/>
                                        </p:tgtEl>
                                        <p:attrNameLst>
                                          <p:attrName>style.visibility</p:attrName>
                                        </p:attrNameLst>
                                      </p:cBhvr>
                                      <p:to>
                                        <p:strVal val="visible"/>
                                      </p:to>
                                    </p:set>
                                    <p:anim calcmode="lin" valueType="num">
                                      <p:cBhvr additive="base">
                                        <p:cTn id="47" dur="500" fill="hold"/>
                                        <p:tgtEl>
                                          <p:spTgt spid="4114"/>
                                        </p:tgtEl>
                                        <p:attrNameLst>
                                          <p:attrName>ppt_x</p:attrName>
                                        </p:attrNameLst>
                                      </p:cBhvr>
                                      <p:tavLst>
                                        <p:tav tm="0">
                                          <p:val>
                                            <p:strVal val="#ppt_x"/>
                                          </p:val>
                                        </p:tav>
                                        <p:tav tm="100000">
                                          <p:val>
                                            <p:strVal val="#ppt_x"/>
                                          </p:val>
                                        </p:tav>
                                      </p:tavLst>
                                    </p:anim>
                                    <p:anim calcmode="lin" valueType="num">
                                      <p:cBhvr additive="base">
                                        <p:cTn id="48" dur="500" fill="hold"/>
                                        <p:tgtEl>
                                          <p:spTgt spid="41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13"/>
                                        </p:tgtEl>
                                        <p:attrNameLst>
                                          <p:attrName>style.visibility</p:attrName>
                                        </p:attrNameLst>
                                      </p:cBhvr>
                                      <p:to>
                                        <p:strVal val="visible"/>
                                      </p:to>
                                    </p:set>
                                    <p:anim calcmode="lin" valueType="num">
                                      <p:cBhvr additive="base">
                                        <p:cTn id="51" dur="500" fill="hold"/>
                                        <p:tgtEl>
                                          <p:spTgt spid="4113"/>
                                        </p:tgtEl>
                                        <p:attrNameLst>
                                          <p:attrName>ppt_x</p:attrName>
                                        </p:attrNameLst>
                                      </p:cBhvr>
                                      <p:tavLst>
                                        <p:tav tm="0">
                                          <p:val>
                                            <p:strVal val="#ppt_x"/>
                                          </p:val>
                                        </p:tav>
                                        <p:tav tm="100000">
                                          <p:val>
                                            <p:strVal val="#ppt_x"/>
                                          </p:val>
                                        </p:tav>
                                      </p:tavLst>
                                    </p:anim>
                                    <p:anim calcmode="lin" valueType="num">
                                      <p:cBhvr additive="base">
                                        <p:cTn id="52" dur="500" fill="hold"/>
                                        <p:tgtEl>
                                          <p:spTgt spid="41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115"/>
                                        </p:tgtEl>
                                        <p:attrNameLst>
                                          <p:attrName>style.visibility</p:attrName>
                                        </p:attrNameLst>
                                      </p:cBhvr>
                                      <p:to>
                                        <p:strVal val="visible"/>
                                      </p:to>
                                    </p:set>
                                    <p:anim calcmode="lin" valueType="num">
                                      <p:cBhvr additive="base">
                                        <p:cTn id="55" dur="500" fill="hold"/>
                                        <p:tgtEl>
                                          <p:spTgt spid="4115"/>
                                        </p:tgtEl>
                                        <p:attrNameLst>
                                          <p:attrName>ppt_x</p:attrName>
                                        </p:attrNameLst>
                                      </p:cBhvr>
                                      <p:tavLst>
                                        <p:tav tm="0">
                                          <p:val>
                                            <p:strVal val="#ppt_x"/>
                                          </p:val>
                                        </p:tav>
                                        <p:tav tm="100000">
                                          <p:val>
                                            <p:strVal val="#ppt_x"/>
                                          </p:val>
                                        </p:tav>
                                      </p:tavLst>
                                    </p:anim>
                                    <p:anim calcmode="lin" valueType="num">
                                      <p:cBhvr additive="base">
                                        <p:cTn id="56" dur="500" fill="hold"/>
                                        <p:tgtEl>
                                          <p:spTgt spid="41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ppt_x"/>
                                          </p:val>
                                        </p:tav>
                                        <p:tav tm="100000">
                                          <p:val>
                                            <p:strVal val="#ppt_x"/>
                                          </p:val>
                                        </p:tav>
                                      </p:tavLst>
                                    </p:anim>
                                    <p:anim calcmode="lin" valueType="num">
                                      <p:cBhvr additive="base">
                                        <p:cTn id="66" dur="500" fill="hold"/>
                                        <p:tgtEl>
                                          <p:spTgt spid="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p:bldP spid="4105" grpId="0" animBg="1"/>
      <p:bldP spid="4106" grpId="0"/>
      <p:bldP spid="4108" grpId="0" animBg="1"/>
      <p:bldP spid="4109" grpId="0"/>
      <p:bldP spid="4110" grpId="0" animBg="1"/>
      <p:bldP spid="4111" grpId="0"/>
      <p:bldP spid="4113" grpId="0" animBg="1"/>
      <p:bldP spid="4114" grpId="0"/>
      <p:bldP spid="4115" grpId="0" animBg="1"/>
      <p:bldP spid="4116" grpId="0"/>
      <p:bldP spid="2" grpId="0" animBg="1"/>
      <p:bldP spid="3" grpId="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怎样提高人员的安全意识</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61443" name="内容占位符 7"/>
          <p:cNvSpPr>
            <a:spLocks noGrp="1"/>
          </p:cNvSpPr>
          <p:nvPr/>
        </p:nvSpPr>
        <p:spPr>
          <a:xfrm>
            <a:off x="784225" y="2080260"/>
            <a:ext cx="7757795" cy="4525645"/>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381000" lvl="0" indent="-381000" algn="ctr" eaLnBrk="1" hangingPunct="1">
              <a:buNone/>
            </a:pPr>
            <a:r>
              <a:rPr lang="en-US" altLang="zh-CN" sz="2400"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 2</a:t>
            </a:r>
            <a:r>
              <a:rPr lang="zh-CN" altLang="en-US" sz="2400" b="1" dirty="0">
                <a:solidFill>
                  <a:schemeClr val="bg1"/>
                </a:solidFill>
                <a:latin typeface="微软雅黑" panose="020B0503020204020204" pitchFamily="34" charset="-122"/>
                <a:ea typeface="微软雅黑" panose="020B0503020204020204" pitchFamily="34" charset="-122"/>
              </a:rPr>
              <a:t>、以人为本，教育为先</a:t>
            </a:r>
          </a:p>
          <a:p>
            <a:pPr marL="381000" lvl="0" indent="-381000" algn="ctr" eaLnBrk="1" hangingPunct="1">
              <a:buNone/>
            </a:pPr>
            <a:endParaRPr lang="zh-CN" altLang="en-US" sz="2400" b="1"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buNone/>
            </a:pPr>
            <a:r>
              <a:rPr lang="zh-CN" altLang="en-US" sz="2400" dirty="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）、开好班前会，充分发挥班前会预知危险作用。 </a:t>
            </a:r>
          </a:p>
          <a:p>
            <a:pPr marL="381000" lvl="0" indent="-381000"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2</a:t>
            </a:r>
            <a:r>
              <a:rPr lang="zh-CN" altLang="en-US" sz="2400" dirty="0">
                <a:solidFill>
                  <a:schemeClr val="bg1"/>
                </a:solidFill>
                <a:latin typeface="微软雅黑" panose="020B0503020204020204" pitchFamily="34" charset="-122"/>
                <a:ea typeface="微软雅黑" panose="020B0503020204020204" pitchFamily="34" charset="-122"/>
              </a:rPr>
              <a:t>）、组织</a:t>
            </a:r>
            <a:r>
              <a:rPr lang="zh-CN" altLang="en-US" sz="2400" dirty="0">
                <a:ln>
                  <a:noFill/>
                </a:ln>
                <a:solidFill>
                  <a:schemeClr val="bg1"/>
                </a:solidFill>
                <a:latin typeface="微软雅黑" panose="020B0503020204020204" pitchFamily="34" charset="-122"/>
                <a:ea typeface="微软雅黑" panose="020B0503020204020204" pitchFamily="34" charset="-122"/>
              </a:rPr>
              <a:t>三级安全教育</a:t>
            </a:r>
            <a:r>
              <a:rPr lang="zh-CN" altLang="en-US" sz="2400" dirty="0">
                <a:solidFill>
                  <a:schemeClr val="bg1"/>
                </a:solidFill>
                <a:latin typeface="微软雅黑" panose="020B0503020204020204" pitchFamily="34" charset="-122"/>
                <a:ea typeface="微软雅黑" panose="020B0503020204020204" pitchFamily="34" charset="-122"/>
              </a:rPr>
              <a:t>，有效地提高了全员的安全意识 </a:t>
            </a:r>
          </a:p>
          <a:p>
            <a:pPr marL="381000" lvl="0" indent="-381000"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）、开展形式多样的安全教育活动，加强员工的技能训练。  </a:t>
            </a:r>
          </a:p>
        </p:txBody>
      </p:sp>
      <p:sp>
        <p:nvSpPr>
          <p:cNvPr id="61445" name="Text Box 5"/>
          <p:cNvSpPr txBox="1"/>
          <p:nvPr/>
        </p:nvSpPr>
        <p:spPr>
          <a:xfrm>
            <a:off x="1363345" y="5277485"/>
            <a:ext cx="6812280" cy="848995"/>
          </a:xfrm>
          <a:prstGeom prst="rect">
            <a:avLst/>
          </a:prstGeom>
          <a:noFill/>
          <a:ln w="9525" cap="flat" cmpd="sng">
            <a:noFill/>
            <a:prstDash val="solid"/>
            <a:miter/>
            <a:headEnd type="none" w="med" len="med"/>
            <a:tailEnd type="none" w="med" len="med"/>
          </a:ln>
        </p:spPr>
        <p:txBody>
          <a:bodyPr wrap="square">
            <a:spAutoFit/>
          </a:bodyPr>
          <a:lstStyle/>
          <a:p>
            <a:pPr lvl="0" eaLnBrk="1" hangingPunct="1">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最终实现：“要我安全”到“我要安全”“我会安全” 的思想转变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 calcmode="lin" valueType="num">
                                      <p:cBhvr additive="base">
                                        <p:cTn id="13"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 calcmode="lin" valueType="num">
                                      <p:cBhvr additive="base">
                                        <p:cTn id="17"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4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anim calcmode="lin" valueType="num">
                                      <p:cBhvr additive="base">
                                        <p:cTn id="21"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445"/>
                                        </p:tgtEl>
                                        <p:attrNameLst>
                                          <p:attrName>style.visibility</p:attrName>
                                        </p:attrNameLst>
                                      </p:cBhvr>
                                      <p:to>
                                        <p:strVal val="visible"/>
                                      </p:to>
                                    </p:set>
                                    <p:anim calcmode="lin" valueType="num">
                                      <p:cBhvr additive="base">
                                        <p:cTn id="27" dur="500" fill="hold"/>
                                        <p:tgtEl>
                                          <p:spTgt spid="61445"/>
                                        </p:tgtEl>
                                        <p:attrNameLst>
                                          <p:attrName>ppt_x</p:attrName>
                                        </p:attrNameLst>
                                      </p:cBhvr>
                                      <p:tavLst>
                                        <p:tav tm="0">
                                          <p:val>
                                            <p:strVal val="#ppt_x"/>
                                          </p:val>
                                        </p:tav>
                                        <p:tav tm="100000">
                                          <p:val>
                                            <p:strVal val="#ppt_x"/>
                                          </p:val>
                                        </p:tav>
                                      </p:tavLst>
                                    </p:anim>
                                    <p:anim calcmode="lin" valueType="num">
                                      <p:cBhvr additive="base">
                                        <p:cTn id="28"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f3951dadc2fcb01fcbda3f61e1d8185"/>
          <p:cNvPicPr>
            <a:picLocks noChangeAspect="1"/>
          </p:cNvPicPr>
          <p:nvPr/>
        </p:nvPicPr>
        <p:blipFill>
          <a:blip r:embed="rId2"/>
          <a:stretch>
            <a:fillRect/>
          </a:stretch>
        </p:blipFill>
        <p:spPr>
          <a:xfrm>
            <a:off x="188595" y="1400810"/>
            <a:ext cx="9136380" cy="5716905"/>
          </a:xfrm>
          <a:prstGeom prst="rect">
            <a:avLst/>
          </a:prstGeom>
        </p:spPr>
      </p:pic>
      <p:sp>
        <p:nvSpPr>
          <p:cNvPr id="5122" name="矩形 14"/>
          <p:cNvSpPr>
            <a:spLocks noChangeArrowheads="1"/>
          </p:cNvSpPr>
          <p:nvPr/>
        </p:nvSpPr>
        <p:spPr bwMode="auto">
          <a:xfrm>
            <a:off x="2247265" y="808355"/>
            <a:ext cx="595312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938395" y="-2082165"/>
            <a:ext cx="677545" cy="645922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554418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三、</a:t>
            </a:r>
            <a:r>
              <a:rPr lang="zh-CN" altLang="en-US" sz="2400" b="1" dirty="0">
                <a:solidFill>
                  <a:schemeClr val="bg1"/>
                </a:solidFill>
                <a:latin typeface="微软雅黑" panose="020B0503020204020204" pitchFamily="34" charset="-122"/>
                <a:ea typeface="微软雅黑" panose="020B0503020204020204" pitchFamily="34" charset="-122"/>
                <a:sym typeface="+mn-ea"/>
              </a:rPr>
              <a:t>不安全行为的原因分析及解决方法</a:t>
            </a: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
        <p:nvSpPr>
          <p:cNvPr id="2" name="内容占位符 7"/>
          <p:cNvSpPr/>
          <p:nvPr/>
        </p:nvSpPr>
        <p:spPr>
          <a:xfrm>
            <a:off x="2634615" y="2042160"/>
            <a:ext cx="3836670" cy="537845"/>
          </a:xfrm>
          <a:prstGeom prst="rect">
            <a:avLst/>
          </a:prstGeom>
          <a:noFill/>
          <a:ln w="9525">
            <a:noFill/>
          </a:ln>
        </p:spPr>
        <p:txBody>
          <a:bodyPr/>
          <a:lstStyle/>
          <a:p>
            <a:pPr marL="381000" lvl="0" indent="-381000"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、不安全行为原因分析</a:t>
            </a:r>
          </a:p>
          <a:p>
            <a:pPr marL="381000" lvl="0" indent="-381000" eaLnBrk="1" hangingPunct="1">
              <a:spcBef>
                <a:spcPct val="20000"/>
              </a:spcBef>
            </a:pPr>
            <a:r>
              <a:rPr lang="zh-CN" altLang="en-US" sz="3200" dirty="0">
                <a:solidFill>
                  <a:schemeClr val="bg1"/>
                </a:solidFill>
                <a:latin typeface="微软雅黑" panose="020B0503020204020204" pitchFamily="34" charset="-122"/>
                <a:ea typeface="微软雅黑" panose="020B0503020204020204" pitchFamily="34" charset="-122"/>
              </a:rPr>
              <a:t>          </a:t>
            </a:r>
          </a:p>
        </p:txBody>
      </p:sp>
      <p:sp>
        <p:nvSpPr>
          <p:cNvPr id="40965" name="左大括号 4"/>
          <p:cNvSpPr/>
          <p:nvPr/>
        </p:nvSpPr>
        <p:spPr>
          <a:xfrm>
            <a:off x="2580005" y="3036570"/>
            <a:ext cx="499745" cy="2750185"/>
          </a:xfrm>
          <a:prstGeom prst="leftBrace">
            <a:avLst>
              <a:gd name="adj1" fmla="val 0"/>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66" name="TextBox 5"/>
          <p:cNvSpPr txBox="1"/>
          <p:nvPr/>
        </p:nvSpPr>
        <p:spPr>
          <a:xfrm>
            <a:off x="770255" y="4305300"/>
            <a:ext cx="1714500" cy="461963"/>
          </a:xfrm>
          <a:prstGeom prst="rect">
            <a:avLst/>
          </a:prstGeom>
          <a:noFill/>
          <a:ln w="9525">
            <a:noFill/>
          </a:ln>
        </p:spPr>
        <p:txBody>
          <a:bodyPr>
            <a:spAutoFit/>
          </a:bodyPr>
          <a:lstStyle/>
          <a:p>
            <a:pPr lvl="0" eaLnBrk="1" hangingPunct="1"/>
            <a:r>
              <a:rPr lang="zh-CN" altLang="en-US" sz="2400" dirty="0">
                <a:solidFill>
                  <a:schemeClr val="bg1"/>
                </a:solidFill>
                <a:latin typeface="微软雅黑" panose="020B0503020204020204" pitchFamily="34" charset="-122"/>
                <a:ea typeface="微软雅黑" panose="020B0503020204020204" pitchFamily="34" charset="-122"/>
              </a:rPr>
              <a:t>不全安行为</a:t>
            </a:r>
          </a:p>
        </p:txBody>
      </p:sp>
      <p:sp>
        <p:nvSpPr>
          <p:cNvPr id="40967" name="TextBox 8"/>
          <p:cNvSpPr txBox="1"/>
          <p:nvPr/>
        </p:nvSpPr>
        <p:spPr>
          <a:xfrm>
            <a:off x="2484438" y="2952115"/>
            <a:ext cx="2214562" cy="659130"/>
          </a:xfrm>
          <a:prstGeom prst="rect">
            <a:avLst/>
          </a:prstGeom>
          <a:noFill/>
          <a:ln w="9525">
            <a:noFill/>
          </a:ln>
        </p:spPr>
        <p:txBody>
          <a:bodyPr>
            <a:spAutoFit/>
          </a:bodyPr>
          <a:lstStyle/>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知识不足</a:t>
            </a:r>
          </a:p>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（不知道）</a:t>
            </a:r>
          </a:p>
        </p:txBody>
      </p:sp>
      <p:sp>
        <p:nvSpPr>
          <p:cNvPr id="40968" name="TextBox 9"/>
          <p:cNvSpPr txBox="1"/>
          <p:nvPr/>
        </p:nvSpPr>
        <p:spPr>
          <a:xfrm>
            <a:off x="2392680" y="3929063"/>
            <a:ext cx="2214563" cy="659130"/>
          </a:xfrm>
          <a:prstGeom prst="rect">
            <a:avLst/>
          </a:prstGeom>
          <a:noFill/>
          <a:ln w="9525">
            <a:noFill/>
          </a:ln>
        </p:spPr>
        <p:txBody>
          <a:bodyPr>
            <a:spAutoFit/>
          </a:bodyPr>
          <a:lstStyle/>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能力不足</a:t>
            </a:r>
          </a:p>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 不会）</a:t>
            </a:r>
          </a:p>
        </p:txBody>
      </p:sp>
      <p:sp>
        <p:nvSpPr>
          <p:cNvPr id="40969" name="TextBox 10"/>
          <p:cNvSpPr txBox="1"/>
          <p:nvPr/>
        </p:nvSpPr>
        <p:spPr>
          <a:xfrm>
            <a:off x="3079750" y="5374005"/>
            <a:ext cx="1490345" cy="659130"/>
          </a:xfrm>
          <a:prstGeom prst="rect">
            <a:avLst/>
          </a:prstGeom>
          <a:noFill/>
          <a:ln w="9525">
            <a:noFill/>
          </a:ln>
        </p:spPr>
        <p:txBody>
          <a:bodyPr wrap="square">
            <a:spAutoFit/>
          </a:bodyPr>
          <a:lstStyle/>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会且有能力但不去做</a:t>
            </a:r>
          </a:p>
        </p:txBody>
      </p:sp>
      <p:sp>
        <p:nvSpPr>
          <p:cNvPr id="40970" name="左大括号 12"/>
          <p:cNvSpPr/>
          <p:nvPr/>
        </p:nvSpPr>
        <p:spPr>
          <a:xfrm>
            <a:off x="4570095" y="5031105"/>
            <a:ext cx="373380" cy="1172845"/>
          </a:xfrm>
          <a:prstGeom prst="leftBrace">
            <a:avLst>
              <a:gd name="adj1" fmla="val 8337"/>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971" name="TextBox 13"/>
          <p:cNvSpPr txBox="1"/>
          <p:nvPr/>
        </p:nvSpPr>
        <p:spPr>
          <a:xfrm>
            <a:off x="4877753" y="4777740"/>
            <a:ext cx="1428750" cy="596265"/>
          </a:xfrm>
          <a:prstGeom prst="rect">
            <a:avLst/>
          </a:prstGeom>
          <a:noFill/>
          <a:ln w="9525">
            <a:noFill/>
          </a:ln>
        </p:spPr>
        <p:txBody>
          <a:bodyPr>
            <a:spAutoFit/>
          </a:bodyPr>
          <a:lstStyle/>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rPr>
              <a:t>人的失误</a:t>
            </a:r>
          </a:p>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rPr>
              <a:t>（不注意）</a:t>
            </a:r>
          </a:p>
        </p:txBody>
      </p:sp>
      <p:sp>
        <p:nvSpPr>
          <p:cNvPr id="40972" name="TextBox 14"/>
          <p:cNvSpPr txBox="1"/>
          <p:nvPr/>
        </p:nvSpPr>
        <p:spPr>
          <a:xfrm>
            <a:off x="4996498" y="5786755"/>
            <a:ext cx="1428750" cy="596265"/>
          </a:xfrm>
          <a:prstGeom prst="rect">
            <a:avLst/>
          </a:prstGeom>
          <a:noFill/>
          <a:ln w="9525">
            <a:noFill/>
          </a:ln>
        </p:spPr>
        <p:txBody>
          <a:bodyPr>
            <a:spAutoFit/>
          </a:bodyPr>
          <a:lstStyle/>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rPr>
              <a:t>不负责任的行为</a:t>
            </a:r>
          </a:p>
        </p:txBody>
      </p:sp>
      <p:sp>
        <p:nvSpPr>
          <p:cNvPr id="40973" name="右箭头 23"/>
          <p:cNvSpPr/>
          <p:nvPr/>
        </p:nvSpPr>
        <p:spPr>
          <a:xfrm flipV="1">
            <a:off x="5106670" y="3209925"/>
            <a:ext cx="971550" cy="76200"/>
          </a:xfrm>
          <a:prstGeom prst="rightArrow">
            <a:avLst>
              <a:gd name="adj1" fmla="val 50000"/>
              <a:gd name="adj2" fmla="val 49954"/>
            </a:avLst>
          </a:prstGeom>
          <a:solidFill>
            <a:schemeClr val="tx1"/>
          </a:solidFill>
          <a:ln w="9525" cap="flat" cmpd="sng">
            <a:solidFill>
              <a:schemeClr val="tx1"/>
            </a:solidFill>
            <a:prstDash val="solid"/>
            <a:miter/>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4" name="左大括号 24"/>
          <p:cNvSpPr/>
          <p:nvPr/>
        </p:nvSpPr>
        <p:spPr>
          <a:xfrm>
            <a:off x="6425565" y="4526915"/>
            <a:ext cx="302895" cy="847090"/>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5" name="左大括号 26"/>
          <p:cNvSpPr/>
          <p:nvPr/>
        </p:nvSpPr>
        <p:spPr>
          <a:xfrm>
            <a:off x="6425565" y="5540375"/>
            <a:ext cx="325120" cy="912495"/>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6" name="左大括号 27"/>
          <p:cNvSpPr/>
          <p:nvPr/>
        </p:nvSpPr>
        <p:spPr>
          <a:xfrm>
            <a:off x="6424295" y="2778760"/>
            <a:ext cx="304165" cy="645795"/>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7" name="左大括号 28"/>
          <p:cNvSpPr/>
          <p:nvPr/>
        </p:nvSpPr>
        <p:spPr>
          <a:xfrm>
            <a:off x="6432550" y="3571240"/>
            <a:ext cx="295910" cy="829310"/>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9" name="TextBox 30"/>
          <p:cNvSpPr txBox="1"/>
          <p:nvPr/>
        </p:nvSpPr>
        <p:spPr>
          <a:xfrm>
            <a:off x="6843395" y="2686368"/>
            <a:ext cx="1357313" cy="738187"/>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没教给我</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没记住</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忘了</a:t>
            </a:r>
          </a:p>
        </p:txBody>
      </p:sp>
      <p:sp>
        <p:nvSpPr>
          <p:cNvPr id="40980" name="TextBox 31"/>
          <p:cNvSpPr txBox="1"/>
          <p:nvPr/>
        </p:nvSpPr>
        <p:spPr>
          <a:xfrm>
            <a:off x="6769735" y="3611245"/>
            <a:ext cx="1695450" cy="738188"/>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这项工作太难</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技术不成熟</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只是这会儿不会</a:t>
            </a:r>
          </a:p>
        </p:txBody>
      </p:sp>
      <p:sp>
        <p:nvSpPr>
          <p:cNvPr id="40981" name="TextBox 33"/>
          <p:cNvSpPr txBox="1"/>
          <p:nvPr/>
        </p:nvSpPr>
        <p:spPr>
          <a:xfrm>
            <a:off x="6769418" y="4513580"/>
            <a:ext cx="2103437" cy="959485"/>
          </a:xfrm>
          <a:prstGeom prst="rect">
            <a:avLst/>
          </a:prstGeom>
          <a:noFill/>
          <a:ln w="9525">
            <a:noFill/>
          </a:ln>
        </p:spPr>
        <p:txBody>
          <a:bodyPr wrap="square">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看错了，听错了</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暂时忘了</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无意识的动作</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不集中精神，精神恍惚</a:t>
            </a:r>
          </a:p>
        </p:txBody>
      </p:sp>
      <p:sp>
        <p:nvSpPr>
          <p:cNvPr id="40982" name="TextBox 34"/>
          <p:cNvSpPr txBox="1"/>
          <p:nvPr/>
        </p:nvSpPr>
        <p:spPr>
          <a:xfrm>
            <a:off x="6843078" y="5540375"/>
            <a:ext cx="1357312" cy="954088"/>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麻烦</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应该没事吧</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只是一点点</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大家都这么做</a:t>
            </a:r>
          </a:p>
        </p:txBody>
      </p:sp>
      <p:sp>
        <p:nvSpPr>
          <p:cNvPr id="3" name="右箭头 23"/>
          <p:cNvSpPr/>
          <p:nvPr/>
        </p:nvSpPr>
        <p:spPr>
          <a:xfrm flipV="1">
            <a:off x="5106670" y="4066540"/>
            <a:ext cx="971550" cy="76200"/>
          </a:xfrm>
          <a:prstGeom prst="rightArrow">
            <a:avLst>
              <a:gd name="adj1" fmla="val 50000"/>
              <a:gd name="adj2" fmla="val 49954"/>
            </a:avLst>
          </a:prstGeom>
          <a:solidFill>
            <a:schemeClr val="tx1"/>
          </a:solidFill>
          <a:ln w="9525" cap="flat" cmpd="sng">
            <a:solidFill>
              <a:schemeClr val="tx1"/>
            </a:solidFill>
            <a:prstDash val="solid"/>
            <a:miter/>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ppt_x"/>
                                          </p:val>
                                        </p:tav>
                                        <p:tav tm="100000">
                                          <p:val>
                                            <p:strVal val="#ppt_x"/>
                                          </p:val>
                                        </p:tav>
                                      </p:tavLst>
                                    </p:anim>
                                    <p:anim calcmode="lin" valueType="num">
                                      <p:cBhvr additive="base">
                                        <p:cTn id="14" dur="500" fill="hold"/>
                                        <p:tgtEl>
                                          <p:spTgt spid="4096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67"/>
                                        </p:tgtEl>
                                        <p:attrNameLst>
                                          <p:attrName>style.visibility</p:attrName>
                                        </p:attrNameLst>
                                      </p:cBhvr>
                                      <p:to>
                                        <p:strVal val="visible"/>
                                      </p:to>
                                    </p:set>
                                    <p:anim calcmode="lin" valueType="num">
                                      <p:cBhvr additive="base">
                                        <p:cTn id="17" dur="500" fill="hold"/>
                                        <p:tgtEl>
                                          <p:spTgt spid="40967"/>
                                        </p:tgtEl>
                                        <p:attrNameLst>
                                          <p:attrName>ppt_x</p:attrName>
                                        </p:attrNameLst>
                                      </p:cBhvr>
                                      <p:tavLst>
                                        <p:tav tm="0">
                                          <p:val>
                                            <p:strVal val="#ppt_x"/>
                                          </p:val>
                                        </p:tav>
                                        <p:tav tm="100000">
                                          <p:val>
                                            <p:strVal val="#ppt_x"/>
                                          </p:val>
                                        </p:tav>
                                      </p:tavLst>
                                    </p:anim>
                                    <p:anim calcmode="lin" valueType="num">
                                      <p:cBhvr additive="base">
                                        <p:cTn id="18" dur="500" fill="hold"/>
                                        <p:tgtEl>
                                          <p:spTgt spid="4096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68"/>
                                        </p:tgtEl>
                                        <p:attrNameLst>
                                          <p:attrName>style.visibility</p:attrName>
                                        </p:attrNameLst>
                                      </p:cBhvr>
                                      <p:to>
                                        <p:strVal val="visible"/>
                                      </p:to>
                                    </p:set>
                                    <p:anim calcmode="lin" valueType="num">
                                      <p:cBhvr additive="base">
                                        <p:cTn id="21" dur="500" fill="hold"/>
                                        <p:tgtEl>
                                          <p:spTgt spid="40968"/>
                                        </p:tgtEl>
                                        <p:attrNameLst>
                                          <p:attrName>ppt_x</p:attrName>
                                        </p:attrNameLst>
                                      </p:cBhvr>
                                      <p:tavLst>
                                        <p:tav tm="0">
                                          <p:val>
                                            <p:strVal val="#ppt_x"/>
                                          </p:val>
                                        </p:tav>
                                        <p:tav tm="100000">
                                          <p:val>
                                            <p:strVal val="#ppt_x"/>
                                          </p:val>
                                        </p:tav>
                                      </p:tavLst>
                                    </p:anim>
                                    <p:anim calcmode="lin" valueType="num">
                                      <p:cBhvr additive="base">
                                        <p:cTn id="22" dur="500" fill="hold"/>
                                        <p:tgtEl>
                                          <p:spTgt spid="4096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69"/>
                                        </p:tgtEl>
                                        <p:attrNameLst>
                                          <p:attrName>style.visibility</p:attrName>
                                        </p:attrNameLst>
                                      </p:cBhvr>
                                      <p:to>
                                        <p:strVal val="visible"/>
                                      </p:to>
                                    </p:set>
                                    <p:anim calcmode="lin" valueType="num">
                                      <p:cBhvr additive="base">
                                        <p:cTn id="25" dur="500" fill="hold"/>
                                        <p:tgtEl>
                                          <p:spTgt spid="40969"/>
                                        </p:tgtEl>
                                        <p:attrNameLst>
                                          <p:attrName>ppt_x</p:attrName>
                                        </p:attrNameLst>
                                      </p:cBhvr>
                                      <p:tavLst>
                                        <p:tav tm="0">
                                          <p:val>
                                            <p:strVal val="#ppt_x"/>
                                          </p:val>
                                        </p:tav>
                                        <p:tav tm="100000">
                                          <p:val>
                                            <p:strVal val="#ppt_x"/>
                                          </p:val>
                                        </p:tav>
                                      </p:tavLst>
                                    </p:anim>
                                    <p:anim calcmode="lin" valueType="num">
                                      <p:cBhvr additive="base">
                                        <p:cTn id="26" dur="500" fill="hold"/>
                                        <p:tgtEl>
                                          <p:spTgt spid="4096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65"/>
                                        </p:tgtEl>
                                        <p:attrNameLst>
                                          <p:attrName>style.visibility</p:attrName>
                                        </p:attrNameLst>
                                      </p:cBhvr>
                                      <p:to>
                                        <p:strVal val="visible"/>
                                      </p:to>
                                    </p:set>
                                    <p:anim calcmode="lin" valueType="num">
                                      <p:cBhvr additive="base">
                                        <p:cTn id="29" dur="500" fill="hold"/>
                                        <p:tgtEl>
                                          <p:spTgt spid="40965"/>
                                        </p:tgtEl>
                                        <p:attrNameLst>
                                          <p:attrName>ppt_x</p:attrName>
                                        </p:attrNameLst>
                                      </p:cBhvr>
                                      <p:tavLst>
                                        <p:tav tm="0">
                                          <p:val>
                                            <p:strVal val="#ppt_x"/>
                                          </p:val>
                                        </p:tav>
                                        <p:tav tm="100000">
                                          <p:val>
                                            <p:strVal val="#ppt_x"/>
                                          </p:val>
                                        </p:tav>
                                      </p:tavLst>
                                    </p:anim>
                                    <p:anim calcmode="lin" valueType="num">
                                      <p:cBhvr additive="base">
                                        <p:cTn id="30" dur="500" fill="hold"/>
                                        <p:tgtEl>
                                          <p:spTgt spid="4096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973"/>
                                        </p:tgtEl>
                                        <p:attrNameLst>
                                          <p:attrName>style.visibility</p:attrName>
                                        </p:attrNameLst>
                                      </p:cBhvr>
                                      <p:to>
                                        <p:strVal val="visible"/>
                                      </p:to>
                                    </p:set>
                                    <p:anim calcmode="lin" valueType="num">
                                      <p:cBhvr additive="base">
                                        <p:cTn id="33" dur="500" fill="hold"/>
                                        <p:tgtEl>
                                          <p:spTgt spid="40973"/>
                                        </p:tgtEl>
                                        <p:attrNameLst>
                                          <p:attrName>ppt_x</p:attrName>
                                        </p:attrNameLst>
                                      </p:cBhvr>
                                      <p:tavLst>
                                        <p:tav tm="0">
                                          <p:val>
                                            <p:strVal val="#ppt_x"/>
                                          </p:val>
                                        </p:tav>
                                        <p:tav tm="100000">
                                          <p:val>
                                            <p:strVal val="#ppt_x"/>
                                          </p:val>
                                        </p:tav>
                                      </p:tavLst>
                                    </p:anim>
                                    <p:anim calcmode="lin" valueType="num">
                                      <p:cBhvr additive="base">
                                        <p:cTn id="34" dur="500" fill="hold"/>
                                        <p:tgtEl>
                                          <p:spTgt spid="4097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971"/>
                                        </p:tgtEl>
                                        <p:attrNameLst>
                                          <p:attrName>style.visibility</p:attrName>
                                        </p:attrNameLst>
                                      </p:cBhvr>
                                      <p:to>
                                        <p:strVal val="visible"/>
                                      </p:to>
                                    </p:set>
                                    <p:anim calcmode="lin" valueType="num">
                                      <p:cBhvr additive="base">
                                        <p:cTn id="41" dur="500" fill="hold"/>
                                        <p:tgtEl>
                                          <p:spTgt spid="40971"/>
                                        </p:tgtEl>
                                        <p:attrNameLst>
                                          <p:attrName>ppt_x</p:attrName>
                                        </p:attrNameLst>
                                      </p:cBhvr>
                                      <p:tavLst>
                                        <p:tav tm="0">
                                          <p:val>
                                            <p:strVal val="#ppt_x"/>
                                          </p:val>
                                        </p:tav>
                                        <p:tav tm="100000">
                                          <p:val>
                                            <p:strVal val="#ppt_x"/>
                                          </p:val>
                                        </p:tav>
                                      </p:tavLst>
                                    </p:anim>
                                    <p:anim calcmode="lin" valueType="num">
                                      <p:cBhvr additive="base">
                                        <p:cTn id="42" dur="500" fill="hold"/>
                                        <p:tgtEl>
                                          <p:spTgt spid="4097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0972"/>
                                        </p:tgtEl>
                                        <p:attrNameLst>
                                          <p:attrName>style.visibility</p:attrName>
                                        </p:attrNameLst>
                                      </p:cBhvr>
                                      <p:to>
                                        <p:strVal val="visible"/>
                                      </p:to>
                                    </p:set>
                                    <p:anim calcmode="lin" valueType="num">
                                      <p:cBhvr additive="base">
                                        <p:cTn id="45" dur="500" fill="hold"/>
                                        <p:tgtEl>
                                          <p:spTgt spid="40972"/>
                                        </p:tgtEl>
                                        <p:attrNameLst>
                                          <p:attrName>ppt_x</p:attrName>
                                        </p:attrNameLst>
                                      </p:cBhvr>
                                      <p:tavLst>
                                        <p:tav tm="0">
                                          <p:val>
                                            <p:strVal val="#ppt_x"/>
                                          </p:val>
                                        </p:tav>
                                        <p:tav tm="100000">
                                          <p:val>
                                            <p:strVal val="#ppt_x"/>
                                          </p:val>
                                        </p:tav>
                                      </p:tavLst>
                                    </p:anim>
                                    <p:anim calcmode="lin" valueType="num">
                                      <p:cBhvr additive="base">
                                        <p:cTn id="46" dur="500" fill="hold"/>
                                        <p:tgtEl>
                                          <p:spTgt spid="4097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970"/>
                                        </p:tgtEl>
                                        <p:attrNameLst>
                                          <p:attrName>style.visibility</p:attrName>
                                        </p:attrNameLst>
                                      </p:cBhvr>
                                      <p:to>
                                        <p:strVal val="visible"/>
                                      </p:to>
                                    </p:set>
                                    <p:anim calcmode="lin" valueType="num">
                                      <p:cBhvr additive="base">
                                        <p:cTn id="49" dur="500" fill="hold"/>
                                        <p:tgtEl>
                                          <p:spTgt spid="40970"/>
                                        </p:tgtEl>
                                        <p:attrNameLst>
                                          <p:attrName>ppt_x</p:attrName>
                                        </p:attrNameLst>
                                      </p:cBhvr>
                                      <p:tavLst>
                                        <p:tav tm="0">
                                          <p:val>
                                            <p:strVal val="#ppt_x"/>
                                          </p:val>
                                        </p:tav>
                                        <p:tav tm="100000">
                                          <p:val>
                                            <p:strVal val="#ppt_x"/>
                                          </p:val>
                                        </p:tav>
                                      </p:tavLst>
                                    </p:anim>
                                    <p:anim calcmode="lin" valueType="num">
                                      <p:cBhvr additive="base">
                                        <p:cTn id="50" dur="500" fill="hold"/>
                                        <p:tgtEl>
                                          <p:spTgt spid="4097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0979"/>
                                        </p:tgtEl>
                                        <p:attrNameLst>
                                          <p:attrName>style.visibility</p:attrName>
                                        </p:attrNameLst>
                                      </p:cBhvr>
                                      <p:to>
                                        <p:strVal val="visible"/>
                                      </p:to>
                                    </p:set>
                                    <p:anim calcmode="lin" valueType="num">
                                      <p:cBhvr additive="base">
                                        <p:cTn id="53" dur="500" fill="hold"/>
                                        <p:tgtEl>
                                          <p:spTgt spid="40979"/>
                                        </p:tgtEl>
                                        <p:attrNameLst>
                                          <p:attrName>ppt_x</p:attrName>
                                        </p:attrNameLst>
                                      </p:cBhvr>
                                      <p:tavLst>
                                        <p:tav tm="0">
                                          <p:val>
                                            <p:strVal val="#ppt_x"/>
                                          </p:val>
                                        </p:tav>
                                        <p:tav tm="100000">
                                          <p:val>
                                            <p:strVal val="#ppt_x"/>
                                          </p:val>
                                        </p:tav>
                                      </p:tavLst>
                                    </p:anim>
                                    <p:anim calcmode="lin" valueType="num">
                                      <p:cBhvr additive="base">
                                        <p:cTn id="54" dur="500" fill="hold"/>
                                        <p:tgtEl>
                                          <p:spTgt spid="4097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976"/>
                                        </p:tgtEl>
                                        <p:attrNameLst>
                                          <p:attrName>style.visibility</p:attrName>
                                        </p:attrNameLst>
                                      </p:cBhvr>
                                      <p:to>
                                        <p:strVal val="visible"/>
                                      </p:to>
                                    </p:set>
                                    <p:anim calcmode="lin" valueType="num">
                                      <p:cBhvr additive="base">
                                        <p:cTn id="57" dur="500" fill="hold"/>
                                        <p:tgtEl>
                                          <p:spTgt spid="40976"/>
                                        </p:tgtEl>
                                        <p:attrNameLst>
                                          <p:attrName>ppt_x</p:attrName>
                                        </p:attrNameLst>
                                      </p:cBhvr>
                                      <p:tavLst>
                                        <p:tav tm="0">
                                          <p:val>
                                            <p:strVal val="#ppt_x"/>
                                          </p:val>
                                        </p:tav>
                                        <p:tav tm="100000">
                                          <p:val>
                                            <p:strVal val="#ppt_x"/>
                                          </p:val>
                                        </p:tav>
                                      </p:tavLst>
                                    </p:anim>
                                    <p:anim calcmode="lin" valueType="num">
                                      <p:cBhvr additive="base">
                                        <p:cTn id="58" dur="500" fill="hold"/>
                                        <p:tgtEl>
                                          <p:spTgt spid="4097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980"/>
                                        </p:tgtEl>
                                        <p:attrNameLst>
                                          <p:attrName>style.visibility</p:attrName>
                                        </p:attrNameLst>
                                      </p:cBhvr>
                                      <p:to>
                                        <p:strVal val="visible"/>
                                      </p:to>
                                    </p:set>
                                    <p:anim calcmode="lin" valueType="num">
                                      <p:cBhvr additive="base">
                                        <p:cTn id="61" dur="500" fill="hold"/>
                                        <p:tgtEl>
                                          <p:spTgt spid="40980"/>
                                        </p:tgtEl>
                                        <p:attrNameLst>
                                          <p:attrName>ppt_x</p:attrName>
                                        </p:attrNameLst>
                                      </p:cBhvr>
                                      <p:tavLst>
                                        <p:tav tm="0">
                                          <p:val>
                                            <p:strVal val="#ppt_x"/>
                                          </p:val>
                                        </p:tav>
                                        <p:tav tm="100000">
                                          <p:val>
                                            <p:strVal val="#ppt_x"/>
                                          </p:val>
                                        </p:tav>
                                      </p:tavLst>
                                    </p:anim>
                                    <p:anim calcmode="lin" valueType="num">
                                      <p:cBhvr additive="base">
                                        <p:cTn id="62" dur="500" fill="hold"/>
                                        <p:tgtEl>
                                          <p:spTgt spid="4098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977"/>
                                        </p:tgtEl>
                                        <p:attrNameLst>
                                          <p:attrName>style.visibility</p:attrName>
                                        </p:attrNameLst>
                                      </p:cBhvr>
                                      <p:to>
                                        <p:strVal val="visible"/>
                                      </p:to>
                                    </p:set>
                                    <p:anim calcmode="lin" valueType="num">
                                      <p:cBhvr additive="base">
                                        <p:cTn id="65" dur="500" fill="hold"/>
                                        <p:tgtEl>
                                          <p:spTgt spid="40977"/>
                                        </p:tgtEl>
                                        <p:attrNameLst>
                                          <p:attrName>ppt_x</p:attrName>
                                        </p:attrNameLst>
                                      </p:cBhvr>
                                      <p:tavLst>
                                        <p:tav tm="0">
                                          <p:val>
                                            <p:strVal val="#ppt_x"/>
                                          </p:val>
                                        </p:tav>
                                        <p:tav tm="100000">
                                          <p:val>
                                            <p:strVal val="#ppt_x"/>
                                          </p:val>
                                        </p:tav>
                                      </p:tavLst>
                                    </p:anim>
                                    <p:anim calcmode="lin" valueType="num">
                                      <p:cBhvr additive="base">
                                        <p:cTn id="66" dur="500" fill="hold"/>
                                        <p:tgtEl>
                                          <p:spTgt spid="4097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0981"/>
                                        </p:tgtEl>
                                        <p:attrNameLst>
                                          <p:attrName>style.visibility</p:attrName>
                                        </p:attrNameLst>
                                      </p:cBhvr>
                                      <p:to>
                                        <p:strVal val="visible"/>
                                      </p:to>
                                    </p:set>
                                    <p:anim calcmode="lin" valueType="num">
                                      <p:cBhvr additive="base">
                                        <p:cTn id="69" dur="500" fill="hold"/>
                                        <p:tgtEl>
                                          <p:spTgt spid="40981"/>
                                        </p:tgtEl>
                                        <p:attrNameLst>
                                          <p:attrName>ppt_x</p:attrName>
                                        </p:attrNameLst>
                                      </p:cBhvr>
                                      <p:tavLst>
                                        <p:tav tm="0">
                                          <p:val>
                                            <p:strVal val="#ppt_x"/>
                                          </p:val>
                                        </p:tav>
                                        <p:tav tm="100000">
                                          <p:val>
                                            <p:strVal val="#ppt_x"/>
                                          </p:val>
                                        </p:tav>
                                      </p:tavLst>
                                    </p:anim>
                                    <p:anim calcmode="lin" valueType="num">
                                      <p:cBhvr additive="base">
                                        <p:cTn id="70" dur="500" fill="hold"/>
                                        <p:tgtEl>
                                          <p:spTgt spid="4098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974"/>
                                        </p:tgtEl>
                                        <p:attrNameLst>
                                          <p:attrName>style.visibility</p:attrName>
                                        </p:attrNameLst>
                                      </p:cBhvr>
                                      <p:to>
                                        <p:strVal val="visible"/>
                                      </p:to>
                                    </p:set>
                                    <p:anim calcmode="lin" valueType="num">
                                      <p:cBhvr additive="base">
                                        <p:cTn id="73" dur="500" fill="hold"/>
                                        <p:tgtEl>
                                          <p:spTgt spid="40974"/>
                                        </p:tgtEl>
                                        <p:attrNameLst>
                                          <p:attrName>ppt_x</p:attrName>
                                        </p:attrNameLst>
                                      </p:cBhvr>
                                      <p:tavLst>
                                        <p:tav tm="0">
                                          <p:val>
                                            <p:strVal val="#ppt_x"/>
                                          </p:val>
                                        </p:tav>
                                        <p:tav tm="100000">
                                          <p:val>
                                            <p:strVal val="#ppt_x"/>
                                          </p:val>
                                        </p:tav>
                                      </p:tavLst>
                                    </p:anim>
                                    <p:anim calcmode="lin" valueType="num">
                                      <p:cBhvr additive="base">
                                        <p:cTn id="74" dur="500" fill="hold"/>
                                        <p:tgtEl>
                                          <p:spTgt spid="4097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0982"/>
                                        </p:tgtEl>
                                        <p:attrNameLst>
                                          <p:attrName>style.visibility</p:attrName>
                                        </p:attrNameLst>
                                      </p:cBhvr>
                                      <p:to>
                                        <p:strVal val="visible"/>
                                      </p:to>
                                    </p:set>
                                    <p:anim calcmode="lin" valueType="num">
                                      <p:cBhvr additive="base">
                                        <p:cTn id="77" dur="500" fill="hold"/>
                                        <p:tgtEl>
                                          <p:spTgt spid="40982"/>
                                        </p:tgtEl>
                                        <p:attrNameLst>
                                          <p:attrName>ppt_x</p:attrName>
                                        </p:attrNameLst>
                                      </p:cBhvr>
                                      <p:tavLst>
                                        <p:tav tm="0">
                                          <p:val>
                                            <p:strVal val="#ppt_x"/>
                                          </p:val>
                                        </p:tav>
                                        <p:tav tm="100000">
                                          <p:val>
                                            <p:strVal val="#ppt_x"/>
                                          </p:val>
                                        </p:tav>
                                      </p:tavLst>
                                    </p:anim>
                                    <p:anim calcmode="lin" valueType="num">
                                      <p:cBhvr additive="base">
                                        <p:cTn id="78" dur="500" fill="hold"/>
                                        <p:tgtEl>
                                          <p:spTgt spid="4098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0975"/>
                                        </p:tgtEl>
                                        <p:attrNameLst>
                                          <p:attrName>style.visibility</p:attrName>
                                        </p:attrNameLst>
                                      </p:cBhvr>
                                      <p:to>
                                        <p:strVal val="visible"/>
                                      </p:to>
                                    </p:set>
                                    <p:anim calcmode="lin" valueType="num">
                                      <p:cBhvr additive="base">
                                        <p:cTn id="81" dur="500" fill="hold"/>
                                        <p:tgtEl>
                                          <p:spTgt spid="40975"/>
                                        </p:tgtEl>
                                        <p:attrNameLst>
                                          <p:attrName>ppt_x</p:attrName>
                                        </p:attrNameLst>
                                      </p:cBhvr>
                                      <p:tavLst>
                                        <p:tav tm="0">
                                          <p:val>
                                            <p:strVal val="#ppt_x"/>
                                          </p:val>
                                        </p:tav>
                                        <p:tav tm="100000">
                                          <p:val>
                                            <p:strVal val="#ppt_x"/>
                                          </p:val>
                                        </p:tav>
                                      </p:tavLst>
                                    </p:anim>
                                    <p:anim calcmode="lin" valueType="num">
                                      <p:cBhvr additive="base">
                                        <p:cTn id="82" dur="500" fill="hold"/>
                                        <p:tgtEl>
                                          <p:spTgt spid="409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65" grpId="0" animBg="1"/>
      <p:bldP spid="40966" grpId="0"/>
      <p:bldP spid="40967" grpId="0"/>
      <p:bldP spid="40968" grpId="0"/>
      <p:bldP spid="40969" grpId="0"/>
      <p:bldP spid="40970" grpId="0" animBg="1"/>
      <p:bldP spid="40971" grpId="0"/>
      <p:bldP spid="40972" grpId="0"/>
      <p:bldP spid="40973" grpId="0" animBg="1"/>
      <p:bldP spid="40974" grpId="0" animBg="1"/>
      <p:bldP spid="40975" grpId="0" animBg="1"/>
      <p:bldP spid="40976" grpId="0" animBg="1"/>
      <p:bldP spid="40977" grpId="0" animBg="1"/>
      <p:bldP spid="40979" grpId="0"/>
      <p:bldP spid="40980" grpId="0"/>
      <p:bldP spid="40981" grpId="0"/>
      <p:bldP spid="4098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三、</a:t>
            </a:r>
            <a:r>
              <a:rPr lang="zh-CN" altLang="en-US" sz="2400" dirty="0">
                <a:solidFill>
                  <a:schemeClr val="bg1"/>
                </a:solidFill>
                <a:latin typeface="微软雅黑" panose="020B0503020204020204" pitchFamily="34" charset="-122"/>
                <a:ea typeface="微软雅黑" panose="020B0503020204020204" pitchFamily="34" charset="-122"/>
                <a:sym typeface="+mn-ea"/>
              </a:rPr>
              <a:t>怎样提高人员的安全意识</a:t>
            </a:r>
            <a:r>
              <a:rPr lang="zh-CN" sz="2400">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
        <p:nvSpPr>
          <p:cNvPr id="65540" name="内容占位符 7"/>
          <p:cNvSpPr/>
          <p:nvPr/>
        </p:nvSpPr>
        <p:spPr>
          <a:xfrm>
            <a:off x="1111885" y="1934845"/>
            <a:ext cx="7215505" cy="4525645"/>
          </a:xfrm>
          <a:prstGeom prst="rect">
            <a:avLst/>
          </a:prstGeom>
          <a:noFill/>
          <a:ln w="9525">
            <a:noFill/>
          </a:ln>
        </p:spPr>
        <p:txBody>
          <a:bodyPr/>
          <a:lstStyle/>
          <a:p>
            <a:pPr marL="381000" lvl="0" indent="-381000" algn="ctr" eaLnBrk="1" latinLnBrk="0" hangingPunct="1">
              <a:lnSpc>
                <a:spcPct val="150000"/>
              </a:lnSpc>
              <a:spcBef>
                <a:spcPts val="0"/>
              </a:spcBef>
            </a:pP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、解决不安全行为的方法</a:t>
            </a:r>
          </a:p>
          <a:p>
            <a:pPr marL="381000" lvl="0" indent="-381000" eaLnBrk="1" latinLnBrk="0" hangingPunct="1">
              <a:lnSpc>
                <a:spcPct val="150000"/>
              </a:lnSpc>
              <a:spcBef>
                <a:spcPts val="0"/>
              </a:spcBef>
            </a:pP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a:t>
            </a:r>
            <a:r>
              <a:rPr lang="en-US" altLang="zh-CN" sz="2200" dirty="0">
                <a:solidFill>
                  <a:schemeClr val="bg1"/>
                </a:solidFill>
                <a:latin typeface="微软雅黑" panose="020B0503020204020204" pitchFamily="34" charset="-122"/>
                <a:ea typeface="微软雅黑" panose="020B0503020204020204" pitchFamily="34" charset="-122"/>
              </a:rPr>
              <a:t>1</a:t>
            </a:r>
            <a:r>
              <a:rPr lang="zh-CN" altLang="en-US" sz="2200" dirty="0">
                <a:solidFill>
                  <a:schemeClr val="bg1"/>
                </a:solidFill>
                <a:latin typeface="微软雅黑" panose="020B0503020204020204" pitchFamily="34" charset="-122"/>
                <a:ea typeface="微软雅黑" panose="020B0503020204020204" pitchFamily="34" charset="-122"/>
              </a:rPr>
              <a:t>）提高感知的敏锐程度，当感知班组成员能力迟钝，没有认为那是危险时，一定不让班组成员做；</a:t>
            </a: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a:t>
            </a:r>
            <a:r>
              <a:rPr lang="en-US" altLang="zh-CN" sz="2200" dirty="0">
                <a:solidFill>
                  <a:schemeClr val="bg1"/>
                </a:solidFill>
                <a:latin typeface="微软雅黑" panose="020B0503020204020204" pitchFamily="34" charset="-122"/>
                <a:ea typeface="微软雅黑" panose="020B0503020204020204" pitchFamily="34" charset="-122"/>
              </a:rPr>
              <a:t>2</a:t>
            </a:r>
            <a:r>
              <a:rPr lang="zh-CN" altLang="en-US" sz="2200" dirty="0">
                <a:solidFill>
                  <a:schemeClr val="bg1"/>
                </a:solidFill>
                <a:latin typeface="微软雅黑" panose="020B0503020204020204" pitchFamily="34" charset="-122"/>
                <a:ea typeface="微软雅黑" panose="020B0503020204020204" pitchFamily="34" charset="-122"/>
              </a:rPr>
              <a:t>）提高注意力，当发现班组成员不知不觉中没有留神，恍恍惚惚时，也一定不让做；</a:t>
            </a: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a:t>
            </a:r>
            <a:r>
              <a:rPr lang="en-US" altLang="zh-CN" sz="2200" dirty="0">
                <a:solidFill>
                  <a:schemeClr val="bg1"/>
                </a:solidFill>
                <a:latin typeface="微软雅黑" panose="020B0503020204020204" pitchFamily="34" charset="-122"/>
                <a:ea typeface="微软雅黑" panose="020B0503020204020204" pitchFamily="34" charset="-122"/>
              </a:rPr>
              <a:t>3</a:t>
            </a:r>
            <a:r>
              <a:rPr lang="zh-CN" altLang="en-US" sz="2200" dirty="0">
                <a:solidFill>
                  <a:schemeClr val="bg1"/>
                </a:solidFill>
                <a:latin typeface="微软雅黑" panose="020B0503020204020204" pitchFamily="34" charset="-122"/>
                <a:ea typeface="微软雅黑" panose="020B0503020204020204" pitchFamily="34" charset="-122"/>
              </a:rPr>
              <a:t>）加强付诸实践的热情，如果班组成员从开始就“不想干”时，就一定不让其做。</a:t>
            </a:r>
          </a:p>
          <a:p>
            <a:pPr marL="381000" lvl="0" indent="-381000" eaLnBrk="1" latinLnBrk="0" hangingPunct="1">
              <a:lnSpc>
                <a:spcPct val="150000"/>
              </a:lnSpc>
              <a:spcBef>
                <a:spcPts val="0"/>
              </a:spcBef>
            </a:pP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          </a:t>
            </a:r>
          </a:p>
        </p:txBody>
      </p:sp>
      <p:sp>
        <p:nvSpPr>
          <p:cNvPr id="2" name="矩形 14"/>
          <p:cNvSpPr>
            <a:spLocks noChangeArrowheads="1"/>
          </p:cNvSpPr>
          <p:nvPr/>
        </p:nvSpPr>
        <p:spPr bwMode="auto">
          <a:xfrm>
            <a:off x="2247265" y="808355"/>
            <a:ext cx="595312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 name="L 形 16"/>
          <p:cNvSpPr/>
          <p:nvPr/>
        </p:nvSpPr>
        <p:spPr bwMode="auto">
          <a:xfrm rot="16200000">
            <a:off x="4884420" y="-2028190"/>
            <a:ext cx="677545" cy="645922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 name="文本框 18"/>
          <p:cNvSpPr txBox="1">
            <a:spLocks noChangeArrowheads="1"/>
          </p:cNvSpPr>
          <p:nvPr/>
        </p:nvSpPr>
        <p:spPr bwMode="auto">
          <a:xfrm>
            <a:off x="2392680" y="862965"/>
            <a:ext cx="554418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三、</a:t>
            </a:r>
            <a:r>
              <a:rPr lang="zh-CN" altLang="en-US" sz="2400" b="1" dirty="0">
                <a:solidFill>
                  <a:schemeClr val="bg1"/>
                </a:solidFill>
                <a:latin typeface="微软雅黑" panose="020B0503020204020204" pitchFamily="34" charset="-122"/>
                <a:ea typeface="微软雅黑" panose="020B0503020204020204" pitchFamily="34" charset="-122"/>
                <a:sym typeface="+mn-ea"/>
              </a:rPr>
              <a:t>不安全行为的原因分析及解决方法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 calcmode="lin" valueType="num">
                                      <p:cBhvr additive="base">
                                        <p:cTn id="7"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40">
                                            <p:txEl>
                                              <p:pRg st="2" end="2"/>
                                            </p:txEl>
                                          </p:spTgt>
                                        </p:tgtEl>
                                        <p:attrNameLst>
                                          <p:attrName>style.visibility</p:attrName>
                                        </p:attrNameLst>
                                      </p:cBhvr>
                                      <p:to>
                                        <p:strVal val="visible"/>
                                      </p:to>
                                    </p:set>
                                    <p:anim calcmode="lin" valueType="num">
                                      <p:cBhvr additive="base">
                                        <p:cTn id="13" dur="500" fill="hold"/>
                                        <p:tgtEl>
                                          <p:spTgt spid="655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40">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5540">
                                            <p:txEl>
                                              <p:pRg st="3" end="3"/>
                                            </p:txEl>
                                          </p:spTgt>
                                        </p:tgtEl>
                                        <p:attrNameLst>
                                          <p:attrName>style.visibility</p:attrName>
                                        </p:attrNameLst>
                                      </p:cBhvr>
                                      <p:to>
                                        <p:strVal val="visible"/>
                                      </p:to>
                                    </p:set>
                                    <p:anim calcmode="lin" valueType="num">
                                      <p:cBhvr additive="base">
                                        <p:cTn id="17" dur="500" fill="hold"/>
                                        <p:tgtEl>
                                          <p:spTgt spid="6554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554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540">
                                            <p:txEl>
                                              <p:pRg st="4" end="4"/>
                                            </p:txEl>
                                          </p:spTgt>
                                        </p:tgtEl>
                                        <p:attrNameLst>
                                          <p:attrName>style.visibility</p:attrName>
                                        </p:attrNameLst>
                                      </p:cBhvr>
                                      <p:to>
                                        <p:strVal val="visible"/>
                                      </p:to>
                                    </p:set>
                                    <p:anim calcmode="lin" valueType="num">
                                      <p:cBhvr additive="base">
                                        <p:cTn id="21" dur="500" fill="hold"/>
                                        <p:tgtEl>
                                          <p:spTgt spid="6554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55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怎样消除习惯性违章</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458200" cy="5323205"/>
          </a:xfrm>
          <a:prstGeom prst="rect">
            <a:avLst/>
          </a:prstGeom>
        </p:spPr>
      </p:pic>
      <p:sp>
        <p:nvSpPr>
          <p:cNvPr id="67588" name="内容占位符 7"/>
          <p:cNvSpPr/>
          <p:nvPr/>
        </p:nvSpPr>
        <p:spPr>
          <a:xfrm>
            <a:off x="934720" y="2017395"/>
            <a:ext cx="7525385" cy="4262120"/>
          </a:xfrm>
          <a:prstGeom prst="rect">
            <a:avLst/>
          </a:prstGeom>
          <a:noFill/>
          <a:ln w="9525">
            <a:noFill/>
          </a:ln>
        </p:spPr>
        <p:txBody>
          <a:bodyPr/>
          <a:lstStyle/>
          <a:p>
            <a:pPr marL="609600" lvl="0" indent="-609600" algn="ctr" eaLnBrk="1" hangingPunct="1">
              <a:spcBef>
                <a:spcPct val="20000"/>
              </a:spcBef>
            </a:pPr>
            <a:r>
              <a:rPr lang="en-US" altLang="zh-CN" sz="2200" b="1" dirty="0">
                <a:solidFill>
                  <a:schemeClr val="bg1"/>
                </a:solidFill>
                <a:latin typeface="微软雅黑" panose="020B0503020204020204" pitchFamily="34" charset="-122"/>
                <a:ea typeface="微软雅黑" panose="020B0503020204020204" pitchFamily="34" charset="-122"/>
              </a:rPr>
              <a:t>1</a:t>
            </a:r>
            <a:r>
              <a:rPr lang="zh-CN" altLang="en-US" sz="2200" b="1" dirty="0">
                <a:solidFill>
                  <a:schemeClr val="bg1"/>
                </a:solidFill>
                <a:latin typeface="微软雅黑" panose="020B0503020204020204" pitchFamily="34" charset="-122"/>
                <a:ea typeface="微软雅黑" panose="020B0503020204020204" pitchFamily="34" charset="-122"/>
              </a:rPr>
              <a:t>、习惯性违章的含义及表现</a:t>
            </a:r>
          </a:p>
          <a:p>
            <a:pPr marL="609600" lvl="0" indent="-609600" eaLnBrk="1" hangingPunct="1">
              <a:spcBef>
                <a:spcPct val="20000"/>
              </a:spcBef>
            </a:pPr>
            <a:endParaRPr lang="zh-CN" altLang="en-US" sz="2200" dirty="0">
              <a:solidFill>
                <a:schemeClr val="bg1"/>
              </a:solidFill>
              <a:latin typeface="微软雅黑" panose="020B0503020204020204" pitchFamily="34" charset="-122"/>
              <a:ea typeface="微软雅黑" panose="020B0503020204020204" pitchFamily="34" charset="-122"/>
            </a:endParaRP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含义：固守旧有的不良作业传统和工作习惯，违反安全工作规 程的行为。</a:t>
            </a: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表现：①它是长期沿袭下来的行为，实质上是违反安全生产工作客观规律，盲目的自觉或不自觉的随心所欲，但都习以为常习惯成自然；</a:t>
            </a: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          ②它不是在一个人身上偶尔出现，而是在许多人身上经常表现的违章行为。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3" end="3"/>
                                            </p:txEl>
                                          </p:spTgt>
                                        </p:tgtEl>
                                        <p:attrNameLst>
                                          <p:attrName>style.visibility</p:attrName>
                                        </p:attrNameLst>
                                      </p:cBhvr>
                                      <p:to>
                                        <p:strVal val="visible"/>
                                      </p:to>
                                    </p:set>
                                    <p:anim calcmode="lin" valueType="num">
                                      <p:cBhvr additive="base">
                                        <p:cTn id="17"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4" end="4"/>
                                            </p:txEl>
                                          </p:spTgt>
                                        </p:tgtEl>
                                        <p:attrNameLst>
                                          <p:attrName>style.visibility</p:attrName>
                                        </p:attrNameLst>
                                      </p:cBhvr>
                                      <p:to>
                                        <p:strVal val="visible"/>
                                      </p:to>
                                    </p:set>
                                    <p:anim calcmode="lin" valueType="num">
                                      <p:cBhvr additive="base">
                                        <p:cTn id="21"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怎样消除习惯性违章</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458200" cy="5323205"/>
          </a:xfrm>
          <a:prstGeom prst="rect">
            <a:avLst/>
          </a:prstGeom>
        </p:spPr>
      </p:pic>
      <p:sp>
        <p:nvSpPr>
          <p:cNvPr id="67588" name="内容占位符 7"/>
          <p:cNvSpPr/>
          <p:nvPr/>
        </p:nvSpPr>
        <p:spPr>
          <a:xfrm>
            <a:off x="934720" y="2162810"/>
            <a:ext cx="7525385" cy="426212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sym typeface="+mn-ea"/>
              </a:rPr>
              <a:t>2</a:t>
            </a:r>
            <a:r>
              <a:rPr lang="zh-CN" altLang="en-US" sz="2400" b="1" dirty="0">
                <a:solidFill>
                  <a:schemeClr val="bg1"/>
                </a:solidFill>
                <a:latin typeface="微软雅黑" panose="020B0503020204020204" pitchFamily="34" charset="-122"/>
                <a:ea typeface="微软雅黑" panose="020B0503020204020204" pitchFamily="34" charset="-122"/>
                <a:sym typeface="+mn-ea"/>
              </a:rPr>
              <a:t>、习惯性违章的特征</a:t>
            </a:r>
          </a:p>
          <a:p>
            <a:pPr marL="609600" lvl="0" indent="-609600" eaLnBrk="1" hangingPunct="1">
              <a:spcBef>
                <a:spcPct val="20000"/>
              </a:spcBef>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）顽固性：习惯性行为方式，安全心里不改变，难以纠正；</a:t>
            </a:r>
          </a:p>
          <a:p>
            <a:pPr marL="609600" lvl="0" indent="-609600" eaLnBrk="1" hangingPunct="1">
              <a:spcBef>
                <a:spcPct val="2000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）丧失警觉性：习以为常，不以为然；</a:t>
            </a:r>
          </a:p>
          <a:p>
            <a:pPr marL="609600" lvl="0" indent="-609600" eaLnBrk="1" hangingPunct="1">
              <a:spcBef>
                <a:spcPct val="2000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）有影响力：很强的传染力，危害性大；</a:t>
            </a:r>
          </a:p>
          <a:p>
            <a:pPr marL="609600" lvl="0" indent="-609600" eaLnBrk="1" hangingPunct="1">
              <a:spcBef>
                <a:spcPct val="2000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）事故必然性：习惯性违章行为越来越多，发生事故的机率越大。</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3" end="3"/>
                                            </p:txEl>
                                          </p:spTgt>
                                        </p:tgtEl>
                                        <p:attrNameLst>
                                          <p:attrName>style.visibility</p:attrName>
                                        </p:attrNameLst>
                                      </p:cBhvr>
                                      <p:to>
                                        <p:strVal val="visible"/>
                                      </p:to>
                                    </p:set>
                                    <p:anim calcmode="lin" valueType="num">
                                      <p:cBhvr additive="base">
                                        <p:cTn id="17"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4" end="4"/>
                                            </p:txEl>
                                          </p:spTgt>
                                        </p:tgtEl>
                                        <p:attrNameLst>
                                          <p:attrName>style.visibility</p:attrName>
                                        </p:attrNameLst>
                                      </p:cBhvr>
                                      <p:to>
                                        <p:strVal val="visible"/>
                                      </p:to>
                                    </p:set>
                                    <p:anim calcmode="lin" valueType="num">
                                      <p:cBhvr additive="base">
                                        <p:cTn id="21"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7588">
                                            <p:txEl>
                                              <p:pRg st="5" end="5"/>
                                            </p:txEl>
                                          </p:spTgt>
                                        </p:tgtEl>
                                        <p:attrNameLst>
                                          <p:attrName>style.visibility</p:attrName>
                                        </p:attrNameLst>
                                      </p:cBhvr>
                                      <p:to>
                                        <p:strVal val="visible"/>
                                      </p:to>
                                    </p:set>
                                    <p:anim calcmode="lin" valueType="num">
                                      <p:cBhvr additive="base">
                                        <p:cTn id="25" dur="500" fill="hold"/>
                                        <p:tgtEl>
                                          <p:spTgt spid="6758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怎样消除习惯性违章</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03" y="-78122"/>
            <a:ext cx="3458258" cy="1663880"/>
          </a:xfrm>
          <a:prstGeom prst="rect">
            <a:avLst/>
          </a:prstGeom>
        </p:spPr>
      </p:pic>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4"/>
          <a:stretch>
            <a:fillRect/>
          </a:stretch>
        </p:blipFill>
        <p:spPr>
          <a:xfrm>
            <a:off x="468630" y="1486535"/>
            <a:ext cx="8458200" cy="5323205"/>
          </a:xfrm>
          <a:prstGeom prst="rect">
            <a:avLst/>
          </a:prstGeom>
        </p:spPr>
      </p:pic>
      <p:sp>
        <p:nvSpPr>
          <p:cNvPr id="45060" name="内容占位符 7"/>
          <p:cNvSpPr/>
          <p:nvPr/>
        </p:nvSpPr>
        <p:spPr>
          <a:xfrm>
            <a:off x="2247265" y="2054225"/>
            <a:ext cx="4655820" cy="55499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rPr>
              <a:t>、怎样消除习惯性违章</a:t>
            </a:r>
          </a:p>
          <a:p>
            <a:pPr marL="609600" lvl="0" indent="-609600" algn="ctr" eaLnBrk="1" hangingPunct="1">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      </a:t>
            </a:r>
          </a:p>
        </p:txBody>
      </p:sp>
      <p:grpSp>
        <p:nvGrpSpPr>
          <p:cNvPr id="2" name="Group 5"/>
          <p:cNvGrpSpPr/>
          <p:nvPr/>
        </p:nvGrpSpPr>
        <p:grpSpPr>
          <a:xfrm>
            <a:off x="997585" y="2830513"/>
            <a:ext cx="3711575" cy="3321049"/>
            <a:chOff x="0" y="0"/>
            <a:chExt cx="2338" cy="2092"/>
          </a:xfrm>
        </p:grpSpPr>
        <p:sp>
          <p:nvSpPr>
            <p:cNvPr id="45063" name="Text Box 6"/>
            <p:cNvSpPr txBox="1"/>
            <p:nvPr/>
          </p:nvSpPr>
          <p:spPr>
            <a:xfrm>
              <a:off x="1131" y="0"/>
              <a:ext cx="1206"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进行事故演练</a:t>
              </a:r>
            </a:p>
          </p:txBody>
        </p:sp>
        <p:sp>
          <p:nvSpPr>
            <p:cNvPr id="45064" name="Text Box 7"/>
            <p:cNvSpPr txBox="1"/>
            <p:nvPr/>
          </p:nvSpPr>
          <p:spPr>
            <a:xfrm>
              <a:off x="994" y="301"/>
              <a:ext cx="1343"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a:t>
              </a:r>
              <a:r>
                <a:rPr lang="en-US" altLang="zh-CN" sz="2000" dirty="0">
                  <a:solidFill>
                    <a:schemeClr val="bg1"/>
                  </a:solidFill>
                  <a:latin typeface="微软雅黑" panose="020B0503020204020204" pitchFamily="34" charset="-122"/>
                  <a:ea typeface="微软雅黑" panose="020B0503020204020204" pitchFamily="34" charset="-122"/>
                </a:rPr>
                <a:t>5S</a:t>
              </a:r>
              <a:r>
                <a:rPr lang="zh-CN" altLang="en-US" sz="2000" dirty="0">
                  <a:solidFill>
                    <a:schemeClr val="bg1"/>
                  </a:solidFill>
                  <a:latin typeface="微软雅黑" panose="020B0503020204020204" pitchFamily="34" charset="-122"/>
                  <a:ea typeface="微软雅黑" panose="020B0503020204020204" pitchFamily="34" charset="-122"/>
                </a:rPr>
                <a:t>现场管理</a:t>
              </a:r>
            </a:p>
          </p:txBody>
        </p:sp>
        <p:sp>
          <p:nvSpPr>
            <p:cNvPr id="45065" name="Text Box 8"/>
            <p:cNvSpPr txBox="1"/>
            <p:nvPr/>
          </p:nvSpPr>
          <p:spPr>
            <a:xfrm>
              <a:off x="223" y="1521"/>
              <a:ext cx="2114"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做好每日的安全检查</a:t>
              </a:r>
            </a:p>
          </p:txBody>
        </p:sp>
        <p:sp>
          <p:nvSpPr>
            <p:cNvPr id="45066" name="Text Box 9"/>
            <p:cNvSpPr txBox="1"/>
            <p:nvPr/>
          </p:nvSpPr>
          <p:spPr>
            <a:xfrm>
              <a:off x="662" y="902"/>
              <a:ext cx="1676"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做好安全教育</a:t>
              </a:r>
            </a:p>
          </p:txBody>
        </p:sp>
        <p:sp>
          <p:nvSpPr>
            <p:cNvPr id="45067" name="Text Box 10"/>
            <p:cNvSpPr txBox="1"/>
            <p:nvPr/>
          </p:nvSpPr>
          <p:spPr>
            <a:xfrm>
              <a:off x="465" y="1213"/>
              <a:ext cx="1872"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实行标准化作业</a:t>
              </a:r>
            </a:p>
          </p:txBody>
        </p:sp>
        <p:sp>
          <p:nvSpPr>
            <p:cNvPr id="45068" name="Text Box 11"/>
            <p:cNvSpPr txBox="1"/>
            <p:nvPr/>
          </p:nvSpPr>
          <p:spPr>
            <a:xfrm>
              <a:off x="0" y="1829"/>
              <a:ext cx="2338"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开好班前班后会</a:t>
              </a:r>
            </a:p>
          </p:txBody>
        </p:sp>
        <p:sp>
          <p:nvSpPr>
            <p:cNvPr id="45069" name="Text Box 12"/>
            <p:cNvSpPr txBox="1"/>
            <p:nvPr/>
          </p:nvSpPr>
          <p:spPr>
            <a:xfrm>
              <a:off x="848" y="603"/>
              <a:ext cx="1490"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做好危险源控制</a:t>
              </a:r>
            </a:p>
          </p:txBody>
        </p:sp>
      </p:grpSp>
      <p:sp>
        <p:nvSpPr>
          <p:cNvPr id="71693" name="AutoShape 13"/>
          <p:cNvSpPr/>
          <p:nvPr/>
        </p:nvSpPr>
        <p:spPr>
          <a:xfrm>
            <a:off x="5374005" y="3976370"/>
            <a:ext cx="2808605" cy="1412875"/>
          </a:xfrm>
          <a:prstGeom prst="wedgeRoundRectCallout">
            <a:avLst>
              <a:gd name="adj1" fmla="val -73458"/>
              <a:gd name="adj2" fmla="val -236"/>
              <a:gd name="adj3" fmla="val 16667"/>
            </a:avLst>
          </a:prstGeom>
          <a:noFill/>
          <a:ln w="9525" cap="flat" cmpd="sng">
            <a:solidFill>
              <a:schemeClr val="bg1"/>
            </a:solidFill>
            <a:prstDash val="solid"/>
            <a:miter/>
            <a:headEnd type="none" w="med" len="med"/>
            <a:tailEnd type="none" w="med" len="med"/>
          </a:ln>
        </p:spPr>
        <p:txBody>
          <a:bodyPr/>
          <a:lstStyle/>
          <a:p>
            <a:pPr lvl="0" algn="ctr" eaLnBrk="1" hangingPunct="1"/>
            <a:endParaRPr lang="zh-CN" altLang="en-US"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消除习惯性违章班组是重点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71693"/>
                                        </p:tgtEl>
                                        <p:attrNameLst>
                                          <p:attrName>style.visibility</p:attrName>
                                        </p:attrNameLst>
                                      </p:cBhvr>
                                      <p:to>
                                        <p:strVal val="visible"/>
                                      </p:to>
                                    </p:set>
                                    <p:animEffect transition="in" filter="strips(downLeft)">
                                      <p:cBhvr>
                                        <p:cTn id="13" dur="500"/>
                                        <p:tgtEl>
                                          <p:spTgt spid="7169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7169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五、作业</a:t>
            </a:r>
            <a:r>
              <a:rPr lang="zh-CN" altLang="en-US" sz="2400" b="1">
                <a:solidFill>
                  <a:schemeClr val="bg1"/>
                </a:solidFill>
                <a:latin typeface="微软雅黑" panose="020B0503020204020204" pitchFamily="34" charset="-122"/>
                <a:ea typeface="微软雅黑" panose="020B0503020204020204" pitchFamily="34" charset="-122"/>
                <a:sym typeface="+mn-ea"/>
              </a:rPr>
              <a:t>标准</a:t>
            </a:r>
            <a:r>
              <a:rPr lang="zh-CN" altLang="en-US" sz="2400" b="1">
                <a:solidFill>
                  <a:schemeClr val="bg1"/>
                </a:solidFill>
                <a:latin typeface="微软雅黑" panose="020B0503020204020204" pitchFamily="34" charset="-122"/>
                <a:ea typeface="微软雅黑" panose="020B0503020204020204" pitchFamily="34" charset="-122"/>
              </a:rPr>
              <a:t>化</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458200" cy="5323205"/>
          </a:xfrm>
          <a:prstGeom prst="rect">
            <a:avLst/>
          </a:prstGeom>
        </p:spPr>
      </p:pic>
      <p:sp>
        <p:nvSpPr>
          <p:cNvPr id="67588" name="内容占位符 7"/>
          <p:cNvSpPr/>
          <p:nvPr/>
        </p:nvSpPr>
        <p:spPr>
          <a:xfrm>
            <a:off x="979805" y="2066925"/>
            <a:ext cx="7525385" cy="426212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r>
              <a:rPr lang="zh-CN" altLang="en-US" sz="2400" b="1" dirty="0">
                <a:solidFill>
                  <a:schemeClr val="bg1"/>
                </a:solidFill>
                <a:latin typeface="微软雅黑" panose="020B0503020204020204" pitchFamily="34" charset="-122"/>
                <a:ea typeface="微软雅黑" panose="020B0503020204020204" pitchFamily="34" charset="-122"/>
                <a:sym typeface="+mn-ea"/>
              </a:rPr>
              <a:t>、坚持“安全第一，预防为主，综合治理”的方针</a:t>
            </a:r>
          </a:p>
          <a:p>
            <a:pPr marL="609600" lvl="0" indent="-609600" eaLnBrk="1" hangingPunct="1">
              <a:spcBef>
                <a:spcPct val="20000"/>
              </a:spcBef>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hangingPunct="1"/>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）做到“四个凡事”原则：凡事有人负责、凡事有章可循、凡事有据可查、凡事有人监督</a:t>
            </a: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）现场作业安全以“三防”为防范：防违章、防麻痹、防松懈</a:t>
            </a: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）现场作业安全以”三无“为重点：个人无违章、岗位无隐患、班组无事故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3" end="3"/>
                                            </p:txEl>
                                          </p:spTgt>
                                        </p:tgtEl>
                                        <p:attrNameLst>
                                          <p:attrName>style.visibility</p:attrName>
                                        </p:attrNameLst>
                                      </p:cBhvr>
                                      <p:to>
                                        <p:strVal val="visible"/>
                                      </p:to>
                                    </p:set>
                                    <p:anim calcmode="lin" valueType="num">
                                      <p:cBhvr additive="base">
                                        <p:cTn id="13"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4" end="4"/>
                                            </p:txEl>
                                          </p:spTgt>
                                        </p:tgtEl>
                                        <p:attrNameLst>
                                          <p:attrName>style.visibility</p:attrName>
                                        </p:attrNameLst>
                                      </p:cBhvr>
                                      <p:to>
                                        <p:strVal val="visible"/>
                                      </p:to>
                                    </p:set>
                                    <p:anim calcmode="lin" valueType="num">
                                      <p:cBhvr additive="base">
                                        <p:cTn id="17"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5" end="5"/>
                                            </p:txEl>
                                          </p:spTgt>
                                        </p:tgtEl>
                                        <p:attrNameLst>
                                          <p:attrName>style.visibility</p:attrName>
                                        </p:attrNameLst>
                                      </p:cBhvr>
                                      <p:to>
                                        <p:strVal val="visible"/>
                                      </p:to>
                                    </p:set>
                                    <p:anim calcmode="lin" valueType="num">
                                      <p:cBhvr additive="base">
                                        <p:cTn id="21" dur="500" fill="hold"/>
                                        <p:tgtEl>
                                          <p:spTgt spid="6758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五、作业</a:t>
            </a:r>
            <a:r>
              <a:rPr lang="zh-CN" altLang="en-US" sz="2400" b="1">
                <a:solidFill>
                  <a:schemeClr val="bg1"/>
                </a:solidFill>
                <a:latin typeface="微软雅黑" panose="020B0503020204020204" pitchFamily="34" charset="-122"/>
                <a:ea typeface="微软雅黑" panose="020B0503020204020204" pitchFamily="34" charset="-122"/>
                <a:sym typeface="+mn-ea"/>
              </a:rPr>
              <a:t>标准</a:t>
            </a:r>
            <a:r>
              <a:rPr lang="zh-CN" altLang="en-US" sz="2400" b="1">
                <a:solidFill>
                  <a:schemeClr val="bg1"/>
                </a:solidFill>
                <a:latin typeface="微软雅黑" panose="020B0503020204020204" pitchFamily="34" charset="-122"/>
                <a:ea typeface="微软雅黑" panose="020B0503020204020204" pitchFamily="34" charset="-122"/>
              </a:rPr>
              <a:t>化</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589010" cy="5405755"/>
          </a:xfrm>
          <a:prstGeom prst="rect">
            <a:avLst/>
          </a:prstGeom>
        </p:spPr>
      </p:pic>
      <p:sp>
        <p:nvSpPr>
          <p:cNvPr id="67588" name="内容占位符 7"/>
          <p:cNvSpPr/>
          <p:nvPr/>
        </p:nvSpPr>
        <p:spPr>
          <a:xfrm>
            <a:off x="979805" y="2231390"/>
            <a:ext cx="7525385" cy="4262120"/>
          </a:xfrm>
          <a:prstGeom prst="rect">
            <a:avLst/>
          </a:prstGeom>
          <a:noFill/>
          <a:ln w="9525">
            <a:noFill/>
          </a:ln>
        </p:spPr>
        <p:txBody>
          <a:bodyPr/>
          <a:lstStyle/>
          <a:p>
            <a:pPr marL="609600" lvl="0" indent="-609600" algn="ctr" eaLnBrk="1" latinLnBrk="0" hangingPunct="1">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sym typeface="+mn-ea"/>
              </a:rPr>
              <a:t>2</a:t>
            </a:r>
            <a:r>
              <a:rPr lang="zh-CN" altLang="en-US" sz="2400" b="1" dirty="0">
                <a:solidFill>
                  <a:schemeClr val="bg1"/>
                </a:solidFill>
                <a:latin typeface="微软雅黑" panose="020B0503020204020204" pitchFamily="34" charset="-122"/>
                <a:ea typeface="微软雅黑" panose="020B0503020204020204" pitchFamily="34" charset="-122"/>
                <a:sym typeface="+mn-ea"/>
              </a:rPr>
              <a:t>、对现场作业的全过程控制及跟踪</a:t>
            </a:r>
          </a:p>
          <a:p>
            <a:pPr marL="609600" lvl="0" indent="-609600" eaLnBrk="1" hangingPunct="1"/>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algn="l" eaLnBrk="1" hangingPunct="1"/>
            <a:r>
              <a:rPr lang="zh-CN" altLang="en-US" sz="2200" dirty="0">
                <a:solidFill>
                  <a:schemeClr val="bg1"/>
                </a:solidFill>
                <a:latin typeface="微软雅黑" panose="020B0503020204020204" pitchFamily="34" charset="-122"/>
                <a:ea typeface="微软雅黑" panose="020B0503020204020204" pitchFamily="34" charset="-122"/>
                <a:sym typeface="+mn-ea"/>
              </a:rPr>
              <a:t>            班长针对现场实际，进行危险点分析，制定相应的安全和质量的防范措施。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五、作业</a:t>
            </a:r>
            <a:r>
              <a:rPr lang="zh-CN" altLang="en-US" sz="2400" b="1">
                <a:solidFill>
                  <a:schemeClr val="bg1"/>
                </a:solidFill>
                <a:latin typeface="微软雅黑" panose="020B0503020204020204" pitchFamily="34" charset="-122"/>
                <a:ea typeface="微软雅黑" panose="020B0503020204020204" pitchFamily="34" charset="-122"/>
                <a:sym typeface="+mn-ea"/>
              </a:rPr>
              <a:t>标准</a:t>
            </a:r>
            <a:r>
              <a:rPr lang="zh-CN" altLang="en-US" sz="2400" b="1">
                <a:solidFill>
                  <a:schemeClr val="bg1"/>
                </a:solidFill>
                <a:latin typeface="微软雅黑" panose="020B0503020204020204" pitchFamily="34" charset="-122"/>
                <a:ea typeface="微软雅黑" panose="020B0503020204020204" pitchFamily="34" charset="-122"/>
              </a:rPr>
              <a:t>化</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589010" cy="5405755"/>
          </a:xfrm>
          <a:prstGeom prst="rect">
            <a:avLst/>
          </a:prstGeom>
        </p:spPr>
      </p:pic>
      <p:sp>
        <p:nvSpPr>
          <p:cNvPr id="67588" name="内容占位符 7"/>
          <p:cNvSpPr/>
          <p:nvPr/>
        </p:nvSpPr>
        <p:spPr>
          <a:xfrm>
            <a:off x="1000760" y="2278380"/>
            <a:ext cx="7525385" cy="4262120"/>
          </a:xfrm>
          <a:prstGeom prst="rect">
            <a:avLst/>
          </a:prstGeom>
          <a:noFill/>
          <a:ln w="9525">
            <a:noFill/>
          </a:ln>
        </p:spPr>
        <p:txBody>
          <a:bodyPr/>
          <a:lstStyle/>
          <a:p>
            <a:pPr marL="609600" lvl="0" indent="-609600" algn="ctr" eaLnBrk="1" latinLnBrk="0" hangingPunct="1">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sym typeface="+mn-ea"/>
              </a:rPr>
              <a:t>3</a:t>
            </a:r>
            <a:r>
              <a:rPr lang="zh-CN" altLang="en-US" sz="2400" b="1" dirty="0">
                <a:solidFill>
                  <a:schemeClr val="bg1"/>
                </a:solidFill>
                <a:latin typeface="微软雅黑" panose="020B0503020204020204" pitchFamily="34" charset="-122"/>
                <a:ea typeface="微软雅黑" panose="020B0503020204020204" pitchFamily="34" charset="-122"/>
                <a:sym typeface="+mn-ea"/>
              </a:rPr>
              <a:t>、作业前必须进行“两交三查”：</a:t>
            </a: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609600" lvl="0" indent="-609600" eaLnBrk="1" latinLnBrk="0" hangingPunct="1">
              <a:lnSpc>
                <a:spcPct val="150000"/>
              </a:lnSpc>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）两交：交工作任务，交安全措施（危险点预控及其它注意事项）。</a:t>
            </a: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）三查：查人员健康、查精神状况、查工器具以及作业所需的设备材料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xEl>
                                              <p:charRg st="58" end="8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8">
                                            <p:txEl>
                                              <p:charRg st="86" end="8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8" name="图片 7" descr="5f3951dadc2fcb01fcbda3f61e1d8185"/>
          <p:cNvPicPr>
            <a:picLocks noChangeAspect="1"/>
          </p:cNvPicPr>
          <p:nvPr/>
        </p:nvPicPr>
        <p:blipFill>
          <a:blip r:embed="rId3"/>
          <a:stretch>
            <a:fillRect/>
          </a:stretch>
        </p:blipFill>
        <p:spPr>
          <a:xfrm>
            <a:off x="1111250" y="1457960"/>
            <a:ext cx="7150100" cy="4766310"/>
          </a:xfrm>
          <a:prstGeom prst="rect">
            <a:avLst/>
          </a:prstGeom>
        </p:spPr>
      </p:pic>
      <p:sp>
        <p:nvSpPr>
          <p:cNvPr id="34825" name="Text Box 5"/>
          <p:cNvSpPr txBox="1"/>
          <p:nvPr/>
        </p:nvSpPr>
        <p:spPr>
          <a:xfrm>
            <a:off x="1647190" y="2280920"/>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在这一部分，我们主要给大家分享了如何控制人的不安全行为。对于此部分内容，大家还有什么疑问或要补充的吗？</a:t>
            </a: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823" name="Text Box 8"/>
          <p:cNvSpPr txBox="1"/>
          <p:nvPr/>
        </p:nvSpPr>
        <p:spPr>
          <a:xfrm>
            <a:off x="1605280" y="3979545"/>
            <a:ext cx="6120130" cy="121475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刚刚我们分享了如何控制人的不安全行为。那又怎样控制物的不安全状态呢？这是我接下来要与大家分享的内容：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6020435" y="2929890"/>
            <a:ext cx="4135120" cy="2186940"/>
          </a:xfrm>
          <a:prstGeom prst="rect">
            <a:avLst/>
          </a:prstGeom>
          <a:noFill/>
          <a:ln w="9525">
            <a:noFill/>
          </a:ln>
        </p:spPr>
        <p:txBody>
          <a:bodyPr anchor="t"/>
          <a:lstStyle/>
          <a:p>
            <a:pPr marL="342900" lvl="0" indent="-342900" algn="ctr">
              <a:spcBef>
                <a:spcPct val="20000"/>
              </a:spcBef>
            </a:pPr>
            <a:r>
              <a:rPr lang="zh-CN" altLang="en-US" sz="4800" b="1" dirty="0">
                <a:solidFill>
                  <a:srgbClr val="FF0000"/>
                </a:solidFill>
                <a:latin typeface="微软雅黑" panose="020B0503020204020204" pitchFamily="34" charset="-122"/>
                <a:ea typeface="微软雅黑" panose="020B0503020204020204" pitchFamily="34" charset="-122"/>
              </a:rPr>
              <a:t>安全第一</a:t>
            </a:r>
          </a:p>
          <a:p>
            <a:pPr marL="342900" lvl="0" indent="-342900" algn="ctr">
              <a:spcBef>
                <a:spcPct val="20000"/>
              </a:spcBef>
            </a:pPr>
            <a:r>
              <a:rPr lang="zh-CN" altLang="en-US" sz="4800" b="1" dirty="0">
                <a:solidFill>
                  <a:srgbClr val="FF0000"/>
                </a:solidFill>
                <a:latin typeface="微软雅黑" panose="020B0503020204020204" pitchFamily="34" charset="-122"/>
                <a:ea typeface="微软雅黑" panose="020B0503020204020204" pitchFamily="34" charset="-122"/>
              </a:rPr>
              <a:t>预防为主</a:t>
            </a:r>
          </a:p>
        </p:txBody>
      </p:sp>
      <p:pic>
        <p:nvPicPr>
          <p:cNvPr id="3087" name="图片 1" descr="777ddadc80333dece0f0560c3ec6721e"/>
          <p:cNvPicPr>
            <a:picLocks noChangeAspect="1"/>
          </p:cNvPicPr>
          <p:nvPr/>
        </p:nvPicPr>
        <p:blipFill>
          <a:blip r:embed="rId2"/>
          <a:stretch>
            <a:fillRect/>
          </a:stretch>
        </p:blipFill>
        <p:spPr>
          <a:xfrm>
            <a:off x="1327785" y="1888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0105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anose="020B0503020204020204" pitchFamily="34" charset="-122"/>
                <a:ea typeface="微软雅黑" panose="020B0503020204020204" pitchFamily="34" charset="-122"/>
                <a:sym typeface="+mn-ea"/>
              </a:rPr>
              <a:t>   </a:t>
            </a:r>
            <a:r>
              <a:rPr lang="zh-CN" altLang="en-US" sz="4800" b="1" dirty="0">
                <a:solidFill>
                  <a:srgbClr val="FF0000"/>
                </a:solidFill>
                <a:latin typeface="微软雅黑" panose="020B0503020204020204" pitchFamily="34" charset="-122"/>
                <a:ea typeface="微软雅黑" panose="020B0503020204020204" pitchFamily="34" charset="-122"/>
                <a:sym typeface="+mn-ea"/>
              </a:rPr>
              <a:t>如何控制物的</a:t>
            </a:r>
          </a:p>
          <a:p>
            <a:pPr lvl="0" algn="ctr" eaLnBrk="1" hangingPunct="1"/>
            <a:r>
              <a:rPr lang="zh-CN" altLang="en-US" sz="4800" b="1" dirty="0">
                <a:solidFill>
                  <a:srgbClr val="FF0000"/>
                </a:solidFill>
                <a:latin typeface="微软雅黑" panose="020B0503020204020204" pitchFamily="34" charset="-122"/>
                <a:ea typeface="微软雅黑" panose="020B0503020204020204" pitchFamily="34" charset="-122"/>
                <a:sym typeface="+mn-ea"/>
              </a:rPr>
              <a:t>不安全状态</a:t>
            </a:r>
          </a:p>
        </p:txBody>
      </p:sp>
      <p:pic>
        <p:nvPicPr>
          <p:cNvPr id="3087" name="图片 1" descr="777ddadc80333dece0f0560c3ec6721e"/>
          <p:cNvPicPr>
            <a:picLocks noChangeAspect="1"/>
          </p:cNvPicPr>
          <p:nvPr/>
        </p:nvPicPr>
        <p:blipFill>
          <a:blip r:embed="rId2"/>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物的不安全状态的体现</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25855"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、设备自身的安全防护装置或设施缺少、不全或长期损坏待修 </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、设备的设计存在缺陷，易引发员工误操作造成事故</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、安全防护罩和个人的防护用品的质量存在缺陷，起不到防护作用</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、设备、材料、工具没有按照指定的位置存储或摆放，不符合安全规程和防火要求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物的不安全状态的体现</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273175"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、消防器材不合格或已过期，特种设备已过校验期</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6</a:t>
            </a:r>
            <a:r>
              <a:rPr lang="zh-CN" altLang="en-US" sz="2200" dirty="0">
                <a:solidFill>
                  <a:schemeClr val="bg1"/>
                </a:solidFill>
                <a:latin typeface="微软雅黑" panose="020B0503020204020204" pitchFamily="34" charset="-122"/>
                <a:ea typeface="微软雅黑" panose="020B0503020204020204" pitchFamily="34" charset="-122"/>
                <a:sym typeface="+mn-ea"/>
              </a:rPr>
              <a:t>、各类安全警示，指示标志缺少或不明确</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7</a:t>
            </a:r>
            <a:r>
              <a:rPr lang="zh-CN" altLang="en-US" sz="2200" dirty="0">
                <a:solidFill>
                  <a:schemeClr val="bg1"/>
                </a:solidFill>
                <a:latin typeface="微软雅黑" panose="020B0503020204020204" pitchFamily="34" charset="-122"/>
                <a:ea typeface="微软雅黑" panose="020B0503020204020204" pitchFamily="34" charset="-122"/>
                <a:sym typeface="+mn-ea"/>
              </a:rPr>
              <a:t>、现场</a:t>
            </a:r>
            <a:r>
              <a:rPr lang="en-US" altLang="zh-CN" sz="2200" dirty="0">
                <a:solidFill>
                  <a:schemeClr val="bg1"/>
                </a:solidFill>
                <a:latin typeface="微软雅黑" panose="020B0503020204020204" pitchFamily="34" charset="-122"/>
                <a:ea typeface="微软雅黑" panose="020B0503020204020204" pitchFamily="34" charset="-122"/>
                <a:sym typeface="+mn-ea"/>
              </a:rPr>
              <a:t>5S</a:t>
            </a:r>
            <a:r>
              <a:rPr lang="zh-CN" altLang="en-US" sz="2200" dirty="0">
                <a:solidFill>
                  <a:schemeClr val="bg1"/>
                </a:solidFill>
                <a:latin typeface="微软雅黑" panose="020B0503020204020204" pitchFamily="34" charset="-122"/>
                <a:ea typeface="微软雅黑" panose="020B0503020204020204" pitchFamily="34" charset="-122"/>
                <a:sym typeface="+mn-ea"/>
              </a:rPr>
              <a:t>未做到位，容易引发事故</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8</a:t>
            </a:r>
            <a:r>
              <a:rPr lang="zh-CN" altLang="en-US" sz="2200" dirty="0">
                <a:solidFill>
                  <a:schemeClr val="bg1"/>
                </a:solidFill>
                <a:latin typeface="微软雅黑" panose="020B0503020204020204" pitchFamily="34" charset="-122"/>
                <a:ea typeface="微软雅黑" panose="020B0503020204020204" pitchFamily="34" charset="-122"/>
                <a:sym typeface="+mn-ea"/>
              </a:rPr>
              <a:t>、电气设备使用不规范，私拉或乱接等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0288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r>
              <a:rPr lang="zh-CN" altLang="en-US" sz="2400" b="1" dirty="0">
                <a:solidFill>
                  <a:schemeClr val="bg1"/>
                </a:solidFill>
                <a:latin typeface="微软雅黑" panose="020B0503020204020204" pitchFamily="34" charset="-122"/>
                <a:ea typeface="微软雅黑" panose="020B0503020204020204" pitchFamily="34" charset="-122"/>
                <a:sym typeface="+mn-ea"/>
              </a:rPr>
              <a:t>、健全设备管理制度</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）机械设备使用的日常管理由各生产班组负责，即贯彻“谁使用，谁管理”的原则。󰀀  </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）设备管理员应具备机械设备基础知识和一定的设备管理维护经验。</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）机械设备使用应按规定配备足够的工作人员（操作人员、管理人员及维修人员）操作人员必须按规定持证上岗。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4" end="4"/>
                                            </p:txEl>
                                          </p:spTgt>
                                        </p:tgtEl>
                                        <p:attrNameLst>
                                          <p:attrName>style.visibility</p:attrName>
                                        </p:attrNameLst>
                                      </p:cBhvr>
                                      <p:to>
                                        <p:strVal val="visible"/>
                                      </p:to>
                                    </p:set>
                                    <p:anim calcmode="lin" valueType="num">
                                      <p:cBhvr additive="base">
                                        <p:cTn id="17"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6" end="6"/>
                                            </p:txEl>
                                          </p:spTgt>
                                        </p:tgtEl>
                                        <p:attrNameLst>
                                          <p:attrName>style.visibility</p:attrName>
                                        </p:attrNameLst>
                                      </p:cBhvr>
                                      <p:to>
                                        <p:strVal val="visible"/>
                                      </p:to>
                                    </p:set>
                                    <p:anim calcmode="lin" valueType="num">
                                      <p:cBhvr additive="base">
                                        <p:cTn id="21"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p>
        </p:txBody>
      </p:sp>
      <p:pic>
        <p:nvPicPr>
          <p:cNvPr id="5" name="图片 4" descr="5f3951dadc2fcb01fcbda3f61e1d8185"/>
          <p:cNvPicPr>
            <a:picLocks noChangeAspect="1"/>
          </p:cNvPicPr>
          <p:nvPr/>
        </p:nvPicPr>
        <p:blipFill>
          <a:blip r:embed="rId2"/>
          <a:stretch>
            <a:fillRect/>
          </a:stretch>
        </p:blipFill>
        <p:spPr>
          <a:xfrm>
            <a:off x="665480" y="1486535"/>
            <a:ext cx="8507730" cy="5323205"/>
          </a:xfrm>
          <a:prstGeom prst="rect">
            <a:avLst/>
          </a:prstGeom>
        </p:spPr>
      </p:pic>
      <p:sp>
        <p:nvSpPr>
          <p:cNvPr id="57347" name="内容占位符 7"/>
          <p:cNvSpPr>
            <a:spLocks noGrp="1"/>
          </p:cNvSpPr>
          <p:nvPr/>
        </p:nvSpPr>
        <p:spPr>
          <a:xfrm>
            <a:off x="1171575" y="2132965"/>
            <a:ext cx="749617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eaLnBrk="1" latinLnBrk="0" hangingPunct="1">
              <a:lnSpc>
                <a:spcPct val="150000"/>
              </a:lnSpc>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）机械设备使用的工作人员应能胜任所担任的工作，熟悉所使用的设备性能特点和维护、保养要求。</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）所有机械设备的使用应按照设备操作规程和使用说明书的规定要求进行，严禁超负荷运转。</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6</a:t>
            </a:r>
            <a:r>
              <a:rPr lang="zh-CN" altLang="en-US" sz="2200" dirty="0">
                <a:solidFill>
                  <a:schemeClr val="bg1"/>
                </a:solidFill>
                <a:latin typeface="微软雅黑" panose="020B0503020204020204" pitchFamily="34" charset="-122"/>
                <a:ea typeface="微软雅黑" panose="020B0503020204020204" pitchFamily="34" charset="-122"/>
                <a:sym typeface="+mn-ea"/>
              </a:rPr>
              <a:t>）所有机械设备在使用期间要按</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设备保养规程</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的规定做好日常保养、小修、中修等维护保养工作，严禁带病运转。󰀀  </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7</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）机械设备的操作、维修人员应认真做好</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设备运转</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当班</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记录</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及</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设备维修记录</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p>
        </p:txBody>
      </p:sp>
      <p:pic>
        <p:nvPicPr>
          <p:cNvPr id="5" name="图片 4" descr="5f3951dadc2fcb01fcbda3f61e1d8185"/>
          <p:cNvPicPr>
            <a:picLocks noChangeAspect="1"/>
          </p:cNvPicPr>
          <p:nvPr/>
        </p:nvPicPr>
        <p:blipFill>
          <a:blip r:embed="rId2"/>
          <a:stretch>
            <a:fillRect/>
          </a:stretch>
        </p:blipFill>
        <p:spPr>
          <a:xfrm>
            <a:off x="647700" y="1486535"/>
            <a:ext cx="8507730" cy="5467985"/>
          </a:xfrm>
          <a:prstGeom prst="rect">
            <a:avLst/>
          </a:prstGeom>
        </p:spPr>
      </p:pic>
      <p:sp>
        <p:nvSpPr>
          <p:cNvPr id="57347" name="内容占位符 7"/>
          <p:cNvSpPr>
            <a:spLocks noGrp="1"/>
          </p:cNvSpPr>
          <p:nvPr/>
        </p:nvSpPr>
        <p:spPr>
          <a:xfrm>
            <a:off x="1153160" y="1934845"/>
            <a:ext cx="769429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sym typeface="+mn-ea"/>
              </a:rPr>
              <a:t>2</a:t>
            </a:r>
            <a:r>
              <a:rPr lang="zh-CN" altLang="en-US" sz="2400" b="1" dirty="0">
                <a:solidFill>
                  <a:schemeClr val="bg1"/>
                </a:solidFill>
                <a:latin typeface="微软雅黑" panose="020B0503020204020204" pitchFamily="34" charset="-122"/>
                <a:ea typeface="微软雅黑" panose="020B0503020204020204" pitchFamily="34" charset="-122"/>
                <a:sym typeface="+mn-ea"/>
              </a:rPr>
              <a:t>、做好设备的安全检查</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0" lvl="0" indent="0" eaLnBrk="1" hangingPunct="1">
              <a:buNone/>
            </a:pPr>
            <a:r>
              <a:rPr lang="zh-CN" altLang="en-US" sz="2200" b="1" dirty="0">
                <a:solidFill>
                  <a:schemeClr val="bg1"/>
                </a:solidFill>
                <a:latin typeface="微软雅黑" panose="020B0503020204020204" pitchFamily="34" charset="-122"/>
                <a:ea typeface="微软雅黑" panose="020B0503020204020204" pitchFamily="34" charset="-122"/>
                <a:sym typeface="+mn-ea"/>
              </a:rPr>
              <a:t>一查：班组自查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对设备当天的使用情况进行质量检查，排除设备故障隐患， 以确保第二日开工后，设备的安全平稳运行。</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r>
            <a:br>
              <a:rPr lang="zh-CN" altLang="en-US" sz="2200" dirty="0">
                <a:solidFill>
                  <a:schemeClr val="bg1"/>
                </a:solidFill>
                <a:latin typeface="微软雅黑" panose="020B0503020204020204" pitchFamily="34" charset="-122"/>
                <a:ea typeface="微软雅黑" panose="020B0503020204020204" pitchFamily="34" charset="-122"/>
                <a:sym typeface="+mn-ea"/>
              </a:rPr>
            </a:br>
            <a:r>
              <a:rPr lang="zh-CN" altLang="en-US" sz="2200" b="1" dirty="0">
                <a:solidFill>
                  <a:schemeClr val="bg1"/>
                </a:solidFill>
                <a:latin typeface="微软雅黑" panose="020B0503020204020204" pitchFamily="34" charset="-122"/>
                <a:ea typeface="微软雅黑" panose="020B0503020204020204" pitchFamily="34" charset="-122"/>
                <a:sym typeface="+mn-ea"/>
              </a:rPr>
              <a:t>二定：定人员、定周期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由车间班组长及技术员等技术骨干，根据设备的使用频率、故障周期 ，提前排除设备故障，更换易损配件，消除设备安全风险隐患。</a:t>
            </a:r>
          </a:p>
          <a:p>
            <a:pPr marL="0" lvl="0" indent="0" eaLnBrk="1" latinLnBrk="0" hangingPunct="1">
              <a:lnSpc>
                <a:spcPct val="150000"/>
              </a:lnSpc>
              <a:spcAft>
                <a:spcPts val="700"/>
              </a:spcAft>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 calcmode="lin" valueType="num">
                                      <p:cBhvr additive="base">
                                        <p:cTn id="17"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 calcmode="lin" valueType="num">
                                      <p:cBhvr additive="base">
                                        <p:cTn id="2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 calcmode="lin" valueType="num">
                                      <p:cBhvr additive="base">
                                        <p:cTn id="27"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734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7347">
                                            <p:txEl>
                                              <p:pRg st="6" end="6"/>
                                            </p:txEl>
                                          </p:spTgt>
                                        </p:tgtEl>
                                        <p:attrNameLst>
                                          <p:attrName>style.visibility</p:attrName>
                                        </p:attrNameLst>
                                      </p:cBhvr>
                                      <p:to>
                                        <p:strVal val="visible"/>
                                      </p:to>
                                    </p:set>
                                    <p:anim calcmode="lin" valueType="num">
                                      <p:cBhvr additive="base">
                                        <p:cTn id="31"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7347">
                                            <p:txEl>
                                              <p:pRg st="7" end="7"/>
                                            </p:txEl>
                                          </p:spTgt>
                                        </p:tgtEl>
                                        <p:attrNameLst>
                                          <p:attrName>style.visibility</p:attrName>
                                        </p:attrNameLst>
                                      </p:cBhvr>
                                      <p:to>
                                        <p:strVal val="visible"/>
                                      </p:to>
                                    </p:set>
                                    <p:anim calcmode="lin" valueType="num">
                                      <p:cBhvr additive="base">
                                        <p:cTn id="35" dur="5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73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p>
        </p:txBody>
      </p:sp>
      <p:pic>
        <p:nvPicPr>
          <p:cNvPr id="5" name="图片 4" descr="5f3951dadc2fcb01fcbda3f61e1d8185"/>
          <p:cNvPicPr>
            <a:picLocks noChangeAspect="1"/>
          </p:cNvPicPr>
          <p:nvPr/>
        </p:nvPicPr>
        <p:blipFill>
          <a:blip r:embed="rId2"/>
          <a:stretch>
            <a:fillRect/>
          </a:stretch>
        </p:blipFill>
        <p:spPr>
          <a:xfrm>
            <a:off x="647700" y="1486535"/>
            <a:ext cx="8507730" cy="5467985"/>
          </a:xfrm>
          <a:prstGeom prst="rect">
            <a:avLst/>
          </a:prstGeom>
        </p:spPr>
      </p:pic>
      <p:sp>
        <p:nvSpPr>
          <p:cNvPr id="57347" name="内容占位符 7"/>
          <p:cNvSpPr>
            <a:spLocks noGrp="1"/>
          </p:cNvSpPr>
          <p:nvPr/>
        </p:nvSpPr>
        <p:spPr>
          <a:xfrm>
            <a:off x="1153160" y="1934845"/>
            <a:ext cx="769429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ctr" eaLnBrk="1" latinLnBrk="0" hangingPunct="1">
              <a:spcAft>
                <a:spcPts val="700"/>
              </a:spcAft>
              <a:buNone/>
            </a:pP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spcAft>
                <a:spcPts val="700"/>
              </a:spcAft>
              <a:buNone/>
            </a:pPr>
            <a:r>
              <a:rPr lang="zh-CN" altLang="en-US" sz="2200" b="1" dirty="0">
                <a:solidFill>
                  <a:schemeClr val="bg1"/>
                </a:solidFill>
                <a:latin typeface="微软雅黑" panose="020B0503020204020204" pitchFamily="34" charset="-122"/>
                <a:ea typeface="微软雅黑" panose="020B0503020204020204" pitchFamily="34" charset="-122"/>
                <a:sym typeface="+mn-ea"/>
              </a:rPr>
              <a:t>三检 ：日例检、周抽检、月复检 </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日例检：由维修班组每日在开工前，对设备进行一次巡查，并通过与操作工的沟通了解设备使用状况，并作好记录。</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周抽检：每周对设备进行质量抽查，对班组设备检修质量把关。</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月复检：由车间负责人，每月对设备集中、定期检修情况进行复查，以确保设备检修质量过关。</a:t>
            </a:r>
          </a:p>
          <a:p>
            <a:pPr marL="0" lvl="0" indent="0" eaLnBrk="1" latinLnBrk="0" hangingPunct="1">
              <a:spcAft>
                <a:spcPts val="700"/>
              </a:spcAft>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lnSpc>
                <a:spcPct val="150000"/>
              </a:lnSpc>
              <a:spcAft>
                <a:spcPts val="700"/>
              </a:spcAft>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8" name="图片 7" descr="5f3951dadc2fcb01fcbda3f61e1d8185"/>
          <p:cNvPicPr>
            <a:picLocks noChangeAspect="1"/>
          </p:cNvPicPr>
          <p:nvPr/>
        </p:nvPicPr>
        <p:blipFill>
          <a:blip r:embed="rId3"/>
          <a:stretch>
            <a:fillRect/>
          </a:stretch>
        </p:blipFill>
        <p:spPr>
          <a:xfrm>
            <a:off x="1084580" y="1453515"/>
            <a:ext cx="7150100" cy="4766310"/>
          </a:xfrm>
          <a:prstGeom prst="rect">
            <a:avLst/>
          </a:prstGeom>
        </p:spPr>
      </p:pic>
      <p:sp>
        <p:nvSpPr>
          <p:cNvPr id="34825" name="Text Box 5"/>
          <p:cNvSpPr txBox="1"/>
          <p:nvPr/>
        </p:nvSpPr>
        <p:spPr>
          <a:xfrm>
            <a:off x="1620520" y="2276475"/>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在这一部分，我们主要给大家分享了如何控制物的不安全状态。对于此部分内容，大家还有什么疑问或要补充的吗？</a:t>
            </a: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823" name="Text Box 8"/>
          <p:cNvSpPr txBox="1"/>
          <p:nvPr/>
        </p:nvSpPr>
        <p:spPr>
          <a:xfrm>
            <a:off x="1578610" y="3975100"/>
            <a:ext cx="6120130" cy="118872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刚刚我们分享了如何控制物的不安全状态。那还有什么方面的不安全因素需要控制呢？这是我接下来要与大家分享的内容：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83501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anose="020B0503020204020204" pitchFamily="34" charset="-122"/>
                <a:ea typeface="微软雅黑" panose="020B0503020204020204" pitchFamily="34" charset="-122"/>
                <a:sym typeface="+mn-ea"/>
              </a:rPr>
              <a:t>  </a:t>
            </a:r>
            <a:r>
              <a:rPr lang="zh-CN" altLang="en-US" sz="4800" b="1" dirty="0">
                <a:solidFill>
                  <a:srgbClr val="FF0000"/>
                </a:solidFill>
                <a:latin typeface="微软雅黑" panose="020B0503020204020204" pitchFamily="34" charset="-122"/>
                <a:ea typeface="微软雅黑" panose="020B0503020204020204" pitchFamily="34" charset="-122"/>
                <a:sym typeface="+mn-ea"/>
              </a:rPr>
              <a:t>如何控制环境的不安全状态</a:t>
            </a:r>
          </a:p>
        </p:txBody>
      </p:sp>
      <p:pic>
        <p:nvPicPr>
          <p:cNvPr id="3087" name="图片 1" descr="777ddadc80333dece0f0560c3ec6721e"/>
          <p:cNvPicPr>
            <a:picLocks noChangeAspect="1"/>
          </p:cNvPicPr>
          <p:nvPr/>
        </p:nvPicPr>
        <p:blipFill>
          <a:blip r:embed="rId2"/>
          <a:stretch>
            <a:fillRect/>
          </a:stretch>
        </p:blipFill>
        <p:spPr>
          <a:xfrm>
            <a:off x="1275080" y="197358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高温的防范</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033780" y="19145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、工作时，班长预备十滴水、风油精或霍香正气水等防暑药品，以备班组成员所需；</a:t>
            </a: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、提醒班组成员有充足的睡眠；</a:t>
            </a: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、提醒班组成员多喝白糖水及含盐含酸的清凉饮料；</a:t>
            </a: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、加强个人的防护：配戴工作帽及防护眼镜；</a:t>
            </a: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、医疗的预防：员工就业前的体检，凡患有心血管系统疾病、高血压、溃疡病、肺气肿、肝病及肾病人员不宜从事高温作业。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078355" y="490855"/>
            <a:ext cx="2371090" cy="591820"/>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2992120" y="-438150"/>
            <a:ext cx="677545" cy="255651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166620" y="454660"/>
            <a:ext cx="221932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事故案例</a:t>
            </a:r>
          </a:p>
        </p:txBody>
      </p:sp>
      <p:grpSp>
        <p:nvGrpSpPr>
          <p:cNvPr id="5125" name="Group 5"/>
          <p:cNvGrpSpPr/>
          <p:nvPr/>
        </p:nvGrpSpPr>
        <p:grpSpPr bwMode="auto">
          <a:xfrm>
            <a:off x="831850" y="1732280"/>
            <a:ext cx="3973195" cy="465391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0" name="文本框 38"/>
          <p:cNvSpPr txBox="1">
            <a:spLocks noChangeArrowheads="1"/>
          </p:cNvSpPr>
          <p:nvPr/>
        </p:nvSpPr>
        <p:spPr bwMode="auto">
          <a:xfrm>
            <a:off x="5748655" y="3188335"/>
            <a:ext cx="5925820" cy="24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2013</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年湖南基地“</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3.20</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铲车事故”、“</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5.31</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储坯机事故”这两起特种作业人员违章作业造成的重大事故，对各生产基地安全管理再次敲响警钟， 集团董事局主席霍炽昌主席曾多次表示安全管理是企业经营的永恒主题，是一切工作的生命线，必须高度重视安全工作。</a:t>
            </a:r>
          </a:p>
          <a:p>
            <a:pPr eaLnBrk="1" hangingPunct="1"/>
            <a:endPar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131" name="任意多边形 2"/>
          <p:cNvSpPr/>
          <p:nvPr/>
        </p:nvSpPr>
        <p:spPr bwMode="auto">
          <a:xfrm>
            <a:off x="6104255" y="244411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17415" name="Picture 9" descr=")RJ[BNEY$9@C`6C~)$`RUY8"/>
          <p:cNvPicPr>
            <a:picLocks noChangeAspect="1"/>
          </p:cNvPicPr>
          <p:nvPr/>
        </p:nvPicPr>
        <p:blipFill>
          <a:blip r:embed="rId2"/>
          <a:stretch>
            <a:fillRect/>
          </a:stretch>
        </p:blipFill>
        <p:spPr>
          <a:xfrm>
            <a:off x="1136015" y="1878965"/>
            <a:ext cx="3373120" cy="2409190"/>
          </a:xfrm>
          <a:prstGeom prst="rect">
            <a:avLst/>
          </a:prstGeom>
          <a:noFill/>
          <a:ln w="9525" cap="flat" cmpd="sng">
            <a:solidFill>
              <a:srgbClr val="000080"/>
            </a:solidFill>
            <a:prstDash val="solid"/>
            <a:miter/>
            <a:headEnd type="none" w="med" len="med"/>
            <a:tailEnd type="none" w="med" len="med"/>
          </a:ln>
        </p:spPr>
      </p:pic>
      <p:pic>
        <p:nvPicPr>
          <p:cNvPr id="17412" name="Picture 6" descr="BDO5A0R)}R$_CRGYS7HES54"/>
          <p:cNvPicPr>
            <a:picLocks noChangeAspect="1"/>
          </p:cNvPicPr>
          <p:nvPr/>
        </p:nvPicPr>
        <p:blipFill>
          <a:blip r:embed="rId3"/>
          <a:stretch>
            <a:fillRect/>
          </a:stretch>
        </p:blipFill>
        <p:spPr>
          <a:xfrm>
            <a:off x="1129665" y="3843655"/>
            <a:ext cx="3392170" cy="2423160"/>
          </a:xfrm>
          <a:prstGeom prst="rect">
            <a:avLst/>
          </a:prstGeom>
          <a:noFill/>
          <a:ln w="9525" cap="flat" cmpd="sng">
            <a:solidFill>
              <a:srgbClr val="00008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ppt_x"/>
                                          </p:val>
                                        </p:tav>
                                        <p:tav tm="100000">
                                          <p:val>
                                            <p:strVal val="#ppt_x"/>
                                          </p:val>
                                        </p:tav>
                                      </p:tavLst>
                                    </p:anim>
                                    <p:anim calcmode="lin" valueType="num">
                                      <p:cBhvr additive="base">
                                        <p:cTn id="1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additive="base">
                                        <p:cTn id="23" dur="500" fill="hold"/>
                                        <p:tgtEl>
                                          <p:spTgt spid="17415"/>
                                        </p:tgtEl>
                                        <p:attrNameLst>
                                          <p:attrName>ppt_x</p:attrName>
                                        </p:attrNameLst>
                                      </p:cBhvr>
                                      <p:tavLst>
                                        <p:tav tm="0">
                                          <p:val>
                                            <p:strVal val="#ppt_x"/>
                                          </p:val>
                                        </p:tav>
                                        <p:tav tm="100000">
                                          <p:val>
                                            <p:strVal val="#ppt_x"/>
                                          </p:val>
                                        </p:tav>
                                      </p:tavLst>
                                    </p:anim>
                                    <p:anim calcmode="lin" valueType="num">
                                      <p:cBhvr additive="base">
                                        <p:cTn id="24" dur="500" fill="hold"/>
                                        <p:tgtEl>
                                          <p:spTgt spid="174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additive="base">
                                        <p:cTn id="27" dur="500" fill="hold"/>
                                        <p:tgtEl>
                                          <p:spTgt spid="5125"/>
                                        </p:tgtEl>
                                        <p:attrNameLst>
                                          <p:attrName>ppt_x</p:attrName>
                                        </p:attrNameLst>
                                      </p:cBhvr>
                                      <p:tavLst>
                                        <p:tav tm="0">
                                          <p:val>
                                            <p:strVal val="#ppt_x"/>
                                          </p:val>
                                        </p:tav>
                                        <p:tav tm="100000">
                                          <p:val>
                                            <p:strVal val="#ppt_x"/>
                                          </p:val>
                                        </p:tav>
                                      </p:tavLst>
                                    </p:anim>
                                    <p:anim calcmode="lin" valueType="num">
                                      <p:cBhvr additive="base">
                                        <p:cTn id="2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噪音的防范</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109220" lvl="0" indent="0" eaLnBrk="1" hangingPunct="1">
              <a:spcBef>
                <a:spcPct val="2000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、对噪声环境的就业者进行就业前听力检查，如有噪声作业职业禁忌证的，不宜从事噪接触噪声岗位作业。</a:t>
            </a:r>
          </a:p>
          <a:p>
            <a:pPr marL="109220" lvl="0" indent="0" eaLnBrk="1" hangingPunct="1">
              <a:spcBef>
                <a:spcPct val="20000"/>
              </a:spcBef>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hangingPunct="1">
              <a:spcBef>
                <a:spcPct val="2000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、提醒班组成员有充足的睡眠来增强抵抗力 ；</a:t>
            </a:r>
          </a:p>
          <a:p>
            <a:pPr marL="109220" lvl="0" indent="0" eaLnBrk="1" hangingPunct="1">
              <a:spcBef>
                <a:spcPct val="20000"/>
              </a:spcBef>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hangingPunct="1">
              <a:spcBef>
                <a:spcPct val="2000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、做好个人防护工作，如佩戴防噪音工具等。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a:solidFill>
                  <a:schemeClr val="bg1"/>
                </a:solidFill>
                <a:latin typeface="微软雅黑" panose="020B0503020204020204" pitchFamily="34" charset="-122"/>
                <a:ea typeface="微软雅黑" panose="020B0503020204020204" pitchFamily="34" charset="-122"/>
              </a:rPr>
              <a:t>三、</a:t>
            </a:r>
            <a:r>
              <a:rPr lang="zh-CN" altLang="en-US" sz="2400" b="1" dirty="0">
                <a:solidFill>
                  <a:schemeClr val="bg1"/>
                </a:solidFill>
                <a:latin typeface="微软雅黑" panose="020B0503020204020204" pitchFamily="34" charset="-122"/>
                <a:ea typeface="微软雅黑" panose="020B0503020204020204" pitchFamily="34" charset="-122"/>
                <a:sym typeface="+mn-ea"/>
              </a:rPr>
              <a:t>粉尘的防范</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、注意个人的防护：佩带合适的防尘口罩作为防护措施。防尘口罩要滤尘率、透气率高，重量轻，不影响工人视野及操作。班组长要严格执行未佩带防尘口罩不上岗操作的制度 。</a:t>
            </a: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、注意个人的卫生：开展体育锻炼，注意营养，增强体质，提高抵抗力。此外，应注意个人卫生习惯，不吸烟，遵守防尘操作规程。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员工不良情绪的管理</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ctr" eaLnBrk="1" hangingPunct="1">
              <a:buNone/>
            </a:pPr>
            <a:r>
              <a:rPr lang="en-US" altLang="zh-CN" sz="2200" b="1" dirty="0">
                <a:solidFill>
                  <a:schemeClr val="bg1"/>
                </a:solidFill>
                <a:latin typeface="微软雅黑" panose="020B0503020204020204" pitchFamily="34" charset="-122"/>
                <a:ea typeface="微软雅黑" panose="020B0503020204020204" pitchFamily="34" charset="-122"/>
                <a:sym typeface="+mn-ea"/>
              </a:rPr>
              <a:t>1</a:t>
            </a:r>
            <a:r>
              <a:rPr lang="zh-CN" altLang="en-US" sz="2200" b="1" dirty="0">
                <a:solidFill>
                  <a:schemeClr val="bg1"/>
                </a:solidFill>
                <a:latin typeface="微软雅黑" panose="020B0503020204020204" pitchFamily="34" charset="-122"/>
                <a:ea typeface="微软雅黑" panose="020B0503020204020204" pitchFamily="34" charset="-122"/>
                <a:sym typeface="+mn-ea"/>
              </a:rPr>
              <a:t>、充分重视职工情绪在队组安全生产中的作用</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班长时刻关注班组成员情绪的微妙变化，用正确的方法、相应的对策灵活地处理这种班组安全管理中的潜在危机，保证每天管理目标的实现。</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algn="ctr" eaLnBrk="1" hangingPunct="1">
              <a:buNone/>
            </a:pPr>
            <a:r>
              <a:rPr lang="en-US" altLang="zh-CN" sz="2200" b="1" dirty="0">
                <a:solidFill>
                  <a:schemeClr val="bg1"/>
                </a:solidFill>
                <a:latin typeface="微软雅黑" panose="020B0503020204020204" pitchFamily="34" charset="-122"/>
                <a:ea typeface="微软雅黑" panose="020B0503020204020204" pitchFamily="34" charset="-122"/>
                <a:sym typeface="+mn-ea"/>
              </a:rPr>
              <a:t>2</a:t>
            </a:r>
            <a:r>
              <a:rPr lang="zh-CN" altLang="en-US" sz="2200" b="1" dirty="0">
                <a:solidFill>
                  <a:schemeClr val="bg1"/>
                </a:solidFill>
                <a:latin typeface="微软雅黑" panose="020B0503020204020204" pitchFamily="34" charset="-122"/>
                <a:ea typeface="微软雅黑" panose="020B0503020204020204" pitchFamily="34" charset="-122"/>
                <a:sym typeface="+mn-ea"/>
              </a:rPr>
              <a:t>、班长不要把自己的情绪带到工作中去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如果班长把自己的情绪带到工作中会使整个班组的情绪都不佳，生产过程当中发生事故的概率就会增加。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 calcmode="lin" valueType="num">
                                      <p:cBhvr additive="base">
                                        <p:cTn id="19"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347">
                                            <p:txEl>
                                              <p:pRg st="6" end="6"/>
                                            </p:txEl>
                                          </p:spTgt>
                                        </p:tgtEl>
                                        <p:attrNameLst>
                                          <p:attrName>style.visibility</p:attrName>
                                        </p:attrNameLst>
                                      </p:cBhvr>
                                      <p:to>
                                        <p:strVal val="visible"/>
                                      </p:to>
                                    </p:set>
                                    <p:anim calcmode="lin" valueType="num">
                                      <p:cBhvr additive="base">
                                        <p:cTn id="25"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员工不良情绪的管理</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25855"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l" eaLnBrk="1" hangingPunct="1">
              <a:buNone/>
            </a:pPr>
            <a:r>
              <a:rPr lang="en-US" altLang="zh-CN" sz="2200" b="1" dirty="0">
                <a:solidFill>
                  <a:schemeClr val="bg1"/>
                </a:solidFill>
                <a:latin typeface="微软雅黑" panose="020B0503020204020204" pitchFamily="34" charset="-122"/>
                <a:ea typeface="微软雅黑" panose="020B0503020204020204" pitchFamily="34" charset="-122"/>
                <a:sym typeface="+mn-ea"/>
              </a:rPr>
              <a:t>3</a:t>
            </a:r>
            <a:r>
              <a:rPr lang="zh-CN" altLang="en-US" sz="2200" b="1" dirty="0">
                <a:solidFill>
                  <a:schemeClr val="bg1"/>
                </a:solidFill>
                <a:latin typeface="微软雅黑" panose="020B0503020204020204" pitchFamily="34" charset="-122"/>
                <a:ea typeface="微软雅黑" panose="020B0503020204020204" pitchFamily="34" charset="-122"/>
                <a:sym typeface="+mn-ea"/>
              </a:rPr>
              <a:t>、班组成员的情绪状况是班组安排不同岗位工作和岗位协作的基础 </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当一个班组成员情绪极低落，思想极麻痹的时候，绝对不能让他在装置运行及不平稳的岗位上作业，他会因为工作压力和麻痹思想而误操作，使安全生产没有保障。</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四、交通安全防范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326755" cy="5323840"/>
          </a:xfrm>
          <a:prstGeom prst="rect">
            <a:avLst/>
          </a:prstGeom>
        </p:spPr>
      </p:pic>
      <p:sp>
        <p:nvSpPr>
          <p:cNvPr id="57347" name="内容占位符 7"/>
          <p:cNvSpPr>
            <a:spLocks noGrp="1"/>
          </p:cNvSpPr>
          <p:nvPr/>
        </p:nvSpPr>
        <p:spPr>
          <a:xfrm>
            <a:off x="1087755" y="1934845"/>
            <a:ext cx="748220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r>
              <a:rPr lang="zh-CN" altLang="en-US" sz="2400" b="1" dirty="0">
                <a:solidFill>
                  <a:schemeClr val="bg1"/>
                </a:solidFill>
                <a:latin typeface="微软雅黑" panose="020B0503020204020204" pitchFamily="34" charset="-122"/>
                <a:ea typeface="微软雅黑" panose="020B0503020204020204" pitchFamily="34" charset="-122"/>
                <a:sym typeface="+mn-ea"/>
              </a:rPr>
              <a:t>、厂内交通安全 </a:t>
            </a:r>
          </a:p>
          <a:p>
            <a:pPr marL="0" lvl="0" indent="0" algn="ctr" eaLnBrk="1" hangingPunct="1">
              <a:buNone/>
            </a:pP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）厂内职工或外单位入厂车辆都必须遵守</a:t>
            </a:r>
            <a:r>
              <a:rPr lang="zh-CN" altLang="en-US" sz="2200" b="1" dirty="0">
                <a:solidFill>
                  <a:schemeClr val="bg1"/>
                </a:solidFill>
                <a:latin typeface="微软雅黑" panose="020B0503020204020204" pitchFamily="34" charset="-122"/>
                <a:ea typeface="微软雅黑" panose="020B0503020204020204" pitchFamily="34" charset="-122"/>
                <a:sym typeface="+mn-ea"/>
              </a:rPr>
              <a:t>国家</a:t>
            </a:r>
            <a:r>
              <a:rPr lang="zh-CN" altLang="en-US" sz="2200" dirty="0">
                <a:solidFill>
                  <a:schemeClr val="bg1"/>
                </a:solidFill>
                <a:latin typeface="微软雅黑" panose="020B0503020204020204" pitchFamily="34" charset="-122"/>
                <a:ea typeface="微软雅黑" panose="020B0503020204020204" pitchFamily="34" charset="-122"/>
                <a:sym typeface="+mn-ea"/>
              </a:rPr>
              <a:t>交通法和厂内交通安全规定。</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）外单位车辆进入厂区时，必须先到门卫进行登记方能进厂，进入厂区必须按指定线路行驶，厂区行驶应减速慢行。</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）厂内直行道路限速</a:t>
            </a:r>
            <a:r>
              <a:rPr lang="en-US" altLang="zh-CN" sz="2200" dirty="0">
                <a:solidFill>
                  <a:schemeClr val="bg1"/>
                </a:solidFill>
                <a:latin typeface="微软雅黑" panose="020B0503020204020204" pitchFamily="34" charset="-122"/>
                <a:ea typeface="微软雅黑" panose="020B0503020204020204" pitchFamily="34" charset="-122"/>
                <a:sym typeface="+mn-ea"/>
              </a:rPr>
              <a:t>15</a:t>
            </a:r>
            <a:r>
              <a:rPr lang="zh-CN" altLang="en-US" sz="2200" dirty="0">
                <a:solidFill>
                  <a:schemeClr val="bg1"/>
                </a:solidFill>
                <a:latin typeface="微软雅黑" panose="020B0503020204020204" pitchFamily="34" charset="-122"/>
                <a:ea typeface="微软雅黑" panose="020B0503020204020204" pitchFamily="34" charset="-122"/>
                <a:sym typeface="+mn-ea"/>
              </a:rPr>
              <a:t>公里</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小时，车间内限速</a:t>
            </a:r>
            <a:r>
              <a:rPr lang="en-US" altLang="zh-CN" sz="2200" dirty="0">
                <a:solidFill>
                  <a:schemeClr val="bg1"/>
                </a:solidFill>
                <a:latin typeface="微软雅黑" panose="020B0503020204020204" pitchFamily="34" charset="-122"/>
                <a:ea typeface="微软雅黑" panose="020B0503020204020204" pitchFamily="34" charset="-122"/>
                <a:sym typeface="+mn-ea"/>
              </a:rPr>
              <a:t>8KM/H</a:t>
            </a:r>
            <a:r>
              <a:rPr lang="zh-CN" altLang="en-US" sz="2200" dirty="0">
                <a:solidFill>
                  <a:schemeClr val="bg1"/>
                </a:solidFill>
                <a:latin typeface="微软雅黑" panose="020B0503020204020204" pitchFamily="34" charset="-122"/>
                <a:ea typeface="微软雅黑" panose="020B0503020204020204" pitchFamily="34" charset="-122"/>
                <a:sym typeface="+mn-ea"/>
              </a:rPr>
              <a:t>，作业场所限速</a:t>
            </a: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公里</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小时。车辆应在中心道上行驶，严禁与生产系统设备管道接触。</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）厂内机动车辆操作人员必须按照国家有关规定，持厂内机动车驾驶证或特种作业操作证方能上岗。</a:t>
            </a:r>
            <a:br>
              <a:rPr lang="zh-CN" altLang="en-US" sz="2200" dirty="0">
                <a:solidFill>
                  <a:schemeClr val="bg1"/>
                </a:solidFill>
                <a:latin typeface="微软雅黑" panose="020B0503020204020204" pitchFamily="34" charset="-122"/>
                <a:ea typeface="微软雅黑" panose="020B0503020204020204" pitchFamily="34" charset="-122"/>
                <a:sym typeface="+mn-ea"/>
              </a:rPr>
            </a:b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 calcmode="lin" valueType="num">
                                      <p:cBhvr additive="base">
                                        <p:cTn id="17"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 calcmode="lin" valueType="num">
                                      <p:cBhvr additive="base">
                                        <p:cTn id="2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7347">
                                            <p:txEl>
                                              <p:pRg st="5" end="5"/>
                                            </p:txEl>
                                          </p:spTgt>
                                        </p:tgtEl>
                                        <p:attrNameLst>
                                          <p:attrName>style.visibility</p:attrName>
                                        </p:attrNameLst>
                                      </p:cBhvr>
                                      <p:to>
                                        <p:strVal val="visible"/>
                                      </p:to>
                                    </p:set>
                                    <p:anim calcmode="lin" valueType="num">
                                      <p:cBhvr additive="base">
                                        <p:cTn id="25"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五、交通安全防范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326755" cy="5323840"/>
          </a:xfrm>
          <a:prstGeom prst="rect">
            <a:avLst/>
          </a:prstGeom>
        </p:spPr>
      </p:pic>
      <p:sp>
        <p:nvSpPr>
          <p:cNvPr id="57347" name="内容占位符 7"/>
          <p:cNvSpPr>
            <a:spLocks noGrp="1"/>
          </p:cNvSpPr>
          <p:nvPr/>
        </p:nvSpPr>
        <p:spPr>
          <a:xfrm>
            <a:off x="1087755" y="1934845"/>
            <a:ext cx="748220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eaLnBrk="1" latinLnBrk="0" hangingPunct="1">
              <a:lnSpc>
                <a:spcPct val="150000"/>
              </a:lnSpc>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）厂内机动车辆驾驶员应精力集中，严禁违章作业，必须遵守交通规则，禁止超速行驶、酒后开车。进入厂区内行驶的各种车辆严禁超高、超载、超速行驶，超车时不准妨碍被超车辆行驶和行人的安全。</a:t>
            </a:r>
          </a:p>
          <a:p>
            <a:pPr marL="0" lvl="0" indent="0" eaLnBrk="1" latinLnBrk="0" hangingPunct="1">
              <a:lnSpc>
                <a:spcPct val="150000"/>
              </a:lnSpc>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6</a:t>
            </a:r>
            <a:r>
              <a:rPr lang="zh-CN" altLang="en-US" sz="2200" dirty="0">
                <a:solidFill>
                  <a:schemeClr val="bg1"/>
                </a:solidFill>
                <a:latin typeface="微软雅黑" panose="020B0503020204020204" pitchFamily="34" charset="-122"/>
                <a:ea typeface="微软雅黑" panose="020B0503020204020204" pitchFamily="34" charset="-122"/>
                <a:sym typeface="+mn-ea"/>
              </a:rPr>
              <a:t>）车辆通过道口、拐弯，应显示信号，要做到“一慢、二看、三通过”，注意观察。</a:t>
            </a:r>
          </a:p>
          <a:p>
            <a:pPr marL="0" lvl="0" indent="0" eaLnBrk="1" latinLnBrk="0" hangingPunct="1">
              <a:lnSpc>
                <a:spcPct val="150000"/>
              </a:lnSpc>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7</a:t>
            </a:r>
            <a:r>
              <a:rPr lang="zh-CN" altLang="en-US" sz="2200" dirty="0">
                <a:solidFill>
                  <a:schemeClr val="bg1"/>
                </a:solidFill>
                <a:latin typeface="微软雅黑" panose="020B0503020204020204" pitchFamily="34" charset="-122"/>
                <a:ea typeface="微软雅黑" panose="020B0503020204020204" pitchFamily="34" charset="-122"/>
                <a:sym typeface="+mn-ea"/>
              </a:rPr>
              <a:t>）厂区交通道路，要设有足够的照明，道路上不准放物件，随时保持畅通。   </a:t>
            </a:r>
          </a:p>
          <a:p>
            <a:pPr marL="0" lvl="0" indent="0" eaLnBrk="1" latinLnBrk="0" hangingPunct="1">
              <a:lnSpc>
                <a:spcPct val="150000"/>
              </a:lnSpc>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2" name="图片 1" descr="5f3951dadc2fcb01fcbda3f61e1d8185"/>
          <p:cNvPicPr>
            <a:picLocks noChangeAspect="1"/>
          </p:cNvPicPr>
          <p:nvPr/>
        </p:nvPicPr>
        <p:blipFill>
          <a:blip r:embed="rId3"/>
          <a:stretch>
            <a:fillRect/>
          </a:stretch>
        </p:blipFill>
        <p:spPr>
          <a:xfrm>
            <a:off x="1005840" y="1418590"/>
            <a:ext cx="7150100" cy="4766310"/>
          </a:xfrm>
          <a:prstGeom prst="rect">
            <a:avLst/>
          </a:prstGeom>
        </p:spPr>
      </p:pic>
      <p:sp>
        <p:nvSpPr>
          <p:cNvPr id="3" name="Text Box 5"/>
          <p:cNvSpPr txBox="1"/>
          <p:nvPr/>
        </p:nvSpPr>
        <p:spPr>
          <a:xfrm>
            <a:off x="1541780" y="2241550"/>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在这一部分，我们主要给大家分享了如何控制环境的不安全状态。对于此部分内容，大家还有什么疑问或要补充的吗？</a:t>
            </a: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Text Box 8"/>
          <p:cNvSpPr txBox="1"/>
          <p:nvPr/>
        </p:nvSpPr>
        <p:spPr>
          <a:xfrm>
            <a:off x="1499870" y="3940175"/>
            <a:ext cx="6120130" cy="118872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刚刚我们分享了如何控制环境的不安全状态。到了这里，我们今天的课程也就结束了，现在让我们一起来回顾下今天课程的主要内容：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2" name="图片 1" descr="5f3951dadc2fcb01fcbda3f61e1d8185"/>
          <p:cNvPicPr>
            <a:picLocks noChangeAspect="1"/>
          </p:cNvPicPr>
          <p:nvPr/>
        </p:nvPicPr>
        <p:blipFill>
          <a:blip r:embed="rId3"/>
          <a:stretch>
            <a:fillRect/>
          </a:stretch>
        </p:blipFill>
        <p:spPr>
          <a:xfrm>
            <a:off x="1032510" y="1585595"/>
            <a:ext cx="7150100" cy="4766310"/>
          </a:xfrm>
          <a:prstGeom prst="rect">
            <a:avLst/>
          </a:prstGeom>
        </p:spPr>
      </p:pic>
      <p:sp>
        <p:nvSpPr>
          <p:cNvPr id="3" name="文本框 2"/>
          <p:cNvSpPr txBox="1"/>
          <p:nvPr/>
        </p:nvSpPr>
        <p:spPr>
          <a:xfrm>
            <a:off x="1575435" y="2701290"/>
            <a:ext cx="4876800" cy="483235"/>
          </a:xfrm>
          <a:prstGeom prst="rect">
            <a:avLst/>
          </a:prstGeom>
          <a:noFill/>
        </p:spPr>
        <p:txBody>
          <a:bodyPr wrap="square" rtlCol="0">
            <a:spAutoFit/>
          </a:bodyPr>
          <a:lstStyle/>
          <a:p>
            <a:r>
              <a:rPr lang="zh-CN" altLang="zh-CN" sz="2400">
                <a:solidFill>
                  <a:schemeClr val="bg1"/>
                </a:solidFill>
                <a:latin typeface="微软雅黑" panose="020B0503020204020204" pitchFamily="34" charset="-122"/>
                <a:ea typeface="微软雅黑" panose="020B0503020204020204" pitchFamily="34" charset="-122"/>
              </a:rPr>
              <a:t>本课程的最终目的</a:t>
            </a:r>
          </a:p>
        </p:txBody>
      </p:sp>
      <p:sp>
        <p:nvSpPr>
          <p:cNvPr id="4" name="文本框 3"/>
          <p:cNvSpPr txBox="1"/>
          <p:nvPr/>
        </p:nvSpPr>
        <p:spPr>
          <a:xfrm>
            <a:off x="1428115" y="3602990"/>
            <a:ext cx="6359525" cy="1188720"/>
          </a:xfrm>
          <a:prstGeom prst="rect">
            <a:avLst/>
          </a:prstGeom>
          <a:noFill/>
        </p:spPr>
        <p:txBody>
          <a:bodyPr wrap="square" rtlCol="0">
            <a:spAutoFit/>
          </a:bodyPr>
          <a:lstStyle/>
          <a:p>
            <a:pPr latinLnBrk="0">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实现人员无违章，管理无漏洞，系统无缺陷，设备五隐患，环境氛围好的目标。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11NVUWMDOA1T12[@07DLYH4"/>
          <p:cNvPicPr>
            <a:picLocks noChangeAspect="1"/>
          </p:cNvPicPr>
          <p:nvPr/>
        </p:nvPicPr>
        <p:blipFill>
          <a:blip r:embed="rId2"/>
          <a:stretch>
            <a:fillRect/>
          </a:stretch>
        </p:blipFill>
        <p:spPr>
          <a:xfrm>
            <a:off x="831850" y="3935413"/>
            <a:ext cx="2525713" cy="2305050"/>
          </a:xfrm>
          <a:prstGeom prst="rect">
            <a:avLst/>
          </a:prstGeom>
          <a:noFill/>
          <a:ln w="9525">
            <a:noFill/>
          </a:ln>
        </p:spPr>
      </p:pic>
      <p:pic>
        <p:nvPicPr>
          <p:cNvPr id="18437" name="Picture 5" descr="0UE[$P}@`@0$(R3KCP0BU{W"/>
          <p:cNvPicPr>
            <a:picLocks noChangeAspect="1"/>
          </p:cNvPicPr>
          <p:nvPr/>
        </p:nvPicPr>
        <p:blipFill>
          <a:blip r:embed="rId3">
            <a:lum bright="14001"/>
          </a:blip>
          <a:stretch>
            <a:fillRect/>
          </a:stretch>
        </p:blipFill>
        <p:spPr>
          <a:xfrm>
            <a:off x="3156585" y="3727768"/>
            <a:ext cx="2428875" cy="2513012"/>
          </a:xfrm>
          <a:prstGeom prst="rect">
            <a:avLst/>
          </a:prstGeom>
          <a:noFill/>
          <a:ln w="9525">
            <a:noFill/>
          </a:ln>
        </p:spPr>
      </p:pic>
      <p:sp>
        <p:nvSpPr>
          <p:cNvPr id="5130" name="文本框 38"/>
          <p:cNvSpPr txBox="1">
            <a:spLocks noChangeArrowheads="1"/>
          </p:cNvSpPr>
          <p:nvPr/>
        </p:nvSpPr>
        <p:spPr bwMode="auto">
          <a:xfrm>
            <a:off x="6177915" y="2342515"/>
            <a:ext cx="5372100" cy="24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en-US" sz="2200">
                <a:solidFill>
                  <a:schemeClr val="tx1">
                    <a:lumMod val="75000"/>
                    <a:lumOff val="25000"/>
                  </a:schemeClr>
                </a:solidFill>
                <a:latin typeface="微软雅黑" panose="020B0503020204020204" pitchFamily="34" charset="-122"/>
                <a:ea typeface="微软雅黑" panose="020B0503020204020204" pitchFamily="34" charset="-122"/>
              </a:rPr>
              <a:t>    </a:t>
            </a:r>
            <a:r>
              <a:rPr sz="220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2012</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年</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10</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月</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5</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日，抛光二清洁工谢艳芹在车间清洁卫生时，被从车间外进入车间叉车上的废料斗撞倒在地，叉车司机刘传珠未发现继续前行约</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1</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米。叉车上的铁制废料空斗，把谢艳芹卷压在斗下，斗底横档压刮伤谢艳芹脚、胸，并将整个头皮揭离。</a:t>
            </a:r>
          </a:p>
        </p:txBody>
      </p:sp>
      <p:sp>
        <p:nvSpPr>
          <p:cNvPr id="5131" name="任意多边形 2"/>
          <p:cNvSpPr/>
          <p:nvPr/>
        </p:nvSpPr>
        <p:spPr bwMode="auto">
          <a:xfrm rot="10140000">
            <a:off x="4628515" y="434784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4" name="矩形 14"/>
          <p:cNvSpPr>
            <a:spLocks noChangeArrowheads="1"/>
          </p:cNvSpPr>
          <p:nvPr/>
        </p:nvSpPr>
        <p:spPr bwMode="auto">
          <a:xfrm>
            <a:off x="2540635" y="685800"/>
            <a:ext cx="3044825" cy="59182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 name="L 形 16"/>
          <p:cNvSpPr/>
          <p:nvPr/>
        </p:nvSpPr>
        <p:spPr bwMode="auto">
          <a:xfrm rot="16200000">
            <a:off x="3723640" y="-58991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6" name="文本框 18"/>
          <p:cNvSpPr txBox="1">
            <a:spLocks noChangeArrowheads="1"/>
          </p:cNvSpPr>
          <p:nvPr/>
        </p:nvSpPr>
        <p:spPr bwMode="auto">
          <a:xfrm>
            <a:off x="2926715" y="659130"/>
            <a:ext cx="236537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微软雅黑" panose="020B0503020204020204" pitchFamily="34" charset="-122"/>
                <a:ea typeface="微软雅黑" panose="020B0503020204020204" pitchFamily="34" charset="-122"/>
              </a:rPr>
              <a:t>事故经过</a:t>
            </a:r>
          </a:p>
        </p:txBody>
      </p:sp>
      <p:grpSp>
        <p:nvGrpSpPr>
          <p:cNvPr id="3" name="Group 5"/>
          <p:cNvGrpSpPr/>
          <p:nvPr/>
        </p:nvGrpSpPr>
        <p:grpSpPr bwMode="auto">
          <a:xfrm>
            <a:off x="831850" y="1732280"/>
            <a:ext cx="4753610" cy="4653915"/>
            <a:chOff x="0" y="0"/>
            <a:chExt cx="1765738" cy="1460938"/>
          </a:xfrm>
        </p:grpSpPr>
        <p:sp>
          <p:nvSpPr>
            <p:cNvPr id="7"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cxnSp>
          <p:nvCxnSpPr>
            <p:cNvPr id="8"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9"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pic>
        <p:nvPicPr>
          <p:cNvPr id="18435" name="Picture 3" descr="WY~4J$Y55YAG9NALP4UGRJU"/>
          <p:cNvPicPr>
            <a:picLocks noChangeAspect="1"/>
          </p:cNvPicPr>
          <p:nvPr/>
        </p:nvPicPr>
        <p:blipFill>
          <a:blip r:embed="rId4">
            <a:lum bright="14001"/>
          </a:blip>
          <a:stretch>
            <a:fillRect/>
          </a:stretch>
        </p:blipFill>
        <p:spPr>
          <a:xfrm>
            <a:off x="1834833" y="1866265"/>
            <a:ext cx="2746375" cy="2333625"/>
          </a:xfrm>
          <a:prstGeom prst="rect">
            <a:avLst/>
          </a:prstGeom>
          <a:noFill/>
          <a:ln w="9525">
            <a:noFill/>
          </a:ln>
        </p:spPr>
      </p:pic>
      <p:graphicFrame>
        <p:nvGraphicFramePr>
          <p:cNvPr id="11" name="Group 318"/>
          <p:cNvGraphicFramePr>
            <a:graphicFrameLocks noGrp="1"/>
          </p:cNvGraphicFramePr>
          <p:nvPr/>
        </p:nvGraphicFramePr>
        <p:xfrm>
          <a:off x="5980430" y="4948555"/>
          <a:ext cx="5948045" cy="1463040"/>
        </p:xfrm>
        <a:graphic>
          <a:graphicData uri="http://schemas.openxmlformats.org/drawingml/2006/table">
            <a:tbl>
              <a:tblPr/>
              <a:tblGrid>
                <a:gridCol w="516255"/>
                <a:gridCol w="516255"/>
                <a:gridCol w="515620"/>
                <a:gridCol w="469900"/>
                <a:gridCol w="836930"/>
                <a:gridCol w="654685"/>
                <a:gridCol w="850265"/>
                <a:gridCol w="918845"/>
                <a:gridCol w="669290"/>
              </a:tblGrid>
              <a:tr h="51816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基地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姓名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性别</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入厂时间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工种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所属车间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发生日期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总费用</a:t>
                      </a: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元</a:t>
                      </a: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8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湖南</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谢艳芹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2012-3-5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清洁工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抛光二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2012-10-5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目前治疗中</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436"/>
                                        </p:tgtEl>
                                        <p:attrNameLst>
                                          <p:attrName>style.visibility</p:attrName>
                                        </p:attrNameLst>
                                      </p:cBhvr>
                                      <p:to>
                                        <p:strVal val="visible"/>
                                      </p:to>
                                    </p:set>
                                    <p:anim calcmode="lin" valueType="num">
                                      <p:cBhvr additive="base">
                                        <p:cTn id="17" dur="500" fill="hold"/>
                                        <p:tgtEl>
                                          <p:spTgt spid="18436"/>
                                        </p:tgtEl>
                                        <p:attrNameLst>
                                          <p:attrName>ppt_x</p:attrName>
                                        </p:attrNameLst>
                                      </p:cBhvr>
                                      <p:tavLst>
                                        <p:tav tm="0">
                                          <p:val>
                                            <p:strVal val="#ppt_x"/>
                                          </p:val>
                                        </p:tav>
                                        <p:tav tm="100000">
                                          <p:val>
                                            <p:strVal val="#ppt_x"/>
                                          </p:val>
                                        </p:tav>
                                      </p:tavLst>
                                    </p:anim>
                                    <p:anim calcmode="lin" valueType="num">
                                      <p:cBhvr additive="base">
                                        <p:cTn id="18" dur="500" fill="hold"/>
                                        <p:tgtEl>
                                          <p:spTgt spid="1843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7"/>
                                        </p:tgtEl>
                                        <p:attrNameLst>
                                          <p:attrName>style.visibility</p:attrName>
                                        </p:attrNameLst>
                                      </p:cBhvr>
                                      <p:to>
                                        <p:strVal val="visible"/>
                                      </p:to>
                                    </p:set>
                                    <p:anim calcmode="lin" valueType="num">
                                      <p:cBhvr additive="base">
                                        <p:cTn id="21" dur="500" fill="hold"/>
                                        <p:tgtEl>
                                          <p:spTgt spid="18437"/>
                                        </p:tgtEl>
                                        <p:attrNameLst>
                                          <p:attrName>ppt_x</p:attrName>
                                        </p:attrNameLst>
                                      </p:cBhvr>
                                      <p:tavLst>
                                        <p:tav tm="0">
                                          <p:val>
                                            <p:strVal val="#ppt_x"/>
                                          </p:val>
                                        </p:tav>
                                        <p:tav tm="100000">
                                          <p:val>
                                            <p:strVal val="#ppt_x"/>
                                          </p:val>
                                        </p:tav>
                                      </p:tavLst>
                                    </p:anim>
                                    <p:anim calcmode="lin" valueType="num">
                                      <p:cBhvr additive="base">
                                        <p:cTn id="22" dur="500" fill="hold"/>
                                        <p:tgtEl>
                                          <p:spTgt spid="184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31"/>
                                        </p:tgtEl>
                                        <p:attrNameLst>
                                          <p:attrName>style.visibility</p:attrName>
                                        </p:attrNameLst>
                                      </p:cBhvr>
                                      <p:to>
                                        <p:strVal val="visible"/>
                                      </p:to>
                                    </p:set>
                                    <p:anim calcmode="lin" valueType="num">
                                      <p:cBhvr additive="base">
                                        <p:cTn id="37" dur="500" fill="hold"/>
                                        <p:tgtEl>
                                          <p:spTgt spid="5131"/>
                                        </p:tgtEl>
                                        <p:attrNameLst>
                                          <p:attrName>ppt_x</p:attrName>
                                        </p:attrNameLst>
                                      </p:cBhvr>
                                      <p:tavLst>
                                        <p:tav tm="0">
                                          <p:val>
                                            <p:strVal val="#ppt_x"/>
                                          </p:val>
                                        </p:tav>
                                        <p:tav tm="100000">
                                          <p:val>
                                            <p:strVal val="#ppt_x"/>
                                          </p:val>
                                        </p:tav>
                                      </p:tavLst>
                                    </p:anim>
                                    <p:anim calcmode="lin" valueType="num">
                                      <p:cBhvr additive="base">
                                        <p:cTn id="38"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078355" y="490855"/>
            <a:ext cx="2371090" cy="591820"/>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2992120" y="-438150"/>
            <a:ext cx="677545" cy="255651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078355" y="490855"/>
            <a:ext cx="2693035"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400">
                <a:solidFill>
                  <a:schemeClr val="bg1"/>
                </a:solidFill>
                <a:latin typeface="华文细黑" panose="02010600040101010101" pitchFamily="2" charset="-122"/>
                <a:ea typeface="华文细黑" panose="02010600040101010101" pitchFamily="2" charset="-122"/>
              </a:rPr>
              <a:t>事故案例</a:t>
            </a:r>
            <a:endParaRPr lang="zh-CN" altLang="zh-CN" sz="3400">
              <a:solidFill>
                <a:schemeClr val="bg1"/>
              </a:solidFill>
              <a:latin typeface="华文细黑" panose="02010600040101010101" pitchFamily="2" charset="-122"/>
              <a:ea typeface="华文细黑" panose="02010600040101010101" pitchFamily="2" charset="-122"/>
            </a:endParaRPr>
          </a:p>
        </p:txBody>
      </p:sp>
      <p:grpSp>
        <p:nvGrpSpPr>
          <p:cNvPr id="5125" name="Group 5"/>
          <p:cNvGrpSpPr/>
          <p:nvPr/>
        </p:nvGrpSpPr>
        <p:grpSpPr bwMode="auto">
          <a:xfrm>
            <a:off x="387985" y="2245360"/>
            <a:ext cx="4548505" cy="354774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0" name="文本框 38"/>
          <p:cNvSpPr txBox="1">
            <a:spLocks noChangeArrowheads="1"/>
          </p:cNvSpPr>
          <p:nvPr/>
        </p:nvSpPr>
        <p:spPr bwMode="auto">
          <a:xfrm>
            <a:off x="5867400" y="2501265"/>
            <a:ext cx="592582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2012</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年</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4</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月</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7</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日上午</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9</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时</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50</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分左右，某基地球釉车间白班拉料组长吴某开</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36#</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球磨机，发现皮带轮过松需要打蜡增加摩擦力，在设备运行过程中进行调整工作，严重违反安全操作规程，同时由于地面积水较多，脚底打滑，身体失去平衡往右前方倾斜，右手被正在运行的球磨机皮带卷入，造成右手受伤，送至医院进行治疗，最终以截肢处理。</a:t>
            </a:r>
            <a:endPar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131" name="任意多边形 2"/>
          <p:cNvSpPr/>
          <p:nvPr/>
        </p:nvSpPr>
        <p:spPr bwMode="auto">
          <a:xfrm>
            <a:off x="4449445" y="260159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483" name="Rectangle 3"/>
          <p:cNvSpPr>
            <a:spLocks noGrp="1"/>
          </p:cNvSpPr>
          <p:nvPr/>
        </p:nvSpPr>
        <p:spPr>
          <a:xfrm>
            <a:off x="5293995" y="5600383"/>
            <a:ext cx="7072313" cy="785812"/>
          </a:xfrm>
          <a:prstGeom prst="rect">
            <a:avLst/>
          </a:prstGeom>
          <a:noFill/>
          <a:ln w="9525">
            <a:noFill/>
          </a:ln>
        </p:spPr>
        <p:txBody>
          <a:bodyPr/>
          <a:lstStyle/>
          <a:p>
            <a:pPr marL="342900" lvl="0" indent="-342900" algn="just" eaLnBrk="1" hangingPunct="1">
              <a:spcBef>
                <a:spcPct val="20000"/>
              </a:spcBef>
            </a:pPr>
            <a:r>
              <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思考：案例中事故原因有哪些？</a:t>
            </a:r>
          </a:p>
          <a:p>
            <a:pPr marL="342900" lvl="0" indent="-342900" algn="just" eaLnBrk="1" hangingPunct="1">
              <a:spcBef>
                <a:spcPct val="20000"/>
              </a:spcBef>
            </a:pPr>
            <a:endParaRPr lang="zh-CN" altLang="en-US" sz="36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a:stretch>
            <a:fillRect/>
          </a:stretch>
        </p:blipFill>
        <p:spPr>
          <a:xfrm>
            <a:off x="544195" y="2501265"/>
            <a:ext cx="4236085" cy="296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ppt_x"/>
                                          </p:val>
                                        </p:tav>
                                        <p:tav tm="100000">
                                          <p:val>
                                            <p:strVal val="#ppt_x"/>
                                          </p:val>
                                        </p:tav>
                                      </p:tavLst>
                                    </p:anim>
                                    <p:anim calcmode="lin" valueType="num">
                                      <p:cBhvr additive="base">
                                        <p:cTn id="1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483"/>
                                        </p:tgtEl>
                                        <p:attrNameLst>
                                          <p:attrName>style.visibility</p:attrName>
                                        </p:attrNameLst>
                                      </p:cBhvr>
                                      <p:to>
                                        <p:strVal val="visible"/>
                                      </p:to>
                                    </p:set>
                                    <p:anim calcmode="lin" valueType="num">
                                      <p:cBhvr additive="base">
                                        <p:cTn id="29" dur="500" fill="hold"/>
                                        <p:tgtEl>
                                          <p:spTgt spid="20483"/>
                                        </p:tgtEl>
                                        <p:attrNameLst>
                                          <p:attrName>ppt_x</p:attrName>
                                        </p:attrNameLst>
                                      </p:cBhvr>
                                      <p:tavLst>
                                        <p:tav tm="0">
                                          <p:val>
                                            <p:strVal val="#ppt_x"/>
                                          </p:val>
                                        </p:tav>
                                        <p:tav tm="100000">
                                          <p:val>
                                            <p:strVal val="#ppt_x"/>
                                          </p:val>
                                        </p:tav>
                                      </p:tavLst>
                                    </p:anim>
                                    <p:anim calcmode="lin" valueType="num">
                                      <p:cBhvr additive="base">
                                        <p:cTn id="30"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P spid="204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5162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7232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4768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事故原因分析</a:t>
            </a:r>
            <a:r>
              <a:rPr lang="zh-CN" sz="2400">
                <a:solidFill>
                  <a:schemeClr val="bg1"/>
                </a:solidFill>
                <a:latin typeface="华文细黑" panose="02010600040101010101" pitchFamily="2" charset="-122"/>
                <a:ea typeface="华文细黑" panose="02010600040101010101" pitchFamily="2" charset="-122"/>
              </a:rPr>
              <a:t> </a:t>
            </a:r>
          </a:p>
        </p:txBody>
      </p:sp>
      <p:pic>
        <p:nvPicPr>
          <p:cNvPr id="7" name="图片 6" descr="3"/>
          <p:cNvPicPr>
            <a:picLocks noChangeAspect="1"/>
          </p:cNvPicPr>
          <p:nvPr/>
        </p:nvPicPr>
        <p:blipFill>
          <a:blip r:embed="rId2"/>
          <a:stretch>
            <a:fillRect/>
          </a:stretch>
        </p:blipFill>
        <p:spPr>
          <a:xfrm>
            <a:off x="372110" y="1229995"/>
            <a:ext cx="8796655" cy="3828415"/>
          </a:xfrm>
          <a:prstGeom prst="rect">
            <a:avLst/>
          </a:prstGeom>
        </p:spPr>
      </p:pic>
      <p:sp>
        <p:nvSpPr>
          <p:cNvPr id="4" name="文本框 38"/>
          <p:cNvSpPr txBox="1">
            <a:spLocks noChangeArrowheads="1"/>
          </p:cNvSpPr>
          <p:nvPr/>
        </p:nvSpPr>
        <p:spPr bwMode="auto">
          <a:xfrm>
            <a:off x="1348740" y="2096770"/>
            <a:ext cx="6535420" cy="225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lvl="0" indent="-342900" algn="just" eaLnBrk="1" hangingPunct="1">
              <a:spcBef>
                <a:spcPct val="20000"/>
              </a:spcBef>
            </a:pPr>
            <a:r>
              <a:rPr lang="en-US" sz="2200">
                <a:solidFill>
                  <a:schemeClr val="bg1"/>
                </a:solidFill>
                <a:latin typeface="微软雅黑" panose="020B0503020204020204" pitchFamily="34" charset="-122"/>
                <a:ea typeface="微软雅黑" panose="020B0503020204020204" pitchFamily="34" charset="-122"/>
              </a:rPr>
              <a:t>    </a:t>
            </a:r>
            <a:r>
              <a:rPr lang="en-US" altLang="zh-CN"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、当事人严重违反安全操作规程是事故发生的直接原因。</a:t>
            </a:r>
          </a:p>
          <a:p>
            <a:pPr marL="342900" lvl="0" indent="-342900" algn="just" eaLnBrk="1" hangingPunct="1">
              <a:spcBef>
                <a:spcPct val="20000"/>
              </a:spcBef>
            </a:pPr>
            <a:r>
              <a:rPr lang="en-US" altLang="zh-CN"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2</a:t>
            </a:r>
            <a:r>
              <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、事故现场不良的作业环境是事故发生的主要原因。</a:t>
            </a:r>
          </a:p>
          <a:p>
            <a:pPr marL="342900" lvl="0" indent="-342900" algn="just" eaLnBrk="1" hangingPunct="1">
              <a:spcBef>
                <a:spcPct val="20000"/>
              </a:spcBef>
            </a:pPr>
            <a:r>
              <a:rPr lang="en-US" altLang="zh-CN"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3</a:t>
            </a:r>
            <a:r>
              <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、安全培训不到位且现场监管不足是事故发生的间接原因。</a:t>
            </a:r>
          </a:p>
        </p:txBody>
      </p:sp>
      <p:pic>
        <p:nvPicPr>
          <p:cNvPr id="8" name="图片 7" descr="4"/>
          <p:cNvPicPr>
            <a:picLocks noChangeAspect="1"/>
          </p:cNvPicPr>
          <p:nvPr/>
        </p:nvPicPr>
        <p:blipFill>
          <a:blip r:embed="rId3"/>
          <a:stretch>
            <a:fillRect/>
          </a:stretch>
        </p:blipFill>
        <p:spPr>
          <a:xfrm>
            <a:off x="8974455" y="1229995"/>
            <a:ext cx="3743325" cy="5254625"/>
          </a:xfrm>
          <a:prstGeom prst="rect">
            <a:avLst/>
          </a:prstGeom>
        </p:spPr>
      </p:pic>
      <p:sp>
        <p:nvSpPr>
          <p:cNvPr id="22531" name="Rectangle 3"/>
          <p:cNvSpPr>
            <a:spLocks noGrp="1"/>
          </p:cNvSpPr>
          <p:nvPr/>
        </p:nvSpPr>
        <p:spPr>
          <a:xfrm>
            <a:off x="980123" y="4763453"/>
            <a:ext cx="8640762" cy="2428875"/>
          </a:xfrm>
          <a:prstGeom prst="rect">
            <a:avLst/>
          </a:prstGeom>
          <a:noFill/>
          <a:ln w="9525">
            <a:noFill/>
          </a:ln>
        </p:spPr>
        <p:txBody>
          <a:bodyPr/>
          <a:lstStyle/>
          <a:p>
            <a:pPr marL="342900" lvl="0" indent="-342900" algn="just" eaLnBrk="1" hangingPunct="1">
              <a:spcBef>
                <a:spcPct val="20000"/>
              </a:spcBef>
            </a:pP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试问？</a:t>
            </a:r>
          </a:p>
          <a:p>
            <a:pPr marL="342900" lvl="0" indent="-342900" algn="just" eaLnBrk="1" hangingPunct="1">
              <a:spcBef>
                <a:spcPct val="20000"/>
              </a:spcBef>
            </a:pPr>
            <a:r>
              <a:rPr lang="en-US" altLang="zh-CN"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、这难道是员工第一次违章作业就发生了事故吗？</a:t>
            </a:r>
          </a:p>
          <a:p>
            <a:pPr marL="342900" lvl="0" indent="-342900" algn="just" eaLnBrk="1" hangingPunct="1">
              <a:spcBef>
                <a:spcPct val="20000"/>
              </a:spcBef>
            </a:pPr>
            <a:r>
              <a:rPr lang="en-US" altLang="zh-CN"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、之前员工这样违章操作，有人干涉过没有？</a:t>
            </a:r>
          </a:p>
          <a:p>
            <a:pPr marL="342900" lvl="0" indent="-342900" algn="just" eaLnBrk="1" hangingPunct="1">
              <a:spcBef>
                <a:spcPct val="20000"/>
              </a:spcBef>
            </a:pPr>
            <a:r>
              <a:rPr lang="en-US" altLang="zh-CN"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、同样的违章作业是否也存在其他岗位？</a:t>
            </a:r>
          </a:p>
          <a:p>
            <a:pPr marL="342900" lvl="0" indent="-342900" algn="just" eaLnBrk="1" hangingPunct="1">
              <a:spcBef>
                <a:spcPct val="20000"/>
              </a:spcBef>
            </a:pPr>
            <a:endPar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slide(fromBottom)">
                                      <p:cBhvr>
                                        <p:cTn id="13" dur="500"/>
                                        <p:tgtEl>
                                          <p:spTgt spid="22531">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Effect transition="in" filter="slide(fromBottom)">
                                      <p:cBhvr>
                                        <p:cTn id="16" dur="500"/>
                                        <p:tgtEl>
                                          <p:spTgt spid="225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slide(fromBottom)">
                                      <p:cBhvr>
                                        <p:cTn id="21" dur="500"/>
                                        <p:tgtEl>
                                          <p:spTgt spid="225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2531">
                                            <p:txEl>
                                              <p:pRg st="3" end="3"/>
                                            </p:txEl>
                                          </p:spTgt>
                                        </p:tgtEl>
                                        <p:attrNameLst>
                                          <p:attrName>style.visibility</p:attrName>
                                        </p:attrNameLst>
                                      </p:cBhvr>
                                      <p:to>
                                        <p:strVal val="visible"/>
                                      </p:to>
                                    </p:set>
                                    <p:animEffect transition="in" filter="slide(fromBottom)">
                                      <p:cBhvr>
                                        <p:cTn id="26"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239839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670935" y="-140970"/>
            <a:ext cx="677545" cy="264795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900680" y="7689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事故教训</a:t>
            </a:r>
            <a:r>
              <a:rPr lang="zh-CN" sz="2400">
                <a:solidFill>
                  <a:schemeClr val="bg1"/>
                </a:solidFill>
                <a:latin typeface="华文细黑" panose="02010600040101010101" pitchFamily="2" charset="-122"/>
                <a:ea typeface="华文细黑" panose="02010600040101010101" pitchFamily="2" charset="-122"/>
              </a:rPr>
              <a:t> </a:t>
            </a:r>
          </a:p>
        </p:txBody>
      </p:sp>
      <p:pic>
        <p:nvPicPr>
          <p:cNvPr id="3" name="图片 2" descr="7"/>
          <p:cNvPicPr>
            <a:picLocks noChangeAspect="1"/>
          </p:cNvPicPr>
          <p:nvPr/>
        </p:nvPicPr>
        <p:blipFill>
          <a:blip r:embed="rId2"/>
          <a:stretch>
            <a:fillRect/>
          </a:stretch>
        </p:blipFill>
        <p:spPr>
          <a:xfrm>
            <a:off x="402590" y="1522095"/>
            <a:ext cx="8027670" cy="4483100"/>
          </a:xfrm>
          <a:prstGeom prst="rect">
            <a:avLst/>
          </a:prstGeom>
        </p:spPr>
      </p:pic>
      <p:sp>
        <p:nvSpPr>
          <p:cNvPr id="4" name="文本框 38"/>
          <p:cNvSpPr txBox="1">
            <a:spLocks noChangeArrowheads="1"/>
          </p:cNvSpPr>
          <p:nvPr/>
        </p:nvSpPr>
        <p:spPr bwMode="auto">
          <a:xfrm>
            <a:off x="1950085" y="2928620"/>
            <a:ext cx="4988560" cy="13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lnSpc>
                <a:spcPct val="150000"/>
              </a:lnSpc>
              <a:spcBef>
                <a:spcPts val="500"/>
              </a:spcBef>
              <a:spcAft>
                <a:spcPts val="500"/>
              </a:spcAft>
            </a:pPr>
            <a:r>
              <a:rPr lang="zh-CN" altLang="en-US" sz="2200" b="1" dirty="0">
                <a:solidFill>
                  <a:schemeClr val="bg1"/>
                </a:solidFill>
                <a:latin typeface="微软雅黑" panose="020B0503020204020204" pitchFamily="34" charset="-122"/>
                <a:ea typeface="微软雅黑" panose="020B0503020204020204" pitchFamily="34" charset="-122"/>
                <a:sym typeface="+mn-ea"/>
              </a:rPr>
              <a:t>出现上述案例中的问题是因为车间没有</a:t>
            </a:r>
          </a:p>
          <a:p>
            <a:pPr eaLnBrk="1" latinLnBrk="0" hangingPunct="1">
              <a:lnSpc>
                <a:spcPct val="150000"/>
              </a:lnSpc>
            </a:pPr>
            <a:r>
              <a:rPr lang="zh-CN" altLang="en-US" sz="3200" b="1" dirty="0">
                <a:solidFill>
                  <a:schemeClr val="bg1"/>
                </a:solidFill>
                <a:latin typeface="微软雅黑" panose="020B0503020204020204" pitchFamily="34" charset="-122"/>
                <a:ea typeface="微软雅黑" panose="020B0503020204020204" pitchFamily="34" charset="-122"/>
                <a:sym typeface="+mn-ea"/>
              </a:rPr>
              <a:t>做好班组安全管理工作</a:t>
            </a:r>
          </a:p>
        </p:txBody>
      </p:sp>
      <p:pic>
        <p:nvPicPr>
          <p:cNvPr id="2" name="图片 1" descr="6"/>
          <p:cNvPicPr>
            <a:picLocks noChangeAspect="1"/>
          </p:cNvPicPr>
          <p:nvPr/>
        </p:nvPicPr>
        <p:blipFill>
          <a:blip r:embed="rId3"/>
          <a:stretch>
            <a:fillRect/>
          </a:stretch>
        </p:blipFill>
        <p:spPr>
          <a:xfrm>
            <a:off x="8430260" y="1585595"/>
            <a:ext cx="3560445" cy="5263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54395" y="3230245"/>
            <a:ext cx="5110480" cy="1066165"/>
          </a:xfrm>
          <a:prstGeom prst="rect">
            <a:avLst/>
          </a:prstGeom>
          <a:noFill/>
          <a:ln w="9525">
            <a:noFill/>
          </a:ln>
        </p:spPr>
        <p:txBody>
          <a:bodyPr anchor="t"/>
          <a:lstStyle/>
          <a:p>
            <a:pPr marL="342900" lvl="0" indent="-342900" algn="ctr">
              <a:spcBef>
                <a:spcPct val="20000"/>
              </a:spcBef>
            </a:pPr>
            <a:r>
              <a:rPr lang="zh-CN" altLang="en-US" sz="4800" b="1" dirty="0">
                <a:solidFill>
                  <a:srgbClr val="FF0000"/>
                </a:solidFill>
                <a:latin typeface="微软雅黑" panose="020B0503020204020204" pitchFamily="34" charset="-122"/>
                <a:ea typeface="微软雅黑" panose="020B0503020204020204" pitchFamily="34" charset="-122"/>
                <a:sym typeface="+mn-ea"/>
              </a:rPr>
              <a:t>班长安全角色认识</a:t>
            </a:r>
          </a:p>
          <a:p>
            <a:pPr marL="342900" lvl="0" indent="-342900" algn="ctr">
              <a:spcBef>
                <a:spcPct val="20000"/>
              </a:spcBef>
            </a:pPr>
            <a:endParaRPr lang="zh-CN" altLang="en-US" sz="4800" b="1" dirty="0">
              <a:solidFill>
                <a:srgbClr val="FF0000"/>
              </a:solidFill>
              <a:latin typeface="微软雅黑" panose="020B0503020204020204" pitchFamily="34" charset="-122"/>
              <a:ea typeface="微软雅黑" panose="020B0503020204020204" pitchFamily="34" charset="-122"/>
              <a:sym typeface="+mn-ea"/>
            </a:endParaRPr>
          </a:p>
        </p:txBody>
      </p:sp>
      <p:pic>
        <p:nvPicPr>
          <p:cNvPr id="3087" name="图片 1" descr="777ddadc80333dece0f0560c3ec6721e"/>
          <p:cNvPicPr>
            <a:picLocks noChangeAspect="1"/>
          </p:cNvPicPr>
          <p:nvPr/>
        </p:nvPicPr>
        <p:blipFill>
          <a:blip r:embed="rId2"/>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2902</Words>
  <Application>Microsoft Office PowerPoint</Application>
  <PresentationFormat>自定义</PresentationFormat>
  <Paragraphs>273</Paragraphs>
  <Slides>47</Slides>
  <Notes>1</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D13001</dc:creator>
  <cp:lastModifiedBy>admin</cp:lastModifiedBy>
  <cp:revision>48</cp:revision>
  <dcterms:created xsi:type="dcterms:W3CDTF">2013-11-26T06:51:00Z</dcterms:created>
  <dcterms:modified xsi:type="dcterms:W3CDTF">2021-01-15T14:11:36Z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