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0"/>
  </p:notesMasterIdLst>
  <p:sldIdLst>
    <p:sldId id="256" r:id="rId3"/>
    <p:sldId id="257" r:id="rId4"/>
    <p:sldId id="266" r:id="rId5"/>
    <p:sldId id="258" r:id="rId6"/>
    <p:sldId id="262" r:id="rId7"/>
    <p:sldId id="293" r:id="rId8"/>
    <p:sldId id="261" r:id="rId9"/>
    <p:sldId id="267" r:id="rId10"/>
    <p:sldId id="295" r:id="rId11"/>
    <p:sldId id="269" r:id="rId12"/>
    <p:sldId id="296" r:id="rId13"/>
    <p:sldId id="297" r:id="rId14"/>
    <p:sldId id="298" r:id="rId15"/>
    <p:sldId id="299" r:id="rId16"/>
    <p:sldId id="300" r:id="rId17"/>
    <p:sldId id="301" r:id="rId18"/>
    <p:sldId id="303" r:id="rId19"/>
    <p:sldId id="304" r:id="rId20"/>
    <p:sldId id="305" r:id="rId21"/>
    <p:sldId id="306" r:id="rId22"/>
    <p:sldId id="307"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5" r:id="rId49"/>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8">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413"/>
    <a:srgbClr val="F39800"/>
    <a:srgbClr val="F26C4F"/>
    <a:srgbClr val="00C095"/>
    <a:srgbClr val="E8300D"/>
    <a:srgbClr val="F29782"/>
    <a:srgbClr val="FFCC00"/>
    <a:srgbClr val="FF9966"/>
    <a:srgbClr val="A54C0F"/>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2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D1A814A9-30A5-44F2-BEFD-4B4C92610B91}" type="datetimeFigureOut">
              <a:rPr lang="zh-CN" altLang="en-US"/>
              <a:t>2020/5/6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EBA8EB7-C620-4E72-BDA9-0A5042013D91}" type="datetimeFigureOut">
              <a:rPr lang="zh-CN" altLang="en-US"/>
              <a:t>2020/5/6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EB8C1E7-277A-4A15-B653-8E44773DEF18}" type="datetimeFigureOut">
              <a:rPr lang="zh-CN" altLang="en-US"/>
              <a:t>2020/5/6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2020/5/6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530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2853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D25F895-B010-4184-ADD6-840D6C4955C1}" type="datetimeFigureOut">
              <a:rPr lang="zh-CN" altLang="en-US"/>
              <a:t>2020/5/6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E8E0B996-268D-428A-B53B-B7CF80E915C6}" type="datetimeFigureOut">
              <a:rPr lang="zh-CN" altLang="en-US"/>
              <a:t>2020/5/6</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ACB9014D-CF6F-446D-BEA9-FABF31991116}" type="datetimeFigureOut">
              <a:rPr lang="zh-CN" altLang="en-US"/>
              <a:t>2020/5/6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7FE33BFD-9711-42DC-866F-5860AADB3B71}" type="datetimeFigureOut">
              <a:rPr lang="zh-CN" altLang="en-US"/>
              <a:t>2020/5/6</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616B660-6E92-4CE1-9FA7-4FC9AFD8FE3A}" type="datetimeFigureOut">
              <a:rPr lang="zh-CN" altLang="en-US"/>
              <a:t>2020/5/6</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7CD6576-242B-4FA0-AEE9-0E7D63103294}" type="datetimeFigureOut">
              <a:rPr lang="zh-CN" altLang="en-US"/>
              <a:t>2020/5/6</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70A9AA1-6ED5-4FD8-9388-CF7A69482546}" type="datetimeFigureOut">
              <a:rPr lang="zh-CN" altLang="en-US"/>
              <a:t>2020/5/6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F4714080-A308-4FD1-AE9B-33D07DAEAE70}" type="datetimeFigureOut">
              <a:rPr lang="zh-CN" altLang="en-US"/>
              <a:t>2020/5/6</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8D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14408BE-EFCC-4A4D-B6A8-78C9757817F1}" type="datetimeFigureOut">
              <a:rPr lang="zh-CN" altLang="en-US"/>
              <a:t>2020/5/6</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D994B74-4EE2-4811-8162-EE4AC899117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8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2020/5/6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8691159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hidden="1"/>
          <p:cNvGrpSpPr/>
          <p:nvPr/>
        </p:nvGrpSpPr>
        <p:grpSpPr bwMode="auto">
          <a:xfrm>
            <a:off x="2676525" y="1524000"/>
            <a:ext cx="7035800" cy="1968500"/>
            <a:chOff x="0" y="0"/>
            <a:chExt cx="7034638" cy="1968280"/>
          </a:xfrm>
        </p:grpSpPr>
        <p:grpSp>
          <p:nvGrpSpPr>
            <p:cNvPr id="3075" name="Group 3"/>
            <p:cNvGrpSpPr/>
            <p:nvPr/>
          </p:nvGrpSpPr>
          <p:grpSpPr bwMode="auto">
            <a:xfrm>
              <a:off x="0" y="0"/>
              <a:ext cx="1943100" cy="1862238"/>
              <a:chOff x="0" y="0"/>
              <a:chExt cx="1943100" cy="1862238"/>
            </a:xfrm>
          </p:grpSpPr>
          <p:sp>
            <p:nvSpPr>
              <p:cNvPr id="3076" name="椭圆 4"/>
              <p:cNvSpPr>
                <a:spLocks noChangeArrowheads="1"/>
              </p:cNvSpPr>
              <p:nvPr/>
            </p:nvSpPr>
            <p:spPr bwMode="auto">
              <a:xfrm>
                <a:off x="0" y="0"/>
                <a:ext cx="1438275" cy="1438275"/>
              </a:xfrm>
              <a:prstGeom prst="ellipse">
                <a:avLst/>
              </a:prstGeom>
              <a:solidFill>
                <a:srgbClr val="BF9000">
                  <a:alpha val="73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77" name="Group 5"/>
              <p:cNvGrpSpPr/>
              <p:nvPr/>
            </p:nvGrpSpPr>
            <p:grpSpPr bwMode="auto">
              <a:xfrm>
                <a:off x="389261" y="469893"/>
                <a:ext cx="1554480" cy="1389888"/>
                <a:chOff x="0" y="0"/>
                <a:chExt cx="1554480" cy="1389888"/>
              </a:xfrm>
            </p:grpSpPr>
            <p:pic>
              <p:nvPicPr>
                <p:cNvPr id="3078" name="任意多边形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5448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587" y="1291"/>
                  <a:ext cx="1556426" cy="139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0" name="文本框 9"/>
              <p:cNvSpPr txBox="1">
                <a:spLocks noChangeArrowheads="1"/>
              </p:cNvSpPr>
              <p:nvPr/>
            </p:nvSpPr>
            <p:spPr bwMode="auto">
              <a:xfrm>
                <a:off x="282786" y="47822"/>
                <a:ext cx="863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5C4600"/>
                    </a:solidFill>
                    <a:latin typeface="Broadway" pitchFamily="82" charset="0"/>
                  </a:rPr>
                  <a:t>2</a:t>
                </a:r>
                <a:endParaRPr lang="zh-CN" altLang="en-US" sz="8000">
                  <a:solidFill>
                    <a:srgbClr val="5C4600"/>
                  </a:solidFill>
                  <a:latin typeface="Broadway" pitchFamily="82" charset="0"/>
                </a:endParaRPr>
              </a:p>
            </p:txBody>
          </p:sp>
        </p:grpSp>
        <p:grpSp>
          <p:nvGrpSpPr>
            <p:cNvPr id="3081" name="Group 9"/>
            <p:cNvGrpSpPr/>
            <p:nvPr/>
          </p:nvGrpSpPr>
          <p:grpSpPr bwMode="auto">
            <a:xfrm>
              <a:off x="1674420" y="0"/>
              <a:ext cx="1911853" cy="1959227"/>
              <a:chOff x="0" y="0"/>
              <a:chExt cx="1911853" cy="1959227"/>
            </a:xfrm>
          </p:grpSpPr>
          <p:sp>
            <p:nvSpPr>
              <p:cNvPr id="3082" name="椭圆 5"/>
              <p:cNvSpPr>
                <a:spLocks noChangeArrowheads="1"/>
              </p:cNvSpPr>
              <p:nvPr/>
            </p:nvSpPr>
            <p:spPr bwMode="auto">
              <a:xfrm>
                <a:off x="0" y="0"/>
                <a:ext cx="1438275" cy="1438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3" name="Group 11"/>
              <p:cNvGrpSpPr/>
              <p:nvPr/>
            </p:nvGrpSpPr>
            <p:grpSpPr bwMode="auto">
              <a:xfrm>
                <a:off x="464393" y="463797"/>
                <a:ext cx="1444752" cy="1493520"/>
                <a:chOff x="0" y="0"/>
                <a:chExt cx="1444752" cy="1493520"/>
              </a:xfrm>
            </p:grpSpPr>
            <p:pic>
              <p:nvPicPr>
                <p:cNvPr id="3084" name="任意多边形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44752"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1094" y="1608"/>
                  <a:ext cx="1448554" cy="1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6" name="文本框 10"/>
              <p:cNvSpPr txBox="1">
                <a:spLocks noChangeArrowheads="1"/>
              </p:cNvSpPr>
              <p:nvPr/>
            </p:nvSpPr>
            <p:spPr bwMode="auto">
              <a:xfrm>
                <a:off x="267870" y="28805"/>
                <a:ext cx="912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6E5400"/>
                    </a:solidFill>
                    <a:latin typeface="Broadway" pitchFamily="82" charset="0"/>
                  </a:rPr>
                  <a:t>0</a:t>
                </a:r>
                <a:endParaRPr lang="zh-CN" altLang="en-US" sz="8000">
                  <a:solidFill>
                    <a:srgbClr val="6E5400"/>
                  </a:solidFill>
                  <a:latin typeface="Broadway" pitchFamily="82" charset="0"/>
                </a:endParaRPr>
              </a:p>
            </p:txBody>
          </p:sp>
        </p:grpSp>
        <p:grpSp>
          <p:nvGrpSpPr>
            <p:cNvPr id="3087" name="Group 15"/>
            <p:cNvGrpSpPr/>
            <p:nvPr/>
          </p:nvGrpSpPr>
          <p:grpSpPr bwMode="auto">
            <a:xfrm>
              <a:off x="3317593" y="0"/>
              <a:ext cx="1860234" cy="1796265"/>
              <a:chOff x="0" y="0"/>
              <a:chExt cx="1860234" cy="1796265"/>
            </a:xfrm>
          </p:grpSpPr>
          <p:sp>
            <p:nvSpPr>
              <p:cNvPr id="3088" name="椭圆 6"/>
              <p:cNvSpPr>
                <a:spLocks noChangeArrowheads="1"/>
              </p:cNvSpPr>
              <p:nvPr/>
            </p:nvSpPr>
            <p:spPr bwMode="auto">
              <a:xfrm>
                <a:off x="0" y="0"/>
                <a:ext cx="1438275" cy="1438275"/>
              </a:xfrm>
              <a:prstGeom prst="ellipse">
                <a:avLst/>
              </a:prstGeom>
              <a:solidFill>
                <a:srgbClr val="FF99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9" name="Group 17"/>
              <p:cNvGrpSpPr/>
              <p:nvPr/>
            </p:nvGrpSpPr>
            <p:grpSpPr bwMode="auto">
              <a:xfrm>
                <a:off x="601252" y="427221"/>
                <a:ext cx="1261872" cy="1371600"/>
                <a:chOff x="0" y="0"/>
                <a:chExt cx="1261872" cy="1371600"/>
              </a:xfrm>
            </p:grpSpPr>
            <p:pic>
              <p:nvPicPr>
                <p:cNvPr id="3090" name="任意多边形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618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p:cNvSpPr txBox="1">
                  <a:spLocks noChangeArrowheads="1"/>
                </p:cNvSpPr>
                <p:nvPr/>
              </p:nvSpPr>
              <p:spPr bwMode="auto">
                <a:xfrm>
                  <a:off x="551" y="1970"/>
                  <a:ext cx="1258431" cy="13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2" name="文本框 11"/>
              <p:cNvSpPr txBox="1">
                <a:spLocks noChangeArrowheads="1"/>
              </p:cNvSpPr>
              <p:nvPr/>
            </p:nvSpPr>
            <p:spPr bwMode="auto">
              <a:xfrm>
                <a:off x="289426" y="57416"/>
                <a:ext cx="859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itchFamily="82" charset="0"/>
                  </a:rPr>
                  <a:t>1</a:t>
                </a:r>
                <a:endParaRPr lang="zh-CN" altLang="en-US" sz="8000">
                  <a:solidFill>
                    <a:srgbClr val="843C0C"/>
                  </a:solidFill>
                  <a:latin typeface="Broadway" pitchFamily="82" charset="0"/>
                </a:endParaRPr>
              </a:p>
            </p:txBody>
          </p:sp>
        </p:grpSp>
        <p:grpSp>
          <p:nvGrpSpPr>
            <p:cNvPr id="3093" name="Group 21"/>
            <p:cNvGrpSpPr/>
            <p:nvPr/>
          </p:nvGrpSpPr>
          <p:grpSpPr bwMode="auto">
            <a:xfrm>
              <a:off x="4909148" y="0"/>
              <a:ext cx="2125490" cy="1968280"/>
              <a:chOff x="0" y="0"/>
              <a:chExt cx="2125490" cy="1968280"/>
            </a:xfrm>
          </p:grpSpPr>
          <p:sp>
            <p:nvSpPr>
              <p:cNvPr id="3094" name="椭圆 7"/>
              <p:cNvSpPr>
                <a:spLocks noChangeArrowheads="1"/>
              </p:cNvSpPr>
              <p:nvPr/>
            </p:nvSpPr>
            <p:spPr bwMode="auto">
              <a:xfrm>
                <a:off x="0" y="0"/>
                <a:ext cx="1438275" cy="1438275"/>
              </a:xfrm>
              <a:prstGeom prst="ellipse">
                <a:avLst/>
              </a:pr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95" name="Group 23"/>
              <p:cNvGrpSpPr/>
              <p:nvPr/>
            </p:nvGrpSpPr>
            <p:grpSpPr bwMode="auto">
              <a:xfrm>
                <a:off x="405681" y="366261"/>
                <a:ext cx="1719072" cy="1603248"/>
                <a:chOff x="0" y="0"/>
                <a:chExt cx="1719072" cy="1603248"/>
              </a:xfrm>
            </p:grpSpPr>
            <p:pic>
              <p:nvPicPr>
                <p:cNvPr id="3096" name="任意多边形 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19072" cy="160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 Box 25"/>
                <p:cNvSpPr txBox="1">
                  <a:spLocks noChangeArrowheads="1"/>
                </p:cNvSpPr>
                <p:nvPr/>
              </p:nvSpPr>
              <p:spPr bwMode="auto">
                <a:xfrm>
                  <a:off x="-350" y="-2781"/>
                  <a:ext cx="1720159" cy="16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8" name="文本框 12"/>
              <p:cNvSpPr txBox="1">
                <a:spLocks noChangeArrowheads="1"/>
              </p:cNvSpPr>
              <p:nvPr/>
            </p:nvSpPr>
            <p:spPr bwMode="auto">
              <a:xfrm>
                <a:off x="280819" y="57415"/>
                <a:ext cx="8766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itchFamily="82" charset="0"/>
                  </a:rPr>
                  <a:t>4</a:t>
                </a:r>
                <a:endParaRPr lang="zh-CN" altLang="en-US" sz="8000">
                  <a:solidFill>
                    <a:srgbClr val="843C0C"/>
                  </a:solidFill>
                  <a:latin typeface="Broadway" pitchFamily="82" charset="0"/>
                </a:endParaRPr>
              </a:p>
            </p:txBody>
          </p:sp>
        </p:grpSp>
      </p:grpSp>
      <p:sp>
        <p:nvSpPr>
          <p:cNvPr id="2052" name="矩形 2053"/>
          <p:cNvSpPr/>
          <p:nvPr/>
        </p:nvSpPr>
        <p:spPr>
          <a:xfrm>
            <a:off x="6437709" y="2027238"/>
            <a:ext cx="3077766" cy="615553"/>
          </a:xfrm>
          <a:prstGeom prst="rect">
            <a:avLst/>
          </a:prstGeom>
          <a:noFill/>
          <a:ln w="9525">
            <a:noFill/>
          </a:ln>
        </p:spPr>
        <p:txBody>
          <a:bodyPr wrap="none" lIns="0" tIns="0" rIns="0" bIns="0" anchor="t">
            <a:spAutoFit/>
          </a:bodyPr>
          <a:lstStyle/>
          <a:p>
            <a:pPr lvl="0" indent="0"/>
            <a:r>
              <a:rPr lang="zh-CN" altLang="zh-CN" sz="4000" b="1">
                <a:solidFill>
                  <a:srgbClr val="EF6541"/>
                </a:solidFill>
                <a:latin typeface="微软雅黑" panose="020B0503020204020204" pitchFamily="34" charset="-122"/>
                <a:ea typeface="微软雅黑" panose="020B0503020204020204" pitchFamily="34" charset="-122"/>
              </a:rPr>
              <a:t>班长如何</a:t>
            </a:r>
            <a:r>
              <a:rPr lang="zh-CN" altLang="en-US" sz="4000" b="1">
                <a:solidFill>
                  <a:srgbClr val="EF6541"/>
                </a:solidFill>
                <a:latin typeface="微软雅黑" panose="020B0503020204020204" pitchFamily="34" charset="-122"/>
                <a:ea typeface="微软雅黑" panose="020B0503020204020204" pitchFamily="34" charset="-122"/>
              </a:rPr>
              <a:t>推动</a:t>
            </a:r>
            <a:endParaRPr lang="zh-CN" altLang="zh-CN" sz="4000" b="1">
              <a:solidFill>
                <a:srgbClr val="EF6541"/>
              </a:solidFill>
              <a:latin typeface="微软雅黑" panose="020B0503020204020204" pitchFamily="34" charset="-122"/>
              <a:ea typeface="微软雅黑" panose="020B0503020204020204" pitchFamily="34" charset="-122"/>
            </a:endParaRPr>
          </a:p>
        </p:txBody>
      </p:sp>
      <p:sp>
        <p:nvSpPr>
          <p:cNvPr id="2053" name="矩形 2054"/>
          <p:cNvSpPr/>
          <p:nvPr/>
        </p:nvSpPr>
        <p:spPr>
          <a:xfrm>
            <a:off x="6411595" y="3212465"/>
            <a:ext cx="5087620" cy="1015663"/>
          </a:xfrm>
          <a:prstGeom prst="rect">
            <a:avLst/>
          </a:prstGeom>
          <a:noFill/>
          <a:ln w="9525">
            <a:noFill/>
          </a:ln>
        </p:spPr>
        <p:txBody>
          <a:bodyPr wrap="square" lIns="0" tIns="0" rIns="0" bIns="0" anchor="t">
            <a:spAutoFit/>
          </a:bodyPr>
          <a:lstStyle/>
          <a:p>
            <a:pPr lvl="0" indent="0"/>
            <a:r>
              <a:rPr lang="zh-CN" altLang="en-US" sz="6600" b="1">
                <a:solidFill>
                  <a:schemeClr val="tx1">
                    <a:lumMod val="75000"/>
                    <a:lumOff val="25000"/>
                  </a:schemeClr>
                </a:solidFill>
                <a:latin typeface="微软雅黑" panose="020B0503020204020204" pitchFamily="34" charset="-122"/>
                <a:ea typeface="微软雅黑" panose="020B0503020204020204" pitchFamily="34" charset="-122"/>
              </a:rPr>
              <a:t>班组安全管理</a:t>
            </a:r>
          </a:p>
        </p:txBody>
      </p:sp>
      <p:grpSp>
        <p:nvGrpSpPr>
          <p:cNvPr id="31"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2791" y="1524000"/>
            <a:ext cx="6808445" cy="4848839"/>
            <a:chOff x="3026569" y="1547812"/>
            <a:chExt cx="6138863" cy="4371976"/>
          </a:xfrm>
        </p:grpSpPr>
        <p:sp>
          <p:nvSpPr>
            <p:cNvPr id="32" name="iślïḍé">
              <a:extLst>
                <a:ext uri="{FF2B5EF4-FFF2-40B4-BE49-F238E27FC236}">
                  <a16:creationId xmlns:a16="http://schemas.microsoft.com/office/drawing/2014/main" id="{6EEA028D-978C-44DB-B9CA-1FCEEE7DB73D}"/>
                </a:ext>
              </a:extLst>
            </p:cNvPr>
            <p:cNvSpPr/>
            <p:nvPr/>
          </p:nvSpPr>
          <p:spPr bwMode="auto">
            <a:xfrm>
              <a:off x="3318669"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íşľíḑê">
              <a:extLst>
                <a:ext uri="{FF2B5EF4-FFF2-40B4-BE49-F238E27FC236}">
                  <a16:creationId xmlns:a16="http://schemas.microsoft.com/office/drawing/2014/main" id="{A0809772-5B29-43B2-A752-7B97CDCCB545}"/>
                </a:ext>
              </a:extLst>
            </p:cNvPr>
            <p:cNvSpPr/>
            <p:nvPr/>
          </p:nvSpPr>
          <p:spPr bwMode="auto">
            <a:xfrm>
              <a:off x="3413919"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îṧļíďe">
              <a:extLst>
                <a:ext uri="{FF2B5EF4-FFF2-40B4-BE49-F238E27FC236}">
                  <a16:creationId xmlns:a16="http://schemas.microsoft.com/office/drawing/2014/main" id="{15D78087-FE13-4FE1-91B5-4BB7A767488E}"/>
                </a:ext>
              </a:extLst>
            </p:cNvPr>
            <p:cNvSpPr/>
            <p:nvPr/>
          </p:nvSpPr>
          <p:spPr bwMode="auto">
            <a:xfrm>
              <a:off x="4787107"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ṥľíḍé">
              <a:extLst>
                <a:ext uri="{FF2B5EF4-FFF2-40B4-BE49-F238E27FC236}">
                  <a16:creationId xmlns:a16="http://schemas.microsoft.com/office/drawing/2014/main" id="{3A39133A-41F6-4EBD-911C-E14CEB79944D}"/>
                </a:ext>
              </a:extLst>
            </p:cNvPr>
            <p:cNvSpPr/>
            <p:nvPr/>
          </p:nvSpPr>
          <p:spPr bwMode="auto">
            <a:xfrm>
              <a:off x="4882357"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íSḻidè">
              <a:extLst>
                <a:ext uri="{FF2B5EF4-FFF2-40B4-BE49-F238E27FC236}">
                  <a16:creationId xmlns:a16="http://schemas.microsoft.com/office/drawing/2014/main" id="{9B190C0C-A88D-41B0-89DD-FC2DA81A610D}"/>
                </a:ext>
              </a:extLst>
            </p:cNvPr>
            <p:cNvSpPr/>
            <p:nvPr/>
          </p:nvSpPr>
          <p:spPr bwMode="auto">
            <a:xfrm>
              <a:off x="3328194" y="5122862"/>
              <a:ext cx="3743325" cy="368300"/>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î$ľiḑé">
              <a:extLst>
                <a:ext uri="{FF2B5EF4-FFF2-40B4-BE49-F238E27FC236}">
                  <a16:creationId xmlns:a16="http://schemas.microsoft.com/office/drawing/2014/main" id="{9C874E9E-D2B6-4EE9-A979-46F717F1C2FE}"/>
                </a:ext>
              </a:extLst>
            </p:cNvPr>
            <p:cNvSpPr/>
            <p:nvPr/>
          </p:nvSpPr>
          <p:spPr bwMode="auto">
            <a:xfrm>
              <a:off x="3328194" y="5122862"/>
              <a:ext cx="374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í$ľíḑé">
              <a:extLst>
                <a:ext uri="{FF2B5EF4-FFF2-40B4-BE49-F238E27FC236}">
                  <a16:creationId xmlns:a16="http://schemas.microsoft.com/office/drawing/2014/main" id="{1820EA11-1666-4289-B7ED-8217B41AD883}"/>
                </a:ext>
              </a:extLst>
            </p:cNvPr>
            <p:cNvSpPr/>
            <p:nvPr/>
          </p:nvSpPr>
          <p:spPr bwMode="auto">
            <a:xfrm>
              <a:off x="7054057" y="4799012"/>
              <a:ext cx="647700" cy="1120775"/>
            </a:xfrm>
            <a:custGeom>
              <a:avLst/>
              <a:gdLst>
                <a:gd name="T0" fmla="*/ 62 w 142"/>
                <a:gd name="T1" fmla="*/ 0 h 246"/>
                <a:gd name="T2" fmla="*/ 65 w 142"/>
                <a:gd name="T3" fmla="*/ 0 h 246"/>
                <a:gd name="T4" fmla="*/ 142 w 142"/>
                <a:gd name="T5" fmla="*/ 123 h 246"/>
                <a:gd name="T6" fmla="*/ 62 w 142"/>
                <a:gd name="T7" fmla="*/ 246 h 246"/>
                <a:gd name="T8" fmla="*/ 0 w 142"/>
                <a:gd name="T9" fmla="*/ 246 h 246"/>
                <a:gd name="T10" fmla="*/ 0 w 142"/>
                <a:gd name="T11" fmla="*/ 0 h 246"/>
                <a:gd name="T12" fmla="*/ 62 w 142"/>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isļîḍê">
              <a:extLst>
                <a:ext uri="{FF2B5EF4-FFF2-40B4-BE49-F238E27FC236}">
                  <a16:creationId xmlns:a16="http://schemas.microsoft.com/office/drawing/2014/main" id="{A48A854F-C634-4983-8845-BBD0E7312685}"/>
                </a:ext>
              </a:extLst>
            </p:cNvPr>
            <p:cNvSpPr/>
            <p:nvPr/>
          </p:nvSpPr>
          <p:spPr bwMode="auto">
            <a:xfrm>
              <a:off x="6788944" y="4899025"/>
              <a:ext cx="525463" cy="915988"/>
            </a:xfrm>
            <a:custGeom>
              <a:avLst/>
              <a:gdLst>
                <a:gd name="T0" fmla="*/ 58 w 115"/>
                <a:gd name="T1" fmla="*/ 201 h 201"/>
                <a:gd name="T2" fmla="*/ 0 w 115"/>
                <a:gd name="T3" fmla="*/ 108 h 201"/>
                <a:gd name="T4" fmla="*/ 0 w 115"/>
                <a:gd name="T5" fmla="*/ 101 h 201"/>
                <a:gd name="T6" fmla="*/ 58 w 115"/>
                <a:gd name="T7" fmla="*/ 0 h 201"/>
                <a:gd name="T8" fmla="*/ 59 w 115"/>
                <a:gd name="T9" fmla="*/ 0 h 201"/>
                <a:gd name="T10" fmla="*/ 115 w 115"/>
                <a:gd name="T11" fmla="*/ 101 h 201"/>
                <a:gd name="T12" fmla="*/ 58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ṣḻiḓé">
              <a:extLst>
                <a:ext uri="{FF2B5EF4-FFF2-40B4-BE49-F238E27FC236}">
                  <a16:creationId xmlns:a16="http://schemas.microsoft.com/office/drawing/2014/main" id="{92EAE9DF-359C-42BB-A836-64D5C8BBE8EE}"/>
                </a:ext>
              </a:extLst>
            </p:cNvPr>
            <p:cNvSpPr/>
            <p:nvPr/>
          </p:nvSpPr>
          <p:spPr bwMode="auto">
            <a:xfrm>
              <a:off x="6688932" y="4799012"/>
              <a:ext cx="725488" cy="1120775"/>
            </a:xfrm>
            <a:custGeom>
              <a:avLst/>
              <a:gdLst>
                <a:gd name="T0" fmla="*/ 80 w 159"/>
                <a:gd name="T1" fmla="*/ 44 h 246"/>
                <a:gd name="T2" fmla="*/ 80 w 159"/>
                <a:gd name="T3" fmla="*/ 44 h 246"/>
                <a:gd name="T4" fmla="*/ 100 w 159"/>
                <a:gd name="T5" fmla="*/ 61 h 246"/>
                <a:gd name="T6" fmla="*/ 115 w 159"/>
                <a:gd name="T7" fmla="*/ 123 h 246"/>
                <a:gd name="T8" fmla="*/ 80 w 159"/>
                <a:gd name="T9" fmla="*/ 201 h 246"/>
                <a:gd name="T10" fmla="*/ 44 w 159"/>
                <a:gd name="T11" fmla="*/ 129 h 246"/>
                <a:gd name="T12" fmla="*/ 44 w 159"/>
                <a:gd name="T13" fmla="*/ 123 h 246"/>
                <a:gd name="T14" fmla="*/ 80 w 159"/>
                <a:gd name="T15" fmla="*/ 44 h 246"/>
                <a:gd name="T16" fmla="*/ 80 w 159"/>
                <a:gd name="T17" fmla="*/ 0 h 246"/>
                <a:gd name="T18" fmla="*/ 0 w 159"/>
                <a:gd name="T19" fmla="*/ 123 h 246"/>
                <a:gd name="T20" fmla="*/ 0 w 159"/>
                <a:gd name="T21" fmla="*/ 130 h 246"/>
                <a:gd name="T22" fmla="*/ 80 w 159"/>
                <a:gd name="T23" fmla="*/ 246 h 246"/>
                <a:gd name="T24" fmla="*/ 159 w 159"/>
                <a:gd name="T25" fmla="*/ 123 h 246"/>
                <a:gd name="T26" fmla="*/ 83 w 159"/>
                <a:gd name="T27" fmla="*/ 0 h 246"/>
                <a:gd name="T28" fmla="*/ 80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ṥḷîḑè">
              <a:extLst>
                <a:ext uri="{FF2B5EF4-FFF2-40B4-BE49-F238E27FC236}">
                  <a16:creationId xmlns:a16="http://schemas.microsoft.com/office/drawing/2014/main" id="{EAB522A5-0B10-4B7D-8BC4-4B0998B3BF51}"/>
                </a:ext>
              </a:extLst>
            </p:cNvPr>
            <p:cNvSpPr/>
            <p:nvPr/>
          </p:nvSpPr>
          <p:spPr bwMode="auto">
            <a:xfrm>
              <a:off x="3048794" y="4770437"/>
              <a:ext cx="684213" cy="620713"/>
            </a:xfrm>
            <a:custGeom>
              <a:avLst/>
              <a:gdLst>
                <a:gd name="T0" fmla="*/ 150 w 150"/>
                <a:gd name="T1" fmla="*/ 136 h 136"/>
                <a:gd name="T2" fmla="*/ 69 w 150"/>
                <a:gd name="T3" fmla="*/ 2 h 136"/>
                <a:gd name="T4" fmla="*/ 56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sḻiḓè">
              <a:extLst>
                <a:ext uri="{FF2B5EF4-FFF2-40B4-BE49-F238E27FC236}">
                  <a16:creationId xmlns:a16="http://schemas.microsoft.com/office/drawing/2014/main" id="{B48E7C1A-746D-48EC-A50B-80EC8CA7D064}"/>
                </a:ext>
              </a:extLst>
            </p:cNvPr>
            <p:cNvSpPr/>
            <p:nvPr/>
          </p:nvSpPr>
          <p:spPr bwMode="auto">
            <a:xfrm>
              <a:off x="6187282" y="1812925"/>
              <a:ext cx="944563"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íṣlïḋé">
              <a:extLst>
                <a:ext uri="{FF2B5EF4-FFF2-40B4-BE49-F238E27FC236}">
                  <a16:creationId xmlns:a16="http://schemas.microsoft.com/office/drawing/2014/main" id="{EFA7EB9B-5F69-4371-A26D-46C539223294}"/>
                </a:ext>
              </a:extLst>
            </p:cNvPr>
            <p:cNvSpPr/>
            <p:nvPr/>
          </p:nvSpPr>
          <p:spPr bwMode="auto">
            <a:xfrm>
              <a:off x="49331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îṧḻïḋè">
              <a:extLst>
                <a:ext uri="{FF2B5EF4-FFF2-40B4-BE49-F238E27FC236}">
                  <a16:creationId xmlns:a16="http://schemas.microsoft.com/office/drawing/2014/main" id="{0A28DEBE-CE52-4982-BB23-4DD249EEDEFB}"/>
                </a:ext>
              </a:extLst>
            </p:cNvPr>
            <p:cNvSpPr/>
            <p:nvPr/>
          </p:nvSpPr>
          <p:spPr bwMode="auto">
            <a:xfrm>
              <a:off x="4521994" y="1812925"/>
              <a:ext cx="2481263" cy="2954338"/>
            </a:xfrm>
            <a:custGeom>
              <a:avLst/>
              <a:gdLst>
                <a:gd name="T0" fmla="*/ 523 w 544"/>
                <a:gd name="T1" fmla="*/ 648 h 648"/>
                <a:gd name="T2" fmla="*/ 503 w 544"/>
                <a:gd name="T3" fmla="*/ 630 h 648"/>
                <a:gd name="T4" fmla="*/ 460 w 544"/>
                <a:gd name="T5" fmla="*/ 327 h 648"/>
                <a:gd name="T6" fmla="*/ 357 w 544"/>
                <a:gd name="T7" fmla="*/ 40 h 648"/>
                <a:gd name="T8" fmla="*/ 20 w 544"/>
                <a:gd name="T9" fmla="*/ 40 h 648"/>
                <a:gd name="T10" fmla="*/ 0 w 544"/>
                <a:gd name="T11" fmla="*/ 20 h 648"/>
                <a:gd name="T12" fmla="*/ 20 w 544"/>
                <a:gd name="T13" fmla="*/ 0 h 648"/>
                <a:gd name="T14" fmla="*/ 357 w 544"/>
                <a:gd name="T15" fmla="*/ 0 h 648"/>
                <a:gd name="T16" fmla="*/ 446 w 544"/>
                <a:gd name="T17" fmla="*/ 108 h 648"/>
                <a:gd name="T18" fmla="*/ 499 w 544"/>
                <a:gd name="T19" fmla="*/ 320 h 648"/>
                <a:gd name="T20" fmla="*/ 543 w 544"/>
                <a:gd name="T21" fmla="*/ 626 h 648"/>
                <a:gd name="T22" fmla="*/ 525 w 544"/>
                <a:gd name="T23" fmla="*/ 648 h 648"/>
                <a:gd name="T24" fmla="*/ 523 w 544"/>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iŝļidè">
              <a:extLst>
                <a:ext uri="{FF2B5EF4-FFF2-40B4-BE49-F238E27FC236}">
                  <a16:creationId xmlns:a16="http://schemas.microsoft.com/office/drawing/2014/main" id="{7BD07A8D-ECF0-4144-A0F2-1A87DDED4145}"/>
                </a:ext>
              </a:extLst>
            </p:cNvPr>
            <p:cNvSpPr/>
            <p:nvPr/>
          </p:nvSpPr>
          <p:spPr bwMode="auto">
            <a:xfrm>
              <a:off x="4933157" y="1935162"/>
              <a:ext cx="192088" cy="387350"/>
            </a:xfrm>
            <a:prstGeom prst="rect">
              <a:avLst/>
            </a:prstGeom>
            <a:solidFill>
              <a:srgbClr val="48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íṣľïde">
              <a:extLst>
                <a:ext uri="{FF2B5EF4-FFF2-40B4-BE49-F238E27FC236}">
                  <a16:creationId xmlns:a16="http://schemas.microsoft.com/office/drawing/2014/main" id="{E8D72E38-AAE7-41E9-BD99-54175A9C7B20}"/>
                </a:ext>
              </a:extLst>
            </p:cNvPr>
            <p:cNvSpPr/>
            <p:nvPr/>
          </p:nvSpPr>
          <p:spPr bwMode="auto">
            <a:xfrm>
              <a:off x="4509294" y="4643437"/>
              <a:ext cx="2676525" cy="747713"/>
            </a:xfrm>
            <a:custGeom>
              <a:avLst/>
              <a:gdLst>
                <a:gd name="T0" fmla="*/ 0 w 587"/>
                <a:gd name="T1" fmla="*/ 60 h 164"/>
                <a:gd name="T2" fmla="*/ 0 w 587"/>
                <a:gd name="T3" fmla="*/ 164 h 164"/>
                <a:gd name="T4" fmla="*/ 523 w 587"/>
                <a:gd name="T5" fmla="*/ 164 h 164"/>
                <a:gd name="T6" fmla="*/ 528 w 587"/>
                <a:gd name="T7" fmla="*/ 157 h 164"/>
                <a:gd name="T8" fmla="*/ 584 w 587"/>
                <a:gd name="T9" fmla="*/ 89 h 164"/>
                <a:gd name="T10" fmla="*/ 587 w 587"/>
                <a:gd name="T11" fmla="*/ 89 h 164"/>
                <a:gd name="T12" fmla="*/ 587 w 587"/>
                <a:gd name="T13" fmla="*/ 0 h 164"/>
                <a:gd name="T14" fmla="*/ 491 w 587"/>
                <a:gd name="T15" fmla="*/ 0 h 164"/>
                <a:gd name="T16" fmla="*/ 258 w 587"/>
                <a:gd name="T17" fmla="*/ 0 h 164"/>
                <a:gd name="T18" fmla="*/ 0 w 587"/>
                <a:gd name="T19"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ŝļïďè">
              <a:extLst>
                <a:ext uri="{FF2B5EF4-FFF2-40B4-BE49-F238E27FC236}">
                  <a16:creationId xmlns:a16="http://schemas.microsoft.com/office/drawing/2014/main" id="{BE61BF1C-4FF2-4AD6-BE6E-F8FA8A2C38F1}"/>
                </a:ext>
              </a:extLst>
            </p:cNvPr>
            <p:cNvSpPr/>
            <p:nvPr/>
          </p:nvSpPr>
          <p:spPr bwMode="auto">
            <a:xfrm>
              <a:off x="3226594" y="3822700"/>
              <a:ext cx="2705100" cy="1281113"/>
            </a:xfrm>
            <a:custGeom>
              <a:avLst/>
              <a:gdLst>
                <a:gd name="T0" fmla="*/ 281 w 593"/>
                <a:gd name="T1" fmla="*/ 231 h 281"/>
                <a:gd name="T2" fmla="*/ 313 w 593"/>
                <a:gd name="T3" fmla="*/ 281 h 281"/>
                <a:gd name="T4" fmla="*/ 532 w 593"/>
                <a:gd name="T5" fmla="*/ 244 h 281"/>
                <a:gd name="T6" fmla="*/ 579 w 593"/>
                <a:gd name="T7" fmla="*/ 247 h 281"/>
                <a:gd name="T8" fmla="*/ 437 w 593"/>
                <a:gd name="T9" fmla="*/ 33 h 281"/>
                <a:gd name="T10" fmla="*/ 380 w 593"/>
                <a:gd name="T11" fmla="*/ 0 h 281"/>
                <a:gd name="T12" fmla="*/ 33 w 593"/>
                <a:gd name="T13" fmla="*/ 0 h 281"/>
                <a:gd name="T14" fmla="*/ 0 w 593"/>
                <a:gd name="T15" fmla="*/ 50 h 281"/>
                <a:gd name="T16" fmla="*/ 281 w 593"/>
                <a:gd name="T17" fmla="*/ 2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sľidê">
              <a:extLst>
                <a:ext uri="{FF2B5EF4-FFF2-40B4-BE49-F238E27FC236}">
                  <a16:creationId xmlns:a16="http://schemas.microsoft.com/office/drawing/2014/main" id="{86F27392-72C4-4BAB-8EA0-E1E9A6BA2C8C}"/>
                </a:ext>
              </a:extLst>
            </p:cNvPr>
            <p:cNvSpPr/>
            <p:nvPr/>
          </p:nvSpPr>
          <p:spPr bwMode="auto">
            <a:xfrm>
              <a:off x="4509294" y="4770437"/>
              <a:ext cx="684213" cy="620713"/>
            </a:xfrm>
            <a:custGeom>
              <a:avLst/>
              <a:gdLst>
                <a:gd name="T0" fmla="*/ 150 w 150"/>
                <a:gd name="T1" fmla="*/ 136 h 136"/>
                <a:gd name="T2" fmla="*/ 68 w 150"/>
                <a:gd name="T3" fmla="*/ 2 h 136"/>
                <a:gd name="T4" fmla="*/ 55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î$ľíḍe">
              <a:extLst>
                <a:ext uri="{FF2B5EF4-FFF2-40B4-BE49-F238E27FC236}">
                  <a16:creationId xmlns:a16="http://schemas.microsoft.com/office/drawing/2014/main" id="{76EF16EC-B7BB-4A3B-9417-313E08255030}"/>
                </a:ext>
              </a:extLst>
            </p:cNvPr>
            <p:cNvSpPr/>
            <p:nvPr/>
          </p:nvSpPr>
          <p:spPr bwMode="auto">
            <a:xfrm>
              <a:off x="5671344" y="4684712"/>
              <a:ext cx="1263650"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îsľíḍê">
              <a:extLst>
                <a:ext uri="{FF2B5EF4-FFF2-40B4-BE49-F238E27FC236}">
                  <a16:creationId xmlns:a16="http://schemas.microsoft.com/office/drawing/2014/main" id="{C15B8A75-5368-4C05-A46F-4E95E7214C34}"/>
                </a:ext>
              </a:extLst>
            </p:cNvPr>
            <p:cNvSpPr/>
            <p:nvPr/>
          </p:nvSpPr>
          <p:spPr bwMode="auto">
            <a:xfrm>
              <a:off x="5671344" y="4684712"/>
              <a:ext cx="1263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ïṥḻíďe">
              <a:extLst>
                <a:ext uri="{FF2B5EF4-FFF2-40B4-BE49-F238E27FC236}">
                  <a16:creationId xmlns:a16="http://schemas.microsoft.com/office/drawing/2014/main" id="{FF99008E-3AE3-4D23-A227-ADC3E3BD9F10}"/>
                </a:ext>
              </a:extLst>
            </p:cNvPr>
            <p:cNvSpPr/>
            <p:nvPr/>
          </p:nvSpPr>
          <p:spPr bwMode="auto">
            <a:xfrm>
              <a:off x="6734969"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iṥļiďè">
              <a:extLst>
                <a:ext uri="{FF2B5EF4-FFF2-40B4-BE49-F238E27FC236}">
                  <a16:creationId xmlns:a16="http://schemas.microsoft.com/office/drawing/2014/main" id="{BC06DFF7-A5C4-4D47-88D9-67A4DC7AAD26}"/>
                </a:ext>
              </a:extLst>
            </p:cNvPr>
            <p:cNvSpPr/>
            <p:nvPr/>
          </p:nvSpPr>
          <p:spPr bwMode="auto">
            <a:xfrm>
              <a:off x="6720682"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iṧḻîḋe">
              <a:extLst>
                <a:ext uri="{FF2B5EF4-FFF2-40B4-BE49-F238E27FC236}">
                  <a16:creationId xmlns:a16="http://schemas.microsoft.com/office/drawing/2014/main" id="{220C8E54-8D5B-4198-BCEC-2EF9DBD3D0A3}"/>
                </a:ext>
              </a:extLst>
            </p:cNvPr>
            <p:cNvSpPr/>
            <p:nvPr/>
          </p:nvSpPr>
          <p:spPr bwMode="auto">
            <a:xfrm>
              <a:off x="6588919"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ïšļïḑê">
              <a:extLst>
                <a:ext uri="{FF2B5EF4-FFF2-40B4-BE49-F238E27FC236}">
                  <a16:creationId xmlns:a16="http://schemas.microsoft.com/office/drawing/2014/main" id="{0A50E006-A49B-4874-A437-C721DD95F195}"/>
                </a:ext>
              </a:extLst>
            </p:cNvPr>
            <p:cNvSpPr/>
            <p:nvPr/>
          </p:nvSpPr>
          <p:spPr bwMode="auto">
            <a:xfrm>
              <a:off x="5844382" y="4684712"/>
              <a:ext cx="252413"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iSlíḋê">
              <a:extLst>
                <a:ext uri="{FF2B5EF4-FFF2-40B4-BE49-F238E27FC236}">
                  <a16:creationId xmlns:a16="http://schemas.microsoft.com/office/drawing/2014/main" id="{3522DF02-678C-4C57-AE6F-D0D1B52A2DE2}"/>
                </a:ext>
              </a:extLst>
            </p:cNvPr>
            <p:cNvSpPr/>
            <p:nvPr/>
          </p:nvSpPr>
          <p:spPr bwMode="auto">
            <a:xfrm>
              <a:off x="5844382" y="4684712"/>
              <a:ext cx="25241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îṩlïdè">
              <a:extLst>
                <a:ext uri="{FF2B5EF4-FFF2-40B4-BE49-F238E27FC236}">
                  <a16:creationId xmlns:a16="http://schemas.microsoft.com/office/drawing/2014/main" id="{6940DA59-8A36-46F4-B3A3-E6E46141CBCA}"/>
                </a:ext>
              </a:extLst>
            </p:cNvPr>
            <p:cNvSpPr/>
            <p:nvPr/>
          </p:nvSpPr>
          <p:spPr bwMode="auto">
            <a:xfrm>
              <a:off x="5274469" y="3367087"/>
              <a:ext cx="1100138" cy="1103313"/>
            </a:xfrm>
            <a:custGeom>
              <a:avLst/>
              <a:gdLst>
                <a:gd name="T0" fmla="*/ 43 w 241"/>
                <a:gd name="T1" fmla="*/ 242 h 242"/>
                <a:gd name="T2" fmla="*/ 34 w 241"/>
                <a:gd name="T3" fmla="*/ 234 h 242"/>
                <a:gd name="T4" fmla="*/ 0 w 241"/>
                <a:gd name="T5" fmla="*/ 7 h 242"/>
                <a:gd name="T6" fmla="*/ 7 w 241"/>
                <a:gd name="T7" fmla="*/ 0 h 242"/>
                <a:gd name="T8" fmla="*/ 160 w 241"/>
                <a:gd name="T9" fmla="*/ 0 h 242"/>
                <a:gd name="T10" fmla="*/ 173 w 241"/>
                <a:gd name="T11" fmla="*/ 6 h 242"/>
                <a:gd name="T12" fmla="*/ 220 w 241"/>
                <a:gd name="T13" fmla="*/ 66 h 242"/>
                <a:gd name="T14" fmla="*/ 225 w 241"/>
                <a:gd name="T15" fmla="*/ 80 h 242"/>
                <a:gd name="T16" fmla="*/ 241 w 241"/>
                <a:gd name="T17" fmla="*/ 223 h 242"/>
                <a:gd name="T18" fmla="*/ 234 w 241"/>
                <a:gd name="T19" fmla="*/ 231 h 242"/>
                <a:gd name="T20" fmla="*/ 43 w 241"/>
                <a:gd name="T2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í$líḋé">
              <a:extLst>
                <a:ext uri="{FF2B5EF4-FFF2-40B4-BE49-F238E27FC236}">
                  <a16:creationId xmlns:a16="http://schemas.microsoft.com/office/drawing/2014/main" id="{BEBD93A6-808F-469E-A59C-C96B591FECAE}"/>
                </a:ext>
              </a:extLst>
            </p:cNvPr>
            <p:cNvSpPr/>
            <p:nvPr/>
          </p:nvSpPr>
          <p:spPr bwMode="auto">
            <a:xfrm>
              <a:off x="3340894" y="4953000"/>
              <a:ext cx="542925" cy="966788"/>
            </a:xfrm>
            <a:custGeom>
              <a:avLst/>
              <a:gdLst>
                <a:gd name="T0" fmla="*/ 49 w 119"/>
                <a:gd name="T1" fmla="*/ 0 h 212"/>
                <a:gd name="T2" fmla="*/ 50 w 119"/>
                <a:gd name="T3" fmla="*/ 0 h 212"/>
                <a:gd name="T4" fmla="*/ 119 w 119"/>
                <a:gd name="T5" fmla="*/ 106 h 212"/>
                <a:gd name="T6" fmla="*/ 119 w 119"/>
                <a:gd name="T7" fmla="*/ 113 h 212"/>
                <a:gd name="T8" fmla="*/ 50 w 119"/>
                <a:gd name="T9" fmla="*/ 212 h 212"/>
                <a:gd name="T10" fmla="*/ 0 w 119"/>
                <a:gd name="T11" fmla="*/ 212 h 212"/>
                <a:gd name="T12" fmla="*/ 0 w 119"/>
                <a:gd name="T13" fmla="*/ 0 h 212"/>
                <a:gd name="T14" fmla="*/ 49 w 119"/>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iṡľiḋé">
              <a:extLst>
                <a:ext uri="{FF2B5EF4-FFF2-40B4-BE49-F238E27FC236}">
                  <a16:creationId xmlns:a16="http://schemas.microsoft.com/office/drawing/2014/main" id="{62BAC725-C769-445D-9902-01AF18D2A3BE}"/>
                </a:ext>
              </a:extLst>
            </p:cNvPr>
            <p:cNvSpPr/>
            <p:nvPr/>
          </p:nvSpPr>
          <p:spPr bwMode="auto">
            <a:xfrm>
              <a:off x="3126582" y="5057775"/>
              <a:ext cx="423863" cy="757238"/>
            </a:xfrm>
            <a:custGeom>
              <a:avLst/>
              <a:gdLst>
                <a:gd name="T0" fmla="*/ 47 w 93"/>
                <a:gd name="T1" fmla="*/ 166 h 166"/>
                <a:gd name="T2" fmla="*/ 0 w 93"/>
                <a:gd name="T3" fmla="*/ 83 h 166"/>
                <a:gd name="T4" fmla="*/ 46 w 93"/>
                <a:gd name="T5" fmla="*/ 0 h 166"/>
                <a:gd name="T6" fmla="*/ 47 w 93"/>
                <a:gd name="T7" fmla="*/ 0 h 166"/>
                <a:gd name="T8" fmla="*/ 93 w 93"/>
                <a:gd name="T9" fmla="*/ 83 h 166"/>
                <a:gd name="T10" fmla="*/ 93 w 93"/>
                <a:gd name="T11" fmla="*/ 89 h 166"/>
                <a:gd name="T12" fmla="*/ 47 w 93"/>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iSḻíḍé">
              <a:extLst>
                <a:ext uri="{FF2B5EF4-FFF2-40B4-BE49-F238E27FC236}">
                  <a16:creationId xmlns:a16="http://schemas.microsoft.com/office/drawing/2014/main" id="{5CF7699C-E63B-45C4-81D3-C194654DC1C8}"/>
                </a:ext>
              </a:extLst>
            </p:cNvPr>
            <p:cNvSpPr/>
            <p:nvPr/>
          </p:nvSpPr>
          <p:spPr bwMode="auto">
            <a:xfrm>
              <a:off x="3026569" y="4953000"/>
              <a:ext cx="625475" cy="966788"/>
            </a:xfrm>
            <a:custGeom>
              <a:avLst/>
              <a:gdLst>
                <a:gd name="T0" fmla="*/ 69 w 137"/>
                <a:gd name="T1" fmla="*/ 45 h 212"/>
                <a:gd name="T2" fmla="*/ 93 w 137"/>
                <a:gd name="T3" fmla="*/ 106 h 212"/>
                <a:gd name="T4" fmla="*/ 93 w 137"/>
                <a:gd name="T5" fmla="*/ 111 h 212"/>
                <a:gd name="T6" fmla="*/ 69 w 137"/>
                <a:gd name="T7" fmla="*/ 167 h 212"/>
                <a:gd name="T8" fmla="*/ 45 w 137"/>
                <a:gd name="T9" fmla="*/ 106 h 212"/>
                <a:gd name="T10" fmla="*/ 69 w 137"/>
                <a:gd name="T11" fmla="*/ 45 h 212"/>
                <a:gd name="T12" fmla="*/ 69 w 137"/>
                <a:gd name="T13" fmla="*/ 0 h 212"/>
                <a:gd name="T14" fmla="*/ 67 w 137"/>
                <a:gd name="T15" fmla="*/ 0 h 212"/>
                <a:gd name="T16" fmla="*/ 0 w 137"/>
                <a:gd name="T17" fmla="*/ 106 h 212"/>
                <a:gd name="T18" fmla="*/ 69 w 137"/>
                <a:gd name="T19" fmla="*/ 212 h 212"/>
                <a:gd name="T20" fmla="*/ 137 w 137"/>
                <a:gd name="T21" fmla="*/ 113 h 212"/>
                <a:gd name="T22" fmla="*/ 137 w 137"/>
                <a:gd name="T23" fmla="*/ 106 h 212"/>
                <a:gd name="T24" fmla="*/ 69 w 137"/>
                <a:gd name="T2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iSḻiḍê">
              <a:extLst>
                <a:ext uri="{FF2B5EF4-FFF2-40B4-BE49-F238E27FC236}">
                  <a16:creationId xmlns:a16="http://schemas.microsoft.com/office/drawing/2014/main" id="{036C13EB-6580-4AD4-A1F5-E87F67F67397}"/>
                </a:ext>
              </a:extLst>
            </p:cNvPr>
            <p:cNvSpPr/>
            <p:nvPr/>
          </p:nvSpPr>
          <p:spPr bwMode="auto">
            <a:xfrm>
              <a:off x="61364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 name="ïṣlîḑè">
              <a:extLst>
                <a:ext uri="{FF2B5EF4-FFF2-40B4-BE49-F238E27FC236}">
                  <a16:creationId xmlns:a16="http://schemas.microsoft.com/office/drawing/2014/main" id="{AF4E771C-C01E-4843-9A2D-1C540BB36500}"/>
                </a:ext>
              </a:extLst>
            </p:cNvPr>
            <p:cNvSpPr/>
            <p:nvPr/>
          </p:nvSpPr>
          <p:spPr bwMode="auto">
            <a:xfrm>
              <a:off x="4312444" y="3776662"/>
              <a:ext cx="593725" cy="20637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iṡļîde">
              <a:extLst>
                <a:ext uri="{FF2B5EF4-FFF2-40B4-BE49-F238E27FC236}">
                  <a16:creationId xmlns:a16="http://schemas.microsoft.com/office/drawing/2014/main" id="{0E26753E-E767-4A5A-9B32-20652B0E7649}"/>
                </a:ext>
              </a:extLst>
            </p:cNvPr>
            <p:cNvSpPr/>
            <p:nvPr/>
          </p:nvSpPr>
          <p:spPr bwMode="auto">
            <a:xfrm>
              <a:off x="4358482" y="2855912"/>
              <a:ext cx="268288"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3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ïṣḷiḑe">
              <a:extLst>
                <a:ext uri="{FF2B5EF4-FFF2-40B4-BE49-F238E27FC236}">
                  <a16:creationId xmlns:a16="http://schemas.microsoft.com/office/drawing/2014/main" id="{68A9D78F-69F4-40CD-95C3-8E92D9B1D444}"/>
                </a:ext>
              </a:extLst>
            </p:cNvPr>
            <p:cNvSpPr/>
            <p:nvPr/>
          </p:nvSpPr>
          <p:spPr bwMode="auto">
            <a:xfrm>
              <a:off x="4271169" y="2855912"/>
              <a:ext cx="269875" cy="611188"/>
            </a:xfrm>
            <a:custGeom>
              <a:avLst/>
              <a:gdLst>
                <a:gd name="T0" fmla="*/ 14 w 59"/>
                <a:gd name="T1" fmla="*/ 0 h 134"/>
                <a:gd name="T2" fmla="*/ 1 w 59"/>
                <a:gd name="T3" fmla="*/ 14 h 134"/>
                <a:gd name="T4" fmla="*/ 13 w 59"/>
                <a:gd name="T5" fmla="*/ 119 h 134"/>
                <a:gd name="T6" fmla="*/ 27 w 59"/>
                <a:gd name="T7" fmla="*/ 134 h 134"/>
                <a:gd name="T8" fmla="*/ 44 w 59"/>
                <a:gd name="T9" fmla="*/ 120 h 134"/>
                <a:gd name="T10" fmla="*/ 56 w 59"/>
                <a:gd name="T11" fmla="*/ 86 h 134"/>
                <a:gd name="T12" fmla="*/ 55 w 59"/>
                <a:gd name="T13" fmla="*/ 59 h 134"/>
                <a:gd name="T14" fmla="*/ 34 w 59"/>
                <a:gd name="T15" fmla="*/ 13 h 134"/>
                <a:gd name="T16" fmla="*/ 14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îşḷîḍè">
              <a:extLst>
                <a:ext uri="{FF2B5EF4-FFF2-40B4-BE49-F238E27FC236}">
                  <a16:creationId xmlns:a16="http://schemas.microsoft.com/office/drawing/2014/main" id="{45F12CEA-185C-43E1-9798-3C0AB91DAF70}"/>
                </a:ext>
              </a:extLst>
            </p:cNvPr>
            <p:cNvSpPr/>
            <p:nvPr/>
          </p:nvSpPr>
          <p:spPr bwMode="auto">
            <a:xfrm>
              <a:off x="3847307" y="2855912"/>
              <a:ext cx="557213" cy="611188"/>
            </a:xfrm>
            <a:custGeom>
              <a:avLst/>
              <a:gdLst>
                <a:gd name="T0" fmla="*/ 14 w 122"/>
                <a:gd name="T1" fmla="*/ 0 h 134"/>
                <a:gd name="T2" fmla="*/ 1 w 122"/>
                <a:gd name="T3" fmla="*/ 14 h 134"/>
                <a:gd name="T4" fmla="*/ 13 w 122"/>
                <a:gd name="T5" fmla="*/ 119 h 134"/>
                <a:gd name="T6" fmla="*/ 29 w 122"/>
                <a:gd name="T7" fmla="*/ 134 h 134"/>
                <a:gd name="T8" fmla="*/ 102 w 122"/>
                <a:gd name="T9" fmla="*/ 134 h 134"/>
                <a:gd name="T10" fmla="*/ 118 w 122"/>
                <a:gd name="T11" fmla="*/ 119 h 134"/>
                <a:gd name="T12" fmla="*/ 122 w 122"/>
                <a:gd name="T13" fmla="*/ 87 h 134"/>
                <a:gd name="T14" fmla="*/ 120 w 122"/>
                <a:gd name="T15" fmla="*/ 58 h 134"/>
                <a:gd name="T16" fmla="*/ 109 w 122"/>
                <a:gd name="T17" fmla="*/ 14 h 134"/>
                <a:gd name="T18" fmla="*/ 91 w 122"/>
                <a:gd name="T19" fmla="*/ 0 h 134"/>
                <a:gd name="T20" fmla="*/ 14 w 122"/>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iṡ1îḑe">
              <a:extLst>
                <a:ext uri="{FF2B5EF4-FFF2-40B4-BE49-F238E27FC236}">
                  <a16:creationId xmlns:a16="http://schemas.microsoft.com/office/drawing/2014/main" id="{4ED90505-BCEE-4AE7-9CE6-FDCED2D28F9F}"/>
                </a:ext>
              </a:extLst>
            </p:cNvPr>
            <p:cNvSpPr/>
            <p:nvPr/>
          </p:nvSpPr>
          <p:spPr bwMode="auto">
            <a:xfrm>
              <a:off x="3925094" y="3508375"/>
              <a:ext cx="1039813" cy="309563"/>
            </a:xfrm>
            <a:custGeom>
              <a:avLst/>
              <a:gdLst>
                <a:gd name="T0" fmla="*/ 77 w 228"/>
                <a:gd name="T1" fmla="*/ 58 h 68"/>
                <a:gd name="T2" fmla="*/ 106 w 228"/>
                <a:gd name="T3" fmla="*/ 68 h 68"/>
                <a:gd name="T4" fmla="*/ 212 w 228"/>
                <a:gd name="T5" fmla="*/ 68 h 68"/>
                <a:gd name="T6" fmla="*/ 228 w 228"/>
                <a:gd name="T7" fmla="*/ 52 h 68"/>
                <a:gd name="T8" fmla="*/ 228 w 228"/>
                <a:gd name="T9" fmla="*/ 46 h 68"/>
                <a:gd name="T10" fmla="*/ 212 w 228"/>
                <a:gd name="T11" fmla="*/ 27 h 68"/>
                <a:gd name="T12" fmla="*/ 106 w 228"/>
                <a:gd name="T13" fmla="*/ 3 h 68"/>
                <a:gd name="T14" fmla="*/ 74 w 228"/>
                <a:gd name="T15" fmla="*/ 0 h 68"/>
                <a:gd name="T16" fmla="*/ 10 w 228"/>
                <a:gd name="T17" fmla="*/ 0 h 68"/>
                <a:gd name="T18" fmla="*/ 7 w 228"/>
                <a:gd name="T19" fmla="*/ 9 h 68"/>
                <a:gd name="T20" fmla="*/ 77 w 228"/>
                <a:gd name="T21"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ṡḷíḍé">
              <a:extLst>
                <a:ext uri="{FF2B5EF4-FFF2-40B4-BE49-F238E27FC236}">
                  <a16:creationId xmlns:a16="http://schemas.microsoft.com/office/drawing/2014/main" id="{DDDB8308-3B3C-4604-BCE7-FD1760F0AEBB}"/>
                </a:ext>
              </a:extLst>
            </p:cNvPr>
            <p:cNvSpPr/>
            <p:nvPr/>
          </p:nvSpPr>
          <p:spPr bwMode="auto">
            <a:xfrm>
              <a:off x="4052094" y="3913187"/>
              <a:ext cx="1304925" cy="866775"/>
            </a:xfrm>
            <a:custGeom>
              <a:avLst/>
              <a:gdLst>
                <a:gd name="T0" fmla="*/ 0 w 286"/>
                <a:gd name="T1" fmla="*/ 150 h 190"/>
                <a:gd name="T2" fmla="*/ 40 w 286"/>
                <a:gd name="T3" fmla="*/ 190 h 190"/>
                <a:gd name="T4" fmla="*/ 246 w 286"/>
                <a:gd name="T5" fmla="*/ 190 h 190"/>
                <a:gd name="T6" fmla="*/ 286 w 286"/>
                <a:gd name="T7" fmla="*/ 150 h 190"/>
                <a:gd name="T8" fmla="*/ 286 w 286"/>
                <a:gd name="T9" fmla="*/ 40 h 190"/>
                <a:gd name="T10" fmla="*/ 246 w 286"/>
                <a:gd name="T11" fmla="*/ 0 h 190"/>
                <a:gd name="T12" fmla="*/ 40 w 286"/>
                <a:gd name="T13" fmla="*/ 0 h 190"/>
                <a:gd name="T14" fmla="*/ 0 w 286"/>
                <a:gd name="T15" fmla="*/ 40 h 190"/>
                <a:gd name="T16" fmla="*/ 0 w 286"/>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íṣḷïďê">
              <a:extLst>
                <a:ext uri="{FF2B5EF4-FFF2-40B4-BE49-F238E27FC236}">
                  <a16:creationId xmlns:a16="http://schemas.microsoft.com/office/drawing/2014/main" id="{C0CD532F-1AEF-4D2B-82C3-FC1D13FB7653}"/>
                </a:ext>
              </a:extLst>
            </p:cNvPr>
            <p:cNvSpPr/>
            <p:nvPr/>
          </p:nvSpPr>
          <p:spPr bwMode="auto">
            <a:xfrm>
              <a:off x="4239419" y="2076450"/>
              <a:ext cx="128588" cy="87313"/>
            </a:xfrm>
            <a:custGeom>
              <a:avLst/>
              <a:gdLst>
                <a:gd name="T0" fmla="*/ 0 w 28"/>
                <a:gd name="T1" fmla="*/ 14 h 19"/>
                <a:gd name="T2" fmla="*/ 16 w 28"/>
                <a:gd name="T3" fmla="*/ 1 h 19"/>
                <a:gd name="T4" fmla="*/ 27 w 28"/>
                <a:gd name="T5" fmla="*/ 11 h 19"/>
                <a:gd name="T6" fmla="*/ 23 w 28"/>
                <a:gd name="T7" fmla="*/ 17 h 19"/>
                <a:gd name="T8" fmla="*/ 12 w 28"/>
                <a:gd name="T9" fmla="*/ 19 h 19"/>
                <a:gd name="T10" fmla="*/ 0 w 28"/>
                <a:gd name="T11" fmla="*/ 14 h 19"/>
              </a:gdLst>
              <a:ahLst/>
              <a:cxnLst>
                <a:cxn ang="0">
                  <a:pos x="T0" y="T1"/>
                </a:cxn>
                <a:cxn ang="0">
                  <a:pos x="T2" y="T3"/>
                </a:cxn>
                <a:cxn ang="0">
                  <a:pos x="T4" y="T5"/>
                </a:cxn>
                <a:cxn ang="0">
                  <a:pos x="T6" y="T7"/>
                </a:cxn>
                <a:cxn ang="0">
                  <a:pos x="T8" y="T9"/>
                </a:cxn>
                <a:cxn ang="0">
                  <a:pos x="T10" y="T11"/>
                </a:cxn>
              </a:cxnLst>
              <a:rect l="0" t="0" r="r" b="b"/>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ïṡḻïḍê">
              <a:extLst>
                <a:ext uri="{FF2B5EF4-FFF2-40B4-BE49-F238E27FC236}">
                  <a16:creationId xmlns:a16="http://schemas.microsoft.com/office/drawing/2014/main" id="{DD858BED-B966-4C9E-ABB5-C65D9E210DEC}"/>
                </a:ext>
              </a:extLst>
            </p:cNvPr>
            <p:cNvSpPr/>
            <p:nvPr/>
          </p:nvSpPr>
          <p:spPr bwMode="auto">
            <a:xfrm>
              <a:off x="4448969" y="2770187"/>
              <a:ext cx="781050" cy="496888"/>
            </a:xfrm>
            <a:custGeom>
              <a:avLst/>
              <a:gdLst>
                <a:gd name="T0" fmla="*/ 3 w 171"/>
                <a:gd name="T1" fmla="*/ 18 h 109"/>
                <a:gd name="T2" fmla="*/ 22 w 171"/>
                <a:gd name="T3" fmla="*/ 52 h 109"/>
                <a:gd name="T4" fmla="*/ 32 w 171"/>
                <a:gd name="T5" fmla="*/ 71 h 109"/>
                <a:gd name="T6" fmla="*/ 54 w 171"/>
                <a:gd name="T7" fmla="*/ 98 h 109"/>
                <a:gd name="T8" fmla="*/ 66 w 171"/>
                <a:gd name="T9" fmla="*/ 107 h 109"/>
                <a:gd name="T10" fmla="*/ 76 w 171"/>
                <a:gd name="T11" fmla="*/ 108 h 109"/>
                <a:gd name="T12" fmla="*/ 161 w 171"/>
                <a:gd name="T13" fmla="*/ 109 h 109"/>
                <a:gd name="T14" fmla="*/ 169 w 171"/>
                <a:gd name="T15" fmla="*/ 95 h 109"/>
                <a:gd name="T16" fmla="*/ 156 w 171"/>
                <a:gd name="T17" fmla="*/ 87 h 109"/>
                <a:gd name="T18" fmla="*/ 73 w 171"/>
                <a:gd name="T19" fmla="*/ 85 h 109"/>
                <a:gd name="T20" fmla="*/ 46 w 171"/>
                <a:gd name="T21" fmla="*/ 49 h 109"/>
                <a:gd name="T22" fmla="*/ 43 w 171"/>
                <a:gd name="T23" fmla="*/ 44 h 109"/>
                <a:gd name="T24" fmla="*/ 22 w 171"/>
                <a:gd name="T25" fmla="*/ 7 h 109"/>
                <a:gd name="T26" fmla="*/ 7 w 171"/>
                <a:gd name="T27" fmla="*/ 3 h 109"/>
                <a:gd name="T28" fmla="*/ 3 w 171"/>
                <a:gd name="T2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ïsļïḑè">
              <a:extLst>
                <a:ext uri="{FF2B5EF4-FFF2-40B4-BE49-F238E27FC236}">
                  <a16:creationId xmlns:a16="http://schemas.microsoft.com/office/drawing/2014/main" id="{268FAC64-CD3A-4237-B88F-A3ADBE4D6EDA}"/>
                </a:ext>
              </a:extLst>
            </p:cNvPr>
            <p:cNvSpPr/>
            <p:nvPr/>
          </p:nvSpPr>
          <p:spPr bwMode="auto">
            <a:xfrm>
              <a:off x="4550569" y="2947987"/>
              <a:ext cx="107950" cy="146050"/>
            </a:xfrm>
            <a:custGeom>
              <a:avLst/>
              <a:gdLst>
                <a:gd name="T0" fmla="*/ 0 w 68"/>
                <a:gd name="T1" fmla="*/ 37 h 92"/>
                <a:gd name="T2" fmla="*/ 28 w 68"/>
                <a:gd name="T3" fmla="*/ 92 h 92"/>
                <a:gd name="T4" fmla="*/ 68 w 68"/>
                <a:gd name="T5" fmla="*/ 28 h 92"/>
                <a:gd name="T6" fmla="*/ 60 w 68"/>
                <a:gd name="T7" fmla="*/ 14 h 92"/>
                <a:gd name="T8" fmla="*/ 40 w 68"/>
                <a:gd name="T9" fmla="*/ 0 h 92"/>
                <a:gd name="T10" fmla="*/ 0 w 68"/>
                <a:gd name="T11" fmla="*/ 37 h 92"/>
              </a:gdLst>
              <a:ahLst/>
              <a:cxnLst>
                <a:cxn ang="0">
                  <a:pos x="T0" y="T1"/>
                </a:cxn>
                <a:cxn ang="0">
                  <a:pos x="T2" y="T3"/>
                </a:cxn>
                <a:cxn ang="0">
                  <a:pos x="T4" y="T5"/>
                </a:cxn>
                <a:cxn ang="0">
                  <a:pos x="T6" y="T7"/>
                </a:cxn>
                <a:cxn ang="0">
                  <a:pos x="T8" y="T9"/>
                </a:cxn>
                <a:cxn ang="0">
                  <a:pos x="T10" y="T11"/>
                </a:cxn>
              </a:cxnLst>
              <a:rect l="0" t="0" r="r" b="b"/>
              <a:pathLst>
                <a:path w="68" h="92">
                  <a:moveTo>
                    <a:pt x="0" y="37"/>
                  </a:moveTo>
                  <a:lnTo>
                    <a:pt x="28" y="92"/>
                  </a:lnTo>
                  <a:lnTo>
                    <a:pt x="68" y="28"/>
                  </a:lnTo>
                  <a:lnTo>
                    <a:pt x="60" y="14"/>
                  </a:lnTo>
                  <a:lnTo>
                    <a:pt x="40" y="0"/>
                  </a:lnTo>
                  <a:lnTo>
                    <a:pt x="0" y="37"/>
                  </a:ln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i$lïḑe">
              <a:extLst>
                <a:ext uri="{FF2B5EF4-FFF2-40B4-BE49-F238E27FC236}">
                  <a16:creationId xmlns:a16="http://schemas.microsoft.com/office/drawing/2014/main" id="{3D46A0D0-2F8C-4FA7-A744-E4F8539B5F07}"/>
                </a:ext>
              </a:extLst>
            </p:cNvPr>
            <p:cNvSpPr/>
            <p:nvPr/>
          </p:nvSpPr>
          <p:spPr bwMode="auto">
            <a:xfrm>
              <a:off x="4444207" y="2801937"/>
              <a:ext cx="211138" cy="268288"/>
            </a:xfrm>
            <a:custGeom>
              <a:avLst/>
              <a:gdLst>
                <a:gd name="T0" fmla="*/ 24 w 46"/>
                <a:gd name="T1" fmla="*/ 0 h 59"/>
                <a:gd name="T2" fmla="*/ 46 w 46"/>
                <a:gd name="T3" fmla="*/ 41 h 59"/>
                <a:gd name="T4" fmla="*/ 20 w 46"/>
                <a:gd name="T5" fmla="*/ 59 h 59"/>
                <a:gd name="T6" fmla="*/ 0 w 46"/>
                <a:gd name="T7" fmla="*/ 28 h 59"/>
                <a:gd name="T8" fmla="*/ 24 w 46"/>
                <a:gd name="T9" fmla="*/ 0 h 59"/>
              </a:gdLst>
              <a:ahLst/>
              <a:cxnLst>
                <a:cxn ang="0">
                  <a:pos x="T0" y="T1"/>
                </a:cxn>
                <a:cxn ang="0">
                  <a:pos x="T2" y="T3"/>
                </a:cxn>
                <a:cxn ang="0">
                  <a:pos x="T4" y="T5"/>
                </a:cxn>
                <a:cxn ang="0">
                  <a:pos x="T6" y="T7"/>
                </a:cxn>
                <a:cxn ang="0">
                  <a:pos x="T8" y="T9"/>
                </a:cxn>
              </a:cxnLst>
              <a:rect l="0" t="0" r="r" b="b"/>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íṩḷîḋé">
              <a:extLst>
                <a:ext uri="{FF2B5EF4-FFF2-40B4-BE49-F238E27FC236}">
                  <a16:creationId xmlns:a16="http://schemas.microsoft.com/office/drawing/2014/main" id="{EBACF5D3-1BFE-481E-ABF5-71B2275C87F9}"/>
                </a:ext>
              </a:extLst>
            </p:cNvPr>
            <p:cNvSpPr/>
            <p:nvPr/>
          </p:nvSpPr>
          <p:spPr bwMode="auto">
            <a:xfrm>
              <a:off x="4572794" y="3486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E5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ṥ1iḓê">
              <a:extLst>
                <a:ext uri="{FF2B5EF4-FFF2-40B4-BE49-F238E27FC236}">
                  <a16:creationId xmlns:a16="http://schemas.microsoft.com/office/drawing/2014/main" id="{921B2FF2-35F5-4689-BA65-0A40AA0DD5AA}"/>
                </a:ext>
              </a:extLst>
            </p:cNvPr>
            <p:cNvSpPr/>
            <p:nvPr/>
          </p:nvSpPr>
          <p:spPr bwMode="auto">
            <a:xfrm>
              <a:off x="4098132" y="2760662"/>
              <a:ext cx="492125" cy="725488"/>
            </a:xfrm>
            <a:custGeom>
              <a:avLst/>
              <a:gdLst>
                <a:gd name="T0" fmla="*/ 108 w 108"/>
                <a:gd name="T1" fmla="*/ 32 h 159"/>
                <a:gd name="T2" fmla="*/ 107 w 108"/>
                <a:gd name="T3" fmla="*/ 92 h 159"/>
                <a:gd name="T4" fmla="*/ 105 w 108"/>
                <a:gd name="T5" fmla="*/ 138 h 159"/>
                <a:gd name="T6" fmla="*/ 105 w 108"/>
                <a:gd name="T7" fmla="*/ 148 h 159"/>
                <a:gd name="T8" fmla="*/ 105 w 108"/>
                <a:gd name="T9" fmla="*/ 156 h 159"/>
                <a:gd name="T10" fmla="*/ 104 w 108"/>
                <a:gd name="T11" fmla="*/ 159 h 159"/>
                <a:gd name="T12" fmla="*/ 69 w 108"/>
                <a:gd name="T13" fmla="*/ 155 h 159"/>
                <a:gd name="T14" fmla="*/ 0 w 108"/>
                <a:gd name="T15" fmla="*/ 136 h 159"/>
                <a:gd name="T16" fmla="*/ 0 w 108"/>
                <a:gd name="T17" fmla="*/ 24 h 159"/>
                <a:gd name="T18" fmla="*/ 5 w 108"/>
                <a:gd name="T19" fmla="*/ 10 h 159"/>
                <a:gd name="T20" fmla="*/ 34 w 108"/>
                <a:gd name="T21" fmla="*/ 39 h 159"/>
                <a:gd name="T22" fmla="*/ 38 w 108"/>
                <a:gd name="T23" fmla="*/ 43 h 159"/>
                <a:gd name="T24" fmla="*/ 43 w 108"/>
                <a:gd name="T25" fmla="*/ 22 h 159"/>
                <a:gd name="T26" fmla="*/ 28 w 108"/>
                <a:gd name="T27" fmla="*/ 1 h 159"/>
                <a:gd name="T28" fmla="*/ 32 w 108"/>
                <a:gd name="T29" fmla="*/ 0 h 159"/>
                <a:gd name="T30" fmla="*/ 81 w 108"/>
                <a:gd name="T31" fmla="*/ 0 h 159"/>
                <a:gd name="T32" fmla="*/ 83 w 108"/>
                <a:gd name="T33" fmla="*/ 0 h 159"/>
                <a:gd name="T34" fmla="*/ 85 w 108"/>
                <a:gd name="T35" fmla="*/ 0 h 159"/>
                <a:gd name="T36" fmla="*/ 94 w 108"/>
                <a:gd name="T37" fmla="*/ 4 h 159"/>
                <a:gd name="T38" fmla="*/ 95 w 108"/>
                <a:gd name="T39" fmla="*/ 4 h 159"/>
                <a:gd name="T40" fmla="*/ 108 w 108"/>
                <a:gd name="T41"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ṣ1ïḑê">
              <a:extLst>
                <a:ext uri="{FF2B5EF4-FFF2-40B4-BE49-F238E27FC236}">
                  <a16:creationId xmlns:a16="http://schemas.microsoft.com/office/drawing/2014/main" id="{77FD53A5-4D9F-47A8-B1B0-13D81FFCF79F}"/>
                </a:ext>
              </a:extLst>
            </p:cNvPr>
            <p:cNvSpPr/>
            <p:nvPr/>
          </p:nvSpPr>
          <p:spPr bwMode="auto">
            <a:xfrm>
              <a:off x="4226719" y="2760662"/>
              <a:ext cx="363538" cy="674688"/>
            </a:xfrm>
            <a:custGeom>
              <a:avLst/>
              <a:gdLst>
                <a:gd name="T0" fmla="*/ 80 w 80"/>
                <a:gd name="T1" fmla="*/ 32 h 148"/>
                <a:gd name="T2" fmla="*/ 79 w 80"/>
                <a:gd name="T3" fmla="*/ 92 h 148"/>
                <a:gd name="T4" fmla="*/ 77 w 80"/>
                <a:gd name="T5" fmla="*/ 138 h 148"/>
                <a:gd name="T6" fmla="*/ 77 w 80"/>
                <a:gd name="T7" fmla="*/ 148 h 148"/>
                <a:gd name="T8" fmla="*/ 6 w 80"/>
                <a:gd name="T9" fmla="*/ 39 h 148"/>
                <a:gd name="T10" fmla="*/ 10 w 80"/>
                <a:gd name="T11" fmla="*/ 43 h 148"/>
                <a:gd name="T12" fmla="*/ 15 w 80"/>
                <a:gd name="T13" fmla="*/ 22 h 148"/>
                <a:gd name="T14" fmla="*/ 0 w 80"/>
                <a:gd name="T15" fmla="*/ 1 h 148"/>
                <a:gd name="T16" fmla="*/ 4 w 80"/>
                <a:gd name="T17" fmla="*/ 0 h 148"/>
                <a:gd name="T18" fmla="*/ 53 w 80"/>
                <a:gd name="T19" fmla="*/ 0 h 148"/>
                <a:gd name="T20" fmla="*/ 55 w 80"/>
                <a:gd name="T21" fmla="*/ 0 h 148"/>
                <a:gd name="T22" fmla="*/ 57 w 80"/>
                <a:gd name="T23" fmla="*/ 0 h 148"/>
                <a:gd name="T24" fmla="*/ 66 w 80"/>
                <a:gd name="T25" fmla="*/ 4 h 148"/>
                <a:gd name="T26" fmla="*/ 67 w 80"/>
                <a:gd name="T27" fmla="*/ 4 h 148"/>
                <a:gd name="T28" fmla="*/ 80 w 80"/>
                <a:gd name="T29"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ś1iḓè">
              <a:extLst>
                <a:ext uri="{FF2B5EF4-FFF2-40B4-BE49-F238E27FC236}">
                  <a16:creationId xmlns:a16="http://schemas.microsoft.com/office/drawing/2014/main" id="{27216EEF-C3BE-40B2-887C-0D7AAF94EDDF}"/>
                </a:ext>
              </a:extLst>
            </p:cNvPr>
            <p:cNvSpPr/>
            <p:nvPr/>
          </p:nvSpPr>
          <p:spPr bwMode="auto">
            <a:xfrm>
              <a:off x="4098132" y="3024187"/>
              <a:ext cx="479425" cy="625475"/>
            </a:xfrm>
            <a:custGeom>
              <a:avLst/>
              <a:gdLst>
                <a:gd name="T0" fmla="*/ 105 w 105"/>
                <a:gd name="T1" fmla="*/ 80 h 137"/>
                <a:gd name="T2" fmla="*/ 105 w 105"/>
                <a:gd name="T3" fmla="*/ 84 h 137"/>
                <a:gd name="T4" fmla="*/ 105 w 105"/>
                <a:gd name="T5" fmla="*/ 84 h 137"/>
                <a:gd name="T6" fmla="*/ 105 w 105"/>
                <a:gd name="T7" fmla="*/ 137 h 137"/>
                <a:gd name="T8" fmla="*/ 0 w 105"/>
                <a:gd name="T9" fmla="*/ 137 h 137"/>
                <a:gd name="T10" fmla="*/ 0 w 105"/>
                <a:gd name="T11" fmla="*/ 79 h 137"/>
                <a:gd name="T12" fmla="*/ 0 w 105"/>
                <a:gd name="T13" fmla="*/ 78 h 137"/>
                <a:gd name="T14" fmla="*/ 35 w 105"/>
                <a:gd name="T15" fmla="*/ 81 h 137"/>
                <a:gd name="T16" fmla="*/ 40 w 105"/>
                <a:gd name="T17" fmla="*/ 75 h 137"/>
                <a:gd name="T18" fmla="*/ 40 w 105"/>
                <a:gd name="T19" fmla="*/ 46 h 137"/>
                <a:gd name="T20" fmla="*/ 40 w 105"/>
                <a:gd name="T21" fmla="*/ 19 h 137"/>
                <a:gd name="T22" fmla="*/ 40 w 105"/>
                <a:gd name="T23" fmla="*/ 10 h 137"/>
                <a:gd name="T24" fmla="*/ 40 w 105"/>
                <a:gd name="T25" fmla="*/ 0 h 137"/>
                <a:gd name="T26" fmla="*/ 101 w 105"/>
                <a:gd name="T27" fmla="*/ 0 h 137"/>
                <a:gd name="T28" fmla="*/ 101 w 105"/>
                <a:gd name="T29" fmla="*/ 81 h 137"/>
                <a:gd name="T30" fmla="*/ 105 w 105"/>
                <a:gd name="T31"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ṥḷíḍè">
              <a:extLst>
                <a:ext uri="{FF2B5EF4-FFF2-40B4-BE49-F238E27FC236}">
                  <a16:creationId xmlns:a16="http://schemas.microsoft.com/office/drawing/2014/main" id="{BFD17832-A2EC-49FC-9EDD-DEDBB9A0A752}"/>
                </a:ext>
              </a:extLst>
            </p:cNvPr>
            <p:cNvSpPr/>
            <p:nvPr/>
          </p:nvSpPr>
          <p:spPr bwMode="auto">
            <a:xfrm>
              <a:off x="4120357" y="2765425"/>
              <a:ext cx="206375" cy="190500"/>
            </a:xfrm>
            <a:custGeom>
              <a:avLst/>
              <a:gdLst>
                <a:gd name="T0" fmla="*/ 45 w 45"/>
                <a:gd name="T1" fmla="*/ 21 h 42"/>
                <a:gd name="T2" fmla="*/ 33 w 45"/>
                <a:gd name="T3" fmla="*/ 42 h 42"/>
                <a:gd name="T4" fmla="*/ 0 w 45"/>
                <a:gd name="T5" fmla="*/ 9 h 42"/>
                <a:gd name="T6" fmla="*/ 17 w 45"/>
                <a:gd name="T7" fmla="*/ 1 h 42"/>
                <a:gd name="T8" fmla="*/ 23 w 45"/>
                <a:gd name="T9" fmla="*/ 0 h 42"/>
                <a:gd name="T10" fmla="*/ 45 w 45"/>
                <a:gd name="T11" fmla="*/ 21 h 42"/>
              </a:gdLst>
              <a:ahLst/>
              <a:cxnLst>
                <a:cxn ang="0">
                  <a:pos x="T0" y="T1"/>
                </a:cxn>
                <a:cxn ang="0">
                  <a:pos x="T2" y="T3"/>
                </a:cxn>
                <a:cxn ang="0">
                  <a:pos x="T4" y="T5"/>
                </a:cxn>
                <a:cxn ang="0">
                  <a:pos x="T6" y="T7"/>
                </a:cxn>
                <a:cxn ang="0">
                  <a:pos x="T8" y="T9"/>
                </a:cxn>
                <a:cxn ang="0">
                  <a:pos x="T10" y="T11"/>
                </a:cxn>
              </a:cxnLst>
              <a:rect l="0" t="0" r="r" b="b"/>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íś1îḑè">
              <a:extLst>
                <a:ext uri="{FF2B5EF4-FFF2-40B4-BE49-F238E27FC236}">
                  <a16:creationId xmlns:a16="http://schemas.microsoft.com/office/drawing/2014/main" id="{19CBD0B9-4AF5-4FAF-9484-94CB65106E9B}"/>
                </a:ext>
              </a:extLst>
            </p:cNvPr>
            <p:cNvSpPr/>
            <p:nvPr/>
          </p:nvSpPr>
          <p:spPr bwMode="auto">
            <a:xfrm>
              <a:off x="4180682" y="2755900"/>
              <a:ext cx="158750" cy="277813"/>
            </a:xfrm>
            <a:custGeom>
              <a:avLst/>
              <a:gdLst>
                <a:gd name="T0" fmla="*/ 14 w 35"/>
                <a:gd name="T1" fmla="*/ 1 h 61"/>
                <a:gd name="T2" fmla="*/ 35 w 35"/>
                <a:gd name="T3" fmla="*/ 61 h 61"/>
                <a:gd name="T4" fmla="*/ 29 w 35"/>
                <a:gd name="T5" fmla="*/ 61 h 61"/>
                <a:gd name="T6" fmla="*/ 22 w 35"/>
                <a:gd name="T7" fmla="*/ 61 h 61"/>
                <a:gd name="T8" fmla="*/ 0 w 35"/>
                <a:gd name="T9" fmla="*/ 3 h 61"/>
                <a:gd name="T10" fmla="*/ 6 w 35"/>
                <a:gd name="T11" fmla="*/ 2 h 61"/>
                <a:gd name="T12" fmla="*/ 14 w 35"/>
                <a:gd name="T13" fmla="*/ 1 h 61"/>
              </a:gdLst>
              <a:ahLst/>
              <a:cxnLst>
                <a:cxn ang="0">
                  <a:pos x="T0" y="T1"/>
                </a:cxn>
                <a:cxn ang="0">
                  <a:pos x="T2" y="T3"/>
                </a:cxn>
                <a:cxn ang="0">
                  <a:pos x="T4" y="T5"/>
                </a:cxn>
                <a:cxn ang="0">
                  <a:pos x="T6" y="T7"/>
                </a:cxn>
                <a:cxn ang="0">
                  <a:pos x="T8" y="T9"/>
                </a:cxn>
                <a:cxn ang="0">
                  <a:pos x="T10" y="T11"/>
                </a:cxn>
                <a:cxn ang="0">
                  <a:pos x="T12" y="T13"/>
                </a:cxn>
              </a:cxnLst>
              <a:rect l="0" t="0" r="r" b="b"/>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iṡ1iḑê">
              <a:extLst>
                <a:ext uri="{FF2B5EF4-FFF2-40B4-BE49-F238E27FC236}">
                  <a16:creationId xmlns:a16="http://schemas.microsoft.com/office/drawing/2014/main" id="{2362AF85-B96C-4EE6-9EE1-65C62A5B3266}"/>
                </a:ext>
              </a:extLst>
            </p:cNvPr>
            <p:cNvSpPr/>
            <p:nvPr/>
          </p:nvSpPr>
          <p:spPr bwMode="auto">
            <a:xfrm>
              <a:off x="4426744" y="2751137"/>
              <a:ext cx="131763" cy="287338"/>
            </a:xfrm>
            <a:custGeom>
              <a:avLst/>
              <a:gdLst>
                <a:gd name="T0" fmla="*/ 0 w 29"/>
                <a:gd name="T1" fmla="*/ 5 h 63"/>
                <a:gd name="T2" fmla="*/ 3 w 29"/>
                <a:gd name="T3" fmla="*/ 7 h 63"/>
                <a:gd name="T4" fmla="*/ 16 w 29"/>
                <a:gd name="T5" fmla="*/ 63 h 63"/>
                <a:gd name="T6" fmla="*/ 24 w 29"/>
                <a:gd name="T7" fmla="*/ 62 h 63"/>
                <a:gd name="T8" fmla="*/ 29 w 29"/>
                <a:gd name="T9" fmla="*/ 63 h 63"/>
                <a:gd name="T10" fmla="*/ 16 w 29"/>
                <a:gd name="T11" fmla="*/ 5 h 63"/>
                <a:gd name="T12" fmla="*/ 13 w 29"/>
                <a:gd name="T13" fmla="*/ 2 h 63"/>
                <a:gd name="T14" fmla="*/ 8 w 29"/>
                <a:gd name="T15" fmla="*/ 1 h 63"/>
                <a:gd name="T16" fmla="*/ 0 w 29"/>
                <a:gd name="T17" fmla="*/ 1 h 63"/>
                <a:gd name="T18" fmla="*/ 0 w 29"/>
                <a:gd name="T19" fmla="*/ 1 h 63"/>
                <a:gd name="T20" fmla="*/ 0 w 29"/>
                <a:gd name="T21" fmla="*/ 3 h 63"/>
                <a:gd name="T22" fmla="*/ 0 w 29"/>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ŝľîḍê">
              <a:extLst>
                <a:ext uri="{FF2B5EF4-FFF2-40B4-BE49-F238E27FC236}">
                  <a16:creationId xmlns:a16="http://schemas.microsoft.com/office/drawing/2014/main" id="{D0275C50-D373-4C52-9649-5C747C071F20}"/>
                </a:ext>
              </a:extLst>
            </p:cNvPr>
            <p:cNvSpPr/>
            <p:nvPr/>
          </p:nvSpPr>
          <p:spPr bwMode="auto">
            <a:xfrm>
              <a:off x="4339432" y="3106737"/>
              <a:ext cx="169863" cy="104775"/>
            </a:xfrm>
            <a:custGeom>
              <a:avLst/>
              <a:gdLst>
                <a:gd name="T0" fmla="*/ 37 w 37"/>
                <a:gd name="T1" fmla="*/ 0 h 23"/>
                <a:gd name="T2" fmla="*/ 0 w 37"/>
                <a:gd name="T3" fmla="*/ 0 h 23"/>
                <a:gd name="T4" fmla="*/ 0 w 37"/>
                <a:gd name="T5" fmla="*/ 11 h 23"/>
                <a:gd name="T6" fmla="*/ 12 w 37"/>
                <a:gd name="T7" fmla="*/ 23 h 23"/>
                <a:gd name="T8" fmla="*/ 25 w 37"/>
                <a:gd name="T9" fmla="*/ 23 h 23"/>
                <a:gd name="T10" fmla="*/ 37 w 37"/>
                <a:gd name="T11" fmla="*/ 11 h 23"/>
                <a:gd name="T12" fmla="*/ 37 w 3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íSļíḑè">
              <a:extLst>
                <a:ext uri="{FF2B5EF4-FFF2-40B4-BE49-F238E27FC236}">
                  <a16:creationId xmlns:a16="http://schemas.microsoft.com/office/drawing/2014/main" id="{A9C49FFA-36D1-418A-9DE4-99B4BA46B5E3}"/>
                </a:ext>
              </a:extLst>
            </p:cNvPr>
            <p:cNvSpPr/>
            <p:nvPr/>
          </p:nvSpPr>
          <p:spPr bwMode="auto">
            <a:xfrm>
              <a:off x="4426744" y="2755900"/>
              <a:ext cx="100013" cy="22225"/>
            </a:xfrm>
            <a:custGeom>
              <a:avLst/>
              <a:gdLst>
                <a:gd name="T0" fmla="*/ 3 w 22"/>
                <a:gd name="T1" fmla="*/ 0 h 5"/>
                <a:gd name="T2" fmla="*/ 0 w 22"/>
                <a:gd name="T3" fmla="*/ 0 h 5"/>
                <a:gd name="T4" fmla="*/ 0 w 22"/>
                <a:gd name="T5" fmla="*/ 0 h 5"/>
                <a:gd name="T6" fmla="*/ 0 w 22"/>
                <a:gd name="T7" fmla="*/ 0 h 5"/>
                <a:gd name="T8" fmla="*/ 3 w 22"/>
                <a:gd name="T9" fmla="*/ 0 h 5"/>
                <a:gd name="T10" fmla="*/ 8 w 22"/>
                <a:gd name="T11" fmla="*/ 0 h 5"/>
                <a:gd name="T12" fmla="*/ 13 w 22"/>
                <a:gd name="T13" fmla="*/ 1 h 5"/>
                <a:gd name="T14" fmla="*/ 13 w 22"/>
                <a:gd name="T15" fmla="*/ 1 h 5"/>
                <a:gd name="T16" fmla="*/ 22 w 22"/>
                <a:gd name="T17" fmla="*/ 5 h 5"/>
                <a:gd name="T18" fmla="*/ 22 w 22"/>
                <a:gd name="T19" fmla="*/ 5 h 5"/>
                <a:gd name="T20" fmla="*/ 13 w 22"/>
                <a:gd name="T21" fmla="*/ 1 h 5"/>
                <a:gd name="T22" fmla="*/ 8 w 22"/>
                <a:gd name="T23" fmla="*/ 0 h 5"/>
                <a:gd name="T24" fmla="*/ 3 w 22"/>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i$ļídê">
              <a:extLst>
                <a:ext uri="{FF2B5EF4-FFF2-40B4-BE49-F238E27FC236}">
                  <a16:creationId xmlns:a16="http://schemas.microsoft.com/office/drawing/2014/main" id="{82B20C5E-C7D7-48DE-9493-A6090E05E55B}"/>
                </a:ext>
              </a:extLst>
            </p:cNvPr>
            <p:cNvSpPr/>
            <p:nvPr/>
          </p:nvSpPr>
          <p:spPr bwMode="auto">
            <a:xfrm>
              <a:off x="4485482" y="2760662"/>
              <a:ext cx="41275" cy="17463"/>
            </a:xfrm>
            <a:custGeom>
              <a:avLst/>
              <a:gdLst>
                <a:gd name="T0" fmla="*/ 0 w 9"/>
                <a:gd name="T1" fmla="*/ 0 h 4"/>
                <a:gd name="T2" fmla="*/ 3 w 9"/>
                <a:gd name="T3" fmla="*/ 3 h 4"/>
                <a:gd name="T4" fmla="*/ 3 w 9"/>
                <a:gd name="T5" fmla="*/ 3 h 4"/>
                <a:gd name="T6" fmla="*/ 9 w 9"/>
                <a:gd name="T7" fmla="*/ 4 h 4"/>
                <a:gd name="T8" fmla="*/ 0 w 9"/>
                <a:gd name="T9" fmla="*/ 0 h 4"/>
              </a:gdLst>
              <a:ahLst/>
              <a:cxnLst>
                <a:cxn ang="0">
                  <a:pos x="T0" y="T1"/>
                </a:cxn>
                <a:cxn ang="0">
                  <a:pos x="T2" y="T3"/>
                </a:cxn>
                <a:cxn ang="0">
                  <a:pos x="T4" y="T5"/>
                </a:cxn>
                <a:cxn ang="0">
                  <a:pos x="T6" y="T7"/>
                </a:cxn>
                <a:cxn ang="0">
                  <a:pos x="T8" y="T9"/>
                </a:cxn>
              </a:cxnLst>
              <a:rect l="0" t="0" r="r" b="b"/>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ïşlïḓè">
              <a:extLst>
                <a:ext uri="{FF2B5EF4-FFF2-40B4-BE49-F238E27FC236}">
                  <a16:creationId xmlns:a16="http://schemas.microsoft.com/office/drawing/2014/main" id="{8B183E4A-B9C8-4264-8494-8885C29DE7BB}"/>
                </a:ext>
              </a:extLst>
            </p:cNvPr>
            <p:cNvSpPr/>
            <p:nvPr/>
          </p:nvSpPr>
          <p:spPr bwMode="auto">
            <a:xfrm>
              <a:off x="4412457" y="2760662"/>
              <a:ext cx="14288" cy="0"/>
            </a:xfrm>
            <a:custGeom>
              <a:avLst/>
              <a:gdLst>
                <a:gd name="T0" fmla="*/ 3 w 3"/>
                <a:gd name="T1" fmla="*/ 0 w 3"/>
                <a:gd name="T2" fmla="*/ 0 w 3"/>
                <a:gd name="T3" fmla="*/ 3 w 3"/>
                <a:gd name="T4" fmla="*/ 3 w 3"/>
              </a:gdLst>
              <a:ahLst/>
              <a:cxnLst>
                <a:cxn ang="0">
                  <a:pos x="T0" y="0"/>
                </a:cxn>
                <a:cxn ang="0">
                  <a:pos x="T1" y="0"/>
                </a:cxn>
                <a:cxn ang="0">
                  <a:pos x="T2" y="0"/>
                </a:cxn>
                <a:cxn ang="0">
                  <a:pos x="T3" y="0"/>
                </a:cxn>
                <a:cxn ang="0">
                  <a:pos x="T4" y="0"/>
                </a:cxn>
              </a:cxnLst>
              <a:rect l="0" t="0" r="r" b="b"/>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ïṧ1îďè">
              <a:extLst>
                <a:ext uri="{FF2B5EF4-FFF2-40B4-BE49-F238E27FC236}">
                  <a16:creationId xmlns:a16="http://schemas.microsoft.com/office/drawing/2014/main" id="{F9DF5631-B6F0-4DA4-9E66-54B96359877B}"/>
                </a:ext>
              </a:extLst>
            </p:cNvPr>
            <p:cNvSpPr/>
            <p:nvPr/>
          </p:nvSpPr>
          <p:spPr bwMode="auto">
            <a:xfrm>
              <a:off x="4412457" y="2760662"/>
              <a:ext cx="28575" cy="31750"/>
            </a:xfrm>
            <a:custGeom>
              <a:avLst/>
              <a:gdLst>
                <a:gd name="T0" fmla="*/ 3 w 6"/>
                <a:gd name="T1" fmla="*/ 0 h 7"/>
                <a:gd name="T2" fmla="*/ 0 w 6"/>
                <a:gd name="T3" fmla="*/ 0 h 7"/>
                <a:gd name="T4" fmla="*/ 1 w 6"/>
                <a:gd name="T5" fmla="*/ 4 h 7"/>
                <a:gd name="T6" fmla="*/ 1 w 6"/>
                <a:gd name="T7" fmla="*/ 7 h 7"/>
                <a:gd name="T8" fmla="*/ 3 w 6"/>
                <a:gd name="T9" fmla="*/ 6 h 7"/>
                <a:gd name="T10" fmla="*/ 6 w 6"/>
                <a:gd name="T11" fmla="*/ 5 h 7"/>
                <a:gd name="T12" fmla="*/ 3 w 6"/>
                <a:gd name="T13" fmla="*/ 3 h 7"/>
                <a:gd name="T14" fmla="*/ 3 w 6"/>
                <a:gd name="T15" fmla="*/ 1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sḷiḍe">
              <a:extLst>
                <a:ext uri="{FF2B5EF4-FFF2-40B4-BE49-F238E27FC236}">
                  <a16:creationId xmlns:a16="http://schemas.microsoft.com/office/drawing/2014/main" id="{8203F87E-6EE0-4C46-8BD1-4AD9F430EA4A}"/>
                </a:ext>
              </a:extLst>
            </p:cNvPr>
            <p:cNvSpPr/>
            <p:nvPr/>
          </p:nvSpPr>
          <p:spPr bwMode="auto">
            <a:xfrm>
              <a:off x="4426744" y="2755900"/>
              <a:ext cx="73025" cy="26988"/>
            </a:xfrm>
            <a:custGeom>
              <a:avLst/>
              <a:gdLst>
                <a:gd name="T0" fmla="*/ 3 w 16"/>
                <a:gd name="T1" fmla="*/ 0 h 6"/>
                <a:gd name="T2" fmla="*/ 0 w 16"/>
                <a:gd name="T3" fmla="*/ 0 h 6"/>
                <a:gd name="T4" fmla="*/ 0 w 16"/>
                <a:gd name="T5" fmla="*/ 0 h 6"/>
                <a:gd name="T6" fmla="*/ 0 w 16"/>
                <a:gd name="T7" fmla="*/ 1 h 6"/>
                <a:gd name="T8" fmla="*/ 0 w 16"/>
                <a:gd name="T9" fmla="*/ 1 h 6"/>
                <a:gd name="T10" fmla="*/ 0 w 16"/>
                <a:gd name="T11" fmla="*/ 2 h 6"/>
                <a:gd name="T12" fmla="*/ 0 w 16"/>
                <a:gd name="T13" fmla="*/ 4 h 6"/>
                <a:gd name="T14" fmla="*/ 3 w 16"/>
                <a:gd name="T15" fmla="*/ 6 h 6"/>
                <a:gd name="T16" fmla="*/ 3 w 16"/>
                <a:gd name="T17" fmla="*/ 6 h 6"/>
                <a:gd name="T18" fmla="*/ 15 w 16"/>
                <a:gd name="T19" fmla="*/ 4 h 6"/>
                <a:gd name="T20" fmla="*/ 16 w 16"/>
                <a:gd name="T21" fmla="*/ 4 h 6"/>
                <a:gd name="T22" fmla="*/ 13 w 16"/>
                <a:gd name="T23" fmla="*/ 1 h 6"/>
                <a:gd name="T24" fmla="*/ 13 w 16"/>
                <a:gd name="T25" fmla="*/ 1 h 6"/>
                <a:gd name="T26" fmla="*/ 8 w 16"/>
                <a:gd name="T27" fmla="*/ 0 h 6"/>
                <a:gd name="T28" fmla="*/ 3 w 1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iš1ïdè">
              <a:extLst>
                <a:ext uri="{FF2B5EF4-FFF2-40B4-BE49-F238E27FC236}">
                  <a16:creationId xmlns:a16="http://schemas.microsoft.com/office/drawing/2014/main" id="{C5C9BF6D-14C6-4F2C-B43E-1EC7D1FCEDCB}"/>
                </a:ext>
              </a:extLst>
            </p:cNvPr>
            <p:cNvSpPr/>
            <p:nvPr/>
          </p:nvSpPr>
          <p:spPr bwMode="auto">
            <a:xfrm>
              <a:off x="4339432" y="3084512"/>
              <a:ext cx="169863" cy="31750"/>
            </a:xfrm>
            <a:prstGeom prst="rect">
              <a:avLst/>
            </a:prstGeom>
            <a:solidFill>
              <a:srgbClr val="832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îSļïḍè">
              <a:extLst>
                <a:ext uri="{FF2B5EF4-FFF2-40B4-BE49-F238E27FC236}">
                  <a16:creationId xmlns:a16="http://schemas.microsoft.com/office/drawing/2014/main" id="{237266EF-429D-4E59-91E8-DB2361AA96E5}"/>
                </a:ext>
              </a:extLst>
            </p:cNvPr>
            <p:cNvSpPr/>
            <p:nvPr/>
          </p:nvSpPr>
          <p:spPr bwMode="auto">
            <a:xfrm>
              <a:off x="4275932" y="2960687"/>
              <a:ext cx="68263" cy="55563"/>
            </a:xfrm>
            <a:custGeom>
              <a:avLst/>
              <a:gdLst>
                <a:gd name="T0" fmla="*/ 13 w 15"/>
                <a:gd name="T1" fmla="*/ 12 h 12"/>
                <a:gd name="T2" fmla="*/ 15 w 15"/>
                <a:gd name="T3" fmla="*/ 10 h 12"/>
                <a:gd name="T4" fmla="*/ 15 w 15"/>
                <a:gd name="T5" fmla="*/ 2 h 12"/>
                <a:gd name="T6" fmla="*/ 13 w 15"/>
                <a:gd name="T7" fmla="*/ 0 h 12"/>
                <a:gd name="T8" fmla="*/ 2 w 15"/>
                <a:gd name="T9" fmla="*/ 0 h 12"/>
                <a:gd name="T10" fmla="*/ 0 w 15"/>
                <a:gd name="T11" fmla="*/ 2 h 12"/>
                <a:gd name="T12" fmla="*/ 0 w 15"/>
                <a:gd name="T13" fmla="*/ 10 h 12"/>
                <a:gd name="T14" fmla="*/ 2 w 15"/>
                <a:gd name="T15" fmla="*/ 12 h 12"/>
                <a:gd name="T16" fmla="*/ 13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ïṥlíḋé">
              <a:extLst>
                <a:ext uri="{FF2B5EF4-FFF2-40B4-BE49-F238E27FC236}">
                  <a16:creationId xmlns:a16="http://schemas.microsoft.com/office/drawing/2014/main" id="{FEB0CA9F-0808-47CA-A0FF-8AD90238E309}"/>
                </a:ext>
              </a:extLst>
            </p:cNvPr>
            <p:cNvSpPr/>
            <p:nvPr/>
          </p:nvSpPr>
          <p:spPr bwMode="auto">
            <a:xfrm>
              <a:off x="4495007" y="2960687"/>
              <a:ext cx="73025" cy="55563"/>
            </a:xfrm>
            <a:custGeom>
              <a:avLst/>
              <a:gdLst>
                <a:gd name="T0" fmla="*/ 13 w 16"/>
                <a:gd name="T1" fmla="*/ 12 h 12"/>
                <a:gd name="T2" fmla="*/ 16 w 16"/>
                <a:gd name="T3" fmla="*/ 10 h 12"/>
                <a:gd name="T4" fmla="*/ 16 w 16"/>
                <a:gd name="T5" fmla="*/ 2 h 12"/>
                <a:gd name="T6" fmla="*/ 13 w 16"/>
                <a:gd name="T7" fmla="*/ 0 h 12"/>
                <a:gd name="T8" fmla="*/ 2 w 16"/>
                <a:gd name="T9" fmla="*/ 0 h 12"/>
                <a:gd name="T10" fmla="*/ 0 w 16"/>
                <a:gd name="T11" fmla="*/ 2 h 12"/>
                <a:gd name="T12" fmla="*/ 0 w 16"/>
                <a:gd name="T13" fmla="*/ 10 h 12"/>
                <a:gd name="T14" fmla="*/ 2 w 16"/>
                <a:gd name="T15" fmla="*/ 12 h 12"/>
                <a:gd name="T16" fmla="*/ 13 w 1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îšḻïďé">
              <a:extLst>
                <a:ext uri="{FF2B5EF4-FFF2-40B4-BE49-F238E27FC236}">
                  <a16:creationId xmlns:a16="http://schemas.microsoft.com/office/drawing/2014/main" id="{BFC99F39-E0D9-4125-8C74-8C7895EA1989}"/>
                </a:ext>
              </a:extLst>
            </p:cNvPr>
            <p:cNvSpPr/>
            <p:nvPr/>
          </p:nvSpPr>
          <p:spPr bwMode="auto">
            <a:xfrm>
              <a:off x="4791869" y="2933700"/>
              <a:ext cx="606425" cy="450850"/>
            </a:xfrm>
            <a:custGeom>
              <a:avLst/>
              <a:gdLst>
                <a:gd name="T0" fmla="*/ 118 w 133"/>
                <a:gd name="T1" fmla="*/ 50 h 99"/>
                <a:gd name="T2" fmla="*/ 108 w 133"/>
                <a:gd name="T3" fmla="*/ 45 h 99"/>
                <a:gd name="T4" fmla="*/ 99 w 133"/>
                <a:gd name="T5" fmla="*/ 56 h 99"/>
                <a:gd name="T6" fmla="*/ 77 w 133"/>
                <a:gd name="T7" fmla="*/ 70 h 99"/>
                <a:gd name="T8" fmla="*/ 49 w 133"/>
                <a:gd name="T9" fmla="*/ 76 h 99"/>
                <a:gd name="T10" fmla="*/ 29 w 133"/>
                <a:gd name="T11" fmla="*/ 71 h 99"/>
                <a:gd name="T12" fmla="*/ 25 w 133"/>
                <a:gd name="T13" fmla="*/ 66 h 99"/>
                <a:gd name="T14" fmla="*/ 23 w 133"/>
                <a:gd name="T15" fmla="*/ 62 h 99"/>
                <a:gd name="T16" fmla="*/ 25 w 133"/>
                <a:gd name="T17" fmla="*/ 54 h 99"/>
                <a:gd name="T18" fmla="*/ 34 w 133"/>
                <a:gd name="T19" fmla="*/ 43 h 99"/>
                <a:gd name="T20" fmla="*/ 56 w 133"/>
                <a:gd name="T21" fmla="*/ 29 h 99"/>
                <a:gd name="T22" fmla="*/ 84 w 133"/>
                <a:gd name="T23" fmla="*/ 23 h 99"/>
                <a:gd name="T24" fmla="*/ 104 w 133"/>
                <a:gd name="T25" fmla="*/ 29 h 99"/>
                <a:gd name="T26" fmla="*/ 108 w 133"/>
                <a:gd name="T27" fmla="*/ 33 h 99"/>
                <a:gd name="T28" fmla="*/ 109 w 133"/>
                <a:gd name="T29" fmla="*/ 38 h 99"/>
                <a:gd name="T30" fmla="*/ 108 w 133"/>
                <a:gd name="T31" fmla="*/ 45 h 99"/>
                <a:gd name="T32" fmla="*/ 118 w 133"/>
                <a:gd name="T33" fmla="*/ 50 h 99"/>
                <a:gd name="T34" fmla="*/ 129 w 133"/>
                <a:gd name="T35" fmla="*/ 54 h 99"/>
                <a:gd name="T36" fmla="*/ 133 w 133"/>
                <a:gd name="T37" fmla="*/ 38 h 99"/>
                <a:gd name="T38" fmla="*/ 129 w 133"/>
                <a:gd name="T39" fmla="*/ 22 h 99"/>
                <a:gd name="T40" fmla="*/ 110 w 133"/>
                <a:gd name="T41" fmla="*/ 6 h 99"/>
                <a:gd name="T42" fmla="*/ 84 w 133"/>
                <a:gd name="T43" fmla="*/ 0 h 99"/>
                <a:gd name="T44" fmla="*/ 37 w 133"/>
                <a:gd name="T45" fmla="*/ 13 h 99"/>
                <a:gd name="T46" fmla="*/ 18 w 133"/>
                <a:gd name="T47" fmla="*/ 27 h 99"/>
                <a:gd name="T48" fmla="*/ 4 w 133"/>
                <a:gd name="T49" fmla="*/ 45 h 99"/>
                <a:gd name="T50" fmla="*/ 0 w 133"/>
                <a:gd name="T51" fmla="*/ 62 h 99"/>
                <a:gd name="T52" fmla="*/ 4 w 133"/>
                <a:gd name="T53" fmla="*/ 78 h 99"/>
                <a:gd name="T54" fmla="*/ 22 w 133"/>
                <a:gd name="T55" fmla="*/ 94 h 99"/>
                <a:gd name="T56" fmla="*/ 49 w 133"/>
                <a:gd name="T57" fmla="*/ 99 h 99"/>
                <a:gd name="T58" fmla="*/ 96 w 133"/>
                <a:gd name="T59" fmla="*/ 86 h 99"/>
                <a:gd name="T60" fmla="*/ 115 w 133"/>
                <a:gd name="T61" fmla="*/ 73 h 99"/>
                <a:gd name="T62" fmla="*/ 129 w 133"/>
                <a:gd name="T63" fmla="*/ 54 h 99"/>
                <a:gd name="T64" fmla="*/ 118 w 133"/>
                <a:gd name="T6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ïṥ1íḍé">
              <a:extLst>
                <a:ext uri="{FF2B5EF4-FFF2-40B4-BE49-F238E27FC236}">
                  <a16:creationId xmlns:a16="http://schemas.microsoft.com/office/drawing/2014/main" id="{E3E4B8BD-1041-4745-A782-FBE077B19778}"/>
                </a:ext>
              </a:extLst>
            </p:cNvPr>
            <p:cNvSpPr/>
            <p:nvPr/>
          </p:nvSpPr>
          <p:spPr bwMode="auto">
            <a:xfrm>
              <a:off x="4280694" y="3097212"/>
              <a:ext cx="296863" cy="547688"/>
            </a:xfrm>
            <a:custGeom>
              <a:avLst/>
              <a:gdLst>
                <a:gd name="T0" fmla="*/ 65 w 65"/>
                <a:gd name="T1" fmla="*/ 64 h 120"/>
                <a:gd name="T2" fmla="*/ 65 w 65"/>
                <a:gd name="T3" fmla="*/ 68 h 120"/>
                <a:gd name="T4" fmla="*/ 65 w 65"/>
                <a:gd name="T5" fmla="*/ 68 h 120"/>
                <a:gd name="T6" fmla="*/ 65 w 65"/>
                <a:gd name="T7" fmla="*/ 119 h 120"/>
                <a:gd name="T8" fmla="*/ 50 w 65"/>
                <a:gd name="T9" fmla="*/ 120 h 120"/>
                <a:gd name="T10" fmla="*/ 0 w 65"/>
                <a:gd name="T11" fmla="*/ 30 h 120"/>
                <a:gd name="T12" fmla="*/ 0 w 65"/>
                <a:gd name="T13" fmla="*/ 3 h 120"/>
                <a:gd name="T14" fmla="*/ 2 w 65"/>
                <a:gd name="T15" fmla="*/ 0 h 120"/>
                <a:gd name="T16" fmla="*/ 7 w 65"/>
                <a:gd name="T17" fmla="*/ 4 h 120"/>
                <a:gd name="T18" fmla="*/ 18 w 65"/>
                <a:gd name="T19" fmla="*/ 15 h 120"/>
                <a:gd name="T20" fmla="*/ 37 w 65"/>
                <a:gd name="T21" fmla="*/ 16 h 120"/>
                <a:gd name="T22" fmla="*/ 61 w 65"/>
                <a:gd name="T23" fmla="*/ 10 h 120"/>
                <a:gd name="T24" fmla="*/ 61 w 65"/>
                <a:gd name="T25" fmla="*/ 65 h 120"/>
                <a:gd name="T26" fmla="*/ 65 w 65"/>
                <a:gd name="T2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îşḷîḍe">
              <a:extLst>
                <a:ext uri="{FF2B5EF4-FFF2-40B4-BE49-F238E27FC236}">
                  <a16:creationId xmlns:a16="http://schemas.microsoft.com/office/drawing/2014/main" id="{7B92E629-D944-4F46-966C-25DC4F89D540}"/>
                </a:ext>
              </a:extLst>
            </p:cNvPr>
            <p:cNvSpPr/>
            <p:nvPr/>
          </p:nvSpPr>
          <p:spPr bwMode="auto">
            <a:xfrm>
              <a:off x="4139407" y="2205037"/>
              <a:ext cx="492125" cy="231775"/>
            </a:xfrm>
            <a:custGeom>
              <a:avLst/>
              <a:gdLst>
                <a:gd name="T0" fmla="*/ 10 w 108"/>
                <a:gd name="T1" fmla="*/ 22 h 51"/>
                <a:gd name="T2" fmla="*/ 2 w 108"/>
                <a:gd name="T3" fmla="*/ 44 h 51"/>
                <a:gd name="T4" fmla="*/ 52 w 108"/>
                <a:gd name="T5" fmla="*/ 47 h 51"/>
                <a:gd name="T6" fmla="*/ 100 w 108"/>
                <a:gd name="T7" fmla="*/ 12 h 51"/>
                <a:gd name="T8" fmla="*/ 10 w 108"/>
                <a:gd name="T9" fmla="*/ 22 h 51"/>
              </a:gdLst>
              <a:ahLst/>
              <a:cxnLst>
                <a:cxn ang="0">
                  <a:pos x="T0" y="T1"/>
                </a:cxn>
                <a:cxn ang="0">
                  <a:pos x="T2" y="T3"/>
                </a:cxn>
                <a:cxn ang="0">
                  <a:pos x="T4" y="T5"/>
                </a:cxn>
                <a:cxn ang="0">
                  <a:pos x="T6" y="T7"/>
                </a:cxn>
                <a:cxn ang="0">
                  <a:pos x="T8" y="T9"/>
                </a:cxn>
              </a:cxnLst>
              <a:rect l="0" t="0" r="r" b="b"/>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îşḻïḋê">
              <a:extLst>
                <a:ext uri="{FF2B5EF4-FFF2-40B4-BE49-F238E27FC236}">
                  <a16:creationId xmlns:a16="http://schemas.microsoft.com/office/drawing/2014/main" id="{7A80A130-3317-496D-B384-D9CD6ED77151}"/>
                </a:ext>
              </a:extLst>
            </p:cNvPr>
            <p:cNvSpPr/>
            <p:nvPr/>
          </p:nvSpPr>
          <p:spPr bwMode="auto">
            <a:xfrm>
              <a:off x="4171157" y="2409825"/>
              <a:ext cx="141288" cy="146050"/>
            </a:xfrm>
            <a:custGeom>
              <a:avLst/>
              <a:gdLst>
                <a:gd name="T0" fmla="*/ 0 w 31"/>
                <a:gd name="T1" fmla="*/ 1 h 32"/>
                <a:gd name="T2" fmla="*/ 17 w 31"/>
                <a:gd name="T3" fmla="*/ 32 h 32"/>
                <a:gd name="T4" fmla="*/ 31 w 31"/>
                <a:gd name="T5" fmla="*/ 19 h 32"/>
                <a:gd name="T6" fmla="*/ 26 w 31"/>
                <a:gd name="T7" fmla="*/ 1 h 32"/>
                <a:gd name="T8" fmla="*/ 0 w 31"/>
                <a:gd name="T9" fmla="*/ 1 h 32"/>
              </a:gdLst>
              <a:ahLst/>
              <a:cxnLst>
                <a:cxn ang="0">
                  <a:pos x="T0" y="T1"/>
                </a:cxn>
                <a:cxn ang="0">
                  <a:pos x="T2" y="T3"/>
                </a:cxn>
                <a:cxn ang="0">
                  <a:pos x="T4" y="T5"/>
                </a:cxn>
                <a:cxn ang="0">
                  <a:pos x="T6" y="T7"/>
                </a:cxn>
                <a:cxn ang="0">
                  <a:pos x="T8" y="T9"/>
                </a:cxn>
              </a:cxnLst>
              <a:rect l="0" t="0" r="r" b="b"/>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ïšľîďè">
              <a:extLst>
                <a:ext uri="{FF2B5EF4-FFF2-40B4-BE49-F238E27FC236}">
                  <a16:creationId xmlns:a16="http://schemas.microsoft.com/office/drawing/2014/main" id="{5A0B7E59-8F06-4017-8340-399CDE5F6DFE}"/>
                </a:ext>
              </a:extLst>
            </p:cNvPr>
            <p:cNvSpPr/>
            <p:nvPr/>
          </p:nvSpPr>
          <p:spPr bwMode="auto">
            <a:xfrm>
              <a:off x="4156869" y="2117725"/>
              <a:ext cx="430213" cy="442913"/>
            </a:xfrm>
            <a:custGeom>
              <a:avLst/>
              <a:gdLst>
                <a:gd name="T0" fmla="*/ 25 w 94"/>
                <a:gd name="T1" fmla="*/ 91 h 97"/>
                <a:gd name="T2" fmla="*/ 23 w 94"/>
                <a:gd name="T3" fmla="*/ 94 h 97"/>
                <a:gd name="T4" fmla="*/ 22 w 94"/>
                <a:gd name="T5" fmla="*/ 97 h 97"/>
                <a:gd name="T6" fmla="*/ 3 w 94"/>
                <a:gd name="T7" fmla="*/ 68 h 97"/>
                <a:gd name="T8" fmla="*/ 1 w 94"/>
                <a:gd name="T9" fmla="*/ 39 h 97"/>
                <a:gd name="T10" fmla="*/ 51 w 94"/>
                <a:gd name="T11" fmla="*/ 1 h 97"/>
                <a:gd name="T12" fmla="*/ 84 w 94"/>
                <a:gd name="T13" fmla="*/ 21 h 97"/>
                <a:gd name="T14" fmla="*/ 86 w 94"/>
                <a:gd name="T15" fmla="*/ 70 h 97"/>
                <a:gd name="T16" fmla="*/ 25 w 94"/>
                <a:gd name="T17"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ïṩḷiḑé">
              <a:extLst>
                <a:ext uri="{FF2B5EF4-FFF2-40B4-BE49-F238E27FC236}">
                  <a16:creationId xmlns:a16="http://schemas.microsoft.com/office/drawing/2014/main" id="{72744F4F-C9BB-407E-8175-2426C764BDE5}"/>
                </a:ext>
              </a:extLst>
            </p:cNvPr>
            <p:cNvSpPr/>
            <p:nvPr/>
          </p:nvSpPr>
          <p:spPr bwMode="auto">
            <a:xfrm>
              <a:off x="4285457" y="2578100"/>
              <a:ext cx="150813" cy="223838"/>
            </a:xfrm>
            <a:custGeom>
              <a:avLst/>
              <a:gdLst>
                <a:gd name="T0" fmla="*/ 33 w 33"/>
                <a:gd name="T1" fmla="*/ 41 h 49"/>
                <a:gd name="T2" fmla="*/ 21 w 33"/>
                <a:gd name="T3" fmla="*/ 49 h 49"/>
                <a:gd name="T4" fmla="*/ 0 w 33"/>
                <a:gd name="T5" fmla="*/ 41 h 49"/>
                <a:gd name="T6" fmla="*/ 0 w 33"/>
                <a:gd name="T7" fmla="*/ 2 h 49"/>
                <a:gd name="T8" fmla="*/ 33 w 33"/>
                <a:gd name="T9" fmla="*/ 0 h 49"/>
                <a:gd name="T10" fmla="*/ 33 w 33"/>
                <a:gd name="T11" fmla="*/ 41 h 49"/>
              </a:gdLst>
              <a:ahLst/>
              <a:cxnLst>
                <a:cxn ang="0">
                  <a:pos x="T0" y="T1"/>
                </a:cxn>
                <a:cxn ang="0">
                  <a:pos x="T2" y="T3"/>
                </a:cxn>
                <a:cxn ang="0">
                  <a:pos x="T4" y="T5"/>
                </a:cxn>
                <a:cxn ang="0">
                  <a:pos x="T6" y="T7"/>
                </a:cxn>
                <a:cxn ang="0">
                  <a:pos x="T8" y="T9"/>
                </a:cxn>
                <a:cxn ang="0">
                  <a:pos x="T10" y="T11"/>
                </a:cxn>
              </a:cxnLst>
              <a:rect l="0" t="0" r="r" b="b"/>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is1ídè">
              <a:extLst>
                <a:ext uri="{FF2B5EF4-FFF2-40B4-BE49-F238E27FC236}">
                  <a16:creationId xmlns:a16="http://schemas.microsoft.com/office/drawing/2014/main" id="{0B1BB79B-C513-453A-AC0E-87244B64A04D}"/>
                </a:ext>
              </a:extLst>
            </p:cNvPr>
            <p:cNvSpPr/>
            <p:nvPr/>
          </p:nvSpPr>
          <p:spPr bwMode="auto">
            <a:xfrm>
              <a:off x="4285457" y="2551112"/>
              <a:ext cx="150813" cy="182563"/>
            </a:xfrm>
            <a:custGeom>
              <a:avLst/>
              <a:gdLst>
                <a:gd name="T0" fmla="*/ 33 w 33"/>
                <a:gd name="T1" fmla="*/ 39 h 40"/>
                <a:gd name="T2" fmla="*/ 0 w 33"/>
                <a:gd name="T3" fmla="*/ 31 h 40"/>
                <a:gd name="T4" fmla="*/ 0 w 33"/>
                <a:gd name="T5" fmla="*/ 0 h 40"/>
                <a:gd name="T6" fmla="*/ 33 w 33"/>
                <a:gd name="T7" fmla="*/ 0 h 40"/>
                <a:gd name="T8" fmla="*/ 33 w 33"/>
                <a:gd name="T9" fmla="*/ 39 h 40"/>
              </a:gdLst>
              <a:ahLst/>
              <a:cxnLst>
                <a:cxn ang="0">
                  <a:pos x="T0" y="T1"/>
                </a:cxn>
                <a:cxn ang="0">
                  <a:pos x="T2" y="T3"/>
                </a:cxn>
                <a:cxn ang="0">
                  <a:pos x="T4" y="T5"/>
                </a:cxn>
                <a:cxn ang="0">
                  <a:pos x="T6" y="T7"/>
                </a:cxn>
                <a:cxn ang="0">
                  <a:pos x="T8" y="T9"/>
                </a:cxn>
              </a:cxnLst>
              <a:rect l="0" t="0" r="r" b="b"/>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íṡļiḋè">
              <a:extLst>
                <a:ext uri="{FF2B5EF4-FFF2-40B4-BE49-F238E27FC236}">
                  <a16:creationId xmlns:a16="http://schemas.microsoft.com/office/drawing/2014/main" id="{0D7AF44A-435B-4DFB-8AF4-A7D40961580C}"/>
                </a:ext>
              </a:extLst>
            </p:cNvPr>
            <p:cNvSpPr/>
            <p:nvPr/>
          </p:nvSpPr>
          <p:spPr bwMode="auto">
            <a:xfrm>
              <a:off x="4221957" y="2200275"/>
              <a:ext cx="355600" cy="514350"/>
            </a:xfrm>
            <a:custGeom>
              <a:avLst/>
              <a:gdLst>
                <a:gd name="T0" fmla="*/ 76 w 78"/>
                <a:gd name="T1" fmla="*/ 64 h 113"/>
                <a:gd name="T2" fmla="*/ 65 w 78"/>
                <a:gd name="T3" fmla="*/ 95 h 113"/>
                <a:gd name="T4" fmla="*/ 55 w 78"/>
                <a:gd name="T5" fmla="*/ 104 h 113"/>
                <a:gd name="T6" fmla="*/ 47 w 78"/>
                <a:gd name="T7" fmla="*/ 110 h 113"/>
                <a:gd name="T8" fmla="*/ 39 w 78"/>
                <a:gd name="T9" fmla="*/ 107 h 113"/>
                <a:gd name="T10" fmla="*/ 0 w 78"/>
                <a:gd name="T11" fmla="*/ 60 h 113"/>
                <a:gd name="T12" fmla="*/ 8 w 78"/>
                <a:gd name="T13" fmla="*/ 35 h 113"/>
                <a:gd name="T14" fmla="*/ 42 w 78"/>
                <a:gd name="T15" fmla="*/ 0 h 113"/>
                <a:gd name="T16" fmla="*/ 78 w 78"/>
                <a:gd name="T17" fmla="*/ 34 h 113"/>
                <a:gd name="T18" fmla="*/ 76 w 78"/>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î$1iḓè">
              <a:extLst>
                <a:ext uri="{FF2B5EF4-FFF2-40B4-BE49-F238E27FC236}">
                  <a16:creationId xmlns:a16="http://schemas.microsoft.com/office/drawing/2014/main" id="{6B3B6A4B-0F09-4E33-8A91-51856726C6AB}"/>
                </a:ext>
              </a:extLst>
            </p:cNvPr>
            <p:cNvSpPr/>
            <p:nvPr/>
          </p:nvSpPr>
          <p:spPr bwMode="auto">
            <a:xfrm>
              <a:off x="4275932" y="2181225"/>
              <a:ext cx="301625" cy="501650"/>
            </a:xfrm>
            <a:custGeom>
              <a:avLst/>
              <a:gdLst>
                <a:gd name="T0" fmla="*/ 66 w 66"/>
                <a:gd name="T1" fmla="*/ 38 h 110"/>
                <a:gd name="T2" fmla="*/ 66 w 66"/>
                <a:gd name="T3" fmla="*/ 46 h 110"/>
                <a:gd name="T4" fmla="*/ 66 w 66"/>
                <a:gd name="T5" fmla="*/ 50 h 110"/>
                <a:gd name="T6" fmla="*/ 65 w 66"/>
                <a:gd name="T7" fmla="*/ 68 h 110"/>
                <a:gd name="T8" fmla="*/ 33 w 66"/>
                <a:gd name="T9" fmla="*/ 110 h 110"/>
                <a:gd name="T10" fmla="*/ 1 w 66"/>
                <a:gd name="T11" fmla="*/ 57 h 110"/>
                <a:gd name="T12" fmla="*/ 2 w 66"/>
                <a:gd name="T13" fmla="*/ 39 h 110"/>
                <a:gd name="T14" fmla="*/ 2 w 66"/>
                <a:gd name="T15" fmla="*/ 37 h 110"/>
                <a:gd name="T16" fmla="*/ 33 w 66"/>
                <a:gd name="T17" fmla="*/ 0 h 110"/>
                <a:gd name="T18" fmla="*/ 66 w 66"/>
                <a:gd name="T19" fmla="*/ 32 h 110"/>
                <a:gd name="T20" fmla="*/ 66 w 66"/>
                <a:gd name="T2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îṧḷidê">
              <a:extLst>
                <a:ext uri="{FF2B5EF4-FFF2-40B4-BE49-F238E27FC236}">
                  <a16:creationId xmlns:a16="http://schemas.microsoft.com/office/drawing/2014/main" id="{D3D0A318-2672-4ACF-9F7E-B2576EC150AB}"/>
                </a:ext>
              </a:extLst>
            </p:cNvPr>
            <p:cNvSpPr/>
            <p:nvPr/>
          </p:nvSpPr>
          <p:spPr bwMode="auto">
            <a:xfrm>
              <a:off x="4441032" y="2487612"/>
              <a:ext cx="63500" cy="26988"/>
            </a:xfrm>
            <a:custGeom>
              <a:avLst/>
              <a:gdLst>
                <a:gd name="T0" fmla="*/ 7 w 14"/>
                <a:gd name="T1" fmla="*/ 6 h 6"/>
                <a:gd name="T2" fmla="*/ 14 w 14"/>
                <a:gd name="T3" fmla="*/ 2 h 6"/>
                <a:gd name="T4" fmla="*/ 11 w 14"/>
                <a:gd name="T5" fmla="*/ 1 h 6"/>
                <a:gd name="T6" fmla="*/ 7 w 14"/>
                <a:gd name="T7" fmla="*/ 1 h 6"/>
                <a:gd name="T8" fmla="*/ 3 w 14"/>
                <a:gd name="T9" fmla="*/ 1 h 6"/>
                <a:gd name="T10" fmla="*/ 0 w 14"/>
                <a:gd name="T11" fmla="*/ 2 h 6"/>
                <a:gd name="T12" fmla="*/ 7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í$ļîḍe">
              <a:extLst>
                <a:ext uri="{FF2B5EF4-FFF2-40B4-BE49-F238E27FC236}">
                  <a16:creationId xmlns:a16="http://schemas.microsoft.com/office/drawing/2014/main" id="{234E41ED-DECF-436D-924A-F6EE201619FC}"/>
                </a:ext>
              </a:extLst>
            </p:cNvPr>
            <p:cNvSpPr/>
            <p:nvPr/>
          </p:nvSpPr>
          <p:spPr bwMode="auto">
            <a:xfrm>
              <a:off x="4190207" y="2368550"/>
              <a:ext cx="95250" cy="131763"/>
            </a:xfrm>
            <a:custGeom>
              <a:avLst/>
              <a:gdLst>
                <a:gd name="T0" fmla="*/ 20 w 21"/>
                <a:gd name="T1" fmla="*/ 14 h 29"/>
                <a:gd name="T2" fmla="*/ 11 w 21"/>
                <a:gd name="T3" fmla="*/ 29 h 29"/>
                <a:gd name="T4" fmla="*/ 1 w 21"/>
                <a:gd name="T5" fmla="*/ 16 h 29"/>
                <a:gd name="T6" fmla="*/ 8 w 21"/>
                <a:gd name="T7" fmla="*/ 1 h 29"/>
                <a:gd name="T8" fmla="*/ 20 w 21"/>
                <a:gd name="T9" fmla="*/ 14 h 29"/>
              </a:gdLst>
              <a:ahLst/>
              <a:cxnLst>
                <a:cxn ang="0">
                  <a:pos x="T0" y="T1"/>
                </a:cxn>
                <a:cxn ang="0">
                  <a:pos x="T2" y="T3"/>
                </a:cxn>
                <a:cxn ang="0">
                  <a:pos x="T4" y="T5"/>
                </a:cxn>
                <a:cxn ang="0">
                  <a:pos x="T6" y="T7"/>
                </a:cxn>
                <a:cxn ang="0">
                  <a:pos x="T8" y="T9"/>
                </a:cxn>
              </a:cxnLst>
              <a:rect l="0" t="0" r="r" b="b"/>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îṥľíḍè">
              <a:extLst>
                <a:ext uri="{FF2B5EF4-FFF2-40B4-BE49-F238E27FC236}">
                  <a16:creationId xmlns:a16="http://schemas.microsoft.com/office/drawing/2014/main" id="{F637CD00-C4C4-4F22-B829-A0B4C3DD82B1}"/>
                </a:ext>
              </a:extLst>
            </p:cNvPr>
            <p:cNvSpPr/>
            <p:nvPr/>
          </p:nvSpPr>
          <p:spPr bwMode="auto">
            <a:xfrm>
              <a:off x="4385469" y="2409825"/>
              <a:ext cx="31750" cy="31750"/>
            </a:xfrm>
            <a:prstGeom prst="ellipse">
              <a:avLst/>
            </a:pr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śḻíḑê">
              <a:extLst>
                <a:ext uri="{FF2B5EF4-FFF2-40B4-BE49-F238E27FC236}">
                  <a16:creationId xmlns:a16="http://schemas.microsoft.com/office/drawing/2014/main" id="{CDCD94D4-0451-42A6-AC17-A7002CB7266D}"/>
                </a:ext>
              </a:extLst>
            </p:cNvPr>
            <p:cNvSpPr/>
            <p:nvPr/>
          </p:nvSpPr>
          <p:spPr bwMode="auto">
            <a:xfrm>
              <a:off x="4380707" y="2405062"/>
              <a:ext cx="41275" cy="41275"/>
            </a:xfrm>
            <a:custGeom>
              <a:avLst/>
              <a:gdLst>
                <a:gd name="T0" fmla="*/ 1 w 9"/>
                <a:gd name="T1" fmla="*/ 4 h 9"/>
                <a:gd name="T2" fmla="*/ 0 w 9"/>
                <a:gd name="T3" fmla="*/ 4 h 9"/>
                <a:gd name="T4" fmla="*/ 4 w 9"/>
                <a:gd name="T5" fmla="*/ 9 h 9"/>
                <a:gd name="T6" fmla="*/ 4 w 9"/>
                <a:gd name="T7" fmla="*/ 9 h 9"/>
                <a:gd name="T8" fmla="*/ 4 w 9"/>
                <a:gd name="T9" fmla="*/ 8 h 9"/>
                <a:gd name="T10" fmla="*/ 4 w 9"/>
                <a:gd name="T11" fmla="*/ 9 h 9"/>
                <a:gd name="T12" fmla="*/ 4 w 9"/>
                <a:gd name="T13" fmla="*/ 9 h 9"/>
                <a:gd name="T14" fmla="*/ 4 w 9"/>
                <a:gd name="T15" fmla="*/ 8 h 9"/>
                <a:gd name="T16" fmla="*/ 4 w 9"/>
                <a:gd name="T17" fmla="*/ 9 h 9"/>
                <a:gd name="T18" fmla="*/ 9 w 9"/>
                <a:gd name="T19" fmla="*/ 4 h 9"/>
                <a:gd name="T20" fmla="*/ 4 w 9"/>
                <a:gd name="T21" fmla="*/ 0 h 9"/>
                <a:gd name="T22" fmla="*/ 4 w 9"/>
                <a:gd name="T23" fmla="*/ 1 h 9"/>
                <a:gd name="T24" fmla="*/ 5 w 9"/>
                <a:gd name="T25" fmla="*/ 0 h 9"/>
                <a:gd name="T26" fmla="*/ 4 w 9"/>
                <a:gd name="T27" fmla="*/ 0 h 9"/>
                <a:gd name="T28" fmla="*/ 0 w 9"/>
                <a:gd name="T29" fmla="*/ 4 h 9"/>
                <a:gd name="T30" fmla="*/ 1 w 9"/>
                <a:gd name="T31" fmla="*/ 4 h 9"/>
                <a:gd name="T32" fmla="*/ 2 w 9"/>
                <a:gd name="T33" fmla="*/ 4 h 9"/>
                <a:gd name="T34" fmla="*/ 4 w 9"/>
                <a:gd name="T35" fmla="*/ 2 h 9"/>
                <a:gd name="T36" fmla="*/ 4 w 9"/>
                <a:gd name="T37" fmla="*/ 1 h 9"/>
                <a:gd name="T38" fmla="*/ 4 w 9"/>
                <a:gd name="T39" fmla="*/ 2 h 9"/>
                <a:gd name="T40" fmla="*/ 4 w 9"/>
                <a:gd name="T41" fmla="*/ 2 h 9"/>
                <a:gd name="T42" fmla="*/ 4 w 9"/>
                <a:gd name="T43" fmla="*/ 1 h 9"/>
                <a:gd name="T44" fmla="*/ 4 w 9"/>
                <a:gd name="T45" fmla="*/ 2 h 9"/>
                <a:gd name="T46" fmla="*/ 4 w 9"/>
                <a:gd name="T47" fmla="*/ 2 h 9"/>
                <a:gd name="T48" fmla="*/ 4 w 9"/>
                <a:gd name="T49" fmla="*/ 2 h 9"/>
                <a:gd name="T50" fmla="*/ 6 w 9"/>
                <a:gd name="T51" fmla="*/ 4 h 9"/>
                <a:gd name="T52" fmla="*/ 4 w 9"/>
                <a:gd name="T53" fmla="*/ 7 h 9"/>
                <a:gd name="T54" fmla="*/ 4 w 9"/>
                <a:gd name="T55" fmla="*/ 7 h 9"/>
                <a:gd name="T56" fmla="*/ 4 w 9"/>
                <a:gd name="T57" fmla="*/ 8 h 9"/>
                <a:gd name="T58" fmla="*/ 4 w 9"/>
                <a:gd name="T59" fmla="*/ 7 h 9"/>
                <a:gd name="T60" fmla="*/ 4 w 9"/>
                <a:gd name="T61" fmla="*/ 7 h 9"/>
                <a:gd name="T62" fmla="*/ 4 w 9"/>
                <a:gd name="T63" fmla="*/ 8 h 9"/>
                <a:gd name="T64" fmla="*/ 4 w 9"/>
                <a:gd name="T65" fmla="*/ 7 h 9"/>
                <a:gd name="T66" fmla="*/ 2 w 9"/>
                <a:gd name="T67" fmla="*/ 4 h 9"/>
                <a:gd name="T68" fmla="*/ 1 w 9"/>
                <a:gd name="T6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ŝļïdé">
              <a:extLst>
                <a:ext uri="{FF2B5EF4-FFF2-40B4-BE49-F238E27FC236}">
                  <a16:creationId xmlns:a16="http://schemas.microsoft.com/office/drawing/2014/main" id="{7DF31112-D8E9-4DA3-8E81-96C6E6C3CD92}"/>
                </a:ext>
              </a:extLst>
            </p:cNvPr>
            <p:cNvSpPr/>
            <p:nvPr/>
          </p:nvSpPr>
          <p:spPr bwMode="auto">
            <a:xfrm>
              <a:off x="4521994" y="2414587"/>
              <a:ext cx="28575" cy="26988"/>
            </a:xfrm>
            <a:prstGeom prst="ellipse">
              <a:avLst/>
            </a:pr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šḷîḋê">
              <a:extLst>
                <a:ext uri="{FF2B5EF4-FFF2-40B4-BE49-F238E27FC236}">
                  <a16:creationId xmlns:a16="http://schemas.microsoft.com/office/drawing/2014/main" id="{0463D89F-F661-441D-A9FA-B0AB16F45889}"/>
                </a:ext>
              </a:extLst>
            </p:cNvPr>
            <p:cNvSpPr/>
            <p:nvPr/>
          </p:nvSpPr>
          <p:spPr bwMode="auto">
            <a:xfrm>
              <a:off x="4514057" y="2405062"/>
              <a:ext cx="39688" cy="41275"/>
            </a:xfrm>
            <a:custGeom>
              <a:avLst/>
              <a:gdLst>
                <a:gd name="T0" fmla="*/ 2 w 9"/>
                <a:gd name="T1" fmla="*/ 5 h 9"/>
                <a:gd name="T2" fmla="*/ 0 w 9"/>
                <a:gd name="T3" fmla="*/ 5 h 9"/>
                <a:gd name="T4" fmla="*/ 5 w 9"/>
                <a:gd name="T5" fmla="*/ 9 h 9"/>
                <a:gd name="T6" fmla="*/ 5 w 9"/>
                <a:gd name="T7" fmla="*/ 9 h 9"/>
                <a:gd name="T8" fmla="*/ 5 w 9"/>
                <a:gd name="T9" fmla="*/ 8 h 9"/>
                <a:gd name="T10" fmla="*/ 5 w 9"/>
                <a:gd name="T11" fmla="*/ 9 h 9"/>
                <a:gd name="T12" fmla="*/ 5 w 9"/>
                <a:gd name="T13" fmla="*/ 9 h 9"/>
                <a:gd name="T14" fmla="*/ 5 w 9"/>
                <a:gd name="T15" fmla="*/ 8 h 9"/>
                <a:gd name="T16" fmla="*/ 5 w 9"/>
                <a:gd name="T17" fmla="*/ 9 h 9"/>
                <a:gd name="T18" fmla="*/ 9 w 9"/>
                <a:gd name="T19" fmla="*/ 5 h 9"/>
                <a:gd name="T20" fmla="*/ 5 w 9"/>
                <a:gd name="T21" fmla="*/ 0 h 9"/>
                <a:gd name="T22" fmla="*/ 5 w 9"/>
                <a:gd name="T23" fmla="*/ 2 h 9"/>
                <a:gd name="T24" fmla="*/ 5 w 9"/>
                <a:gd name="T25" fmla="*/ 0 h 9"/>
                <a:gd name="T26" fmla="*/ 5 w 9"/>
                <a:gd name="T27" fmla="*/ 0 h 9"/>
                <a:gd name="T28" fmla="*/ 0 w 9"/>
                <a:gd name="T29" fmla="*/ 5 h 9"/>
                <a:gd name="T30" fmla="*/ 2 w 9"/>
                <a:gd name="T31" fmla="*/ 5 h 9"/>
                <a:gd name="T32" fmla="*/ 3 w 9"/>
                <a:gd name="T33" fmla="*/ 5 h 9"/>
                <a:gd name="T34" fmla="*/ 5 w 9"/>
                <a:gd name="T35" fmla="*/ 3 h 9"/>
                <a:gd name="T36" fmla="*/ 5 w 9"/>
                <a:gd name="T37" fmla="*/ 2 h 9"/>
                <a:gd name="T38" fmla="*/ 5 w 9"/>
                <a:gd name="T39" fmla="*/ 3 h 9"/>
                <a:gd name="T40" fmla="*/ 5 w 9"/>
                <a:gd name="T41" fmla="*/ 3 h 9"/>
                <a:gd name="T42" fmla="*/ 5 w 9"/>
                <a:gd name="T43" fmla="*/ 2 h 9"/>
                <a:gd name="T44" fmla="*/ 5 w 9"/>
                <a:gd name="T45" fmla="*/ 3 h 9"/>
                <a:gd name="T46" fmla="*/ 5 w 9"/>
                <a:gd name="T47" fmla="*/ 3 h 9"/>
                <a:gd name="T48" fmla="*/ 5 w 9"/>
                <a:gd name="T49" fmla="*/ 3 h 9"/>
                <a:gd name="T50" fmla="*/ 7 w 9"/>
                <a:gd name="T51" fmla="*/ 5 h 9"/>
                <a:gd name="T52" fmla="*/ 5 w 9"/>
                <a:gd name="T53" fmla="*/ 7 h 9"/>
                <a:gd name="T54" fmla="*/ 5 w 9"/>
                <a:gd name="T55" fmla="*/ 7 h 9"/>
                <a:gd name="T56" fmla="*/ 5 w 9"/>
                <a:gd name="T57" fmla="*/ 8 h 9"/>
                <a:gd name="T58" fmla="*/ 5 w 9"/>
                <a:gd name="T59" fmla="*/ 7 h 9"/>
                <a:gd name="T60" fmla="*/ 5 w 9"/>
                <a:gd name="T61" fmla="*/ 7 h 9"/>
                <a:gd name="T62" fmla="*/ 5 w 9"/>
                <a:gd name="T63" fmla="*/ 8 h 9"/>
                <a:gd name="T64" fmla="*/ 5 w 9"/>
                <a:gd name="T65" fmla="*/ 7 h 9"/>
                <a:gd name="T66" fmla="*/ 3 w 9"/>
                <a:gd name="T67" fmla="*/ 5 h 9"/>
                <a:gd name="T68" fmla="*/ 2 w 9"/>
                <a:gd name="T6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ïS1idê">
              <a:extLst>
                <a:ext uri="{FF2B5EF4-FFF2-40B4-BE49-F238E27FC236}">
                  <a16:creationId xmlns:a16="http://schemas.microsoft.com/office/drawing/2014/main" id="{6AEC5125-2571-43A7-A0B4-06B7AE11D956}"/>
                </a:ext>
              </a:extLst>
            </p:cNvPr>
            <p:cNvSpPr/>
            <p:nvPr/>
          </p:nvSpPr>
          <p:spPr bwMode="auto">
            <a:xfrm>
              <a:off x="4234657" y="2090737"/>
              <a:ext cx="333375" cy="360363"/>
            </a:xfrm>
            <a:custGeom>
              <a:avLst/>
              <a:gdLst>
                <a:gd name="T0" fmla="*/ 2 w 73"/>
                <a:gd name="T1" fmla="*/ 56 h 79"/>
                <a:gd name="T2" fmla="*/ 15 w 73"/>
                <a:gd name="T3" fmla="*/ 27 h 79"/>
                <a:gd name="T4" fmla="*/ 11 w 73"/>
                <a:gd name="T5" fmla="*/ 14 h 79"/>
                <a:gd name="T6" fmla="*/ 52 w 73"/>
                <a:gd name="T7" fmla="*/ 12 h 79"/>
                <a:gd name="T8" fmla="*/ 71 w 73"/>
                <a:gd name="T9" fmla="*/ 32 h 79"/>
                <a:gd name="T10" fmla="*/ 71 w 73"/>
                <a:gd name="T11" fmla="*/ 32 h 79"/>
                <a:gd name="T12" fmla="*/ 70 w 73"/>
                <a:gd name="T13" fmla="*/ 32 h 79"/>
                <a:gd name="T14" fmla="*/ 59 w 73"/>
                <a:gd name="T15" fmla="*/ 41 h 79"/>
                <a:gd name="T16" fmla="*/ 27 w 73"/>
                <a:gd name="T17" fmla="*/ 31 h 79"/>
                <a:gd name="T18" fmla="*/ 14 w 73"/>
                <a:gd name="T19" fmla="*/ 46 h 79"/>
                <a:gd name="T20" fmla="*/ 10 w 73"/>
                <a:gd name="T21" fmla="*/ 79 h 79"/>
                <a:gd name="T22" fmla="*/ 6 w 73"/>
                <a:gd name="T23" fmla="*/ 76 h 79"/>
                <a:gd name="T24" fmla="*/ 0 w 73"/>
                <a:gd name="T25" fmla="*/ 62 h 79"/>
                <a:gd name="T26" fmla="*/ 2 w 73"/>
                <a:gd name="T2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ṣ1îḍé">
              <a:extLst>
                <a:ext uri="{FF2B5EF4-FFF2-40B4-BE49-F238E27FC236}">
                  <a16:creationId xmlns:a16="http://schemas.microsoft.com/office/drawing/2014/main" id="{E58A78C8-BFA6-46DC-986F-C7776EC50AC1}"/>
                </a:ext>
              </a:extLst>
            </p:cNvPr>
            <p:cNvSpPr/>
            <p:nvPr/>
          </p:nvSpPr>
          <p:spPr bwMode="auto">
            <a:xfrm>
              <a:off x="4399757" y="2560637"/>
              <a:ext cx="109538" cy="31750"/>
            </a:xfrm>
            <a:custGeom>
              <a:avLst/>
              <a:gdLst>
                <a:gd name="T0" fmla="*/ 13 w 24"/>
                <a:gd name="T1" fmla="*/ 7 h 7"/>
                <a:gd name="T2" fmla="*/ 13 w 24"/>
                <a:gd name="T3" fmla="*/ 7 h 7"/>
                <a:gd name="T4" fmla="*/ 2 w 24"/>
                <a:gd name="T5" fmla="*/ 5 h 7"/>
                <a:gd name="T6" fmla="*/ 1 w 24"/>
                <a:gd name="T7" fmla="*/ 2 h 7"/>
                <a:gd name="T8" fmla="*/ 4 w 24"/>
                <a:gd name="T9" fmla="*/ 1 h 7"/>
                <a:gd name="T10" fmla="*/ 13 w 24"/>
                <a:gd name="T11" fmla="*/ 2 h 7"/>
                <a:gd name="T12" fmla="*/ 13 w 24"/>
                <a:gd name="T13" fmla="*/ 2 h 7"/>
                <a:gd name="T14" fmla="*/ 20 w 24"/>
                <a:gd name="T15" fmla="*/ 1 h 7"/>
                <a:gd name="T16" fmla="*/ 23 w 24"/>
                <a:gd name="T17" fmla="*/ 2 h 7"/>
                <a:gd name="T18" fmla="*/ 22 w 24"/>
                <a:gd name="T19" fmla="*/ 5 h 7"/>
                <a:gd name="T20" fmla="*/ 13 w 24"/>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iśḻïďè">
              <a:extLst>
                <a:ext uri="{FF2B5EF4-FFF2-40B4-BE49-F238E27FC236}">
                  <a16:creationId xmlns:a16="http://schemas.microsoft.com/office/drawing/2014/main" id="{D3562E5F-4A85-41E9-8593-F93AE40255EE}"/>
                </a:ext>
              </a:extLst>
            </p:cNvPr>
            <p:cNvSpPr/>
            <p:nvPr/>
          </p:nvSpPr>
          <p:spPr bwMode="auto">
            <a:xfrm>
              <a:off x="4577557" y="2359025"/>
              <a:ext cx="1588" cy="9525"/>
            </a:xfrm>
            <a:prstGeom prst="rect">
              <a:avLst/>
            </a:prstGeom>
            <a:solidFill>
              <a:srgbClr val="DDA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íślïďè">
              <a:extLst>
                <a:ext uri="{FF2B5EF4-FFF2-40B4-BE49-F238E27FC236}">
                  <a16:creationId xmlns:a16="http://schemas.microsoft.com/office/drawing/2014/main" id="{42EBAC96-47CE-4E4A-A208-8B64F068E03B}"/>
                </a:ext>
              </a:extLst>
            </p:cNvPr>
            <p:cNvSpPr/>
            <p:nvPr/>
          </p:nvSpPr>
          <p:spPr bwMode="auto">
            <a:xfrm>
              <a:off x="4568032" y="2273300"/>
              <a:ext cx="9525" cy="85725"/>
            </a:xfrm>
            <a:custGeom>
              <a:avLst/>
              <a:gdLst>
                <a:gd name="T0" fmla="*/ 2 w 2"/>
                <a:gd name="T1" fmla="*/ 15 h 19"/>
                <a:gd name="T2" fmla="*/ 2 w 2"/>
                <a:gd name="T3" fmla="*/ 18 h 19"/>
                <a:gd name="T4" fmla="*/ 2 w 2"/>
                <a:gd name="T5" fmla="*/ 19 h 19"/>
                <a:gd name="T6" fmla="*/ 2 w 2"/>
                <a:gd name="T7" fmla="*/ 19 h 19"/>
                <a:gd name="T8" fmla="*/ 2 w 2"/>
                <a:gd name="T9" fmla="*/ 18 h 19"/>
                <a:gd name="T10" fmla="*/ 2 w 2"/>
                <a:gd name="T11" fmla="*/ 15 h 19"/>
                <a:gd name="T12" fmla="*/ 1 w 2"/>
                <a:gd name="T13" fmla="*/ 1 h 19"/>
                <a:gd name="T14" fmla="*/ 2 w 2"/>
                <a:gd name="T15" fmla="*/ 12 h 19"/>
                <a:gd name="T16" fmla="*/ 2 w 2"/>
                <a:gd name="T17" fmla="*/ 15 h 19"/>
                <a:gd name="T18" fmla="*/ 2 w 2"/>
                <a:gd name="T19" fmla="*/ 15 h 19"/>
                <a:gd name="T20" fmla="*/ 2 w 2"/>
                <a:gd name="T21" fmla="*/ 15 h 19"/>
                <a:gd name="T22" fmla="*/ 1 w 2"/>
                <a:gd name="T23" fmla="*/ 1 h 19"/>
                <a:gd name="T24" fmla="*/ 1 w 2"/>
                <a:gd name="T25" fmla="*/ 1 h 19"/>
                <a:gd name="T26" fmla="*/ 1 w 2"/>
                <a:gd name="T27" fmla="*/ 1 h 19"/>
                <a:gd name="T28" fmla="*/ 1 w 2"/>
                <a:gd name="T29" fmla="*/ 1 h 19"/>
                <a:gd name="T30" fmla="*/ 1 w 2"/>
                <a:gd name="T31" fmla="*/ 1 h 19"/>
                <a:gd name="T32" fmla="*/ 1 w 2"/>
                <a:gd name="T33" fmla="*/ 1 h 19"/>
                <a:gd name="T34" fmla="*/ 1 w 2"/>
                <a:gd name="T35" fmla="*/ 1 h 19"/>
                <a:gd name="T36" fmla="*/ 1 w 2"/>
                <a:gd name="T37" fmla="*/ 1 h 19"/>
                <a:gd name="T38" fmla="*/ 1 w 2"/>
                <a:gd name="T39" fmla="*/ 1 h 19"/>
                <a:gd name="T40" fmla="*/ 1 w 2"/>
                <a:gd name="T41" fmla="*/ 1 h 19"/>
                <a:gd name="T42" fmla="*/ 1 w 2"/>
                <a:gd name="T43" fmla="*/ 1 h 19"/>
                <a:gd name="T44" fmla="*/ 1 w 2"/>
                <a:gd name="T45" fmla="*/ 1 h 19"/>
                <a:gd name="T46" fmla="*/ 1 w 2"/>
                <a:gd name="T47" fmla="*/ 1 h 19"/>
                <a:gd name="T48" fmla="*/ 1 w 2"/>
                <a:gd name="T49" fmla="*/ 0 h 19"/>
                <a:gd name="T50" fmla="*/ 1 w 2"/>
                <a:gd name="T51" fmla="*/ 0 h 19"/>
                <a:gd name="T52" fmla="*/ 1 w 2"/>
                <a:gd name="T53" fmla="*/ 0 h 19"/>
                <a:gd name="T54" fmla="*/ 0 w 2"/>
                <a:gd name="T55" fmla="*/ 0 h 19"/>
                <a:gd name="T56" fmla="*/ 0 w 2"/>
                <a:gd name="T57" fmla="*/ 0 h 19"/>
                <a:gd name="T58" fmla="*/ 0 w 2"/>
                <a:gd name="T59" fmla="*/ 0 h 19"/>
                <a:gd name="T60" fmla="*/ 0 w 2"/>
                <a:gd name="T61" fmla="*/ 0 h 19"/>
                <a:gd name="T62" fmla="*/ 0 w 2"/>
                <a:gd name="T63" fmla="*/ 0 h 19"/>
                <a:gd name="T64" fmla="*/ 0 w 2"/>
                <a:gd name="T65" fmla="*/ 0 h 19"/>
                <a:gd name="T66" fmla="*/ 0 w 2"/>
                <a:gd name="T67" fmla="*/ 0 h 19"/>
                <a:gd name="T68" fmla="*/ 0 w 2"/>
                <a:gd name="T69" fmla="*/ 0 h 19"/>
                <a:gd name="T70" fmla="*/ 0 w 2"/>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íṡ1ïḍè">
              <a:extLst>
                <a:ext uri="{FF2B5EF4-FFF2-40B4-BE49-F238E27FC236}">
                  <a16:creationId xmlns:a16="http://schemas.microsoft.com/office/drawing/2014/main" id="{16A76729-5DD4-456E-B652-BF6192426BBD}"/>
                </a:ext>
              </a:extLst>
            </p:cNvPr>
            <p:cNvSpPr/>
            <p:nvPr/>
          </p:nvSpPr>
          <p:spPr bwMode="auto">
            <a:xfrm>
              <a:off x="4294982" y="2232025"/>
              <a:ext cx="282575" cy="173038"/>
            </a:xfrm>
            <a:custGeom>
              <a:avLst/>
              <a:gdLst>
                <a:gd name="T0" fmla="*/ 15 w 62"/>
                <a:gd name="T1" fmla="*/ 0 h 38"/>
                <a:gd name="T2" fmla="*/ 14 w 62"/>
                <a:gd name="T3" fmla="*/ 0 h 38"/>
                <a:gd name="T4" fmla="*/ 7 w 62"/>
                <a:gd name="T5" fmla="*/ 2 h 38"/>
                <a:gd name="T6" fmla="*/ 1 w 62"/>
                <a:gd name="T7" fmla="*/ 20 h 38"/>
                <a:gd name="T8" fmla="*/ 0 w 62"/>
                <a:gd name="T9" fmla="*/ 32 h 38"/>
                <a:gd name="T10" fmla="*/ 15 w 62"/>
                <a:gd name="T11" fmla="*/ 27 h 38"/>
                <a:gd name="T12" fmla="*/ 23 w 62"/>
                <a:gd name="T13" fmla="*/ 26 h 38"/>
                <a:gd name="T14" fmla="*/ 62 w 62"/>
                <a:gd name="T15" fmla="*/ 38 h 38"/>
                <a:gd name="T16" fmla="*/ 62 w 62"/>
                <a:gd name="T17" fmla="*/ 30 h 38"/>
                <a:gd name="T18" fmla="*/ 62 w 62"/>
                <a:gd name="T19" fmla="*/ 28 h 38"/>
                <a:gd name="T20" fmla="*/ 62 w 62"/>
                <a:gd name="T21" fmla="*/ 27 h 38"/>
                <a:gd name="T22" fmla="*/ 62 w 62"/>
                <a:gd name="T23" fmla="*/ 24 h 38"/>
                <a:gd name="T24" fmla="*/ 62 w 62"/>
                <a:gd name="T25" fmla="*/ 24 h 38"/>
                <a:gd name="T26" fmla="*/ 62 w 62"/>
                <a:gd name="T27" fmla="*/ 21 h 38"/>
                <a:gd name="T28" fmla="*/ 61 w 62"/>
                <a:gd name="T29" fmla="*/ 10 h 38"/>
                <a:gd name="T30" fmla="*/ 61 w 62"/>
                <a:gd name="T31" fmla="*/ 10 h 38"/>
                <a:gd name="T32" fmla="*/ 61 w 62"/>
                <a:gd name="T33" fmla="*/ 10 h 38"/>
                <a:gd name="T34" fmla="*/ 61 w 62"/>
                <a:gd name="T35" fmla="*/ 10 h 38"/>
                <a:gd name="T36" fmla="*/ 61 w 62"/>
                <a:gd name="T37" fmla="*/ 10 h 38"/>
                <a:gd name="T38" fmla="*/ 61 w 62"/>
                <a:gd name="T39" fmla="*/ 10 h 38"/>
                <a:gd name="T40" fmla="*/ 61 w 62"/>
                <a:gd name="T41" fmla="*/ 10 h 38"/>
                <a:gd name="T42" fmla="*/ 61 w 62"/>
                <a:gd name="T43" fmla="*/ 10 h 38"/>
                <a:gd name="T44" fmla="*/ 61 w 62"/>
                <a:gd name="T45" fmla="*/ 10 h 38"/>
                <a:gd name="T46" fmla="*/ 61 w 62"/>
                <a:gd name="T47" fmla="*/ 9 h 38"/>
                <a:gd name="T48" fmla="*/ 61 w 62"/>
                <a:gd name="T49" fmla="*/ 9 h 38"/>
                <a:gd name="T50" fmla="*/ 60 w 62"/>
                <a:gd name="T51" fmla="*/ 9 h 38"/>
                <a:gd name="T52" fmla="*/ 60 w 62"/>
                <a:gd name="T53" fmla="*/ 9 h 38"/>
                <a:gd name="T54" fmla="*/ 60 w 62"/>
                <a:gd name="T55" fmla="*/ 9 h 38"/>
                <a:gd name="T56" fmla="*/ 60 w 62"/>
                <a:gd name="T57" fmla="*/ 9 h 38"/>
                <a:gd name="T58" fmla="*/ 60 w 62"/>
                <a:gd name="T59" fmla="*/ 9 h 38"/>
                <a:gd name="T60" fmla="*/ 60 w 62"/>
                <a:gd name="T61" fmla="*/ 9 h 38"/>
                <a:gd name="T62" fmla="*/ 57 w 62"/>
                <a:gd name="T63" fmla="*/ 2 h 38"/>
                <a:gd name="T64" fmla="*/ 46 w 62"/>
                <a:gd name="T65" fmla="*/ 10 h 38"/>
                <a:gd name="T66" fmla="*/ 15 w 62"/>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i$lîḍè">
              <a:extLst>
                <a:ext uri="{FF2B5EF4-FFF2-40B4-BE49-F238E27FC236}">
                  <a16:creationId xmlns:a16="http://schemas.microsoft.com/office/drawing/2014/main" id="{3D6E2332-332C-42C9-95CF-910B623A49D1}"/>
                </a:ext>
              </a:extLst>
            </p:cNvPr>
            <p:cNvSpPr/>
            <p:nvPr/>
          </p:nvSpPr>
          <p:spPr bwMode="auto">
            <a:xfrm>
              <a:off x="4290219" y="2181225"/>
              <a:ext cx="263525" cy="201613"/>
            </a:xfrm>
            <a:custGeom>
              <a:avLst/>
              <a:gdLst>
                <a:gd name="T0" fmla="*/ 2 w 58"/>
                <a:gd name="T1" fmla="*/ 31 h 44"/>
                <a:gd name="T2" fmla="*/ 0 w 58"/>
                <a:gd name="T3" fmla="*/ 44 h 44"/>
                <a:gd name="T4" fmla="*/ 1 w 58"/>
                <a:gd name="T5" fmla="*/ 43 h 44"/>
                <a:gd name="T6" fmla="*/ 2 w 58"/>
                <a:gd name="T7" fmla="*/ 31 h 44"/>
                <a:gd name="T8" fmla="*/ 30 w 58"/>
                <a:gd name="T9" fmla="*/ 0 h 44"/>
                <a:gd name="T10" fmla="*/ 8 w 58"/>
                <a:gd name="T11" fmla="*/ 13 h 44"/>
                <a:gd name="T12" fmla="*/ 15 w 58"/>
                <a:gd name="T13" fmla="*/ 11 h 44"/>
                <a:gd name="T14" fmla="*/ 16 w 58"/>
                <a:gd name="T15" fmla="*/ 11 h 44"/>
                <a:gd name="T16" fmla="*/ 47 w 58"/>
                <a:gd name="T17" fmla="*/ 21 h 44"/>
                <a:gd name="T18" fmla="*/ 58 w 58"/>
                <a:gd name="T19" fmla="*/ 13 h 44"/>
                <a:gd name="T20" fmla="*/ 30 w 58"/>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is1iḑê">
              <a:extLst>
                <a:ext uri="{FF2B5EF4-FFF2-40B4-BE49-F238E27FC236}">
                  <a16:creationId xmlns:a16="http://schemas.microsoft.com/office/drawing/2014/main" id="{0E9300D5-28A4-42C5-84D3-74C030D75B5B}"/>
                </a:ext>
              </a:extLst>
            </p:cNvPr>
            <p:cNvSpPr/>
            <p:nvPr/>
          </p:nvSpPr>
          <p:spPr bwMode="auto">
            <a:xfrm>
              <a:off x="4148932" y="2286000"/>
              <a:ext cx="446088" cy="128588"/>
            </a:xfrm>
            <a:custGeom>
              <a:avLst/>
              <a:gdLst>
                <a:gd name="T0" fmla="*/ 5 w 98"/>
                <a:gd name="T1" fmla="*/ 26 h 28"/>
                <a:gd name="T2" fmla="*/ 2 w 98"/>
                <a:gd name="T3" fmla="*/ 24 h 28"/>
                <a:gd name="T4" fmla="*/ 1 w 98"/>
                <a:gd name="T5" fmla="*/ 19 h 28"/>
                <a:gd name="T6" fmla="*/ 67 w 98"/>
                <a:gd name="T7" fmla="*/ 0 h 28"/>
                <a:gd name="T8" fmla="*/ 96 w 98"/>
                <a:gd name="T9" fmla="*/ 8 h 28"/>
                <a:gd name="T10" fmla="*/ 94 w 98"/>
                <a:gd name="T11" fmla="*/ 19 h 28"/>
                <a:gd name="T12" fmla="*/ 93 w 98"/>
                <a:gd name="T13" fmla="*/ 11 h 28"/>
                <a:gd name="T14" fmla="*/ 67 w 98"/>
                <a:gd name="T15" fmla="*/ 7 h 28"/>
                <a:gd name="T16" fmla="*/ 7 w 98"/>
                <a:gd name="T17" fmla="*/ 23 h 28"/>
                <a:gd name="T18" fmla="*/ 5 w 98"/>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ïŝľïďê">
              <a:extLst>
                <a:ext uri="{FF2B5EF4-FFF2-40B4-BE49-F238E27FC236}">
                  <a16:creationId xmlns:a16="http://schemas.microsoft.com/office/drawing/2014/main" id="{AF779756-86C4-4F6B-A399-A344AB469BCD}"/>
                </a:ext>
              </a:extLst>
            </p:cNvPr>
            <p:cNvSpPr/>
            <p:nvPr/>
          </p:nvSpPr>
          <p:spPr bwMode="auto">
            <a:xfrm>
              <a:off x="4134644" y="2081212"/>
              <a:ext cx="465138" cy="319088"/>
            </a:xfrm>
            <a:custGeom>
              <a:avLst/>
              <a:gdLst>
                <a:gd name="T0" fmla="*/ 99 w 102"/>
                <a:gd name="T1" fmla="*/ 47 h 70"/>
                <a:gd name="T2" fmla="*/ 92 w 102"/>
                <a:gd name="T3" fmla="*/ 45 h 70"/>
                <a:gd name="T4" fmla="*/ 88 w 102"/>
                <a:gd name="T5" fmla="*/ 46 h 70"/>
                <a:gd name="T6" fmla="*/ 78 w 102"/>
                <a:gd name="T7" fmla="*/ 46 h 70"/>
                <a:gd name="T8" fmla="*/ 31 w 102"/>
                <a:gd name="T9" fmla="*/ 52 h 70"/>
                <a:gd name="T10" fmla="*/ 3 w 102"/>
                <a:gd name="T11" fmla="*/ 70 h 70"/>
                <a:gd name="T12" fmla="*/ 0 w 102"/>
                <a:gd name="T13" fmla="*/ 55 h 70"/>
                <a:gd name="T14" fmla="*/ 0 w 102"/>
                <a:gd name="T15" fmla="*/ 47 h 70"/>
                <a:gd name="T16" fmla="*/ 0 w 102"/>
                <a:gd name="T17" fmla="*/ 45 h 70"/>
                <a:gd name="T18" fmla="*/ 1 w 102"/>
                <a:gd name="T19" fmla="*/ 34 h 70"/>
                <a:gd name="T20" fmla="*/ 33 w 102"/>
                <a:gd name="T21" fmla="*/ 3 h 70"/>
                <a:gd name="T22" fmla="*/ 39 w 102"/>
                <a:gd name="T23" fmla="*/ 2 h 70"/>
                <a:gd name="T24" fmla="*/ 43 w 102"/>
                <a:gd name="T25" fmla="*/ 1 h 70"/>
                <a:gd name="T26" fmla="*/ 44 w 102"/>
                <a:gd name="T27" fmla="*/ 1 h 70"/>
                <a:gd name="T28" fmla="*/ 52 w 102"/>
                <a:gd name="T29" fmla="*/ 0 h 70"/>
                <a:gd name="T30" fmla="*/ 52 w 102"/>
                <a:gd name="T31" fmla="*/ 0 h 70"/>
                <a:gd name="T32" fmla="*/ 55 w 102"/>
                <a:gd name="T33" fmla="*/ 0 h 70"/>
                <a:gd name="T34" fmla="*/ 69 w 102"/>
                <a:gd name="T35" fmla="*/ 2 h 70"/>
                <a:gd name="T36" fmla="*/ 75 w 102"/>
                <a:gd name="T37" fmla="*/ 6 h 70"/>
                <a:gd name="T38" fmla="*/ 97 w 102"/>
                <a:gd name="T39" fmla="*/ 26 h 70"/>
                <a:gd name="T40" fmla="*/ 99 w 102"/>
                <a:gd name="T41"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ïṩḻíde">
              <a:extLst>
                <a:ext uri="{FF2B5EF4-FFF2-40B4-BE49-F238E27FC236}">
                  <a16:creationId xmlns:a16="http://schemas.microsoft.com/office/drawing/2014/main" id="{9F6CDD7E-9160-406F-9E36-97D8FC83AC1D}"/>
                </a:ext>
              </a:extLst>
            </p:cNvPr>
            <p:cNvSpPr/>
            <p:nvPr/>
          </p:nvSpPr>
          <p:spPr bwMode="auto">
            <a:xfrm>
              <a:off x="4312444" y="2076450"/>
              <a:ext cx="265113" cy="219075"/>
            </a:xfrm>
            <a:custGeom>
              <a:avLst/>
              <a:gdLst>
                <a:gd name="T0" fmla="*/ 53 w 58"/>
                <a:gd name="T1" fmla="*/ 27 h 48"/>
                <a:gd name="T2" fmla="*/ 28 w 58"/>
                <a:gd name="T3" fmla="*/ 2 h 48"/>
                <a:gd name="T4" fmla="*/ 27 w 58"/>
                <a:gd name="T5" fmla="*/ 2 h 48"/>
                <a:gd name="T6" fmla="*/ 10 w 58"/>
                <a:gd name="T7" fmla="*/ 0 h 48"/>
                <a:gd name="T8" fmla="*/ 7 w 58"/>
                <a:gd name="T9" fmla="*/ 0 h 48"/>
                <a:gd name="T10" fmla="*/ 0 w 58"/>
                <a:gd name="T11" fmla="*/ 1 h 48"/>
                <a:gd name="T12" fmla="*/ 5 w 58"/>
                <a:gd name="T13" fmla="*/ 3 h 48"/>
                <a:gd name="T14" fmla="*/ 23 w 58"/>
                <a:gd name="T15" fmla="*/ 23 h 48"/>
                <a:gd name="T16" fmla="*/ 25 w 58"/>
                <a:gd name="T17" fmla="*/ 46 h 48"/>
                <a:gd name="T18" fmla="*/ 34 w 58"/>
                <a:gd name="T19" fmla="*/ 47 h 48"/>
                <a:gd name="T20" fmla="*/ 55 w 58"/>
                <a:gd name="T21" fmla="*/ 48 h 48"/>
                <a:gd name="T22" fmla="*/ 53 w 58"/>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îşlïḓé">
              <a:extLst>
                <a:ext uri="{FF2B5EF4-FFF2-40B4-BE49-F238E27FC236}">
                  <a16:creationId xmlns:a16="http://schemas.microsoft.com/office/drawing/2014/main" id="{1D05BFD9-12A5-45F0-ABCC-0229B06613A6}"/>
                </a:ext>
              </a:extLst>
            </p:cNvPr>
            <p:cNvSpPr/>
            <p:nvPr/>
          </p:nvSpPr>
          <p:spPr bwMode="auto">
            <a:xfrm>
              <a:off x="4120357" y="2108200"/>
              <a:ext cx="479425" cy="296863"/>
            </a:xfrm>
            <a:custGeom>
              <a:avLst/>
              <a:gdLst>
                <a:gd name="T0" fmla="*/ 6 w 105"/>
                <a:gd name="T1" fmla="*/ 65 h 65"/>
                <a:gd name="T2" fmla="*/ 34 w 105"/>
                <a:gd name="T3" fmla="*/ 46 h 65"/>
                <a:gd name="T4" fmla="*/ 81 w 105"/>
                <a:gd name="T5" fmla="*/ 40 h 65"/>
                <a:gd name="T6" fmla="*/ 102 w 105"/>
                <a:gd name="T7" fmla="*/ 41 h 65"/>
                <a:gd name="T8" fmla="*/ 100 w 105"/>
                <a:gd name="T9" fmla="*/ 20 h 65"/>
                <a:gd name="T10" fmla="*/ 78 w 105"/>
                <a:gd name="T11" fmla="*/ 0 h 65"/>
                <a:gd name="T12" fmla="*/ 91 w 105"/>
                <a:gd name="T13" fmla="*/ 30 h 65"/>
                <a:gd name="T14" fmla="*/ 44 w 105"/>
                <a:gd name="T15" fmla="*/ 39 h 65"/>
                <a:gd name="T16" fmla="*/ 6 w 10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ïşlîḋe">
              <a:extLst>
                <a:ext uri="{FF2B5EF4-FFF2-40B4-BE49-F238E27FC236}">
                  <a16:creationId xmlns:a16="http://schemas.microsoft.com/office/drawing/2014/main" id="{847EE4D6-DF37-4048-B206-21371FA77AD4}"/>
                </a:ext>
              </a:extLst>
            </p:cNvPr>
            <p:cNvSpPr/>
            <p:nvPr/>
          </p:nvSpPr>
          <p:spPr bwMode="auto">
            <a:xfrm>
              <a:off x="4299744" y="2241550"/>
              <a:ext cx="395288" cy="71438"/>
            </a:xfrm>
            <a:custGeom>
              <a:avLst/>
              <a:gdLst>
                <a:gd name="T0" fmla="*/ 87 w 87"/>
                <a:gd name="T1" fmla="*/ 6 h 16"/>
                <a:gd name="T2" fmla="*/ 62 w 87"/>
                <a:gd name="T3" fmla="*/ 12 h 16"/>
                <a:gd name="T4" fmla="*/ 57 w 87"/>
                <a:gd name="T5" fmla="*/ 10 h 16"/>
                <a:gd name="T6" fmla="*/ 39 w 87"/>
                <a:gd name="T7" fmla="*/ 9 h 16"/>
                <a:gd name="T8" fmla="*/ 19 w 87"/>
                <a:gd name="T9" fmla="*/ 11 h 16"/>
                <a:gd name="T10" fmla="*/ 1 w 87"/>
                <a:gd name="T11" fmla="*/ 16 h 16"/>
                <a:gd name="T12" fmla="*/ 0 w 87"/>
                <a:gd name="T13" fmla="*/ 11 h 16"/>
                <a:gd name="T14" fmla="*/ 19 w 87"/>
                <a:gd name="T15" fmla="*/ 4 h 16"/>
                <a:gd name="T16" fmla="*/ 57 w 87"/>
                <a:gd name="T17" fmla="*/ 0 h 16"/>
                <a:gd name="T18" fmla="*/ 64 w 87"/>
                <a:gd name="T19" fmla="*/ 0 h 16"/>
                <a:gd name="T20" fmla="*/ 87 w 87"/>
                <a:gd name="T21" fmla="*/ 2 h 16"/>
                <a:gd name="T22" fmla="*/ 87 w 87"/>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íṡḻîḑê">
              <a:extLst>
                <a:ext uri="{FF2B5EF4-FFF2-40B4-BE49-F238E27FC236}">
                  <a16:creationId xmlns:a16="http://schemas.microsoft.com/office/drawing/2014/main" id="{F734FC00-1692-4541-9D29-A190F08BCA4A}"/>
                </a:ext>
              </a:extLst>
            </p:cNvPr>
            <p:cNvSpPr/>
            <p:nvPr/>
          </p:nvSpPr>
          <p:spPr bwMode="auto">
            <a:xfrm>
              <a:off x="4299744" y="2254250"/>
              <a:ext cx="504825" cy="58738"/>
            </a:xfrm>
            <a:custGeom>
              <a:avLst/>
              <a:gdLst>
                <a:gd name="T0" fmla="*/ 64 w 111"/>
                <a:gd name="T1" fmla="*/ 0 h 13"/>
                <a:gd name="T2" fmla="*/ 0 w 111"/>
                <a:gd name="T3" fmla="*/ 13 h 13"/>
                <a:gd name="T4" fmla="*/ 39 w 111"/>
                <a:gd name="T5" fmla="*/ 9 h 13"/>
                <a:gd name="T6" fmla="*/ 62 w 111"/>
                <a:gd name="T7" fmla="*/ 13 h 13"/>
                <a:gd name="T8" fmla="*/ 64 w 111"/>
                <a:gd name="T9" fmla="*/ 0 h 13"/>
              </a:gdLst>
              <a:ahLst/>
              <a:cxnLst>
                <a:cxn ang="0">
                  <a:pos x="T0" y="T1"/>
                </a:cxn>
                <a:cxn ang="0">
                  <a:pos x="T2" y="T3"/>
                </a:cxn>
                <a:cxn ang="0">
                  <a:pos x="T4" y="T5"/>
                </a:cxn>
                <a:cxn ang="0">
                  <a:pos x="T6" y="T7"/>
                </a:cxn>
                <a:cxn ang="0">
                  <a:pos x="T8" y="T9"/>
                </a:cxn>
              </a:cxnLst>
              <a:rect l="0" t="0" r="r" b="b"/>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íṡļide">
              <a:extLst>
                <a:ext uri="{FF2B5EF4-FFF2-40B4-BE49-F238E27FC236}">
                  <a16:creationId xmlns:a16="http://schemas.microsoft.com/office/drawing/2014/main" id="{3CBB4ED2-624E-42F3-9D92-AA409D2C8E05}"/>
                </a:ext>
              </a:extLst>
            </p:cNvPr>
            <p:cNvSpPr/>
            <p:nvPr/>
          </p:nvSpPr>
          <p:spPr bwMode="auto">
            <a:xfrm>
              <a:off x="4190207" y="2373312"/>
              <a:ext cx="63500" cy="117475"/>
            </a:xfrm>
            <a:custGeom>
              <a:avLst/>
              <a:gdLst>
                <a:gd name="T0" fmla="*/ 14 w 14"/>
                <a:gd name="T1" fmla="*/ 13 h 26"/>
                <a:gd name="T2" fmla="*/ 8 w 14"/>
                <a:gd name="T3" fmla="*/ 26 h 26"/>
                <a:gd name="T4" fmla="*/ 0 w 14"/>
                <a:gd name="T5" fmla="*/ 14 h 26"/>
                <a:gd name="T6" fmla="*/ 6 w 14"/>
                <a:gd name="T7" fmla="*/ 1 h 26"/>
                <a:gd name="T8" fmla="*/ 14 w 14"/>
                <a:gd name="T9" fmla="*/ 13 h 26"/>
              </a:gdLst>
              <a:ahLst/>
              <a:cxnLst>
                <a:cxn ang="0">
                  <a:pos x="T0" y="T1"/>
                </a:cxn>
                <a:cxn ang="0">
                  <a:pos x="T2" y="T3"/>
                </a:cxn>
                <a:cxn ang="0">
                  <a:pos x="T4" y="T5"/>
                </a:cxn>
                <a:cxn ang="0">
                  <a:pos x="T6" y="T7"/>
                </a:cxn>
                <a:cxn ang="0">
                  <a:pos x="T8" y="T9"/>
                </a:cxn>
              </a:cxnLst>
              <a:rect l="0" t="0" r="r" b="b"/>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ïṩľíďê">
              <a:extLst>
                <a:ext uri="{FF2B5EF4-FFF2-40B4-BE49-F238E27FC236}">
                  <a16:creationId xmlns:a16="http://schemas.microsoft.com/office/drawing/2014/main" id="{44EB5BAA-A237-492B-8ECE-3140C8C173A1}"/>
                </a:ext>
              </a:extLst>
            </p:cNvPr>
            <p:cNvSpPr/>
            <p:nvPr/>
          </p:nvSpPr>
          <p:spPr bwMode="auto">
            <a:xfrm>
              <a:off x="4472782" y="3571875"/>
              <a:ext cx="976313" cy="898525"/>
            </a:xfrm>
            <a:custGeom>
              <a:avLst/>
              <a:gdLst>
                <a:gd name="T0" fmla="*/ 188 w 214"/>
                <a:gd name="T1" fmla="*/ 197 h 197"/>
                <a:gd name="T2" fmla="*/ 165 w 214"/>
                <a:gd name="T3" fmla="*/ 180 h 197"/>
                <a:gd name="T4" fmla="*/ 129 w 214"/>
                <a:gd name="T5" fmla="*/ 48 h 197"/>
                <a:gd name="T6" fmla="*/ 23 w 214"/>
                <a:gd name="T7" fmla="*/ 48 h 197"/>
                <a:gd name="T8" fmla="*/ 0 w 214"/>
                <a:gd name="T9" fmla="*/ 24 h 197"/>
                <a:gd name="T10" fmla="*/ 23 w 214"/>
                <a:gd name="T11" fmla="*/ 0 h 197"/>
                <a:gd name="T12" fmla="*/ 147 w 214"/>
                <a:gd name="T13" fmla="*/ 0 h 197"/>
                <a:gd name="T14" fmla="*/ 170 w 214"/>
                <a:gd name="T15" fmla="*/ 18 h 197"/>
                <a:gd name="T16" fmla="*/ 211 w 214"/>
                <a:gd name="T17" fmla="*/ 167 h 197"/>
                <a:gd name="T18" fmla="*/ 194 w 214"/>
                <a:gd name="T19" fmla="*/ 196 h 197"/>
                <a:gd name="T20" fmla="*/ 188 w 214"/>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îš1idè">
              <a:extLst>
                <a:ext uri="{FF2B5EF4-FFF2-40B4-BE49-F238E27FC236}">
                  <a16:creationId xmlns:a16="http://schemas.microsoft.com/office/drawing/2014/main" id="{0B046BD4-A0D0-4328-8985-BFF021DCCF7C}"/>
                </a:ext>
              </a:extLst>
            </p:cNvPr>
            <p:cNvSpPr/>
            <p:nvPr/>
          </p:nvSpPr>
          <p:spPr bwMode="auto">
            <a:xfrm>
              <a:off x="4129882" y="3571875"/>
              <a:ext cx="935038" cy="747713"/>
            </a:xfrm>
            <a:custGeom>
              <a:avLst/>
              <a:gdLst>
                <a:gd name="T0" fmla="*/ 205 w 205"/>
                <a:gd name="T1" fmla="*/ 147 h 164"/>
                <a:gd name="T2" fmla="*/ 185 w 205"/>
                <a:gd name="T3" fmla="*/ 161 h 164"/>
                <a:gd name="T4" fmla="*/ 179 w 205"/>
                <a:gd name="T5" fmla="*/ 162 h 164"/>
                <a:gd name="T6" fmla="*/ 160 w 205"/>
                <a:gd name="T7" fmla="*/ 158 h 164"/>
                <a:gd name="T8" fmla="*/ 159 w 205"/>
                <a:gd name="T9" fmla="*/ 155 h 164"/>
                <a:gd name="T10" fmla="*/ 129 w 205"/>
                <a:gd name="T11" fmla="*/ 48 h 164"/>
                <a:gd name="T12" fmla="*/ 24 w 205"/>
                <a:gd name="T13" fmla="*/ 48 h 164"/>
                <a:gd name="T14" fmla="*/ 0 w 205"/>
                <a:gd name="T15" fmla="*/ 24 h 164"/>
                <a:gd name="T16" fmla="*/ 24 w 205"/>
                <a:gd name="T17" fmla="*/ 0 h 164"/>
                <a:gd name="T18" fmla="*/ 147 w 205"/>
                <a:gd name="T19" fmla="*/ 0 h 164"/>
                <a:gd name="T20" fmla="*/ 170 w 205"/>
                <a:gd name="T21" fmla="*/ 18 h 164"/>
                <a:gd name="T22" fmla="*/ 205 w 205"/>
                <a:gd name="T23" fmla="*/ 142 h 164"/>
                <a:gd name="T24" fmla="*/ 205 w 205"/>
                <a:gd name="T25" fmla="*/ 14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iṡľíḋé">
              <a:extLst>
                <a:ext uri="{FF2B5EF4-FFF2-40B4-BE49-F238E27FC236}">
                  <a16:creationId xmlns:a16="http://schemas.microsoft.com/office/drawing/2014/main" id="{9FACB8EA-7A65-45D8-9F1B-567C418573DA}"/>
                </a:ext>
              </a:extLst>
            </p:cNvPr>
            <p:cNvSpPr/>
            <p:nvPr/>
          </p:nvSpPr>
          <p:spPr bwMode="auto">
            <a:xfrm>
              <a:off x="4860132" y="4219575"/>
              <a:ext cx="204788" cy="90488"/>
            </a:xfrm>
            <a:custGeom>
              <a:avLst/>
              <a:gdLst>
                <a:gd name="T0" fmla="*/ 45 w 45"/>
                <a:gd name="T1" fmla="*/ 5 h 20"/>
                <a:gd name="T2" fmla="*/ 40 w 45"/>
                <a:gd name="T3" fmla="*/ 14 h 20"/>
                <a:gd name="T4" fmla="*/ 25 w 45"/>
                <a:gd name="T5" fmla="*/ 19 h 20"/>
                <a:gd name="T6" fmla="*/ 19 w 45"/>
                <a:gd name="T7" fmla="*/ 20 h 20"/>
                <a:gd name="T8" fmla="*/ 11 w 45"/>
                <a:gd name="T9" fmla="*/ 20 h 20"/>
                <a:gd name="T10" fmla="*/ 0 w 45"/>
                <a:gd name="T11" fmla="*/ 16 h 20"/>
                <a:gd name="T12" fmla="*/ 0 w 45"/>
                <a:gd name="T13" fmla="*/ 15 h 20"/>
                <a:gd name="T14" fmla="*/ 8 w 45"/>
                <a:gd name="T15" fmla="*/ 8 h 20"/>
                <a:gd name="T16" fmla="*/ 21 w 45"/>
                <a:gd name="T17" fmla="*/ 4 h 20"/>
                <a:gd name="T18" fmla="*/ 36 w 45"/>
                <a:gd name="T19" fmla="*/ 1 h 20"/>
                <a:gd name="T20" fmla="*/ 45 w 45"/>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îśľiḍé">
              <a:extLst>
                <a:ext uri="{FF2B5EF4-FFF2-40B4-BE49-F238E27FC236}">
                  <a16:creationId xmlns:a16="http://schemas.microsoft.com/office/drawing/2014/main" id="{54B572EE-5E18-47DE-975D-CBDB0BC092C4}"/>
                </a:ext>
              </a:extLst>
            </p:cNvPr>
            <p:cNvSpPr/>
            <p:nvPr/>
          </p:nvSpPr>
          <p:spPr bwMode="auto">
            <a:xfrm>
              <a:off x="4129882" y="2792412"/>
              <a:ext cx="747713" cy="474663"/>
            </a:xfrm>
            <a:custGeom>
              <a:avLst/>
              <a:gdLst>
                <a:gd name="T0" fmla="*/ 3 w 164"/>
                <a:gd name="T1" fmla="*/ 19 h 104"/>
                <a:gd name="T2" fmla="*/ 20 w 164"/>
                <a:gd name="T3" fmla="*/ 47 h 104"/>
                <a:gd name="T4" fmla="*/ 30 w 164"/>
                <a:gd name="T5" fmla="*/ 66 h 104"/>
                <a:gd name="T6" fmla="*/ 51 w 164"/>
                <a:gd name="T7" fmla="*/ 93 h 104"/>
                <a:gd name="T8" fmla="*/ 64 w 164"/>
                <a:gd name="T9" fmla="*/ 102 h 104"/>
                <a:gd name="T10" fmla="*/ 74 w 164"/>
                <a:gd name="T11" fmla="*/ 103 h 104"/>
                <a:gd name="T12" fmla="*/ 155 w 164"/>
                <a:gd name="T13" fmla="*/ 104 h 104"/>
                <a:gd name="T14" fmla="*/ 163 w 164"/>
                <a:gd name="T15" fmla="*/ 90 h 104"/>
                <a:gd name="T16" fmla="*/ 150 w 164"/>
                <a:gd name="T17" fmla="*/ 82 h 104"/>
                <a:gd name="T18" fmla="*/ 70 w 164"/>
                <a:gd name="T19" fmla="*/ 80 h 104"/>
                <a:gd name="T20" fmla="*/ 43 w 164"/>
                <a:gd name="T21" fmla="*/ 44 h 104"/>
                <a:gd name="T22" fmla="*/ 41 w 164"/>
                <a:gd name="T23" fmla="*/ 39 h 104"/>
                <a:gd name="T24" fmla="*/ 23 w 164"/>
                <a:gd name="T25" fmla="*/ 8 h 104"/>
                <a:gd name="T26" fmla="*/ 8 w 164"/>
                <a:gd name="T27" fmla="*/ 3 h 104"/>
                <a:gd name="T28" fmla="*/ 3 w 164"/>
                <a:gd name="T29"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ïśḻidé">
              <a:extLst>
                <a:ext uri="{FF2B5EF4-FFF2-40B4-BE49-F238E27FC236}">
                  <a16:creationId xmlns:a16="http://schemas.microsoft.com/office/drawing/2014/main" id="{0B7C483B-AC2B-43EE-8853-307835C8BD5E}"/>
                </a:ext>
              </a:extLst>
            </p:cNvPr>
            <p:cNvSpPr/>
            <p:nvPr/>
          </p:nvSpPr>
          <p:spPr bwMode="auto">
            <a:xfrm>
              <a:off x="4044157" y="2751137"/>
              <a:ext cx="314325" cy="374650"/>
            </a:xfrm>
            <a:custGeom>
              <a:avLst/>
              <a:gdLst>
                <a:gd name="T0" fmla="*/ 45 w 69"/>
                <a:gd name="T1" fmla="*/ 22 h 82"/>
                <a:gd name="T2" fmla="*/ 69 w 69"/>
                <a:gd name="T3" fmla="*/ 64 h 82"/>
                <a:gd name="T4" fmla="*/ 42 w 69"/>
                <a:gd name="T5" fmla="*/ 82 h 82"/>
                <a:gd name="T6" fmla="*/ 22 w 69"/>
                <a:gd name="T7" fmla="*/ 50 h 82"/>
                <a:gd name="T8" fmla="*/ 22 w 69"/>
                <a:gd name="T9" fmla="*/ 7 h 82"/>
                <a:gd name="T10" fmla="*/ 45 w 69"/>
                <a:gd name="T11" fmla="*/ 22 h 82"/>
              </a:gdLst>
              <a:ahLst/>
              <a:cxnLst>
                <a:cxn ang="0">
                  <a:pos x="T0" y="T1"/>
                </a:cxn>
                <a:cxn ang="0">
                  <a:pos x="T2" y="T3"/>
                </a:cxn>
                <a:cxn ang="0">
                  <a:pos x="T4" y="T5"/>
                </a:cxn>
                <a:cxn ang="0">
                  <a:pos x="T6" y="T7"/>
                </a:cxn>
                <a:cxn ang="0">
                  <a:pos x="T8" y="T9"/>
                </a:cxn>
                <a:cxn ang="0">
                  <a:pos x="T10" y="T11"/>
                </a:cxn>
              </a:cxnLst>
              <a:rect l="0" t="0" r="r" b="b"/>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íṡḻiďè">
              <a:extLst>
                <a:ext uri="{FF2B5EF4-FFF2-40B4-BE49-F238E27FC236}">
                  <a16:creationId xmlns:a16="http://schemas.microsoft.com/office/drawing/2014/main" id="{7FDA81D4-FE74-428E-9732-EB4605D20964}"/>
                </a:ext>
              </a:extLst>
            </p:cNvPr>
            <p:cNvSpPr/>
            <p:nvPr/>
          </p:nvSpPr>
          <p:spPr bwMode="auto">
            <a:xfrm>
              <a:off x="4098132" y="3379787"/>
              <a:ext cx="479425" cy="269875"/>
            </a:xfrm>
            <a:custGeom>
              <a:avLst/>
              <a:gdLst>
                <a:gd name="T0" fmla="*/ 302 w 302"/>
                <a:gd name="T1" fmla="*/ 133 h 170"/>
                <a:gd name="T2" fmla="*/ 302 w 302"/>
                <a:gd name="T3" fmla="*/ 170 h 170"/>
                <a:gd name="T4" fmla="*/ 0 w 302"/>
                <a:gd name="T5" fmla="*/ 170 h 170"/>
                <a:gd name="T6" fmla="*/ 0 w 302"/>
                <a:gd name="T7" fmla="*/ 0 h 170"/>
                <a:gd name="T8" fmla="*/ 66 w 302"/>
                <a:gd name="T9" fmla="*/ 6 h 170"/>
                <a:gd name="T10" fmla="*/ 86 w 302"/>
                <a:gd name="T11" fmla="*/ 107 h 170"/>
                <a:gd name="T12" fmla="*/ 302 w 302"/>
                <a:gd name="T13" fmla="*/ 133 h 170"/>
              </a:gdLst>
              <a:ahLst/>
              <a:cxnLst>
                <a:cxn ang="0">
                  <a:pos x="T0" y="T1"/>
                </a:cxn>
                <a:cxn ang="0">
                  <a:pos x="T2" y="T3"/>
                </a:cxn>
                <a:cxn ang="0">
                  <a:pos x="T4" y="T5"/>
                </a:cxn>
                <a:cxn ang="0">
                  <a:pos x="T6" y="T7"/>
                </a:cxn>
                <a:cxn ang="0">
                  <a:pos x="T8" y="T9"/>
                </a:cxn>
                <a:cxn ang="0">
                  <a:pos x="T10" y="T11"/>
                </a:cxn>
                <a:cxn ang="0">
                  <a:pos x="T12" y="T13"/>
                </a:cxn>
              </a:cxnLst>
              <a:rect l="0" t="0" r="r" b="b"/>
              <a:pathLst>
                <a:path w="302" h="170">
                  <a:moveTo>
                    <a:pt x="302" y="133"/>
                  </a:moveTo>
                  <a:lnTo>
                    <a:pt x="302" y="170"/>
                  </a:lnTo>
                  <a:lnTo>
                    <a:pt x="0" y="170"/>
                  </a:lnTo>
                  <a:lnTo>
                    <a:pt x="0" y="0"/>
                  </a:lnTo>
                  <a:lnTo>
                    <a:pt x="66" y="6"/>
                  </a:lnTo>
                  <a:lnTo>
                    <a:pt x="86" y="107"/>
                  </a:lnTo>
                  <a:lnTo>
                    <a:pt x="302" y="133"/>
                  </a:lnTo>
                  <a:close/>
                </a:path>
              </a:pathLst>
            </a:custGeom>
            <a:solidFill>
              <a:srgbClr val="CC4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íṥḻíďè">
              <a:extLst>
                <a:ext uri="{FF2B5EF4-FFF2-40B4-BE49-F238E27FC236}">
                  <a16:creationId xmlns:a16="http://schemas.microsoft.com/office/drawing/2014/main" id="{7EC4D547-4474-4107-B24D-504CE342E86D}"/>
                </a:ext>
              </a:extLst>
            </p:cNvPr>
            <p:cNvSpPr/>
            <p:nvPr/>
          </p:nvSpPr>
          <p:spPr bwMode="auto">
            <a:xfrm>
              <a:off x="4887119" y="4219575"/>
              <a:ext cx="338138" cy="214313"/>
            </a:xfrm>
            <a:custGeom>
              <a:avLst/>
              <a:gdLst>
                <a:gd name="T0" fmla="*/ 61 w 74"/>
                <a:gd name="T1" fmla="*/ 36 h 47"/>
                <a:gd name="T2" fmla="*/ 13 w 74"/>
                <a:gd name="T3" fmla="*/ 46 h 47"/>
                <a:gd name="T4" fmla="*/ 4 w 74"/>
                <a:gd name="T5" fmla="*/ 29 h 47"/>
                <a:gd name="T6" fmla="*/ 4 w 74"/>
                <a:gd name="T7" fmla="*/ 27 h 47"/>
                <a:gd name="T8" fmla="*/ 4 w 74"/>
                <a:gd name="T9" fmla="*/ 27 h 47"/>
                <a:gd name="T10" fmla="*/ 2 w 74"/>
                <a:gd name="T11" fmla="*/ 18 h 47"/>
                <a:gd name="T12" fmla="*/ 0 w 74"/>
                <a:gd name="T13" fmla="*/ 9 h 47"/>
                <a:gd name="T14" fmla="*/ 15 w 74"/>
                <a:gd name="T15" fmla="*/ 4 h 47"/>
                <a:gd name="T16" fmla="*/ 30 w 74"/>
                <a:gd name="T17" fmla="*/ 1 h 47"/>
                <a:gd name="T18" fmla="*/ 34 w 74"/>
                <a:gd name="T19" fmla="*/ 7 h 47"/>
                <a:gd name="T20" fmla="*/ 35 w 74"/>
                <a:gd name="T21" fmla="*/ 10 h 47"/>
                <a:gd name="T22" fmla="*/ 70 w 74"/>
                <a:gd name="T23" fmla="*/ 17 h 47"/>
                <a:gd name="T24" fmla="*/ 72 w 74"/>
                <a:gd name="T25" fmla="*/ 26 h 47"/>
                <a:gd name="T26" fmla="*/ 61 w 74"/>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i$líḑè">
              <a:extLst>
                <a:ext uri="{FF2B5EF4-FFF2-40B4-BE49-F238E27FC236}">
                  <a16:creationId xmlns:a16="http://schemas.microsoft.com/office/drawing/2014/main" id="{FC955498-47A5-45AA-A57C-ABFF8AB247CC}"/>
                </a:ext>
              </a:extLst>
            </p:cNvPr>
            <p:cNvSpPr/>
            <p:nvPr/>
          </p:nvSpPr>
          <p:spPr bwMode="auto">
            <a:xfrm>
              <a:off x="4887119" y="4224337"/>
              <a:ext cx="155575" cy="127000"/>
            </a:xfrm>
            <a:custGeom>
              <a:avLst/>
              <a:gdLst>
                <a:gd name="T0" fmla="*/ 34 w 34"/>
                <a:gd name="T1" fmla="*/ 6 h 28"/>
                <a:gd name="T2" fmla="*/ 4 w 34"/>
                <a:gd name="T3" fmla="*/ 28 h 28"/>
                <a:gd name="T4" fmla="*/ 4 w 34"/>
                <a:gd name="T5" fmla="*/ 26 h 28"/>
                <a:gd name="T6" fmla="*/ 4 w 34"/>
                <a:gd name="T7" fmla="*/ 26 h 28"/>
                <a:gd name="T8" fmla="*/ 2 w 34"/>
                <a:gd name="T9" fmla="*/ 17 h 28"/>
                <a:gd name="T10" fmla="*/ 0 w 34"/>
                <a:gd name="T11" fmla="*/ 8 h 28"/>
                <a:gd name="T12" fmla="*/ 15 w 34"/>
                <a:gd name="T13" fmla="*/ 3 h 28"/>
                <a:gd name="T14" fmla="*/ 32 w 34"/>
                <a:gd name="T15" fmla="*/ 0 h 28"/>
                <a:gd name="T16" fmla="*/ 34 w 34"/>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íšlïḑé">
              <a:extLst>
                <a:ext uri="{FF2B5EF4-FFF2-40B4-BE49-F238E27FC236}">
                  <a16:creationId xmlns:a16="http://schemas.microsoft.com/office/drawing/2014/main" id="{B993779C-AF9E-4778-9C0C-045D623CDF77}"/>
                </a:ext>
              </a:extLst>
            </p:cNvPr>
            <p:cNvSpPr/>
            <p:nvPr/>
          </p:nvSpPr>
          <p:spPr bwMode="auto">
            <a:xfrm>
              <a:off x="4910932" y="4305300"/>
              <a:ext cx="314325" cy="146050"/>
            </a:xfrm>
            <a:custGeom>
              <a:avLst/>
              <a:gdLst>
                <a:gd name="T0" fmla="*/ 67 w 69"/>
                <a:gd name="T1" fmla="*/ 7 h 32"/>
                <a:gd name="T2" fmla="*/ 55 w 69"/>
                <a:gd name="T3" fmla="*/ 18 h 32"/>
                <a:gd name="T4" fmla="*/ 10 w 69"/>
                <a:gd name="T5" fmla="*/ 30 h 32"/>
                <a:gd name="T6" fmla="*/ 6 w 69"/>
                <a:gd name="T7" fmla="*/ 18 h 32"/>
                <a:gd name="T8" fmla="*/ 42 w 69"/>
                <a:gd name="T9" fmla="*/ 7 h 32"/>
                <a:gd name="T10" fmla="*/ 67 w 69"/>
                <a:gd name="T11" fmla="*/ 7 h 32"/>
                <a:gd name="T12" fmla="*/ 67 w 6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îŝ1ïḍé">
              <a:extLst>
                <a:ext uri="{FF2B5EF4-FFF2-40B4-BE49-F238E27FC236}">
                  <a16:creationId xmlns:a16="http://schemas.microsoft.com/office/drawing/2014/main" id="{F5F795C3-4F54-4329-A2FA-FEE5F8D40B2F}"/>
                </a:ext>
              </a:extLst>
            </p:cNvPr>
            <p:cNvSpPr/>
            <p:nvPr/>
          </p:nvSpPr>
          <p:spPr bwMode="auto">
            <a:xfrm>
              <a:off x="4974432" y="4356100"/>
              <a:ext cx="195263" cy="95250"/>
            </a:xfrm>
            <a:custGeom>
              <a:avLst/>
              <a:gdLst>
                <a:gd name="T0" fmla="*/ 7 w 43"/>
                <a:gd name="T1" fmla="*/ 21 h 21"/>
                <a:gd name="T2" fmla="*/ 1 w 43"/>
                <a:gd name="T3" fmla="*/ 17 h 21"/>
                <a:gd name="T4" fmla="*/ 5 w 43"/>
                <a:gd name="T5" fmla="*/ 9 h 21"/>
                <a:gd name="T6" fmla="*/ 35 w 43"/>
                <a:gd name="T7" fmla="*/ 1 h 21"/>
                <a:gd name="T8" fmla="*/ 43 w 43"/>
                <a:gd name="T9" fmla="*/ 5 h 21"/>
                <a:gd name="T10" fmla="*/ 38 w 43"/>
                <a:gd name="T11" fmla="*/ 12 h 21"/>
                <a:gd name="T12" fmla="*/ 8 w 43"/>
                <a:gd name="T13" fmla="*/ 21 h 21"/>
                <a:gd name="T14" fmla="*/ 7 w 4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ïṩḷíďé">
              <a:extLst>
                <a:ext uri="{FF2B5EF4-FFF2-40B4-BE49-F238E27FC236}">
                  <a16:creationId xmlns:a16="http://schemas.microsoft.com/office/drawing/2014/main" id="{D1EE3CC8-54BD-45C2-8DA7-5B5CCC576CC5}"/>
                </a:ext>
              </a:extLst>
            </p:cNvPr>
            <p:cNvSpPr/>
            <p:nvPr/>
          </p:nvSpPr>
          <p:spPr bwMode="auto">
            <a:xfrm>
              <a:off x="5060157" y="4378325"/>
              <a:ext cx="109538" cy="228600"/>
            </a:xfrm>
            <a:custGeom>
              <a:avLst/>
              <a:gdLst>
                <a:gd name="T0" fmla="*/ 18 w 24"/>
                <a:gd name="T1" fmla="*/ 50 h 50"/>
                <a:gd name="T2" fmla="*/ 12 w 24"/>
                <a:gd name="T3" fmla="*/ 45 h 50"/>
                <a:gd name="T4" fmla="*/ 1 w 24"/>
                <a:gd name="T5" fmla="*/ 8 h 50"/>
                <a:gd name="T6" fmla="*/ 5 w 24"/>
                <a:gd name="T7" fmla="*/ 0 h 50"/>
                <a:gd name="T8" fmla="*/ 12 w 24"/>
                <a:gd name="T9" fmla="*/ 4 h 50"/>
                <a:gd name="T10" fmla="*/ 23 w 24"/>
                <a:gd name="T11" fmla="*/ 42 h 50"/>
                <a:gd name="T12" fmla="*/ 19 w 24"/>
                <a:gd name="T13" fmla="*/ 49 h 50"/>
                <a:gd name="T14" fmla="*/ 18 w 24"/>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îşľidé">
              <a:extLst>
                <a:ext uri="{FF2B5EF4-FFF2-40B4-BE49-F238E27FC236}">
                  <a16:creationId xmlns:a16="http://schemas.microsoft.com/office/drawing/2014/main" id="{455B5FF3-A8EE-4378-ABC8-0A49538BC845}"/>
                </a:ext>
              </a:extLst>
            </p:cNvPr>
            <p:cNvSpPr/>
            <p:nvPr/>
          </p:nvSpPr>
          <p:spPr bwMode="auto">
            <a:xfrm>
              <a:off x="4426744" y="4114800"/>
              <a:ext cx="688975" cy="509588"/>
            </a:xfrm>
            <a:custGeom>
              <a:avLst/>
              <a:gdLst>
                <a:gd name="T0" fmla="*/ 31 w 151"/>
                <a:gd name="T1" fmla="*/ 0 h 112"/>
                <a:gd name="T2" fmla="*/ 0 w 151"/>
                <a:gd name="T3" fmla="*/ 112 h 112"/>
                <a:gd name="T4" fmla="*/ 151 w 151"/>
                <a:gd name="T5" fmla="*/ 104 h 112"/>
                <a:gd name="T6" fmla="*/ 151 w 151"/>
                <a:gd name="T7" fmla="*/ 103 h 112"/>
                <a:gd name="T8" fmla="*/ 141 w 151"/>
                <a:gd name="T9" fmla="*/ 70 h 112"/>
                <a:gd name="T10" fmla="*/ 128 w 151"/>
                <a:gd name="T11" fmla="*/ 74 h 112"/>
                <a:gd name="T12" fmla="*/ 127 w 151"/>
                <a:gd name="T13" fmla="*/ 74 h 112"/>
                <a:gd name="T14" fmla="*/ 121 w 151"/>
                <a:gd name="T15" fmla="*/ 71 h 112"/>
                <a:gd name="T16" fmla="*/ 116 w 151"/>
                <a:gd name="T17" fmla="*/ 72 h 112"/>
                <a:gd name="T18" fmla="*/ 115 w 151"/>
                <a:gd name="T19" fmla="*/ 72 h 112"/>
                <a:gd name="T20" fmla="*/ 109 w 151"/>
                <a:gd name="T21" fmla="*/ 65 h 112"/>
                <a:gd name="T22" fmla="*/ 105 w 151"/>
                <a:gd name="T23" fmla="*/ 52 h 112"/>
                <a:gd name="T24" fmla="*/ 105 w 151"/>
                <a:gd name="T25" fmla="*/ 50 h 112"/>
                <a:gd name="T26" fmla="*/ 105 w 151"/>
                <a:gd name="T27" fmla="*/ 50 h 112"/>
                <a:gd name="T28" fmla="*/ 103 w 151"/>
                <a:gd name="T29" fmla="*/ 43 h 112"/>
                <a:gd name="T30" fmla="*/ 99 w 151"/>
                <a:gd name="T31" fmla="*/ 43 h 112"/>
                <a:gd name="T32" fmla="*/ 95 w 151"/>
                <a:gd name="T33" fmla="*/ 39 h 112"/>
                <a:gd name="T34" fmla="*/ 95 w 151"/>
                <a:gd name="T35" fmla="*/ 39 h 112"/>
                <a:gd name="T36" fmla="*/ 94 w 151"/>
                <a:gd name="T37" fmla="*/ 36 h 112"/>
                <a:gd name="T38" fmla="*/ 93 w 151"/>
                <a:gd name="T39" fmla="*/ 34 h 112"/>
                <a:gd name="T40" fmla="*/ 31 w 151"/>
                <a:gd name="T4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îślïde">
              <a:extLst>
                <a:ext uri="{FF2B5EF4-FFF2-40B4-BE49-F238E27FC236}">
                  <a16:creationId xmlns:a16="http://schemas.microsoft.com/office/drawing/2014/main" id="{8D04B8E2-0B51-4A3D-8D45-53B0F57FB392}"/>
                </a:ext>
              </a:extLst>
            </p:cNvPr>
            <p:cNvSpPr/>
            <p:nvPr/>
          </p:nvSpPr>
          <p:spPr bwMode="auto">
            <a:xfrm>
              <a:off x="4850607" y="4268787"/>
              <a:ext cx="46038" cy="41275"/>
            </a:xfrm>
            <a:custGeom>
              <a:avLst/>
              <a:gdLst>
                <a:gd name="T0" fmla="*/ 6 w 10"/>
                <a:gd name="T1" fmla="*/ 9 h 9"/>
                <a:gd name="T2" fmla="*/ 10 w 10"/>
                <a:gd name="T3" fmla="*/ 9 h 9"/>
                <a:gd name="T4" fmla="*/ 10 w 10"/>
                <a:gd name="T5" fmla="*/ 9 h 9"/>
                <a:gd name="T6" fmla="*/ 10 w 10"/>
                <a:gd name="T7" fmla="*/ 9 h 9"/>
                <a:gd name="T8" fmla="*/ 6 w 10"/>
                <a:gd name="T9" fmla="*/ 9 h 9"/>
                <a:gd name="T10" fmla="*/ 0 w 10"/>
                <a:gd name="T11" fmla="*/ 0 h 9"/>
                <a:gd name="T12" fmla="*/ 1 w 10"/>
                <a:gd name="T13" fmla="*/ 2 h 9"/>
                <a:gd name="T14" fmla="*/ 2 w 10"/>
                <a:gd name="T15" fmla="*/ 5 h 9"/>
                <a:gd name="T16" fmla="*/ 2 w 10"/>
                <a:gd name="T17" fmla="*/ 5 h 9"/>
                <a:gd name="T18" fmla="*/ 2 w 10"/>
                <a:gd name="T19" fmla="*/ 5 h 9"/>
                <a:gd name="T20" fmla="*/ 2 w 10"/>
                <a:gd name="T21" fmla="*/ 4 h 9"/>
                <a:gd name="T22" fmla="*/ 3 w 10"/>
                <a:gd name="T23" fmla="*/ 2 h 9"/>
                <a:gd name="T24" fmla="*/ 0 w 1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íṥḷîḓe">
              <a:extLst>
                <a:ext uri="{FF2B5EF4-FFF2-40B4-BE49-F238E27FC236}">
                  <a16:creationId xmlns:a16="http://schemas.microsoft.com/office/drawing/2014/main" id="{AA159032-0835-4CC5-90DE-665EDC997ECE}"/>
                </a:ext>
              </a:extLst>
            </p:cNvPr>
            <p:cNvSpPr/>
            <p:nvPr/>
          </p:nvSpPr>
          <p:spPr bwMode="auto">
            <a:xfrm>
              <a:off x="4860132" y="4278312"/>
              <a:ext cx="36513" cy="31750"/>
            </a:xfrm>
            <a:custGeom>
              <a:avLst/>
              <a:gdLst>
                <a:gd name="T0" fmla="*/ 1 w 8"/>
                <a:gd name="T1" fmla="*/ 0 h 7"/>
                <a:gd name="T2" fmla="*/ 0 w 8"/>
                <a:gd name="T3" fmla="*/ 2 h 7"/>
                <a:gd name="T4" fmla="*/ 0 w 8"/>
                <a:gd name="T5" fmla="*/ 3 h 7"/>
                <a:gd name="T6" fmla="*/ 0 w 8"/>
                <a:gd name="T7" fmla="*/ 3 h 7"/>
                <a:gd name="T8" fmla="*/ 4 w 8"/>
                <a:gd name="T9" fmla="*/ 7 h 7"/>
                <a:gd name="T10" fmla="*/ 8 w 8"/>
                <a:gd name="T11" fmla="*/ 7 h 7"/>
                <a:gd name="T12" fmla="*/ 8 w 8"/>
                <a:gd name="T13" fmla="*/ 7 h 7"/>
                <a:gd name="T14" fmla="*/ 8 w 8"/>
                <a:gd name="T15" fmla="*/ 5 h 7"/>
                <a:gd name="T16" fmla="*/ 7 w 8"/>
                <a:gd name="T17" fmla="*/ 3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îṡḻiḍe">
              <a:extLst>
                <a:ext uri="{FF2B5EF4-FFF2-40B4-BE49-F238E27FC236}">
                  <a16:creationId xmlns:a16="http://schemas.microsoft.com/office/drawing/2014/main" id="{A4105F5D-B7D6-4678-9F12-3F726BC7F164}"/>
                </a:ext>
              </a:extLst>
            </p:cNvPr>
            <p:cNvSpPr/>
            <p:nvPr/>
          </p:nvSpPr>
          <p:spPr bwMode="auto">
            <a:xfrm>
              <a:off x="4891882" y="4292600"/>
              <a:ext cx="131763" cy="119063"/>
            </a:xfrm>
            <a:custGeom>
              <a:avLst/>
              <a:gdLst>
                <a:gd name="T0" fmla="*/ 0 w 29"/>
                <a:gd name="T1" fmla="*/ 0 h 26"/>
                <a:gd name="T2" fmla="*/ 1 w 29"/>
                <a:gd name="T3" fmla="*/ 2 h 26"/>
                <a:gd name="T4" fmla="*/ 1 w 29"/>
                <a:gd name="T5" fmla="*/ 4 h 26"/>
                <a:gd name="T6" fmla="*/ 1 w 29"/>
                <a:gd name="T7" fmla="*/ 4 h 26"/>
                <a:gd name="T8" fmla="*/ 3 w 29"/>
                <a:gd name="T9" fmla="*/ 11 h 26"/>
                <a:gd name="T10" fmla="*/ 3 w 29"/>
                <a:gd name="T11" fmla="*/ 11 h 26"/>
                <a:gd name="T12" fmla="*/ 3 w 29"/>
                <a:gd name="T13" fmla="*/ 13 h 26"/>
                <a:gd name="T14" fmla="*/ 7 w 29"/>
                <a:gd name="T15" fmla="*/ 26 h 26"/>
                <a:gd name="T16" fmla="*/ 10 w 29"/>
                <a:gd name="T17" fmla="*/ 21 h 26"/>
                <a:gd name="T18" fmla="*/ 29 w 29"/>
                <a:gd name="T19" fmla="*/ 15 h 26"/>
                <a:gd name="T20" fmla="*/ 9 w 29"/>
                <a:gd name="T21" fmla="*/ 5 h 26"/>
                <a:gd name="T22" fmla="*/ 3 w 29"/>
                <a:gd name="T23" fmla="*/ 13 h 26"/>
                <a:gd name="T24" fmla="*/ 3 w 29"/>
                <a:gd name="T25" fmla="*/ 11 h 26"/>
                <a:gd name="T26" fmla="*/ 3 w 29"/>
                <a:gd name="T27" fmla="*/ 11 h 26"/>
                <a:gd name="T28" fmla="*/ 1 w 29"/>
                <a:gd name="T29" fmla="*/ 2 h 26"/>
                <a:gd name="T30" fmla="*/ 0 w 29"/>
                <a:gd name="T31" fmla="*/ 0 h 26"/>
                <a:gd name="T32" fmla="*/ 0 w 2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iṡlíḍé">
              <a:extLst>
                <a:ext uri="{FF2B5EF4-FFF2-40B4-BE49-F238E27FC236}">
                  <a16:creationId xmlns:a16="http://schemas.microsoft.com/office/drawing/2014/main" id="{A07168FF-D0AC-4053-A98E-36785BA9B236}"/>
                </a:ext>
              </a:extLst>
            </p:cNvPr>
            <p:cNvSpPr/>
            <p:nvPr/>
          </p:nvSpPr>
          <p:spPr bwMode="auto">
            <a:xfrm>
              <a:off x="4891882" y="4292600"/>
              <a:ext cx="41275" cy="58738"/>
            </a:xfrm>
            <a:custGeom>
              <a:avLst/>
              <a:gdLst>
                <a:gd name="T0" fmla="*/ 0 w 9"/>
                <a:gd name="T1" fmla="*/ 0 h 13"/>
                <a:gd name="T2" fmla="*/ 1 w 9"/>
                <a:gd name="T3" fmla="*/ 2 h 13"/>
                <a:gd name="T4" fmla="*/ 3 w 9"/>
                <a:gd name="T5" fmla="*/ 11 h 13"/>
                <a:gd name="T6" fmla="*/ 3 w 9"/>
                <a:gd name="T7" fmla="*/ 11 h 13"/>
                <a:gd name="T8" fmla="*/ 3 w 9"/>
                <a:gd name="T9" fmla="*/ 13 h 13"/>
                <a:gd name="T10" fmla="*/ 9 w 9"/>
                <a:gd name="T11" fmla="*/ 5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ṧľîḓé">
              <a:extLst>
                <a:ext uri="{FF2B5EF4-FFF2-40B4-BE49-F238E27FC236}">
                  <a16:creationId xmlns:a16="http://schemas.microsoft.com/office/drawing/2014/main" id="{15B43D41-1F13-4C3F-A286-6743FEB9DDE2}"/>
                </a:ext>
              </a:extLst>
            </p:cNvPr>
            <p:cNvSpPr/>
            <p:nvPr/>
          </p:nvSpPr>
          <p:spPr bwMode="auto">
            <a:xfrm>
              <a:off x="4923632" y="4360862"/>
              <a:ext cx="131763" cy="82550"/>
            </a:xfrm>
            <a:custGeom>
              <a:avLst/>
              <a:gdLst>
                <a:gd name="T0" fmla="*/ 22 w 29"/>
                <a:gd name="T1" fmla="*/ 0 h 18"/>
                <a:gd name="T2" fmla="*/ 3 w 29"/>
                <a:gd name="T3" fmla="*/ 6 h 18"/>
                <a:gd name="T4" fmla="*/ 0 w 29"/>
                <a:gd name="T5" fmla="*/ 11 h 18"/>
                <a:gd name="T6" fmla="*/ 6 w 29"/>
                <a:gd name="T7" fmla="*/ 18 h 18"/>
                <a:gd name="T8" fmla="*/ 7 w 29"/>
                <a:gd name="T9" fmla="*/ 18 h 18"/>
                <a:gd name="T10" fmla="*/ 12 w 29"/>
                <a:gd name="T11" fmla="*/ 17 h 18"/>
                <a:gd name="T12" fmla="*/ 12 w 29"/>
                <a:gd name="T13" fmla="*/ 16 h 18"/>
                <a:gd name="T14" fmla="*/ 16 w 29"/>
                <a:gd name="T15" fmla="*/ 8 h 18"/>
                <a:gd name="T16" fmla="*/ 29 w 29"/>
                <a:gd name="T17" fmla="*/ 4 h 18"/>
                <a:gd name="T18" fmla="*/ 22 w 29"/>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śḷîḋè">
              <a:extLst>
                <a:ext uri="{FF2B5EF4-FFF2-40B4-BE49-F238E27FC236}">
                  <a16:creationId xmlns:a16="http://schemas.microsoft.com/office/drawing/2014/main" id="{5CFD30D8-0391-4148-920F-F9924BB742E2}"/>
                </a:ext>
              </a:extLst>
            </p:cNvPr>
            <p:cNvSpPr/>
            <p:nvPr/>
          </p:nvSpPr>
          <p:spPr bwMode="auto">
            <a:xfrm>
              <a:off x="4974432" y="4378325"/>
              <a:ext cx="95250" cy="73025"/>
            </a:xfrm>
            <a:custGeom>
              <a:avLst/>
              <a:gdLst>
                <a:gd name="T0" fmla="*/ 18 w 21"/>
                <a:gd name="T1" fmla="*/ 0 h 16"/>
                <a:gd name="T2" fmla="*/ 5 w 21"/>
                <a:gd name="T3" fmla="*/ 4 h 16"/>
                <a:gd name="T4" fmla="*/ 1 w 21"/>
                <a:gd name="T5" fmla="*/ 12 h 16"/>
                <a:gd name="T6" fmla="*/ 1 w 21"/>
                <a:gd name="T7" fmla="*/ 13 h 16"/>
                <a:gd name="T8" fmla="*/ 7 w 21"/>
                <a:gd name="T9" fmla="*/ 16 h 16"/>
                <a:gd name="T10" fmla="*/ 8 w 21"/>
                <a:gd name="T11" fmla="*/ 16 h 16"/>
                <a:gd name="T12" fmla="*/ 21 w 21"/>
                <a:gd name="T13" fmla="*/ 12 h 16"/>
                <a:gd name="T14" fmla="*/ 20 w 21"/>
                <a:gd name="T15" fmla="*/ 8 h 16"/>
                <a:gd name="T16" fmla="*/ 21 w 21"/>
                <a:gd name="T17" fmla="*/ 2 h 16"/>
                <a:gd name="T18" fmla="*/ 18 w 2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íšḷïḑê">
              <a:extLst>
                <a:ext uri="{FF2B5EF4-FFF2-40B4-BE49-F238E27FC236}">
                  <a16:creationId xmlns:a16="http://schemas.microsoft.com/office/drawing/2014/main" id="{199070AE-1A45-42EC-865F-906D085C1EF7}"/>
                </a:ext>
              </a:extLst>
            </p:cNvPr>
            <p:cNvSpPr/>
            <p:nvPr/>
          </p:nvSpPr>
          <p:spPr bwMode="auto">
            <a:xfrm>
              <a:off x="5125244" y="4419600"/>
              <a:ext cx="163513" cy="165100"/>
            </a:xfrm>
            <a:custGeom>
              <a:avLst/>
              <a:gdLst>
                <a:gd name="T0" fmla="*/ 0 w 36"/>
                <a:gd name="T1" fmla="*/ 0 h 36"/>
                <a:gd name="T2" fmla="*/ 0 w 36"/>
                <a:gd name="T3" fmla="*/ 0 h 36"/>
                <a:gd name="T4" fmla="*/ 9 w 36"/>
                <a:gd name="T5" fmla="*/ 33 h 36"/>
                <a:gd name="T6" fmla="*/ 10 w 36"/>
                <a:gd name="T7" fmla="*/ 36 h 36"/>
                <a:gd name="T8" fmla="*/ 36 w 36"/>
                <a:gd name="T9" fmla="*/ 35 h 36"/>
                <a:gd name="T10" fmla="*/ 34 w 36"/>
                <a:gd name="T11" fmla="*/ 18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ïṡḷîḓé">
              <a:extLst>
                <a:ext uri="{FF2B5EF4-FFF2-40B4-BE49-F238E27FC236}">
                  <a16:creationId xmlns:a16="http://schemas.microsoft.com/office/drawing/2014/main" id="{8D426AB5-A4D1-4E8D-A469-8DC49F35BAB2}"/>
                </a:ext>
              </a:extLst>
            </p:cNvPr>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ïṡļiďé">
              <a:extLst>
                <a:ext uri="{FF2B5EF4-FFF2-40B4-BE49-F238E27FC236}">
                  <a16:creationId xmlns:a16="http://schemas.microsoft.com/office/drawing/2014/main" id="{1962E91B-C388-4017-91F6-58608BC2FCA9}"/>
                </a:ext>
              </a:extLst>
            </p:cNvPr>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íṩḷïḋè">
              <a:extLst>
                <a:ext uri="{FF2B5EF4-FFF2-40B4-BE49-F238E27FC236}">
                  <a16:creationId xmlns:a16="http://schemas.microsoft.com/office/drawing/2014/main" id="{473624FB-753D-449B-A64D-76E031B323AA}"/>
                </a:ext>
              </a:extLst>
            </p:cNvPr>
            <p:cNvSpPr/>
            <p:nvPr/>
          </p:nvSpPr>
          <p:spPr bwMode="auto">
            <a:xfrm>
              <a:off x="5060157" y="4387850"/>
              <a:ext cx="109538" cy="201613"/>
            </a:xfrm>
            <a:custGeom>
              <a:avLst/>
              <a:gdLst>
                <a:gd name="T0" fmla="*/ 2 w 24"/>
                <a:gd name="T1" fmla="*/ 0 h 44"/>
                <a:gd name="T2" fmla="*/ 1 w 24"/>
                <a:gd name="T3" fmla="*/ 6 h 44"/>
                <a:gd name="T4" fmla="*/ 2 w 24"/>
                <a:gd name="T5" fmla="*/ 10 h 44"/>
                <a:gd name="T6" fmla="*/ 12 w 24"/>
                <a:gd name="T7" fmla="*/ 43 h 44"/>
                <a:gd name="T8" fmla="*/ 12 w 24"/>
                <a:gd name="T9" fmla="*/ 44 h 44"/>
                <a:gd name="T10" fmla="*/ 24 w 24"/>
                <a:gd name="T11" fmla="*/ 43 h 44"/>
                <a:gd name="T12" fmla="*/ 23 w 24"/>
                <a:gd name="T13" fmla="*/ 40 h 44"/>
                <a:gd name="T14" fmla="*/ 14 w 24"/>
                <a:gd name="T15" fmla="*/ 7 h 44"/>
                <a:gd name="T16" fmla="*/ 13 w 24"/>
                <a:gd name="T17" fmla="*/ 6 h 44"/>
                <a:gd name="T18" fmla="*/ 2 w 2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ïṧḷíḓè">
              <a:extLst>
                <a:ext uri="{FF2B5EF4-FFF2-40B4-BE49-F238E27FC236}">
                  <a16:creationId xmlns:a16="http://schemas.microsoft.com/office/drawing/2014/main" id="{20F29F18-A033-47D9-932D-395F50FA0E3C}"/>
                </a:ext>
              </a:extLst>
            </p:cNvPr>
            <p:cNvSpPr/>
            <p:nvPr/>
          </p:nvSpPr>
          <p:spPr bwMode="auto">
            <a:xfrm>
              <a:off x="34726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íS1îďé">
              <a:extLst>
                <a:ext uri="{FF2B5EF4-FFF2-40B4-BE49-F238E27FC236}">
                  <a16:creationId xmlns:a16="http://schemas.microsoft.com/office/drawing/2014/main" id="{A184345E-044D-4623-A64B-E0508673600E}"/>
                </a:ext>
              </a:extLst>
            </p:cNvPr>
            <p:cNvSpPr/>
            <p:nvPr/>
          </p:nvSpPr>
          <p:spPr bwMode="auto">
            <a:xfrm>
              <a:off x="3925094" y="3776662"/>
              <a:ext cx="406400" cy="206375"/>
            </a:xfrm>
            <a:prstGeom prst="rect">
              <a:avLst/>
            </a:prstGeom>
            <a:solidFill>
              <a:srgbClr val="2121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îśḻíḍe">
              <a:extLst>
                <a:ext uri="{FF2B5EF4-FFF2-40B4-BE49-F238E27FC236}">
                  <a16:creationId xmlns:a16="http://schemas.microsoft.com/office/drawing/2014/main" id="{366F7DA8-CB77-43CA-BD95-17D2F95BD68C}"/>
                </a:ext>
              </a:extLst>
            </p:cNvPr>
            <p:cNvSpPr/>
            <p:nvPr/>
          </p:nvSpPr>
          <p:spPr bwMode="auto">
            <a:xfrm>
              <a:off x="5069682" y="3376612"/>
              <a:ext cx="496888" cy="1089025"/>
            </a:xfrm>
            <a:custGeom>
              <a:avLst/>
              <a:gdLst>
                <a:gd name="T0" fmla="*/ 79 w 109"/>
                <a:gd name="T1" fmla="*/ 238 h 239"/>
                <a:gd name="T2" fmla="*/ 69 w 109"/>
                <a:gd name="T3" fmla="*/ 233 h 239"/>
                <a:gd name="T4" fmla="*/ 1 w 109"/>
                <a:gd name="T5" fmla="*/ 53 h 239"/>
                <a:gd name="T6" fmla="*/ 3 w 109"/>
                <a:gd name="T7" fmla="*/ 39 h 239"/>
                <a:gd name="T8" fmla="*/ 31 w 109"/>
                <a:gd name="T9" fmla="*/ 4 h 239"/>
                <a:gd name="T10" fmla="*/ 41 w 109"/>
                <a:gd name="T11" fmla="*/ 4 h 239"/>
                <a:gd name="T12" fmla="*/ 87 w 109"/>
                <a:gd name="T13" fmla="*/ 64 h 239"/>
                <a:gd name="T14" fmla="*/ 93 w 109"/>
                <a:gd name="T15" fmla="*/ 78 h 239"/>
                <a:gd name="T16" fmla="*/ 108 w 109"/>
                <a:gd name="T17" fmla="*/ 221 h 239"/>
                <a:gd name="T18" fmla="*/ 102 w 109"/>
                <a:gd name="T19" fmla="*/ 231 h 239"/>
                <a:gd name="T20" fmla="*/ 79 w 109"/>
                <a:gd name="T21"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ïSḻïḑè">
              <a:extLst>
                <a:ext uri="{FF2B5EF4-FFF2-40B4-BE49-F238E27FC236}">
                  <a16:creationId xmlns:a16="http://schemas.microsoft.com/office/drawing/2014/main" id="{0CC3C255-F0AB-4254-AB20-2AEBF538DDB4}"/>
                </a:ext>
              </a:extLst>
            </p:cNvPr>
            <p:cNvSpPr/>
            <p:nvPr/>
          </p:nvSpPr>
          <p:spPr bwMode="auto">
            <a:xfrm>
              <a:off x="5444332" y="4141787"/>
              <a:ext cx="1522413" cy="54292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ïŝľidê">
              <a:extLst>
                <a:ext uri="{FF2B5EF4-FFF2-40B4-BE49-F238E27FC236}">
                  <a16:creationId xmlns:a16="http://schemas.microsoft.com/office/drawing/2014/main" id="{75A5C685-220A-4858-8844-344C3F76FF3E}"/>
                </a:ext>
              </a:extLst>
            </p:cNvPr>
            <p:cNvSpPr/>
            <p:nvPr/>
          </p:nvSpPr>
          <p:spPr bwMode="auto">
            <a:xfrm>
              <a:off x="5444332" y="4141787"/>
              <a:ext cx="1522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íṣļídé">
              <a:extLst>
                <a:ext uri="{FF2B5EF4-FFF2-40B4-BE49-F238E27FC236}">
                  <a16:creationId xmlns:a16="http://schemas.microsoft.com/office/drawing/2014/main" id="{87D65D7F-46E2-4383-9100-857B2FA4FB26}"/>
                </a:ext>
              </a:extLst>
            </p:cNvPr>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close/>
                </a:path>
              </a:pathLst>
            </a:custGeom>
            <a:solidFill>
              <a:srgbClr val="575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ïṣḷíḋé">
              <a:extLst>
                <a:ext uri="{FF2B5EF4-FFF2-40B4-BE49-F238E27FC236}">
                  <a16:creationId xmlns:a16="http://schemas.microsoft.com/office/drawing/2014/main" id="{87C66267-C6DA-4572-AD1E-13711B483842}"/>
                </a:ext>
              </a:extLst>
            </p:cNvPr>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śľiḓé">
              <a:extLst>
                <a:ext uri="{FF2B5EF4-FFF2-40B4-BE49-F238E27FC236}">
                  <a16:creationId xmlns:a16="http://schemas.microsoft.com/office/drawing/2014/main" id="{20782335-4452-48AD-9C74-791E2053F5AB}"/>
                </a:ext>
              </a:extLst>
            </p:cNvPr>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close/>
                </a:path>
              </a:pathLst>
            </a:custGeom>
            <a:solidFill>
              <a:srgbClr val="575F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ïS1îďe">
              <a:extLst>
                <a:ext uri="{FF2B5EF4-FFF2-40B4-BE49-F238E27FC236}">
                  <a16:creationId xmlns:a16="http://schemas.microsoft.com/office/drawing/2014/main" id="{06EC3942-C169-4BA6-A150-01E4D50E238D}"/>
                </a:ext>
              </a:extLst>
            </p:cNvPr>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íş1íḍe">
              <a:extLst>
                <a:ext uri="{FF2B5EF4-FFF2-40B4-BE49-F238E27FC236}">
                  <a16:creationId xmlns:a16="http://schemas.microsoft.com/office/drawing/2014/main" id="{2C4970A3-038B-49DA-932C-ACE7E9ABBF5A}"/>
                </a:ext>
              </a:extLst>
            </p:cNvPr>
            <p:cNvSpPr/>
            <p:nvPr/>
          </p:nvSpPr>
          <p:spPr bwMode="auto">
            <a:xfrm>
              <a:off x="5972969"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iṡḻide">
              <a:extLst>
                <a:ext uri="{FF2B5EF4-FFF2-40B4-BE49-F238E27FC236}">
                  <a16:creationId xmlns:a16="http://schemas.microsoft.com/office/drawing/2014/main" id="{6EDA5E81-F9D5-4CEE-9432-5F08ACAFE95F}"/>
                </a:ext>
              </a:extLst>
            </p:cNvPr>
            <p:cNvSpPr/>
            <p:nvPr/>
          </p:nvSpPr>
          <p:spPr bwMode="auto">
            <a:xfrm>
              <a:off x="3413919" y="3913187"/>
              <a:ext cx="1158875" cy="866775"/>
            </a:xfrm>
            <a:custGeom>
              <a:avLst/>
              <a:gdLst>
                <a:gd name="T0" fmla="*/ 0 w 254"/>
                <a:gd name="T1" fmla="*/ 150 h 190"/>
                <a:gd name="T2" fmla="*/ 40 w 254"/>
                <a:gd name="T3" fmla="*/ 190 h 190"/>
                <a:gd name="T4" fmla="*/ 214 w 254"/>
                <a:gd name="T5" fmla="*/ 190 h 190"/>
                <a:gd name="T6" fmla="*/ 254 w 254"/>
                <a:gd name="T7" fmla="*/ 150 h 190"/>
                <a:gd name="T8" fmla="*/ 254 w 254"/>
                <a:gd name="T9" fmla="*/ 40 h 190"/>
                <a:gd name="T10" fmla="*/ 214 w 254"/>
                <a:gd name="T11" fmla="*/ 0 h 190"/>
                <a:gd name="T12" fmla="*/ 40 w 254"/>
                <a:gd name="T13" fmla="*/ 0 h 190"/>
                <a:gd name="T14" fmla="*/ 0 w 254"/>
                <a:gd name="T15" fmla="*/ 40 h 190"/>
                <a:gd name="T16" fmla="*/ 0 w 254"/>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ï$1iḍé">
              <a:extLst>
                <a:ext uri="{FF2B5EF4-FFF2-40B4-BE49-F238E27FC236}">
                  <a16:creationId xmlns:a16="http://schemas.microsoft.com/office/drawing/2014/main" id="{4861B242-1DA5-426F-A977-78CE0FC7B791}"/>
                </a:ext>
              </a:extLst>
            </p:cNvPr>
            <p:cNvSpPr/>
            <p:nvPr/>
          </p:nvSpPr>
          <p:spPr bwMode="auto">
            <a:xfrm>
              <a:off x="4012407" y="4059237"/>
              <a:ext cx="1522413" cy="922338"/>
            </a:xfrm>
            <a:custGeom>
              <a:avLst/>
              <a:gdLst>
                <a:gd name="T0" fmla="*/ 30 w 334"/>
                <a:gd name="T1" fmla="*/ 191 h 202"/>
                <a:gd name="T2" fmla="*/ 46 w 334"/>
                <a:gd name="T3" fmla="*/ 202 h 202"/>
                <a:gd name="T4" fmla="*/ 322 w 334"/>
                <a:gd name="T5" fmla="*/ 202 h 202"/>
                <a:gd name="T6" fmla="*/ 333 w 334"/>
                <a:gd name="T7" fmla="*/ 190 h 202"/>
                <a:gd name="T8" fmla="*/ 323 w 334"/>
                <a:gd name="T9" fmla="*/ 107 h 202"/>
                <a:gd name="T10" fmla="*/ 319 w 334"/>
                <a:gd name="T11" fmla="*/ 83 h 202"/>
                <a:gd name="T12" fmla="*/ 300 w 334"/>
                <a:gd name="T13" fmla="*/ 7 h 202"/>
                <a:gd name="T14" fmla="*/ 291 w 334"/>
                <a:gd name="T15" fmla="*/ 6 h 202"/>
                <a:gd name="T16" fmla="*/ 241 w 334"/>
                <a:gd name="T17" fmla="*/ 85 h 202"/>
                <a:gd name="T18" fmla="*/ 222 w 334"/>
                <a:gd name="T19" fmla="*/ 95 h 202"/>
                <a:gd name="T20" fmla="*/ 10 w 334"/>
                <a:gd name="T21" fmla="*/ 95 h 202"/>
                <a:gd name="T22" fmla="*/ 2 w 334"/>
                <a:gd name="T23" fmla="*/ 107 h 202"/>
                <a:gd name="T24" fmla="*/ 30 w 334"/>
                <a:gd name="T25" fmla="*/ 19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íṥḷíḋè">
              <a:extLst>
                <a:ext uri="{FF2B5EF4-FFF2-40B4-BE49-F238E27FC236}">
                  <a16:creationId xmlns:a16="http://schemas.microsoft.com/office/drawing/2014/main" id="{70744340-82CE-4138-8F6A-ACB9D40BB1E4}"/>
                </a:ext>
              </a:extLst>
            </p:cNvPr>
            <p:cNvSpPr/>
            <p:nvPr/>
          </p:nvSpPr>
          <p:spPr bwMode="auto">
            <a:xfrm>
              <a:off x="3874294" y="3517900"/>
              <a:ext cx="630238" cy="300038"/>
            </a:xfrm>
            <a:custGeom>
              <a:avLst/>
              <a:gdLst>
                <a:gd name="T0" fmla="*/ 0 w 138"/>
                <a:gd name="T1" fmla="*/ 50 h 66"/>
                <a:gd name="T2" fmla="*/ 16 w 138"/>
                <a:gd name="T3" fmla="*/ 66 h 66"/>
                <a:gd name="T4" fmla="*/ 122 w 138"/>
                <a:gd name="T5" fmla="*/ 66 h 66"/>
                <a:gd name="T6" fmla="*/ 138 w 138"/>
                <a:gd name="T7" fmla="*/ 50 h 66"/>
                <a:gd name="T8" fmla="*/ 138 w 138"/>
                <a:gd name="T9" fmla="*/ 44 h 66"/>
                <a:gd name="T10" fmla="*/ 122 w 138"/>
                <a:gd name="T11" fmla="*/ 25 h 66"/>
                <a:gd name="T12" fmla="*/ 16 w 138"/>
                <a:gd name="T13" fmla="*/ 1 h 66"/>
                <a:gd name="T14" fmla="*/ 0 w 138"/>
                <a:gd name="T15" fmla="*/ 14 h 66"/>
                <a:gd name="T16" fmla="*/ 0 w 138"/>
                <a:gd name="T17"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ïṧ1îḋe">
              <a:extLst>
                <a:ext uri="{FF2B5EF4-FFF2-40B4-BE49-F238E27FC236}">
                  <a16:creationId xmlns:a16="http://schemas.microsoft.com/office/drawing/2014/main" id="{D8EF102F-7218-47A7-99E1-7E200F217A22}"/>
                </a:ext>
              </a:extLst>
            </p:cNvPr>
            <p:cNvSpPr/>
            <p:nvPr/>
          </p:nvSpPr>
          <p:spPr bwMode="auto">
            <a:xfrm>
              <a:off x="3177382" y="3822700"/>
              <a:ext cx="1422400" cy="1208088"/>
            </a:xfrm>
            <a:custGeom>
              <a:avLst/>
              <a:gdLst>
                <a:gd name="T0" fmla="*/ 33 w 312"/>
                <a:gd name="T1" fmla="*/ 0 h 265"/>
                <a:gd name="T2" fmla="*/ 99 w 312"/>
                <a:gd name="T3" fmla="*/ 0 h 265"/>
                <a:gd name="T4" fmla="*/ 156 w 312"/>
                <a:gd name="T5" fmla="*/ 33 h 265"/>
                <a:gd name="T6" fmla="*/ 294 w 312"/>
                <a:gd name="T7" fmla="*/ 240 h 265"/>
                <a:gd name="T8" fmla="*/ 299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1 w 312"/>
                <a:gd name="T21" fmla="*/ 208 h 265"/>
                <a:gd name="T22" fmla="*/ 0 w 312"/>
                <a:gd name="T23" fmla="*/ 50 h 265"/>
                <a:gd name="T24" fmla="*/ 33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ïṧļíde">
              <a:extLst>
                <a:ext uri="{FF2B5EF4-FFF2-40B4-BE49-F238E27FC236}">
                  <a16:creationId xmlns:a16="http://schemas.microsoft.com/office/drawing/2014/main" id="{E6DE9232-5269-4F33-8B15-6550D89D6AC0}"/>
                </a:ext>
              </a:extLst>
            </p:cNvPr>
            <p:cNvSpPr/>
            <p:nvPr/>
          </p:nvSpPr>
          <p:spPr bwMode="auto">
            <a:xfrm>
              <a:off x="4728369" y="1812925"/>
              <a:ext cx="942975"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ŝlîḋê">
              <a:extLst>
                <a:ext uri="{FF2B5EF4-FFF2-40B4-BE49-F238E27FC236}">
                  <a16:creationId xmlns:a16="http://schemas.microsoft.com/office/drawing/2014/main" id="{2F6F6951-8DF4-42F2-A340-ACB2C37B652F}"/>
                </a:ext>
              </a:extLst>
            </p:cNvPr>
            <p:cNvSpPr/>
            <p:nvPr/>
          </p:nvSpPr>
          <p:spPr bwMode="auto">
            <a:xfrm>
              <a:off x="3391694" y="1812925"/>
              <a:ext cx="2152650" cy="2954338"/>
            </a:xfrm>
            <a:custGeom>
              <a:avLst/>
              <a:gdLst>
                <a:gd name="T0" fmla="*/ 451 w 472"/>
                <a:gd name="T1" fmla="*/ 648 h 648"/>
                <a:gd name="T2" fmla="*/ 431 w 472"/>
                <a:gd name="T3" fmla="*/ 630 h 648"/>
                <a:gd name="T4" fmla="*/ 388 w 472"/>
                <a:gd name="T5" fmla="*/ 327 h 648"/>
                <a:gd name="T6" fmla="*/ 285 w 472"/>
                <a:gd name="T7" fmla="*/ 40 h 648"/>
                <a:gd name="T8" fmla="*/ 20 w 472"/>
                <a:gd name="T9" fmla="*/ 40 h 648"/>
                <a:gd name="T10" fmla="*/ 0 w 472"/>
                <a:gd name="T11" fmla="*/ 20 h 648"/>
                <a:gd name="T12" fmla="*/ 20 w 472"/>
                <a:gd name="T13" fmla="*/ 0 h 648"/>
                <a:gd name="T14" fmla="*/ 285 w 472"/>
                <a:gd name="T15" fmla="*/ 0 h 648"/>
                <a:gd name="T16" fmla="*/ 374 w 472"/>
                <a:gd name="T17" fmla="*/ 108 h 648"/>
                <a:gd name="T18" fmla="*/ 427 w 472"/>
                <a:gd name="T19" fmla="*/ 320 h 648"/>
                <a:gd name="T20" fmla="*/ 471 w 472"/>
                <a:gd name="T21" fmla="*/ 626 h 648"/>
                <a:gd name="T22" fmla="*/ 453 w 472"/>
                <a:gd name="T23" fmla="*/ 648 h 648"/>
                <a:gd name="T24" fmla="*/ 451 w 472"/>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îślíḋè">
              <a:extLst>
                <a:ext uri="{FF2B5EF4-FFF2-40B4-BE49-F238E27FC236}">
                  <a16:creationId xmlns:a16="http://schemas.microsoft.com/office/drawing/2014/main" id="{98482EC1-247A-40A9-A3C8-282F38958338}"/>
                </a:ext>
              </a:extLst>
            </p:cNvPr>
            <p:cNvSpPr/>
            <p:nvPr/>
          </p:nvSpPr>
          <p:spPr bwMode="auto">
            <a:xfrm>
              <a:off x="3472657" y="1935162"/>
              <a:ext cx="192088" cy="387350"/>
            </a:xfrm>
            <a:prstGeom prst="rect">
              <a:avLst/>
            </a:prstGeom>
            <a:solidFill>
              <a:srgbClr val="3C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îŝļíḋè">
              <a:extLst>
                <a:ext uri="{FF2B5EF4-FFF2-40B4-BE49-F238E27FC236}">
                  <a16:creationId xmlns:a16="http://schemas.microsoft.com/office/drawing/2014/main" id="{A8B154C1-7F7C-4E25-9F29-AA3E00CADFB3}"/>
                </a:ext>
              </a:extLst>
            </p:cNvPr>
            <p:cNvSpPr/>
            <p:nvPr/>
          </p:nvSpPr>
          <p:spPr bwMode="auto">
            <a:xfrm>
              <a:off x="3569494" y="4643437"/>
              <a:ext cx="2157413" cy="747713"/>
            </a:xfrm>
            <a:custGeom>
              <a:avLst/>
              <a:gdLst>
                <a:gd name="T0" fmla="*/ 0 w 473"/>
                <a:gd name="T1" fmla="*/ 60 h 164"/>
                <a:gd name="T2" fmla="*/ 16 w 473"/>
                <a:gd name="T3" fmla="*/ 84 h 164"/>
                <a:gd name="T4" fmla="*/ 36 w 473"/>
                <a:gd name="T5" fmla="*/ 164 h 164"/>
                <a:gd name="T6" fmla="*/ 368 w 473"/>
                <a:gd name="T7" fmla="*/ 164 h 164"/>
                <a:gd name="T8" fmla="*/ 368 w 473"/>
                <a:gd name="T9" fmla="*/ 157 h 164"/>
                <a:gd name="T10" fmla="*/ 470 w 473"/>
                <a:gd name="T11" fmla="*/ 89 h 164"/>
                <a:gd name="T12" fmla="*/ 473 w 473"/>
                <a:gd name="T13" fmla="*/ 89 h 164"/>
                <a:gd name="T14" fmla="*/ 473 w 473"/>
                <a:gd name="T15" fmla="*/ 0 h 164"/>
                <a:gd name="T16" fmla="*/ 377 w 473"/>
                <a:gd name="T17" fmla="*/ 0 h 164"/>
                <a:gd name="T18" fmla="*/ 320 w 473"/>
                <a:gd name="T19" fmla="*/ 60 h 164"/>
                <a:gd name="T20" fmla="*/ 0 w 473"/>
                <a:gd name="T21"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íSḷïḍé">
              <a:extLst>
                <a:ext uri="{FF2B5EF4-FFF2-40B4-BE49-F238E27FC236}">
                  <a16:creationId xmlns:a16="http://schemas.microsoft.com/office/drawing/2014/main" id="{F3932E60-6AD5-4D60-95BF-3270C42E3BDA}"/>
                </a:ext>
              </a:extLst>
            </p:cNvPr>
            <p:cNvSpPr/>
            <p:nvPr/>
          </p:nvSpPr>
          <p:spPr bwMode="auto">
            <a:xfrm>
              <a:off x="3048794" y="3822700"/>
              <a:ext cx="1423988" cy="1208088"/>
            </a:xfrm>
            <a:custGeom>
              <a:avLst/>
              <a:gdLst>
                <a:gd name="T0" fmla="*/ 32 w 312"/>
                <a:gd name="T1" fmla="*/ 0 h 265"/>
                <a:gd name="T2" fmla="*/ 99 w 312"/>
                <a:gd name="T3" fmla="*/ 0 h 265"/>
                <a:gd name="T4" fmla="*/ 156 w 312"/>
                <a:gd name="T5" fmla="*/ 33 h 265"/>
                <a:gd name="T6" fmla="*/ 294 w 312"/>
                <a:gd name="T7" fmla="*/ 240 h 265"/>
                <a:gd name="T8" fmla="*/ 298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0 w 312"/>
                <a:gd name="T21" fmla="*/ 208 h 265"/>
                <a:gd name="T22" fmla="*/ 0 w 312"/>
                <a:gd name="T23" fmla="*/ 50 h 265"/>
                <a:gd name="T24" fmla="*/ 32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ïṡlïḍè">
              <a:extLst>
                <a:ext uri="{FF2B5EF4-FFF2-40B4-BE49-F238E27FC236}">
                  <a16:creationId xmlns:a16="http://schemas.microsoft.com/office/drawing/2014/main" id="{3440C0B0-F1DA-42E1-AB27-2211FF19C580}"/>
                </a:ext>
              </a:extLst>
            </p:cNvPr>
            <p:cNvSpPr/>
            <p:nvPr/>
          </p:nvSpPr>
          <p:spPr bwMode="auto">
            <a:xfrm>
              <a:off x="4906169" y="4660900"/>
              <a:ext cx="820738" cy="781050"/>
            </a:xfrm>
            <a:custGeom>
              <a:avLst/>
              <a:gdLst>
                <a:gd name="T0" fmla="*/ 0 w 180"/>
                <a:gd name="T1" fmla="*/ 171 h 171"/>
                <a:gd name="T2" fmla="*/ 81 w 180"/>
                <a:gd name="T3" fmla="*/ 1 h 171"/>
                <a:gd name="T4" fmla="*/ 94 w 180"/>
                <a:gd name="T5" fmla="*/ 0 h 171"/>
                <a:gd name="T6" fmla="*/ 180 w 180"/>
                <a:gd name="T7" fmla="*/ 0 h 171"/>
                <a:gd name="T8" fmla="*/ 180 w 180"/>
                <a:gd name="T9" fmla="*/ 160 h 171"/>
                <a:gd name="T10" fmla="*/ 0 w 180"/>
                <a:gd name="T11" fmla="*/ 171 h 171"/>
              </a:gdLst>
              <a:ahLst/>
              <a:cxnLst>
                <a:cxn ang="0">
                  <a:pos x="T0" y="T1"/>
                </a:cxn>
                <a:cxn ang="0">
                  <a:pos x="T2" y="T3"/>
                </a:cxn>
                <a:cxn ang="0">
                  <a:pos x="T4" y="T5"/>
                </a:cxn>
                <a:cxn ang="0">
                  <a:pos x="T6" y="T7"/>
                </a:cxn>
                <a:cxn ang="0">
                  <a:pos x="T8" y="T9"/>
                </a:cxn>
                <a:cxn ang="0">
                  <a:pos x="T10" y="T11"/>
                </a:cxn>
              </a:cxnLst>
              <a:rect l="0" t="0" r="r" b="b"/>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îṡ1ïḑé">
              <a:extLst>
                <a:ext uri="{FF2B5EF4-FFF2-40B4-BE49-F238E27FC236}">
                  <a16:creationId xmlns:a16="http://schemas.microsoft.com/office/drawing/2014/main" id="{38F5E8BD-773E-4EFD-B9D7-59749ECFF89B}"/>
                </a:ext>
              </a:extLst>
            </p:cNvPr>
            <p:cNvSpPr/>
            <p:nvPr/>
          </p:nvSpPr>
          <p:spPr bwMode="auto">
            <a:xfrm>
              <a:off x="4828382" y="4560887"/>
              <a:ext cx="674688" cy="876300"/>
            </a:xfrm>
            <a:custGeom>
              <a:avLst/>
              <a:gdLst>
                <a:gd name="T0" fmla="*/ 16 w 148"/>
                <a:gd name="T1" fmla="*/ 192 h 192"/>
                <a:gd name="T2" fmla="*/ 0 w 148"/>
                <a:gd name="T3" fmla="*/ 176 h 192"/>
                <a:gd name="T4" fmla="*/ 0 w 148"/>
                <a:gd name="T5" fmla="*/ 153 h 192"/>
                <a:gd name="T6" fmla="*/ 0 w 148"/>
                <a:gd name="T7" fmla="*/ 152 h 192"/>
                <a:gd name="T8" fmla="*/ 94 w 148"/>
                <a:gd name="T9" fmla="*/ 2 h 192"/>
                <a:gd name="T10" fmla="*/ 107 w 148"/>
                <a:gd name="T11" fmla="*/ 0 h 192"/>
                <a:gd name="T12" fmla="*/ 110 w 148"/>
                <a:gd name="T13" fmla="*/ 0 h 192"/>
                <a:gd name="T14" fmla="*/ 132 w 148"/>
                <a:gd name="T15" fmla="*/ 0 h 192"/>
                <a:gd name="T16" fmla="*/ 148 w 148"/>
                <a:gd name="T17" fmla="*/ 16 h 192"/>
                <a:gd name="T18" fmla="*/ 132 w 148"/>
                <a:gd name="T19" fmla="*/ 33 h 192"/>
                <a:gd name="T20" fmla="*/ 110 w 148"/>
                <a:gd name="T21" fmla="*/ 33 h 192"/>
                <a:gd name="T22" fmla="*/ 109 w 148"/>
                <a:gd name="T23" fmla="*/ 33 h 192"/>
                <a:gd name="T24" fmla="*/ 101 w 148"/>
                <a:gd name="T25" fmla="*/ 34 h 192"/>
                <a:gd name="T26" fmla="*/ 32 w 148"/>
                <a:gd name="T27" fmla="*/ 153 h 192"/>
                <a:gd name="T28" fmla="*/ 32 w 148"/>
                <a:gd name="T29" fmla="*/ 176 h 192"/>
                <a:gd name="T30" fmla="*/ 16 w 148"/>
                <a:gd name="T3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íṧlïḑe">
              <a:extLst>
                <a:ext uri="{FF2B5EF4-FFF2-40B4-BE49-F238E27FC236}">
                  <a16:creationId xmlns:a16="http://schemas.microsoft.com/office/drawing/2014/main" id="{70AAC7D4-5581-4F0D-B92F-A8C46ABBAED6}"/>
                </a:ext>
              </a:extLst>
            </p:cNvPr>
            <p:cNvSpPr/>
            <p:nvPr/>
          </p:nvSpPr>
          <p:spPr bwMode="auto">
            <a:xfrm>
              <a:off x="5357019" y="4560887"/>
              <a:ext cx="415925" cy="150813"/>
            </a:xfrm>
            <a:custGeom>
              <a:avLst/>
              <a:gdLst>
                <a:gd name="T0" fmla="*/ 74 w 91"/>
                <a:gd name="T1" fmla="*/ 33 h 33"/>
                <a:gd name="T2" fmla="*/ 16 w 91"/>
                <a:gd name="T3" fmla="*/ 33 h 33"/>
                <a:gd name="T4" fmla="*/ 0 w 91"/>
                <a:gd name="T5" fmla="*/ 16 h 33"/>
                <a:gd name="T6" fmla="*/ 16 w 91"/>
                <a:gd name="T7" fmla="*/ 0 h 33"/>
                <a:gd name="T8" fmla="*/ 74 w 91"/>
                <a:gd name="T9" fmla="*/ 0 h 33"/>
                <a:gd name="T10" fmla="*/ 91 w 91"/>
                <a:gd name="T11" fmla="*/ 16 h 33"/>
                <a:gd name="T12" fmla="*/ 74 w 9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ŝļîdè">
              <a:extLst>
                <a:ext uri="{FF2B5EF4-FFF2-40B4-BE49-F238E27FC236}">
                  <a16:creationId xmlns:a16="http://schemas.microsoft.com/office/drawing/2014/main" id="{D5899EA6-3215-424F-A49F-D2771F125855}"/>
                </a:ext>
              </a:extLst>
            </p:cNvPr>
            <p:cNvSpPr/>
            <p:nvPr/>
          </p:nvSpPr>
          <p:spPr bwMode="auto">
            <a:xfrm>
              <a:off x="5622132" y="4560887"/>
              <a:ext cx="263525" cy="150813"/>
            </a:xfrm>
            <a:custGeom>
              <a:avLst/>
              <a:gdLst>
                <a:gd name="T0" fmla="*/ 42 w 58"/>
                <a:gd name="T1" fmla="*/ 33 h 33"/>
                <a:gd name="T2" fmla="*/ 16 w 58"/>
                <a:gd name="T3" fmla="*/ 33 h 33"/>
                <a:gd name="T4" fmla="*/ 0 w 58"/>
                <a:gd name="T5" fmla="*/ 16 h 33"/>
                <a:gd name="T6" fmla="*/ 16 w 58"/>
                <a:gd name="T7" fmla="*/ 0 h 33"/>
                <a:gd name="T8" fmla="*/ 42 w 58"/>
                <a:gd name="T9" fmla="*/ 0 h 33"/>
                <a:gd name="T10" fmla="*/ 58 w 58"/>
                <a:gd name="T11" fmla="*/ 16 h 33"/>
                <a:gd name="T12" fmla="*/ 42 w 5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íṩļíḋê">
              <a:extLst>
                <a:ext uri="{FF2B5EF4-FFF2-40B4-BE49-F238E27FC236}">
                  <a16:creationId xmlns:a16="http://schemas.microsoft.com/office/drawing/2014/main" id="{84D336C4-3955-4331-8516-8214186D1745}"/>
                </a:ext>
              </a:extLst>
            </p:cNvPr>
            <p:cNvSpPr/>
            <p:nvPr/>
          </p:nvSpPr>
          <p:spPr bwMode="auto">
            <a:xfrm>
              <a:off x="5398294" y="4799012"/>
              <a:ext cx="652463" cy="1120775"/>
            </a:xfrm>
            <a:custGeom>
              <a:avLst/>
              <a:gdLst>
                <a:gd name="T0" fmla="*/ 63 w 143"/>
                <a:gd name="T1" fmla="*/ 0 h 246"/>
                <a:gd name="T2" fmla="*/ 66 w 143"/>
                <a:gd name="T3" fmla="*/ 0 h 246"/>
                <a:gd name="T4" fmla="*/ 143 w 143"/>
                <a:gd name="T5" fmla="*/ 123 h 246"/>
                <a:gd name="T6" fmla="*/ 63 w 143"/>
                <a:gd name="T7" fmla="*/ 246 h 246"/>
                <a:gd name="T8" fmla="*/ 0 w 143"/>
                <a:gd name="T9" fmla="*/ 246 h 246"/>
                <a:gd name="T10" fmla="*/ 0 w 143"/>
                <a:gd name="T11" fmla="*/ 0 h 246"/>
                <a:gd name="T12" fmla="*/ 63 w 14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íṧľîḓê">
              <a:extLst>
                <a:ext uri="{FF2B5EF4-FFF2-40B4-BE49-F238E27FC236}">
                  <a16:creationId xmlns:a16="http://schemas.microsoft.com/office/drawing/2014/main" id="{691A9AE5-EE7D-4347-B50D-7FABFF301E01}"/>
                </a:ext>
              </a:extLst>
            </p:cNvPr>
            <p:cNvSpPr/>
            <p:nvPr/>
          </p:nvSpPr>
          <p:spPr bwMode="auto">
            <a:xfrm>
              <a:off x="5137944" y="4899025"/>
              <a:ext cx="525463" cy="915988"/>
            </a:xfrm>
            <a:custGeom>
              <a:avLst/>
              <a:gdLst>
                <a:gd name="T0" fmla="*/ 57 w 115"/>
                <a:gd name="T1" fmla="*/ 201 h 201"/>
                <a:gd name="T2" fmla="*/ 0 w 115"/>
                <a:gd name="T3" fmla="*/ 108 h 201"/>
                <a:gd name="T4" fmla="*/ 0 w 115"/>
                <a:gd name="T5" fmla="*/ 101 h 201"/>
                <a:gd name="T6" fmla="*/ 57 w 115"/>
                <a:gd name="T7" fmla="*/ 0 h 201"/>
                <a:gd name="T8" fmla="*/ 59 w 115"/>
                <a:gd name="T9" fmla="*/ 0 h 201"/>
                <a:gd name="T10" fmla="*/ 115 w 115"/>
                <a:gd name="T11" fmla="*/ 101 h 201"/>
                <a:gd name="T12" fmla="*/ 57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îŝḻïḓê">
              <a:extLst>
                <a:ext uri="{FF2B5EF4-FFF2-40B4-BE49-F238E27FC236}">
                  <a16:creationId xmlns:a16="http://schemas.microsoft.com/office/drawing/2014/main" id="{3AEAD613-20CF-405E-BBAC-FA45427549DD}"/>
                </a:ext>
              </a:extLst>
            </p:cNvPr>
            <p:cNvSpPr/>
            <p:nvPr/>
          </p:nvSpPr>
          <p:spPr bwMode="auto">
            <a:xfrm>
              <a:off x="5037932" y="4799012"/>
              <a:ext cx="725488" cy="1120775"/>
            </a:xfrm>
            <a:custGeom>
              <a:avLst/>
              <a:gdLst>
                <a:gd name="T0" fmla="*/ 79 w 159"/>
                <a:gd name="T1" fmla="*/ 44 h 246"/>
                <a:gd name="T2" fmla="*/ 80 w 159"/>
                <a:gd name="T3" fmla="*/ 44 h 246"/>
                <a:gd name="T4" fmla="*/ 99 w 159"/>
                <a:gd name="T5" fmla="*/ 61 h 246"/>
                <a:gd name="T6" fmla="*/ 115 w 159"/>
                <a:gd name="T7" fmla="*/ 123 h 246"/>
                <a:gd name="T8" fmla="*/ 79 w 159"/>
                <a:gd name="T9" fmla="*/ 201 h 246"/>
                <a:gd name="T10" fmla="*/ 44 w 159"/>
                <a:gd name="T11" fmla="*/ 129 h 246"/>
                <a:gd name="T12" fmla="*/ 44 w 159"/>
                <a:gd name="T13" fmla="*/ 123 h 246"/>
                <a:gd name="T14" fmla="*/ 79 w 159"/>
                <a:gd name="T15" fmla="*/ 44 h 246"/>
                <a:gd name="T16" fmla="*/ 79 w 159"/>
                <a:gd name="T17" fmla="*/ 0 h 246"/>
                <a:gd name="T18" fmla="*/ 0 w 159"/>
                <a:gd name="T19" fmla="*/ 123 h 246"/>
                <a:gd name="T20" fmla="*/ 0 w 159"/>
                <a:gd name="T21" fmla="*/ 130 h 246"/>
                <a:gd name="T22" fmla="*/ 79 w 159"/>
                <a:gd name="T23" fmla="*/ 246 h 246"/>
                <a:gd name="T24" fmla="*/ 159 w 159"/>
                <a:gd name="T25" fmla="*/ 123 h 246"/>
                <a:gd name="T26" fmla="*/ 82 w 159"/>
                <a:gd name="T27" fmla="*/ 0 h 246"/>
                <a:gd name="T28" fmla="*/ 79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íṣlïḓé">
              <a:extLst>
                <a:ext uri="{FF2B5EF4-FFF2-40B4-BE49-F238E27FC236}">
                  <a16:creationId xmlns:a16="http://schemas.microsoft.com/office/drawing/2014/main" id="{BB0B03C9-6708-42E0-BBDA-1063E31E7C54}"/>
                </a:ext>
              </a:extLst>
            </p:cNvPr>
            <p:cNvSpPr/>
            <p:nvPr/>
          </p:nvSpPr>
          <p:spPr bwMode="auto">
            <a:xfrm>
              <a:off x="5320507"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ṡľîḑé">
              <a:extLst>
                <a:ext uri="{FF2B5EF4-FFF2-40B4-BE49-F238E27FC236}">
                  <a16:creationId xmlns:a16="http://schemas.microsoft.com/office/drawing/2014/main" id="{13E2D694-17E2-41D0-901A-3BB9D5C68DD0}"/>
                </a:ext>
              </a:extLst>
            </p:cNvPr>
            <p:cNvSpPr/>
            <p:nvPr/>
          </p:nvSpPr>
          <p:spPr bwMode="auto">
            <a:xfrm>
              <a:off x="5914232" y="1547812"/>
              <a:ext cx="363538"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iṩlîḑê">
              <a:extLst>
                <a:ext uri="{FF2B5EF4-FFF2-40B4-BE49-F238E27FC236}">
                  <a16:creationId xmlns:a16="http://schemas.microsoft.com/office/drawing/2014/main" id="{30A1DFAB-2A20-4E6D-A97F-51B4F3C0666F}"/>
                </a:ext>
              </a:extLst>
            </p:cNvPr>
            <p:cNvSpPr/>
            <p:nvPr/>
          </p:nvSpPr>
          <p:spPr bwMode="auto">
            <a:xfrm>
              <a:off x="69619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ïśliḍê">
              <a:extLst>
                <a:ext uri="{FF2B5EF4-FFF2-40B4-BE49-F238E27FC236}">
                  <a16:creationId xmlns:a16="http://schemas.microsoft.com/office/drawing/2014/main" id="{628C2700-B26C-499E-B3DD-7106CA91F06E}"/>
                </a:ext>
              </a:extLst>
            </p:cNvPr>
            <p:cNvSpPr/>
            <p:nvPr/>
          </p:nvSpPr>
          <p:spPr bwMode="auto">
            <a:xfrm>
              <a:off x="6961982" y="1547812"/>
              <a:ext cx="3063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íš1îḋê">
              <a:extLst>
                <a:ext uri="{FF2B5EF4-FFF2-40B4-BE49-F238E27FC236}">
                  <a16:creationId xmlns:a16="http://schemas.microsoft.com/office/drawing/2014/main" id="{EEDDAE20-26CD-4D35-80F3-A73827C1ABDD}"/>
                </a:ext>
              </a:extLst>
            </p:cNvPr>
            <p:cNvSpPr/>
            <p:nvPr/>
          </p:nvSpPr>
          <p:spPr bwMode="auto">
            <a:xfrm>
              <a:off x="6803232"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iṡ1îdè">
              <a:extLst>
                <a:ext uri="{FF2B5EF4-FFF2-40B4-BE49-F238E27FC236}">
                  <a16:creationId xmlns:a16="http://schemas.microsoft.com/office/drawing/2014/main" id="{CCD7182E-D0F1-4FAD-9008-DA31CAE6FDBF}"/>
                </a:ext>
              </a:extLst>
            </p:cNvPr>
            <p:cNvSpPr/>
            <p:nvPr/>
          </p:nvSpPr>
          <p:spPr bwMode="auto">
            <a:xfrm>
              <a:off x="6803232" y="1547812"/>
              <a:ext cx="304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9" name="iṥḷïḋê">
              <a:extLst>
                <a:ext uri="{FF2B5EF4-FFF2-40B4-BE49-F238E27FC236}">
                  <a16:creationId xmlns:a16="http://schemas.microsoft.com/office/drawing/2014/main" id="{9CC901EF-4EF3-46D9-A2CD-BBE4CB9B93EC}"/>
                </a:ext>
              </a:extLst>
            </p:cNvPr>
            <p:cNvSpPr/>
            <p:nvPr/>
          </p:nvSpPr>
          <p:spPr bwMode="auto">
            <a:xfrm>
              <a:off x="6742907" y="1547812"/>
              <a:ext cx="365125"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0" name="îšlîḑe">
              <a:extLst>
                <a:ext uri="{FF2B5EF4-FFF2-40B4-BE49-F238E27FC236}">
                  <a16:creationId xmlns:a16="http://schemas.microsoft.com/office/drawing/2014/main" id="{EBC8D943-FFB3-4471-AD53-60E2163F25CA}"/>
                </a:ext>
              </a:extLst>
            </p:cNvPr>
            <p:cNvSpPr/>
            <p:nvPr/>
          </p:nvSpPr>
          <p:spPr bwMode="auto">
            <a:xfrm>
              <a:off x="5306219"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şlïdè">
              <a:extLst>
                <a:ext uri="{FF2B5EF4-FFF2-40B4-BE49-F238E27FC236}">
                  <a16:creationId xmlns:a16="http://schemas.microsoft.com/office/drawing/2014/main" id="{AE00A6B8-BD32-4DAB-98B2-E0D4C5291810}"/>
                </a:ext>
              </a:extLst>
            </p:cNvPr>
            <p:cNvSpPr/>
            <p:nvPr/>
          </p:nvSpPr>
          <p:spPr bwMode="auto">
            <a:xfrm>
              <a:off x="5174457"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líḍê">
              <a:extLst>
                <a:ext uri="{FF2B5EF4-FFF2-40B4-BE49-F238E27FC236}">
                  <a16:creationId xmlns:a16="http://schemas.microsoft.com/office/drawing/2014/main" id="{FD979DBD-D4EC-4C84-988C-5B0134FBC0F8}"/>
                </a:ext>
              </a:extLst>
            </p:cNvPr>
            <p:cNvSpPr/>
            <p:nvPr/>
          </p:nvSpPr>
          <p:spPr bwMode="auto">
            <a:xfrm>
              <a:off x="3898107" y="2855912"/>
              <a:ext cx="263525" cy="611188"/>
            </a:xfrm>
            <a:custGeom>
              <a:avLst/>
              <a:gdLst>
                <a:gd name="T0" fmla="*/ 13 w 58"/>
                <a:gd name="T1" fmla="*/ 0 h 134"/>
                <a:gd name="T2" fmla="*/ 1 w 58"/>
                <a:gd name="T3" fmla="*/ 14 h 134"/>
                <a:gd name="T4" fmla="*/ 12 w 58"/>
                <a:gd name="T5" fmla="*/ 119 h 134"/>
                <a:gd name="T6" fmla="*/ 26 w 58"/>
                <a:gd name="T7" fmla="*/ 134 h 134"/>
                <a:gd name="T8" fmla="*/ 43 w 58"/>
                <a:gd name="T9" fmla="*/ 120 h 134"/>
                <a:gd name="T10" fmla="*/ 55 w 58"/>
                <a:gd name="T11" fmla="*/ 86 h 134"/>
                <a:gd name="T12" fmla="*/ 54 w 58"/>
                <a:gd name="T13" fmla="*/ 59 h 134"/>
                <a:gd name="T14" fmla="*/ 33 w 58"/>
                <a:gd name="T15" fmla="*/ 13 h 134"/>
                <a:gd name="T16" fmla="*/ 13 w 58"/>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ṥlîḍe">
              <a:extLst>
                <a:ext uri="{FF2B5EF4-FFF2-40B4-BE49-F238E27FC236}">
                  <a16:creationId xmlns:a16="http://schemas.microsoft.com/office/drawing/2014/main" id="{5B62513C-620D-44B8-9E9D-5DDB944554C8}"/>
                </a:ext>
              </a:extLst>
            </p:cNvPr>
            <p:cNvSpPr/>
            <p:nvPr/>
          </p:nvSpPr>
          <p:spPr bwMode="auto">
            <a:xfrm>
              <a:off x="3810794" y="2855912"/>
              <a:ext cx="269875"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4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îṡlïḍê">
              <a:extLst>
                <a:ext uri="{FF2B5EF4-FFF2-40B4-BE49-F238E27FC236}">
                  <a16:creationId xmlns:a16="http://schemas.microsoft.com/office/drawing/2014/main" id="{D89C0CEE-1EDC-4399-B328-B6B00473151D}"/>
                </a:ext>
              </a:extLst>
            </p:cNvPr>
            <p:cNvSpPr/>
            <p:nvPr/>
          </p:nvSpPr>
          <p:spPr bwMode="auto">
            <a:xfrm>
              <a:off x="61190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iṧ1íḑé">
              <a:extLst>
                <a:ext uri="{FF2B5EF4-FFF2-40B4-BE49-F238E27FC236}">
                  <a16:creationId xmlns:a16="http://schemas.microsoft.com/office/drawing/2014/main" id="{97145311-F864-4DE9-B229-B9DDC161C798}"/>
                </a:ext>
              </a:extLst>
            </p:cNvPr>
            <p:cNvSpPr/>
            <p:nvPr/>
          </p:nvSpPr>
          <p:spPr bwMode="auto">
            <a:xfrm>
              <a:off x="69445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6" name="îŝlïde">
              <a:extLst>
                <a:ext uri="{FF2B5EF4-FFF2-40B4-BE49-F238E27FC236}">
                  <a16:creationId xmlns:a16="http://schemas.microsoft.com/office/drawing/2014/main" id="{45FFA706-8106-4639-BF20-9C97CD1BB832}"/>
                </a:ext>
              </a:extLst>
            </p:cNvPr>
            <p:cNvSpPr/>
            <p:nvPr/>
          </p:nvSpPr>
          <p:spPr bwMode="auto">
            <a:xfrm>
              <a:off x="7108032" y="5026025"/>
              <a:ext cx="160338" cy="565150"/>
            </a:xfrm>
            <a:prstGeom prst="rect">
              <a:avLst/>
            </a:prstGeom>
            <a:solidFill>
              <a:srgbClr val="575F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î$lîdê">
              <a:extLst>
                <a:ext uri="{FF2B5EF4-FFF2-40B4-BE49-F238E27FC236}">
                  <a16:creationId xmlns:a16="http://schemas.microsoft.com/office/drawing/2014/main" id="{CB469A33-B331-4003-BF55-6CFB0C85EB7C}"/>
                </a:ext>
              </a:extLst>
            </p:cNvPr>
            <p:cNvSpPr/>
            <p:nvPr/>
          </p:nvSpPr>
          <p:spPr bwMode="auto">
            <a:xfrm>
              <a:off x="7108032" y="5026025"/>
              <a:ext cx="1603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íš1îḑé">
              <a:extLst>
                <a:ext uri="{FF2B5EF4-FFF2-40B4-BE49-F238E27FC236}">
                  <a16:creationId xmlns:a16="http://schemas.microsoft.com/office/drawing/2014/main" id="{771FC7DC-7511-49C3-B1F8-3ECFF923C05D}"/>
                </a:ext>
              </a:extLst>
            </p:cNvPr>
            <p:cNvSpPr/>
            <p:nvPr/>
          </p:nvSpPr>
          <p:spPr bwMode="auto">
            <a:xfrm>
              <a:off x="6944519" y="5026025"/>
              <a:ext cx="163513" cy="5651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îšľïde">
              <a:extLst>
                <a:ext uri="{FF2B5EF4-FFF2-40B4-BE49-F238E27FC236}">
                  <a16:creationId xmlns:a16="http://schemas.microsoft.com/office/drawing/2014/main" id="{5274D2AD-0DFC-49A0-AB29-57FD4B4CABF4}"/>
                </a:ext>
              </a:extLst>
            </p:cNvPr>
            <p:cNvSpPr/>
            <p:nvPr/>
          </p:nvSpPr>
          <p:spPr bwMode="auto">
            <a:xfrm>
              <a:off x="6944519" y="5026025"/>
              <a:ext cx="1635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ïṣľíḓè">
              <a:extLst>
                <a:ext uri="{FF2B5EF4-FFF2-40B4-BE49-F238E27FC236}">
                  <a16:creationId xmlns:a16="http://schemas.microsoft.com/office/drawing/2014/main" id="{8FE7B69C-F12D-4A45-BF26-BE94B32EAFDB}"/>
                </a:ext>
              </a:extLst>
            </p:cNvPr>
            <p:cNvSpPr/>
            <p:nvPr/>
          </p:nvSpPr>
          <p:spPr bwMode="auto">
            <a:xfrm>
              <a:off x="5812632" y="4273550"/>
              <a:ext cx="1947863" cy="1463675"/>
            </a:xfrm>
            <a:custGeom>
              <a:avLst/>
              <a:gdLst>
                <a:gd name="T0" fmla="*/ 20 w 427"/>
                <a:gd name="T1" fmla="*/ 248 h 321"/>
                <a:gd name="T2" fmla="*/ 0 w 427"/>
                <a:gd name="T3" fmla="*/ 248 h 321"/>
                <a:gd name="T4" fmla="*/ 21 w 427"/>
                <a:gd name="T5" fmla="*/ 300 h 321"/>
                <a:gd name="T6" fmla="*/ 73 w 427"/>
                <a:gd name="T7" fmla="*/ 321 h 321"/>
                <a:gd name="T8" fmla="*/ 354 w 427"/>
                <a:gd name="T9" fmla="*/ 321 h 321"/>
                <a:gd name="T10" fmla="*/ 406 w 427"/>
                <a:gd name="T11" fmla="*/ 300 h 321"/>
                <a:gd name="T12" fmla="*/ 427 w 427"/>
                <a:gd name="T13" fmla="*/ 248 h 321"/>
                <a:gd name="T14" fmla="*/ 427 w 427"/>
                <a:gd name="T15" fmla="*/ 74 h 321"/>
                <a:gd name="T16" fmla="*/ 406 w 427"/>
                <a:gd name="T17" fmla="*/ 22 h 321"/>
                <a:gd name="T18" fmla="*/ 354 w 427"/>
                <a:gd name="T19" fmla="*/ 0 h 321"/>
                <a:gd name="T20" fmla="*/ 73 w 427"/>
                <a:gd name="T21" fmla="*/ 0 h 321"/>
                <a:gd name="T22" fmla="*/ 21 w 427"/>
                <a:gd name="T23" fmla="*/ 22 h 321"/>
                <a:gd name="T24" fmla="*/ 0 w 427"/>
                <a:gd name="T25" fmla="*/ 74 h 321"/>
                <a:gd name="T26" fmla="*/ 0 w 427"/>
                <a:gd name="T27" fmla="*/ 248 h 321"/>
                <a:gd name="T28" fmla="*/ 20 w 427"/>
                <a:gd name="T29" fmla="*/ 248 h 321"/>
                <a:gd name="T30" fmla="*/ 40 w 427"/>
                <a:gd name="T31" fmla="*/ 248 h 321"/>
                <a:gd name="T32" fmla="*/ 40 w 427"/>
                <a:gd name="T33" fmla="*/ 74 h 321"/>
                <a:gd name="T34" fmla="*/ 50 w 427"/>
                <a:gd name="T35" fmla="*/ 50 h 321"/>
                <a:gd name="T36" fmla="*/ 73 w 427"/>
                <a:gd name="T37" fmla="*/ 41 h 321"/>
                <a:gd name="T38" fmla="*/ 354 w 427"/>
                <a:gd name="T39" fmla="*/ 41 h 321"/>
                <a:gd name="T40" fmla="*/ 377 w 427"/>
                <a:gd name="T41" fmla="*/ 50 h 321"/>
                <a:gd name="T42" fmla="*/ 387 w 427"/>
                <a:gd name="T43" fmla="*/ 74 h 321"/>
                <a:gd name="T44" fmla="*/ 387 w 427"/>
                <a:gd name="T45" fmla="*/ 248 h 321"/>
                <a:gd name="T46" fmla="*/ 377 w 427"/>
                <a:gd name="T47" fmla="*/ 271 h 321"/>
                <a:gd name="T48" fmla="*/ 354 w 427"/>
                <a:gd name="T49" fmla="*/ 281 h 321"/>
                <a:gd name="T50" fmla="*/ 73 w 427"/>
                <a:gd name="T51" fmla="*/ 281 h 321"/>
                <a:gd name="T52" fmla="*/ 50 w 427"/>
                <a:gd name="T53" fmla="*/ 271 h 321"/>
                <a:gd name="T54" fmla="*/ 40 w 427"/>
                <a:gd name="T55" fmla="*/ 248 h 321"/>
                <a:gd name="T56" fmla="*/ 20 w 427"/>
                <a:gd name="T57"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isļîḓê">
              <a:extLst>
                <a:ext uri="{FF2B5EF4-FFF2-40B4-BE49-F238E27FC236}">
                  <a16:creationId xmlns:a16="http://schemas.microsoft.com/office/drawing/2014/main" id="{FDFFB088-991C-4298-B2B0-2D59BB6AD502}"/>
                </a:ext>
              </a:extLst>
            </p:cNvPr>
            <p:cNvSpPr/>
            <p:nvPr/>
          </p:nvSpPr>
          <p:spPr bwMode="auto">
            <a:xfrm>
              <a:off x="5812632" y="4872037"/>
              <a:ext cx="1947863" cy="180975"/>
            </a:xfrm>
            <a:custGeom>
              <a:avLst/>
              <a:gdLst>
                <a:gd name="T0" fmla="*/ 407 w 427"/>
                <a:gd name="T1" fmla="*/ 40 h 40"/>
                <a:gd name="T2" fmla="*/ 20 w 427"/>
                <a:gd name="T3" fmla="*/ 40 h 40"/>
                <a:gd name="T4" fmla="*/ 0 w 427"/>
                <a:gd name="T5" fmla="*/ 20 h 40"/>
                <a:gd name="T6" fmla="*/ 20 w 427"/>
                <a:gd name="T7" fmla="*/ 0 h 40"/>
                <a:gd name="T8" fmla="*/ 407 w 427"/>
                <a:gd name="T9" fmla="*/ 0 h 40"/>
                <a:gd name="T10" fmla="*/ 427 w 427"/>
                <a:gd name="T11" fmla="*/ 20 h 40"/>
                <a:gd name="T12" fmla="*/ 407 w 4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îṥľïde">
              <a:extLst>
                <a:ext uri="{FF2B5EF4-FFF2-40B4-BE49-F238E27FC236}">
                  <a16:creationId xmlns:a16="http://schemas.microsoft.com/office/drawing/2014/main" id="{11417DE9-0535-4AA1-A18B-134F15F3A5BA}"/>
                </a:ext>
              </a:extLst>
            </p:cNvPr>
            <p:cNvSpPr/>
            <p:nvPr/>
          </p:nvSpPr>
          <p:spPr bwMode="auto">
            <a:xfrm>
              <a:off x="7331869"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ïşlíḑé">
              <a:extLst>
                <a:ext uri="{FF2B5EF4-FFF2-40B4-BE49-F238E27FC236}">
                  <a16:creationId xmlns:a16="http://schemas.microsoft.com/office/drawing/2014/main" id="{2D1B91B2-5873-4DC3-AD33-4C3D1A1AF2EB}"/>
                </a:ext>
              </a:extLst>
            </p:cNvPr>
            <p:cNvSpPr/>
            <p:nvPr/>
          </p:nvSpPr>
          <p:spPr bwMode="auto">
            <a:xfrm>
              <a:off x="7331869"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4" name="ïṩlíďé">
              <a:extLst>
                <a:ext uri="{FF2B5EF4-FFF2-40B4-BE49-F238E27FC236}">
                  <a16:creationId xmlns:a16="http://schemas.microsoft.com/office/drawing/2014/main" id="{1A7A9ED5-2837-4EF3-BBFD-2E95D1B248F6}"/>
                </a:ext>
              </a:extLst>
            </p:cNvPr>
            <p:cNvSpPr/>
            <p:nvPr/>
          </p:nvSpPr>
          <p:spPr bwMode="auto">
            <a:xfrm>
              <a:off x="7158832"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5" name="iṣļiďè">
              <a:extLst>
                <a:ext uri="{FF2B5EF4-FFF2-40B4-BE49-F238E27FC236}">
                  <a16:creationId xmlns:a16="http://schemas.microsoft.com/office/drawing/2014/main" id="{68879E21-8C7A-4492-A7A1-BC9091FF2AFE}"/>
                </a:ext>
              </a:extLst>
            </p:cNvPr>
            <p:cNvSpPr/>
            <p:nvPr/>
          </p:nvSpPr>
          <p:spPr bwMode="auto">
            <a:xfrm>
              <a:off x="7158832"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6" name="îṡľïḍê">
              <a:extLst>
                <a:ext uri="{FF2B5EF4-FFF2-40B4-BE49-F238E27FC236}">
                  <a16:creationId xmlns:a16="http://schemas.microsoft.com/office/drawing/2014/main" id="{4289B624-3607-4F6F-8198-58F550F1DAF5}"/>
                </a:ext>
              </a:extLst>
            </p:cNvPr>
            <p:cNvSpPr/>
            <p:nvPr/>
          </p:nvSpPr>
          <p:spPr bwMode="auto">
            <a:xfrm>
              <a:off x="7012782"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7" name="íṣ1ídê">
              <a:extLst>
                <a:ext uri="{FF2B5EF4-FFF2-40B4-BE49-F238E27FC236}">
                  <a16:creationId xmlns:a16="http://schemas.microsoft.com/office/drawing/2014/main" id="{D3F87B7B-1298-40AA-9608-8445D0DD592E}"/>
                </a:ext>
              </a:extLst>
            </p:cNvPr>
            <p:cNvSpPr/>
            <p:nvPr/>
          </p:nvSpPr>
          <p:spPr bwMode="auto">
            <a:xfrm>
              <a:off x="6438107"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iṣḻiďe">
              <a:extLst>
                <a:ext uri="{FF2B5EF4-FFF2-40B4-BE49-F238E27FC236}">
                  <a16:creationId xmlns:a16="http://schemas.microsoft.com/office/drawing/2014/main" id="{EF0147E7-9EF1-4741-B6FB-CD066A4C7A63}"/>
                </a:ext>
              </a:extLst>
            </p:cNvPr>
            <p:cNvSpPr/>
            <p:nvPr/>
          </p:nvSpPr>
          <p:spPr bwMode="auto">
            <a:xfrm>
              <a:off x="6438107"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9" name="ïṥ1ïḍè">
              <a:extLst>
                <a:ext uri="{FF2B5EF4-FFF2-40B4-BE49-F238E27FC236}">
                  <a16:creationId xmlns:a16="http://schemas.microsoft.com/office/drawing/2014/main" id="{63AF02A7-E67F-462D-9CBC-E869166A7D34}"/>
                </a:ext>
              </a:extLst>
            </p:cNvPr>
            <p:cNvSpPr/>
            <p:nvPr/>
          </p:nvSpPr>
          <p:spPr bwMode="auto">
            <a:xfrm>
              <a:off x="6265069"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iṧlïḍe">
              <a:extLst>
                <a:ext uri="{FF2B5EF4-FFF2-40B4-BE49-F238E27FC236}">
                  <a16:creationId xmlns:a16="http://schemas.microsoft.com/office/drawing/2014/main" id="{B9373E85-F6A7-4A49-A7E0-0269B9968F6F}"/>
                </a:ext>
              </a:extLst>
            </p:cNvPr>
            <p:cNvSpPr/>
            <p:nvPr/>
          </p:nvSpPr>
          <p:spPr bwMode="auto">
            <a:xfrm>
              <a:off x="6265069"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iṩļiḋé">
              <a:extLst>
                <a:ext uri="{FF2B5EF4-FFF2-40B4-BE49-F238E27FC236}">
                  <a16:creationId xmlns:a16="http://schemas.microsoft.com/office/drawing/2014/main" id="{F15484FF-7F06-42E5-891A-063EE21751BF}"/>
                </a:ext>
              </a:extLst>
            </p:cNvPr>
            <p:cNvSpPr/>
            <p:nvPr/>
          </p:nvSpPr>
          <p:spPr bwMode="auto">
            <a:xfrm>
              <a:off x="6119019"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2" name="ïşļídê">
              <a:extLst>
                <a:ext uri="{FF2B5EF4-FFF2-40B4-BE49-F238E27FC236}">
                  <a16:creationId xmlns:a16="http://schemas.microsoft.com/office/drawing/2014/main" id="{069E16D3-A4BB-4D2B-82CA-6C7498FAA45A}"/>
                </a:ext>
              </a:extLst>
            </p:cNvPr>
            <p:cNvSpPr/>
            <p:nvPr/>
          </p:nvSpPr>
          <p:spPr bwMode="auto">
            <a:xfrm>
              <a:off x="3226594" y="4119562"/>
              <a:ext cx="228600" cy="350838"/>
            </a:xfrm>
            <a:custGeom>
              <a:avLst/>
              <a:gdLst>
                <a:gd name="T0" fmla="*/ 0 w 50"/>
                <a:gd name="T1" fmla="*/ 38 h 77"/>
                <a:gd name="T2" fmla="*/ 25 w 50"/>
                <a:gd name="T3" fmla="*/ 77 h 77"/>
                <a:gd name="T4" fmla="*/ 50 w 50"/>
                <a:gd name="T5" fmla="*/ 41 h 77"/>
                <a:gd name="T6" fmla="*/ 50 w 50"/>
                <a:gd name="T7" fmla="*/ 38 h 77"/>
                <a:gd name="T8" fmla="*/ 25 w 50"/>
                <a:gd name="T9" fmla="*/ 0 h 77"/>
                <a:gd name="T10" fmla="*/ 24 w 50"/>
                <a:gd name="T11" fmla="*/ 0 h 77"/>
                <a:gd name="T12" fmla="*/ 0 w 50"/>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f3951dadc2fcb01fcbda3f61e1d8185"/>
          <p:cNvPicPr>
            <a:picLocks noChangeAspect="1"/>
          </p:cNvPicPr>
          <p:nvPr/>
        </p:nvPicPr>
        <p:blipFill>
          <a:blip r:embed="rId2"/>
          <a:stretch>
            <a:fillRect/>
          </a:stretch>
        </p:blipFill>
        <p:spPr>
          <a:xfrm>
            <a:off x="1289685" y="1585595"/>
            <a:ext cx="6252845" cy="4168140"/>
          </a:xfrm>
          <a:prstGeom prst="rect">
            <a:avLst/>
          </a:prstGeom>
        </p:spPr>
      </p:pic>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915410" y="-93726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p>
        </p:txBody>
      </p:sp>
      <p:sp>
        <p:nvSpPr>
          <p:cNvPr id="34820" name="Rectangle 6"/>
          <p:cNvSpPr/>
          <p:nvPr/>
        </p:nvSpPr>
        <p:spPr>
          <a:xfrm>
            <a:off x="2126933" y="3145155"/>
            <a:ext cx="4248150" cy="1655763"/>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班组长是生产一线的指挥者</a:t>
            </a:r>
          </a:p>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班组长是班组建设的组织者</a:t>
            </a:r>
          </a:p>
        </p:txBody>
      </p:sp>
      <p:sp>
        <p:nvSpPr>
          <p:cNvPr id="34821" name="Rectangle 7"/>
          <p:cNvSpPr/>
          <p:nvPr/>
        </p:nvSpPr>
        <p:spPr>
          <a:xfrm>
            <a:off x="1165543" y="2229168"/>
            <a:ext cx="6500812" cy="1368425"/>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上面一条线，下面一根针，针头是关键</a:t>
            </a:r>
          </a:p>
        </p:txBody>
      </p:sp>
      <p:sp>
        <p:nvSpPr>
          <p:cNvPr id="34822" name="Rectangle 8"/>
          <p:cNvSpPr/>
          <p:nvPr/>
        </p:nvSpPr>
        <p:spPr>
          <a:xfrm>
            <a:off x="472440" y="5612448"/>
            <a:ext cx="9144000" cy="1196975"/>
          </a:xfrm>
          <a:prstGeom prst="rect">
            <a:avLst/>
          </a:prstGeom>
          <a:noFill/>
          <a:ln w="9525">
            <a:noFill/>
          </a:ln>
        </p:spPr>
        <p:txBody>
          <a:bodyPr wrap="none" anchor="ctr"/>
          <a:lstStyle/>
          <a:p>
            <a:pPr lvl="0" algn="ctr" eaLnBrk="1" hangingPunct="1"/>
            <a:r>
              <a:rPr lang="zh-CN" altLang="en-US" sz="3200" dirty="0">
                <a:solidFill>
                  <a:srgbClr val="FF0000"/>
                </a:solidFill>
                <a:latin typeface="微软雅黑" panose="020B0503020204020204" pitchFamily="34" charset="-122"/>
                <a:ea typeface="微软雅黑" panose="020B0503020204020204" pitchFamily="34" charset="-122"/>
              </a:rPr>
              <a:t>最基层的管理者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组织者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教育者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领导者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指挥者</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829050" y="-97409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p>
        </p:txBody>
      </p:sp>
      <p:sp>
        <p:nvSpPr>
          <p:cNvPr id="2" name="Rectangle 7"/>
          <p:cNvSpPr/>
          <p:nvPr/>
        </p:nvSpPr>
        <p:spPr>
          <a:xfrm>
            <a:off x="2933065" y="2523490"/>
            <a:ext cx="4535488" cy="792163"/>
          </a:xfrm>
          <a:prstGeom prst="rect">
            <a:avLst/>
          </a:prstGeom>
          <a:solidFill>
            <a:srgbClr val="F39800"/>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班长的安全角色定位</a:t>
            </a:r>
          </a:p>
        </p:txBody>
      </p:sp>
      <p:sp>
        <p:nvSpPr>
          <p:cNvPr id="3" name="Rectangle 8"/>
          <p:cNvSpPr/>
          <p:nvPr/>
        </p:nvSpPr>
        <p:spPr>
          <a:xfrm>
            <a:off x="2554288"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了解上级期望</a:t>
            </a:r>
          </a:p>
        </p:txBody>
      </p:sp>
      <p:sp>
        <p:nvSpPr>
          <p:cNvPr id="36870" name="Rectangle 9"/>
          <p:cNvSpPr/>
          <p:nvPr/>
        </p:nvSpPr>
        <p:spPr>
          <a:xfrm>
            <a:off x="5338763"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了解班组成员对</a:t>
            </a:r>
          </a:p>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自己的期望</a:t>
            </a:r>
          </a:p>
        </p:txBody>
      </p:sp>
      <p:sp>
        <p:nvSpPr>
          <p:cNvPr id="4" name="AutoShape 11"/>
          <p:cNvSpPr/>
          <p:nvPr/>
        </p:nvSpPr>
        <p:spPr>
          <a:xfrm>
            <a:off x="960438" y="2881630"/>
            <a:ext cx="1441450" cy="2376488"/>
          </a:xfrm>
          <a:prstGeom prst="curvedRightArrow">
            <a:avLst>
              <a:gd name="adj1" fmla="val 32973"/>
              <a:gd name="adj2" fmla="val 65947"/>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6" name="AutoShape 14"/>
          <p:cNvSpPr/>
          <p:nvPr/>
        </p:nvSpPr>
        <p:spPr>
          <a:xfrm>
            <a:off x="7705725" y="2953068"/>
            <a:ext cx="1512888" cy="2232025"/>
          </a:xfrm>
          <a:prstGeom prst="curvedLeftArrow">
            <a:avLst>
              <a:gd name="adj1" fmla="val 29506"/>
              <a:gd name="adj2" fmla="val 59013"/>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6870" grpId="0" bldLvl="0" animBg="1"/>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f3951dadc2fcb01fcbda3f61e1d8185"/>
          <p:cNvPicPr>
            <a:picLocks noChangeAspect="1"/>
          </p:cNvPicPr>
          <p:nvPr/>
        </p:nvPicPr>
        <p:blipFill>
          <a:blip r:embed="rId2"/>
          <a:stretch>
            <a:fillRect/>
          </a:stretch>
        </p:blipFill>
        <p:spPr>
          <a:xfrm>
            <a:off x="878205" y="18141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38916" name="Text Box 6"/>
          <p:cNvSpPr txBox="1"/>
          <p:nvPr/>
        </p:nvSpPr>
        <p:spPr>
          <a:xfrm>
            <a:off x="1481773" y="2740660"/>
            <a:ext cx="6624637"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、思想素质：安全第一，预防为主</a:t>
            </a:r>
          </a:p>
        </p:txBody>
      </p:sp>
      <p:sp>
        <p:nvSpPr>
          <p:cNvPr id="38917" name="Text Box 11"/>
          <p:cNvSpPr txBox="1"/>
          <p:nvPr/>
        </p:nvSpPr>
        <p:spPr>
          <a:xfrm>
            <a:off x="1292860" y="3746500"/>
            <a:ext cx="6320155" cy="1456055"/>
          </a:xfrm>
          <a:prstGeom prst="rect">
            <a:avLst/>
          </a:prstGeom>
          <a:noFill/>
          <a:ln w="9525">
            <a:noFill/>
          </a:ln>
        </p:spPr>
        <p:txBody>
          <a:bodyPr wrap="square">
            <a:spAutoFit/>
          </a:bodyPr>
          <a:lstStyle/>
          <a:p>
            <a:pPr lvl="0" eaLnBrk="1" hangingPunct="1"/>
            <a:r>
              <a:rPr lang="zh-CN" altLang="en-US" sz="2200" dirty="0">
                <a:solidFill>
                  <a:schemeClr val="bg1"/>
                </a:solidFill>
                <a:latin typeface="微软雅黑" panose="020B0503020204020204" pitchFamily="34" charset="-122"/>
                <a:ea typeface="微软雅黑" panose="020B0503020204020204" pitchFamily="34" charset="-122"/>
              </a:rPr>
              <a:t>       班长作为班组安全的第一责任人，不仅要组织好班组的安全生产，而且要加强班组成员的各项安全生产规章制度的学习，使班组成员牢固树立起“安全第一，预防为主”的思想。</a:t>
            </a:r>
          </a:p>
        </p:txBody>
      </p:sp>
      <p:pic>
        <p:nvPicPr>
          <p:cNvPr id="5" name="图片 4"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lide(fromBottom)">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diamond(in)">
                                      <p:cBhvr>
                                        <p:cTn id="12" dur="2000"/>
                                        <p:tgtEl>
                                          <p:spTgt spid="389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879475" y="169100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88251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40963" name="Text Box 4"/>
          <p:cNvSpPr txBox="1"/>
          <p:nvPr/>
        </p:nvSpPr>
        <p:spPr>
          <a:xfrm>
            <a:off x="1216343" y="2441575"/>
            <a:ext cx="7561262"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、技术知识：设备知识、操作知识、应急知识</a:t>
            </a:r>
          </a:p>
        </p:txBody>
      </p:sp>
      <p:sp>
        <p:nvSpPr>
          <p:cNvPr id="40964" name="Text Box 7"/>
          <p:cNvSpPr txBox="1"/>
          <p:nvPr/>
        </p:nvSpPr>
        <p:spPr>
          <a:xfrm>
            <a:off x="1537653" y="3069590"/>
            <a:ext cx="5832475" cy="466725"/>
          </a:xfrm>
          <a:prstGeom prst="rect">
            <a:avLst/>
          </a:prstGeom>
          <a:no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2400" dirty="0">
                <a:ln>
                  <a:noFill/>
                </a:ln>
                <a:solidFill>
                  <a:schemeClr val="bg1"/>
                </a:solidFill>
                <a:latin typeface="微软雅黑" panose="020B0503020204020204" pitchFamily="34" charset="-122"/>
                <a:ea typeface="微软雅黑" panose="020B0503020204020204" pitchFamily="34" charset="-122"/>
              </a:rPr>
              <a:t>不同层级的管理人员安全所需技能的要求</a:t>
            </a:r>
          </a:p>
        </p:txBody>
      </p:sp>
      <p:pic>
        <p:nvPicPr>
          <p:cNvPr id="40965" name="Picture 217"/>
          <p:cNvPicPr>
            <a:picLocks noChangeAspect="1"/>
          </p:cNvPicPr>
          <p:nvPr/>
        </p:nvPicPr>
        <p:blipFill>
          <a:blip r:embed="rId3"/>
          <a:stretch>
            <a:fillRect/>
          </a:stretch>
        </p:blipFill>
        <p:spPr>
          <a:xfrm>
            <a:off x="1483995" y="3615055"/>
            <a:ext cx="5939790" cy="2222500"/>
          </a:xfrm>
          <a:prstGeom prst="rect">
            <a:avLst/>
          </a:prstGeom>
          <a:noFill/>
          <a:ln w="9525" cap="flat" cmpd="sng">
            <a:solidFill>
              <a:schemeClr val="accent1"/>
            </a:solidFill>
            <a:prstDash val="solid"/>
            <a:miter/>
            <a:headEnd type="none" w="med" len="med"/>
            <a:tailEnd type="none" w="med" len="med"/>
          </a:ln>
        </p:spPr>
      </p:pic>
      <p:pic>
        <p:nvPicPr>
          <p:cNvPr id="6" name="图片 5" descr="938240fcaff36500e30bd80c7b698cf4"/>
          <p:cNvPicPr>
            <a:picLocks noChangeAspect="1"/>
          </p:cNvPicPr>
          <p:nvPr/>
        </p:nvPicPr>
        <p:blipFill>
          <a:blip r:embed="rId4"/>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lide(fromBottom)">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slide(fromBottom)">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slide(fromBottom)">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951865" y="140017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p>
        </p:txBody>
      </p:sp>
      <p:sp>
        <p:nvSpPr>
          <p:cNvPr id="43012" name="Text Box 4"/>
          <p:cNvSpPr txBox="1"/>
          <p:nvPr/>
        </p:nvSpPr>
        <p:spPr>
          <a:xfrm>
            <a:off x="1444943" y="2835275"/>
            <a:ext cx="7848600" cy="483235"/>
          </a:xfrm>
          <a:prstGeom prst="rect">
            <a:avLst/>
          </a:prstGeom>
          <a:noFill/>
          <a:ln w="9525">
            <a:noFill/>
          </a:ln>
        </p:spPr>
        <p:txBody>
          <a:bodyPr>
            <a:spAutoFit/>
          </a:bodyPr>
          <a:lstStyle/>
          <a:p>
            <a:pPr lvl="0" eaLnBrk="1" hangingPunct="1">
              <a:spcBef>
                <a:spcPct val="50000"/>
              </a:spcBef>
            </a:pP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、管理知识：安全管理方法、安全管理技巧</a:t>
            </a:r>
          </a:p>
        </p:txBody>
      </p:sp>
      <p:sp>
        <p:nvSpPr>
          <p:cNvPr id="43013" name="Text Box 7"/>
          <p:cNvSpPr txBox="1"/>
          <p:nvPr/>
        </p:nvSpPr>
        <p:spPr>
          <a:xfrm>
            <a:off x="1682750" y="3721100"/>
            <a:ext cx="5687695" cy="953135"/>
          </a:xfrm>
          <a:prstGeom prst="rect">
            <a:avLst/>
          </a:prstGeom>
          <a:noFill/>
          <a:ln w="9525">
            <a:noFill/>
          </a:ln>
        </p:spPr>
        <p:txBody>
          <a:bodyPr wrap="square">
            <a:spAutoFit/>
          </a:bodyPr>
          <a:lstStyle/>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班长的安全管理能力核心是：</a:t>
            </a:r>
          </a:p>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实现：</a:t>
            </a:r>
            <a:r>
              <a:rPr lang="zh-CN" altLang="en-US" sz="2200" b="1" dirty="0">
                <a:solidFill>
                  <a:schemeClr val="bg1"/>
                </a:solidFill>
                <a:latin typeface="微软雅黑" panose="020B0503020204020204" pitchFamily="34" charset="-122"/>
                <a:ea typeface="微软雅黑" panose="020B0503020204020204" pitchFamily="34" charset="-122"/>
              </a:rPr>
              <a:t>管好自己、管理好成员、管理好班组</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1363980" y="16236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860675"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sz="2400" b="1">
                <a:solidFill>
                  <a:schemeClr val="bg1"/>
                </a:solidFill>
                <a:latin typeface="微软雅黑" panose="020B0503020204020204" pitchFamily="34" charset="-122"/>
                <a:ea typeface="微软雅黑" panose="020B0503020204020204" pitchFamily="34" charset="-122"/>
              </a:rPr>
              <a:t>班组长安全管理职责 </a:t>
            </a:r>
          </a:p>
        </p:txBody>
      </p:sp>
      <p:sp>
        <p:nvSpPr>
          <p:cNvPr id="30724" name="Text Box 8"/>
          <p:cNvSpPr txBox="1"/>
          <p:nvPr/>
        </p:nvSpPr>
        <p:spPr>
          <a:xfrm>
            <a:off x="2030730" y="3031490"/>
            <a:ext cx="5817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、贯彻“安全第一，预防为主”的思想方针 </a:t>
            </a:r>
          </a:p>
        </p:txBody>
      </p:sp>
      <p:sp>
        <p:nvSpPr>
          <p:cNvPr id="31748" name="Text Box 4"/>
          <p:cNvSpPr txBox="1"/>
          <p:nvPr/>
        </p:nvSpPr>
        <p:spPr>
          <a:xfrm>
            <a:off x="2030730" y="3781425"/>
            <a:ext cx="5944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2</a:t>
            </a:r>
            <a:r>
              <a:rPr lang="zh-CN" altLang="en-US" sz="2200" b="1" dirty="0">
                <a:solidFill>
                  <a:schemeClr val="bg1"/>
                </a:solidFill>
                <a:latin typeface="微软雅黑" panose="020B0503020204020204" pitchFamily="34" charset="-122"/>
                <a:ea typeface="微软雅黑" panose="020B0503020204020204" pitchFamily="34" charset="-122"/>
              </a:rPr>
              <a:t>、做好传、帮、带，提升班组成员安全意识 </a:t>
            </a:r>
          </a:p>
        </p:txBody>
      </p:sp>
      <p:sp>
        <p:nvSpPr>
          <p:cNvPr id="32772" name="Text Box 4"/>
          <p:cNvSpPr txBox="1"/>
          <p:nvPr/>
        </p:nvSpPr>
        <p:spPr>
          <a:xfrm>
            <a:off x="2047240" y="4562475"/>
            <a:ext cx="5415915" cy="450215"/>
          </a:xfrm>
          <a:prstGeom prst="rect">
            <a:avLst/>
          </a:prstGeom>
          <a:noFill/>
          <a:ln w="9525">
            <a:noFill/>
          </a:ln>
        </p:spPr>
        <p:txBody>
          <a:bodyPr wrap="square">
            <a:spAutoFit/>
          </a:bodyPr>
          <a:lstStyle/>
          <a:p>
            <a:pPr lvl="0" eaLnBrk="1" hangingPunct="1">
              <a:spcBef>
                <a:spcPct val="50000"/>
              </a:spcBef>
            </a:pPr>
            <a:r>
              <a:rPr lang="en-US" sz="2200" b="1" dirty="0">
                <a:solidFill>
                  <a:schemeClr val="bg1"/>
                </a:solidFill>
                <a:latin typeface="微软雅黑" panose="020B0503020204020204" pitchFamily="34" charset="-122"/>
                <a:ea typeface="微软雅黑" panose="020B0503020204020204" pitchFamily="34" charset="-122"/>
              </a:rPr>
              <a:t>3</a:t>
            </a:r>
            <a:r>
              <a:rPr lang="zh-CN" altLang="en-US" sz="2200" b="1" dirty="0">
                <a:solidFill>
                  <a:schemeClr val="bg1"/>
                </a:solidFill>
                <a:latin typeface="微软雅黑" panose="020B0503020204020204" pitchFamily="34" charset="-122"/>
                <a:ea typeface="微软雅黑" panose="020B0503020204020204" pitchFamily="34" charset="-122"/>
              </a:rPr>
              <a:t>、开好班前、班后会，严格作好交接班 </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1748" grpId="0"/>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f3951dadc2fcb01fcbda3f61e1d8185"/>
          <p:cNvPicPr>
            <a:picLocks noChangeAspect="1"/>
          </p:cNvPicPr>
          <p:nvPr/>
        </p:nvPicPr>
        <p:blipFill>
          <a:blip r:embed="rId2"/>
          <a:stretch>
            <a:fillRect/>
          </a:stretch>
        </p:blipFill>
        <p:spPr>
          <a:xfrm>
            <a:off x="878205" y="1296035"/>
            <a:ext cx="7150100" cy="4766310"/>
          </a:xfrm>
          <a:prstGeom prst="rect">
            <a:avLst/>
          </a:prstGeom>
        </p:spPr>
      </p:pic>
      <p:sp>
        <p:nvSpPr>
          <p:cNvPr id="34825" name="Text Box 5"/>
          <p:cNvSpPr txBox="1"/>
          <p:nvPr/>
        </p:nvSpPr>
        <p:spPr>
          <a:xfrm>
            <a:off x="1414145" y="2118995"/>
            <a:ext cx="6077585" cy="158051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在这一部分，我们主要给大家介绍了班组长安全角色认知的相关内容。对于此部分内容，大家还有什么疑问或要补充的吗？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224915" y="3830955"/>
            <a:ext cx="6266815"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刚刚我们分享了班组长安全角色认知。而现阶段我们怎么样控制人的不安全行为呢？这是我接下来要与大家分享的内容：</a:t>
            </a:r>
          </a:p>
        </p:txBody>
      </p:sp>
      <p:pic>
        <p:nvPicPr>
          <p:cNvPr id="6" name="图片 5" descr="938240fcaff36500e30bd80c7b698cf4"/>
          <p:cNvPicPr>
            <a:picLocks noChangeAspect="1"/>
          </p:cNvPicPr>
          <p:nvPr/>
        </p:nvPicPr>
        <p:blipFill>
          <a:blip r:embed="rId3"/>
          <a:stretch>
            <a:fillRect/>
          </a:stretch>
        </p:blipFill>
        <p:spPr>
          <a:xfrm flipH="1">
            <a:off x="8314690" y="843915"/>
            <a:ext cx="3535680" cy="567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如何控制人的</a:t>
            </a: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不安全行为</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作业人员不安全行为的表现</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、不用设备附带的安全装置，嫌麻烦，或把这些装置调整到“固定状态”下运行；</a:t>
            </a:r>
          </a:p>
          <a:p>
            <a:pPr marL="381000" lvl="0" indent="-381000" eaLnBrk="1" latinLnBrk="0" hangingPunct="1">
              <a:lnSpc>
                <a:spcPct val="150000"/>
              </a:lnSpc>
              <a:buNone/>
            </a:pP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、作业的指挥者，主要负责人或监护人不在现场的情况下，擅自进行作业；</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、设备运行过程中，不专心操作或者干其他不相关的事   情</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4 </a:t>
            </a:r>
            <a:r>
              <a:rPr lang="zh-CN" altLang="en-US" sz="2200" dirty="0">
                <a:solidFill>
                  <a:schemeClr val="bg1"/>
                </a:solidFill>
                <a:latin typeface="微软雅黑" panose="020B0503020204020204" pitchFamily="34" charset="-122"/>
                <a:ea typeface="微软雅黑" panose="020B0503020204020204" pitchFamily="34" charset="-122"/>
              </a:rPr>
              <a:t>、以错误的姿势和站立操作设备 ；</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5</a:t>
            </a:r>
            <a:r>
              <a:rPr lang="zh-CN" altLang="en-US" sz="2200" dirty="0">
                <a:solidFill>
                  <a:schemeClr val="bg1"/>
                </a:solidFill>
                <a:latin typeface="微软雅黑" panose="020B0503020204020204" pitchFamily="34" charset="-122"/>
                <a:ea typeface="微软雅黑" panose="020B0503020204020204" pitchFamily="34" charset="-122"/>
              </a:rPr>
              <a:t>、应使用却不使用必要的防护用具进行作业；</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6</a:t>
            </a:r>
            <a:r>
              <a:rPr lang="zh-CN" altLang="en-US" sz="2200" dirty="0">
                <a:solidFill>
                  <a:schemeClr val="bg1"/>
                </a:solidFill>
                <a:latin typeface="微软雅黑" panose="020B0503020204020204" pitchFamily="34" charset="-122"/>
                <a:ea typeface="微软雅黑" panose="020B0503020204020204" pitchFamily="34" charset="-122"/>
              </a:rPr>
              <a:t>、心神不定，过度疲劳等身心异常状态；</a:t>
            </a: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7</a:t>
            </a:r>
            <a:r>
              <a:rPr lang="zh-CN" altLang="en-US" sz="2200" dirty="0">
                <a:solidFill>
                  <a:schemeClr val="bg1"/>
                </a:solidFill>
                <a:latin typeface="微软雅黑" panose="020B0503020204020204" pitchFamily="34" charset="-122"/>
                <a:ea typeface="微软雅黑" panose="020B0503020204020204" pitchFamily="34" charset="-122"/>
              </a:rPr>
              <a:t>、其他不安全行为。</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1000" fill="hold"/>
                                        <p:tgtEl>
                                          <p:spTgt spid="57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7347">
                                            <p:txEl>
                                              <p:charRg st="73" end="100"/>
                                            </p:txEl>
                                          </p:spTgt>
                                        </p:tgtEl>
                                        <p:attrNameLst>
                                          <p:attrName>style.visibility</p:attrName>
                                        </p:attrNameLst>
                                      </p:cBhvr>
                                      <p:to>
                                        <p:strVal val="visible"/>
                                      </p:to>
                                    </p:set>
                                    <p:anim calcmode="lin" valueType="num">
                                      <p:cBhvr>
                                        <p:cTn id="21" dur="1000" fill="hold"/>
                                        <p:tgtEl>
                                          <p:spTgt spid="57347">
                                            <p:txEl>
                                              <p:charRg st="73" end="100"/>
                                            </p:txEl>
                                          </p:spTgt>
                                        </p:tgtEl>
                                        <p:attrNameLst>
                                          <p:attrName>ppt_w</p:attrName>
                                        </p:attrNameLst>
                                      </p:cBhvr>
                                      <p:tavLst>
                                        <p:tav tm="0">
                                          <p:val>
                                            <p:strVal val="#ppt_w*0.70"/>
                                          </p:val>
                                        </p:tav>
                                        <p:tav tm="100000">
                                          <p:val>
                                            <p:strVal val="#ppt_w"/>
                                          </p:val>
                                        </p:tav>
                                      </p:tavLst>
                                    </p:anim>
                                    <p:anim calcmode="lin" valueType="num">
                                      <p:cBhvr>
                                        <p:cTn id="22" dur="1000" fill="hold"/>
                                        <p:tgtEl>
                                          <p:spTgt spid="57347">
                                            <p:txEl>
                                              <p:charRg st="73" end="100"/>
                                            </p:txEl>
                                          </p:spTgt>
                                        </p:tgtEl>
                                        <p:attrNameLst>
                                          <p:attrName>ppt_h</p:attrName>
                                        </p:attrNameLst>
                                      </p:cBhvr>
                                      <p:tavLst>
                                        <p:tav tm="0">
                                          <p:val>
                                            <p:strVal val="#ppt_h"/>
                                          </p:val>
                                        </p:tav>
                                        <p:tav tm="100000">
                                          <p:val>
                                            <p:strVal val="#ppt_h"/>
                                          </p:val>
                                        </p:tav>
                                      </p:tavLst>
                                    </p:anim>
                                    <p:animEffect transition="in" filter="fade">
                                      <p:cBhvr>
                                        <p:cTn id="23" dur="1000"/>
                                        <p:tgtEl>
                                          <p:spTgt spid="57347">
                                            <p:txEl>
                                              <p:charRg st="73" end="10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7347">
                                            <p:txEl>
                                              <p:charRg st="100" end="119"/>
                                            </p:txEl>
                                          </p:spTgt>
                                        </p:tgtEl>
                                        <p:attrNameLst>
                                          <p:attrName>style.visibility</p:attrName>
                                        </p:attrNameLst>
                                      </p:cBhvr>
                                      <p:to>
                                        <p:strVal val="visible"/>
                                      </p:to>
                                    </p:set>
                                    <p:anim calcmode="lin" valueType="num">
                                      <p:cBhvr>
                                        <p:cTn id="28" dur="1000" fill="hold"/>
                                        <p:tgtEl>
                                          <p:spTgt spid="57347">
                                            <p:txEl>
                                              <p:charRg st="100" end="119"/>
                                            </p:txEl>
                                          </p:spTgt>
                                        </p:tgtEl>
                                        <p:attrNameLst>
                                          <p:attrName>ppt_w</p:attrName>
                                        </p:attrNameLst>
                                      </p:cBhvr>
                                      <p:tavLst>
                                        <p:tav tm="0">
                                          <p:val>
                                            <p:strVal val="#ppt_w*0.70"/>
                                          </p:val>
                                        </p:tav>
                                        <p:tav tm="100000">
                                          <p:val>
                                            <p:strVal val="#ppt_w"/>
                                          </p:val>
                                        </p:tav>
                                      </p:tavLst>
                                    </p:anim>
                                    <p:anim calcmode="lin" valueType="num">
                                      <p:cBhvr>
                                        <p:cTn id="29" dur="1000" fill="hold"/>
                                        <p:tgtEl>
                                          <p:spTgt spid="57347">
                                            <p:txEl>
                                              <p:charRg st="100" end="119"/>
                                            </p:txEl>
                                          </p:spTgt>
                                        </p:tgtEl>
                                        <p:attrNameLst>
                                          <p:attrName>ppt_h</p:attrName>
                                        </p:attrNameLst>
                                      </p:cBhvr>
                                      <p:tavLst>
                                        <p:tav tm="0">
                                          <p:val>
                                            <p:strVal val="#ppt_h"/>
                                          </p:val>
                                        </p:tav>
                                        <p:tav tm="100000">
                                          <p:val>
                                            <p:strVal val="#ppt_h"/>
                                          </p:val>
                                        </p:tav>
                                      </p:tavLst>
                                    </p:anim>
                                    <p:animEffect transition="in" filter="fade">
                                      <p:cBhvr>
                                        <p:cTn id="30" dur="1000"/>
                                        <p:tgtEl>
                                          <p:spTgt spid="57347">
                                            <p:txEl>
                                              <p:charRg st="100" end="11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7347">
                                            <p:txEl>
                                              <p:charRg st="119" end="141"/>
                                            </p:txEl>
                                          </p:spTgt>
                                        </p:tgtEl>
                                        <p:attrNameLst>
                                          <p:attrName>style.visibility</p:attrName>
                                        </p:attrNameLst>
                                      </p:cBhvr>
                                      <p:to>
                                        <p:strVal val="visible"/>
                                      </p:to>
                                    </p:set>
                                    <p:anim calcmode="lin" valueType="num">
                                      <p:cBhvr>
                                        <p:cTn id="35" dur="1000" fill="hold"/>
                                        <p:tgtEl>
                                          <p:spTgt spid="57347">
                                            <p:txEl>
                                              <p:charRg st="119" end="141"/>
                                            </p:txEl>
                                          </p:spTgt>
                                        </p:tgtEl>
                                        <p:attrNameLst>
                                          <p:attrName>ppt_w</p:attrName>
                                        </p:attrNameLst>
                                      </p:cBhvr>
                                      <p:tavLst>
                                        <p:tav tm="0">
                                          <p:val>
                                            <p:strVal val="#ppt_w*0.70"/>
                                          </p:val>
                                        </p:tav>
                                        <p:tav tm="100000">
                                          <p:val>
                                            <p:strVal val="#ppt_w"/>
                                          </p:val>
                                        </p:tav>
                                      </p:tavLst>
                                    </p:anim>
                                    <p:anim calcmode="lin" valueType="num">
                                      <p:cBhvr>
                                        <p:cTn id="36" dur="1000" fill="hold"/>
                                        <p:tgtEl>
                                          <p:spTgt spid="57347">
                                            <p:txEl>
                                              <p:charRg st="119" end="141"/>
                                            </p:txEl>
                                          </p:spTgt>
                                        </p:tgtEl>
                                        <p:attrNameLst>
                                          <p:attrName>ppt_h</p:attrName>
                                        </p:attrNameLst>
                                      </p:cBhvr>
                                      <p:tavLst>
                                        <p:tav tm="0">
                                          <p:val>
                                            <p:strVal val="#ppt_h"/>
                                          </p:val>
                                        </p:tav>
                                        <p:tav tm="100000">
                                          <p:val>
                                            <p:strVal val="#ppt_h"/>
                                          </p:val>
                                        </p:tav>
                                      </p:tavLst>
                                    </p:anim>
                                    <p:animEffect transition="in" filter="fade">
                                      <p:cBhvr>
                                        <p:cTn id="37" dur="1000"/>
                                        <p:tgtEl>
                                          <p:spTgt spid="57347">
                                            <p:txEl>
                                              <p:charRg st="119" end="14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7347">
                                            <p:txEl>
                                              <p:charRg st="141" end="161"/>
                                            </p:txEl>
                                          </p:spTgt>
                                        </p:tgtEl>
                                        <p:attrNameLst>
                                          <p:attrName>style.visibility</p:attrName>
                                        </p:attrNameLst>
                                      </p:cBhvr>
                                      <p:to>
                                        <p:strVal val="visible"/>
                                      </p:to>
                                    </p:set>
                                    <p:anim calcmode="lin" valueType="num">
                                      <p:cBhvr>
                                        <p:cTn id="42" dur="1000" fill="hold"/>
                                        <p:tgtEl>
                                          <p:spTgt spid="57347">
                                            <p:txEl>
                                              <p:charRg st="141" end="161"/>
                                            </p:txEl>
                                          </p:spTgt>
                                        </p:tgtEl>
                                        <p:attrNameLst>
                                          <p:attrName>ppt_w</p:attrName>
                                        </p:attrNameLst>
                                      </p:cBhvr>
                                      <p:tavLst>
                                        <p:tav tm="0">
                                          <p:val>
                                            <p:strVal val="#ppt_w*0.70"/>
                                          </p:val>
                                        </p:tav>
                                        <p:tav tm="100000">
                                          <p:val>
                                            <p:strVal val="#ppt_w"/>
                                          </p:val>
                                        </p:tav>
                                      </p:tavLst>
                                    </p:anim>
                                    <p:anim calcmode="lin" valueType="num">
                                      <p:cBhvr>
                                        <p:cTn id="43" dur="1000" fill="hold"/>
                                        <p:tgtEl>
                                          <p:spTgt spid="57347">
                                            <p:txEl>
                                              <p:charRg st="141" end="161"/>
                                            </p:txEl>
                                          </p:spTgt>
                                        </p:tgtEl>
                                        <p:attrNameLst>
                                          <p:attrName>ppt_h</p:attrName>
                                        </p:attrNameLst>
                                      </p:cBhvr>
                                      <p:tavLst>
                                        <p:tav tm="0">
                                          <p:val>
                                            <p:strVal val="#ppt_h"/>
                                          </p:val>
                                        </p:tav>
                                        <p:tav tm="100000">
                                          <p:val>
                                            <p:strVal val="#ppt_h"/>
                                          </p:val>
                                        </p:tav>
                                      </p:tavLst>
                                    </p:anim>
                                    <p:animEffect transition="in" filter="fade">
                                      <p:cBhvr>
                                        <p:cTn id="44" dur="1000"/>
                                        <p:tgtEl>
                                          <p:spTgt spid="57347">
                                            <p:txEl>
                                              <p:charRg st="141" end="16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7347">
                                            <p:txEl>
                                              <p:charRg st="161" end="172"/>
                                            </p:txEl>
                                          </p:spTgt>
                                        </p:tgtEl>
                                        <p:attrNameLst>
                                          <p:attrName>style.visibility</p:attrName>
                                        </p:attrNameLst>
                                      </p:cBhvr>
                                      <p:to>
                                        <p:strVal val="visible"/>
                                      </p:to>
                                    </p:set>
                                    <p:anim calcmode="lin" valueType="num">
                                      <p:cBhvr>
                                        <p:cTn id="49" dur="1000" fill="hold"/>
                                        <p:tgtEl>
                                          <p:spTgt spid="57347">
                                            <p:txEl>
                                              <p:charRg st="161" end="172"/>
                                            </p:txEl>
                                          </p:spTgt>
                                        </p:tgtEl>
                                        <p:attrNameLst>
                                          <p:attrName>ppt_w</p:attrName>
                                        </p:attrNameLst>
                                      </p:cBhvr>
                                      <p:tavLst>
                                        <p:tav tm="0">
                                          <p:val>
                                            <p:strVal val="#ppt_w*0.70"/>
                                          </p:val>
                                        </p:tav>
                                        <p:tav tm="100000">
                                          <p:val>
                                            <p:strVal val="#ppt_w"/>
                                          </p:val>
                                        </p:tav>
                                      </p:tavLst>
                                    </p:anim>
                                    <p:anim calcmode="lin" valueType="num">
                                      <p:cBhvr>
                                        <p:cTn id="50" dur="1000" fill="hold"/>
                                        <p:tgtEl>
                                          <p:spTgt spid="57347">
                                            <p:txEl>
                                              <p:charRg st="161" end="172"/>
                                            </p:txEl>
                                          </p:spTgt>
                                        </p:tgtEl>
                                        <p:attrNameLst>
                                          <p:attrName>ppt_h</p:attrName>
                                        </p:attrNameLst>
                                      </p:cBhvr>
                                      <p:tavLst>
                                        <p:tav tm="0">
                                          <p:val>
                                            <p:strVal val="#ppt_h"/>
                                          </p:val>
                                        </p:tav>
                                        <p:tav tm="100000">
                                          <p:val>
                                            <p:strVal val="#ppt_h"/>
                                          </p:val>
                                        </p:tav>
                                      </p:tavLst>
                                    </p:anim>
                                    <p:animEffect transition="in" filter="fade">
                                      <p:cBhvr>
                                        <p:cTn id="51" dur="1000"/>
                                        <p:tgtEl>
                                          <p:spTgt spid="57347">
                                            <p:txEl>
                                              <p:charRg st="161"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9395" name="内容占位符 7"/>
          <p:cNvSpPr>
            <a:spLocks noGrp="1"/>
          </p:cNvSpPr>
          <p:nvPr/>
        </p:nvSpPr>
        <p:spPr>
          <a:xfrm>
            <a:off x="1452880" y="2416175"/>
            <a:ext cx="6633845" cy="292989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rPr>
              <a:t>   1</a:t>
            </a:r>
            <a:r>
              <a:rPr lang="zh-CN" altLang="en-US" sz="2400" b="1" dirty="0">
                <a:solidFill>
                  <a:schemeClr val="bg1"/>
                </a:solidFill>
                <a:latin typeface="微软雅黑" panose="020B0503020204020204" pitchFamily="34" charset="-122"/>
                <a:ea typeface="微软雅黑" panose="020B0503020204020204" pitchFamily="34" charset="-122"/>
              </a:rPr>
              <a:t>、预防为主，安全第一</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p>
          <a:p>
            <a:pPr marL="381000" lvl="0" indent="-381000" eaLnBrk="1" hangingPunct="1">
              <a:buNone/>
            </a:pP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algn="l"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一定要坚持安全第一，预防为主，包括努力改进机械设备的安全性能，包括监督职工严格按照操作规程办事。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additive="base">
                                        <p:cTn id="13"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椭圆 30"/>
          <p:cNvSpPr>
            <a:spLocks noChangeArrowheads="1"/>
          </p:cNvSpPr>
          <p:nvPr/>
        </p:nvSpPr>
        <p:spPr bwMode="auto">
          <a:xfrm>
            <a:off x="1223963" y="914400"/>
            <a:ext cx="1254125" cy="125412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099" name="椭圆 21"/>
          <p:cNvSpPr>
            <a:spLocks noChangeArrowheads="1"/>
          </p:cNvSpPr>
          <p:nvPr/>
        </p:nvSpPr>
        <p:spPr bwMode="auto">
          <a:xfrm>
            <a:off x="1312863" y="946150"/>
            <a:ext cx="1225550" cy="1225550"/>
          </a:xfrm>
          <a:prstGeom prst="ellipse">
            <a:avLst/>
          </a:pr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00" name="文本框 28"/>
          <p:cNvSpPr txBox="1">
            <a:spLocks noChangeArrowheads="1"/>
          </p:cNvSpPr>
          <p:nvPr/>
        </p:nvSpPr>
        <p:spPr bwMode="auto">
          <a:xfrm>
            <a:off x="1357313" y="1214438"/>
            <a:ext cx="1181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华文细黑" pitchFamily="2" charset="-122"/>
                <a:ea typeface="华文细黑" pitchFamily="2" charset="-122"/>
              </a:rPr>
              <a:t>目录</a:t>
            </a:r>
          </a:p>
        </p:txBody>
      </p:sp>
      <p:pic>
        <p:nvPicPr>
          <p:cNvPr id="4101" name="空心弧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738188"/>
            <a:ext cx="1762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rot="7080000">
            <a:off x="1169987" y="917576"/>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4103" name="矩形 14"/>
          <p:cNvSpPr>
            <a:spLocks noChangeArrowheads="1"/>
          </p:cNvSpPr>
          <p:nvPr/>
        </p:nvSpPr>
        <p:spPr bwMode="auto">
          <a:xfrm>
            <a:off x="4054475" y="1450975"/>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4" name="文本框 15"/>
          <p:cNvSpPr txBox="1">
            <a:spLocks noChangeArrowheads="1"/>
          </p:cNvSpPr>
          <p:nvPr/>
        </p:nvSpPr>
        <p:spPr bwMode="auto">
          <a:xfrm>
            <a:off x="4151313" y="1423988"/>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1</a:t>
            </a:r>
            <a:endParaRPr lang="zh-CN" altLang="en-US" sz="3600">
              <a:solidFill>
                <a:schemeClr val="bg1"/>
              </a:solidFill>
            </a:endParaRPr>
          </a:p>
        </p:txBody>
      </p:sp>
      <p:sp>
        <p:nvSpPr>
          <p:cNvPr id="4105" name="L 形 16"/>
          <p:cNvSpPr/>
          <p:nvPr/>
        </p:nvSpPr>
        <p:spPr bwMode="auto">
          <a:xfrm rot="16200000">
            <a:off x="4091781" y="1521620"/>
            <a:ext cx="612775"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06" name="文本框 38"/>
          <p:cNvSpPr txBox="1">
            <a:spLocks noChangeArrowheads="1"/>
          </p:cNvSpPr>
          <p:nvPr/>
        </p:nvSpPr>
        <p:spPr bwMode="auto">
          <a:xfrm>
            <a:off x="5051425" y="1519555"/>
            <a:ext cx="460121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班长安全角色认识</a:t>
            </a:r>
          </a:p>
        </p:txBody>
      </p:sp>
      <p:sp>
        <p:nvSpPr>
          <p:cNvPr id="4108" name="矩形 35"/>
          <p:cNvSpPr>
            <a:spLocks noChangeArrowheads="1"/>
          </p:cNvSpPr>
          <p:nvPr/>
        </p:nvSpPr>
        <p:spPr bwMode="auto">
          <a:xfrm>
            <a:off x="4054475" y="2749550"/>
            <a:ext cx="565150" cy="592138"/>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9" name="文本框 36"/>
          <p:cNvSpPr txBox="1">
            <a:spLocks noChangeArrowheads="1"/>
          </p:cNvSpPr>
          <p:nvPr/>
        </p:nvSpPr>
        <p:spPr bwMode="auto">
          <a:xfrm>
            <a:off x="4127500" y="27051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2</a:t>
            </a:r>
            <a:endParaRPr lang="zh-CN" altLang="en-US" sz="3600">
              <a:solidFill>
                <a:schemeClr val="bg1"/>
              </a:solidFill>
            </a:endParaRPr>
          </a:p>
        </p:txBody>
      </p:sp>
      <p:sp>
        <p:nvSpPr>
          <p:cNvPr id="4110" name="L 形 37"/>
          <p:cNvSpPr/>
          <p:nvPr/>
        </p:nvSpPr>
        <p:spPr bwMode="auto">
          <a:xfrm rot="16200000">
            <a:off x="4090987" y="28194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1" name="文本框 38"/>
          <p:cNvSpPr txBox="1">
            <a:spLocks noChangeArrowheads="1"/>
          </p:cNvSpPr>
          <p:nvPr/>
        </p:nvSpPr>
        <p:spPr bwMode="auto">
          <a:xfrm>
            <a:off x="5051425" y="2816225"/>
            <a:ext cx="543179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如何控制人的不安全行为</a:t>
            </a:r>
          </a:p>
        </p:txBody>
      </p:sp>
      <p:sp>
        <p:nvSpPr>
          <p:cNvPr id="4113" name="矩形 40"/>
          <p:cNvSpPr>
            <a:spLocks noChangeArrowheads="1"/>
          </p:cNvSpPr>
          <p:nvPr/>
        </p:nvSpPr>
        <p:spPr bwMode="auto">
          <a:xfrm>
            <a:off x="4054475" y="4094163"/>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14" name="文本框 41"/>
          <p:cNvSpPr txBox="1">
            <a:spLocks noChangeArrowheads="1"/>
          </p:cNvSpPr>
          <p:nvPr/>
        </p:nvSpPr>
        <p:spPr bwMode="auto">
          <a:xfrm>
            <a:off x="4127500" y="40513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3</a:t>
            </a:r>
            <a:endParaRPr lang="zh-CN" altLang="en-US" sz="3600">
              <a:solidFill>
                <a:schemeClr val="bg1"/>
              </a:solidFill>
            </a:endParaRPr>
          </a:p>
        </p:txBody>
      </p:sp>
      <p:sp>
        <p:nvSpPr>
          <p:cNvPr id="4115" name="L 形 42"/>
          <p:cNvSpPr/>
          <p:nvPr/>
        </p:nvSpPr>
        <p:spPr bwMode="auto">
          <a:xfrm rot="16200000">
            <a:off x="4090987" y="41656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6" name="文本框 43"/>
          <p:cNvSpPr txBox="1">
            <a:spLocks noChangeArrowheads="1"/>
          </p:cNvSpPr>
          <p:nvPr/>
        </p:nvSpPr>
        <p:spPr bwMode="auto">
          <a:xfrm>
            <a:off x="5051425" y="4162425"/>
            <a:ext cx="543115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如何控制物的不安全状态</a:t>
            </a:r>
          </a:p>
        </p:txBody>
      </p:sp>
      <p:sp>
        <p:nvSpPr>
          <p:cNvPr id="2" name="矩形 40"/>
          <p:cNvSpPr>
            <a:spLocks noChangeArrowheads="1"/>
          </p:cNvSpPr>
          <p:nvPr/>
        </p:nvSpPr>
        <p:spPr bwMode="auto">
          <a:xfrm>
            <a:off x="4058920" y="5371148"/>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3" name="文本框 41"/>
          <p:cNvSpPr txBox="1">
            <a:spLocks noChangeArrowheads="1"/>
          </p:cNvSpPr>
          <p:nvPr/>
        </p:nvSpPr>
        <p:spPr bwMode="auto">
          <a:xfrm>
            <a:off x="4131945" y="5328285"/>
            <a:ext cx="4683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4</a:t>
            </a:r>
            <a:endParaRPr lang="zh-CN" altLang="en-US" sz="3600">
              <a:solidFill>
                <a:schemeClr val="bg1"/>
              </a:solidFill>
            </a:endParaRPr>
          </a:p>
        </p:txBody>
      </p:sp>
      <p:sp>
        <p:nvSpPr>
          <p:cNvPr id="4" name="L 形 42"/>
          <p:cNvSpPr/>
          <p:nvPr/>
        </p:nvSpPr>
        <p:spPr bwMode="auto">
          <a:xfrm rot="16200000">
            <a:off x="4095432" y="5442586"/>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 name="文本框 43"/>
          <p:cNvSpPr txBox="1">
            <a:spLocks noChangeArrowheads="1"/>
          </p:cNvSpPr>
          <p:nvPr/>
        </p:nvSpPr>
        <p:spPr bwMode="auto">
          <a:xfrm>
            <a:off x="5144770" y="5371465"/>
            <a:ext cx="599630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如何控制环境的不安全状态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additive="base">
                                        <p:cTn id="15" dur="500" fill="hold"/>
                                        <p:tgtEl>
                                          <p:spTgt spid="4105"/>
                                        </p:tgtEl>
                                        <p:attrNameLst>
                                          <p:attrName>ppt_x</p:attrName>
                                        </p:attrNameLst>
                                      </p:cBhvr>
                                      <p:tavLst>
                                        <p:tav tm="0">
                                          <p:val>
                                            <p:strVal val="#ppt_x"/>
                                          </p:val>
                                        </p:tav>
                                        <p:tav tm="100000">
                                          <p:val>
                                            <p:strVal val="#ppt_x"/>
                                          </p:val>
                                        </p:tav>
                                      </p:tavLst>
                                    </p:anim>
                                    <p:anim calcmode="lin" valueType="num">
                                      <p:cBhvr additive="base">
                                        <p:cTn id="16" dur="500" fill="hold"/>
                                        <p:tgtEl>
                                          <p:spTgt spid="41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1"/>
                                        </p:tgtEl>
                                        <p:attrNameLst>
                                          <p:attrName>style.visibility</p:attrName>
                                        </p:attrNameLst>
                                      </p:cBhvr>
                                      <p:to>
                                        <p:strVal val="visible"/>
                                      </p:to>
                                    </p:set>
                                    <p:anim calcmode="lin" valueType="num">
                                      <p:cBhvr additive="base">
                                        <p:cTn id="25" dur="500" fill="hold"/>
                                        <p:tgtEl>
                                          <p:spTgt spid="4111"/>
                                        </p:tgtEl>
                                        <p:attrNameLst>
                                          <p:attrName>ppt_x</p:attrName>
                                        </p:attrNameLst>
                                      </p:cBhvr>
                                      <p:tavLst>
                                        <p:tav tm="0">
                                          <p:val>
                                            <p:strVal val="#ppt_x"/>
                                          </p:val>
                                        </p:tav>
                                        <p:tav tm="100000">
                                          <p:val>
                                            <p:strVal val="#ppt_x"/>
                                          </p:val>
                                        </p:tav>
                                      </p:tavLst>
                                    </p:anim>
                                    <p:anim calcmode="lin" valueType="num">
                                      <p:cBhvr additive="base">
                                        <p:cTn id="26" dur="500" fill="hold"/>
                                        <p:tgtEl>
                                          <p:spTgt spid="41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9"/>
                                        </p:tgtEl>
                                        <p:attrNameLst>
                                          <p:attrName>style.visibility</p:attrName>
                                        </p:attrNameLst>
                                      </p:cBhvr>
                                      <p:to>
                                        <p:strVal val="visible"/>
                                      </p:to>
                                    </p:set>
                                    <p:anim calcmode="lin" valueType="num">
                                      <p:cBhvr additive="base">
                                        <p:cTn id="29" dur="500" fill="hold"/>
                                        <p:tgtEl>
                                          <p:spTgt spid="4109"/>
                                        </p:tgtEl>
                                        <p:attrNameLst>
                                          <p:attrName>ppt_x</p:attrName>
                                        </p:attrNameLst>
                                      </p:cBhvr>
                                      <p:tavLst>
                                        <p:tav tm="0">
                                          <p:val>
                                            <p:strVal val="#ppt_x"/>
                                          </p:val>
                                        </p:tav>
                                        <p:tav tm="100000">
                                          <p:val>
                                            <p:strVal val="#ppt_x"/>
                                          </p:val>
                                        </p:tav>
                                      </p:tavLst>
                                    </p:anim>
                                    <p:anim calcmode="lin" valueType="num">
                                      <p:cBhvr additive="base">
                                        <p:cTn id="30" dur="500" fill="hold"/>
                                        <p:tgtEl>
                                          <p:spTgt spid="41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 fill="hold"/>
                                        <p:tgtEl>
                                          <p:spTgt spid="4108"/>
                                        </p:tgtEl>
                                        <p:attrNameLst>
                                          <p:attrName>ppt_x</p:attrName>
                                        </p:attrNameLst>
                                      </p:cBhvr>
                                      <p:tavLst>
                                        <p:tav tm="0">
                                          <p:val>
                                            <p:strVal val="#ppt_x"/>
                                          </p:val>
                                        </p:tav>
                                        <p:tav tm="100000">
                                          <p:val>
                                            <p:strVal val="#ppt_x"/>
                                          </p:val>
                                        </p:tav>
                                      </p:tavLst>
                                    </p:anim>
                                    <p:anim calcmode="lin" valueType="num">
                                      <p:cBhvr additive="base">
                                        <p:cTn id="34" dur="500" fill="hold"/>
                                        <p:tgtEl>
                                          <p:spTgt spid="41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additive="base">
                                        <p:cTn id="37" dur="500" fill="hold"/>
                                        <p:tgtEl>
                                          <p:spTgt spid="4110"/>
                                        </p:tgtEl>
                                        <p:attrNameLst>
                                          <p:attrName>ppt_x</p:attrName>
                                        </p:attrNameLst>
                                      </p:cBhvr>
                                      <p:tavLst>
                                        <p:tav tm="0">
                                          <p:val>
                                            <p:strVal val="#ppt_x"/>
                                          </p:val>
                                        </p:tav>
                                        <p:tav tm="100000">
                                          <p:val>
                                            <p:strVal val="#ppt_x"/>
                                          </p:val>
                                        </p:tav>
                                      </p:tavLst>
                                    </p:anim>
                                    <p:anim calcmode="lin" valueType="num">
                                      <p:cBhvr additive="base">
                                        <p:cTn id="3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16"/>
                                        </p:tgtEl>
                                        <p:attrNameLst>
                                          <p:attrName>style.visibility</p:attrName>
                                        </p:attrNameLst>
                                      </p:cBhvr>
                                      <p:to>
                                        <p:strVal val="visible"/>
                                      </p:to>
                                    </p:set>
                                    <p:anim calcmode="lin" valueType="num">
                                      <p:cBhvr additive="base">
                                        <p:cTn id="43" dur="500" fill="hold"/>
                                        <p:tgtEl>
                                          <p:spTgt spid="4116"/>
                                        </p:tgtEl>
                                        <p:attrNameLst>
                                          <p:attrName>ppt_x</p:attrName>
                                        </p:attrNameLst>
                                      </p:cBhvr>
                                      <p:tavLst>
                                        <p:tav tm="0">
                                          <p:val>
                                            <p:strVal val="#ppt_x"/>
                                          </p:val>
                                        </p:tav>
                                        <p:tav tm="100000">
                                          <p:val>
                                            <p:strVal val="#ppt_x"/>
                                          </p:val>
                                        </p:tav>
                                      </p:tavLst>
                                    </p:anim>
                                    <p:anim calcmode="lin" valueType="num">
                                      <p:cBhvr additive="base">
                                        <p:cTn id="44" dur="500" fill="hold"/>
                                        <p:tgtEl>
                                          <p:spTgt spid="41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14"/>
                                        </p:tgtEl>
                                        <p:attrNameLst>
                                          <p:attrName>style.visibility</p:attrName>
                                        </p:attrNameLst>
                                      </p:cBhvr>
                                      <p:to>
                                        <p:strVal val="visible"/>
                                      </p:to>
                                    </p:set>
                                    <p:anim calcmode="lin" valueType="num">
                                      <p:cBhvr additive="base">
                                        <p:cTn id="47" dur="500" fill="hold"/>
                                        <p:tgtEl>
                                          <p:spTgt spid="4114"/>
                                        </p:tgtEl>
                                        <p:attrNameLst>
                                          <p:attrName>ppt_x</p:attrName>
                                        </p:attrNameLst>
                                      </p:cBhvr>
                                      <p:tavLst>
                                        <p:tav tm="0">
                                          <p:val>
                                            <p:strVal val="#ppt_x"/>
                                          </p:val>
                                        </p:tav>
                                        <p:tav tm="100000">
                                          <p:val>
                                            <p:strVal val="#ppt_x"/>
                                          </p:val>
                                        </p:tav>
                                      </p:tavLst>
                                    </p:anim>
                                    <p:anim calcmode="lin" valueType="num">
                                      <p:cBhvr additive="base">
                                        <p:cTn id="48" dur="500" fill="hold"/>
                                        <p:tgtEl>
                                          <p:spTgt spid="41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 calcmode="lin" valueType="num">
                                      <p:cBhvr additive="base">
                                        <p:cTn id="51" dur="500" fill="hold"/>
                                        <p:tgtEl>
                                          <p:spTgt spid="4113"/>
                                        </p:tgtEl>
                                        <p:attrNameLst>
                                          <p:attrName>ppt_x</p:attrName>
                                        </p:attrNameLst>
                                      </p:cBhvr>
                                      <p:tavLst>
                                        <p:tav tm="0">
                                          <p:val>
                                            <p:strVal val="#ppt_x"/>
                                          </p:val>
                                        </p:tav>
                                        <p:tav tm="100000">
                                          <p:val>
                                            <p:strVal val="#ppt_x"/>
                                          </p:val>
                                        </p:tav>
                                      </p:tavLst>
                                    </p:anim>
                                    <p:anim calcmode="lin" valueType="num">
                                      <p:cBhvr additive="base">
                                        <p:cTn id="52" dur="500" fill="hold"/>
                                        <p:tgtEl>
                                          <p:spTgt spid="41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15"/>
                                        </p:tgtEl>
                                        <p:attrNameLst>
                                          <p:attrName>style.visibility</p:attrName>
                                        </p:attrNameLst>
                                      </p:cBhvr>
                                      <p:to>
                                        <p:strVal val="visible"/>
                                      </p:to>
                                    </p:set>
                                    <p:anim calcmode="lin" valueType="num">
                                      <p:cBhvr additive="base">
                                        <p:cTn id="55" dur="500" fill="hold"/>
                                        <p:tgtEl>
                                          <p:spTgt spid="4115"/>
                                        </p:tgtEl>
                                        <p:attrNameLst>
                                          <p:attrName>ppt_x</p:attrName>
                                        </p:attrNameLst>
                                      </p:cBhvr>
                                      <p:tavLst>
                                        <p:tav tm="0">
                                          <p:val>
                                            <p:strVal val="#ppt_x"/>
                                          </p:val>
                                        </p:tav>
                                        <p:tav tm="100000">
                                          <p:val>
                                            <p:strVal val="#ppt_x"/>
                                          </p:val>
                                        </p:tav>
                                      </p:tavLst>
                                    </p:anim>
                                    <p:anim calcmode="lin" valueType="num">
                                      <p:cBhvr additive="base">
                                        <p:cTn id="56"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4105" grpId="0" animBg="1"/>
      <p:bldP spid="4106" grpId="0"/>
      <p:bldP spid="4108" grpId="0" animBg="1"/>
      <p:bldP spid="4109" grpId="0"/>
      <p:bldP spid="4110" grpId="0" animBg="1"/>
      <p:bldP spid="4111" grpId="0"/>
      <p:bldP spid="4113" grpId="0" animBg="1"/>
      <p:bldP spid="4114" grpId="0"/>
      <p:bldP spid="4115" grpId="0" animBg="1"/>
      <p:bldP spid="4116" grpId="0"/>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61443" name="内容占位符 7"/>
          <p:cNvSpPr>
            <a:spLocks noGrp="1"/>
          </p:cNvSpPr>
          <p:nvPr/>
        </p:nvSpPr>
        <p:spPr>
          <a:xfrm>
            <a:off x="784225" y="2080260"/>
            <a:ext cx="7757795" cy="4525645"/>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algn="ctr" eaLnBrk="1" hangingPunct="1">
              <a:buNone/>
            </a:pPr>
            <a:r>
              <a:rPr lang="en-US" altLang="zh-CN" sz="2400"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2</a:t>
            </a:r>
            <a:r>
              <a:rPr lang="zh-CN" altLang="en-US" sz="2400" b="1" dirty="0">
                <a:solidFill>
                  <a:schemeClr val="bg1"/>
                </a:solidFill>
                <a:latin typeface="微软雅黑" panose="020B0503020204020204" pitchFamily="34" charset="-122"/>
                <a:ea typeface="微软雅黑" panose="020B0503020204020204" pitchFamily="34" charset="-122"/>
              </a:rPr>
              <a:t>、以人为本，教育为先</a:t>
            </a:r>
          </a:p>
          <a:p>
            <a:pPr marL="381000" lvl="0" indent="-38100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）、开好班前会，充分发挥班前会预知危险作用。 </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）、组织</a:t>
            </a:r>
            <a:r>
              <a:rPr lang="zh-CN" altLang="en-US" sz="2400" dirty="0">
                <a:ln>
                  <a:noFill/>
                </a:ln>
                <a:solidFill>
                  <a:schemeClr val="bg1"/>
                </a:solidFill>
                <a:latin typeface="微软雅黑" panose="020B0503020204020204" pitchFamily="34" charset="-122"/>
                <a:ea typeface="微软雅黑" panose="020B0503020204020204" pitchFamily="34" charset="-122"/>
              </a:rPr>
              <a:t>三级安全教育</a:t>
            </a:r>
            <a:r>
              <a:rPr lang="zh-CN" altLang="en-US" sz="2400" dirty="0">
                <a:solidFill>
                  <a:schemeClr val="bg1"/>
                </a:solidFill>
                <a:latin typeface="微软雅黑" panose="020B0503020204020204" pitchFamily="34" charset="-122"/>
                <a:ea typeface="微软雅黑" panose="020B0503020204020204" pitchFamily="34" charset="-122"/>
              </a:rPr>
              <a:t>，有效地提高了全员的安全意识 </a:t>
            </a: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）、开展形式多样的安全教育活动，加强员工的技能训练。  </a:t>
            </a:r>
          </a:p>
        </p:txBody>
      </p:sp>
      <p:sp>
        <p:nvSpPr>
          <p:cNvPr id="61445" name="Text Box 5"/>
          <p:cNvSpPr txBox="1"/>
          <p:nvPr/>
        </p:nvSpPr>
        <p:spPr>
          <a:xfrm>
            <a:off x="1363345" y="5277485"/>
            <a:ext cx="6812280" cy="848995"/>
          </a:xfrm>
          <a:prstGeom prst="rect">
            <a:avLst/>
          </a:prstGeom>
          <a:noFill/>
          <a:ln w="9525" cap="flat" cmpd="sng">
            <a:noFill/>
            <a:prstDash val="solid"/>
            <a:miter/>
            <a:headEnd type="none" w="med" len="med"/>
            <a:tailEnd type="none" w="med" len="med"/>
          </a:ln>
        </p:spPr>
        <p:txBody>
          <a:bodyPr wrap="square">
            <a:spAutoFit/>
          </a:bodyPr>
          <a:lstStyle/>
          <a:p>
            <a:pPr lvl="0" eaLnBrk="1" hangingPunct="1">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最终实现：“要我安全”到“我要安全”“我会安全” 的思想转变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 calcmode="lin" valueType="num">
                                      <p:cBhvr additive="base">
                                        <p:cTn id="1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 calcmode="lin" valueType="num">
                                      <p:cBhvr additive="base">
                                        <p:cTn id="2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anim calcmode="lin" valueType="num">
                                      <p:cBhvr additive="base">
                                        <p:cTn id="27" dur="500" fill="hold"/>
                                        <p:tgtEl>
                                          <p:spTgt spid="61445"/>
                                        </p:tgtEl>
                                        <p:attrNameLst>
                                          <p:attrName>ppt_x</p:attrName>
                                        </p:attrNameLst>
                                      </p:cBhvr>
                                      <p:tavLst>
                                        <p:tav tm="0">
                                          <p:val>
                                            <p:strVal val="#ppt_x"/>
                                          </p:val>
                                        </p:tav>
                                        <p:tav tm="100000">
                                          <p:val>
                                            <p:strVal val="#ppt_x"/>
                                          </p:val>
                                        </p:tav>
                                      </p:tavLst>
                                    </p:anim>
                                    <p:anim calcmode="lin" valueType="num">
                                      <p:cBhvr additive="base">
                                        <p:cTn id="2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188595" y="1400810"/>
            <a:ext cx="9136380" cy="5716905"/>
          </a:xfrm>
          <a:prstGeom prst="rect">
            <a:avLst/>
          </a:prstGeom>
        </p:spPr>
      </p:pic>
      <p:sp>
        <p:nvSpPr>
          <p:cNvPr id="512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938395" y="-2082165"/>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
        <p:nvSpPr>
          <p:cNvPr id="2" name="内容占位符 7"/>
          <p:cNvSpPr/>
          <p:nvPr/>
        </p:nvSpPr>
        <p:spPr>
          <a:xfrm>
            <a:off x="2634615" y="2042160"/>
            <a:ext cx="3836670" cy="537845"/>
          </a:xfrm>
          <a:prstGeom prst="rect">
            <a:avLst/>
          </a:prstGeom>
          <a:noFill/>
          <a:ln w="9525">
            <a:noFill/>
          </a:ln>
        </p:spPr>
        <p:txBody>
          <a:bodyPr/>
          <a:lstStyle/>
          <a:p>
            <a:pPr marL="381000" lvl="0" indent="-381000"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、不安全行为原因分析</a:t>
            </a:r>
          </a:p>
          <a:p>
            <a:pPr marL="381000" lvl="0" indent="-381000" eaLnBrk="1" hangingPunct="1">
              <a:spcBef>
                <a:spcPct val="20000"/>
              </a:spcBef>
            </a:pPr>
            <a:r>
              <a:rPr lang="zh-CN" altLang="en-US" sz="3200" dirty="0">
                <a:solidFill>
                  <a:schemeClr val="bg1"/>
                </a:solidFill>
                <a:latin typeface="微软雅黑" panose="020B0503020204020204" pitchFamily="34" charset="-122"/>
                <a:ea typeface="微软雅黑" panose="020B0503020204020204" pitchFamily="34" charset="-122"/>
              </a:rPr>
              <a:t>          </a:t>
            </a:r>
          </a:p>
        </p:txBody>
      </p:sp>
      <p:sp>
        <p:nvSpPr>
          <p:cNvPr id="40965" name="左大括号 4"/>
          <p:cNvSpPr/>
          <p:nvPr/>
        </p:nvSpPr>
        <p:spPr>
          <a:xfrm>
            <a:off x="2580005" y="3036570"/>
            <a:ext cx="499745" cy="2750185"/>
          </a:xfrm>
          <a:prstGeom prst="leftBrace">
            <a:avLst>
              <a:gd name="adj1" fmla="val 0"/>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66" name="TextBox 5"/>
          <p:cNvSpPr txBox="1"/>
          <p:nvPr/>
        </p:nvSpPr>
        <p:spPr>
          <a:xfrm>
            <a:off x="770255" y="4305300"/>
            <a:ext cx="1714500" cy="461963"/>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不全安行为</a:t>
            </a:r>
          </a:p>
        </p:txBody>
      </p:sp>
      <p:sp>
        <p:nvSpPr>
          <p:cNvPr id="40967" name="TextBox 8"/>
          <p:cNvSpPr txBox="1"/>
          <p:nvPr/>
        </p:nvSpPr>
        <p:spPr>
          <a:xfrm>
            <a:off x="2484438" y="2952115"/>
            <a:ext cx="2214562"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知识不足</a:t>
            </a: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（不知道）</a:t>
            </a:r>
          </a:p>
        </p:txBody>
      </p:sp>
      <p:sp>
        <p:nvSpPr>
          <p:cNvPr id="40968" name="TextBox 9"/>
          <p:cNvSpPr txBox="1"/>
          <p:nvPr/>
        </p:nvSpPr>
        <p:spPr>
          <a:xfrm>
            <a:off x="2392680" y="3929063"/>
            <a:ext cx="2214563"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能力不足</a:t>
            </a: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 不会）</a:t>
            </a:r>
          </a:p>
        </p:txBody>
      </p:sp>
      <p:sp>
        <p:nvSpPr>
          <p:cNvPr id="40969" name="TextBox 10"/>
          <p:cNvSpPr txBox="1"/>
          <p:nvPr/>
        </p:nvSpPr>
        <p:spPr>
          <a:xfrm>
            <a:off x="3079750" y="5374005"/>
            <a:ext cx="1490345" cy="659130"/>
          </a:xfrm>
          <a:prstGeom prst="rect">
            <a:avLst/>
          </a:prstGeom>
          <a:noFill/>
          <a:ln w="9525">
            <a:noFill/>
          </a:ln>
        </p:spPr>
        <p:txBody>
          <a:bodyPr wrap="square">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会且有能力但不去做</a:t>
            </a:r>
          </a:p>
        </p:txBody>
      </p:sp>
      <p:sp>
        <p:nvSpPr>
          <p:cNvPr id="40970" name="左大括号 12"/>
          <p:cNvSpPr/>
          <p:nvPr/>
        </p:nvSpPr>
        <p:spPr>
          <a:xfrm>
            <a:off x="4570095" y="5031105"/>
            <a:ext cx="373380" cy="1172845"/>
          </a:xfrm>
          <a:prstGeom prst="leftBrace">
            <a:avLst>
              <a:gd name="adj1" fmla="val 8337"/>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971" name="TextBox 13"/>
          <p:cNvSpPr txBox="1"/>
          <p:nvPr/>
        </p:nvSpPr>
        <p:spPr>
          <a:xfrm>
            <a:off x="4877753" y="4777740"/>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人的失误</a:t>
            </a:r>
          </a:p>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（不注意）</a:t>
            </a:r>
          </a:p>
        </p:txBody>
      </p:sp>
      <p:sp>
        <p:nvSpPr>
          <p:cNvPr id="40972" name="TextBox 14"/>
          <p:cNvSpPr txBox="1"/>
          <p:nvPr/>
        </p:nvSpPr>
        <p:spPr>
          <a:xfrm>
            <a:off x="4996498" y="5786755"/>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不负责任的行为</a:t>
            </a:r>
          </a:p>
        </p:txBody>
      </p:sp>
      <p:sp>
        <p:nvSpPr>
          <p:cNvPr id="40973" name="右箭头 23"/>
          <p:cNvSpPr/>
          <p:nvPr/>
        </p:nvSpPr>
        <p:spPr>
          <a:xfrm flipV="1">
            <a:off x="5106670" y="3209925"/>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4" name="左大括号 24"/>
          <p:cNvSpPr/>
          <p:nvPr/>
        </p:nvSpPr>
        <p:spPr>
          <a:xfrm>
            <a:off x="6425565" y="4526915"/>
            <a:ext cx="302895" cy="84709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5" name="左大括号 26"/>
          <p:cNvSpPr/>
          <p:nvPr/>
        </p:nvSpPr>
        <p:spPr>
          <a:xfrm>
            <a:off x="6425565" y="5540375"/>
            <a:ext cx="325120" cy="9124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6" name="左大括号 27"/>
          <p:cNvSpPr/>
          <p:nvPr/>
        </p:nvSpPr>
        <p:spPr>
          <a:xfrm>
            <a:off x="6424295" y="2778760"/>
            <a:ext cx="304165" cy="6457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7" name="左大括号 28"/>
          <p:cNvSpPr/>
          <p:nvPr/>
        </p:nvSpPr>
        <p:spPr>
          <a:xfrm>
            <a:off x="6432550" y="3571240"/>
            <a:ext cx="295910" cy="82931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9" name="TextBox 30"/>
          <p:cNvSpPr txBox="1"/>
          <p:nvPr/>
        </p:nvSpPr>
        <p:spPr>
          <a:xfrm>
            <a:off x="6843395" y="2686368"/>
            <a:ext cx="1357313" cy="738187"/>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没教给我</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没记住</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忘了</a:t>
            </a:r>
          </a:p>
        </p:txBody>
      </p:sp>
      <p:sp>
        <p:nvSpPr>
          <p:cNvPr id="40980" name="TextBox 31"/>
          <p:cNvSpPr txBox="1"/>
          <p:nvPr/>
        </p:nvSpPr>
        <p:spPr>
          <a:xfrm>
            <a:off x="6769735" y="3611245"/>
            <a:ext cx="1695450" cy="7381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这项工作太难</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技术不成熟</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只是这会儿不会</a:t>
            </a:r>
          </a:p>
        </p:txBody>
      </p:sp>
      <p:sp>
        <p:nvSpPr>
          <p:cNvPr id="40981" name="TextBox 33"/>
          <p:cNvSpPr txBox="1"/>
          <p:nvPr/>
        </p:nvSpPr>
        <p:spPr>
          <a:xfrm>
            <a:off x="6769418" y="4513580"/>
            <a:ext cx="2103437" cy="959485"/>
          </a:xfrm>
          <a:prstGeom prst="rect">
            <a:avLst/>
          </a:prstGeom>
          <a:noFill/>
          <a:ln w="9525">
            <a:noFill/>
          </a:ln>
        </p:spPr>
        <p:txBody>
          <a:bodyPr wrap="square">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看错了，听错了</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暂时忘了</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无意识的动作</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不集中精神，精神恍惚</a:t>
            </a:r>
          </a:p>
        </p:txBody>
      </p:sp>
      <p:sp>
        <p:nvSpPr>
          <p:cNvPr id="40982" name="TextBox 34"/>
          <p:cNvSpPr txBox="1"/>
          <p:nvPr/>
        </p:nvSpPr>
        <p:spPr>
          <a:xfrm>
            <a:off x="6843078" y="5540375"/>
            <a:ext cx="1357312" cy="9540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麻烦</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应该没事吧</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只是一点点</a:t>
            </a: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大家都这么做</a:t>
            </a:r>
          </a:p>
        </p:txBody>
      </p:sp>
      <p:sp>
        <p:nvSpPr>
          <p:cNvPr id="3" name="右箭头 23"/>
          <p:cNvSpPr/>
          <p:nvPr/>
        </p:nvSpPr>
        <p:spPr>
          <a:xfrm flipV="1">
            <a:off x="5106670" y="4066540"/>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8"/>
                                        </p:tgtEl>
                                        <p:attrNameLst>
                                          <p:attrName>style.visibility</p:attrName>
                                        </p:attrNameLst>
                                      </p:cBhvr>
                                      <p:to>
                                        <p:strVal val="visible"/>
                                      </p:to>
                                    </p:set>
                                    <p:anim calcmode="lin" valueType="num">
                                      <p:cBhvr additive="base">
                                        <p:cTn id="21" dur="500" fill="hold"/>
                                        <p:tgtEl>
                                          <p:spTgt spid="40968"/>
                                        </p:tgtEl>
                                        <p:attrNameLst>
                                          <p:attrName>ppt_x</p:attrName>
                                        </p:attrNameLst>
                                      </p:cBhvr>
                                      <p:tavLst>
                                        <p:tav tm="0">
                                          <p:val>
                                            <p:strVal val="#ppt_x"/>
                                          </p:val>
                                        </p:tav>
                                        <p:tav tm="100000">
                                          <p:val>
                                            <p:strVal val="#ppt_x"/>
                                          </p:val>
                                        </p:tav>
                                      </p:tavLst>
                                    </p:anim>
                                    <p:anim calcmode="lin" valueType="num">
                                      <p:cBhvr additive="base">
                                        <p:cTn id="22" dur="500" fill="hold"/>
                                        <p:tgtEl>
                                          <p:spTgt spid="409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ppt_x"/>
                                          </p:val>
                                        </p:tav>
                                        <p:tav tm="100000">
                                          <p:val>
                                            <p:strVal val="#ppt_x"/>
                                          </p:val>
                                        </p:tav>
                                      </p:tavLst>
                                    </p:anim>
                                    <p:anim calcmode="lin" valueType="num">
                                      <p:cBhvr additive="base">
                                        <p:cTn id="26" dur="500" fill="hold"/>
                                        <p:tgtEl>
                                          <p:spTgt spid="409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5"/>
                                        </p:tgtEl>
                                        <p:attrNameLst>
                                          <p:attrName>style.visibility</p:attrName>
                                        </p:attrNameLst>
                                      </p:cBhvr>
                                      <p:to>
                                        <p:strVal val="visible"/>
                                      </p:to>
                                    </p:set>
                                    <p:anim calcmode="lin" valueType="num">
                                      <p:cBhvr additive="base">
                                        <p:cTn id="29" dur="500" fill="hold"/>
                                        <p:tgtEl>
                                          <p:spTgt spid="40965"/>
                                        </p:tgtEl>
                                        <p:attrNameLst>
                                          <p:attrName>ppt_x</p:attrName>
                                        </p:attrNameLst>
                                      </p:cBhvr>
                                      <p:tavLst>
                                        <p:tav tm="0">
                                          <p:val>
                                            <p:strVal val="#ppt_x"/>
                                          </p:val>
                                        </p:tav>
                                        <p:tav tm="100000">
                                          <p:val>
                                            <p:strVal val="#ppt_x"/>
                                          </p:val>
                                        </p:tav>
                                      </p:tavLst>
                                    </p:anim>
                                    <p:anim calcmode="lin" valueType="num">
                                      <p:cBhvr additive="base">
                                        <p:cTn id="30" dur="500" fill="hold"/>
                                        <p:tgtEl>
                                          <p:spTgt spid="409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73"/>
                                        </p:tgtEl>
                                        <p:attrNameLst>
                                          <p:attrName>style.visibility</p:attrName>
                                        </p:attrNameLst>
                                      </p:cBhvr>
                                      <p:to>
                                        <p:strVal val="visible"/>
                                      </p:to>
                                    </p:set>
                                    <p:anim calcmode="lin" valueType="num">
                                      <p:cBhvr additive="base">
                                        <p:cTn id="33" dur="500" fill="hold"/>
                                        <p:tgtEl>
                                          <p:spTgt spid="40973"/>
                                        </p:tgtEl>
                                        <p:attrNameLst>
                                          <p:attrName>ppt_x</p:attrName>
                                        </p:attrNameLst>
                                      </p:cBhvr>
                                      <p:tavLst>
                                        <p:tav tm="0">
                                          <p:val>
                                            <p:strVal val="#ppt_x"/>
                                          </p:val>
                                        </p:tav>
                                        <p:tav tm="100000">
                                          <p:val>
                                            <p:strVal val="#ppt_x"/>
                                          </p:val>
                                        </p:tav>
                                      </p:tavLst>
                                    </p:anim>
                                    <p:anim calcmode="lin" valueType="num">
                                      <p:cBhvr additive="base">
                                        <p:cTn id="34" dur="500" fill="hold"/>
                                        <p:tgtEl>
                                          <p:spTgt spid="4097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970"/>
                                        </p:tgtEl>
                                        <p:attrNameLst>
                                          <p:attrName>style.visibility</p:attrName>
                                        </p:attrNameLst>
                                      </p:cBhvr>
                                      <p:to>
                                        <p:strVal val="visible"/>
                                      </p:to>
                                    </p:set>
                                    <p:anim calcmode="lin" valueType="num">
                                      <p:cBhvr additive="base">
                                        <p:cTn id="49" dur="500" fill="hold"/>
                                        <p:tgtEl>
                                          <p:spTgt spid="40970"/>
                                        </p:tgtEl>
                                        <p:attrNameLst>
                                          <p:attrName>ppt_x</p:attrName>
                                        </p:attrNameLst>
                                      </p:cBhvr>
                                      <p:tavLst>
                                        <p:tav tm="0">
                                          <p:val>
                                            <p:strVal val="#ppt_x"/>
                                          </p:val>
                                        </p:tav>
                                        <p:tav tm="100000">
                                          <p:val>
                                            <p:strVal val="#ppt_x"/>
                                          </p:val>
                                        </p:tav>
                                      </p:tavLst>
                                    </p:anim>
                                    <p:anim calcmode="lin" valueType="num">
                                      <p:cBhvr additive="base">
                                        <p:cTn id="50" dur="500" fill="hold"/>
                                        <p:tgtEl>
                                          <p:spTgt spid="409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79"/>
                                        </p:tgtEl>
                                        <p:attrNameLst>
                                          <p:attrName>style.visibility</p:attrName>
                                        </p:attrNameLst>
                                      </p:cBhvr>
                                      <p:to>
                                        <p:strVal val="visible"/>
                                      </p:to>
                                    </p:set>
                                    <p:anim calcmode="lin" valueType="num">
                                      <p:cBhvr additive="base">
                                        <p:cTn id="53" dur="500" fill="hold"/>
                                        <p:tgtEl>
                                          <p:spTgt spid="40979"/>
                                        </p:tgtEl>
                                        <p:attrNameLst>
                                          <p:attrName>ppt_x</p:attrName>
                                        </p:attrNameLst>
                                      </p:cBhvr>
                                      <p:tavLst>
                                        <p:tav tm="0">
                                          <p:val>
                                            <p:strVal val="#ppt_x"/>
                                          </p:val>
                                        </p:tav>
                                        <p:tav tm="100000">
                                          <p:val>
                                            <p:strVal val="#ppt_x"/>
                                          </p:val>
                                        </p:tav>
                                      </p:tavLst>
                                    </p:anim>
                                    <p:anim calcmode="lin" valueType="num">
                                      <p:cBhvr additive="base">
                                        <p:cTn id="54" dur="500" fill="hold"/>
                                        <p:tgtEl>
                                          <p:spTgt spid="409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76"/>
                                        </p:tgtEl>
                                        <p:attrNameLst>
                                          <p:attrName>style.visibility</p:attrName>
                                        </p:attrNameLst>
                                      </p:cBhvr>
                                      <p:to>
                                        <p:strVal val="visible"/>
                                      </p:to>
                                    </p:set>
                                    <p:anim calcmode="lin" valueType="num">
                                      <p:cBhvr additive="base">
                                        <p:cTn id="57" dur="500" fill="hold"/>
                                        <p:tgtEl>
                                          <p:spTgt spid="40976"/>
                                        </p:tgtEl>
                                        <p:attrNameLst>
                                          <p:attrName>ppt_x</p:attrName>
                                        </p:attrNameLst>
                                      </p:cBhvr>
                                      <p:tavLst>
                                        <p:tav tm="0">
                                          <p:val>
                                            <p:strVal val="#ppt_x"/>
                                          </p:val>
                                        </p:tav>
                                        <p:tav tm="100000">
                                          <p:val>
                                            <p:strVal val="#ppt_x"/>
                                          </p:val>
                                        </p:tav>
                                      </p:tavLst>
                                    </p:anim>
                                    <p:anim calcmode="lin" valueType="num">
                                      <p:cBhvr additive="base">
                                        <p:cTn id="58" dur="500" fill="hold"/>
                                        <p:tgtEl>
                                          <p:spTgt spid="4097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80"/>
                                        </p:tgtEl>
                                        <p:attrNameLst>
                                          <p:attrName>style.visibility</p:attrName>
                                        </p:attrNameLst>
                                      </p:cBhvr>
                                      <p:to>
                                        <p:strVal val="visible"/>
                                      </p:to>
                                    </p:set>
                                    <p:anim calcmode="lin" valueType="num">
                                      <p:cBhvr additive="base">
                                        <p:cTn id="61" dur="500" fill="hold"/>
                                        <p:tgtEl>
                                          <p:spTgt spid="40980"/>
                                        </p:tgtEl>
                                        <p:attrNameLst>
                                          <p:attrName>ppt_x</p:attrName>
                                        </p:attrNameLst>
                                      </p:cBhvr>
                                      <p:tavLst>
                                        <p:tav tm="0">
                                          <p:val>
                                            <p:strVal val="#ppt_x"/>
                                          </p:val>
                                        </p:tav>
                                        <p:tav tm="100000">
                                          <p:val>
                                            <p:strVal val="#ppt_x"/>
                                          </p:val>
                                        </p:tav>
                                      </p:tavLst>
                                    </p:anim>
                                    <p:anim calcmode="lin" valueType="num">
                                      <p:cBhvr additive="base">
                                        <p:cTn id="62" dur="500" fill="hold"/>
                                        <p:tgtEl>
                                          <p:spTgt spid="4098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981"/>
                                        </p:tgtEl>
                                        <p:attrNameLst>
                                          <p:attrName>style.visibility</p:attrName>
                                        </p:attrNameLst>
                                      </p:cBhvr>
                                      <p:to>
                                        <p:strVal val="visible"/>
                                      </p:to>
                                    </p:set>
                                    <p:anim calcmode="lin" valueType="num">
                                      <p:cBhvr additive="base">
                                        <p:cTn id="69" dur="500" fill="hold"/>
                                        <p:tgtEl>
                                          <p:spTgt spid="40981"/>
                                        </p:tgtEl>
                                        <p:attrNameLst>
                                          <p:attrName>ppt_x</p:attrName>
                                        </p:attrNameLst>
                                      </p:cBhvr>
                                      <p:tavLst>
                                        <p:tav tm="0">
                                          <p:val>
                                            <p:strVal val="#ppt_x"/>
                                          </p:val>
                                        </p:tav>
                                        <p:tav tm="100000">
                                          <p:val>
                                            <p:strVal val="#ppt_x"/>
                                          </p:val>
                                        </p:tav>
                                      </p:tavLst>
                                    </p:anim>
                                    <p:anim calcmode="lin" valueType="num">
                                      <p:cBhvr additive="base">
                                        <p:cTn id="70" dur="500" fill="hold"/>
                                        <p:tgtEl>
                                          <p:spTgt spid="409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974"/>
                                        </p:tgtEl>
                                        <p:attrNameLst>
                                          <p:attrName>style.visibility</p:attrName>
                                        </p:attrNameLst>
                                      </p:cBhvr>
                                      <p:to>
                                        <p:strVal val="visible"/>
                                      </p:to>
                                    </p:set>
                                    <p:anim calcmode="lin" valueType="num">
                                      <p:cBhvr additive="base">
                                        <p:cTn id="73" dur="500" fill="hold"/>
                                        <p:tgtEl>
                                          <p:spTgt spid="40974"/>
                                        </p:tgtEl>
                                        <p:attrNameLst>
                                          <p:attrName>ppt_x</p:attrName>
                                        </p:attrNameLst>
                                      </p:cBhvr>
                                      <p:tavLst>
                                        <p:tav tm="0">
                                          <p:val>
                                            <p:strVal val="#ppt_x"/>
                                          </p:val>
                                        </p:tav>
                                        <p:tav tm="100000">
                                          <p:val>
                                            <p:strVal val="#ppt_x"/>
                                          </p:val>
                                        </p:tav>
                                      </p:tavLst>
                                    </p:anim>
                                    <p:anim calcmode="lin" valueType="num">
                                      <p:cBhvr additive="base">
                                        <p:cTn id="74" dur="500" fill="hold"/>
                                        <p:tgtEl>
                                          <p:spTgt spid="409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982"/>
                                        </p:tgtEl>
                                        <p:attrNameLst>
                                          <p:attrName>style.visibility</p:attrName>
                                        </p:attrNameLst>
                                      </p:cBhvr>
                                      <p:to>
                                        <p:strVal val="visible"/>
                                      </p:to>
                                    </p:set>
                                    <p:anim calcmode="lin" valueType="num">
                                      <p:cBhvr additive="base">
                                        <p:cTn id="77" dur="500" fill="hold"/>
                                        <p:tgtEl>
                                          <p:spTgt spid="40982"/>
                                        </p:tgtEl>
                                        <p:attrNameLst>
                                          <p:attrName>ppt_x</p:attrName>
                                        </p:attrNameLst>
                                      </p:cBhvr>
                                      <p:tavLst>
                                        <p:tav tm="0">
                                          <p:val>
                                            <p:strVal val="#ppt_x"/>
                                          </p:val>
                                        </p:tav>
                                        <p:tav tm="100000">
                                          <p:val>
                                            <p:strVal val="#ppt_x"/>
                                          </p:val>
                                        </p:tav>
                                      </p:tavLst>
                                    </p:anim>
                                    <p:anim calcmode="lin" valueType="num">
                                      <p:cBhvr additive="base">
                                        <p:cTn id="78" dur="500" fill="hold"/>
                                        <p:tgtEl>
                                          <p:spTgt spid="4098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975"/>
                                        </p:tgtEl>
                                        <p:attrNameLst>
                                          <p:attrName>style.visibility</p:attrName>
                                        </p:attrNameLst>
                                      </p:cBhvr>
                                      <p:to>
                                        <p:strVal val="visible"/>
                                      </p:to>
                                    </p:set>
                                    <p:anim calcmode="lin" valueType="num">
                                      <p:cBhvr additive="base">
                                        <p:cTn id="81" dur="500" fill="hold"/>
                                        <p:tgtEl>
                                          <p:spTgt spid="40975"/>
                                        </p:tgtEl>
                                        <p:attrNameLst>
                                          <p:attrName>ppt_x</p:attrName>
                                        </p:attrNameLst>
                                      </p:cBhvr>
                                      <p:tavLst>
                                        <p:tav tm="0">
                                          <p:val>
                                            <p:strVal val="#ppt_x"/>
                                          </p:val>
                                        </p:tav>
                                        <p:tav tm="100000">
                                          <p:val>
                                            <p:strVal val="#ppt_x"/>
                                          </p:val>
                                        </p:tav>
                                      </p:tavLst>
                                    </p:anim>
                                    <p:anim calcmode="lin" valueType="num">
                                      <p:cBhvr additive="base">
                                        <p:cTn id="82"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5" grpId="0" animBg="1"/>
      <p:bldP spid="40966" grpId="0"/>
      <p:bldP spid="40967" grpId="0"/>
      <p:bldP spid="40968" grpId="0"/>
      <p:bldP spid="40969" grpId="0"/>
      <p:bldP spid="40970" grpId="0" animBg="1"/>
      <p:bldP spid="40971" grpId="0"/>
      <p:bldP spid="40972" grpId="0"/>
      <p:bldP spid="40973" grpId="0" animBg="1"/>
      <p:bldP spid="40974" grpId="0" animBg="1"/>
      <p:bldP spid="40975" grpId="0" animBg="1"/>
      <p:bldP spid="40976" grpId="0" animBg="1"/>
      <p:bldP spid="40977" grpId="0" animBg="1"/>
      <p:bldP spid="40979" grpId="0"/>
      <p:bldP spid="40980" grpId="0"/>
      <p:bldP spid="40981" grpId="0"/>
      <p:bldP spid="4098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a:solidFill>
                  <a:schemeClr val="bg1"/>
                </a:solidFill>
                <a:latin typeface="微软雅黑" panose="020B0503020204020204" pitchFamily="34" charset="-122"/>
                <a:ea typeface="微软雅黑" panose="020B0503020204020204" pitchFamily="34" charset="-122"/>
              </a:rPr>
              <a:t> </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03" y="-78122"/>
            <a:ext cx="3458258" cy="1663880"/>
          </a:xfrm>
          <a:prstGeom prst="rect">
            <a:avLst/>
          </a:prstGeom>
        </p:spPr>
      </p:pic>
      <p:pic>
        <p:nvPicPr>
          <p:cNvPr id="7" name="图片 6" descr="938240fcaff36500e30bd80c7b698cf4"/>
          <p:cNvPicPr>
            <a:picLocks noChangeAspect="1"/>
          </p:cNvPicPr>
          <p:nvPr/>
        </p:nvPicPr>
        <p:blipFill>
          <a:blip r:embed="rId4"/>
          <a:stretch>
            <a:fillRect/>
          </a:stretch>
        </p:blipFill>
        <p:spPr>
          <a:xfrm flipH="1">
            <a:off x="8846820" y="1585595"/>
            <a:ext cx="3256915" cy="5224145"/>
          </a:xfrm>
          <a:prstGeom prst="rect">
            <a:avLst/>
          </a:prstGeom>
        </p:spPr>
      </p:pic>
      <p:sp>
        <p:nvSpPr>
          <p:cNvPr id="65540" name="内容占位符 7"/>
          <p:cNvSpPr/>
          <p:nvPr/>
        </p:nvSpPr>
        <p:spPr>
          <a:xfrm>
            <a:off x="1111885" y="1934845"/>
            <a:ext cx="7215505" cy="4525645"/>
          </a:xfrm>
          <a:prstGeom prst="rect">
            <a:avLst/>
          </a:prstGeom>
          <a:noFill/>
          <a:ln w="9525">
            <a:noFill/>
          </a:ln>
        </p:spPr>
        <p:txBody>
          <a:bodyPr/>
          <a:lstStyle/>
          <a:p>
            <a:pPr marL="381000" lvl="0" indent="-381000" algn="ctr" eaLnBrk="1" latinLnBrk="0" hangingPunct="1">
              <a:lnSpc>
                <a:spcPct val="150000"/>
              </a:lnSpc>
              <a:spcBef>
                <a:spcPts val="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、解决不安全行为的方法</a:t>
            </a: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）提高感知的敏锐程度，当感知班组成员能力迟钝，没有认为那是危险时，一定不让班组成员做；</a:t>
            </a: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）提高注意力，当发现班组成员不知不觉中没有留神，恍恍惚惚时，也一定不让做；</a:t>
            </a: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）加强付诸实践的热情，如果班组成员从开始就“不想干”时，就一定不让其做。</a:t>
            </a: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a:t>
            </a:r>
          </a:p>
        </p:txBody>
      </p:sp>
      <p:sp>
        <p:nvSpPr>
          <p:cNvPr id="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L 形 16"/>
          <p:cNvSpPr/>
          <p:nvPr/>
        </p:nvSpPr>
        <p:spPr bwMode="auto">
          <a:xfrm rot="16200000">
            <a:off x="4884420" y="-2028190"/>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0">
                                            <p:txEl>
                                              <p:pRg st="2" end="2"/>
                                            </p:txEl>
                                          </p:spTgt>
                                        </p:tgtEl>
                                        <p:attrNameLst>
                                          <p:attrName>style.visibility</p:attrName>
                                        </p:attrNameLst>
                                      </p:cBhvr>
                                      <p:to>
                                        <p:strVal val="visible"/>
                                      </p:to>
                                    </p:set>
                                    <p:anim calcmode="lin" valueType="num">
                                      <p:cBhvr additive="base">
                                        <p:cTn id="13"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540">
                                            <p:txEl>
                                              <p:pRg st="3" end="3"/>
                                            </p:txEl>
                                          </p:spTgt>
                                        </p:tgtEl>
                                        <p:attrNameLst>
                                          <p:attrName>style.visibility</p:attrName>
                                        </p:attrNameLst>
                                      </p:cBhvr>
                                      <p:to>
                                        <p:strVal val="visible"/>
                                      </p:to>
                                    </p:set>
                                    <p:anim calcmode="lin" valueType="num">
                                      <p:cBhvr additive="base">
                                        <p:cTn id="17"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4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 calcmode="lin" valueType="num">
                                      <p:cBhvr additive="base">
                                        <p:cTn id="21" dur="5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017395"/>
            <a:ext cx="7525385" cy="4262120"/>
          </a:xfrm>
          <a:prstGeom prst="rect">
            <a:avLst/>
          </a:prstGeom>
          <a:noFill/>
          <a:ln w="9525">
            <a:noFill/>
          </a:ln>
        </p:spPr>
        <p:txBody>
          <a:bodyPr/>
          <a:lstStyle/>
          <a:p>
            <a:pPr marL="609600" lvl="0" indent="-609600" algn="ctr" eaLnBrk="1" hangingPunct="1">
              <a:spcBef>
                <a:spcPct val="2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、习惯性违章的含义及表现</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含义：固守旧有的不良作业传统和工作习惯，违反安全工作规 程的行为。</a:t>
            </a: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表现：①它是长期沿袭下来的行为，实质上是违反安全生产工作客观规律，盲目的自觉或不自觉的随心所欲，但都习以为常习惯成自然；</a:t>
            </a: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②它不是在一个人身上偶尔出现，而是在许多人身上经常表现的违章行为。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162810"/>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、习惯性违章的特征</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）顽固性：习惯性行为方式，安全心里不改变，难以纠正；</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）丧失警觉性：习以为常，不以为然；</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）有影响力：很强的传染力，危害性大；</a:t>
            </a: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）事故必然性：习惯性违章行为越来越多，发生事故的机率越大。</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588">
                                            <p:txEl>
                                              <p:pRg st="5" end="5"/>
                                            </p:txEl>
                                          </p:spTgt>
                                        </p:tgtEl>
                                        <p:attrNameLst>
                                          <p:attrName>style.visibility</p:attrName>
                                        </p:attrNameLst>
                                      </p:cBhvr>
                                      <p:to>
                                        <p:strVal val="visible"/>
                                      </p:to>
                                    </p:set>
                                    <p:anim calcmode="lin" valueType="num">
                                      <p:cBhvr additive="base">
                                        <p:cTn id="25"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45060" name="内容占位符 7"/>
          <p:cNvSpPr/>
          <p:nvPr/>
        </p:nvSpPr>
        <p:spPr>
          <a:xfrm>
            <a:off x="2247265" y="2054225"/>
            <a:ext cx="4655820" cy="55499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、怎样消除习惯性违章</a:t>
            </a:r>
          </a:p>
          <a:p>
            <a:pPr marL="609600" lvl="0" indent="-609600" algn="ctr" eaLnBrk="1" hangingPunct="1">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      </a:t>
            </a:r>
          </a:p>
        </p:txBody>
      </p:sp>
      <p:grpSp>
        <p:nvGrpSpPr>
          <p:cNvPr id="2" name="Group 5"/>
          <p:cNvGrpSpPr/>
          <p:nvPr/>
        </p:nvGrpSpPr>
        <p:grpSpPr>
          <a:xfrm>
            <a:off x="997585" y="2830513"/>
            <a:ext cx="3711575" cy="3321049"/>
            <a:chOff x="0" y="0"/>
            <a:chExt cx="2338" cy="2092"/>
          </a:xfrm>
        </p:grpSpPr>
        <p:sp>
          <p:nvSpPr>
            <p:cNvPr id="45063" name="Text Box 6"/>
            <p:cNvSpPr txBox="1"/>
            <p:nvPr/>
          </p:nvSpPr>
          <p:spPr>
            <a:xfrm>
              <a:off x="1131" y="0"/>
              <a:ext cx="120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进行事故演练</a:t>
              </a:r>
            </a:p>
          </p:txBody>
        </p:sp>
        <p:sp>
          <p:nvSpPr>
            <p:cNvPr id="45064" name="Text Box 7"/>
            <p:cNvSpPr txBox="1"/>
            <p:nvPr/>
          </p:nvSpPr>
          <p:spPr>
            <a:xfrm>
              <a:off x="994" y="301"/>
              <a:ext cx="1343"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a:t>
              </a:r>
              <a:r>
                <a:rPr lang="en-US" altLang="zh-CN" sz="2000" dirty="0">
                  <a:solidFill>
                    <a:schemeClr val="bg1"/>
                  </a:solidFill>
                  <a:latin typeface="微软雅黑" panose="020B0503020204020204" pitchFamily="34" charset="-122"/>
                  <a:ea typeface="微软雅黑" panose="020B0503020204020204" pitchFamily="34" charset="-122"/>
                </a:rPr>
                <a:t>5S</a:t>
              </a:r>
              <a:r>
                <a:rPr lang="zh-CN" altLang="en-US" sz="2000" dirty="0">
                  <a:solidFill>
                    <a:schemeClr val="bg1"/>
                  </a:solidFill>
                  <a:latin typeface="微软雅黑" panose="020B0503020204020204" pitchFamily="34" charset="-122"/>
                  <a:ea typeface="微软雅黑" panose="020B0503020204020204" pitchFamily="34" charset="-122"/>
                </a:rPr>
                <a:t>现场管理</a:t>
              </a:r>
            </a:p>
          </p:txBody>
        </p:sp>
        <p:sp>
          <p:nvSpPr>
            <p:cNvPr id="45065" name="Text Box 8"/>
            <p:cNvSpPr txBox="1"/>
            <p:nvPr/>
          </p:nvSpPr>
          <p:spPr>
            <a:xfrm>
              <a:off x="223" y="1521"/>
              <a:ext cx="2114"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做好每日的安全检查</a:t>
              </a:r>
            </a:p>
          </p:txBody>
        </p:sp>
        <p:sp>
          <p:nvSpPr>
            <p:cNvPr id="45066" name="Text Box 9"/>
            <p:cNvSpPr txBox="1"/>
            <p:nvPr/>
          </p:nvSpPr>
          <p:spPr>
            <a:xfrm>
              <a:off x="662" y="902"/>
              <a:ext cx="167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做好安全教育</a:t>
              </a:r>
            </a:p>
          </p:txBody>
        </p:sp>
        <p:sp>
          <p:nvSpPr>
            <p:cNvPr id="45067" name="Text Box 10"/>
            <p:cNvSpPr txBox="1"/>
            <p:nvPr/>
          </p:nvSpPr>
          <p:spPr>
            <a:xfrm>
              <a:off x="465" y="1213"/>
              <a:ext cx="1872"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实行标准化作业</a:t>
              </a:r>
            </a:p>
          </p:txBody>
        </p:sp>
        <p:sp>
          <p:nvSpPr>
            <p:cNvPr id="45068" name="Text Box 11"/>
            <p:cNvSpPr txBox="1"/>
            <p:nvPr/>
          </p:nvSpPr>
          <p:spPr>
            <a:xfrm>
              <a:off x="0" y="1829"/>
              <a:ext cx="2338"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开好班前班后会</a:t>
              </a:r>
            </a:p>
          </p:txBody>
        </p:sp>
        <p:sp>
          <p:nvSpPr>
            <p:cNvPr id="45069" name="Text Box 12"/>
            <p:cNvSpPr txBox="1"/>
            <p:nvPr/>
          </p:nvSpPr>
          <p:spPr>
            <a:xfrm>
              <a:off x="848" y="603"/>
              <a:ext cx="1490"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做好危险源控制</a:t>
              </a:r>
            </a:p>
          </p:txBody>
        </p:sp>
      </p:grpSp>
      <p:sp>
        <p:nvSpPr>
          <p:cNvPr id="71693" name="AutoShape 13"/>
          <p:cNvSpPr/>
          <p:nvPr/>
        </p:nvSpPr>
        <p:spPr>
          <a:xfrm>
            <a:off x="5374005" y="3976370"/>
            <a:ext cx="2808605" cy="1412875"/>
          </a:xfrm>
          <a:prstGeom prst="wedgeRoundRectCallout">
            <a:avLst>
              <a:gd name="adj1" fmla="val -73458"/>
              <a:gd name="adj2" fmla="val -236"/>
              <a:gd name="adj3" fmla="val 16667"/>
            </a:avLst>
          </a:prstGeom>
          <a:noFill/>
          <a:ln w="9525" cap="flat" cmpd="sng">
            <a:solidFill>
              <a:schemeClr val="bg1"/>
            </a:solidFill>
            <a:prstDash val="solid"/>
            <a:miter/>
            <a:headEnd type="none" w="med" len="med"/>
            <a:tailEnd type="none" w="med" len="med"/>
          </a:ln>
        </p:spPr>
        <p:txBody>
          <a:bodyPr/>
          <a:lstStyle/>
          <a:p>
            <a:pPr lvl="0" algn="ctr" eaLnBrk="1" hangingPunct="1"/>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消除习惯性违章班组是重点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1693"/>
                                        </p:tgtEl>
                                        <p:attrNameLst>
                                          <p:attrName>style.visibility</p:attrName>
                                        </p:attrNameLst>
                                      </p:cBhvr>
                                      <p:to>
                                        <p:strVal val="visible"/>
                                      </p:to>
                                    </p:set>
                                    <p:animEffect transition="in" filter="strips(downLeft)">
                                      <p:cBhvr>
                                        <p:cTn id="13" dur="500"/>
                                        <p:tgtEl>
                                          <p:spTgt spid="7169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7169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79805" y="2066925"/>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、坚持“安全第一，预防为主，综合治理”的方针</a:t>
            </a: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）做到“四个凡事”原则：凡事有人负责、凡事有章可循、凡事有据可查、凡事有人监督</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）现场作业安全以“三防”为防范：防违章、防麻痹、防松懈</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）现场作业安全以”三无“为重点：个人无违章、岗位无隐患、班组无事故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3" end="3"/>
                                            </p:txEl>
                                          </p:spTgt>
                                        </p:tgtEl>
                                        <p:attrNameLst>
                                          <p:attrName>style.visibility</p:attrName>
                                        </p:attrNameLst>
                                      </p:cBhvr>
                                      <p:to>
                                        <p:strVal val="visible"/>
                                      </p:to>
                                    </p:set>
                                    <p:anim calcmode="lin" valueType="num">
                                      <p:cBhvr additive="base">
                                        <p:cTn id="13"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4" end="4"/>
                                            </p:txEl>
                                          </p:spTgt>
                                        </p:tgtEl>
                                        <p:attrNameLst>
                                          <p:attrName>style.visibility</p:attrName>
                                        </p:attrNameLst>
                                      </p:cBhvr>
                                      <p:to>
                                        <p:strVal val="visible"/>
                                      </p:to>
                                    </p:set>
                                    <p:anim calcmode="lin" valueType="num">
                                      <p:cBhvr additive="base">
                                        <p:cTn id="17"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5" end="5"/>
                                            </p:txEl>
                                          </p:spTgt>
                                        </p:tgtEl>
                                        <p:attrNameLst>
                                          <p:attrName>style.visibility</p:attrName>
                                        </p:attrNameLst>
                                      </p:cBhvr>
                                      <p:to>
                                        <p:strVal val="visible"/>
                                      </p:to>
                                    </p:set>
                                    <p:anim calcmode="lin" valueType="num">
                                      <p:cBhvr additive="base">
                                        <p:cTn id="21"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979805" y="223139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、对现场作业的全过程控制及跟踪</a:t>
            </a: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algn="l" eaLnBrk="1" hangingPunct="1"/>
            <a:r>
              <a:rPr lang="zh-CN" altLang="en-US" sz="2200" dirty="0">
                <a:solidFill>
                  <a:schemeClr val="bg1"/>
                </a:solidFill>
                <a:latin typeface="微软雅黑" panose="020B0503020204020204" pitchFamily="34" charset="-122"/>
                <a:ea typeface="微软雅黑" panose="020B0503020204020204" pitchFamily="34" charset="-122"/>
                <a:sym typeface="+mn-ea"/>
              </a:rPr>
              <a:t>            班长针对现场实际，进行危险点分析，制定相应的安全和质量的防范措施。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1000760" y="227838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3</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、作业前必须进行“两交三查”：</a:t>
            </a: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609600" lvl="0" indent="-609600" eaLnBrk="1" latinLnBrk="0" hangingPunct="1">
              <a:lnSpc>
                <a:spcPct val="150000"/>
              </a:lnSpc>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）两交：交工作任务，交安全措施（危险点预控及其它注意事项）。</a:t>
            </a: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）三查：查人员健康、查精神状况、查工器具以及作业所需的设备材料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charRg st="58" end="8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charRg st="86"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111250" y="1457960"/>
            <a:ext cx="7150100" cy="4766310"/>
          </a:xfrm>
          <a:prstGeom prst="rect">
            <a:avLst/>
          </a:prstGeom>
        </p:spPr>
      </p:pic>
      <p:sp>
        <p:nvSpPr>
          <p:cNvPr id="34825" name="Text Box 5"/>
          <p:cNvSpPr txBox="1"/>
          <p:nvPr/>
        </p:nvSpPr>
        <p:spPr>
          <a:xfrm>
            <a:off x="1647190" y="228092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在这一部分，我们主要给大家分享了如何控制人的不安全行为。对于此部分内容，大家还有什么疑问或要补充的吗？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605280" y="3979545"/>
            <a:ext cx="6120130"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刚刚我们分享了如何控制人的不安全行为。那又怎样控制物的不安全状态呢？这是我接下来要与大家分享的内容：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6020435" y="2929890"/>
            <a:ext cx="4135120" cy="2186940"/>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安全第一</a:t>
            </a:r>
          </a:p>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预防为主</a:t>
            </a:r>
          </a:p>
        </p:txBody>
      </p:sp>
      <p:pic>
        <p:nvPicPr>
          <p:cNvPr id="3087" name="图片 1" descr="777ddadc80333dece0f0560c3ec6721e"/>
          <p:cNvPicPr>
            <a:picLocks noChangeAspect="1"/>
          </p:cNvPicPr>
          <p:nvPr/>
        </p:nvPicPr>
        <p:blipFill>
          <a:blip r:embed="rId2"/>
          <a:stretch>
            <a:fillRect/>
          </a:stretch>
        </p:blipFill>
        <p:spPr>
          <a:xfrm>
            <a:off x="1327785" y="1888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如何控制物的</a:t>
            </a: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不安全状态</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、设备自身的安全防护装置或设施缺少、不全或长期损坏待修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、设备的设计存在缺陷，易引发员工误操作造成事故</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、安全防护罩和个人的防护用品的质量存在缺陷，起不到防护作用</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、设备、材料、工具没有按照指定的位置存储或摆放，不符合安全规程和防火要求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27317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、消防器材不合格或已过期，特种设备已过校验期</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、各类安全警示，指示标志缺少或不明确</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、现场</a:t>
            </a:r>
            <a:r>
              <a:rPr lang="en-US" altLang="zh-CN" sz="2200" dirty="0">
                <a:solidFill>
                  <a:schemeClr val="bg1"/>
                </a:solidFill>
                <a:latin typeface="微软雅黑" panose="020B0503020204020204" pitchFamily="34" charset="-122"/>
                <a:ea typeface="微软雅黑" panose="020B0503020204020204" pitchFamily="34" charset="-122"/>
                <a:sym typeface="+mn-ea"/>
              </a:rPr>
              <a:t>5S</a:t>
            </a:r>
            <a:r>
              <a:rPr lang="zh-CN" altLang="en-US" sz="2200" dirty="0">
                <a:solidFill>
                  <a:schemeClr val="bg1"/>
                </a:solidFill>
                <a:latin typeface="微软雅黑" panose="020B0503020204020204" pitchFamily="34" charset="-122"/>
                <a:ea typeface="微软雅黑" panose="020B0503020204020204" pitchFamily="34" charset="-122"/>
                <a:sym typeface="+mn-ea"/>
              </a:rPr>
              <a:t>未做到位，容易引发事故</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8</a:t>
            </a:r>
            <a:r>
              <a:rPr lang="zh-CN" altLang="en-US" sz="2200" dirty="0">
                <a:solidFill>
                  <a:schemeClr val="bg1"/>
                </a:solidFill>
                <a:latin typeface="微软雅黑" panose="020B0503020204020204" pitchFamily="34" charset="-122"/>
                <a:ea typeface="微软雅黑" panose="020B0503020204020204" pitchFamily="34" charset="-122"/>
                <a:sym typeface="+mn-ea"/>
              </a:rPr>
              <a:t>、电气设备使用不规范，私拉或乱接等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288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、健全设备管理制度</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）机械设备使用的日常管理由各生产班组负责，即贯彻“谁使用，谁管理”的原则。󰀀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）设备管理员应具备机械设备基础知识和一定的设备管理维护经验。</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）机械设备使用应按规定配备足够的工作人员（操作人员、管理人员及维修人员）操作人员必须按规定持证上岗。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 calcmode="lin" valueType="num">
                                      <p:cBhvr additive="base">
                                        <p:cTn id="1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anim calcmode="lin" valueType="num">
                                      <p:cBhvr additive="base">
                                        <p:cTn id="2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65480" y="1486535"/>
            <a:ext cx="8507730" cy="5323205"/>
          </a:xfrm>
          <a:prstGeom prst="rect">
            <a:avLst/>
          </a:prstGeom>
        </p:spPr>
      </p:pic>
      <p:sp>
        <p:nvSpPr>
          <p:cNvPr id="57347" name="内容占位符 7"/>
          <p:cNvSpPr>
            <a:spLocks noGrp="1"/>
          </p:cNvSpPr>
          <p:nvPr/>
        </p:nvSpPr>
        <p:spPr>
          <a:xfrm>
            <a:off x="1171575" y="2132965"/>
            <a:ext cx="749617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latinLnBrk="0" hangingPunct="1">
              <a:lnSpc>
                <a:spcPct val="150000"/>
              </a:lnSpc>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）机械设备使用的工作人员应能胜任所担任的工作，熟悉所使用的设备性能特点和维护、保养要求。</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）所有机械设备的使用应按照设备操作规程和使用说明书的规定要求进行，严禁超负荷运转。</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）所有机械设备在使用期间要按</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设备保养规程</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的规定做好日常保养、小修、中修等维护保养工作，严禁带病运转。󰀀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）机械设备的操作、维修人员应认真做好</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设备运转</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当班</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及</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设备维修记录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、做好设备的安全检查</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一查：班组自查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对设备当天的使用情况进行质量检查，排除设备故障隐患， 以确保第二日开工后，设备的安全平稳运行。</a:t>
            </a:r>
          </a:p>
          <a:p>
            <a:pPr marL="0" lvl="0" indent="0" eaLnBrk="1" hangingPunct="1">
              <a:buNone/>
            </a:pPr>
            <a:br>
              <a:rPr lang="zh-CN" altLang="en-US" sz="2200" dirty="0">
                <a:solidFill>
                  <a:schemeClr val="bg1"/>
                </a:solidFill>
                <a:latin typeface="微软雅黑" panose="020B0503020204020204" pitchFamily="34" charset="-122"/>
                <a:ea typeface="微软雅黑" panose="020B0503020204020204" pitchFamily="34" charset="-122"/>
                <a:sym typeface="+mn-ea"/>
              </a:rPr>
            </a:br>
            <a:r>
              <a:rPr lang="zh-CN" altLang="en-US" sz="2200" b="1" dirty="0">
                <a:solidFill>
                  <a:schemeClr val="bg1"/>
                </a:solidFill>
                <a:latin typeface="微软雅黑" panose="020B0503020204020204" pitchFamily="34" charset="-122"/>
                <a:ea typeface="微软雅黑" panose="020B0503020204020204" pitchFamily="34" charset="-122"/>
                <a:sym typeface="+mn-ea"/>
              </a:rPr>
              <a:t>二定：定人员、定周期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由车间班组长及技术员等技术骨干，根据设备的使用频率、故障周期 ，提前排除设备故障，更换易损配件，消除设备安全风险隐患。</a:t>
            </a: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calcmode="lin" valueType="num">
                                      <p:cBhvr additive="base">
                                        <p:cTn id="2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 calcmode="lin" valueType="num">
                                      <p:cBhvr additive="base">
                                        <p:cTn id="3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anim calcmode="lin" valueType="num">
                                      <p:cBhvr additive="base">
                                        <p:cTn id="35"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latinLnBrk="0" hangingPunct="1">
              <a:spcAft>
                <a:spcPts val="700"/>
              </a:spcAft>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三检 ：日例检、周抽检、月复检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日例检：由维修班组每日在开工前，对设备进行一次巡查，并通过与操作工的沟通了解设备使用状况，并作好记录。</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周抽检：每周对设备进行质量抽查，对班组设备检修质量把关。</a:t>
            </a: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月复检：由车间负责人，每月对设备集中、定期检修情况进行复查，以确保设备检修质量过关。</a:t>
            </a:r>
          </a:p>
          <a:p>
            <a:pPr marL="0" lvl="0" indent="0" eaLnBrk="1" latinLnBrk="0" hangingPunct="1">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084580" y="1453515"/>
            <a:ext cx="7150100" cy="4766310"/>
          </a:xfrm>
          <a:prstGeom prst="rect">
            <a:avLst/>
          </a:prstGeom>
        </p:spPr>
      </p:pic>
      <p:sp>
        <p:nvSpPr>
          <p:cNvPr id="34825" name="Text Box 5"/>
          <p:cNvSpPr txBox="1"/>
          <p:nvPr/>
        </p:nvSpPr>
        <p:spPr>
          <a:xfrm>
            <a:off x="1620520" y="2276475"/>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在这一部分，我们主要给大家分享了如何控制物的不安全状态。对于此部分内容，大家还有什么疑问或要补充的吗？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578610" y="3975100"/>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刚刚我们分享了如何控制物的不安全状态。那还有什么方面的不安全因素需要控制呢？这是我接下来要与大家分享的内容：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83501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如何控制环境的不安全状态</a:t>
            </a:r>
          </a:p>
        </p:txBody>
      </p:sp>
      <p:pic>
        <p:nvPicPr>
          <p:cNvPr id="3087" name="图片 1" descr="777ddadc80333dece0f0560c3ec6721e"/>
          <p:cNvPicPr>
            <a:picLocks noChangeAspect="1"/>
          </p:cNvPicPr>
          <p:nvPr/>
        </p:nvPicPr>
        <p:blipFill>
          <a:blip r:embed="rId2"/>
          <a:stretch>
            <a:fillRect/>
          </a:stretch>
        </p:blipFill>
        <p:spPr>
          <a:xfrm>
            <a:off x="1275080" y="197358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高温的防范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033780" y="19145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、工作时，班长预备十滴水、风油精或霍香正气水等防暑药品，以备班组成员所需；</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、提醒班组成员多喝白糖水及含盐含酸的清凉饮料；</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、加强个人的防护：配戴工作帽及防护眼镜；</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、医疗的预防：员工就业前的体检，凡患有心血管系统疾病、高血压、溃疡病、肺气肿、肝病及肾病人员不宜从事高温作业。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事故案例</a:t>
            </a:r>
          </a:p>
        </p:txBody>
      </p:sp>
      <p:grpSp>
        <p:nvGrpSpPr>
          <p:cNvPr id="5125" name="Group 5"/>
          <p:cNvGrpSpPr/>
          <p:nvPr/>
        </p:nvGrpSpPr>
        <p:grpSpPr bwMode="auto">
          <a:xfrm>
            <a:off x="831850" y="1732280"/>
            <a:ext cx="3973195" cy="465391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748655" y="3188335"/>
            <a:ext cx="592582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2013</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年湖南基地“</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3.20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铲车事故”、“</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5.31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储坯机事故”这两起特种作业人员违章作业造成的重大事故，对各生产基地安全管理再次敲响警钟， 集团董事局主席霍炽昌主席曾多次表示安全管理是企业经营的永恒主题，是一切工作的生命线，必须高度重视安全工作。</a:t>
            </a:r>
          </a:p>
          <a:p>
            <a:pPr eaLnBrk="1" hangingPunct="1"/>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7415" name="Picture 9" descr=")RJ[BNEY$9@C`6C~)$`RUY8"/>
          <p:cNvPicPr>
            <a:picLocks noChangeAspect="1"/>
          </p:cNvPicPr>
          <p:nvPr/>
        </p:nvPicPr>
        <p:blipFill>
          <a:blip r:embed="rId2"/>
          <a:stretch>
            <a:fillRect/>
          </a:stretch>
        </p:blipFill>
        <p:spPr>
          <a:xfrm>
            <a:off x="1136015" y="1878965"/>
            <a:ext cx="3373120" cy="2409190"/>
          </a:xfrm>
          <a:prstGeom prst="rect">
            <a:avLst/>
          </a:prstGeom>
          <a:noFill/>
          <a:ln w="9525" cap="flat" cmpd="sng">
            <a:solidFill>
              <a:srgbClr val="000080"/>
            </a:solidFill>
            <a:prstDash val="solid"/>
            <a:miter/>
            <a:headEnd type="none" w="med" len="med"/>
            <a:tailEnd type="none" w="med" len="med"/>
          </a:ln>
        </p:spPr>
      </p:pic>
      <p:pic>
        <p:nvPicPr>
          <p:cNvPr id="17412" name="Picture 6" descr="BDO5A0R)}R$_CRGYS7HES54"/>
          <p:cNvPicPr>
            <a:picLocks noChangeAspect="1"/>
          </p:cNvPicPr>
          <p:nvPr/>
        </p:nvPicPr>
        <p:blipFill>
          <a:blip r:embed="rId3"/>
          <a:stretch>
            <a:fillRect/>
          </a:stretch>
        </p:blipFill>
        <p:spPr>
          <a:xfrm>
            <a:off x="1129665" y="3843655"/>
            <a:ext cx="3392170" cy="2423160"/>
          </a:xfrm>
          <a:prstGeom prst="rect">
            <a:avLst/>
          </a:prstGeom>
          <a:noFill/>
          <a:ln w="9525" cap="flat" cmpd="sng">
            <a:solidFill>
              <a:srgbClr val="00008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additive="base">
                                        <p:cTn id="23" dur="500" fill="hold"/>
                                        <p:tgtEl>
                                          <p:spTgt spid="17415"/>
                                        </p:tgtEl>
                                        <p:attrNameLst>
                                          <p:attrName>ppt_x</p:attrName>
                                        </p:attrNameLst>
                                      </p:cBhvr>
                                      <p:tavLst>
                                        <p:tav tm="0">
                                          <p:val>
                                            <p:strVal val="#ppt_x"/>
                                          </p:val>
                                        </p:tav>
                                        <p:tav tm="100000">
                                          <p:val>
                                            <p:strVal val="#ppt_x"/>
                                          </p:val>
                                        </p:tav>
                                      </p:tavLst>
                                    </p:anim>
                                    <p:anim calcmode="lin" valueType="num">
                                      <p:cBhvr additive="base">
                                        <p:cTn id="24" dur="500" fill="hold"/>
                                        <p:tgtEl>
                                          <p:spTgt spid="174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ppt_x"/>
                                          </p:val>
                                        </p:tav>
                                        <p:tav tm="100000">
                                          <p:val>
                                            <p:strVal val="#ppt_x"/>
                                          </p:val>
                                        </p:tav>
                                      </p:tavLst>
                                    </p:anim>
                                    <p:anim calcmode="lin" valueType="num">
                                      <p:cBhvr additive="base">
                                        <p:cTn id="2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噪音的防范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、对噪声环境的就业者进行就业前听力检查，如有噪声作业职业禁忌证的，不宜从事噪接触噪声岗位作业。</a:t>
            </a: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、提醒班组成员有充足的睡眠来增强抵抗力 ；</a:t>
            </a: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、做好个人防护工作，如佩戴防噪音工具等。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粉尘的防范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、注意个人的防护：佩带合适的防尘口罩作为防护措施。防尘口罩要滤尘率、透气率高，重量轻，不影响工人视野及操作。班组长要严格执行未佩带防尘口罩不上岗操作的制度 。</a:t>
            </a: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、注意个人的卫生：开展体育锻炼，注意营养，增强体质，提高抵抗力。此外，应注意个人卫生习惯，不吸烟，遵守防尘操作规程。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1</a:t>
            </a:r>
            <a:r>
              <a:rPr lang="zh-CN" altLang="en-US" sz="2200" b="1" dirty="0">
                <a:solidFill>
                  <a:schemeClr val="bg1"/>
                </a:solidFill>
                <a:latin typeface="微软雅黑" panose="020B0503020204020204" pitchFamily="34" charset="-122"/>
                <a:ea typeface="微软雅黑" panose="020B0503020204020204" pitchFamily="34" charset="-122"/>
                <a:sym typeface="+mn-ea"/>
              </a:rPr>
              <a:t>、充分重视职工情绪在队组安全生产中的作用</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班长时刻关注班组成员情绪的微妙变化，用正确的方法、相应的对策灵活地处理这种班组安全管理中的潜在危机，保证每天管理目标的实现。</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2</a:t>
            </a:r>
            <a:r>
              <a:rPr lang="zh-CN" altLang="en-US" sz="2200" b="1" dirty="0">
                <a:solidFill>
                  <a:schemeClr val="bg1"/>
                </a:solidFill>
                <a:latin typeface="微软雅黑" panose="020B0503020204020204" pitchFamily="34" charset="-122"/>
                <a:ea typeface="微软雅黑" panose="020B0503020204020204" pitchFamily="34" charset="-122"/>
                <a:sym typeface="+mn-ea"/>
              </a:rPr>
              <a:t>、班长不要把自己的情绪带到工作中去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如果班长把自己的情绪带到工作中会使整个班组的情绪都不佳，生产过程当中发生事故的概率就会增加。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 calcmode="lin" valueType="num">
                                      <p:cBhvr additive="base">
                                        <p:cTn id="25"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l"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3</a:t>
            </a:r>
            <a:r>
              <a:rPr lang="zh-CN" altLang="en-US" sz="2200" b="1" dirty="0">
                <a:solidFill>
                  <a:schemeClr val="bg1"/>
                </a:solidFill>
                <a:latin typeface="微软雅黑" panose="020B0503020204020204" pitchFamily="34" charset="-122"/>
                <a:ea typeface="微软雅黑" panose="020B0503020204020204" pitchFamily="34" charset="-122"/>
                <a:sym typeface="+mn-ea"/>
              </a:rPr>
              <a:t>、班组成员的情绪状况是班组安排不同岗位工作和岗位协作的基础 </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当一个班组成员情绪极低落，思想极麻痹的时候，绝对不能让他在装置运行及不平稳的岗位上作业，他会因为工作压力和麻痹思想而误操作，使安全生产没有保障。</a:t>
            </a: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、厂内交通安全 </a:t>
            </a:r>
          </a:p>
          <a:p>
            <a:pPr marL="0" lvl="0" indent="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）厂内职工或外单位入厂车辆都必须遵守</a:t>
            </a:r>
            <a:r>
              <a:rPr lang="zh-CN" altLang="en-US" sz="2200" b="1" dirty="0">
                <a:solidFill>
                  <a:schemeClr val="bg1"/>
                </a:solidFill>
                <a:latin typeface="微软雅黑" panose="020B0503020204020204" pitchFamily="34" charset="-122"/>
                <a:ea typeface="微软雅黑" panose="020B0503020204020204" pitchFamily="34" charset="-122"/>
                <a:sym typeface="+mn-ea"/>
              </a:rPr>
              <a:t>国家</a:t>
            </a:r>
            <a:r>
              <a:rPr lang="zh-CN" altLang="en-US" sz="2200" dirty="0">
                <a:solidFill>
                  <a:schemeClr val="bg1"/>
                </a:solidFill>
                <a:latin typeface="微软雅黑" panose="020B0503020204020204" pitchFamily="34" charset="-122"/>
                <a:ea typeface="微软雅黑" panose="020B0503020204020204" pitchFamily="34" charset="-122"/>
                <a:sym typeface="+mn-ea"/>
              </a:rPr>
              <a:t>交通法和厂内交通安全规定。</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）外单位车辆进入厂区时，必须先到门卫进行登记方能进厂，进入厂区必须按指定线路行驶，厂区行驶应减速慢行。</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）厂内直行道路限速</a:t>
            </a:r>
            <a:r>
              <a:rPr lang="en-US" altLang="zh-CN" sz="2200" dirty="0">
                <a:solidFill>
                  <a:schemeClr val="bg1"/>
                </a:solidFill>
                <a:latin typeface="微软雅黑" panose="020B0503020204020204" pitchFamily="34" charset="-122"/>
                <a:ea typeface="微软雅黑" panose="020B0503020204020204" pitchFamily="34" charset="-122"/>
                <a:sym typeface="+mn-ea"/>
              </a:rPr>
              <a:t>15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小时，车间内限速</a:t>
            </a:r>
            <a:r>
              <a:rPr lang="en-US" altLang="zh-CN" sz="2200" dirty="0">
                <a:solidFill>
                  <a:schemeClr val="bg1"/>
                </a:solidFill>
                <a:latin typeface="微软雅黑" panose="020B0503020204020204" pitchFamily="34" charset="-122"/>
                <a:ea typeface="微软雅黑" panose="020B0503020204020204" pitchFamily="34" charset="-122"/>
                <a:sym typeface="+mn-ea"/>
              </a:rPr>
              <a:t>8KM/H</a:t>
            </a:r>
            <a:r>
              <a:rPr lang="zh-CN" altLang="en-US" sz="2200" dirty="0">
                <a:solidFill>
                  <a:schemeClr val="bg1"/>
                </a:solidFill>
                <a:latin typeface="微软雅黑" panose="020B0503020204020204" pitchFamily="34" charset="-122"/>
                <a:ea typeface="微软雅黑" panose="020B0503020204020204" pitchFamily="34" charset="-122"/>
                <a:sym typeface="+mn-ea"/>
              </a:rPr>
              <a:t>，作业场所限速</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小时。车辆应在中心道上行驶，严禁与生产系统设备管道接触。</a:t>
            </a: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）厂内机动车辆操作人员必须按照国家有关规定，持厂内机动车驾驶证或特种作业操作证方能上岗。</a:t>
            </a:r>
            <a:br>
              <a:rPr lang="zh-CN" altLang="en-US" sz="2200" dirty="0">
                <a:solidFill>
                  <a:schemeClr val="bg1"/>
                </a:solidFill>
                <a:latin typeface="微软雅黑" panose="020B0503020204020204" pitchFamily="34" charset="-122"/>
                <a:ea typeface="微软雅黑" panose="020B0503020204020204" pitchFamily="34" charset="-122"/>
                <a:sym typeface="+mn-ea"/>
              </a:rPr>
            </a:b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anim calcmode="lin" valueType="num">
                                      <p:cBhvr additive="base">
                                        <p:cTn id="25"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五、交通安全防范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）厂内机动车辆驾驶员应精力集中，严禁违章作业，必须遵守交通规则，禁止超速行驶、酒后开车。进入厂区内行驶的各种车辆严禁超高、超载、超速行驶，超车时不准妨碍被超车辆行驶和行人的安全。</a:t>
            </a: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）车辆通过道口、拐弯，应显示信号，要做到“一慢、二看、三通过”，注意观察。</a:t>
            </a: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）厂区交通道路，要设有足够的照明，道路上不准放物件，随时保持畅通。   </a:t>
            </a:r>
          </a:p>
          <a:p>
            <a:pPr marL="0" lvl="0" indent="0" eaLnBrk="1" latinLnBrk="0" hangingPunct="1">
              <a:lnSpc>
                <a:spcPct val="150000"/>
              </a:lnSpc>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05840" y="1418590"/>
            <a:ext cx="7150100" cy="4766310"/>
          </a:xfrm>
          <a:prstGeom prst="rect">
            <a:avLst/>
          </a:prstGeom>
        </p:spPr>
      </p:pic>
      <p:sp>
        <p:nvSpPr>
          <p:cNvPr id="3" name="Text Box 5"/>
          <p:cNvSpPr txBox="1"/>
          <p:nvPr/>
        </p:nvSpPr>
        <p:spPr>
          <a:xfrm>
            <a:off x="1541780" y="224155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在这一部分，我们主要给大家分享了如何控制环境的不安全状态。对于此部分内容，大家还有什么疑问或要补充的吗？</a:t>
            </a: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Text Box 8"/>
          <p:cNvSpPr txBox="1"/>
          <p:nvPr/>
        </p:nvSpPr>
        <p:spPr>
          <a:xfrm>
            <a:off x="1499870" y="3940175"/>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刚刚我们分享了如何控制环境的不安全状态。到了这里，我们今天的课程也就结束了，现在让我们一起来回顾下今天课程的主要内容：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32510" y="1585595"/>
            <a:ext cx="7150100" cy="4766310"/>
          </a:xfrm>
          <a:prstGeom prst="rect">
            <a:avLst/>
          </a:prstGeom>
        </p:spPr>
      </p:pic>
      <p:sp>
        <p:nvSpPr>
          <p:cNvPr id="3" name="文本框 2"/>
          <p:cNvSpPr txBox="1"/>
          <p:nvPr/>
        </p:nvSpPr>
        <p:spPr>
          <a:xfrm>
            <a:off x="1575435" y="2701290"/>
            <a:ext cx="4876800" cy="483235"/>
          </a:xfrm>
          <a:prstGeom prst="rect">
            <a:avLst/>
          </a:prstGeom>
          <a:noFill/>
        </p:spPr>
        <p:txBody>
          <a:bodyPr wrap="square" rtlCol="0">
            <a:spAutoFit/>
          </a:bodyPr>
          <a:lstStyle/>
          <a:p>
            <a:r>
              <a:rPr lang="zh-CN" altLang="zh-CN" sz="2400">
                <a:solidFill>
                  <a:schemeClr val="bg1"/>
                </a:solidFill>
                <a:latin typeface="微软雅黑" panose="020B0503020204020204" pitchFamily="34" charset="-122"/>
                <a:ea typeface="微软雅黑" panose="020B0503020204020204" pitchFamily="34" charset="-122"/>
              </a:rPr>
              <a:t>本课程的最终目的</a:t>
            </a:r>
          </a:p>
        </p:txBody>
      </p:sp>
      <p:sp>
        <p:nvSpPr>
          <p:cNvPr id="4" name="文本框 3"/>
          <p:cNvSpPr txBox="1"/>
          <p:nvPr/>
        </p:nvSpPr>
        <p:spPr>
          <a:xfrm>
            <a:off x="1428115" y="3602990"/>
            <a:ext cx="6359525" cy="1188720"/>
          </a:xfrm>
          <a:prstGeom prst="rect">
            <a:avLst/>
          </a:prstGeom>
          <a:noFill/>
        </p:spPr>
        <p:txBody>
          <a:bodyPr wrap="square" rtlCol="0">
            <a:spAutoFit/>
          </a:bodyPr>
          <a:lstStyle/>
          <a:p>
            <a:pPr latinLnBrk="0">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实现人员无违章，管理无漏洞，系统无缺陷，设备五隐患，环境氛围好的目标。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NVUWMDOA1T12[@07DLYH4"/>
          <p:cNvPicPr>
            <a:picLocks noChangeAspect="1"/>
          </p:cNvPicPr>
          <p:nvPr/>
        </p:nvPicPr>
        <p:blipFill>
          <a:blip r:embed="rId2"/>
          <a:stretch>
            <a:fillRect/>
          </a:stretch>
        </p:blipFill>
        <p:spPr>
          <a:xfrm>
            <a:off x="831850" y="3935413"/>
            <a:ext cx="2525713" cy="2305050"/>
          </a:xfrm>
          <a:prstGeom prst="rect">
            <a:avLst/>
          </a:prstGeom>
          <a:noFill/>
          <a:ln w="9525">
            <a:noFill/>
          </a:ln>
        </p:spPr>
      </p:pic>
      <p:pic>
        <p:nvPicPr>
          <p:cNvPr id="18437" name="Picture 5" descr="0UE[$P}@`@0$(R3KCP0BU{W"/>
          <p:cNvPicPr>
            <a:picLocks noChangeAspect="1"/>
          </p:cNvPicPr>
          <p:nvPr/>
        </p:nvPicPr>
        <p:blipFill>
          <a:blip r:embed="rId3">
            <a:lum bright="14001"/>
          </a:blip>
          <a:stretch>
            <a:fillRect/>
          </a:stretch>
        </p:blipFill>
        <p:spPr>
          <a:xfrm>
            <a:off x="3156585" y="3727768"/>
            <a:ext cx="2428875" cy="2513012"/>
          </a:xfrm>
          <a:prstGeom prst="rect">
            <a:avLst/>
          </a:prstGeom>
          <a:noFill/>
          <a:ln w="9525">
            <a:noFill/>
          </a:ln>
        </p:spPr>
      </p:pic>
      <p:sp>
        <p:nvSpPr>
          <p:cNvPr id="5130" name="文本框 38"/>
          <p:cNvSpPr txBox="1">
            <a:spLocks noChangeArrowheads="1"/>
          </p:cNvSpPr>
          <p:nvPr/>
        </p:nvSpPr>
        <p:spPr bwMode="auto">
          <a:xfrm>
            <a:off x="6177915" y="2342515"/>
            <a:ext cx="537210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2012</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日，抛光二清洁工谢艳芹在车间清洁卫生时，被从车间外进入车间叉车上的废料斗撞倒在地，叉车司机刘传珠未发现继续前行约</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米。叉车上的铁制废料空斗，把谢艳芹卷压在斗下，斗底横档压刮伤谢艳芹脚、胸，并将整个头皮揭离。</a:t>
            </a:r>
          </a:p>
        </p:txBody>
      </p:sp>
      <p:sp>
        <p:nvSpPr>
          <p:cNvPr id="5131" name="任意多边形 2"/>
          <p:cNvSpPr/>
          <p:nvPr/>
        </p:nvSpPr>
        <p:spPr bwMode="auto">
          <a:xfrm rot="10140000">
            <a:off x="4628515" y="434784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微软雅黑" panose="020B0503020204020204" pitchFamily="34" charset="-122"/>
                <a:ea typeface="微软雅黑" panose="020B0503020204020204" pitchFamily="34" charset="-122"/>
              </a:rPr>
              <a:t>事故经过</a:t>
            </a:r>
          </a:p>
        </p:txBody>
      </p:sp>
      <p:grpSp>
        <p:nvGrpSpPr>
          <p:cNvPr id="3" name="Group 5"/>
          <p:cNvGrpSpPr/>
          <p:nvPr/>
        </p:nvGrpSpPr>
        <p:grpSpPr bwMode="auto">
          <a:xfrm>
            <a:off x="831850" y="1732280"/>
            <a:ext cx="4753610" cy="4653915"/>
            <a:chOff x="0" y="0"/>
            <a:chExt cx="1765738" cy="1460938"/>
          </a:xfrm>
        </p:grpSpPr>
        <p:sp>
          <p:nvSpPr>
            <p:cNvPr id="7"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cxnSp>
          <p:nvCxnSpPr>
            <p:cNvPr id="8"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9"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pic>
        <p:nvPicPr>
          <p:cNvPr id="18435" name="Picture 3" descr="WY~4J$Y55YAG9NALP4UGRJU"/>
          <p:cNvPicPr>
            <a:picLocks noChangeAspect="1"/>
          </p:cNvPicPr>
          <p:nvPr/>
        </p:nvPicPr>
        <p:blipFill>
          <a:blip r:embed="rId4">
            <a:lum bright="14001"/>
          </a:blip>
          <a:stretch>
            <a:fillRect/>
          </a:stretch>
        </p:blipFill>
        <p:spPr>
          <a:xfrm>
            <a:off x="1834833" y="1866265"/>
            <a:ext cx="2746375" cy="2333625"/>
          </a:xfrm>
          <a:prstGeom prst="rect">
            <a:avLst/>
          </a:prstGeom>
          <a:noFill/>
          <a:ln w="9525">
            <a:noFill/>
          </a:ln>
        </p:spPr>
      </p:pic>
      <p:graphicFrame>
        <p:nvGraphicFramePr>
          <p:cNvPr id="11" name="Group 318"/>
          <p:cNvGraphicFramePr>
            <a:graphicFrameLocks noGrp="1"/>
          </p:cNvGraphicFramePr>
          <p:nvPr/>
        </p:nvGraphicFramePr>
        <p:xfrm>
          <a:off x="5980430" y="4948555"/>
          <a:ext cx="5948045" cy="1463040"/>
        </p:xfrm>
        <a:graphic>
          <a:graphicData uri="http://schemas.openxmlformats.org/drawingml/2006/table">
            <a:tbl>
              <a:tblPr/>
              <a:tblGrid>
                <a:gridCol w="516255">
                  <a:extLst>
                    <a:ext uri="{9D8B030D-6E8A-4147-A177-3AD203B41FA5}">
                      <a16:colId xmlns:a16="http://schemas.microsoft.com/office/drawing/2014/main" val="20000"/>
                    </a:ext>
                  </a:extLst>
                </a:gridCol>
                <a:gridCol w="516255">
                  <a:extLst>
                    <a:ext uri="{9D8B030D-6E8A-4147-A177-3AD203B41FA5}">
                      <a16:colId xmlns:a16="http://schemas.microsoft.com/office/drawing/2014/main" val="20001"/>
                    </a:ext>
                  </a:extLst>
                </a:gridCol>
                <a:gridCol w="51562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836930">
                  <a:extLst>
                    <a:ext uri="{9D8B030D-6E8A-4147-A177-3AD203B41FA5}">
                      <a16:colId xmlns:a16="http://schemas.microsoft.com/office/drawing/2014/main" val="20004"/>
                    </a:ext>
                  </a:extLst>
                </a:gridCol>
                <a:gridCol w="654685">
                  <a:extLst>
                    <a:ext uri="{9D8B030D-6E8A-4147-A177-3AD203B41FA5}">
                      <a16:colId xmlns:a16="http://schemas.microsoft.com/office/drawing/2014/main" val="20005"/>
                    </a:ext>
                  </a:extLst>
                </a:gridCol>
                <a:gridCol w="850265">
                  <a:extLst>
                    <a:ext uri="{9D8B030D-6E8A-4147-A177-3AD203B41FA5}">
                      <a16:colId xmlns:a16="http://schemas.microsoft.com/office/drawing/2014/main" val="20006"/>
                    </a:ext>
                  </a:extLst>
                </a:gridCol>
                <a:gridCol w="918845">
                  <a:extLst>
                    <a:ext uri="{9D8B030D-6E8A-4147-A177-3AD203B41FA5}">
                      <a16:colId xmlns:a16="http://schemas.microsoft.com/office/drawing/2014/main" val="20007"/>
                    </a:ext>
                  </a:extLst>
                </a:gridCol>
                <a:gridCol w="669290">
                  <a:extLst>
                    <a:ext uri="{9D8B030D-6E8A-4147-A177-3AD203B41FA5}">
                      <a16:colId xmlns:a16="http://schemas.microsoft.com/office/drawing/2014/main" val="20008"/>
                    </a:ext>
                  </a:extLst>
                </a:gridCol>
              </a:tblGrid>
              <a:tr h="5181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基地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姓名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性别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入厂时间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工种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所属车间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发生日期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总费用</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湖南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谢艳芹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2012-3-5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清洁工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抛光二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2012-10-5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目前治疗中</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ppt_x"/>
                                          </p:val>
                                        </p:tav>
                                        <p:tav tm="100000">
                                          <p:val>
                                            <p:strVal val="#ppt_x"/>
                                          </p:val>
                                        </p:tav>
                                      </p:tavLst>
                                    </p:anim>
                                    <p:anim calcmode="lin" valueType="num">
                                      <p:cBhvr additive="base">
                                        <p:cTn id="18" dur="500" fill="hold"/>
                                        <p:tgtEl>
                                          <p:spTgt spid="184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anim calcmode="lin" valueType="num">
                                      <p:cBhvr additive="base">
                                        <p:cTn id="21" dur="500" fill="hold"/>
                                        <p:tgtEl>
                                          <p:spTgt spid="18437"/>
                                        </p:tgtEl>
                                        <p:attrNameLst>
                                          <p:attrName>ppt_x</p:attrName>
                                        </p:attrNameLst>
                                      </p:cBhvr>
                                      <p:tavLst>
                                        <p:tav tm="0">
                                          <p:val>
                                            <p:strVal val="#ppt_x"/>
                                          </p:val>
                                        </p:tav>
                                        <p:tav tm="100000">
                                          <p:val>
                                            <p:strVal val="#ppt_x"/>
                                          </p:val>
                                        </p:tav>
                                      </p:tavLst>
                                    </p:anim>
                                    <p:anim calcmode="lin" valueType="num">
                                      <p:cBhvr additive="base">
                                        <p:cTn id="22" dur="500" fill="hold"/>
                                        <p:tgtEl>
                                          <p:spTgt spid="184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500" fill="hold"/>
                                        <p:tgtEl>
                                          <p:spTgt spid="5131"/>
                                        </p:tgtEl>
                                        <p:attrNameLst>
                                          <p:attrName>ppt_x</p:attrName>
                                        </p:attrNameLst>
                                      </p:cBhvr>
                                      <p:tavLst>
                                        <p:tav tm="0">
                                          <p:val>
                                            <p:strVal val="#ppt_x"/>
                                          </p:val>
                                        </p:tav>
                                        <p:tav tm="100000">
                                          <p:val>
                                            <p:strVal val="#ppt_x"/>
                                          </p:val>
                                        </p:tav>
                                      </p:tavLst>
                                    </p:anim>
                                    <p:anim calcmode="lin" valueType="num">
                                      <p:cBhvr additive="base">
                                        <p:cTn id="3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078355" y="490855"/>
            <a:ext cx="269303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400">
                <a:solidFill>
                  <a:schemeClr val="bg1"/>
                </a:solidFill>
                <a:latin typeface="华文细黑" pitchFamily="2" charset="-122"/>
                <a:ea typeface="华文细黑" pitchFamily="2" charset="-122"/>
              </a:rPr>
              <a:t>事故案例</a:t>
            </a:r>
            <a:endParaRPr lang="zh-CN" altLang="zh-CN" sz="3400">
              <a:solidFill>
                <a:schemeClr val="bg1"/>
              </a:solidFill>
              <a:latin typeface="华文细黑" pitchFamily="2" charset="-122"/>
              <a:ea typeface="华文细黑" pitchFamily="2" charset="-122"/>
            </a:endParaRPr>
          </a:p>
        </p:txBody>
      </p:sp>
      <p:grpSp>
        <p:nvGrpSpPr>
          <p:cNvPr id="5125" name="Group 5"/>
          <p:cNvGrpSpPr/>
          <p:nvPr/>
        </p:nvGrpSpPr>
        <p:grpSpPr bwMode="auto">
          <a:xfrm>
            <a:off x="387985" y="2245360"/>
            <a:ext cx="4548505" cy="354774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867400" y="2501265"/>
            <a:ext cx="592582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2012</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年</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日上午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9</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时</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50</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分左右，某基地球釉车间白班拉料组长吴某开</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36#</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球磨机，发现皮带轮过松需要打蜡增加摩擦力，在设备运行过程中进行调整工作，严重违反安全操作规程，同时由于地面积水较多，脚底打滑，身体失去平衡往右前方倾斜，右手被正在运行的球磨机皮带卷入，造成右手受伤，送至医院进行治疗，最终以截肢处理。</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4449445" y="260159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83" name="Rectangle 3"/>
          <p:cNvSpPr>
            <a:spLocks noGrp="1"/>
          </p:cNvSpPr>
          <p:nvPr/>
        </p:nvSpPr>
        <p:spPr>
          <a:xfrm>
            <a:off x="5293995" y="5600383"/>
            <a:ext cx="7072313" cy="785812"/>
          </a:xfrm>
          <a:prstGeom prst="rect">
            <a:avLst/>
          </a:prstGeom>
          <a:noFill/>
          <a:ln w="9525">
            <a:noFill/>
          </a:ln>
        </p:spPr>
        <p:txBody>
          <a:bodyPr/>
          <a:lstStyle/>
          <a:p>
            <a:pPr marL="342900" lvl="0" indent="-342900" algn="just" eaLnBrk="1" hangingPunct="1">
              <a:spcBef>
                <a:spcPct val="20000"/>
              </a:spcBef>
            </a:pP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思考：案例中事故原因有哪些？</a:t>
            </a:r>
          </a:p>
          <a:p>
            <a:pPr marL="342900" lvl="0" indent="-342900" algn="just" eaLnBrk="1" hangingPunct="1">
              <a:spcBef>
                <a:spcPct val="20000"/>
              </a:spcBef>
            </a:pPr>
            <a:endParaRPr lang="zh-CN" altLang="en-US" sz="36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a:stretch>
            <a:fillRect/>
          </a:stretch>
        </p:blipFill>
        <p:spPr>
          <a:xfrm>
            <a:off x="544195" y="2501265"/>
            <a:ext cx="4236085" cy="296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3"/>
                                        </p:tgtEl>
                                        <p:attrNameLst>
                                          <p:attrName>style.visibility</p:attrName>
                                        </p:attrNameLst>
                                      </p:cBhvr>
                                      <p:to>
                                        <p:strVal val="visible"/>
                                      </p:to>
                                    </p:set>
                                    <p:anim calcmode="lin" valueType="num">
                                      <p:cBhvr additive="base">
                                        <p:cTn id="29" dur="500" fill="hold"/>
                                        <p:tgtEl>
                                          <p:spTgt spid="20483"/>
                                        </p:tgtEl>
                                        <p:attrNameLst>
                                          <p:attrName>ppt_x</p:attrName>
                                        </p:attrNameLst>
                                      </p:cBhvr>
                                      <p:tavLst>
                                        <p:tav tm="0">
                                          <p:val>
                                            <p:strVal val="#ppt_x"/>
                                          </p:val>
                                        </p:tav>
                                        <p:tav tm="100000">
                                          <p:val>
                                            <p:strVal val="#ppt_x"/>
                                          </p:val>
                                        </p:tav>
                                      </p:tavLst>
                                    </p:anim>
                                    <p:anim calcmode="lin" valueType="num">
                                      <p:cBhvr additive="base">
                                        <p:cTn id="30"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P spid="20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5162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7232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4768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事故原因分析</a:t>
            </a:r>
            <a:r>
              <a:rPr lang="zh-CN" sz="2400">
                <a:solidFill>
                  <a:schemeClr val="bg1"/>
                </a:solidFill>
                <a:latin typeface="华文细黑" pitchFamily="2" charset="-122"/>
                <a:ea typeface="华文细黑" pitchFamily="2" charset="-122"/>
              </a:rPr>
              <a:t> </a:t>
            </a:r>
          </a:p>
        </p:txBody>
      </p:sp>
      <p:pic>
        <p:nvPicPr>
          <p:cNvPr id="7" name="图片 6" descr="3"/>
          <p:cNvPicPr>
            <a:picLocks noChangeAspect="1"/>
          </p:cNvPicPr>
          <p:nvPr/>
        </p:nvPicPr>
        <p:blipFill>
          <a:blip r:embed="rId2"/>
          <a:stretch>
            <a:fillRect/>
          </a:stretch>
        </p:blipFill>
        <p:spPr>
          <a:xfrm>
            <a:off x="372110" y="1229995"/>
            <a:ext cx="8796655" cy="3828415"/>
          </a:xfrm>
          <a:prstGeom prst="rect">
            <a:avLst/>
          </a:prstGeom>
        </p:spPr>
      </p:pic>
      <p:sp>
        <p:nvSpPr>
          <p:cNvPr id="4" name="文本框 38"/>
          <p:cNvSpPr txBox="1">
            <a:spLocks noChangeArrowheads="1"/>
          </p:cNvSpPr>
          <p:nvPr/>
        </p:nvSpPr>
        <p:spPr bwMode="auto">
          <a:xfrm>
            <a:off x="1348740" y="2096770"/>
            <a:ext cx="6535420" cy="22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lvl="0" indent="-342900" algn="just" eaLnBrk="1" hangingPunct="1">
              <a:spcBef>
                <a:spcPct val="20000"/>
              </a:spcBef>
            </a:pPr>
            <a:r>
              <a:rPr lang="en-US" sz="2200">
                <a:solidFill>
                  <a:schemeClr val="bg1"/>
                </a:solidFill>
                <a:latin typeface="微软雅黑" panose="020B0503020204020204" pitchFamily="34" charset="-122"/>
                <a:ea typeface="微软雅黑" panose="020B0503020204020204" pitchFamily="34" charset="-122"/>
              </a:rPr>
              <a:t>    </a:t>
            </a: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、当事人严重违反安全操作规程是事故发生的直接原因。</a:t>
            </a: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2</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、事故现场不良的作业环境是事故发生的主要原因。</a:t>
            </a: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3</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、安全培训不到位且现场监管不足是事故发生的间接原因。</a:t>
            </a:r>
          </a:p>
        </p:txBody>
      </p:sp>
      <p:pic>
        <p:nvPicPr>
          <p:cNvPr id="8" name="图片 7" descr="4"/>
          <p:cNvPicPr>
            <a:picLocks noChangeAspect="1"/>
          </p:cNvPicPr>
          <p:nvPr/>
        </p:nvPicPr>
        <p:blipFill>
          <a:blip r:embed="rId3"/>
          <a:stretch>
            <a:fillRect/>
          </a:stretch>
        </p:blipFill>
        <p:spPr>
          <a:xfrm>
            <a:off x="8974455" y="1229995"/>
            <a:ext cx="3743325" cy="5254625"/>
          </a:xfrm>
          <a:prstGeom prst="rect">
            <a:avLst/>
          </a:prstGeom>
        </p:spPr>
      </p:pic>
      <p:sp>
        <p:nvSpPr>
          <p:cNvPr id="22531" name="Rectangle 3"/>
          <p:cNvSpPr>
            <a:spLocks noGrp="1"/>
          </p:cNvSpPr>
          <p:nvPr/>
        </p:nvSpPr>
        <p:spPr>
          <a:xfrm>
            <a:off x="980123" y="4763453"/>
            <a:ext cx="8640762" cy="2428875"/>
          </a:xfrm>
          <a:prstGeom prst="rect">
            <a:avLst/>
          </a:prstGeom>
          <a:noFill/>
          <a:ln w="9525">
            <a:noFill/>
          </a:ln>
        </p:spPr>
        <p:txBody>
          <a:bodyPr/>
          <a:lstStyle/>
          <a:p>
            <a:pPr marL="342900" lvl="0" indent="-342900" algn="just" eaLnBrk="1" hangingPunct="1">
              <a:spcBef>
                <a:spcPct val="20000"/>
              </a:spcBef>
            </a:pP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试问？</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、这难道是员工第一次违章作业就发生了事故吗？</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、之前员工这样违章操作，有人干涉过没有？</a:t>
            </a: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、同样的违章作业是否也存在其他岗位？</a:t>
            </a:r>
          </a:p>
          <a:p>
            <a:pPr marL="342900" lvl="0" indent="-342900" algn="just" eaLnBrk="1" hangingPunct="1">
              <a:spcBef>
                <a:spcPct val="20000"/>
              </a:spcBef>
            </a:pP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slide(fromBottom)">
                                      <p:cBhvr>
                                        <p:cTn id="13" dur="500"/>
                                        <p:tgtEl>
                                          <p:spTgt spid="2253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slide(fromBottom)">
                                      <p:cBhvr>
                                        <p:cTn id="21" dur="500"/>
                                        <p:tgtEl>
                                          <p:spTgt spid="22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slide(fromBottom)">
                                      <p:cBhvr>
                                        <p:cTn id="26"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事故教训</a:t>
            </a:r>
            <a:r>
              <a:rPr lang="zh-CN" sz="2400">
                <a:solidFill>
                  <a:schemeClr val="bg1"/>
                </a:solidFill>
                <a:latin typeface="华文细黑" pitchFamily="2" charset="-122"/>
                <a:ea typeface="华文细黑" pitchFamily="2" charset="-122"/>
              </a:rPr>
              <a:t> </a:t>
            </a:r>
          </a:p>
        </p:txBody>
      </p:sp>
      <p:pic>
        <p:nvPicPr>
          <p:cNvPr id="3" name="图片 2" descr="7"/>
          <p:cNvPicPr>
            <a:picLocks noChangeAspect="1"/>
          </p:cNvPicPr>
          <p:nvPr/>
        </p:nvPicPr>
        <p:blipFill>
          <a:blip r:embed="rId2"/>
          <a:stretch>
            <a:fillRect/>
          </a:stretch>
        </p:blipFill>
        <p:spPr>
          <a:xfrm>
            <a:off x="402590" y="1522095"/>
            <a:ext cx="8027670" cy="4483100"/>
          </a:xfrm>
          <a:prstGeom prst="rect">
            <a:avLst/>
          </a:prstGeom>
        </p:spPr>
      </p:pic>
      <p:sp>
        <p:nvSpPr>
          <p:cNvPr id="4" name="文本框 38"/>
          <p:cNvSpPr txBox="1">
            <a:spLocks noChangeArrowheads="1"/>
          </p:cNvSpPr>
          <p:nvPr/>
        </p:nvSpPr>
        <p:spPr bwMode="auto">
          <a:xfrm>
            <a:off x="1950085" y="2928620"/>
            <a:ext cx="4988560" cy="1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lnSpc>
                <a:spcPct val="150000"/>
              </a:lnSpc>
              <a:spcBef>
                <a:spcPts val="500"/>
              </a:spcBef>
              <a:spcAft>
                <a:spcPts val="500"/>
              </a:spcAft>
            </a:pPr>
            <a:r>
              <a:rPr lang="zh-CN" altLang="en-US" sz="2200" b="1" dirty="0">
                <a:solidFill>
                  <a:schemeClr val="bg1"/>
                </a:solidFill>
                <a:latin typeface="微软雅黑" panose="020B0503020204020204" pitchFamily="34" charset="-122"/>
                <a:ea typeface="微软雅黑" panose="020B0503020204020204" pitchFamily="34" charset="-122"/>
                <a:sym typeface="+mn-ea"/>
              </a:rPr>
              <a:t>出现上述案例中的问题是因为车间没有</a:t>
            </a:r>
          </a:p>
          <a:p>
            <a:pPr eaLnBrk="1" latinLnBrk="0" hangingPunct="1">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sym typeface="+mn-ea"/>
              </a:rPr>
              <a:t>做好班组安全管理工作</a:t>
            </a:r>
          </a:p>
        </p:txBody>
      </p:sp>
      <p:pic>
        <p:nvPicPr>
          <p:cNvPr id="2" name="图片 1" descr="6"/>
          <p:cNvPicPr>
            <a:picLocks noChangeAspect="1"/>
          </p:cNvPicPr>
          <p:nvPr/>
        </p:nvPicPr>
        <p:blipFill>
          <a:blip r:embed="rId3"/>
          <a:stretch>
            <a:fillRect/>
          </a:stretch>
        </p:blipFill>
        <p:spPr>
          <a:xfrm>
            <a:off x="8430260" y="1585595"/>
            <a:ext cx="3560445" cy="5263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54395" y="3230245"/>
            <a:ext cx="5110480" cy="1066165"/>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sym typeface="+mn-ea"/>
              </a:rPr>
              <a:t>班长安全角色认识</a:t>
            </a:r>
          </a:p>
          <a:p>
            <a:pPr marL="342900" lvl="0" indent="-342900" algn="ctr">
              <a:spcBef>
                <a:spcPct val="20000"/>
              </a:spcBef>
            </a:pP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be1828ec-1e57-43e2-ad19-fe24e8fb85b5"/>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3057</Words>
  <Application>Microsoft Office PowerPoint</Application>
  <PresentationFormat>宽屏</PresentationFormat>
  <Paragraphs>273</Paragraphs>
  <Slides>47</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47</vt:i4>
      </vt:variant>
    </vt:vector>
  </HeadingPairs>
  <TitlesOfParts>
    <vt:vector size="56" baseType="lpstr">
      <vt:lpstr>华文细黑</vt:lpstr>
      <vt:lpstr>微软雅黑</vt:lpstr>
      <vt:lpstr>Arial</vt:lpstr>
      <vt:lpstr>Broadway</vt:lpstr>
      <vt:lpstr>Calibri</vt:lpstr>
      <vt:lpstr>Calibri Light</vt:lpstr>
      <vt:lpstr>Wingdings 3</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Administrator</cp:lastModifiedBy>
  <cp:revision>1</cp:revision>
  <dcterms:created xsi:type="dcterms:W3CDTF">2013-11-26T06:51:00Z</dcterms:created>
  <dcterms:modified xsi:type="dcterms:W3CDTF">2020-05-06T12:41:53Z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