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2"/>
  </p:sldMasterIdLst>
  <p:notesMasterIdLst>
    <p:notesMasterId r:id="rId59"/>
  </p:notesMasterIdLst>
  <p:handoutMasterIdLst>
    <p:handoutMasterId r:id="rId60"/>
  </p:handoutMasterIdLst>
  <p:sldIdLst>
    <p:sldId id="334" r:id="rId3"/>
    <p:sldId id="338" r:id="rId4"/>
    <p:sldId id="264" r:id="rId5"/>
    <p:sldId id="343" r:id="rId6"/>
    <p:sldId id="265" r:id="rId7"/>
    <p:sldId id="335" r:id="rId8"/>
    <p:sldId id="275" r:id="rId9"/>
    <p:sldId id="276" r:id="rId10"/>
    <p:sldId id="277" r:id="rId11"/>
    <p:sldId id="278" r:id="rId12"/>
    <p:sldId id="279" r:id="rId13"/>
    <p:sldId id="280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0" r:id="rId23"/>
    <p:sldId id="291" r:id="rId24"/>
    <p:sldId id="292" r:id="rId25"/>
    <p:sldId id="293" r:id="rId26"/>
    <p:sldId id="294" r:id="rId27"/>
    <p:sldId id="296" r:id="rId28"/>
    <p:sldId id="297" r:id="rId29"/>
    <p:sldId id="298" r:id="rId30"/>
    <p:sldId id="299" r:id="rId31"/>
    <p:sldId id="300" r:id="rId32"/>
    <p:sldId id="302" r:id="rId33"/>
    <p:sldId id="303" r:id="rId34"/>
    <p:sldId id="304" r:id="rId35"/>
    <p:sldId id="305" r:id="rId36"/>
    <p:sldId id="306" r:id="rId37"/>
    <p:sldId id="307" r:id="rId38"/>
    <p:sldId id="309" r:id="rId39"/>
    <p:sldId id="310" r:id="rId40"/>
    <p:sldId id="311" r:id="rId41"/>
    <p:sldId id="312" r:id="rId42"/>
    <p:sldId id="313" r:id="rId43"/>
    <p:sldId id="315" r:id="rId44"/>
    <p:sldId id="316" r:id="rId45"/>
    <p:sldId id="317" r:id="rId46"/>
    <p:sldId id="321" r:id="rId47"/>
    <p:sldId id="322" r:id="rId48"/>
    <p:sldId id="323" r:id="rId49"/>
    <p:sldId id="324" r:id="rId50"/>
    <p:sldId id="325" r:id="rId51"/>
    <p:sldId id="326" r:id="rId52"/>
    <p:sldId id="327" r:id="rId53"/>
    <p:sldId id="328" r:id="rId54"/>
    <p:sldId id="329" r:id="rId55"/>
    <p:sldId id="330" r:id="rId56"/>
    <p:sldId id="331" r:id="rId57"/>
    <p:sldId id="332" r:id="rId5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CB8"/>
    <a:srgbClr val="579933"/>
    <a:srgbClr val="EFED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51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2018-10-10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2018-10-10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t>1</a:t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幻灯片图像占位符 19968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99683" name="文本占位符 19968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200" dirty="0"/>
              <a:t>12</a:t>
            </a:fld>
            <a:endParaRPr lang="zh-TW" altLang="en-US" sz="1200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幻灯片图像占位符 108545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42900" y="679450"/>
            <a:ext cx="6157913" cy="3465513"/>
          </a:xfrm>
        </p:spPr>
      </p:sp>
      <p:sp>
        <p:nvSpPr>
          <p:cNvPr id="108547" name="文本占位符 108546"/>
          <p:cNvSpPr>
            <a:spLocks noGrp="1"/>
          </p:cNvSpPr>
          <p:nvPr>
            <p:ph type="body" idx="1"/>
          </p:nvPr>
        </p:nvSpPr>
        <p:spPr>
          <a:xfrm>
            <a:off x="900113" y="4371975"/>
            <a:ext cx="5038725" cy="4073525"/>
          </a:xfrm>
        </p:spPr>
        <p:txBody>
          <a:bodyPr vert="horz" wrap="square" lIns="90987" tIns="45494" rIns="90987" bIns="45494" anchor="t"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200" dirty="0"/>
              <a:t>13</a:t>
            </a:fld>
            <a:endParaRPr lang="zh-TW" altLang="en-US" sz="1200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幻灯片图像占位符 11264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42900" y="679450"/>
            <a:ext cx="6157913" cy="3465513"/>
          </a:xfrm>
        </p:spPr>
      </p:sp>
      <p:sp>
        <p:nvSpPr>
          <p:cNvPr id="112643" name="文本占位符 112642"/>
          <p:cNvSpPr>
            <a:spLocks noGrp="1"/>
          </p:cNvSpPr>
          <p:nvPr>
            <p:ph type="body" idx="1"/>
          </p:nvPr>
        </p:nvSpPr>
        <p:spPr>
          <a:xfrm>
            <a:off x="900113" y="4371975"/>
            <a:ext cx="5038725" cy="4073525"/>
          </a:xfrm>
        </p:spPr>
        <p:txBody>
          <a:bodyPr vert="horz" wrap="square" lIns="90987" tIns="45494" rIns="90987" bIns="45494" anchor="t"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200" dirty="0"/>
              <a:t>14</a:t>
            </a:fld>
            <a:endParaRPr lang="zh-TW" altLang="en-US" sz="1200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幻灯片图像占位符 110593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34963" y="676275"/>
            <a:ext cx="6142037" cy="3455988"/>
          </a:xfrm>
        </p:spPr>
      </p:sp>
      <p:sp>
        <p:nvSpPr>
          <p:cNvPr id="110595" name="文本占位符 110594"/>
          <p:cNvSpPr>
            <a:spLocks noGrp="1"/>
          </p:cNvSpPr>
          <p:nvPr>
            <p:ph type="body" idx="1"/>
          </p:nvPr>
        </p:nvSpPr>
        <p:spPr>
          <a:xfrm>
            <a:off x="898525" y="4359275"/>
            <a:ext cx="5011738" cy="4133850"/>
          </a:xfrm>
        </p:spPr>
        <p:txBody>
          <a:bodyPr vert="horz" wrap="square" lIns="89951" tIns="44976" rIns="89951" bIns="44976" anchor="t"/>
          <a:lstStyle/>
          <a:p>
            <a:pPr lvl="0"/>
            <a:endParaRPr lang="en-US" altLang="zh-TW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200" dirty="0"/>
              <a:t>15</a:t>
            </a:fld>
            <a:endParaRPr lang="zh-TW" altLang="en-US" sz="1200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幻灯片图像占位符 201729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01731" name="文本占位符 20173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200" dirty="0"/>
              <a:t>16</a:t>
            </a:fld>
            <a:endParaRPr lang="zh-TW" altLang="en-US" sz="1200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幻灯片图像占位符 20275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02755" name="文本占位符 20275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200" dirty="0"/>
              <a:t>17</a:t>
            </a:fld>
            <a:endParaRPr lang="zh-TW" altLang="en-US" sz="1200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幻灯片图像占位符 114689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42900" y="679450"/>
            <a:ext cx="6157913" cy="3465513"/>
          </a:xfrm>
        </p:spPr>
      </p:sp>
      <p:sp>
        <p:nvSpPr>
          <p:cNvPr id="114691" name="文本占位符 114690"/>
          <p:cNvSpPr>
            <a:spLocks noGrp="1"/>
          </p:cNvSpPr>
          <p:nvPr>
            <p:ph type="body" idx="1"/>
          </p:nvPr>
        </p:nvSpPr>
        <p:spPr>
          <a:xfrm>
            <a:off x="900113" y="4371975"/>
            <a:ext cx="5038725" cy="4073525"/>
          </a:xfrm>
        </p:spPr>
        <p:txBody>
          <a:bodyPr vert="horz" wrap="square" lIns="90987" tIns="45494" rIns="90987" bIns="45494" anchor="t"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200" dirty="0"/>
              <a:t>18</a:t>
            </a:fld>
            <a:endParaRPr lang="zh-TW" altLang="en-US" sz="1200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幻灯片图像占位符 1218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42900" y="679450"/>
            <a:ext cx="6157913" cy="3465513"/>
          </a:xfrm>
        </p:spPr>
      </p:sp>
      <p:sp>
        <p:nvSpPr>
          <p:cNvPr id="121859" name="文本占位符 121858"/>
          <p:cNvSpPr>
            <a:spLocks noGrp="1"/>
          </p:cNvSpPr>
          <p:nvPr>
            <p:ph type="body" idx="1"/>
          </p:nvPr>
        </p:nvSpPr>
        <p:spPr>
          <a:xfrm>
            <a:off x="900113" y="4371975"/>
            <a:ext cx="5038725" cy="4073525"/>
          </a:xfrm>
        </p:spPr>
        <p:txBody>
          <a:bodyPr vert="horz" wrap="square" lIns="90987" tIns="45494" rIns="90987" bIns="45494" anchor="t"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200" dirty="0"/>
              <a:t>19</a:t>
            </a:fld>
            <a:endParaRPr lang="zh-TW" altLang="en-US" sz="1200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幻灯片图像占位符 20377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03779" name="文本占位符 20377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200" dirty="0"/>
              <a:t>20</a:t>
            </a:fld>
            <a:endParaRPr lang="zh-TW" altLang="en-US" sz="1200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幻灯片图像占位符 20480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04803" name="文本占位符 20480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200" dirty="0"/>
              <a:t>21</a:t>
            </a:fld>
            <a:endParaRPr lang="zh-TW" altLang="en-US" sz="12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  <a:t>2</a:t>
            </a:fld>
            <a:endParaRPr lang="en-US" altLang="zh-CN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幻灯片图像占位符 17305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73059" name="文本占位符 17305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200" dirty="0"/>
              <a:t>22</a:t>
            </a:fld>
            <a:endParaRPr lang="zh-TW" altLang="en-US" sz="1200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幻灯片图像占位符 175105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75107" name="文本占位符 17510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200" dirty="0"/>
              <a:t>23</a:t>
            </a:fld>
            <a:endParaRPr lang="zh-TW" altLang="en-US" sz="1200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幻灯片图像占位符 123905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42900" y="679450"/>
            <a:ext cx="6157913" cy="3465513"/>
          </a:xfrm>
        </p:spPr>
      </p:sp>
      <p:sp>
        <p:nvSpPr>
          <p:cNvPr id="123907" name="文本占位符 123906"/>
          <p:cNvSpPr>
            <a:spLocks noGrp="1"/>
          </p:cNvSpPr>
          <p:nvPr>
            <p:ph type="body" idx="1"/>
          </p:nvPr>
        </p:nvSpPr>
        <p:spPr>
          <a:xfrm>
            <a:off x="900113" y="4371975"/>
            <a:ext cx="5038725" cy="4073525"/>
          </a:xfrm>
        </p:spPr>
        <p:txBody>
          <a:bodyPr vert="horz" wrap="square" lIns="90987" tIns="45494" rIns="90987" bIns="45494" anchor="t"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200" dirty="0"/>
              <a:t>24</a:t>
            </a:fld>
            <a:endParaRPr lang="zh-TW" altLang="en-US" sz="1200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幻灯片图像占位符 205825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05827" name="文本占位符 2058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200" dirty="0"/>
              <a:t>25</a:t>
            </a:fld>
            <a:endParaRPr lang="zh-TW" altLang="en-US" sz="1200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幻灯片图像占位符 125953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42900" y="679450"/>
            <a:ext cx="6157913" cy="3465513"/>
          </a:xfrm>
        </p:spPr>
      </p:sp>
      <p:sp>
        <p:nvSpPr>
          <p:cNvPr id="125955" name="文本占位符 125954"/>
          <p:cNvSpPr>
            <a:spLocks noGrp="1"/>
          </p:cNvSpPr>
          <p:nvPr>
            <p:ph type="body" idx="1"/>
          </p:nvPr>
        </p:nvSpPr>
        <p:spPr>
          <a:xfrm>
            <a:off x="900113" y="4371975"/>
            <a:ext cx="5038725" cy="4073525"/>
          </a:xfrm>
        </p:spPr>
        <p:txBody>
          <a:bodyPr vert="horz" wrap="square" lIns="90987" tIns="45494" rIns="90987" bIns="45494" anchor="t"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200" dirty="0"/>
              <a:t>26</a:t>
            </a:fld>
            <a:endParaRPr lang="zh-TW" altLang="en-US" sz="1200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幻灯片图像占位符 12800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34963" y="676275"/>
            <a:ext cx="6142037" cy="3455988"/>
          </a:xfrm>
        </p:spPr>
      </p:sp>
      <p:sp>
        <p:nvSpPr>
          <p:cNvPr id="128003" name="文本占位符 128002"/>
          <p:cNvSpPr>
            <a:spLocks noGrp="1"/>
          </p:cNvSpPr>
          <p:nvPr>
            <p:ph type="body" idx="1"/>
          </p:nvPr>
        </p:nvSpPr>
        <p:spPr>
          <a:xfrm>
            <a:off x="898525" y="4359275"/>
            <a:ext cx="5011738" cy="4133850"/>
          </a:xfrm>
        </p:spPr>
        <p:txBody>
          <a:bodyPr vert="horz" wrap="square" lIns="89951" tIns="44976" rIns="89951" bIns="44976" anchor="t"/>
          <a:lstStyle/>
          <a:p>
            <a:pPr lvl="0"/>
            <a:r>
              <a:rPr lang="en-US" altLang="zh-TW" dirty="0" err="1"/>
              <a:t>Client cited in this case study is Commonwealth Edison.  Contact Bob Krzywicki</a:t>
            </a:r>
            <a:r>
              <a:rPr lang="en-US" altLang="zh-TW"/>
              <a:t> for additional information on the engagement with Commonwealth Edison.  Please also review the Commonwealth Edison case study for additional details.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200" dirty="0"/>
              <a:t>27</a:t>
            </a:fld>
            <a:endParaRPr lang="zh-TW" altLang="en-US" sz="1200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幻灯片图像占位符 159745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59747" name="文本占位符 15974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200" dirty="0"/>
              <a:t>28</a:t>
            </a:fld>
            <a:endParaRPr lang="zh-TW" altLang="en-US" sz="1200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幻灯片图像占位符 17817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78179" name="文本占位符 17817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200" dirty="0"/>
              <a:t>29</a:t>
            </a:fld>
            <a:endParaRPr lang="zh-TW" altLang="en-US" sz="1200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幻灯片图像占位符 180225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80227" name="文本占位符 1802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200" dirty="0"/>
              <a:t>30</a:t>
            </a:fld>
            <a:endParaRPr lang="zh-TW" altLang="en-US" sz="1200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幻灯片图像占位符 130049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42900" y="679450"/>
            <a:ext cx="6157913" cy="3465513"/>
          </a:xfrm>
        </p:spPr>
      </p:sp>
      <p:sp>
        <p:nvSpPr>
          <p:cNvPr id="130051" name="文本占位符 130050"/>
          <p:cNvSpPr>
            <a:spLocks noGrp="1"/>
          </p:cNvSpPr>
          <p:nvPr>
            <p:ph type="body" idx="1"/>
          </p:nvPr>
        </p:nvSpPr>
        <p:spPr>
          <a:xfrm>
            <a:off x="900113" y="4371975"/>
            <a:ext cx="5038725" cy="4073525"/>
          </a:xfrm>
        </p:spPr>
        <p:txBody>
          <a:bodyPr vert="horz" wrap="square" lIns="90987" tIns="45494" rIns="90987" bIns="45494" anchor="t"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200" dirty="0"/>
              <a:t>31</a:t>
            </a:fld>
            <a:endParaRPr lang="zh-TW" altLang="en-US" sz="120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幻灯片图像占位符 19456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94563" name="文本占位符 19456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200" dirty="0"/>
              <a:t>3</a:t>
            </a:fld>
            <a:endParaRPr lang="zh-TW" altLang="en-US" sz="1200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幻灯片图像占位符 20889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08899" name="文本占位符 20889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200" dirty="0"/>
              <a:t>32</a:t>
            </a:fld>
            <a:endParaRPr lang="zh-TW" altLang="en-US" sz="1200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幻灯片图像占位符 20992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09923" name="文本占位符 20992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200" dirty="0"/>
              <a:t>33</a:t>
            </a:fld>
            <a:endParaRPr lang="zh-TW" altLang="en-US" sz="1200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幻灯片图像占位符 140289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42900" y="679450"/>
            <a:ext cx="6157913" cy="3465513"/>
          </a:xfrm>
        </p:spPr>
      </p:sp>
      <p:sp>
        <p:nvSpPr>
          <p:cNvPr id="140291" name="文本占位符 140290"/>
          <p:cNvSpPr>
            <a:spLocks noGrp="1"/>
          </p:cNvSpPr>
          <p:nvPr>
            <p:ph type="body" idx="1"/>
          </p:nvPr>
        </p:nvSpPr>
        <p:spPr>
          <a:xfrm>
            <a:off x="900113" y="4371975"/>
            <a:ext cx="5038725" cy="4073525"/>
          </a:xfrm>
        </p:spPr>
        <p:txBody>
          <a:bodyPr vert="horz" wrap="square" lIns="90987" tIns="45494" rIns="90987" bIns="45494" anchor="t"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200" dirty="0"/>
              <a:t>34</a:t>
            </a:fld>
            <a:endParaRPr lang="zh-TW" altLang="en-US" sz="1200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幻灯片图像占位符 134145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34963" y="676275"/>
            <a:ext cx="6142037" cy="3455988"/>
          </a:xfrm>
        </p:spPr>
      </p:sp>
      <p:sp>
        <p:nvSpPr>
          <p:cNvPr id="134147" name="文本占位符 134146"/>
          <p:cNvSpPr>
            <a:spLocks noGrp="1"/>
          </p:cNvSpPr>
          <p:nvPr>
            <p:ph type="body" idx="1"/>
          </p:nvPr>
        </p:nvSpPr>
        <p:spPr>
          <a:xfrm>
            <a:off x="898525" y="4359275"/>
            <a:ext cx="5011738" cy="4133850"/>
          </a:xfrm>
        </p:spPr>
        <p:txBody>
          <a:bodyPr vert="horz" wrap="square" lIns="89951" tIns="44976" rIns="89951" bIns="44976" anchor="t"/>
          <a:lstStyle/>
          <a:p>
            <a:pPr lvl="0"/>
            <a:r>
              <a:rPr lang="en-US" altLang="zh-TW" dirty="0" err="1"/>
              <a:t>Client cited in this case study is Commonwealth Edison.  Contact Bob Krzywicki</a:t>
            </a:r>
            <a:r>
              <a:rPr lang="en-US" altLang="zh-TW"/>
              <a:t> for additional information on the engagement with Commonwealth Edison.  Please also review the Commonwealth Edison case study for additional details.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200" dirty="0"/>
              <a:t>42</a:t>
            </a:fld>
            <a:endParaRPr lang="zh-TW" altLang="en-US" sz="1200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幻灯片图像占位符 18432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84323" name="文本占位符 18432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200" dirty="0"/>
              <a:t>45</a:t>
            </a:fld>
            <a:endParaRPr lang="zh-TW" altLang="en-US" sz="1200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幻灯片图像占位符 186369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86371" name="文本占位符 18637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200" dirty="0"/>
              <a:t>46</a:t>
            </a:fld>
            <a:endParaRPr lang="zh-TW" altLang="en-US" sz="1200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幻灯片图像占位符 18841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88419" name="文本占位符 18841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200" dirty="0"/>
              <a:t>47</a:t>
            </a:fld>
            <a:endParaRPr lang="zh-TW" altLang="en-US" sz="1200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幻灯片图像占位符 210945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10947" name="文本占位符 21094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200" dirty="0"/>
              <a:t>48</a:t>
            </a:fld>
            <a:endParaRPr lang="zh-TW" altLang="en-US" sz="1200" dirty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幻灯片图像占位符 136193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42900" y="679450"/>
            <a:ext cx="6157913" cy="3465513"/>
          </a:xfrm>
        </p:spPr>
      </p:sp>
      <p:sp>
        <p:nvSpPr>
          <p:cNvPr id="136195" name="文本占位符 136194"/>
          <p:cNvSpPr>
            <a:spLocks noGrp="1"/>
          </p:cNvSpPr>
          <p:nvPr>
            <p:ph type="body" idx="1"/>
          </p:nvPr>
        </p:nvSpPr>
        <p:spPr>
          <a:xfrm>
            <a:off x="900113" y="4371975"/>
            <a:ext cx="5038725" cy="4073525"/>
          </a:xfrm>
        </p:spPr>
        <p:txBody>
          <a:bodyPr vert="horz" wrap="square" lIns="90987" tIns="45494" rIns="90987" bIns="45494" anchor="t"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200" dirty="0"/>
              <a:t>49</a:t>
            </a:fld>
            <a:endParaRPr lang="zh-TW" altLang="en-US" sz="1200"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幻灯片图像占位符 13824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42900" y="679450"/>
            <a:ext cx="6157913" cy="3465513"/>
          </a:xfrm>
        </p:spPr>
      </p:sp>
      <p:sp>
        <p:nvSpPr>
          <p:cNvPr id="138243" name="文本占位符 138242"/>
          <p:cNvSpPr>
            <a:spLocks noGrp="1"/>
          </p:cNvSpPr>
          <p:nvPr>
            <p:ph type="body" idx="1"/>
          </p:nvPr>
        </p:nvSpPr>
        <p:spPr>
          <a:xfrm>
            <a:off x="900113" y="4371975"/>
            <a:ext cx="5038725" cy="4073525"/>
          </a:xfrm>
        </p:spPr>
        <p:txBody>
          <a:bodyPr vert="horz" wrap="square" lIns="90987" tIns="45494" rIns="90987" bIns="45494" anchor="t"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200" dirty="0"/>
              <a:t>50</a:t>
            </a:fld>
            <a:endParaRPr lang="zh-TW" altLang="en-US" sz="1200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幻灯片图像占位符 19763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97635" name="文本占位符 19763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200" dirty="0"/>
              <a:t>5</a:t>
            </a:fld>
            <a:endParaRPr lang="zh-TW" altLang="en-US" sz="1200" dirty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幻灯片图像占位符 1474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42900" y="679450"/>
            <a:ext cx="6157913" cy="3465513"/>
          </a:xfrm>
        </p:spPr>
      </p:sp>
      <p:sp>
        <p:nvSpPr>
          <p:cNvPr id="147459" name="文本占位符 147458"/>
          <p:cNvSpPr>
            <a:spLocks noGrp="1"/>
          </p:cNvSpPr>
          <p:nvPr>
            <p:ph type="body" idx="1"/>
          </p:nvPr>
        </p:nvSpPr>
        <p:spPr>
          <a:xfrm>
            <a:off x="900113" y="4371975"/>
            <a:ext cx="5038725" cy="4073525"/>
          </a:xfrm>
        </p:spPr>
        <p:txBody>
          <a:bodyPr vert="horz" wrap="square" lIns="90987" tIns="45494" rIns="90987" bIns="45494" anchor="t"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200" dirty="0"/>
              <a:t>51</a:t>
            </a:fld>
            <a:endParaRPr lang="zh-TW" altLang="en-US" sz="1200" dirty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幻灯片图像占位符 14336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34963" y="676275"/>
            <a:ext cx="6142037" cy="3455988"/>
          </a:xfrm>
        </p:spPr>
      </p:sp>
      <p:sp>
        <p:nvSpPr>
          <p:cNvPr id="143363" name="文本占位符 143362"/>
          <p:cNvSpPr>
            <a:spLocks noGrp="1"/>
          </p:cNvSpPr>
          <p:nvPr>
            <p:ph type="body" idx="1"/>
          </p:nvPr>
        </p:nvSpPr>
        <p:spPr>
          <a:xfrm>
            <a:off x="898525" y="4359275"/>
            <a:ext cx="5011738" cy="4133850"/>
          </a:xfrm>
        </p:spPr>
        <p:txBody>
          <a:bodyPr vert="horz" wrap="square" lIns="89951" tIns="44976" rIns="89951" bIns="44976" anchor="t"/>
          <a:lstStyle/>
          <a:p>
            <a:pPr lvl="0"/>
            <a:r>
              <a:rPr lang="en-US" altLang="zh-TW" dirty="0" err="1"/>
              <a:t>Client cited in this case study is Commonwealth Edison.  Contact Bob Krzywicki</a:t>
            </a:r>
            <a:r>
              <a:rPr lang="en-US" altLang="zh-TW"/>
              <a:t> for additional information on the engagement with Commonwealth Edison.  Please also review the Commonwealth Edison case study for additional details.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200" dirty="0"/>
              <a:t>52</a:t>
            </a:fld>
            <a:endParaRPr lang="zh-TW" altLang="en-US" sz="1200" dirty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幻灯片图像占位符 190465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90467" name="文本占位符 19046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200" dirty="0"/>
              <a:t>53</a:t>
            </a:fld>
            <a:endParaRPr lang="zh-TW" altLang="en-US" sz="1200" dirty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幻灯片图像占位符 145409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42900" y="679450"/>
            <a:ext cx="6157913" cy="3465513"/>
          </a:xfrm>
        </p:spPr>
      </p:sp>
      <p:sp>
        <p:nvSpPr>
          <p:cNvPr id="145411" name="文本占位符 145410"/>
          <p:cNvSpPr>
            <a:spLocks noGrp="1"/>
          </p:cNvSpPr>
          <p:nvPr>
            <p:ph type="body" idx="1"/>
          </p:nvPr>
        </p:nvSpPr>
        <p:spPr>
          <a:xfrm>
            <a:off x="900113" y="4371975"/>
            <a:ext cx="5038725" cy="4073525"/>
          </a:xfrm>
        </p:spPr>
        <p:txBody>
          <a:bodyPr vert="horz" wrap="square" lIns="90987" tIns="45494" rIns="90987" bIns="45494" anchor="t"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200" dirty="0"/>
              <a:t>54</a:t>
            </a:fld>
            <a:endParaRPr lang="zh-TW" altLang="en-US" sz="1200" dirty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幻灯片图像占位符 21401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14019" name="文本占位符 21401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200" dirty="0"/>
              <a:t>55</a:t>
            </a:fld>
            <a:endParaRPr lang="zh-TW" altLang="en-US" sz="1200" dirty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幻灯片图像占位符 21811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18115" name="文本占位符 21811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200" dirty="0"/>
              <a:t>56</a:t>
            </a:fld>
            <a:endParaRPr lang="zh-TW" altLang="en-US" sz="1200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幻灯片图像占位符 156673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76238" y="682625"/>
            <a:ext cx="6065837" cy="3413125"/>
          </a:xfrm>
        </p:spPr>
      </p:sp>
      <p:sp>
        <p:nvSpPr>
          <p:cNvPr id="156675" name="文本占位符 156674"/>
          <p:cNvSpPr>
            <a:spLocks noGrp="1"/>
          </p:cNvSpPr>
          <p:nvPr>
            <p:ph type="body" idx="1"/>
          </p:nvPr>
        </p:nvSpPr>
        <p:spPr>
          <a:xfrm>
            <a:off x="909638" y="4324350"/>
            <a:ext cx="4999037" cy="4097338"/>
          </a:xfrm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200" dirty="0"/>
              <a:t>7</a:t>
            </a:fld>
            <a:endParaRPr lang="zh-TW" altLang="en-US" sz="1200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幻灯片图像占位符 10137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88913" y="649288"/>
            <a:ext cx="6791325" cy="3821112"/>
          </a:xfrm>
        </p:spPr>
      </p:sp>
      <p:sp>
        <p:nvSpPr>
          <p:cNvPr id="2" name="灯片编号占位符 1"/>
          <p:cNvSpPr>
            <a:spLocks noGrp="1"/>
          </p:cNvSpPr>
          <p:nvPr>
            <p:ph type="sldNum" sz="quarter" idx="1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200" dirty="0"/>
              <a:t>8</a:t>
            </a:fld>
            <a:endParaRPr lang="zh-TW" altLang="en-US" sz="1200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幻灯片图像占位符 103425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42900" y="679450"/>
            <a:ext cx="6157913" cy="3465513"/>
          </a:xfrm>
        </p:spPr>
      </p:sp>
      <p:sp>
        <p:nvSpPr>
          <p:cNvPr id="103427" name="文本占位符 103426"/>
          <p:cNvSpPr>
            <a:spLocks noGrp="1"/>
          </p:cNvSpPr>
          <p:nvPr>
            <p:ph type="body" idx="1"/>
          </p:nvPr>
        </p:nvSpPr>
        <p:spPr>
          <a:xfrm>
            <a:off x="900113" y="4371975"/>
            <a:ext cx="5038725" cy="4073525"/>
          </a:xfrm>
        </p:spPr>
        <p:txBody>
          <a:bodyPr vert="horz" wrap="square" lIns="90987" tIns="45494" rIns="90987" bIns="45494" anchor="t"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200" dirty="0"/>
              <a:t>9</a:t>
            </a:fld>
            <a:endParaRPr lang="zh-TW" altLang="en-US" sz="1200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幻灯片图像占位符 105473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42900" y="679450"/>
            <a:ext cx="6157913" cy="3465513"/>
          </a:xfrm>
        </p:spPr>
      </p:sp>
      <p:sp>
        <p:nvSpPr>
          <p:cNvPr id="105475" name="文本占位符 105474"/>
          <p:cNvSpPr>
            <a:spLocks noGrp="1"/>
          </p:cNvSpPr>
          <p:nvPr>
            <p:ph type="body" idx="1"/>
          </p:nvPr>
        </p:nvSpPr>
        <p:spPr>
          <a:xfrm>
            <a:off x="900113" y="4371975"/>
            <a:ext cx="5038725" cy="4073525"/>
          </a:xfrm>
        </p:spPr>
        <p:txBody>
          <a:bodyPr vert="horz" wrap="square" lIns="90987" tIns="45494" rIns="90987" bIns="45494" anchor="t"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200" dirty="0"/>
              <a:t>10</a:t>
            </a:fld>
            <a:endParaRPr lang="zh-TW" altLang="en-US" sz="1200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幻灯片图像占位符 19865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98659" name="文本占位符 19865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200" dirty="0"/>
              <a:t>11</a:t>
            </a:fld>
            <a:endParaRPr lang="zh-TW" altLang="en-US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4BB6FB-76B8-4FC8-A281-3EDE5E005532}" type="datetimeFigureOut">
              <a:rPr lang="zh-CN" altLang="en-US" smtClean="0"/>
              <a:t>2018-10-10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D1B887-3BF5-45DF-A7F3-17DABC5A0B0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4BB6FB-76B8-4FC8-A281-3EDE5E005532}" type="datetimeFigureOut">
              <a:rPr lang="zh-CN" altLang="en-US" smtClean="0"/>
              <a:t>2018-10-10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D1B887-3BF5-45DF-A7F3-17DABC5A0B0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4BB6FB-76B8-4FC8-A281-3EDE5E005532}" type="datetimeFigureOut">
              <a:rPr lang="zh-CN" altLang="en-US" smtClean="0"/>
              <a:t>2018-10-10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D1B887-3BF5-45DF-A7F3-17DABC5A0B0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标题，文本与剪贴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34584" y="214313"/>
            <a:ext cx="10390716" cy="146208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联机映像占位符 3"/>
          <p:cNvSpPr>
            <a:spLocks noGrp="1"/>
          </p:cNvSpPr>
          <p:nvPr>
            <p:ph type="clipArt"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1549400" y="6243638"/>
            <a:ext cx="2540000" cy="457200"/>
          </a:xfrm>
        </p:spPr>
        <p:txBody>
          <a:bodyPr/>
          <a:lstStyle/>
          <a:p>
            <a:pPr lvl="0">
              <a:buClr>
                <a:schemeClr val="bg1"/>
              </a:buClr>
            </a:pPr>
            <a:endParaRPr lang="zh-TW" altLang="en-US" dirty="0">
              <a:latin typeface="Arial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876800" y="6243638"/>
            <a:ext cx="3860800" cy="457200"/>
          </a:xfrm>
        </p:spPr>
        <p:txBody>
          <a:bodyPr/>
          <a:lstStyle/>
          <a:p>
            <a:pPr lvl="0">
              <a:buClr>
                <a:schemeClr val="bg1"/>
              </a:buClr>
            </a:pPr>
            <a:endParaRPr lang="zh-TW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9389533" y="6243638"/>
            <a:ext cx="2540000" cy="457200"/>
          </a:xfrm>
        </p:spPr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‹#›</a:t>
            </a:fld>
            <a:endParaRPr lang="zh-TW" altLang="en-US" dirty="0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-1"/>
            <a:ext cx="12192000" cy="1515291"/>
          </a:xfrm>
          <a:prstGeom prst="rect">
            <a:avLst/>
          </a:prstGeom>
          <a:solidFill>
            <a:srgbClr val="487A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15"/>
          <p:cNvSpPr txBox="1"/>
          <p:nvPr userDrawn="1"/>
        </p:nvSpPr>
        <p:spPr>
          <a:xfrm>
            <a:off x="655092" y="1024859"/>
            <a:ext cx="16553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solidFill>
                  <a:schemeClr val="bg1"/>
                </a:solidFill>
                <a:latin typeface="Agency FB" pitchFamily="34" charset="0"/>
                <a:ea typeface="Adobe 宋体 Std L" pitchFamily="18" charset="-122"/>
              </a:rPr>
              <a:t>Contents Page</a:t>
            </a:r>
            <a:endParaRPr lang="zh-CN" altLang="en-US" sz="1600" dirty="0">
              <a:solidFill>
                <a:schemeClr val="bg1"/>
              </a:solidFill>
              <a:latin typeface="Agency FB" pitchFamily="34" charset="0"/>
              <a:ea typeface="Adobe 宋体 Std L" pitchFamily="18" charset="-122"/>
            </a:endParaRPr>
          </a:p>
        </p:txBody>
      </p:sp>
      <p:sp>
        <p:nvSpPr>
          <p:cNvPr id="6" name="文本框 13"/>
          <p:cNvSpPr txBox="1"/>
          <p:nvPr userDrawn="1"/>
        </p:nvSpPr>
        <p:spPr>
          <a:xfrm>
            <a:off x="655092" y="584329"/>
            <a:ext cx="1655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ea typeface="微软雅黑" charset="-122"/>
              </a:rPr>
              <a:t>目录页</a:t>
            </a:r>
          </a:p>
        </p:txBody>
      </p:sp>
      <p:grpSp>
        <p:nvGrpSpPr>
          <p:cNvPr id="20" name="组合 19"/>
          <p:cNvGrpSpPr/>
          <p:nvPr userDrawn="1"/>
        </p:nvGrpSpPr>
        <p:grpSpPr>
          <a:xfrm>
            <a:off x="1968500" y="2643565"/>
            <a:ext cx="8255000" cy="3115885"/>
            <a:chOff x="2324100" y="2762250"/>
            <a:chExt cx="7503160" cy="2832100"/>
          </a:xfrm>
          <a:solidFill>
            <a:srgbClr val="487AB5"/>
          </a:solidFill>
        </p:grpSpPr>
        <p:sp>
          <p:nvSpPr>
            <p:cNvPr id="21" name="六边形 20"/>
            <p:cNvSpPr/>
            <p:nvPr/>
          </p:nvSpPr>
          <p:spPr>
            <a:xfrm>
              <a:off x="3650848" y="2762250"/>
              <a:ext cx="1546860" cy="13335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 b="1" dirty="0"/>
                <a:t>触目</a:t>
              </a:r>
              <a:endParaRPr lang="en-US" altLang="zh-CN" sz="2800" b="1" dirty="0"/>
            </a:p>
            <a:p>
              <a:pPr algn="ctr"/>
              <a:r>
                <a:rPr lang="zh-CN" altLang="en-US" sz="2800" b="1" dirty="0"/>
                <a:t>可及</a:t>
              </a:r>
            </a:p>
          </p:txBody>
        </p:sp>
        <p:sp>
          <p:nvSpPr>
            <p:cNvPr id="22" name="六边形 21"/>
            <p:cNvSpPr/>
            <p:nvPr/>
          </p:nvSpPr>
          <p:spPr>
            <a:xfrm>
              <a:off x="3650848" y="4260850"/>
              <a:ext cx="1546860" cy="13335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 b="1" dirty="0"/>
                <a:t>培训</a:t>
              </a:r>
              <a:endParaRPr lang="en-US" altLang="zh-CN" sz="2800" b="1" dirty="0"/>
            </a:p>
            <a:p>
              <a:pPr algn="ctr"/>
              <a:r>
                <a:rPr lang="zh-CN" altLang="en-US" sz="2800" b="1" dirty="0"/>
                <a:t>宣导</a:t>
              </a:r>
            </a:p>
          </p:txBody>
        </p:sp>
        <p:sp>
          <p:nvSpPr>
            <p:cNvPr id="23" name="六边形 22"/>
            <p:cNvSpPr/>
            <p:nvPr/>
          </p:nvSpPr>
          <p:spPr>
            <a:xfrm>
              <a:off x="6953653" y="2762250"/>
              <a:ext cx="1546860" cy="13335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 b="1" dirty="0"/>
                <a:t>标杆</a:t>
              </a:r>
              <a:endParaRPr lang="en-US" altLang="zh-CN" sz="2800" b="1" dirty="0"/>
            </a:p>
            <a:p>
              <a:pPr algn="ctr"/>
              <a:r>
                <a:rPr lang="zh-CN" altLang="en-US" sz="2800" b="1" dirty="0"/>
                <a:t>示范</a:t>
              </a:r>
            </a:p>
          </p:txBody>
        </p:sp>
        <p:sp>
          <p:nvSpPr>
            <p:cNvPr id="24" name="六边形 23"/>
            <p:cNvSpPr/>
            <p:nvPr/>
          </p:nvSpPr>
          <p:spPr>
            <a:xfrm>
              <a:off x="6953653" y="4260850"/>
              <a:ext cx="1546860" cy="13335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 b="1" dirty="0"/>
                <a:t>仪式</a:t>
              </a:r>
              <a:endParaRPr lang="en-US" altLang="zh-CN" sz="2800" b="1" dirty="0"/>
            </a:p>
            <a:p>
              <a:pPr algn="ctr"/>
              <a:r>
                <a:rPr lang="zh-CN" altLang="en-US" sz="2800" b="1" dirty="0"/>
                <a:t>强化</a:t>
              </a:r>
            </a:p>
          </p:txBody>
        </p:sp>
        <p:sp>
          <p:nvSpPr>
            <p:cNvPr id="25" name="六边形 24"/>
            <p:cNvSpPr/>
            <p:nvPr/>
          </p:nvSpPr>
          <p:spPr>
            <a:xfrm>
              <a:off x="2324100" y="3511550"/>
              <a:ext cx="1546860" cy="13335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 b="1" dirty="0"/>
                <a:t>成文</a:t>
              </a:r>
              <a:endParaRPr lang="en-US" altLang="zh-CN" sz="2800" b="1" dirty="0"/>
            </a:p>
            <a:p>
              <a:pPr algn="ctr"/>
              <a:r>
                <a:rPr lang="zh-CN" altLang="en-US" sz="2800" b="1" dirty="0"/>
                <a:t>入册</a:t>
              </a:r>
            </a:p>
          </p:txBody>
        </p:sp>
        <p:sp>
          <p:nvSpPr>
            <p:cNvPr id="26" name="六边形 25"/>
            <p:cNvSpPr/>
            <p:nvPr/>
          </p:nvSpPr>
          <p:spPr>
            <a:xfrm>
              <a:off x="8280400" y="3511550"/>
              <a:ext cx="1546860" cy="13335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 b="1" dirty="0"/>
                <a:t>互动</a:t>
              </a:r>
              <a:endParaRPr lang="en-US" altLang="zh-CN" sz="2800" b="1" dirty="0"/>
            </a:p>
            <a:p>
              <a:pPr algn="ctr"/>
              <a:r>
                <a:rPr lang="zh-CN" altLang="en-US" sz="2800" b="1" dirty="0"/>
                <a:t>参与</a:t>
              </a:r>
            </a:p>
          </p:txBody>
        </p:sp>
        <p:sp>
          <p:nvSpPr>
            <p:cNvPr id="27" name="六边形 26"/>
            <p:cNvSpPr/>
            <p:nvPr/>
          </p:nvSpPr>
          <p:spPr>
            <a:xfrm>
              <a:off x="4977596" y="3251199"/>
              <a:ext cx="2196169" cy="1893249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4400" b="1" dirty="0"/>
                <a:t>机制</a:t>
              </a:r>
              <a:endParaRPr lang="en-US" altLang="zh-CN" sz="4400" b="1" dirty="0"/>
            </a:p>
            <a:p>
              <a:pPr algn="ctr"/>
              <a:r>
                <a:rPr lang="zh-CN" altLang="en-US" sz="4400" b="1" dirty="0"/>
                <a:t>保障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ip dir="r"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4BB6FB-76B8-4FC8-A281-3EDE5E005532}" type="datetimeFigureOut">
              <a:rPr lang="zh-CN" altLang="en-US" smtClean="0"/>
              <a:t>2018-10-10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D1B887-3BF5-45DF-A7F3-17DABC5A0B0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4BB6FB-76B8-4FC8-A281-3EDE5E005532}" type="datetimeFigureOut">
              <a:rPr lang="zh-CN" altLang="en-US" smtClean="0"/>
              <a:t>2018-10-10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D1B887-3BF5-45DF-A7F3-17DABC5A0B0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4BB6FB-76B8-4FC8-A281-3EDE5E005532}" type="datetimeFigureOut">
              <a:rPr lang="zh-CN" altLang="en-US" smtClean="0"/>
              <a:t>2018-10-10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D1B887-3BF5-45DF-A7F3-17DABC5A0B0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4BB6FB-76B8-4FC8-A281-3EDE5E005532}" type="datetimeFigureOut">
              <a:rPr lang="zh-CN" altLang="en-US" smtClean="0"/>
              <a:t>2018-10-10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D1B887-3BF5-45DF-A7F3-17DABC5A0B0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4BB6FB-76B8-4FC8-A281-3EDE5E005532}" type="datetimeFigureOut">
              <a:rPr lang="zh-CN" altLang="en-US" smtClean="0"/>
              <a:t>2018-10-10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D1B887-3BF5-45DF-A7F3-17DABC5A0B0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4BB6FB-76B8-4FC8-A281-3EDE5E005532}" type="datetimeFigureOut">
              <a:rPr lang="zh-CN" altLang="en-US" smtClean="0"/>
              <a:t>2018-10-10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D1B887-3BF5-45DF-A7F3-17DABC5A0B0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4BB6FB-76B8-4FC8-A281-3EDE5E005532}" type="datetimeFigureOut">
              <a:rPr lang="zh-CN" altLang="en-US" smtClean="0"/>
              <a:t>2018-10-10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D1B887-3BF5-45DF-A7F3-17DABC5A0B0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4BB6FB-76B8-4FC8-A281-3EDE5E005532}" type="datetimeFigureOut">
              <a:rPr lang="zh-CN" altLang="en-US" smtClean="0"/>
              <a:t>2018-10-10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D1B887-3BF5-45DF-A7F3-17DABC5A0B0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2018-10-10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827099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wmf"/><Relationship Id="rId4" Type="http://schemas.openxmlformats.org/officeDocument/2006/relationships/oleObject" Target="NUL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jpeg"/><Relationship Id="rId5" Type="http://schemas.openxmlformats.org/officeDocument/2006/relationships/image" Target="../media/image15.wmf"/><Relationship Id="rId4" Type="http://schemas.openxmlformats.org/officeDocument/2006/relationships/oleObject" Target="NUL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9.wmf"/><Relationship Id="rId4" Type="http://schemas.openxmlformats.org/officeDocument/2006/relationships/oleObject" Target="NUL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0.wmf"/><Relationship Id="rId4" Type="http://schemas.openxmlformats.org/officeDocument/2006/relationships/oleObject" Target="NUL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9.wmf"/><Relationship Id="rId4" Type="http://schemas.openxmlformats.org/officeDocument/2006/relationships/oleObject" Target="NUL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32.wmf"/><Relationship Id="rId4" Type="http://schemas.openxmlformats.org/officeDocument/2006/relationships/oleObject" Target="NUL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41.wmf"/><Relationship Id="rId4" Type="http://schemas.openxmlformats.org/officeDocument/2006/relationships/oleObject" Target="NUL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&#26085;&#24120;&#24037;&#20316;&#35413;&#20272;&#34920;.doc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6" Type="http://schemas.openxmlformats.org/officeDocument/2006/relationships/hyperlink" Target="&#32317;&#20307;&#35413;&#20729;&#32080;&#26524;&#34920;.doc" TargetMode="External"/><Relationship Id="rId5" Type="http://schemas.openxmlformats.org/officeDocument/2006/relationships/image" Target="../media/image41.wmf"/><Relationship Id="rId4" Type="http://schemas.openxmlformats.org/officeDocument/2006/relationships/oleObject" Target="NUL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43.wmf"/><Relationship Id="rId4" Type="http://schemas.openxmlformats.org/officeDocument/2006/relationships/oleObject" Target="NUL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44.wmf"/><Relationship Id="rId4" Type="http://schemas.openxmlformats.org/officeDocument/2006/relationships/oleObject" Target="NUL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2943225" y="-55880"/>
            <a:ext cx="5378450" cy="340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" name="Audiomachine - Breath And Life - 呼吸与生命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98640" y="-1297940"/>
            <a:ext cx="812544" cy="812837"/>
          </a:xfrm>
          <a:prstGeom prst="rect">
            <a:avLst/>
          </a:prstGeom>
        </p:spPr>
      </p:pic>
      <p:grpSp>
        <p:nvGrpSpPr>
          <p:cNvPr id="85" name="组合 84"/>
          <p:cNvGrpSpPr/>
          <p:nvPr/>
        </p:nvGrpSpPr>
        <p:grpSpPr>
          <a:xfrm>
            <a:off x="9019975" y="373848"/>
            <a:ext cx="325990" cy="325990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86" name="同心圆 8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  <a:ea typeface="微软雅黑" charset="-122"/>
              </a:endParaRPr>
            </a:p>
          </p:txBody>
        </p:sp>
        <p:sp>
          <p:nvSpPr>
            <p:cNvPr id="87" name="椭圆 86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  <a:ea typeface="微软雅黑" charset="-122"/>
              </a:endParaRPr>
            </a:p>
          </p:txBody>
        </p:sp>
      </p:grpSp>
      <p:grpSp>
        <p:nvGrpSpPr>
          <p:cNvPr id="88" name="组合 87"/>
          <p:cNvGrpSpPr/>
          <p:nvPr/>
        </p:nvGrpSpPr>
        <p:grpSpPr>
          <a:xfrm>
            <a:off x="1017555" y="2364575"/>
            <a:ext cx="276942" cy="276942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89" name="同心圆 88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  <a:ea typeface="微软雅黑" charset="-122"/>
              </a:endParaRPr>
            </a:p>
          </p:txBody>
        </p:sp>
        <p:sp>
          <p:nvSpPr>
            <p:cNvPr id="90" name="椭圆 89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  <a:ea typeface="微软雅黑" charset="-122"/>
              </a:endParaRPr>
            </a:p>
          </p:txBody>
        </p:sp>
      </p:grpSp>
      <p:grpSp>
        <p:nvGrpSpPr>
          <p:cNvPr id="91" name="组合 90"/>
          <p:cNvGrpSpPr/>
          <p:nvPr/>
        </p:nvGrpSpPr>
        <p:grpSpPr>
          <a:xfrm>
            <a:off x="1195002" y="1193352"/>
            <a:ext cx="386166" cy="394783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92" name="同心圆 9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  <a:ea typeface="微软雅黑" charset="-122"/>
              </a:endParaRPr>
            </a:p>
          </p:txBody>
        </p:sp>
        <p:sp>
          <p:nvSpPr>
            <p:cNvPr id="93" name="椭圆 92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  <a:ea typeface="微软雅黑" charset="-122"/>
              </a:endParaRPr>
            </a:p>
          </p:txBody>
        </p:sp>
      </p:grpSp>
      <p:grpSp>
        <p:nvGrpSpPr>
          <p:cNvPr id="96" name="组合 95"/>
          <p:cNvGrpSpPr/>
          <p:nvPr/>
        </p:nvGrpSpPr>
        <p:grpSpPr>
          <a:xfrm>
            <a:off x="2698657" y="1829446"/>
            <a:ext cx="244670" cy="244670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97" name="同心圆 9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  <a:ea typeface="微软雅黑" charset="-122"/>
              </a:endParaRPr>
            </a:p>
          </p:txBody>
        </p:sp>
        <p:sp>
          <p:nvSpPr>
            <p:cNvPr id="98" name="椭圆 97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  <a:ea typeface="微软雅黑" charset="-122"/>
              </a:endParaRPr>
            </a:p>
          </p:txBody>
        </p:sp>
      </p:grpSp>
      <p:grpSp>
        <p:nvGrpSpPr>
          <p:cNvPr id="99" name="组合 98"/>
          <p:cNvGrpSpPr/>
          <p:nvPr/>
        </p:nvGrpSpPr>
        <p:grpSpPr>
          <a:xfrm>
            <a:off x="9037259" y="1525729"/>
            <a:ext cx="244670" cy="244670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00" name="同心圆 99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  <a:ea typeface="微软雅黑" charset="-122"/>
              </a:endParaRPr>
            </a:p>
          </p:txBody>
        </p:sp>
        <p:sp>
          <p:nvSpPr>
            <p:cNvPr id="101" name="椭圆 100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  <a:ea typeface="微软雅黑" charset="-122"/>
              </a:endParaRPr>
            </a:p>
          </p:txBody>
        </p:sp>
      </p:grpSp>
      <p:sp>
        <p:nvSpPr>
          <p:cNvPr id="103" name="TextBox 7"/>
          <p:cNvSpPr>
            <a:spLocks noChangeArrowheads="1"/>
          </p:cNvSpPr>
          <p:nvPr/>
        </p:nvSpPr>
        <p:spPr bwMode="auto">
          <a:xfrm>
            <a:off x="2413403" y="2974745"/>
            <a:ext cx="7726917" cy="116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>
                    <a:alpha val="7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zh-CN" altLang="en-US" sz="7000" b="1" dirty="0">
                <a:solidFill>
                  <a:srgbClr val="006CB8"/>
                </a:solidFill>
                <a:latin typeface="黑体" charset="-122"/>
                <a:ea typeface="黑体" charset="-122"/>
              </a:rPr>
              <a:t>承包商安全管理</a:t>
            </a:r>
          </a:p>
        </p:txBody>
      </p:sp>
      <p:sp>
        <p:nvSpPr>
          <p:cNvPr id="106" name="圆角矩形 105"/>
          <p:cNvSpPr/>
          <p:nvPr/>
        </p:nvSpPr>
        <p:spPr>
          <a:xfrm>
            <a:off x="2413630" y="4411084"/>
            <a:ext cx="7250746" cy="672106"/>
          </a:xfrm>
          <a:prstGeom prst="roundRect">
            <a:avLst>
              <a:gd name="adj" fmla="val 42270"/>
            </a:avLst>
          </a:prstGeom>
          <a:solidFill>
            <a:srgbClr val="006CB8"/>
          </a:solidFill>
          <a:ln>
            <a:noFill/>
          </a:ln>
          <a:effectLst>
            <a:innerShdw blurRad="63500" dist="127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4" tIns="60946" rIns="121894" bIns="60946" rtlCol="0" anchor="ctr"/>
          <a:lstStyle/>
          <a:p>
            <a:pPr algn="ctr"/>
            <a:r>
              <a:rPr lang="en-US" altLang="zh-CN" sz="2800" b="1">
                <a:solidFill>
                  <a:schemeClr val="tx1"/>
                </a:solidFill>
              </a:rPr>
              <a:t>               </a:t>
            </a:r>
            <a:endParaRPr lang="en-US" altLang="zh-CN" sz="2400" b="1">
              <a:solidFill>
                <a:schemeClr val="tx1"/>
              </a:solidFill>
            </a:endParaRPr>
          </a:p>
        </p:txBody>
      </p:sp>
      <p:grpSp>
        <p:nvGrpSpPr>
          <p:cNvPr id="108" name="组合 107"/>
          <p:cNvGrpSpPr/>
          <p:nvPr/>
        </p:nvGrpSpPr>
        <p:grpSpPr>
          <a:xfrm>
            <a:off x="2199788" y="4363546"/>
            <a:ext cx="959802" cy="766194"/>
            <a:chOff x="899592" y="2377261"/>
            <a:chExt cx="720079" cy="57461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9" name="圆角矩形 108"/>
            <p:cNvSpPr/>
            <p:nvPr/>
          </p:nvSpPr>
          <p:spPr>
            <a:xfrm>
              <a:off x="899592" y="2377261"/>
              <a:ext cx="720079" cy="574619"/>
            </a:xfrm>
            <a:prstGeom prst="roundRect">
              <a:avLst>
                <a:gd name="adj" fmla="val 42270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  <a:ea typeface="微软雅黑" charset="-122"/>
              </a:endParaRPr>
            </a:p>
          </p:txBody>
        </p:sp>
        <p:sp>
          <p:nvSpPr>
            <p:cNvPr id="110" name="圆角矩形 109"/>
            <p:cNvSpPr/>
            <p:nvPr/>
          </p:nvSpPr>
          <p:spPr>
            <a:xfrm>
              <a:off x="920241" y="2397813"/>
              <a:ext cx="681258" cy="533516"/>
            </a:xfrm>
            <a:prstGeom prst="roundRect">
              <a:avLst>
                <a:gd name="adj" fmla="val 42270"/>
              </a:avLst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  <a:ea typeface="微软雅黑" charset="-122"/>
              </a:endParaRPr>
            </a:p>
          </p:txBody>
        </p:sp>
      </p:grpSp>
      <p:pic>
        <p:nvPicPr>
          <p:cNvPr id="111" name="Picture 2" descr="C:\Users\Administrator\Desktop\手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flipH="1">
            <a:off x="2227486" y="4557299"/>
            <a:ext cx="3945235" cy="3835269"/>
          </a:xfrm>
          <a:prstGeom prst="rect">
            <a:avLst/>
          </a:prstGeom>
          <a:noFill/>
        </p:spPr>
      </p:pic>
      <p:grpSp>
        <p:nvGrpSpPr>
          <p:cNvPr id="31" name="组合 30"/>
          <p:cNvGrpSpPr/>
          <p:nvPr/>
        </p:nvGrpSpPr>
        <p:grpSpPr>
          <a:xfrm>
            <a:off x="9963038" y="852555"/>
            <a:ext cx="976891" cy="97689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32" name="同心圆 3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  <a:ea typeface="微软雅黑" charset="-122"/>
              </a:endParaRPr>
            </a:p>
          </p:txBody>
        </p:sp>
        <p:sp>
          <p:nvSpPr>
            <p:cNvPr id="33" name="椭圆 32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  <a:ea typeface="微软雅黑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164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" dur="1000"/>
                                            <p:tgtEl>
                                              <p:spTgt spid="205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" dur="1000" fill="hold"/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1000" fill="hold"/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accel="22600" fill="hold" nodeType="withEffect" p14:presetBounceEnd="25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5000">
                                          <p:cBhvr additive="base">
                                            <p:cTn id="15" dur="75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5000">
                                          <p:cBhvr additive="base">
                                            <p:cTn id="16" dur="75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6" presetClass="emph" presetSubtype="0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8" dur="500" tmFilter="0, 0; .2, .5; .8, .5; 1, 0"/>
                                            <p:tgtEl>
                                              <p:spTgt spid="91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9" dur="250" autoRev="1" fill="hold"/>
                                            <p:tgtEl>
                                              <p:spTgt spid="91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accel="22600" fill="hold" nodeType="withEffect" p14:presetBounceEnd="25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5000">
                                          <p:cBhvr additive="base">
                                            <p:cTn id="22" dur="75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5000">
                                          <p:cBhvr additive="base">
                                            <p:cTn id="23" dur="75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6" presetClass="emph" presetSubtype="0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5" dur="500" tmFilter="0, 0; .2, .5; .8, .5; 1, 0"/>
                                            <p:tgtEl>
                                              <p:spTgt spid="8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6" dur="250" autoRev="1" fill="hold"/>
                                            <p:tgtEl>
                                              <p:spTgt spid="8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6" accel="22600" fill="hold" nodeType="withEffect" p14:presetBounceEnd="25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5000">
                                          <p:cBhvr additive="base">
                                            <p:cTn id="29" dur="75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5000">
                                          <p:cBhvr additive="base">
                                            <p:cTn id="30" dur="75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6" presetClass="emph" presetSubtype="0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2" dur="500" tmFilter="0, 0; .2, .5; .8, .5; 1, 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3" dur="250" autoRev="1" fill="hold"/>
                                            <p:tgtEl>
                                              <p:spTgt spid="8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6" accel="22600" fill="hold" nodeType="withEffect" p14:presetBounceEnd="25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5000">
                                          <p:cBhvr additive="base">
                                            <p:cTn id="36" dur="75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5000">
                                          <p:cBhvr additive="base">
                                            <p:cTn id="37" dur="75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6" presetClass="emph" presetSubtype="0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9" dur="500" tmFilter="0, 0; .2, .5; .8, .5; 1, 0"/>
                                            <p:tgtEl>
                                              <p:spTgt spid="96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0" dur="250" autoRev="1" fill="hold"/>
                                            <p:tgtEl>
                                              <p:spTgt spid="96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6" accel="22600" fill="hold" nodeType="withEffect" p14:presetBounceEnd="25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5000">
                                          <p:cBhvr additive="base">
                                            <p:cTn id="43" dur="75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5000">
                                          <p:cBhvr additive="base">
                                            <p:cTn id="44" dur="75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6" presetClass="emph" presetSubtype="0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6" dur="500" tmFilter="0, 0; .2, .5; .8, .5; 1, 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7" dur="250" autoRev="1" fill="hold"/>
                                            <p:tgtEl>
                                              <p:spTgt spid="9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6" accel="22600" fill="hold" nodeType="withEffect" p14:presetBounceEnd="25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5000">
                                          <p:cBhvr additive="base">
                                            <p:cTn id="50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5000">
                                          <p:cBhvr additive="base">
                                            <p:cTn id="51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6" presetClass="emph" presetSubtype="0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3" dur="500" tmFilter="0, 0; .2, .5; .8, .5; 1, 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4" dur="250" autoRev="1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6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1" dur="5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2" dur="5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64" presetID="34" presetClass="emph" presetSubtype="0" fill="hold" grpId="1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0.0 0.0 L 0.0 -0.07213" pathEditMode="relative" ptsTypes="">
                                          <p:cBhvr>
                                            <p:cTn id="65" dur="25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Rot by="1500000">
                                          <p:cBhvr>
                                            <p:cTn id="66" dur="1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67" dur="125" fill="hold">
                                              <p:stCondLst>
                                                <p:cond delay="125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68" dur="125" fill="hold">
                                              <p:stCondLst>
                                                <p:cond delay="25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69" dur="125" fill="hold">
                                              <p:stCondLst>
                                                <p:cond delay="375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0" fill="hold">
                                <p:stCondLst>
                                  <p:cond delay="3050"/>
                                </p:stCondLst>
                                <p:childTnLst>
                                  <p:par>
                                    <p:cTn id="71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5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6" dur="500"/>
                                            <p:tgtEl>
                                              <p:spTgt spid="10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3550"/>
                                </p:stCondLst>
                                <p:childTnLst>
                                  <p:par>
                                    <p:cTn id="78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0" presetID="63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44444E-6 -4.78691E-6 L 0.575 -4.78691E-6 " pathEditMode="relative" rAng="0" ptsTypes="AA">
                                          <p:cBhvr>
                                            <p:cTn id="81" dur="2000" fill="hold"/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8750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82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63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16667E-6 4.93827E-6 L 0.58351 4.93827E-6 " pathEditMode="relative" rAng="0" ptsTypes="AA">
                                          <p:cBhvr>
                                            <p:cTn id="85" dur="20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9167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6" fill="hold">
                                <p:stCondLst>
                                  <p:cond delay="3550"/>
                                </p:stCondLst>
                                <p:childTnLst>
                                  <p:par>
                                    <p:cTn id="87" presetID="42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8" dur="1000"/>
                                            <p:tgtEl>
                                              <p:spTgt spid="11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9" dur="1000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1000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+.1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mute="1" numSld="999">
                    <p:cTn id="92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64"/>
                    </p:tgtEl>
                  </p:cMediaNode>
                </p:audio>
              </p:childTnLst>
            </p:cTn>
          </p:par>
        </p:tnLst>
        <p:bldLst>
          <p:bldP spid="103" grpId="0" bldLvl="0" animBg="1" autoUpdateAnimBg="0"/>
          <p:bldP spid="103" grpId="1" bldLvl="0" animBg="1"/>
          <p:bldP spid="106" grpId="0" bldLvl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164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" dur="1000"/>
                                            <p:tgtEl>
                                              <p:spTgt spid="205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" dur="1000" fill="hold"/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1000" fill="hold"/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accel="22600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6" presetClass="emph" presetSubtype="0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8" dur="500" tmFilter="0, 0; .2, .5; .8, .5; 1, 0"/>
                                            <p:tgtEl>
                                              <p:spTgt spid="91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9" dur="250" autoRev="1" fill="hold"/>
                                            <p:tgtEl>
                                              <p:spTgt spid="91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accel="22600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75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6" presetClass="emph" presetSubtype="0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5" dur="500" tmFilter="0, 0; .2, .5; .8, .5; 1, 0"/>
                                            <p:tgtEl>
                                              <p:spTgt spid="8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6" dur="250" autoRev="1" fill="hold"/>
                                            <p:tgtEl>
                                              <p:spTgt spid="8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6" accel="22600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75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75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6" presetClass="emph" presetSubtype="0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2" dur="500" tmFilter="0, 0; .2, .5; .8, .5; 1, 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3" dur="250" autoRev="1" fill="hold"/>
                                            <p:tgtEl>
                                              <p:spTgt spid="8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6" accel="22600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75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6" presetClass="emph" presetSubtype="0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9" dur="500" tmFilter="0, 0; .2, .5; .8, .5; 1, 0"/>
                                            <p:tgtEl>
                                              <p:spTgt spid="96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0" dur="250" autoRev="1" fill="hold"/>
                                            <p:tgtEl>
                                              <p:spTgt spid="96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6" accel="22600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75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75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6" presetClass="emph" presetSubtype="0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6" dur="500" tmFilter="0, 0; .2, .5; .8, .5; 1, 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7" dur="250" autoRev="1" fill="hold"/>
                                            <p:tgtEl>
                                              <p:spTgt spid="9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6" accel="22600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6" presetClass="emph" presetSubtype="0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3" dur="500" tmFilter="0, 0; .2, .5; .8, .5; 1, 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4" dur="250" autoRev="1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6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1" dur="5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2" dur="5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64" presetID="34" presetClass="emph" presetSubtype="0" fill="hold" grpId="1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0.0 0.0 L 0.0 -0.07213" pathEditMode="relative" ptsTypes="">
                                          <p:cBhvr>
                                            <p:cTn id="65" dur="25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Rot by="1500000">
                                          <p:cBhvr>
                                            <p:cTn id="66" dur="1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67" dur="125" fill="hold">
                                              <p:stCondLst>
                                                <p:cond delay="125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68" dur="125" fill="hold">
                                              <p:stCondLst>
                                                <p:cond delay="25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69" dur="125" fill="hold">
                                              <p:stCondLst>
                                                <p:cond delay="375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0" fill="hold">
                                <p:stCondLst>
                                  <p:cond delay="3050"/>
                                </p:stCondLst>
                                <p:childTnLst>
                                  <p:par>
                                    <p:cTn id="71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5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6" dur="500"/>
                                            <p:tgtEl>
                                              <p:spTgt spid="10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3550"/>
                                </p:stCondLst>
                                <p:childTnLst>
                                  <p:par>
                                    <p:cTn id="78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0" presetID="63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44444E-6 -4.78691E-6 L 0.575 -4.78691E-6 " pathEditMode="relative" rAng="0" ptsTypes="AA">
                                          <p:cBhvr>
                                            <p:cTn id="81" dur="2000" fill="hold"/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8750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82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63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16667E-6 4.93827E-6 L 0.58351 4.93827E-6 " pathEditMode="relative" rAng="0" ptsTypes="AA">
                                          <p:cBhvr>
                                            <p:cTn id="85" dur="20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9167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6" fill="hold">
                                <p:stCondLst>
                                  <p:cond delay="3550"/>
                                </p:stCondLst>
                                <p:childTnLst>
                                  <p:par>
                                    <p:cTn id="87" presetID="42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8" dur="1000"/>
                                            <p:tgtEl>
                                              <p:spTgt spid="11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9" dur="1000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1000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+.1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mute="1" numSld="999">
                    <p:cTn id="92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64"/>
                    </p:tgtEl>
                  </p:cMediaNode>
                </p:audio>
              </p:childTnLst>
            </p:cTn>
          </p:par>
        </p:tnLst>
        <p:bldLst>
          <p:bldP spid="103" grpId="0" bldLvl="0" animBg="1" autoUpdateAnimBg="0"/>
          <p:bldP spid="103" grpId="1" bldLvl="0" animBg="1"/>
          <p:bldP spid="106" grpId="0" bldLvl="0" animBg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标题 104449"/>
          <p:cNvSpPr>
            <a:spLocks noGrp="1"/>
          </p:cNvSpPr>
          <p:nvPr>
            <p:ph type="title"/>
          </p:nvPr>
        </p:nvSpPr>
        <p:spPr>
          <a:xfrm>
            <a:off x="2711450" y="981075"/>
            <a:ext cx="7793038" cy="693738"/>
          </a:xfrm>
        </p:spPr>
        <p:txBody>
          <a:bodyPr anchor="b"/>
          <a:lstStyle/>
          <a:p>
            <a:r>
              <a:rPr lang="zh-CN" altLang="en-US" sz="32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承包商选择时须注意下列事项</a:t>
            </a:r>
            <a:r>
              <a:rPr lang="en-US" altLang="zh-CN" sz="32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:</a:t>
            </a:r>
            <a:endParaRPr lang="en-US" altLang="zh-TW" sz="3200" b="1">
              <a:solidFill>
                <a:schemeClr val="tx1"/>
              </a:solidFill>
              <a:latin typeface="標楷體" pitchFamily="1" charset="-120"/>
              <a:ea typeface="標楷體" pitchFamily="1" charset="-120"/>
            </a:endParaRPr>
          </a:p>
        </p:txBody>
      </p:sp>
      <p:sp>
        <p:nvSpPr>
          <p:cNvPr id="104451" name="文本占位符 104450"/>
          <p:cNvSpPr>
            <a:spLocks noGrp="1"/>
          </p:cNvSpPr>
          <p:nvPr>
            <p:ph type="body" idx="1"/>
          </p:nvPr>
        </p:nvSpPr>
        <p:spPr>
          <a:xfrm>
            <a:off x="2208213" y="2276475"/>
            <a:ext cx="7907337" cy="3881438"/>
          </a:xfrm>
        </p:spPr>
        <p:txBody>
          <a:bodyPr wrap="square"/>
          <a:lstStyle/>
          <a:p>
            <a:pPr marL="443230" indent="-443230">
              <a:lnSpc>
                <a:spcPct val="95000"/>
              </a:lnSpc>
              <a:spcBef>
                <a:spcPct val="45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承包商提出的安全计划文本是否可信、易于了解、并符合时宜</a:t>
            </a:r>
            <a:r>
              <a:rPr lang="en-US" altLang="zh-CN" sz="24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?</a:t>
            </a:r>
          </a:p>
          <a:p>
            <a:pPr marL="443230" indent="-443230">
              <a:lnSpc>
                <a:spcPct val="95000"/>
              </a:lnSpc>
              <a:spcBef>
                <a:spcPct val="45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投标承包商是否能有效地监管转包商的相关活动</a:t>
            </a:r>
            <a:r>
              <a:rPr lang="en-US" altLang="zh-CN" sz="24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?</a:t>
            </a:r>
          </a:p>
          <a:p>
            <a:pPr marL="443230" indent="-443230">
              <a:lnSpc>
                <a:spcPct val="95000"/>
              </a:lnSpc>
              <a:spcBef>
                <a:spcPct val="45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承包商是否能出示证据以证实其安全计划确实有效 </a:t>
            </a:r>
            <a:r>
              <a:rPr lang="en-US" altLang="zh-CN" sz="24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(</a:t>
            </a: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例如，他们是否能出示具评估结果的安全稽核纪录</a:t>
            </a:r>
            <a:r>
              <a:rPr lang="en-US" altLang="zh-CN" sz="24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)?</a:t>
            </a:r>
          </a:p>
          <a:p>
            <a:pPr marL="443230" indent="-443230">
              <a:lnSpc>
                <a:spcPct val="95000"/>
              </a:lnSpc>
              <a:spcBef>
                <a:spcPct val="45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承包商是否有相关的安全训练文件，例如证明或专业证照</a:t>
            </a:r>
            <a:r>
              <a:rPr lang="en-US" altLang="zh-CN" sz="24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?</a:t>
            </a:r>
          </a:p>
          <a:p>
            <a:pPr marL="443230" indent="-443230">
              <a:lnSpc>
                <a:spcPct val="95000"/>
              </a:lnSpc>
              <a:spcBef>
                <a:spcPct val="45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承包商是否有足够且适当的保险与担保</a:t>
            </a:r>
            <a:r>
              <a:rPr lang="en-US" altLang="zh-CN" sz="24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?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10</a:t>
            </a:fld>
            <a:endParaRPr lang="zh-TW" altLang="en-US" dirty="0">
              <a:latin typeface="Arial" charset="0"/>
            </a:endParaRPr>
          </a:p>
        </p:txBody>
      </p:sp>
    </p:spTree>
  </p:cSld>
  <p:clrMapOvr>
    <a:masterClrMapping/>
  </p:clrMapOvr>
  <p:transition>
    <p:cover dir="r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标题 106497"/>
          <p:cNvSpPr>
            <a:spLocks noGrp="1"/>
          </p:cNvSpPr>
          <p:nvPr>
            <p:ph type="title"/>
          </p:nvPr>
        </p:nvSpPr>
        <p:spPr>
          <a:xfrm>
            <a:off x="2711450" y="1125538"/>
            <a:ext cx="8364538" cy="579437"/>
          </a:xfrm>
        </p:spPr>
        <p:txBody>
          <a:bodyPr wrap="square" anchor="b"/>
          <a:lstStyle/>
          <a:p>
            <a:r>
              <a:rPr lang="zh-CN" altLang="en-US" sz="3200" b="1" dirty="0">
                <a:solidFill>
                  <a:schemeClr val="tx1"/>
                </a:solidFill>
                <a:ea typeface="標楷體" pitchFamily="1" charset="-120"/>
              </a:rPr>
              <a:t>选择承包商小组成员必备经验</a:t>
            </a:r>
          </a:p>
        </p:txBody>
      </p:sp>
      <p:sp>
        <p:nvSpPr>
          <p:cNvPr id="106499" name="文本占位符 106498"/>
          <p:cNvSpPr>
            <a:spLocks noGrp="1"/>
          </p:cNvSpPr>
          <p:nvPr>
            <p:ph type="body" idx="1"/>
          </p:nvPr>
        </p:nvSpPr>
        <p:spPr>
          <a:xfrm>
            <a:off x="1369060" y="2086610"/>
            <a:ext cx="7924800" cy="3527425"/>
          </a:xfrm>
        </p:spPr>
        <p:txBody>
          <a:bodyPr wrap="square"/>
          <a:lstStyle/>
          <a:p>
            <a:pPr marL="395605" indent="-395605">
              <a:lnSpc>
                <a:spcPct val="95000"/>
              </a:lnSpc>
              <a:spcBef>
                <a:spcPct val="30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对应纪录事件总频率具有实际作业相关知识</a:t>
            </a:r>
          </a:p>
          <a:p>
            <a:pPr marL="395605" indent="-395605">
              <a:lnSpc>
                <a:spcPct val="95000"/>
              </a:lnSpc>
              <a:spcBef>
                <a:spcPct val="30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了解政府相关法令规范</a:t>
            </a:r>
          </a:p>
          <a:p>
            <a:pPr marL="395605" indent="-395605">
              <a:lnSpc>
                <a:spcPct val="95000"/>
              </a:lnSpc>
              <a:spcBef>
                <a:spcPct val="30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保险方面知识</a:t>
            </a:r>
            <a:r>
              <a:rPr lang="en-US" altLang="zh-CN" sz="24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: </a:t>
            </a: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劳工补助、需求，政策，法令</a:t>
            </a:r>
          </a:p>
          <a:p>
            <a:pPr marL="395605" indent="-395605">
              <a:lnSpc>
                <a:spcPct val="95000"/>
              </a:lnSpc>
              <a:spcBef>
                <a:spcPct val="30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对小型公司运作的了解</a:t>
            </a:r>
          </a:p>
          <a:p>
            <a:pPr marL="395605" indent="-395605">
              <a:lnSpc>
                <a:spcPct val="95000"/>
              </a:lnSpc>
              <a:spcBef>
                <a:spcPct val="30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必要之安全装备知识</a:t>
            </a:r>
          </a:p>
          <a:p>
            <a:pPr marL="395605" indent="-395605">
              <a:lnSpc>
                <a:spcPct val="95000"/>
              </a:lnSpc>
              <a:spcBef>
                <a:spcPct val="30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评估相关经验与知识</a:t>
            </a:r>
          </a:p>
          <a:p>
            <a:pPr marL="395605" indent="-395605">
              <a:lnSpc>
                <a:spcPct val="95000"/>
              </a:lnSpc>
              <a:spcBef>
                <a:spcPct val="30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其它相关参考信息</a:t>
            </a:r>
          </a:p>
          <a:p>
            <a:pPr marL="395605" indent="-395605">
              <a:lnSpc>
                <a:spcPct val="95000"/>
              </a:lnSpc>
              <a:spcBef>
                <a:spcPct val="30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endParaRPr lang="zh-CN" altLang="en-US" sz="2400" b="1" dirty="0">
              <a:solidFill>
                <a:schemeClr val="tx1"/>
              </a:solidFill>
              <a:latin typeface="標楷體" pitchFamily="1" charset="-120"/>
              <a:ea typeface="標楷體" pitchFamily="1" charset="-12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11</a:t>
            </a:fld>
            <a:endParaRPr lang="zh-TW" altLang="en-US" dirty="0">
              <a:latin typeface="Arial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8128" y="3784848"/>
            <a:ext cx="6350000" cy="257175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标题 166913"/>
          <p:cNvSpPr>
            <a:spLocks noGrp="1"/>
          </p:cNvSpPr>
          <p:nvPr>
            <p:ph type="title"/>
          </p:nvPr>
        </p:nvSpPr>
        <p:spPr>
          <a:xfrm>
            <a:off x="2674938" y="1052513"/>
            <a:ext cx="7793037" cy="623887"/>
          </a:xfrm>
        </p:spPr>
        <p:txBody>
          <a:bodyPr anchor="b"/>
          <a:lstStyle/>
          <a:p>
            <a:r>
              <a:rPr lang="zh-CN" altLang="en-US" sz="32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选择承包商的责任</a:t>
            </a:r>
            <a:endParaRPr lang="en-US" altLang="zh-TW" sz="3200" b="1" dirty="0">
              <a:solidFill>
                <a:schemeClr val="tx1"/>
              </a:solidFill>
              <a:latin typeface="標楷體" pitchFamily="1" charset="-120"/>
              <a:ea typeface="標楷體" pitchFamily="1" charset="-120"/>
            </a:endParaRPr>
          </a:p>
        </p:txBody>
      </p:sp>
      <p:sp>
        <p:nvSpPr>
          <p:cNvPr id="166915" name="文本占位符 166914"/>
          <p:cNvSpPr>
            <a:spLocks noGrp="1"/>
          </p:cNvSpPr>
          <p:nvPr>
            <p:ph type="body" idx="1"/>
          </p:nvPr>
        </p:nvSpPr>
        <p:spPr>
          <a:xfrm>
            <a:off x="2063750" y="2349500"/>
            <a:ext cx="8280400" cy="3887788"/>
          </a:xfrm>
        </p:spPr>
        <p:txBody>
          <a:bodyPr/>
          <a:lstStyle/>
          <a:p>
            <a:pPr>
              <a:lnSpc>
                <a:spcPct val="80000"/>
              </a:lnSpc>
              <a:buNone/>
            </a:pPr>
            <a:r>
              <a:rPr lang="zh-CN" altLang="en-US" sz="2400" b="1" u="sng" dirty="0">
                <a:latin typeface="標楷體" pitchFamily="1" charset="-120"/>
                <a:ea typeface="標楷體" pitchFamily="1" charset="-120"/>
              </a:rPr>
              <a:t>项目组织实施单位或用户单位应</a:t>
            </a:r>
          </a:p>
          <a:p>
            <a:pPr>
              <a:lnSpc>
                <a:spcPct val="80000"/>
              </a:lnSpc>
              <a:buNone/>
            </a:pPr>
            <a:endParaRPr lang="en-US" altLang="zh-TW" sz="2400" b="1" dirty="0">
              <a:latin typeface="標楷體" pitchFamily="1" charset="-120"/>
              <a:ea typeface="標楷體" pitchFamily="1" charset="-120"/>
            </a:endParaRPr>
          </a:p>
          <a:p>
            <a:pPr>
              <a:lnSpc>
                <a:spcPct val="80000"/>
              </a:lnSpc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负责对承包商进行安全资格审查和能力评估，经用户单位</a:t>
            </a:r>
            <a:r>
              <a:rPr lang="zh-TW" altLang="en-US" sz="2400" b="1" dirty="0">
                <a:latin typeface="標楷體" pitchFamily="1" charset="-120"/>
                <a:ea typeface="標楷體" pitchFamily="1" charset="-120"/>
              </a:rPr>
              <a:t>主管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审核</a:t>
            </a:r>
            <a:r>
              <a:rPr lang="zh-TW" altLang="en-US" sz="2400" b="1" dirty="0">
                <a:latin typeface="標楷體" pitchFamily="1" charset="-120"/>
                <a:ea typeface="標楷體" pitchFamily="1" charset="-120"/>
              </a:rPr>
              <a:t>批准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后，报</a:t>
            </a:r>
            <a:r>
              <a:rPr lang="zh-TW" altLang="en-US" sz="2400" b="1" dirty="0">
                <a:latin typeface="標楷體" pitchFamily="1" charset="-120"/>
                <a:ea typeface="標楷體" pitchFamily="1" charset="-120"/>
              </a:rPr>
              <a:t>公司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安全部门核发</a:t>
            </a: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《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安全资质证书</a:t>
            </a: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》</a:t>
            </a:r>
            <a:endParaRPr lang="zh-TW" altLang="en-US" sz="2400" b="1">
              <a:latin typeface="標楷體" pitchFamily="1" charset="-120"/>
              <a:ea typeface="標楷體" pitchFamily="1" charset="-120"/>
            </a:endParaRPr>
          </a:p>
          <a:p>
            <a:pPr>
              <a:lnSpc>
                <a:spcPct val="80000"/>
              </a:lnSpc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择优推荐通过安全资格审查和能力评估的承包商</a:t>
            </a:r>
            <a:endParaRPr lang="zh-CN" altLang="zh-TW" sz="2400" b="1" dirty="0">
              <a:latin typeface="標楷體" pitchFamily="1" charset="-120"/>
              <a:ea typeface="標楷體" pitchFamily="1" charset="-120"/>
            </a:endParaRPr>
          </a:p>
          <a:p>
            <a:pPr>
              <a:lnSpc>
                <a:spcPct val="80000"/>
              </a:lnSpc>
              <a:buNone/>
            </a:pPr>
            <a:endParaRPr lang="zh-TW" altLang="en-US" sz="2400" b="1" u="sng" dirty="0">
              <a:latin typeface="標楷體" pitchFamily="1" charset="-120"/>
              <a:ea typeface="標楷體" pitchFamily="1" charset="-120"/>
            </a:endParaRPr>
          </a:p>
          <a:p>
            <a:pPr>
              <a:lnSpc>
                <a:spcPct val="80000"/>
              </a:lnSpc>
              <a:buNone/>
            </a:pPr>
            <a:r>
              <a:rPr lang="zh-TW" altLang="en-US" sz="2400" b="1" u="sng" dirty="0">
                <a:latin typeface="標楷體" pitchFamily="1" charset="-120"/>
                <a:ea typeface="標楷體" pitchFamily="1" charset="-120"/>
              </a:rPr>
              <a:t>公司</a:t>
            </a:r>
            <a:r>
              <a:rPr lang="zh-CN" altLang="en-US" sz="2400" b="1" u="sng" dirty="0">
                <a:latin typeface="標楷體" pitchFamily="1" charset="-120"/>
                <a:ea typeface="標楷體" pitchFamily="1" charset="-120"/>
              </a:rPr>
              <a:t>安全部门</a:t>
            </a:r>
            <a:endParaRPr lang="zh-CN" altLang="zh-TW" sz="2400" b="1" u="sng" dirty="0">
              <a:latin typeface="標楷體" pitchFamily="1" charset="-120"/>
              <a:ea typeface="標楷體" pitchFamily="1" charset="-120"/>
            </a:endParaRPr>
          </a:p>
          <a:p>
            <a:pPr>
              <a:lnSpc>
                <a:spcPct val="80000"/>
              </a:lnSpc>
              <a:buNone/>
            </a:pPr>
            <a:endParaRPr lang="zh-CN" altLang="en-US" sz="2400" b="1" u="sng" dirty="0">
              <a:latin typeface="標楷體" pitchFamily="1" charset="-120"/>
              <a:ea typeface="標楷體" pitchFamily="1" charset="-120"/>
            </a:endParaRPr>
          </a:p>
          <a:p>
            <a:pPr>
              <a:lnSpc>
                <a:spcPct val="80000"/>
              </a:lnSpc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对推荐的承包商进行安全资质审核，合格后发放</a:t>
            </a: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《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安全资质证书</a:t>
            </a: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》</a:t>
            </a:r>
            <a:endParaRPr lang="zh-TW" altLang="en-US" sz="2400" b="1">
              <a:latin typeface="標楷體" pitchFamily="1" charset="-120"/>
              <a:ea typeface="標楷體" pitchFamily="1" charset="-12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12</a:t>
            </a:fld>
            <a:endParaRPr lang="zh-TW" altLang="en-US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66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66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66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66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15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标题 107521"/>
          <p:cNvSpPr>
            <a:spLocks noGrp="1"/>
          </p:cNvSpPr>
          <p:nvPr>
            <p:ph type="title"/>
          </p:nvPr>
        </p:nvSpPr>
        <p:spPr>
          <a:xfrm>
            <a:off x="2927350" y="981075"/>
            <a:ext cx="6013450" cy="768350"/>
          </a:xfrm>
        </p:spPr>
        <p:txBody>
          <a:bodyPr anchor="b"/>
          <a:lstStyle/>
          <a:p>
            <a:r>
              <a:rPr lang="zh-CN" altLang="en-US" sz="32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承包商选择时常犯的错误</a:t>
            </a:r>
          </a:p>
        </p:txBody>
      </p:sp>
      <p:sp>
        <p:nvSpPr>
          <p:cNvPr id="107523" name="文本占位符 107522"/>
          <p:cNvSpPr>
            <a:spLocks noGrp="1"/>
          </p:cNvSpPr>
          <p:nvPr>
            <p:ph type="body" idx="1"/>
          </p:nvPr>
        </p:nvSpPr>
        <p:spPr>
          <a:xfrm>
            <a:off x="2351088" y="2276475"/>
            <a:ext cx="7467600" cy="2543175"/>
          </a:xfrm>
        </p:spPr>
        <p:txBody>
          <a:bodyPr wrap="square"/>
          <a:lstStyle/>
          <a:p>
            <a:pPr marL="360680" indent="-360680">
              <a:lnSpc>
                <a:spcPct val="110000"/>
              </a:lnSpc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未检查、确认是否具有安全执行工作的能力，就直接选择最低价的投标承包商。</a:t>
            </a:r>
          </a:p>
          <a:p>
            <a:pPr marL="360680" indent="-360680">
              <a:lnSpc>
                <a:spcPct val="110000"/>
              </a:lnSpc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只依数据做评断，而非实地了解该承包商如何执行相关安全规范。请谨记，凡事仍应眼见为凭</a:t>
            </a:r>
            <a:r>
              <a:rPr lang="en-US" altLang="zh-CN" sz="24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!!</a:t>
            </a:r>
          </a:p>
          <a:p>
            <a:pPr marL="360680" indent="-360680">
              <a:lnSpc>
                <a:spcPct val="110000"/>
              </a:lnSpc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将选择合格承包商的任务，错误授权给组织中不适任之人选。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13</a:t>
            </a:fld>
            <a:endParaRPr lang="zh-TW" altLang="en-US" dirty="0">
              <a:latin typeface="Arial" charset="0"/>
            </a:endParaRPr>
          </a:p>
        </p:txBody>
      </p:sp>
    </p:spTree>
  </p:cSld>
  <p:clrMapOvr>
    <a:masterClrMapping/>
  </p:clrMapOvr>
  <p:transition>
    <p:cover dir="r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标题 111617"/>
          <p:cNvSpPr>
            <a:spLocks noGrp="1"/>
          </p:cNvSpPr>
          <p:nvPr>
            <p:ph type="title"/>
          </p:nvPr>
        </p:nvSpPr>
        <p:spPr>
          <a:xfrm>
            <a:off x="3071813" y="908050"/>
            <a:ext cx="7793037" cy="768350"/>
          </a:xfrm>
        </p:spPr>
        <p:txBody>
          <a:bodyPr anchor="b"/>
          <a:lstStyle/>
          <a:p>
            <a:r>
              <a:rPr lang="zh-CN" altLang="en-US" sz="32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步骤二</a:t>
            </a:r>
            <a:r>
              <a:rPr lang="en-US" altLang="zh-CN" sz="32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: </a:t>
            </a:r>
            <a:r>
              <a:rPr lang="zh-CN" altLang="en-US" sz="32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合约的准备</a:t>
            </a:r>
          </a:p>
        </p:txBody>
      </p:sp>
      <p:sp>
        <p:nvSpPr>
          <p:cNvPr id="111619" name="文本占位符 111618"/>
          <p:cNvSpPr>
            <a:spLocks noGrp="1"/>
          </p:cNvSpPr>
          <p:nvPr>
            <p:ph type="body" sz="half" idx="1"/>
          </p:nvPr>
        </p:nvSpPr>
        <p:spPr>
          <a:xfrm>
            <a:off x="1028700" y="1750378"/>
            <a:ext cx="6342063" cy="3355975"/>
          </a:xfrm>
        </p:spPr>
        <p:txBody>
          <a:bodyPr wrap="square"/>
          <a:lstStyle/>
          <a:p>
            <a:pPr marL="360680" indent="-360680">
              <a:spcBef>
                <a:spcPct val="70000"/>
              </a:spcBef>
              <a:buClr>
                <a:schemeClr val="bg2"/>
              </a:buClr>
              <a:buSzPct val="65000"/>
              <a:buFont typeface="Wingdings" charset="2"/>
              <a:buNone/>
            </a:pPr>
            <a:r>
              <a:rPr lang="zh-CN" altLang="en-US" sz="2400" b="1" dirty="0">
                <a:solidFill>
                  <a:schemeClr val="tx2"/>
                </a:solidFill>
                <a:ea typeface="標楷體" pitchFamily="1" charset="-120"/>
              </a:rPr>
              <a:t>建立“游戏规则”</a:t>
            </a:r>
          </a:p>
          <a:p>
            <a:pPr marL="360680" indent="-360680">
              <a:spcBef>
                <a:spcPct val="70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提出对安全绩效的期许与要求。</a:t>
            </a:r>
          </a:p>
          <a:p>
            <a:pPr marL="360680" indent="-360680">
              <a:spcBef>
                <a:spcPct val="70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提出执行相关作业的标准。</a:t>
            </a:r>
          </a:p>
          <a:p>
            <a:pPr marL="360680" indent="-360680">
              <a:spcBef>
                <a:spcPct val="70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确认关键人员应具备的各项能力。</a:t>
            </a:r>
          </a:p>
          <a:p>
            <a:pPr marL="360680" indent="-360680">
              <a:spcBef>
                <a:spcPct val="70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为项目设立安全目标</a:t>
            </a:r>
            <a:r>
              <a:rPr lang="en-US" altLang="zh-CN" sz="24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. </a:t>
            </a: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零意外</a:t>
            </a:r>
            <a:r>
              <a:rPr lang="en-US" altLang="zh-CN" sz="24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! </a:t>
            </a: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零例外 </a:t>
            </a:r>
            <a:r>
              <a:rPr lang="en-US" altLang="zh-CN" sz="24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!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14</a:t>
            </a:fld>
            <a:endParaRPr lang="zh-TW" altLang="en-US" dirty="0">
              <a:latin typeface="Arial" charset="0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3280" y="1562735"/>
            <a:ext cx="4596765" cy="3977005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cover dir="r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570" name="组合 109569"/>
          <p:cNvGrpSpPr/>
          <p:nvPr/>
        </p:nvGrpSpPr>
        <p:grpSpPr>
          <a:xfrm>
            <a:off x="1535113" y="914400"/>
            <a:ext cx="9132887" cy="2108200"/>
            <a:chOff x="0" y="554"/>
            <a:chExt cx="5753" cy="1328"/>
          </a:xfrm>
        </p:grpSpPr>
        <p:sp>
          <p:nvSpPr>
            <p:cNvPr id="109571" name="矩形 109570"/>
            <p:cNvSpPr/>
            <p:nvPr/>
          </p:nvSpPr>
          <p:spPr>
            <a:xfrm>
              <a:off x="0" y="554"/>
              <a:ext cx="4884" cy="1014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9572" name="椭圆 109571"/>
            <p:cNvSpPr/>
            <p:nvPr/>
          </p:nvSpPr>
          <p:spPr>
            <a:xfrm>
              <a:off x="4040" y="556"/>
              <a:ext cx="1713" cy="1326"/>
            </a:xfrm>
            <a:prstGeom prst="ellipse">
              <a:avLst/>
            </a:prstGeom>
            <a:noFill/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09573" name="矩形 109572"/>
          <p:cNvSpPr/>
          <p:nvPr/>
        </p:nvSpPr>
        <p:spPr>
          <a:xfrm>
            <a:off x="1527175" y="1087438"/>
            <a:ext cx="4570413" cy="2897187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tx1"/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09574" name="矩形 109573"/>
          <p:cNvSpPr/>
          <p:nvPr/>
        </p:nvSpPr>
        <p:spPr>
          <a:xfrm>
            <a:off x="1524000" y="3960813"/>
            <a:ext cx="4570413" cy="2897187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tx1"/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09575" name="矩形 109574"/>
          <p:cNvSpPr/>
          <p:nvPr/>
        </p:nvSpPr>
        <p:spPr>
          <a:xfrm>
            <a:off x="6097588" y="3957638"/>
            <a:ext cx="4570412" cy="2897187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tx1"/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09576" name="矩形 109575"/>
          <p:cNvSpPr/>
          <p:nvPr/>
        </p:nvSpPr>
        <p:spPr>
          <a:xfrm>
            <a:off x="1765300" y="5783263"/>
            <a:ext cx="4343400" cy="487362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tx1"/>
            </a:outerShdw>
          </a:effectLst>
        </p:spPr>
        <p:txBody>
          <a:bodyPr/>
          <a:lstStyle/>
          <a:p>
            <a:pPr marL="342900" indent="-342900">
              <a:spcBef>
                <a:spcPct val="65000"/>
              </a:spcBef>
              <a:buClr>
                <a:schemeClr val="bg1"/>
              </a:buClr>
              <a:buChar char="•"/>
            </a:pPr>
            <a:endParaRPr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09579" name="文本框 109578"/>
          <p:cNvSpPr txBox="1"/>
          <p:nvPr/>
        </p:nvSpPr>
        <p:spPr>
          <a:xfrm>
            <a:off x="2590800" y="2057400"/>
            <a:ext cx="7086600" cy="39319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377825" indent="-377825">
              <a:spcBef>
                <a:spcPct val="70000"/>
              </a:spcBef>
              <a:buClr>
                <a:srgbClr val="003CFC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Arial" charset="0"/>
                <a:ea typeface="標楷體" pitchFamily="1" charset="-120"/>
              </a:rPr>
              <a:t>决定该项工作相关的范围。</a:t>
            </a:r>
          </a:p>
          <a:p>
            <a:pPr marL="377825" indent="-377825">
              <a:spcBef>
                <a:spcPct val="70000"/>
              </a:spcBef>
              <a:buClr>
                <a:srgbClr val="003CFC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Arial" charset="0"/>
                <a:ea typeface="標楷體" pitchFamily="1" charset="-120"/>
              </a:rPr>
              <a:t>进行该项工作的风险分析。</a:t>
            </a:r>
          </a:p>
          <a:p>
            <a:pPr marL="377825" indent="-377825">
              <a:spcBef>
                <a:spcPct val="70000"/>
              </a:spcBef>
              <a:buClr>
                <a:srgbClr val="003CFC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Arial" charset="0"/>
                <a:ea typeface="標楷體" pitchFamily="1" charset="-120"/>
              </a:rPr>
              <a:t>在进行投标前即应要求承包商备妥相关安全计划</a:t>
            </a:r>
          </a:p>
          <a:p>
            <a:pPr marL="377825" indent="-377825" eaLnBrk="0" hangingPunct="0">
              <a:spcBef>
                <a:spcPct val="50000"/>
              </a:spcBef>
              <a:buClr>
                <a:srgbClr val="003CFC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Arial" charset="0"/>
                <a:ea typeface="標楷體" pitchFamily="1" charset="-120"/>
              </a:rPr>
              <a:t>针对性的安全规定 、计划、标准</a:t>
            </a:r>
            <a:r>
              <a:rPr lang="en-US" altLang="zh-CN" sz="2400" b="1">
                <a:solidFill>
                  <a:schemeClr val="tx1"/>
                </a:solidFill>
                <a:latin typeface="Arial" charset="0"/>
                <a:ea typeface="標楷體" pitchFamily="1" charset="-120"/>
              </a:rPr>
              <a:t>, </a:t>
            </a:r>
            <a:r>
              <a:rPr lang="zh-CN" altLang="en-US" sz="2400" b="1" dirty="0">
                <a:solidFill>
                  <a:schemeClr val="tx1"/>
                </a:solidFill>
                <a:latin typeface="Arial" charset="0"/>
                <a:ea typeface="標楷體" pitchFamily="1" charset="-120"/>
              </a:rPr>
              <a:t>期望</a:t>
            </a:r>
            <a:r>
              <a:rPr lang="en-US" altLang="zh-CN" sz="2400" b="1">
                <a:solidFill>
                  <a:schemeClr val="tx1"/>
                </a:solidFill>
                <a:latin typeface="Arial" charset="0"/>
                <a:ea typeface="標楷體" pitchFamily="1" charset="-120"/>
              </a:rPr>
              <a:t>.</a:t>
            </a:r>
          </a:p>
          <a:p>
            <a:pPr marL="377825" indent="-377825" eaLnBrk="0" hangingPunct="0">
              <a:spcBef>
                <a:spcPct val="50000"/>
              </a:spcBef>
              <a:buClr>
                <a:srgbClr val="003CFC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Arial" charset="0"/>
                <a:ea typeface="標楷體" pitchFamily="1" charset="-120"/>
              </a:rPr>
              <a:t>安全要求契约及计划书</a:t>
            </a:r>
          </a:p>
          <a:p>
            <a:pPr marL="377825" indent="-377825" eaLnBrk="0" hangingPunct="0">
              <a:spcBef>
                <a:spcPct val="50000"/>
              </a:spcBef>
              <a:buClr>
                <a:srgbClr val="003CFC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Arial" charset="0"/>
                <a:ea typeface="標楷體" pitchFamily="1" charset="-120"/>
              </a:rPr>
              <a:t>角色与职责的界定</a:t>
            </a:r>
          </a:p>
          <a:p>
            <a:pPr marL="377825" indent="-377825" eaLnBrk="0" hangingPunct="0">
              <a:spcBef>
                <a:spcPct val="50000"/>
              </a:spcBef>
              <a:buClr>
                <a:srgbClr val="003CFC"/>
              </a:buClr>
              <a:buSzPct val="65000"/>
              <a:buFont typeface="Wingdings" charset="2"/>
              <a:buChar char="p"/>
            </a:pPr>
            <a:r>
              <a:rPr lang="zh-TW" altLang="en-US" sz="2400" b="1" dirty="0">
                <a:solidFill>
                  <a:schemeClr val="tx1"/>
                </a:solidFill>
                <a:latin typeface="Arial" charset="0"/>
                <a:ea typeface="標楷體" pitchFamily="1" charset="-120"/>
              </a:rPr>
              <a:t>其它 </a:t>
            </a:r>
            <a:r>
              <a:rPr lang="en-US" altLang="zh-TW" sz="2400" b="1">
                <a:solidFill>
                  <a:schemeClr val="tx1"/>
                </a:solidFill>
                <a:latin typeface="Arial" charset="0"/>
                <a:ea typeface="標楷體" pitchFamily="1" charset="-120"/>
              </a:rPr>
              <a:t>….</a:t>
            </a:r>
          </a:p>
        </p:txBody>
      </p:sp>
      <p:sp>
        <p:nvSpPr>
          <p:cNvPr id="109580" name="文本框 109579"/>
          <p:cNvSpPr txBox="1"/>
          <p:nvPr/>
        </p:nvSpPr>
        <p:spPr>
          <a:xfrm>
            <a:off x="3071813" y="1125538"/>
            <a:ext cx="3597275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buClr>
                <a:schemeClr val="bg1"/>
              </a:buClr>
            </a:pPr>
            <a:r>
              <a:rPr lang="zh-CN" altLang="en-US" sz="3200" b="1" dirty="0">
                <a:solidFill>
                  <a:schemeClr val="tx1"/>
                </a:solidFill>
                <a:latin typeface="Tahoma" pitchFamily="34" charset="0"/>
                <a:ea typeface="標楷體" pitchFamily="1" charset="-120"/>
              </a:rPr>
              <a:t>合约的内容应包括</a:t>
            </a:r>
            <a:r>
              <a:rPr lang="en-US" altLang="zh-CN" sz="3200" b="1">
                <a:solidFill>
                  <a:schemeClr val="tx1"/>
                </a:solidFill>
                <a:latin typeface="Tahoma" pitchFamily="34" charset="0"/>
                <a:ea typeface="標楷體" pitchFamily="1" charset="-120"/>
              </a:rPr>
              <a:t>:</a:t>
            </a:r>
          </a:p>
        </p:txBody>
      </p:sp>
      <p:sp>
        <p:nvSpPr>
          <p:cNvPr id="109581" name="文本框 109580"/>
          <p:cNvSpPr txBox="1"/>
          <p:nvPr/>
        </p:nvSpPr>
        <p:spPr>
          <a:xfrm>
            <a:off x="4784725" y="1331913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endParaRPr b="1" dirty="0">
              <a:latin typeface="Arial" charset="0"/>
            </a:endParaRPr>
          </a:p>
        </p:txBody>
      </p:sp>
      <p:grpSp>
        <p:nvGrpSpPr>
          <p:cNvPr id="109582" name="组合 109581"/>
          <p:cNvGrpSpPr/>
          <p:nvPr/>
        </p:nvGrpSpPr>
        <p:grpSpPr>
          <a:xfrm>
            <a:off x="8401050" y="404813"/>
            <a:ext cx="2057400" cy="1371600"/>
            <a:chOff x="864" y="2784"/>
            <a:chExt cx="1968" cy="1152"/>
          </a:xfrm>
        </p:grpSpPr>
        <p:graphicFrame>
          <p:nvGraphicFramePr>
            <p:cNvPr id="109583" name="对象 109582"/>
            <p:cNvGraphicFramePr/>
            <p:nvPr/>
          </p:nvGraphicFramePr>
          <p:xfrm>
            <a:off x="864" y="2784"/>
            <a:ext cx="1968" cy="1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5" r:id="rId4" imgW="0" imgH="0" progId="MS_ClipArt_Gallery.2">
                    <p:embed/>
                  </p:oleObj>
                </mc:Choice>
                <mc:Fallback>
                  <p:oleObj r:id="rId4" imgW="0" imgH="0" progId="MS_ClipArt_Gallery.2">
                    <p:embed/>
                    <p:pic>
                      <p:nvPicPr>
                        <p:cNvPr id="0" name="图片 3080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864" y="2784"/>
                          <a:ext cx="1968" cy="1152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9584" name="文本框 109583"/>
            <p:cNvSpPr txBox="1"/>
            <p:nvPr/>
          </p:nvSpPr>
          <p:spPr>
            <a:xfrm>
              <a:off x="1919" y="2976"/>
              <a:ext cx="577" cy="387"/>
            </a:xfrm>
            <a:prstGeom prst="rect">
              <a:avLst/>
            </a:prstGeom>
            <a:noFill/>
            <a:ln w="12700">
              <a:noFill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TW" sz="800" b="1">
                  <a:latin typeface="Times New Roman" pitchFamily="18" charset="0"/>
                </a:rPr>
                <a:t>GHGHGHGHGHGHGH</a:t>
              </a:r>
              <a:endParaRPr lang="en-US" altLang="zh-TW" sz="1600" b="1">
                <a:latin typeface="Times New Roman" pitchFamily="18" charset="0"/>
              </a:endParaRPr>
            </a:p>
          </p:txBody>
        </p:sp>
        <p:sp>
          <p:nvSpPr>
            <p:cNvPr id="109585" name="文本框 109584"/>
            <p:cNvSpPr txBox="1"/>
            <p:nvPr/>
          </p:nvSpPr>
          <p:spPr>
            <a:xfrm>
              <a:off x="1200" y="2976"/>
              <a:ext cx="577" cy="387"/>
            </a:xfrm>
            <a:prstGeom prst="rect">
              <a:avLst/>
            </a:prstGeom>
            <a:noFill/>
            <a:ln w="12700">
              <a:noFill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TW" sz="800" b="1">
                  <a:latin typeface="Times New Roman" pitchFamily="18" charset="0"/>
                </a:rPr>
                <a:t>GHGHGHGHGHGHGHG,</a:t>
              </a:r>
              <a:endParaRPr lang="en-US" altLang="zh-TW" sz="1600" b="1">
                <a:latin typeface="Times New Roman" pitchFamily="18" charset="0"/>
              </a:endParaRPr>
            </a:p>
          </p:txBody>
        </p:sp>
      </p:grp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15</a:t>
            </a:fld>
            <a:endParaRPr lang="zh-TW" altLang="en-US" dirty="0">
              <a:latin typeface="Arial" charset="0"/>
            </a:endParaRP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5" name="文本占位符 161794"/>
          <p:cNvSpPr>
            <a:spLocks noGrp="1"/>
          </p:cNvSpPr>
          <p:nvPr>
            <p:ph type="body" idx="1"/>
          </p:nvPr>
        </p:nvSpPr>
        <p:spPr>
          <a:xfrm>
            <a:off x="2208530" y="2258060"/>
            <a:ext cx="7921625" cy="3517265"/>
          </a:xfrm>
        </p:spPr>
        <p:txBody>
          <a:bodyPr/>
          <a:lstStyle/>
          <a:p>
            <a:pPr>
              <a:lnSpc>
                <a:spcPct val="80000"/>
              </a:lnSpc>
              <a:buNone/>
            </a:pP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项目组织实施单位或用户单位要</a:t>
            </a:r>
            <a:r>
              <a:rPr lang="en-US" altLang="zh-CN" sz="24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:</a:t>
            </a:r>
          </a:p>
          <a:p>
            <a:pPr>
              <a:lnSpc>
                <a:spcPct val="80000"/>
              </a:lnSpc>
              <a:buNone/>
            </a:pPr>
            <a:endParaRPr lang="zh-CN" altLang="zh-TW" sz="2400" b="1" dirty="0">
              <a:solidFill>
                <a:schemeClr val="tx1"/>
              </a:solidFill>
              <a:latin typeface="標楷體" pitchFamily="1" charset="-120"/>
              <a:ea typeface="標楷體" pitchFamily="1" charset="-120"/>
            </a:endParaRPr>
          </a:p>
          <a:p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明确承包商应遵守的安全标准与要求、执行工作的标准、人员的专业要求、行为规范及安全工作目标。</a:t>
            </a:r>
          </a:p>
          <a:p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要明确发包的安全工作内容，并对发包 工作进行危害分析</a:t>
            </a:r>
          </a:p>
          <a:p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对所发包的高危作业制定安全说明</a:t>
            </a:r>
            <a:endParaRPr lang="zh-CN" altLang="zh-TW" sz="2400" b="1" dirty="0">
              <a:solidFill>
                <a:schemeClr val="tx1"/>
              </a:solidFill>
              <a:latin typeface="標楷體" pitchFamily="1" charset="-120"/>
              <a:ea typeface="標楷體" pitchFamily="1" charset="-120"/>
            </a:endParaRPr>
          </a:p>
          <a:p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对项目的全部</a:t>
            </a:r>
            <a:r>
              <a:rPr lang="en-US" altLang="zh-CN" sz="24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HSE</a:t>
            </a: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费用作出概算</a:t>
            </a:r>
          </a:p>
          <a:p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应明确发包前承包商应准备的相关文件和计划</a:t>
            </a:r>
          </a:p>
          <a:p>
            <a:pPr>
              <a:buNone/>
            </a:pPr>
            <a:endParaRPr lang="zh-CN" altLang="en-US" sz="2400" b="1" dirty="0">
              <a:solidFill>
                <a:schemeClr val="tx1"/>
              </a:solidFill>
              <a:latin typeface="標楷體" pitchFamily="1" charset="-120"/>
              <a:ea typeface="標楷體" pitchFamily="1" charset="-120"/>
            </a:endParaRPr>
          </a:p>
        </p:txBody>
      </p:sp>
      <p:sp>
        <p:nvSpPr>
          <p:cNvPr id="161796" name="标题 161795"/>
          <p:cNvSpPr txBox="1">
            <a:spLocks noGrp="1"/>
          </p:cNvSpPr>
          <p:nvPr>
            <p:ph type="title"/>
          </p:nvPr>
        </p:nvSpPr>
        <p:spPr>
          <a:xfrm>
            <a:off x="2874963" y="836613"/>
            <a:ext cx="7793037" cy="839787"/>
          </a:xfrm>
        </p:spPr>
        <p:txBody>
          <a:bodyPr vert="horz" wrap="square" lIns="91440" tIns="45720" rIns="91440" bIns="45720" anchor="b"/>
          <a:lstStyle/>
          <a:p>
            <a:pPr>
              <a:buNone/>
            </a:pPr>
            <a:r>
              <a:rPr lang="zh-CN" altLang="en-US" sz="32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合约的准备</a:t>
            </a:r>
            <a:r>
              <a:rPr lang="en-US" altLang="zh-CN" sz="32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–</a:t>
            </a:r>
            <a:r>
              <a:rPr lang="zh-CN" altLang="en-US" sz="32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责任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16</a:t>
            </a:fld>
            <a:endParaRPr lang="zh-TW" altLang="en-US" dirty="0">
              <a:latin typeface="Arial" charset="0"/>
            </a:endParaRPr>
          </a:p>
        </p:txBody>
      </p:sp>
      <p:pic>
        <p:nvPicPr>
          <p:cNvPr id="81" name="Picture 2"/>
          <p:cNvPicPr>
            <a:picLocks noChangeAspect="1"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 bwMode="auto">
          <a:xfrm>
            <a:off x="8182610" y="836930"/>
            <a:ext cx="3273425" cy="2096135"/>
          </a:xfrm>
          <a:prstGeom prst="rect">
            <a:avLst/>
          </a:prstGeom>
          <a:blipFill>
            <a:blip r:embed="rId4"/>
            <a:stretch>
              <a:fillRect l="-5000" r="-5000"/>
            </a:stretch>
          </a:blipFill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文本占位符 162817"/>
          <p:cNvSpPr>
            <a:spLocks noGrp="1"/>
          </p:cNvSpPr>
          <p:nvPr>
            <p:ph type="body" idx="1"/>
          </p:nvPr>
        </p:nvSpPr>
        <p:spPr>
          <a:xfrm>
            <a:off x="2072005" y="1856105"/>
            <a:ext cx="8056245" cy="3848100"/>
          </a:xfrm>
        </p:spPr>
        <p:txBody>
          <a:bodyPr/>
          <a:lstStyle/>
          <a:p>
            <a:pPr>
              <a:lnSpc>
                <a:spcPct val="80000"/>
              </a:lnSpc>
              <a:buNone/>
            </a:pPr>
            <a:r>
              <a:rPr lang="zh-CN" altLang="en-US" sz="2400" b="1" dirty="0">
                <a:solidFill>
                  <a:schemeClr val="tx1"/>
                </a:solidFill>
                <a:effectLst/>
                <a:latin typeface="標楷體" pitchFamily="1" charset="-120"/>
                <a:ea typeface="標楷體" pitchFamily="1" charset="-120"/>
              </a:rPr>
              <a:t>项目组织实施单位或用户单位要</a:t>
            </a:r>
            <a:r>
              <a:rPr lang="en-US" altLang="zh-CN" sz="2400" b="1">
                <a:solidFill>
                  <a:schemeClr val="tx1"/>
                </a:solidFill>
                <a:effectLst/>
                <a:latin typeface="標楷體" pitchFamily="1" charset="-120"/>
                <a:ea typeface="標楷體" pitchFamily="1" charset="-120"/>
              </a:rPr>
              <a:t>:</a:t>
            </a:r>
          </a:p>
          <a:p>
            <a:pPr>
              <a:lnSpc>
                <a:spcPct val="80000"/>
              </a:lnSpc>
            </a:pPr>
            <a:r>
              <a:rPr lang="zh-CN" altLang="en-US" sz="2400" b="1" dirty="0">
                <a:solidFill>
                  <a:schemeClr val="tx1"/>
                </a:solidFill>
                <a:effectLst/>
                <a:latin typeface="標楷體" pitchFamily="1" charset="-120"/>
                <a:ea typeface="標楷體" pitchFamily="1" charset="-120"/>
              </a:rPr>
              <a:t>负责提供项目相关的安全技术标准和要求</a:t>
            </a:r>
          </a:p>
          <a:p>
            <a:pPr>
              <a:lnSpc>
                <a:spcPct val="80000"/>
              </a:lnSpc>
            </a:pPr>
            <a:r>
              <a:rPr lang="zh-CN" altLang="en-US" sz="2400" b="1" dirty="0">
                <a:solidFill>
                  <a:schemeClr val="tx1"/>
                </a:solidFill>
                <a:effectLst/>
                <a:latin typeface="標楷體" pitchFamily="1" charset="-120"/>
                <a:ea typeface="標楷體" pitchFamily="1" charset="-120"/>
              </a:rPr>
              <a:t>负责确保招标文件的安全条款具有针对性</a:t>
            </a:r>
          </a:p>
          <a:p>
            <a:pPr>
              <a:lnSpc>
                <a:spcPct val="80000"/>
              </a:lnSpc>
            </a:pPr>
            <a:r>
              <a:rPr lang="zh-CN" altLang="en-US" sz="2400" b="1" dirty="0">
                <a:solidFill>
                  <a:schemeClr val="tx1"/>
                </a:solidFill>
                <a:effectLst/>
                <a:latin typeface="標楷體" pitchFamily="1" charset="-120"/>
                <a:ea typeface="標楷體" pitchFamily="1" charset="-120"/>
              </a:rPr>
              <a:t>负责项目中的安全风险评估</a:t>
            </a:r>
            <a:endParaRPr lang="zh-CN" altLang="zh-TW" sz="2400" b="1" dirty="0">
              <a:solidFill>
                <a:schemeClr val="tx1"/>
              </a:solidFill>
              <a:effectLst/>
              <a:latin typeface="標楷體" pitchFamily="1" charset="-120"/>
              <a:ea typeface="標楷體" pitchFamily="1" charset="-120"/>
            </a:endParaRPr>
          </a:p>
          <a:p>
            <a:pPr>
              <a:lnSpc>
                <a:spcPct val="80000"/>
              </a:lnSpc>
            </a:pPr>
            <a:r>
              <a:rPr lang="zh-CN" altLang="en-US" sz="2400" b="1" dirty="0">
                <a:solidFill>
                  <a:schemeClr val="tx1"/>
                </a:solidFill>
                <a:effectLst/>
                <a:latin typeface="標楷體" pitchFamily="1" charset="-120"/>
                <a:ea typeface="標楷體" pitchFamily="1" charset="-120"/>
              </a:rPr>
              <a:t>不能与生产区域完全隔断的改扩建项目</a:t>
            </a:r>
            <a:r>
              <a:rPr lang="zh-CN" altLang="en-US" sz="2400" b="1" dirty="0">
                <a:solidFill>
                  <a:schemeClr val="tx1"/>
                </a:solidFill>
                <a:effectLst/>
                <a:ea typeface="標楷體" pitchFamily="1" charset="-120"/>
              </a:rPr>
              <a:t>部份</a:t>
            </a:r>
            <a:r>
              <a:rPr lang="zh-CN" altLang="en-US" sz="2400" b="1" dirty="0">
                <a:solidFill>
                  <a:schemeClr val="tx1"/>
                </a:solidFill>
                <a:effectLst/>
                <a:latin typeface="標楷體" pitchFamily="1" charset="-120"/>
                <a:ea typeface="標楷體" pitchFamily="1" charset="-120"/>
              </a:rPr>
              <a:t>，由用户单位负责执行</a:t>
            </a:r>
            <a:r>
              <a:rPr lang="zh-TW" altLang="en-US" sz="2400" b="1" dirty="0">
                <a:solidFill>
                  <a:schemeClr val="tx1"/>
                </a:solidFill>
                <a:effectLst/>
                <a:latin typeface="標楷體" pitchFamily="1" charset="-120"/>
                <a:ea typeface="標楷體" pitchFamily="1" charset="-120"/>
              </a:rPr>
              <a:t>以上工作</a:t>
            </a:r>
          </a:p>
          <a:p>
            <a:pPr>
              <a:lnSpc>
                <a:spcPct val="80000"/>
              </a:lnSpc>
            </a:pPr>
            <a:endParaRPr lang="zh-CN" altLang="en-US" sz="2400" b="1" dirty="0">
              <a:solidFill>
                <a:schemeClr val="tx1"/>
              </a:solidFill>
              <a:effectLst/>
              <a:latin typeface="標楷體" pitchFamily="1" charset="-120"/>
              <a:ea typeface="標楷體" pitchFamily="1" charset="-120"/>
            </a:endParaRPr>
          </a:p>
          <a:p>
            <a:pPr>
              <a:lnSpc>
                <a:spcPct val="80000"/>
              </a:lnSpc>
              <a:buNone/>
            </a:pPr>
            <a:r>
              <a:rPr lang="zh-CN" altLang="en-US" sz="2400" b="1" dirty="0">
                <a:solidFill>
                  <a:schemeClr val="tx1"/>
                </a:solidFill>
                <a:effectLst/>
                <a:latin typeface="標楷體" pitchFamily="1" charset="-120"/>
                <a:ea typeface="標楷體" pitchFamily="1" charset="-120"/>
              </a:rPr>
              <a:t>合约管理部们应明确</a:t>
            </a:r>
            <a:r>
              <a:rPr lang="en-US" altLang="zh-CN" sz="2400" b="1">
                <a:solidFill>
                  <a:schemeClr val="tx1"/>
                </a:solidFill>
                <a:effectLst/>
                <a:latin typeface="標楷體" pitchFamily="1" charset="-120"/>
                <a:ea typeface="標楷體" pitchFamily="1" charset="-120"/>
              </a:rPr>
              <a:t>:</a:t>
            </a:r>
          </a:p>
          <a:p>
            <a:pPr>
              <a:lnSpc>
                <a:spcPct val="80000"/>
              </a:lnSpc>
            </a:pPr>
            <a:r>
              <a:rPr lang="zh-CN" altLang="en-US" sz="2400" b="1" dirty="0">
                <a:solidFill>
                  <a:schemeClr val="tx1"/>
                </a:solidFill>
                <a:effectLst/>
                <a:latin typeface="標楷體" pitchFamily="1" charset="-120"/>
                <a:ea typeface="標楷體" pitchFamily="1" charset="-120"/>
              </a:rPr>
              <a:t>该项目实施期间的安全监督、管理、审核主体及归口管理部门</a:t>
            </a:r>
            <a:endParaRPr lang="zh-CN" altLang="zh-TW" sz="2400" b="1" dirty="0">
              <a:solidFill>
                <a:schemeClr val="tx1"/>
              </a:solidFill>
              <a:effectLst/>
              <a:latin typeface="標楷體" pitchFamily="1" charset="-120"/>
              <a:ea typeface="標楷體" pitchFamily="1" charset="-120"/>
            </a:endParaRPr>
          </a:p>
          <a:p>
            <a:pPr>
              <a:lnSpc>
                <a:spcPct val="80000"/>
              </a:lnSpc>
            </a:pPr>
            <a:r>
              <a:rPr lang="zh-CN" altLang="en-US" sz="2400" b="1" dirty="0">
                <a:solidFill>
                  <a:schemeClr val="tx1"/>
                </a:solidFill>
                <a:effectLst/>
                <a:latin typeface="標楷體" pitchFamily="1" charset="-120"/>
                <a:ea typeface="標楷體" pitchFamily="1" charset="-120"/>
              </a:rPr>
              <a:t>确保招标文件中相关安全技术标准和要求的完整性</a:t>
            </a:r>
            <a:endParaRPr lang="zh-TW" altLang="en-US" sz="2400" b="1" dirty="0">
              <a:solidFill>
                <a:schemeClr val="tx1"/>
              </a:solidFill>
              <a:effectLst/>
              <a:latin typeface="標楷體" pitchFamily="1" charset="-120"/>
              <a:ea typeface="標楷體" pitchFamily="1" charset="-120"/>
            </a:endParaRPr>
          </a:p>
          <a:p>
            <a:pPr>
              <a:lnSpc>
                <a:spcPct val="80000"/>
              </a:lnSpc>
            </a:pPr>
            <a:endParaRPr lang="zh-TW" altLang="en-US" sz="2400" b="1" dirty="0">
              <a:solidFill>
                <a:schemeClr val="tx1"/>
              </a:solidFill>
              <a:effectLst/>
              <a:latin typeface="標楷體" pitchFamily="1" charset="-120"/>
              <a:ea typeface="標楷體" pitchFamily="1" charset="-120"/>
            </a:endParaRPr>
          </a:p>
        </p:txBody>
      </p:sp>
      <p:sp>
        <p:nvSpPr>
          <p:cNvPr id="162819" name="标题 162818"/>
          <p:cNvSpPr txBox="1">
            <a:spLocks noGrp="1"/>
          </p:cNvSpPr>
          <p:nvPr>
            <p:ph type="title"/>
          </p:nvPr>
        </p:nvSpPr>
        <p:spPr>
          <a:xfrm>
            <a:off x="2874963" y="836613"/>
            <a:ext cx="7793037" cy="839787"/>
          </a:xfrm>
        </p:spPr>
        <p:txBody>
          <a:bodyPr vert="horz" wrap="square" lIns="91440" tIns="45720" rIns="91440" bIns="45720" anchor="b"/>
          <a:lstStyle/>
          <a:p>
            <a:pPr>
              <a:buNone/>
            </a:pPr>
            <a:r>
              <a:rPr lang="zh-CN" altLang="en-US" sz="32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合约的准备</a:t>
            </a:r>
            <a:r>
              <a:rPr lang="en-US" altLang="zh-CN" sz="32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–</a:t>
            </a:r>
            <a:r>
              <a:rPr lang="zh-CN" altLang="en-US" sz="32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责任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17</a:t>
            </a:fld>
            <a:endParaRPr lang="zh-TW" altLang="en-US" dirty="0">
              <a:latin typeface="Arial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文本占位符 113665"/>
          <p:cNvSpPr>
            <a:spLocks noGrp="1"/>
          </p:cNvSpPr>
          <p:nvPr>
            <p:ph type="body" idx="1"/>
          </p:nvPr>
        </p:nvSpPr>
        <p:spPr>
          <a:xfrm>
            <a:off x="714375" y="2038985"/>
            <a:ext cx="8286750" cy="2266950"/>
          </a:xfrm>
        </p:spPr>
        <p:txBody>
          <a:bodyPr wrap="square"/>
          <a:lstStyle/>
          <a:p>
            <a:pPr marL="360680" indent="-360680">
              <a:spcBef>
                <a:spcPct val="65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ea typeface="標楷體" pitchFamily="1" charset="-120"/>
              </a:rPr>
              <a:t>没有一套完整拟定合约的正式流程。</a:t>
            </a:r>
          </a:p>
          <a:p>
            <a:pPr marL="360680" indent="-360680">
              <a:spcBef>
                <a:spcPct val="65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ea typeface="標楷體" pitchFamily="1" charset="-120"/>
              </a:rPr>
              <a:t>公司的决策成员未参与拟定合约。</a:t>
            </a:r>
          </a:p>
          <a:p>
            <a:pPr marL="360680" indent="-360680">
              <a:spcBef>
                <a:spcPct val="65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ea typeface="標楷體" pitchFamily="1" charset="-120"/>
              </a:rPr>
              <a:t>使用无法符合合约特殊要求的共通语言与合约内容。</a:t>
            </a:r>
          </a:p>
          <a:p>
            <a:pPr marL="360680" indent="-360680">
              <a:spcBef>
                <a:spcPct val="65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ea typeface="標楷體" pitchFamily="1" charset="-120"/>
              </a:rPr>
              <a:t>未能清楚表达出正确的期许与要求。</a:t>
            </a:r>
          </a:p>
        </p:txBody>
      </p:sp>
      <p:sp>
        <p:nvSpPr>
          <p:cNvPr id="113667" name="标题 113666"/>
          <p:cNvSpPr>
            <a:spLocks noGrp="1"/>
          </p:cNvSpPr>
          <p:nvPr>
            <p:ph type="title"/>
          </p:nvPr>
        </p:nvSpPr>
        <p:spPr>
          <a:xfrm>
            <a:off x="2927350" y="1148239"/>
            <a:ext cx="5821363" cy="534035"/>
          </a:xfrm>
        </p:spPr>
        <p:txBody>
          <a:bodyPr vert="horz" wrap="square" lIns="91440" tIns="45720" rIns="91440" bIns="45720" anchor="ctr">
            <a:spAutoFit/>
          </a:bodyPr>
          <a:lstStyle/>
          <a:p>
            <a:r>
              <a:rPr lang="zh-CN" altLang="en-US" sz="3200" b="1" dirty="0">
                <a:solidFill>
                  <a:schemeClr val="tx1"/>
                </a:solidFill>
                <a:ea typeface="標楷體" pitchFamily="1" charset="-120"/>
              </a:rPr>
              <a:t>合约准备阶段常犯的错误</a:t>
            </a:r>
            <a:endParaRPr lang="zh-CN" altLang="en-US" sz="3200" b="1" dirty="0">
              <a:solidFill>
                <a:schemeClr val="tx1"/>
              </a:solidFill>
              <a:latin typeface="標楷體" pitchFamily="1" charset="-120"/>
              <a:ea typeface="標楷體" pitchFamily="1" charset="-12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18</a:t>
            </a:fld>
            <a:endParaRPr lang="zh-TW" altLang="en-US" dirty="0">
              <a:latin typeface="Arial" charset="0"/>
            </a:endParaRPr>
          </a:p>
        </p:txBody>
      </p:sp>
      <p:pic>
        <p:nvPicPr>
          <p:cNvPr id="75" name="图片 74"/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7849235" y="3774440"/>
            <a:ext cx="3973830" cy="248920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cover dir="r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标题 120833"/>
          <p:cNvSpPr>
            <a:spLocks noGrp="1"/>
          </p:cNvSpPr>
          <p:nvPr>
            <p:ph type="title"/>
          </p:nvPr>
        </p:nvSpPr>
        <p:spPr>
          <a:xfrm>
            <a:off x="2874963" y="1052513"/>
            <a:ext cx="7793037" cy="623887"/>
          </a:xfrm>
        </p:spPr>
        <p:txBody>
          <a:bodyPr anchor="b"/>
          <a:lstStyle/>
          <a:p>
            <a:r>
              <a:rPr lang="zh-CN" altLang="en-US" sz="32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步骤三</a:t>
            </a:r>
            <a:r>
              <a:rPr lang="en-US" altLang="zh-CN" sz="32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: </a:t>
            </a:r>
            <a:r>
              <a:rPr lang="zh-CN" altLang="en-US" sz="32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招标会议</a:t>
            </a:r>
          </a:p>
        </p:txBody>
      </p:sp>
      <p:sp>
        <p:nvSpPr>
          <p:cNvPr id="120835" name="文本占位符 120834"/>
          <p:cNvSpPr>
            <a:spLocks noGrp="1"/>
          </p:cNvSpPr>
          <p:nvPr>
            <p:ph type="body" sz="half" idx="1"/>
          </p:nvPr>
        </p:nvSpPr>
        <p:spPr>
          <a:xfrm>
            <a:off x="364490" y="1916430"/>
            <a:ext cx="6773863" cy="4114800"/>
          </a:xfrm>
        </p:spPr>
        <p:txBody>
          <a:bodyPr wrap="square"/>
          <a:lstStyle/>
          <a:p>
            <a:pPr marL="457200" indent="-457200">
              <a:lnSpc>
                <a:spcPct val="95000"/>
              </a:lnSpc>
              <a:spcBef>
                <a:spcPct val="40000"/>
              </a:spcBef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选择适合解说安全需求的人员，此人员应具有完整的相关知识，并受过妥善训练、能适切的表达并回复任何问题。</a:t>
            </a:r>
          </a:p>
          <a:p>
            <a:pPr marL="457200" indent="-457200">
              <a:lnSpc>
                <a:spcPct val="95000"/>
              </a:lnSpc>
              <a:spcBef>
                <a:spcPct val="40000"/>
              </a:spcBef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提出并主导在发包会议时，彻底表达您在合约中对安全的要求，确保承包商能够完全理解。</a:t>
            </a:r>
          </a:p>
          <a:p>
            <a:pPr marL="457200" indent="-457200">
              <a:lnSpc>
                <a:spcPct val="95000"/>
              </a:lnSpc>
              <a:spcBef>
                <a:spcPct val="40000"/>
              </a:spcBef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确认执行流程中，与安全相关的所有信息</a:t>
            </a: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,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皆能被妥善地传达给现场管理人员。</a:t>
            </a:r>
          </a:p>
          <a:p>
            <a:pPr marL="457200" indent="-457200">
              <a:lnSpc>
                <a:spcPct val="95000"/>
              </a:lnSpc>
              <a:spcBef>
                <a:spcPct val="40000"/>
              </a:spcBef>
              <a:buNone/>
            </a:pPr>
            <a:r>
              <a:rPr lang="en-US" altLang="zh-TW" sz="2400" b="1" dirty="0">
                <a:latin typeface="標楷體" pitchFamily="1" charset="-120"/>
                <a:ea typeface="標楷體" pitchFamily="1" charset="-120"/>
              </a:rPr>
              <a:t>        </a:t>
            </a:r>
            <a:endParaRPr lang="en-US" altLang="zh-TW" sz="2400" b="1">
              <a:latin typeface="標楷體" pitchFamily="1" charset="-120"/>
              <a:ea typeface="標楷體" pitchFamily="1" charset="-120"/>
            </a:endParaRPr>
          </a:p>
        </p:txBody>
      </p:sp>
      <p:graphicFrame>
        <p:nvGraphicFramePr>
          <p:cNvPr id="120836" name="内容占位符 120835"/>
          <p:cNvGraphicFramePr>
            <a:graphicFrameLocks noGrp="1"/>
          </p:cNvGraphicFramePr>
          <p:nvPr>
            <p:ph sz="half" idx="2"/>
          </p:nvPr>
        </p:nvGraphicFramePr>
        <p:xfrm>
          <a:off x="8928100" y="404813"/>
          <a:ext cx="1435100" cy="151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r:id="rId4" imgW="0" imgH="0" progId="MS_ClipArt_Gallery.5">
                  <p:embed/>
                </p:oleObj>
              </mc:Choice>
              <mc:Fallback>
                <p:oleObj r:id="rId4" imgW="0" imgH="0" progId="MS_ClipArt_Gallery.5">
                  <p:embed/>
                  <p:pic>
                    <p:nvPicPr>
                      <p:cNvPr id="0" name="图片 3079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928100" y="404813"/>
                        <a:ext cx="1435100" cy="151130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19</a:t>
            </a:fld>
            <a:endParaRPr lang="zh-TW" altLang="en-US" dirty="0">
              <a:latin typeface="Arial" charset="0"/>
            </a:endParaRPr>
          </a:p>
        </p:txBody>
      </p:sp>
      <p:pic>
        <p:nvPicPr>
          <p:cNvPr id="75" name="图片 74"/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7487285" y="2087245"/>
            <a:ext cx="4618990" cy="3429635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cover dir="r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片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" y="0"/>
            <a:ext cx="12192005" cy="6858000"/>
          </a:xfrm>
          <a:prstGeom prst="rect">
            <a:avLst/>
          </a:prstGeom>
        </p:spPr>
      </p:pic>
      <p:sp>
        <p:nvSpPr>
          <p:cNvPr id="36" name="矩形 35"/>
          <p:cNvSpPr/>
          <p:nvPr/>
        </p:nvSpPr>
        <p:spPr>
          <a:xfrm>
            <a:off x="1" y="2252817"/>
            <a:ext cx="12192001" cy="187539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4" rIns="91430" bIns="45714" spcCol="0" rtlCol="0" anchor="ctr"/>
          <a:lstStyle/>
          <a:p>
            <a:pPr algn="ctr"/>
            <a:endParaRPr lang="zh-CN" altLang="en-US" sz="2400"/>
          </a:p>
        </p:txBody>
      </p:sp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3"/>
          <a:srcRect l="26636"/>
          <a:stretch>
            <a:fillRect/>
          </a:stretch>
        </p:blipFill>
        <p:spPr>
          <a:xfrm>
            <a:off x="3247367" y="0"/>
            <a:ext cx="8944633" cy="6858000"/>
          </a:xfrm>
          <a:prstGeom prst="rect">
            <a:avLst/>
          </a:prstGeom>
        </p:spPr>
      </p:pic>
      <p:sp>
        <p:nvSpPr>
          <p:cNvPr id="38" name="矩形 37"/>
          <p:cNvSpPr/>
          <p:nvPr/>
        </p:nvSpPr>
        <p:spPr>
          <a:xfrm>
            <a:off x="3" y="0"/>
            <a:ext cx="3247368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4" rIns="91430" bIns="45714" spcCol="0" rtlCol="0" anchor="ctr"/>
          <a:lstStyle/>
          <a:p>
            <a:pPr algn="ctr"/>
            <a:endParaRPr lang="zh-CN" altLang="en-US" sz="2400"/>
          </a:p>
        </p:txBody>
      </p:sp>
      <p:sp>
        <p:nvSpPr>
          <p:cNvPr id="40" name="TextBox 39"/>
          <p:cNvSpPr txBox="1"/>
          <p:nvPr/>
        </p:nvSpPr>
        <p:spPr>
          <a:xfrm>
            <a:off x="1609725" y="2137410"/>
            <a:ext cx="1311910" cy="210693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7335" b="1" spc="599" dirty="0">
                <a:solidFill>
                  <a:schemeClr val="bg1"/>
                </a:solidFill>
                <a:latin typeface="微软雅黑" charset="-122"/>
                <a:ea typeface="微软雅黑" charset="-122"/>
              </a:rPr>
              <a:t>目录</a:t>
            </a:r>
          </a:p>
        </p:txBody>
      </p:sp>
      <p:grpSp>
        <p:nvGrpSpPr>
          <p:cNvPr id="42" name="组合 41"/>
          <p:cNvGrpSpPr/>
          <p:nvPr/>
        </p:nvGrpSpPr>
        <p:grpSpPr>
          <a:xfrm>
            <a:off x="4079775" y="1320952"/>
            <a:ext cx="6912769" cy="932180"/>
            <a:chOff x="2987824" y="1300427"/>
            <a:chExt cx="5184576" cy="699136"/>
          </a:xfrm>
        </p:grpSpPr>
        <p:sp>
          <p:nvSpPr>
            <p:cNvPr id="43" name="TextBox 42"/>
            <p:cNvSpPr txBox="1"/>
            <p:nvPr/>
          </p:nvSpPr>
          <p:spPr>
            <a:xfrm>
              <a:off x="3625305" y="1407864"/>
              <a:ext cx="4547095" cy="437674"/>
            </a:xfrm>
            <a:prstGeom prst="rect">
              <a:avLst/>
            </a:prstGeom>
            <a:ln>
              <a:solidFill>
                <a:srgbClr val="133FCB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CN" altLang="en-US" sz="3200" b="0" dirty="0">
                  <a:solidFill>
                    <a:schemeClr val="tx1"/>
                  </a:solidFill>
                  <a:latin typeface="微软雅黑" charset="-122"/>
                  <a:ea typeface="微软雅黑" charset="-122"/>
                </a:rPr>
                <a:t>合约的准备</a:t>
              </a:r>
            </a:p>
          </p:txBody>
        </p:sp>
        <p:grpSp>
          <p:nvGrpSpPr>
            <p:cNvPr id="44" name="组合 43"/>
            <p:cNvGrpSpPr/>
            <p:nvPr/>
          </p:nvGrpSpPr>
          <p:grpSpPr>
            <a:xfrm>
              <a:off x="2987824" y="1300427"/>
              <a:ext cx="864096" cy="699136"/>
              <a:chOff x="2165941" y="1632858"/>
              <a:chExt cx="864096" cy="699136"/>
            </a:xfrm>
          </p:grpSpPr>
          <p:sp>
            <p:nvSpPr>
              <p:cNvPr id="45" name="五边形 44"/>
              <p:cNvSpPr/>
              <p:nvPr/>
            </p:nvSpPr>
            <p:spPr>
              <a:xfrm>
                <a:off x="2165941" y="1740295"/>
                <a:ext cx="864096" cy="461665"/>
              </a:xfrm>
              <a:prstGeom prst="homePlat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b="0"/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2216421" y="1632858"/>
                <a:ext cx="484822" cy="6991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465" b="0" dirty="0">
                    <a:solidFill>
                      <a:schemeClr val="bg1"/>
                    </a:solidFill>
                    <a:latin typeface="Arial Black" pitchFamily="34" charset="0"/>
                    <a:ea typeface="Arial Unicode MS" pitchFamily="34" charset="-122"/>
                    <a:cs typeface="Arial Unicode MS" pitchFamily="34" charset="-122"/>
                  </a:rPr>
                  <a:t>2</a:t>
                </a:r>
              </a:p>
            </p:txBody>
          </p:sp>
        </p:grpSp>
      </p:grpSp>
      <p:grpSp>
        <p:nvGrpSpPr>
          <p:cNvPr id="47" name="组合 46"/>
          <p:cNvGrpSpPr/>
          <p:nvPr/>
        </p:nvGrpSpPr>
        <p:grpSpPr>
          <a:xfrm>
            <a:off x="4147180" y="2252980"/>
            <a:ext cx="6845305" cy="932180"/>
            <a:chOff x="3038304" y="2045907"/>
            <a:chExt cx="5134096" cy="510105"/>
          </a:xfrm>
        </p:grpSpPr>
        <p:sp>
          <p:nvSpPr>
            <p:cNvPr id="48" name="TextBox 47"/>
            <p:cNvSpPr txBox="1"/>
            <p:nvPr/>
          </p:nvSpPr>
          <p:spPr>
            <a:xfrm>
              <a:off x="3625305" y="2147553"/>
              <a:ext cx="4547095" cy="319337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2400" b="1">
                  <a:solidFill>
                    <a:srgbClr val="0070C0"/>
                  </a:solidFill>
                  <a:latin typeface="微软雅黑" charset="-122"/>
                  <a:ea typeface="微软雅黑" charset="-122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zh-CN" altLang="en-US" sz="3200" b="0" dirty="0">
                  <a:solidFill>
                    <a:schemeClr val="tx1"/>
                  </a:solidFill>
                </a:rPr>
                <a:t>招标会议</a:t>
              </a:r>
            </a:p>
          </p:txBody>
        </p:sp>
        <p:grpSp>
          <p:nvGrpSpPr>
            <p:cNvPr id="49" name="组合 48"/>
            <p:cNvGrpSpPr/>
            <p:nvPr/>
          </p:nvGrpSpPr>
          <p:grpSpPr>
            <a:xfrm>
              <a:off x="3038304" y="2045907"/>
              <a:ext cx="812977" cy="510105"/>
              <a:chOff x="2216421" y="2378338"/>
              <a:chExt cx="812977" cy="510105"/>
            </a:xfrm>
          </p:grpSpPr>
          <p:sp>
            <p:nvSpPr>
              <p:cNvPr id="50" name="五边形 49"/>
              <p:cNvSpPr/>
              <p:nvPr/>
            </p:nvSpPr>
            <p:spPr>
              <a:xfrm>
                <a:off x="2216897" y="2504822"/>
                <a:ext cx="812501" cy="314820"/>
              </a:xfrm>
              <a:prstGeom prst="homePlat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b="0">
                  <a:solidFill>
                    <a:schemeClr val="tx1"/>
                  </a:solidFill>
                </a:endParaRP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2216421" y="2378338"/>
                <a:ext cx="484822" cy="5101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65" b="0" dirty="0">
                    <a:solidFill>
                      <a:schemeClr val="bg1"/>
                    </a:solidFill>
                    <a:latin typeface="Arial Black" pitchFamily="34" charset="0"/>
                    <a:ea typeface="Arial Unicode MS" pitchFamily="34" charset="-122"/>
                    <a:cs typeface="Arial Unicode MS" pitchFamily="34" charset="-122"/>
                  </a:rPr>
                  <a:t>3</a:t>
                </a:r>
              </a:p>
            </p:txBody>
          </p:sp>
        </p:grpSp>
      </p:grpSp>
      <p:grpSp>
        <p:nvGrpSpPr>
          <p:cNvPr id="52" name="组合 51"/>
          <p:cNvGrpSpPr/>
          <p:nvPr/>
        </p:nvGrpSpPr>
        <p:grpSpPr>
          <a:xfrm>
            <a:off x="4080410" y="3302514"/>
            <a:ext cx="6912769" cy="932180"/>
            <a:chOff x="2987824" y="2783740"/>
            <a:chExt cx="5184576" cy="699136"/>
          </a:xfrm>
        </p:grpSpPr>
        <p:sp>
          <p:nvSpPr>
            <p:cNvPr id="53" name="TextBox 52"/>
            <p:cNvSpPr txBox="1"/>
            <p:nvPr/>
          </p:nvSpPr>
          <p:spPr>
            <a:xfrm>
              <a:off x="3625305" y="2887242"/>
              <a:ext cx="4547095" cy="437674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2400" b="1">
                  <a:solidFill>
                    <a:srgbClr val="0070C0"/>
                  </a:solidFill>
                  <a:latin typeface="微软雅黑" charset="-122"/>
                  <a:ea typeface="微软雅黑" charset="-122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zh-CN" altLang="en-US" sz="3200" b="0" dirty="0">
                  <a:solidFill>
                    <a:schemeClr val="tx1"/>
                  </a:solidFill>
                </a:rPr>
                <a:t>安全培训</a:t>
              </a:r>
            </a:p>
          </p:txBody>
        </p:sp>
        <p:grpSp>
          <p:nvGrpSpPr>
            <p:cNvPr id="54" name="组合 53"/>
            <p:cNvGrpSpPr/>
            <p:nvPr/>
          </p:nvGrpSpPr>
          <p:grpSpPr>
            <a:xfrm>
              <a:off x="2987824" y="2783740"/>
              <a:ext cx="864096" cy="699136"/>
              <a:chOff x="2165941" y="3116171"/>
              <a:chExt cx="864096" cy="699136"/>
            </a:xfrm>
          </p:grpSpPr>
          <p:sp>
            <p:nvSpPr>
              <p:cNvPr id="55" name="五边形 54"/>
              <p:cNvSpPr/>
              <p:nvPr/>
            </p:nvSpPr>
            <p:spPr>
              <a:xfrm>
                <a:off x="2165941" y="3219673"/>
                <a:ext cx="864096" cy="461665"/>
              </a:xfrm>
              <a:prstGeom prst="homePlat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b="0">
                  <a:solidFill>
                    <a:schemeClr val="tx1"/>
                  </a:solidFill>
                </a:endParaRP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2216421" y="3116171"/>
                <a:ext cx="484822" cy="6991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465" b="0" dirty="0">
                    <a:solidFill>
                      <a:schemeClr val="bg1"/>
                    </a:solidFill>
                    <a:latin typeface="Arial Black" pitchFamily="34" charset="0"/>
                    <a:ea typeface="Arial Unicode MS" pitchFamily="34" charset="-122"/>
                    <a:cs typeface="Arial Unicode MS" pitchFamily="34" charset="-122"/>
                  </a:rPr>
                  <a:t>4</a:t>
                </a:r>
              </a:p>
            </p:txBody>
          </p:sp>
        </p:grpSp>
      </p:grpSp>
      <p:grpSp>
        <p:nvGrpSpPr>
          <p:cNvPr id="57" name="组合 56"/>
          <p:cNvGrpSpPr/>
          <p:nvPr/>
        </p:nvGrpSpPr>
        <p:grpSpPr>
          <a:xfrm>
            <a:off x="4079775" y="4127998"/>
            <a:ext cx="6912769" cy="932180"/>
            <a:chOff x="2987824" y="3503820"/>
            <a:chExt cx="5184576" cy="699136"/>
          </a:xfrm>
        </p:grpSpPr>
        <p:sp>
          <p:nvSpPr>
            <p:cNvPr id="58" name="TextBox 57"/>
            <p:cNvSpPr txBox="1"/>
            <p:nvPr/>
          </p:nvSpPr>
          <p:spPr>
            <a:xfrm>
              <a:off x="3625305" y="3626931"/>
              <a:ext cx="4547095" cy="437674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2400" b="1">
                  <a:solidFill>
                    <a:srgbClr val="0070C0"/>
                  </a:solidFill>
                  <a:latin typeface="微软雅黑" charset="-122"/>
                  <a:ea typeface="微软雅黑" charset="-122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zh-CN" altLang="en-US" sz="3200" b="0" dirty="0">
                  <a:solidFill>
                    <a:schemeClr val="tx1"/>
                  </a:solidFill>
                </a:rPr>
                <a:t>工作前安全检查</a:t>
              </a:r>
            </a:p>
          </p:txBody>
        </p:sp>
        <p:grpSp>
          <p:nvGrpSpPr>
            <p:cNvPr id="59" name="组合 58"/>
            <p:cNvGrpSpPr/>
            <p:nvPr/>
          </p:nvGrpSpPr>
          <p:grpSpPr>
            <a:xfrm>
              <a:off x="2987824" y="3503820"/>
              <a:ext cx="864096" cy="699136"/>
              <a:chOff x="2165941" y="3836251"/>
              <a:chExt cx="864096" cy="699136"/>
            </a:xfrm>
          </p:grpSpPr>
          <p:sp>
            <p:nvSpPr>
              <p:cNvPr id="60" name="五边形 59"/>
              <p:cNvSpPr/>
              <p:nvPr/>
            </p:nvSpPr>
            <p:spPr>
              <a:xfrm>
                <a:off x="2165941" y="3959362"/>
                <a:ext cx="864096" cy="461665"/>
              </a:xfrm>
              <a:prstGeom prst="homePlat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b="0">
                  <a:solidFill>
                    <a:schemeClr val="tx1"/>
                  </a:solidFill>
                </a:endParaRPr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2216421" y="3836251"/>
                <a:ext cx="484822" cy="6991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465" b="0" dirty="0">
                    <a:solidFill>
                      <a:schemeClr val="bg1"/>
                    </a:solidFill>
                    <a:latin typeface="Arial Black" pitchFamily="34" charset="0"/>
                    <a:ea typeface="Arial Unicode MS" pitchFamily="34" charset="-122"/>
                    <a:cs typeface="Arial Unicode MS" pitchFamily="34" charset="-122"/>
                  </a:rPr>
                  <a:t>5</a:t>
                </a:r>
              </a:p>
            </p:txBody>
          </p:sp>
        </p:grpSp>
      </p:grpSp>
      <p:grpSp>
        <p:nvGrpSpPr>
          <p:cNvPr id="2" name="组合 1"/>
          <p:cNvGrpSpPr/>
          <p:nvPr/>
        </p:nvGrpSpPr>
        <p:grpSpPr>
          <a:xfrm>
            <a:off x="4079775" y="328158"/>
            <a:ext cx="6912769" cy="932180"/>
            <a:chOff x="2987824" y="3503820"/>
            <a:chExt cx="5184576" cy="699136"/>
          </a:xfrm>
        </p:grpSpPr>
        <p:sp>
          <p:nvSpPr>
            <p:cNvPr id="3" name="TextBox 57"/>
            <p:cNvSpPr txBox="1"/>
            <p:nvPr/>
          </p:nvSpPr>
          <p:spPr>
            <a:xfrm>
              <a:off x="3625305" y="3626931"/>
              <a:ext cx="4547095" cy="437674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2400" b="1">
                  <a:solidFill>
                    <a:srgbClr val="0070C0"/>
                  </a:solidFill>
                  <a:latin typeface="微软雅黑" charset="-122"/>
                  <a:ea typeface="微软雅黑" charset="-122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zh-CN" altLang="en-US" sz="3200" b="0" dirty="0">
                  <a:solidFill>
                    <a:schemeClr val="tx1"/>
                  </a:solidFill>
                </a:rPr>
                <a:t>承包商的选择及预审</a:t>
              </a:r>
            </a:p>
          </p:txBody>
        </p:sp>
        <p:grpSp>
          <p:nvGrpSpPr>
            <p:cNvPr id="4" name="组合 3"/>
            <p:cNvGrpSpPr/>
            <p:nvPr/>
          </p:nvGrpSpPr>
          <p:grpSpPr>
            <a:xfrm>
              <a:off x="2987824" y="3503820"/>
              <a:ext cx="864096" cy="699136"/>
              <a:chOff x="2165941" y="3836251"/>
              <a:chExt cx="864096" cy="699136"/>
            </a:xfrm>
          </p:grpSpPr>
          <p:sp>
            <p:nvSpPr>
              <p:cNvPr id="5" name="五边形 4"/>
              <p:cNvSpPr/>
              <p:nvPr/>
            </p:nvSpPr>
            <p:spPr>
              <a:xfrm>
                <a:off x="2165941" y="3959362"/>
                <a:ext cx="864096" cy="461665"/>
              </a:xfrm>
              <a:prstGeom prst="homePlat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b="0">
                  <a:solidFill>
                    <a:schemeClr val="tx1"/>
                  </a:solidFill>
                </a:endParaRPr>
              </a:p>
            </p:txBody>
          </p:sp>
          <p:sp>
            <p:nvSpPr>
              <p:cNvPr id="6" name="TextBox 60"/>
              <p:cNvSpPr txBox="1"/>
              <p:nvPr/>
            </p:nvSpPr>
            <p:spPr>
              <a:xfrm>
                <a:off x="2216421" y="3836251"/>
                <a:ext cx="484822" cy="6991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465" b="0" dirty="0">
                    <a:solidFill>
                      <a:schemeClr val="bg1"/>
                    </a:solidFill>
                    <a:latin typeface="Arial Black" pitchFamily="34" charset="0"/>
                    <a:ea typeface="Arial Unicode MS" pitchFamily="34" charset="-122"/>
                    <a:cs typeface="Arial Unicode MS" pitchFamily="34" charset="-122"/>
                  </a:rPr>
                  <a:t>1</a:t>
                </a:r>
              </a:p>
            </p:txBody>
          </p:sp>
        </p:grpSp>
      </p:grpSp>
      <p:grpSp>
        <p:nvGrpSpPr>
          <p:cNvPr id="7" name="组合 6"/>
          <p:cNvGrpSpPr/>
          <p:nvPr/>
        </p:nvGrpSpPr>
        <p:grpSpPr>
          <a:xfrm>
            <a:off x="4079775" y="5060178"/>
            <a:ext cx="6912769" cy="932180"/>
            <a:chOff x="2987824" y="3503820"/>
            <a:chExt cx="5184576" cy="699136"/>
          </a:xfrm>
        </p:grpSpPr>
        <p:sp>
          <p:nvSpPr>
            <p:cNvPr id="8" name="TextBox 57"/>
            <p:cNvSpPr txBox="1"/>
            <p:nvPr/>
          </p:nvSpPr>
          <p:spPr>
            <a:xfrm>
              <a:off x="3625305" y="3626931"/>
              <a:ext cx="4547095" cy="437674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2400" b="1">
                  <a:solidFill>
                    <a:srgbClr val="0070C0"/>
                  </a:solidFill>
                  <a:latin typeface="微软雅黑" charset="-122"/>
                  <a:ea typeface="微软雅黑" charset="-122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zh-CN" altLang="en-US" sz="3200" b="0" dirty="0">
                  <a:solidFill>
                    <a:schemeClr val="tx1"/>
                  </a:solidFill>
                </a:rPr>
                <a:t>现场管理及监督</a:t>
              </a:r>
            </a:p>
          </p:txBody>
        </p:sp>
        <p:grpSp>
          <p:nvGrpSpPr>
            <p:cNvPr id="9" name="组合 8"/>
            <p:cNvGrpSpPr/>
            <p:nvPr/>
          </p:nvGrpSpPr>
          <p:grpSpPr>
            <a:xfrm>
              <a:off x="2987824" y="3503820"/>
              <a:ext cx="864096" cy="699136"/>
              <a:chOff x="2165941" y="3836251"/>
              <a:chExt cx="864096" cy="699136"/>
            </a:xfrm>
          </p:grpSpPr>
          <p:sp>
            <p:nvSpPr>
              <p:cNvPr id="10" name="五边形 9"/>
              <p:cNvSpPr/>
              <p:nvPr/>
            </p:nvSpPr>
            <p:spPr>
              <a:xfrm>
                <a:off x="2165941" y="3959362"/>
                <a:ext cx="864096" cy="461665"/>
              </a:xfrm>
              <a:prstGeom prst="homePlat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b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TextBox 60"/>
              <p:cNvSpPr txBox="1"/>
              <p:nvPr/>
            </p:nvSpPr>
            <p:spPr>
              <a:xfrm>
                <a:off x="2216421" y="3836251"/>
                <a:ext cx="484822" cy="6991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465" b="0" dirty="0">
                    <a:solidFill>
                      <a:schemeClr val="bg1"/>
                    </a:solidFill>
                    <a:latin typeface="Arial Black" pitchFamily="34" charset="0"/>
                    <a:ea typeface="Arial Unicode MS" pitchFamily="34" charset="-122"/>
                    <a:cs typeface="Arial Unicode MS" pitchFamily="34" charset="-122"/>
                  </a:rPr>
                  <a:t>6</a:t>
                </a:r>
              </a:p>
            </p:txBody>
          </p:sp>
        </p:grpSp>
      </p:grpSp>
      <p:grpSp>
        <p:nvGrpSpPr>
          <p:cNvPr id="12" name="组合 11"/>
          <p:cNvGrpSpPr/>
          <p:nvPr/>
        </p:nvGrpSpPr>
        <p:grpSpPr>
          <a:xfrm>
            <a:off x="4079775" y="5992358"/>
            <a:ext cx="6912769" cy="932180"/>
            <a:chOff x="2987824" y="3503820"/>
            <a:chExt cx="5184576" cy="699136"/>
          </a:xfrm>
        </p:grpSpPr>
        <p:sp>
          <p:nvSpPr>
            <p:cNvPr id="13" name="TextBox 57"/>
            <p:cNvSpPr txBox="1"/>
            <p:nvPr/>
          </p:nvSpPr>
          <p:spPr>
            <a:xfrm>
              <a:off x="3625305" y="3626931"/>
              <a:ext cx="4547095" cy="437674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2400" b="1">
                  <a:solidFill>
                    <a:srgbClr val="0070C0"/>
                  </a:solidFill>
                  <a:latin typeface="微软雅黑" charset="-122"/>
                  <a:ea typeface="微软雅黑" charset="-122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zh-CN" altLang="en-US" sz="3200" b="0" dirty="0">
                  <a:solidFill>
                    <a:schemeClr val="tx1"/>
                  </a:solidFill>
                </a:rPr>
                <a:t>签约后的绩效评估</a:t>
              </a: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2987824" y="3503820"/>
              <a:ext cx="864096" cy="699136"/>
              <a:chOff x="2165941" y="3836251"/>
              <a:chExt cx="864096" cy="699136"/>
            </a:xfrm>
          </p:grpSpPr>
          <p:sp>
            <p:nvSpPr>
              <p:cNvPr id="15" name="五边形 14"/>
              <p:cNvSpPr/>
              <p:nvPr/>
            </p:nvSpPr>
            <p:spPr>
              <a:xfrm>
                <a:off x="2165941" y="3959362"/>
                <a:ext cx="864096" cy="461665"/>
              </a:xfrm>
              <a:prstGeom prst="homePlat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b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TextBox 60"/>
              <p:cNvSpPr txBox="1"/>
              <p:nvPr/>
            </p:nvSpPr>
            <p:spPr>
              <a:xfrm>
                <a:off x="2216421" y="3836251"/>
                <a:ext cx="484822" cy="6991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465" b="0" dirty="0">
                    <a:solidFill>
                      <a:schemeClr val="bg1"/>
                    </a:solidFill>
                    <a:latin typeface="Arial Black" pitchFamily="34" charset="0"/>
                    <a:ea typeface="Arial Unicode MS" pitchFamily="34" charset="-122"/>
                    <a:cs typeface="Arial Unicode MS" pitchFamily="34" charset="-122"/>
                  </a:rPr>
                  <a:t>7</a:t>
                </a: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Click="0" advTm="8000">
        <p14:switch dir="r"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标题 118785"/>
          <p:cNvSpPr>
            <a:spLocks noGrp="1"/>
          </p:cNvSpPr>
          <p:nvPr>
            <p:ph type="title"/>
          </p:nvPr>
        </p:nvSpPr>
        <p:spPr>
          <a:xfrm>
            <a:off x="3143250" y="981075"/>
            <a:ext cx="4645025" cy="695325"/>
          </a:xfrm>
        </p:spPr>
        <p:txBody>
          <a:bodyPr anchor="b"/>
          <a:lstStyle/>
          <a:p>
            <a:r>
              <a:rPr lang="zh-CN" altLang="en-US" sz="3200" b="1" dirty="0">
                <a:solidFill>
                  <a:schemeClr val="tx1"/>
                </a:solidFill>
                <a:ea typeface="標楷體" pitchFamily="1" charset="-120"/>
              </a:rPr>
              <a:t>招标与合约发包会议</a:t>
            </a:r>
          </a:p>
        </p:txBody>
      </p:sp>
      <p:sp>
        <p:nvSpPr>
          <p:cNvPr id="118787" name="文本占位符 118786"/>
          <p:cNvSpPr>
            <a:spLocks noGrp="1"/>
          </p:cNvSpPr>
          <p:nvPr>
            <p:ph type="body" idx="1"/>
          </p:nvPr>
        </p:nvSpPr>
        <p:spPr>
          <a:xfrm>
            <a:off x="2279650" y="2565400"/>
            <a:ext cx="7956550" cy="3379788"/>
          </a:xfrm>
        </p:spPr>
        <p:txBody>
          <a:bodyPr wrap="square"/>
          <a:lstStyle/>
          <a:p>
            <a:pPr>
              <a:spcBef>
                <a:spcPct val="70000"/>
              </a:spcBef>
              <a:buNone/>
            </a:pPr>
            <a:r>
              <a:rPr lang="zh-CN" altLang="en-US" sz="2400" b="1" dirty="0">
                <a:solidFill>
                  <a:schemeClr val="tx2"/>
                </a:solidFill>
                <a:latin typeface="標楷體" pitchFamily="1" charset="-120"/>
                <a:ea typeface="標楷體" pitchFamily="1" charset="-120"/>
              </a:rPr>
              <a:t>勿预设任何立场</a:t>
            </a:r>
            <a:r>
              <a:rPr lang="en-US" altLang="zh-CN" sz="2400" b="1">
                <a:solidFill>
                  <a:schemeClr val="tx2"/>
                </a:solidFill>
                <a:latin typeface="標楷體" pitchFamily="1" charset="-120"/>
                <a:ea typeface="標楷體" pitchFamily="1" charset="-120"/>
              </a:rPr>
              <a:t>! </a:t>
            </a:r>
            <a:r>
              <a:rPr lang="zh-CN" altLang="en-US" sz="2400" b="1" dirty="0">
                <a:solidFill>
                  <a:schemeClr val="tx2"/>
                </a:solidFill>
                <a:latin typeface="標楷體" pitchFamily="1" charset="-120"/>
                <a:ea typeface="標楷體" pitchFamily="1" charset="-120"/>
              </a:rPr>
              <a:t>注意，承包商并不会永远</a:t>
            </a:r>
            <a:r>
              <a:rPr lang="en-US" altLang="zh-CN" sz="2400" b="1">
                <a:solidFill>
                  <a:schemeClr val="tx2"/>
                </a:solidFill>
                <a:latin typeface="標楷體" pitchFamily="1" charset="-120"/>
                <a:ea typeface="標楷體" pitchFamily="1" charset="-120"/>
              </a:rPr>
              <a:t>…</a:t>
            </a:r>
          </a:p>
          <a:p>
            <a:pPr lvl="1">
              <a:lnSpc>
                <a:spcPct val="95000"/>
              </a:lnSpc>
              <a:spcBef>
                <a:spcPct val="35000"/>
              </a:spcBef>
              <a:buFont typeface="Wingdings" charset="2"/>
              <a:buChar char="p"/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切实阅读、了解或注意合约中与安全要求相关的内容。</a:t>
            </a:r>
          </a:p>
          <a:p>
            <a:pPr lvl="1">
              <a:lnSpc>
                <a:spcPct val="95000"/>
              </a:lnSpc>
              <a:spcBef>
                <a:spcPct val="35000"/>
              </a:spcBef>
              <a:buFont typeface="Wingdings" charset="2"/>
              <a:buChar char="p"/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了解并遵守相关的法令规定。</a:t>
            </a:r>
          </a:p>
          <a:p>
            <a:pPr lvl="1">
              <a:lnSpc>
                <a:spcPct val="95000"/>
              </a:lnSpc>
              <a:spcBef>
                <a:spcPct val="35000"/>
              </a:spcBef>
              <a:buFont typeface="Wingdings" charset="2"/>
              <a:buChar char="p"/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切实计算安全计划的支出成本</a:t>
            </a:r>
          </a:p>
          <a:p>
            <a:pPr lvl="1">
              <a:lnSpc>
                <a:spcPct val="95000"/>
              </a:lnSpc>
              <a:spcBef>
                <a:spcPct val="35000"/>
              </a:spcBef>
              <a:buFont typeface="Wingdings" charset="2"/>
              <a:buChar char="p"/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对合约中所执行工作提出适当的安全计划</a:t>
            </a:r>
            <a:endParaRPr lang="en-US" altLang="zh-TW" sz="2400" b="1">
              <a:latin typeface="標楷體" pitchFamily="1" charset="-120"/>
              <a:ea typeface="標楷體" pitchFamily="1" charset="-12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20</a:t>
            </a:fld>
            <a:endParaRPr lang="zh-TW" altLang="en-US" dirty="0">
              <a:latin typeface="Arial" charset="0"/>
            </a:endParaRPr>
          </a:p>
        </p:txBody>
      </p:sp>
    </p:spTree>
  </p:cSld>
  <p:clrMapOvr>
    <a:masterClrMapping/>
  </p:clrMapOvr>
  <p:transition>
    <p:cover dir="r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标题 119809"/>
          <p:cNvSpPr>
            <a:spLocks noGrp="1"/>
          </p:cNvSpPr>
          <p:nvPr>
            <p:ph type="title"/>
          </p:nvPr>
        </p:nvSpPr>
        <p:spPr>
          <a:xfrm>
            <a:off x="3071813" y="1125538"/>
            <a:ext cx="3925887" cy="550862"/>
          </a:xfrm>
        </p:spPr>
        <p:txBody>
          <a:bodyPr anchor="b"/>
          <a:lstStyle/>
          <a:p>
            <a:r>
              <a:rPr lang="zh-CN" altLang="en-US" sz="3200" b="1" dirty="0">
                <a:solidFill>
                  <a:schemeClr val="tx1"/>
                </a:solidFill>
                <a:ea typeface="標楷體" pitchFamily="1" charset="-120"/>
              </a:rPr>
              <a:t>必要的参会人员</a:t>
            </a:r>
          </a:p>
        </p:txBody>
      </p:sp>
      <p:sp>
        <p:nvSpPr>
          <p:cNvPr id="119811" name="文本占位符 119810"/>
          <p:cNvSpPr>
            <a:spLocks noGrp="1"/>
          </p:cNvSpPr>
          <p:nvPr>
            <p:ph type="body" idx="1"/>
          </p:nvPr>
        </p:nvSpPr>
        <p:spPr>
          <a:xfrm>
            <a:off x="2063750" y="2261235"/>
            <a:ext cx="8259763" cy="3857625"/>
          </a:xfrm>
        </p:spPr>
        <p:txBody>
          <a:bodyPr wrap="square"/>
          <a:lstStyle/>
          <a:p>
            <a:pPr marL="360680" indent="-360680">
              <a:lnSpc>
                <a:spcPct val="120000"/>
              </a:lnSpc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承包商代表 </a:t>
            </a: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- 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能了解对安全的期许要求</a:t>
            </a: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,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与他们投标或企划做出完善整合后，可安全的完成合同任务</a:t>
            </a: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.</a:t>
            </a:r>
          </a:p>
          <a:p>
            <a:pPr marL="360680" indent="-360680">
              <a:lnSpc>
                <a:spcPct val="120000"/>
              </a:lnSpc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业主代表 </a:t>
            </a: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– 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应具有对安全竞争力的完整概念，并具有良好的沟通能力与技巧。</a:t>
            </a:r>
            <a:endParaRPr lang="en-US" altLang="zh-TW" sz="2400" b="1">
              <a:latin typeface="標楷體" pitchFamily="1" charset="-120"/>
              <a:ea typeface="標楷體" pitchFamily="1" charset="-12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21</a:t>
            </a:fld>
            <a:endParaRPr lang="zh-TW" altLang="en-US" dirty="0">
              <a:latin typeface="Arial" charset="0"/>
            </a:endParaRPr>
          </a:p>
        </p:txBody>
      </p:sp>
    </p:spTree>
  </p:cSld>
  <p:clrMapOvr>
    <a:masterClrMapping/>
  </p:clrMapOvr>
  <p:transition>
    <p:cover dir="r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标题 172033"/>
          <p:cNvSpPr>
            <a:spLocks noGrp="1"/>
          </p:cNvSpPr>
          <p:nvPr>
            <p:ph type="title"/>
          </p:nvPr>
        </p:nvSpPr>
        <p:spPr>
          <a:xfrm>
            <a:off x="2927350" y="1052513"/>
            <a:ext cx="5859463" cy="633412"/>
          </a:xfrm>
        </p:spPr>
        <p:txBody>
          <a:bodyPr anchor="b"/>
          <a:lstStyle/>
          <a:p>
            <a:r>
              <a:rPr lang="zh-CN" altLang="en-US" sz="32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管理要求</a:t>
            </a:r>
            <a:endParaRPr lang="en-US" altLang="zh-CN" sz="3200" b="1">
              <a:solidFill>
                <a:schemeClr val="tx1"/>
              </a:solidFill>
              <a:latin typeface="標楷體" pitchFamily="1" charset="-120"/>
              <a:ea typeface="標楷體" pitchFamily="1" charset="-120"/>
            </a:endParaRPr>
          </a:p>
        </p:txBody>
      </p:sp>
      <p:sp>
        <p:nvSpPr>
          <p:cNvPr id="172035" name="文本占位符 172034"/>
          <p:cNvSpPr>
            <a:spLocks noGrp="1"/>
          </p:cNvSpPr>
          <p:nvPr>
            <p:ph type="body" idx="1"/>
          </p:nvPr>
        </p:nvSpPr>
        <p:spPr>
          <a:xfrm>
            <a:off x="2351088" y="2133600"/>
            <a:ext cx="7561262" cy="3927475"/>
          </a:xfrm>
        </p:spPr>
        <p:txBody>
          <a:bodyPr wrap="square"/>
          <a:lstStyle/>
          <a:p>
            <a:pPr marL="714375" indent="-714375">
              <a:buNone/>
            </a:pPr>
            <a:r>
              <a:rPr lang="zh-CN" altLang="en-US" sz="2400" b="1" u="sng" dirty="0">
                <a:solidFill>
                  <a:schemeClr val="tx2"/>
                </a:solidFill>
                <a:latin typeface="標楷體" pitchFamily="1" charset="-120"/>
                <a:ea typeface="標楷體" pitchFamily="1" charset="-120"/>
              </a:rPr>
              <a:t>项目组织实施单位</a:t>
            </a:r>
            <a:r>
              <a:rPr lang="en-US" altLang="zh-CN" sz="2400" b="1" u="sng">
                <a:solidFill>
                  <a:schemeClr val="tx2"/>
                </a:solidFill>
                <a:latin typeface="標楷體" pitchFamily="1" charset="-120"/>
                <a:ea typeface="標楷體" pitchFamily="1" charset="-120"/>
              </a:rPr>
              <a:t>:</a:t>
            </a:r>
          </a:p>
          <a:p>
            <a:pPr marL="714375" indent="-714375">
              <a:buNone/>
            </a:pPr>
            <a:endParaRPr lang="zh-CN" altLang="zh-TW" sz="2400" b="1" dirty="0">
              <a:solidFill>
                <a:schemeClr val="tx2"/>
              </a:solidFill>
              <a:latin typeface="標楷體" pitchFamily="1" charset="-120"/>
              <a:ea typeface="標楷體" pitchFamily="1" charset="-120"/>
            </a:endParaRPr>
          </a:p>
          <a:p>
            <a:pPr marL="714375" indent="-714375">
              <a:buNone/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（</a:t>
            </a: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1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）项目组织实施单位应选派能够解释相关安全标准和要求的人员，负责说明与项目相关的安全标准和要求。</a:t>
            </a:r>
          </a:p>
          <a:p>
            <a:pPr marL="714375" indent="-714375">
              <a:buNone/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（</a:t>
            </a: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2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）项目组织实施单位在招（议）标会议上应明确表达对项目安全管理和安全目标的期望</a:t>
            </a:r>
          </a:p>
          <a:p>
            <a:pPr marL="714375" indent="-714375">
              <a:buNone/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（</a:t>
            </a: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3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）项目组织实施单位应明确安全信息交流渠道</a:t>
            </a:r>
          </a:p>
          <a:p>
            <a:pPr marL="714375" indent="-714375">
              <a:buNone/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（</a:t>
            </a: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4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）负责审核承包商的安全工作计划和高危作业的安全措施及预案</a:t>
            </a:r>
            <a:endParaRPr lang="zh-CN" altLang="en-US" sz="2400" b="1" dirty="0">
              <a:solidFill>
                <a:srgbClr val="0000CC"/>
              </a:solidFill>
              <a:latin typeface="標楷體" pitchFamily="1" charset="-120"/>
              <a:ea typeface="標楷體" pitchFamily="1" charset="-12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22</a:t>
            </a:fld>
            <a:endParaRPr lang="zh-TW" altLang="en-US" dirty="0">
              <a:latin typeface="Arial" charset="0"/>
            </a:endParaRP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标题 174081"/>
          <p:cNvSpPr>
            <a:spLocks noGrp="1"/>
          </p:cNvSpPr>
          <p:nvPr>
            <p:ph type="title"/>
          </p:nvPr>
        </p:nvSpPr>
        <p:spPr>
          <a:xfrm>
            <a:off x="3143250" y="1052513"/>
            <a:ext cx="5656263" cy="625475"/>
          </a:xfrm>
        </p:spPr>
        <p:txBody>
          <a:bodyPr anchor="b"/>
          <a:lstStyle/>
          <a:p>
            <a:r>
              <a:rPr lang="zh-CN" altLang="en-US" sz="32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职责</a:t>
            </a:r>
            <a:endParaRPr lang="en-US" altLang="zh-CN" sz="3200">
              <a:ea typeface="宋体" charset="-122"/>
            </a:endParaRPr>
          </a:p>
        </p:txBody>
      </p:sp>
      <p:sp>
        <p:nvSpPr>
          <p:cNvPr id="174083" name="文本占位符 174082"/>
          <p:cNvSpPr>
            <a:spLocks noGrp="1"/>
          </p:cNvSpPr>
          <p:nvPr>
            <p:ph type="body" idx="1"/>
          </p:nvPr>
        </p:nvSpPr>
        <p:spPr>
          <a:xfrm>
            <a:off x="1559560" y="2276475"/>
            <a:ext cx="9509125" cy="3927475"/>
          </a:xfrm>
        </p:spPr>
        <p:txBody>
          <a:bodyPr wrap="square"/>
          <a:lstStyle/>
          <a:p>
            <a:pPr marL="625475" indent="-625475">
              <a:lnSpc>
                <a:spcPct val="80000"/>
              </a:lnSpc>
              <a:buNone/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（</a:t>
            </a: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5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）由项目组织实施单位负责确认承包商所报的</a:t>
            </a: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HSE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费用</a:t>
            </a:r>
            <a:r>
              <a:rPr lang="zh-CN" altLang="zh-TW" sz="2400" b="1" dirty="0">
                <a:latin typeface="標楷體" pitchFamily="1" charset="-120"/>
                <a:ea typeface="標楷體" pitchFamily="1" charset="-120"/>
              </a:rPr>
              <a:t> </a:t>
            </a:r>
            <a:endParaRPr lang="zh-CN" altLang="en-US" sz="2400" b="1" dirty="0">
              <a:latin typeface="標楷體" pitchFamily="1" charset="-120"/>
              <a:ea typeface="標楷體" pitchFamily="1" charset="-120"/>
            </a:endParaRPr>
          </a:p>
          <a:p>
            <a:pPr marL="625475" indent="-625475">
              <a:lnSpc>
                <a:spcPct val="80000"/>
              </a:lnSpc>
              <a:buNone/>
            </a:pPr>
            <a:r>
              <a:rPr lang="zh-CN" altLang="zh-TW" sz="24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zh-TW" sz="24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zh-TW" sz="24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构成</a:t>
            </a:r>
            <a:endParaRPr lang="zh-CN" altLang="zh-TW" sz="2400" b="1" dirty="0">
              <a:latin typeface="標楷體" pitchFamily="1" charset="-120"/>
              <a:ea typeface="標楷體" pitchFamily="1" charset="-120"/>
            </a:endParaRPr>
          </a:p>
          <a:p>
            <a:pPr marL="625475" indent="-625475">
              <a:lnSpc>
                <a:spcPct val="80000"/>
              </a:lnSpc>
              <a:buNone/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（6）不能与生产区域完全隔断的改扩建项目</a:t>
            </a:r>
            <a:r>
              <a:rPr lang="zh-CN" altLang="en-US" sz="2400" b="1" dirty="0">
                <a:ea typeface="標楷體" pitchFamily="1" charset="-120"/>
              </a:rPr>
              <a:t>部份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，用户</a:t>
            </a:r>
            <a:endParaRPr lang="zh-CN" altLang="zh-TW" sz="2400" b="1" dirty="0">
              <a:latin typeface="標楷體" pitchFamily="1" charset="-120"/>
              <a:ea typeface="標楷體" pitchFamily="1" charset="-120"/>
            </a:endParaRPr>
          </a:p>
          <a:p>
            <a:pPr marL="625475" indent="-625475">
              <a:lnSpc>
                <a:spcPct val="80000"/>
              </a:lnSpc>
              <a:buNone/>
            </a:pPr>
            <a:r>
              <a:rPr lang="zh-CN" altLang="zh-TW" sz="24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zh-TW" sz="24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zh-TW" sz="24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单位要参加招（议）标会议，由用户单位负责执行（</a:t>
            </a: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1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）、（</a:t>
            </a: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2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）、（</a:t>
            </a: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3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）、（4）项的工作</a:t>
            </a:r>
            <a:endParaRPr lang="zh-CN" altLang="zh-TW" sz="2400" b="1" dirty="0">
              <a:latin typeface="標楷體" pitchFamily="1" charset="-120"/>
              <a:ea typeface="標楷體" pitchFamily="1" charset="-120"/>
            </a:endParaRPr>
          </a:p>
          <a:p>
            <a:pPr marL="625475" indent="-625475">
              <a:lnSpc>
                <a:spcPct val="80000"/>
              </a:lnSpc>
              <a:buNone/>
            </a:pPr>
            <a:endParaRPr lang="zh-CN" altLang="en-US" sz="2400" b="1" dirty="0">
              <a:latin typeface="標楷體" pitchFamily="1" charset="-120"/>
              <a:ea typeface="標楷體" pitchFamily="1" charset="-120"/>
            </a:endParaRPr>
          </a:p>
          <a:p>
            <a:pPr marL="625475" indent="-625475">
              <a:lnSpc>
                <a:spcPct val="80000"/>
              </a:lnSpc>
              <a:buNone/>
            </a:pPr>
            <a:r>
              <a:rPr lang="zh-CN" altLang="en-US" sz="2400" b="1" u="sng" dirty="0">
                <a:latin typeface="標楷體" pitchFamily="1" charset="-120"/>
                <a:ea typeface="標楷體" pitchFamily="1" charset="-120"/>
              </a:rPr>
              <a:t>合同管理部门</a:t>
            </a:r>
          </a:p>
          <a:p>
            <a:pPr marL="625475" indent="-625475">
              <a:lnSpc>
                <a:spcPct val="80000"/>
              </a:lnSpc>
              <a:buNone/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（</a:t>
            </a: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1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）确保安排招（议）标会议中安全标准及要求的议程</a:t>
            </a:r>
          </a:p>
          <a:p>
            <a:pPr marL="625475" indent="-625475">
              <a:lnSpc>
                <a:spcPct val="80000"/>
              </a:lnSpc>
              <a:buNone/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（</a:t>
            </a: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2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）负责向投标承包商发放及回收</a:t>
            </a: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《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安全要求传达确认书</a:t>
            </a: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》</a:t>
            </a:r>
            <a:endParaRPr lang="zh-CN" altLang="en-US" sz="2400" b="1" dirty="0">
              <a:latin typeface="標楷體" pitchFamily="1" charset="-120"/>
              <a:ea typeface="標楷體" pitchFamily="1" charset="-12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23</a:t>
            </a:fld>
            <a:endParaRPr lang="zh-TW" altLang="en-US" dirty="0">
              <a:latin typeface="Arial" charset="0"/>
            </a:endParaRP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图片 122881" descr="untitled2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6988" y="2133600"/>
            <a:ext cx="7045325" cy="38909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883" name="标题 122882"/>
          <p:cNvSpPr>
            <a:spLocks noGrp="1"/>
          </p:cNvSpPr>
          <p:nvPr>
            <p:ph type="title"/>
          </p:nvPr>
        </p:nvSpPr>
        <p:spPr>
          <a:xfrm>
            <a:off x="2201863" y="1125538"/>
            <a:ext cx="8142287" cy="565150"/>
          </a:xfrm>
        </p:spPr>
        <p:txBody>
          <a:bodyPr wrap="square" anchor="b"/>
          <a:lstStyle/>
          <a:p>
            <a:pPr algn="ctr"/>
            <a:r>
              <a:rPr lang="zh-CN" altLang="en-US" sz="36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接棒的工作 必须 成功、分毫不差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24</a:t>
            </a:fld>
            <a:endParaRPr lang="zh-TW" altLang="en-US" dirty="0">
              <a:latin typeface="Arial" charset="0"/>
            </a:endParaRPr>
          </a:p>
        </p:txBody>
      </p:sp>
    </p:spTree>
  </p:cSld>
  <p:clrMapOvr>
    <a:masterClrMapping/>
  </p:clrMapOvr>
  <p:transition>
    <p:cover dir="r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标题 117761"/>
          <p:cNvSpPr>
            <a:spLocks noGrp="1"/>
          </p:cNvSpPr>
          <p:nvPr>
            <p:ph type="title"/>
          </p:nvPr>
        </p:nvSpPr>
        <p:spPr>
          <a:xfrm>
            <a:off x="3000375" y="1052513"/>
            <a:ext cx="6769100" cy="579437"/>
          </a:xfrm>
        </p:spPr>
        <p:txBody>
          <a:bodyPr anchor="b"/>
          <a:lstStyle/>
          <a:p>
            <a:r>
              <a:rPr lang="zh-TW" altLang="en-US" sz="32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发包方式</a:t>
            </a:r>
          </a:p>
        </p:txBody>
      </p:sp>
      <p:sp>
        <p:nvSpPr>
          <p:cNvPr id="117763" name="文本占位符 117762"/>
          <p:cNvSpPr>
            <a:spLocks noGrp="1"/>
          </p:cNvSpPr>
          <p:nvPr>
            <p:ph type="body" idx="1"/>
          </p:nvPr>
        </p:nvSpPr>
        <p:spPr>
          <a:xfrm>
            <a:off x="2711450" y="2205038"/>
            <a:ext cx="4752975" cy="3240087"/>
          </a:xfrm>
        </p:spPr>
        <p:txBody>
          <a:bodyPr wrap="square"/>
          <a:lstStyle/>
          <a:p>
            <a:r>
              <a:rPr lang="zh-TW" altLang="en-US" b="1" dirty="0">
                <a:latin typeface="標楷體" pitchFamily="1" charset="-120"/>
                <a:ea typeface="標楷體" pitchFamily="1" charset="-120"/>
              </a:rPr>
              <a:t>议价</a:t>
            </a:r>
          </a:p>
          <a:p>
            <a:r>
              <a:rPr lang="zh-TW" altLang="en-US" b="1" dirty="0">
                <a:latin typeface="標楷體" pitchFamily="1" charset="-120"/>
                <a:ea typeface="標楷體" pitchFamily="1" charset="-120"/>
              </a:rPr>
              <a:t>比价</a:t>
            </a:r>
          </a:p>
          <a:p>
            <a:r>
              <a:rPr lang="zh-TW" altLang="en-US" b="1" dirty="0">
                <a:latin typeface="標楷體" pitchFamily="1" charset="-120"/>
                <a:ea typeface="標楷體" pitchFamily="1" charset="-120"/>
              </a:rPr>
              <a:t>资格标</a:t>
            </a:r>
          </a:p>
          <a:p>
            <a:r>
              <a:rPr lang="zh-TW" altLang="en-US" b="1" dirty="0">
                <a:latin typeface="標楷體" pitchFamily="1" charset="-120"/>
                <a:ea typeface="標楷體" pitchFamily="1" charset="-120"/>
              </a:rPr>
              <a:t>规格标</a:t>
            </a:r>
          </a:p>
          <a:p>
            <a:r>
              <a:rPr lang="zh-TW" altLang="en-US" b="1" dirty="0">
                <a:latin typeface="標楷體" pitchFamily="1" charset="-120"/>
                <a:ea typeface="標楷體" pitchFamily="1" charset="-120"/>
              </a:rPr>
              <a:t>合理标</a:t>
            </a:r>
          </a:p>
        </p:txBody>
      </p:sp>
      <p:pic>
        <p:nvPicPr>
          <p:cNvPr id="117769" name="图片 117768" descr="BD10498_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9600" y="2636838"/>
            <a:ext cx="2208213" cy="23764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25</a:t>
            </a:fld>
            <a:endParaRPr lang="zh-TW" altLang="en-US" dirty="0">
              <a:latin typeface="Arial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文本占位符 124929"/>
          <p:cNvSpPr>
            <a:spLocks noGrp="1"/>
          </p:cNvSpPr>
          <p:nvPr>
            <p:ph type="body" idx="1"/>
          </p:nvPr>
        </p:nvSpPr>
        <p:spPr>
          <a:xfrm>
            <a:off x="1303973" y="2359025"/>
            <a:ext cx="7767637" cy="2341563"/>
          </a:xfrm>
        </p:spPr>
        <p:txBody>
          <a:bodyPr wrap="square"/>
          <a:lstStyle/>
          <a:p>
            <a:pPr marL="360680" indent="-360680">
              <a:lnSpc>
                <a:spcPct val="120000"/>
              </a:lnSpc>
              <a:spcBef>
                <a:spcPct val="70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ea typeface="標楷體" pitchFamily="1" charset="-120"/>
              </a:rPr>
              <a:t>会议议程只留意工作范畴、规格、进度与相关金额，而未注意安全相关事项。</a:t>
            </a:r>
          </a:p>
          <a:p>
            <a:pPr marL="360680" indent="-360680">
              <a:lnSpc>
                <a:spcPct val="120000"/>
              </a:lnSpc>
              <a:spcBef>
                <a:spcPct val="70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ea typeface="標楷體" pitchFamily="1" charset="-120"/>
              </a:rPr>
              <a:t>假设承包商都会切实阅读、了解并执行所有安全相关的要求。</a:t>
            </a:r>
          </a:p>
          <a:p>
            <a:pPr marL="360680" indent="-360680">
              <a:lnSpc>
                <a:spcPct val="120000"/>
              </a:lnSpc>
              <a:spcBef>
                <a:spcPct val="70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ea typeface="標楷體" pitchFamily="1" charset="-120"/>
              </a:rPr>
              <a:t>未能确保现场管理人员</a:t>
            </a:r>
            <a:r>
              <a:rPr lang="en-US" altLang="zh-CN" sz="2400" b="1">
                <a:ea typeface="標楷體" pitchFamily="1" charset="-120"/>
              </a:rPr>
              <a:t>, </a:t>
            </a:r>
            <a:r>
              <a:rPr lang="zh-CN" altLang="en-US" sz="2400" b="1" dirty="0">
                <a:ea typeface="標楷體" pitchFamily="1" charset="-120"/>
              </a:rPr>
              <a:t>能获得与安全要求相关的信息。</a:t>
            </a:r>
            <a:endParaRPr lang="en-US" altLang="zh-TW" sz="2400" b="1">
              <a:ea typeface="標楷體" pitchFamily="1" charset="-120"/>
            </a:endParaRPr>
          </a:p>
        </p:txBody>
      </p:sp>
      <p:sp>
        <p:nvSpPr>
          <p:cNvPr id="124931" name="标题 124930"/>
          <p:cNvSpPr>
            <a:spLocks noGrp="1"/>
          </p:cNvSpPr>
          <p:nvPr>
            <p:ph type="title"/>
          </p:nvPr>
        </p:nvSpPr>
        <p:spPr>
          <a:xfrm>
            <a:off x="3000375" y="1148239"/>
            <a:ext cx="6254750" cy="534035"/>
          </a:xfrm>
        </p:spPr>
        <p:txBody>
          <a:bodyPr vert="horz" wrap="square" lIns="91440" tIns="45720" rIns="91440" bIns="45720" anchor="ctr">
            <a:spAutoFit/>
          </a:bodyPr>
          <a:lstStyle/>
          <a:p>
            <a:r>
              <a:rPr lang="zh-CN" altLang="en-US" sz="3200" b="1" dirty="0">
                <a:solidFill>
                  <a:schemeClr val="tx1"/>
                </a:solidFill>
                <a:ea typeface="標楷體" pitchFamily="1" charset="-120"/>
              </a:rPr>
              <a:t>合约的招标时常犯的错误</a:t>
            </a:r>
            <a:endParaRPr lang="en-US" altLang="zh-TW" sz="3200" dirty="0">
              <a:solidFill>
                <a:schemeClr val="tx1"/>
              </a:solidFill>
              <a:ea typeface="標楷體" pitchFamily="1" charset="-12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26</a:t>
            </a:fld>
            <a:endParaRPr lang="zh-TW" altLang="en-US" dirty="0">
              <a:latin typeface="Arial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 bwMode="auto">
          <a:xfrm>
            <a:off x="8976360" y="1019810"/>
            <a:ext cx="2948940" cy="1934845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978" name="组合 126977"/>
          <p:cNvGrpSpPr/>
          <p:nvPr/>
        </p:nvGrpSpPr>
        <p:grpSpPr>
          <a:xfrm>
            <a:off x="1535113" y="914400"/>
            <a:ext cx="9132887" cy="2108200"/>
            <a:chOff x="0" y="554"/>
            <a:chExt cx="5753" cy="1328"/>
          </a:xfrm>
        </p:grpSpPr>
        <p:sp>
          <p:nvSpPr>
            <p:cNvPr id="126979" name="矩形 126978"/>
            <p:cNvSpPr/>
            <p:nvPr/>
          </p:nvSpPr>
          <p:spPr>
            <a:xfrm>
              <a:off x="0" y="554"/>
              <a:ext cx="4884" cy="1014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980" name="椭圆 126979"/>
            <p:cNvSpPr/>
            <p:nvPr/>
          </p:nvSpPr>
          <p:spPr>
            <a:xfrm>
              <a:off x="4040" y="556"/>
              <a:ext cx="1713" cy="1326"/>
            </a:xfrm>
            <a:prstGeom prst="ellipse">
              <a:avLst/>
            </a:prstGeom>
            <a:noFill/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26981" name="矩形 126980"/>
          <p:cNvSpPr/>
          <p:nvPr/>
        </p:nvSpPr>
        <p:spPr>
          <a:xfrm>
            <a:off x="1527175" y="1087438"/>
            <a:ext cx="4570413" cy="2897187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tx1"/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26982" name="矩形 126981"/>
          <p:cNvSpPr/>
          <p:nvPr/>
        </p:nvSpPr>
        <p:spPr>
          <a:xfrm>
            <a:off x="1524000" y="3960813"/>
            <a:ext cx="4570413" cy="2897187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tx1"/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26983" name="矩形 126982"/>
          <p:cNvSpPr/>
          <p:nvPr/>
        </p:nvSpPr>
        <p:spPr>
          <a:xfrm>
            <a:off x="6097588" y="3957638"/>
            <a:ext cx="4570412" cy="2897187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tx1"/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26984" name="矩形 126983"/>
          <p:cNvSpPr/>
          <p:nvPr/>
        </p:nvSpPr>
        <p:spPr>
          <a:xfrm>
            <a:off x="1765300" y="5783263"/>
            <a:ext cx="4343400" cy="487362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tx1"/>
            </a:outerShdw>
          </a:effectLst>
        </p:spPr>
        <p:txBody>
          <a:bodyPr/>
          <a:lstStyle/>
          <a:p>
            <a:pPr marL="342900" indent="-342900">
              <a:spcBef>
                <a:spcPct val="65000"/>
              </a:spcBef>
              <a:buClr>
                <a:schemeClr val="bg1"/>
              </a:buClr>
              <a:buChar char="•"/>
            </a:pPr>
            <a:endParaRPr dirty="0">
              <a:solidFill>
                <a:schemeClr val="bg1"/>
              </a:solidFill>
              <a:latin typeface="Times New Roman" pitchFamily="18" charset="0"/>
            </a:endParaRPr>
          </a:p>
        </p:txBody>
      </p:sp>
      <p:graphicFrame>
        <p:nvGraphicFramePr>
          <p:cNvPr id="126985" name="对象 126984"/>
          <p:cNvGraphicFramePr/>
          <p:nvPr/>
        </p:nvGraphicFramePr>
        <p:xfrm>
          <a:off x="8197850" y="2014855"/>
          <a:ext cx="2834005" cy="22428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r:id="rId4" imgW="0" imgH="0" progId="MS_ClipArt_Gallery.5">
                  <p:embed/>
                </p:oleObj>
              </mc:Choice>
              <mc:Fallback>
                <p:oleObj r:id="rId4" imgW="0" imgH="0" progId="MS_ClipArt_Gallery.5">
                  <p:embed/>
                  <p:pic>
                    <p:nvPicPr>
                      <p:cNvPr id="0" name="图片 308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197850" y="2014855"/>
                        <a:ext cx="2834005" cy="224282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6987" name="文本框 126986"/>
          <p:cNvSpPr txBox="1"/>
          <p:nvPr/>
        </p:nvSpPr>
        <p:spPr>
          <a:xfrm>
            <a:off x="3000375" y="2252980"/>
            <a:ext cx="6994525" cy="37846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377825" indent="-377825" eaLnBrk="0" hangingPunct="0">
              <a:spcBef>
                <a:spcPct val="50000"/>
              </a:spcBef>
              <a:buClr>
                <a:srgbClr val="003CFC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雇主负责完成法定训练 </a:t>
            </a:r>
            <a:r>
              <a:rPr lang="en-US" altLang="zh-CN" sz="24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(&gt;3</a:t>
            </a: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小时</a:t>
            </a:r>
            <a:r>
              <a:rPr lang="en-US" altLang="zh-CN" sz="24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)</a:t>
            </a:r>
          </a:p>
          <a:p>
            <a:pPr marL="377825" indent="-377825" eaLnBrk="0" hangingPunct="0">
              <a:spcBef>
                <a:spcPct val="50000"/>
              </a:spcBef>
              <a:buClr>
                <a:srgbClr val="003CFC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业主提供现场安全训练</a:t>
            </a:r>
          </a:p>
          <a:p>
            <a:pPr marL="377825" indent="-377825" eaLnBrk="0" hangingPunct="0">
              <a:spcBef>
                <a:spcPct val="50000"/>
              </a:spcBef>
              <a:buClr>
                <a:srgbClr val="003CFC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讲师</a:t>
            </a:r>
            <a:r>
              <a:rPr lang="en-US" altLang="zh-CN" sz="24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-</a:t>
            </a: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足够经验知识资源</a:t>
            </a:r>
          </a:p>
          <a:p>
            <a:pPr marL="377825" indent="-377825" eaLnBrk="0" hangingPunct="0">
              <a:spcBef>
                <a:spcPct val="50000"/>
              </a:spcBef>
              <a:buClr>
                <a:srgbClr val="003CFC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训练的有效性</a:t>
            </a:r>
          </a:p>
          <a:p>
            <a:pPr marL="377825" indent="-377825" eaLnBrk="0" hangingPunct="0">
              <a:spcBef>
                <a:spcPct val="50000"/>
              </a:spcBef>
              <a:buClr>
                <a:srgbClr val="003CFC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反映与工作有关的安全信息</a:t>
            </a:r>
          </a:p>
          <a:p>
            <a:pPr marL="377825" indent="-377825" eaLnBrk="0" hangingPunct="0">
              <a:spcBef>
                <a:spcPct val="50000"/>
              </a:spcBef>
              <a:buClr>
                <a:srgbClr val="003CFC"/>
              </a:buClr>
              <a:buSzPct val="65000"/>
              <a:buFont typeface="Wingdings" charset="2"/>
              <a:buChar char="p"/>
            </a:pPr>
            <a:r>
              <a:rPr lang="zh-TW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训练记录</a:t>
            </a:r>
          </a:p>
          <a:p>
            <a:pPr marL="377825" indent="-377825" eaLnBrk="0" hangingPunct="0">
              <a:spcBef>
                <a:spcPct val="50000"/>
              </a:spcBef>
              <a:buClr>
                <a:srgbClr val="003CFC"/>
              </a:buClr>
              <a:buSzPct val="65000"/>
              <a:buFont typeface="Wingdings" charset="2"/>
              <a:buChar char="p"/>
            </a:pPr>
            <a:r>
              <a:rPr lang="zh-TW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其它 </a:t>
            </a:r>
            <a:r>
              <a:rPr lang="en-US" altLang="zh-TW" sz="2400" b="1">
                <a:solidFill>
                  <a:schemeClr val="tx1"/>
                </a:solidFill>
                <a:latin typeface="Arial" charset="0"/>
                <a:ea typeface="標楷體" pitchFamily="1" charset="-120"/>
              </a:rPr>
              <a:t>…</a:t>
            </a:r>
            <a:r>
              <a:rPr lang="en-US" altLang="zh-TW" sz="24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.</a:t>
            </a:r>
          </a:p>
        </p:txBody>
      </p:sp>
      <p:sp>
        <p:nvSpPr>
          <p:cNvPr id="126988" name="文本框 126987"/>
          <p:cNvSpPr txBox="1"/>
          <p:nvPr/>
        </p:nvSpPr>
        <p:spPr>
          <a:xfrm>
            <a:off x="3000375" y="1052513"/>
            <a:ext cx="3277870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buClr>
                <a:schemeClr val="bg1"/>
              </a:buClr>
            </a:pPr>
            <a:r>
              <a:rPr lang="zh-CN" altLang="en-US" sz="3200" b="1" dirty="0">
                <a:latin typeface="Times New Roman" pitchFamily="18" charset="0"/>
                <a:ea typeface="標楷體" pitchFamily="1" charset="-120"/>
              </a:rPr>
              <a:t>步骤四</a:t>
            </a:r>
            <a:r>
              <a:rPr lang="en-US" altLang="zh-CN" sz="3200" b="1">
                <a:latin typeface="Times New Roman" pitchFamily="18" charset="0"/>
                <a:ea typeface="標楷體" pitchFamily="1" charset="-120"/>
              </a:rPr>
              <a:t>: </a:t>
            </a:r>
            <a:r>
              <a:rPr lang="zh-CN" altLang="en-US" sz="3200" b="1" dirty="0">
                <a:latin typeface="Times New Roman" pitchFamily="18" charset="0"/>
                <a:ea typeface="標楷體" pitchFamily="1" charset="-120"/>
              </a:rPr>
              <a:t>安全培训</a:t>
            </a:r>
            <a:endParaRPr lang="en-US" altLang="zh-TW" sz="3200" b="1" dirty="0">
              <a:latin typeface="Times New Roman" pitchFamily="18" charset="0"/>
              <a:ea typeface="標楷體" pitchFamily="1" charset="-12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27</a:t>
            </a:fld>
            <a:endParaRPr lang="zh-TW" altLang="en-US" dirty="0">
              <a:latin typeface="Arial" charset="0"/>
            </a:endParaRP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文本占位符 158721"/>
          <p:cNvSpPr>
            <a:spLocks noGrp="1"/>
          </p:cNvSpPr>
          <p:nvPr>
            <p:ph type="body" sz="half" idx="1"/>
          </p:nvPr>
        </p:nvSpPr>
        <p:spPr>
          <a:xfrm>
            <a:off x="1500505" y="1922145"/>
            <a:ext cx="8772525" cy="4383405"/>
          </a:xfrm>
        </p:spPr>
        <p:txBody>
          <a:bodyPr wrap="square"/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CN" altLang="zh-TW" sz="2400" b="1" u="sng" dirty="0">
                <a:solidFill>
                  <a:schemeClr val="tx1"/>
                </a:solidFill>
                <a:ea typeface="標楷體" pitchFamily="1" charset="-120"/>
              </a:rPr>
              <a:t>三级安全培训</a:t>
            </a:r>
            <a:r>
              <a:rPr lang="zh-CN" altLang="en-US" sz="2400" b="1" dirty="0">
                <a:solidFill>
                  <a:schemeClr val="tx1"/>
                </a:solidFill>
                <a:ea typeface="標楷體" pitchFamily="1" charset="-120"/>
              </a:rPr>
              <a:t>  </a:t>
            </a:r>
            <a:r>
              <a:rPr lang="zh-CN" altLang="zh-TW" sz="2400" b="1" dirty="0">
                <a:solidFill>
                  <a:schemeClr val="tx1"/>
                </a:solidFill>
                <a:ea typeface="標楷體" pitchFamily="1" charset="-120"/>
              </a:rPr>
              <a:t> (安全生产要求进行的三个等级的安全培训</a:t>
            </a:r>
            <a:r>
              <a:rPr lang="zh-TW" altLang="zh-CN" sz="2400" b="1" dirty="0">
                <a:solidFill>
                  <a:schemeClr val="tx1"/>
                </a:solidFill>
                <a:ea typeface="標楷體" pitchFamily="1" charset="-120"/>
              </a:rPr>
              <a:t>)</a:t>
            </a:r>
          </a:p>
          <a:p>
            <a:pPr>
              <a:lnSpc>
                <a:spcPct val="90000"/>
              </a:lnSpc>
              <a:spcBef>
                <a:spcPct val="0"/>
              </a:spcBef>
              <a:buNone/>
            </a:pPr>
            <a:r>
              <a:rPr lang="zh-CN" altLang="zh-TW" sz="2400" b="1" dirty="0">
                <a:solidFill>
                  <a:schemeClr val="tx1"/>
                </a:solidFill>
                <a:ea typeface="標楷體" pitchFamily="1" charset="-120"/>
              </a:rPr>
              <a:t> </a:t>
            </a:r>
            <a:r>
              <a:rPr lang="zh-CN" altLang="en-US" sz="2400" b="1" dirty="0">
                <a:solidFill>
                  <a:schemeClr val="tx1"/>
                </a:solidFill>
                <a:ea typeface="標楷體" pitchFamily="1" charset="-120"/>
              </a:rPr>
              <a:t> </a:t>
            </a:r>
            <a:r>
              <a:rPr lang="zh-CN" altLang="zh-TW" sz="2400" b="1" dirty="0">
                <a:solidFill>
                  <a:schemeClr val="tx1"/>
                </a:solidFill>
                <a:ea typeface="標楷體" pitchFamily="1" charset="-120"/>
              </a:rPr>
              <a:t> </a:t>
            </a:r>
            <a:r>
              <a:rPr lang="zh-CN" altLang="en-US" sz="2400" b="1" dirty="0">
                <a:solidFill>
                  <a:schemeClr val="tx1"/>
                </a:solidFill>
                <a:ea typeface="標楷體" pitchFamily="1" charset="-120"/>
              </a:rPr>
              <a:t> </a:t>
            </a:r>
            <a:r>
              <a:rPr lang="zh-CN" altLang="en-US" sz="2000" b="1" dirty="0">
                <a:solidFill>
                  <a:schemeClr val="tx1"/>
                </a:solidFill>
                <a:ea typeface="標楷體" pitchFamily="1" charset="-120"/>
              </a:rPr>
              <a:t>一级安全培训指相关安全法律、法规的培训；</a:t>
            </a:r>
          </a:p>
          <a:p>
            <a:pPr>
              <a:lnSpc>
                <a:spcPct val="90000"/>
              </a:lnSpc>
              <a:spcBef>
                <a:spcPct val="0"/>
              </a:spcBef>
              <a:buNone/>
            </a:pPr>
            <a:r>
              <a:rPr lang="zh-CN" altLang="zh-TW" sz="2000" b="1" dirty="0">
                <a:solidFill>
                  <a:schemeClr val="tx1"/>
                </a:solidFill>
                <a:ea typeface="標楷體" pitchFamily="1" charset="-120"/>
              </a:rPr>
              <a:t> </a:t>
            </a:r>
            <a:r>
              <a:rPr lang="zh-CN" altLang="en-US" sz="2000" b="1" dirty="0">
                <a:solidFill>
                  <a:schemeClr val="tx1"/>
                </a:solidFill>
                <a:ea typeface="標楷體" pitchFamily="1" charset="-120"/>
              </a:rPr>
              <a:t> </a:t>
            </a:r>
            <a:r>
              <a:rPr lang="zh-CN" altLang="zh-TW" sz="2000" b="1" dirty="0">
                <a:solidFill>
                  <a:schemeClr val="tx1"/>
                </a:solidFill>
                <a:ea typeface="標楷體" pitchFamily="1" charset="-120"/>
              </a:rPr>
              <a:t> </a:t>
            </a:r>
            <a:r>
              <a:rPr lang="zh-CN" altLang="en-US" sz="2000" b="1" dirty="0">
                <a:solidFill>
                  <a:schemeClr val="tx1"/>
                </a:solidFill>
                <a:ea typeface="標楷體" pitchFamily="1" charset="-120"/>
              </a:rPr>
              <a:t>  二级安全培训指相关作业场所的安全规则、规定的培训；</a:t>
            </a:r>
          </a:p>
          <a:p>
            <a:pPr>
              <a:lnSpc>
                <a:spcPct val="90000"/>
              </a:lnSpc>
              <a:spcBef>
                <a:spcPct val="0"/>
              </a:spcBef>
              <a:buNone/>
            </a:pPr>
            <a:r>
              <a:rPr lang="zh-CN" altLang="zh-TW" sz="2000" b="1" dirty="0">
                <a:solidFill>
                  <a:schemeClr val="tx1"/>
                </a:solidFill>
                <a:ea typeface="標楷體" pitchFamily="1" charset="-120"/>
              </a:rPr>
              <a:t> </a:t>
            </a:r>
            <a:r>
              <a:rPr lang="zh-CN" altLang="en-US" sz="2000" b="1" dirty="0">
                <a:solidFill>
                  <a:schemeClr val="tx1"/>
                </a:solidFill>
                <a:ea typeface="標楷體" pitchFamily="1" charset="-120"/>
              </a:rPr>
              <a:t> </a:t>
            </a:r>
            <a:r>
              <a:rPr lang="zh-CN" altLang="zh-TW" sz="2000" b="1" dirty="0">
                <a:solidFill>
                  <a:schemeClr val="tx1"/>
                </a:solidFill>
                <a:ea typeface="標楷體" pitchFamily="1" charset="-120"/>
              </a:rPr>
              <a:t> </a:t>
            </a:r>
            <a:r>
              <a:rPr lang="zh-CN" altLang="en-US" sz="2000" b="1" dirty="0">
                <a:solidFill>
                  <a:schemeClr val="tx1"/>
                </a:solidFill>
                <a:ea typeface="標楷體" pitchFamily="1" charset="-120"/>
              </a:rPr>
              <a:t> </a:t>
            </a:r>
            <a:r>
              <a:rPr lang="zh-CN" altLang="zh-TW" sz="2000" b="1" dirty="0">
                <a:solidFill>
                  <a:schemeClr val="tx1"/>
                </a:solidFill>
                <a:ea typeface="標楷體" pitchFamily="1" charset="-120"/>
              </a:rPr>
              <a:t> </a:t>
            </a:r>
            <a:r>
              <a:rPr lang="zh-CN" altLang="en-US" sz="2000" b="1" dirty="0">
                <a:solidFill>
                  <a:schemeClr val="tx1"/>
                </a:solidFill>
                <a:ea typeface="標楷體" pitchFamily="1" charset="-120"/>
              </a:rPr>
              <a:t>三级安全培训指作业工种和高危作业的安全培训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zh-TW" sz="2000" b="1" dirty="0">
              <a:solidFill>
                <a:schemeClr val="tx1"/>
              </a:solidFill>
              <a:ea typeface="標楷體" pitchFamily="1" charset="-120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CN" altLang="en-US" sz="2400" b="1" u="sng" dirty="0">
                <a:solidFill>
                  <a:schemeClr val="tx1"/>
                </a:solidFill>
                <a:ea typeface="標楷體" pitchFamily="1" charset="-120"/>
              </a:rPr>
              <a:t>再培训</a:t>
            </a:r>
          </a:p>
          <a:p>
            <a:pPr>
              <a:lnSpc>
                <a:spcPct val="90000"/>
              </a:lnSpc>
              <a:spcBef>
                <a:spcPct val="0"/>
              </a:spcBef>
              <a:buNone/>
            </a:pPr>
            <a:r>
              <a:rPr lang="zh-CN" altLang="en-US" sz="2400" b="1" dirty="0">
                <a:solidFill>
                  <a:schemeClr val="tx1"/>
                </a:solidFill>
                <a:ea typeface="標楷體" pitchFamily="1" charset="-120"/>
              </a:rPr>
              <a:t> </a:t>
            </a:r>
            <a:r>
              <a:rPr lang="zh-CN" altLang="zh-TW" sz="2400" b="1" dirty="0">
                <a:solidFill>
                  <a:schemeClr val="tx1"/>
                </a:solidFill>
                <a:ea typeface="標楷體" pitchFamily="1" charset="-120"/>
              </a:rPr>
              <a:t> </a:t>
            </a:r>
            <a:r>
              <a:rPr lang="zh-CN" altLang="en-US" sz="2400" b="1" dirty="0">
                <a:solidFill>
                  <a:schemeClr val="tx1"/>
                </a:solidFill>
                <a:ea typeface="標楷體" pitchFamily="1" charset="-120"/>
              </a:rPr>
              <a:t> </a:t>
            </a:r>
            <a:r>
              <a:rPr lang="zh-CN" altLang="zh-TW" sz="2400" b="1" dirty="0">
                <a:solidFill>
                  <a:schemeClr val="tx1"/>
                </a:solidFill>
                <a:ea typeface="標楷體" pitchFamily="1" charset="-120"/>
              </a:rPr>
              <a:t> 在培训周期内，承包商因现场工作表现不能满足安全生产要求，而增加的强制培训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zh-TW" sz="2400" b="1" dirty="0">
              <a:solidFill>
                <a:schemeClr val="tx1"/>
              </a:solidFill>
              <a:ea typeface="標楷體" pitchFamily="1" charset="-120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CN" altLang="en-US" sz="2400" b="1" u="sng" dirty="0">
                <a:solidFill>
                  <a:schemeClr val="tx1"/>
                </a:solidFill>
                <a:ea typeface="標楷體" pitchFamily="1" charset="-120"/>
              </a:rPr>
              <a:t>复习培训</a:t>
            </a:r>
          </a:p>
          <a:p>
            <a:pPr>
              <a:lnSpc>
                <a:spcPct val="90000"/>
              </a:lnSpc>
              <a:spcBef>
                <a:spcPct val="0"/>
              </a:spcBef>
              <a:buNone/>
            </a:pPr>
            <a:r>
              <a:rPr lang="zh-CN" altLang="en-US" sz="2400" b="1" dirty="0">
                <a:solidFill>
                  <a:schemeClr val="tx1"/>
                </a:solidFill>
                <a:ea typeface="標楷體" pitchFamily="1" charset="-120"/>
              </a:rPr>
              <a:t> </a:t>
            </a:r>
            <a:r>
              <a:rPr lang="zh-CN" altLang="zh-TW" sz="2400" b="1" dirty="0">
                <a:solidFill>
                  <a:schemeClr val="tx1"/>
                </a:solidFill>
                <a:ea typeface="標楷體" pitchFamily="1" charset="-120"/>
              </a:rPr>
              <a:t> </a:t>
            </a:r>
            <a:r>
              <a:rPr lang="zh-CN" altLang="en-US" sz="2400" b="1" dirty="0">
                <a:solidFill>
                  <a:schemeClr val="tx1"/>
                </a:solidFill>
                <a:ea typeface="標楷體" pitchFamily="1" charset="-120"/>
              </a:rPr>
              <a:t> </a:t>
            </a:r>
            <a:r>
              <a:rPr lang="zh-CN" altLang="zh-TW" sz="2400" b="1" dirty="0">
                <a:solidFill>
                  <a:schemeClr val="tx1"/>
                </a:solidFill>
                <a:ea typeface="標楷體" pitchFamily="1" charset="-120"/>
              </a:rPr>
              <a:t> 承包商经过一定的工作周期，为保证或提升其安全资质和技能水平而进行的定期同科目培训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zh-CN" altLang="zh-TW" sz="2400" b="1" dirty="0">
              <a:solidFill>
                <a:schemeClr val="tx1"/>
              </a:solidFill>
              <a:ea typeface="標楷體" pitchFamily="1" charset="-120"/>
            </a:endParaRPr>
          </a:p>
        </p:txBody>
      </p:sp>
      <p:graphicFrame>
        <p:nvGraphicFramePr>
          <p:cNvPr id="158724" name="内容占位符 158723">
            <a:hlinkClick r:id="" action="ppaction://ole?verb=0"/>
          </p:cNvPr>
          <p:cNvGraphicFramePr>
            <a:graphicFrameLocks noGrp="1"/>
          </p:cNvGraphicFramePr>
          <p:nvPr>
            <p:ph sz="half" idx="2"/>
          </p:nvPr>
        </p:nvGraphicFramePr>
        <p:xfrm>
          <a:off x="8180388" y="223838"/>
          <a:ext cx="1927225" cy="1382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r:id="rId4" imgW="0" imgH="0" progId="MS_ClipArt_Gallery.2">
                  <p:embed/>
                </p:oleObj>
              </mc:Choice>
              <mc:Fallback>
                <p:oleObj r:id="rId4" imgW="0" imgH="0" progId="MS_ClipArt_Gallery.2">
                  <p:embed/>
                  <p:pic>
                    <p:nvPicPr>
                      <p:cNvPr id="0" name="图片 3083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180388" y="223838"/>
                        <a:ext cx="1927225" cy="1382712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8726" name="文本框 158725"/>
          <p:cNvSpPr txBox="1"/>
          <p:nvPr/>
        </p:nvSpPr>
        <p:spPr>
          <a:xfrm>
            <a:off x="3000375" y="1125538"/>
            <a:ext cx="2224405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200" b="1" dirty="0">
                <a:latin typeface="Tahoma" pitchFamily="34" charset="0"/>
                <a:ea typeface="標楷體" pitchFamily="1" charset="-120"/>
              </a:rPr>
              <a:t>培训的种类</a:t>
            </a:r>
            <a:endParaRPr lang="en-US" altLang="zh-TW" sz="3200" b="1" dirty="0">
              <a:latin typeface="Tahoma" pitchFamily="34" charset="0"/>
              <a:ea typeface="標楷體" pitchFamily="1" charset="-12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28</a:t>
            </a:fld>
            <a:endParaRPr lang="zh-TW" altLang="en-US" dirty="0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8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58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587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587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2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标题 177153"/>
          <p:cNvSpPr>
            <a:spLocks noGrp="1"/>
          </p:cNvSpPr>
          <p:nvPr>
            <p:ph type="title"/>
          </p:nvPr>
        </p:nvSpPr>
        <p:spPr>
          <a:xfrm>
            <a:off x="3143250" y="836613"/>
            <a:ext cx="3997325" cy="819150"/>
          </a:xfrm>
        </p:spPr>
        <p:txBody>
          <a:bodyPr anchor="b"/>
          <a:lstStyle/>
          <a:p>
            <a:r>
              <a:rPr lang="zh-CN" altLang="en-US" sz="3200" b="1" dirty="0">
                <a:solidFill>
                  <a:schemeClr val="tx1"/>
                </a:solidFill>
                <a:ea typeface="標楷體" pitchFamily="1" charset="-120"/>
              </a:rPr>
              <a:t>培训的相关职责</a:t>
            </a:r>
            <a:endParaRPr lang="en-US" altLang="zh-CN" sz="3200" b="1">
              <a:solidFill>
                <a:schemeClr val="tx1"/>
              </a:solidFill>
              <a:ea typeface="標楷體" pitchFamily="1" charset="-120"/>
            </a:endParaRPr>
          </a:p>
        </p:txBody>
      </p:sp>
      <p:sp>
        <p:nvSpPr>
          <p:cNvPr id="177155" name="文本占位符 177154"/>
          <p:cNvSpPr>
            <a:spLocks noGrp="1"/>
          </p:cNvSpPr>
          <p:nvPr>
            <p:ph type="body" idx="1"/>
          </p:nvPr>
        </p:nvSpPr>
        <p:spPr>
          <a:xfrm>
            <a:off x="2135188" y="2060575"/>
            <a:ext cx="8135937" cy="3908425"/>
          </a:xfrm>
        </p:spPr>
        <p:txBody>
          <a:bodyPr wrap="square"/>
          <a:lstStyle/>
          <a:p>
            <a:pPr marL="716280" indent="-716280">
              <a:buNone/>
            </a:pP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（</a:t>
            </a:r>
            <a:r>
              <a:rPr lang="en-US" altLang="zh-CN" sz="2000" b="1">
                <a:latin typeface="標楷體" pitchFamily="1" charset="-120"/>
                <a:ea typeface="標楷體" pitchFamily="1" charset="-120"/>
              </a:rPr>
              <a:t>1</a:t>
            </a: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）承包商入厂前，应按照合同要求对参加项目的所有员工进行相关安全法律、法规的</a:t>
            </a:r>
            <a:r>
              <a:rPr lang="zh-CN" altLang="en-US" sz="2000" b="1" u="sng" dirty="0">
                <a:latin typeface="標楷體" pitchFamily="1" charset="-120"/>
                <a:ea typeface="標楷體" pitchFamily="1" charset="-120"/>
              </a:rPr>
              <a:t>一级安全培训</a:t>
            </a: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，并向项目组织实施单位提供相关培训和考试记录</a:t>
            </a:r>
          </a:p>
          <a:p>
            <a:pPr marL="716280" indent="-716280">
              <a:buNone/>
            </a:pP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（</a:t>
            </a:r>
            <a:r>
              <a:rPr lang="en-US" altLang="zh-CN" sz="2000" b="1">
                <a:latin typeface="標楷體" pitchFamily="1" charset="-120"/>
                <a:ea typeface="標楷體" pitchFamily="1" charset="-120"/>
              </a:rPr>
              <a:t>2</a:t>
            </a: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）项目实施单位（用户单位）负责安排具有资格的人员，对承包商进行入厂、施工作业及其它安全要求的</a:t>
            </a:r>
            <a:r>
              <a:rPr lang="zh-CN" altLang="en-US" sz="2000" b="1" u="sng" dirty="0">
                <a:latin typeface="標楷體" pitchFamily="1" charset="-120"/>
                <a:ea typeface="標楷體" pitchFamily="1" charset="-120"/>
              </a:rPr>
              <a:t>二级安全培训</a:t>
            </a: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，并为承包商提供相应的安全标准和要求，考核合格后，发给“入厂许可证”，并记录归档</a:t>
            </a:r>
          </a:p>
          <a:p>
            <a:pPr marL="716280" indent="-716280">
              <a:buNone/>
            </a:pP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（</a:t>
            </a:r>
            <a:r>
              <a:rPr lang="en-US" altLang="zh-CN" sz="2000" b="1">
                <a:latin typeface="標楷體" pitchFamily="1" charset="-120"/>
                <a:ea typeface="標楷體" pitchFamily="1" charset="-120"/>
              </a:rPr>
              <a:t>3</a:t>
            </a: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）项目实施单位（用户单位）负责安排具有资格的人员，对承包商进行与项目相关的高危作业的专项</a:t>
            </a:r>
            <a:r>
              <a:rPr lang="zh-CN" altLang="en-US" sz="2000" b="1" u="sng" dirty="0">
                <a:latin typeface="標楷體" pitchFamily="1" charset="-120"/>
                <a:ea typeface="標楷體" pitchFamily="1" charset="-120"/>
              </a:rPr>
              <a:t>三级安全培训</a:t>
            </a: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，并提供相关的安全标准，考核合格后，发给相关“高危作业资格证”，并记录归档</a:t>
            </a:r>
            <a:endParaRPr lang="zh-CN" altLang="zh-TW" sz="2000" b="1" dirty="0">
              <a:latin typeface="標楷體" pitchFamily="1" charset="-120"/>
              <a:ea typeface="標楷體" pitchFamily="1" charset="-120"/>
            </a:endParaRPr>
          </a:p>
          <a:p>
            <a:pPr marL="716280" indent="-716280">
              <a:buNone/>
            </a:pP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（</a:t>
            </a:r>
            <a:r>
              <a:rPr lang="en-US" altLang="zh-CN" sz="2000" b="1">
                <a:latin typeface="標楷體" pitchFamily="1" charset="-120"/>
                <a:ea typeface="標楷體" pitchFamily="1" charset="-120"/>
              </a:rPr>
              <a:t>4</a:t>
            </a: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）属地主管在日常安全审核中，发现承包商员工不能满足安全作业要求时，应立即提出并按要求对其进行</a:t>
            </a:r>
            <a:r>
              <a:rPr lang="zh-CN" altLang="en-US" sz="2000" b="1" u="sng" dirty="0">
                <a:latin typeface="標楷體" pitchFamily="1" charset="-120"/>
                <a:ea typeface="標楷體" pitchFamily="1" charset="-120"/>
              </a:rPr>
              <a:t>再培训</a:t>
            </a: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，结束后进行考核，重新认证</a:t>
            </a:r>
          </a:p>
          <a:p>
            <a:pPr marL="716280" indent="-716280">
              <a:buNone/>
            </a:pPr>
            <a:endParaRPr lang="zh-CN" altLang="en-US" sz="2000" b="1" dirty="0">
              <a:latin typeface="標楷體" pitchFamily="1" charset="-120"/>
              <a:ea typeface="標楷體" pitchFamily="1" charset="-12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29</a:t>
            </a:fld>
            <a:endParaRPr lang="zh-TW" altLang="en-US" dirty="0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7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7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7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矩形 94210"/>
          <p:cNvSpPr/>
          <p:nvPr/>
        </p:nvSpPr>
        <p:spPr>
          <a:xfrm>
            <a:off x="4135755" y="187325"/>
            <a:ext cx="4474845" cy="589280"/>
          </a:xfrm>
          <a:prstGeom prst="rect">
            <a:avLst/>
          </a:prstGeom>
          <a:solidFill>
            <a:srgbClr val="0066FF"/>
          </a:solidFill>
          <a:ln w="9525">
            <a:noFill/>
          </a:ln>
        </p:spPr>
        <p:txBody>
          <a:bodyPr wrap="square" anchor="ctr">
            <a:spAutoFit/>
          </a:bodyPr>
          <a:lstStyle/>
          <a:p>
            <a:pPr eaLnBrk="0" hangingPunct="0">
              <a:lnSpc>
                <a:spcPct val="90000"/>
              </a:lnSpc>
              <a:buClr>
                <a:schemeClr val="bg1"/>
              </a:buClr>
            </a:pPr>
            <a:r>
              <a:rPr lang="zh-CN" altLang="en-US" sz="3600" b="1" dirty="0">
                <a:solidFill>
                  <a:schemeClr val="bg1"/>
                </a:solidFill>
                <a:latin typeface="標楷體" pitchFamily="1" charset="-120"/>
                <a:ea typeface="標楷體" pitchFamily="1" charset="-120"/>
              </a:rPr>
              <a:t>承包商安全事故案例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3</a:t>
            </a:fld>
            <a:endParaRPr lang="zh-TW" altLang="en-US" dirty="0">
              <a:latin typeface="Arial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 t="-601"/>
          <a:stretch>
            <a:fillRect/>
          </a:stretch>
        </p:blipFill>
        <p:spPr>
          <a:xfrm>
            <a:off x="31750" y="903605"/>
            <a:ext cx="12129135" cy="323151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518795" y="4417695"/>
            <a:ext cx="1083564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/>
              <a:t>2018</a:t>
            </a:r>
            <a:r>
              <a:rPr lang="zh-CN" altLang="en-US" sz="2400" b="1"/>
              <a:t>年</a:t>
            </a:r>
            <a:r>
              <a:rPr lang="en-US" altLang="zh-CN" sz="2400" b="1"/>
              <a:t>5</a:t>
            </a:r>
            <a:r>
              <a:rPr lang="zh-CN" altLang="en-US" sz="2400" b="1"/>
              <a:t>月</a:t>
            </a:r>
            <a:r>
              <a:rPr lang="en-US" altLang="zh-CN" sz="2400" b="1"/>
              <a:t>12</a:t>
            </a:r>
            <a:r>
              <a:rPr lang="zh-CN" altLang="en-US" sz="2400" b="1"/>
              <a:t>日下午三点多，上海赛科石化苯罐燃爆致6人死亡。风险管理缺失，撤销安标化一级。</a:t>
            </a:r>
            <a:r>
              <a:rPr lang="zh-CN" altLang="en-US" sz="2400" b="1">
                <a:solidFill>
                  <a:srgbClr val="FF0000"/>
                </a:solidFill>
              </a:rPr>
              <a:t>承包商：上海埃金科工程建设服务公司</a:t>
            </a: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</a:rPr>
              <a:t>应急管理部</a:t>
            </a:r>
            <a:r>
              <a:rPr lang="en-US" altLang="zh-CN" sz="2400" b="1">
                <a:solidFill>
                  <a:srgbClr val="FF0000"/>
                </a:solidFill>
              </a:rPr>
              <a:t>:</a:t>
            </a:r>
            <a:r>
              <a:rPr lang="zh-CN" altLang="en-US" sz="2400" b="1">
                <a:solidFill>
                  <a:srgbClr val="FF0000"/>
                </a:solidFill>
              </a:rPr>
              <a:t>今年至今，共发生</a:t>
            </a:r>
            <a:r>
              <a:rPr lang="en-US" altLang="zh-CN" sz="2400" b="1">
                <a:solidFill>
                  <a:srgbClr val="FF0000"/>
                </a:solidFill>
              </a:rPr>
              <a:t>5</a:t>
            </a:r>
            <a:r>
              <a:rPr lang="zh-CN" altLang="en-US" sz="2400" b="1">
                <a:solidFill>
                  <a:srgbClr val="FF0000"/>
                </a:solidFill>
              </a:rPr>
              <a:t>起较大化工事故，四起与承包商有关，死亡</a:t>
            </a:r>
            <a:r>
              <a:rPr lang="en-US" altLang="zh-CN" sz="2400" b="1">
                <a:solidFill>
                  <a:srgbClr val="FF0000"/>
                </a:solidFill>
              </a:rPr>
              <a:t>21</a:t>
            </a:r>
            <a:r>
              <a:rPr lang="zh-CN" altLang="en-US" sz="2400" b="1">
                <a:solidFill>
                  <a:srgbClr val="FF0000"/>
                </a:solidFill>
              </a:rPr>
              <a:t>人！</a:t>
            </a:r>
          </a:p>
        </p:txBody>
      </p:sp>
    </p:spTree>
  </p:cSld>
  <p:clrMapOvr>
    <a:masterClrMapping/>
  </p:clrMapOvr>
  <p:transition spd="med">
    <p:cover dir="rd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标题 179201"/>
          <p:cNvSpPr>
            <a:spLocks noGrp="1"/>
          </p:cNvSpPr>
          <p:nvPr>
            <p:ph type="title"/>
          </p:nvPr>
        </p:nvSpPr>
        <p:spPr>
          <a:xfrm>
            <a:off x="3071813" y="1196975"/>
            <a:ext cx="3952875" cy="547688"/>
          </a:xfrm>
        </p:spPr>
        <p:txBody>
          <a:bodyPr anchor="b"/>
          <a:lstStyle/>
          <a:p>
            <a:r>
              <a:rPr lang="zh-CN" altLang="en-US" sz="3200" b="1" dirty="0">
                <a:solidFill>
                  <a:schemeClr val="tx1"/>
                </a:solidFill>
                <a:ea typeface="標楷體" pitchFamily="1" charset="-120"/>
              </a:rPr>
              <a:t>培训的相关职责</a:t>
            </a:r>
            <a:endParaRPr lang="en-US" altLang="zh-CN" sz="3200" b="1">
              <a:solidFill>
                <a:schemeClr val="tx1"/>
              </a:solidFill>
              <a:ea typeface="標楷體" pitchFamily="1" charset="-120"/>
            </a:endParaRPr>
          </a:p>
        </p:txBody>
      </p:sp>
      <p:sp>
        <p:nvSpPr>
          <p:cNvPr id="179203" name="文本占位符 179202"/>
          <p:cNvSpPr>
            <a:spLocks noGrp="1"/>
          </p:cNvSpPr>
          <p:nvPr>
            <p:ph type="body" sz="half" idx="1"/>
          </p:nvPr>
        </p:nvSpPr>
        <p:spPr>
          <a:xfrm>
            <a:off x="2351088" y="2492375"/>
            <a:ext cx="7416800" cy="3619500"/>
          </a:xfrm>
        </p:spPr>
        <p:txBody>
          <a:bodyPr wrap="square"/>
          <a:lstStyle/>
          <a:p>
            <a:pPr marL="625475" indent="-625475">
              <a:lnSpc>
                <a:spcPct val="110000"/>
              </a:lnSpc>
              <a:buNone/>
            </a:pPr>
            <a:r>
              <a:rPr lang="zh-CN" altLang="en-US" sz="2000" b="1" dirty="0">
                <a:ea typeface="宋体" charset="-122"/>
              </a:rPr>
              <a:t>（</a:t>
            </a:r>
            <a:r>
              <a:rPr lang="en-US" altLang="zh-CN" sz="2000" b="1">
                <a:latin typeface="標楷體" pitchFamily="1" charset="-120"/>
                <a:ea typeface="標楷體" pitchFamily="1" charset="-120"/>
              </a:rPr>
              <a:t>5</a:t>
            </a: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）承包商员工若离开工作区域</a:t>
            </a:r>
            <a:r>
              <a:rPr lang="en-US" altLang="zh-CN" sz="2000" b="1">
                <a:latin typeface="標楷體" pitchFamily="1" charset="-120"/>
                <a:ea typeface="標楷體" pitchFamily="1" charset="-120"/>
              </a:rPr>
              <a:t>6</a:t>
            </a: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个月以上，视作新员工进行</a:t>
            </a:r>
            <a:r>
              <a:rPr lang="zh-CN" altLang="zh-TW" sz="20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en-US" sz="2000" b="1" u="sng" dirty="0">
                <a:latin typeface="標楷體" pitchFamily="1" charset="-120"/>
                <a:ea typeface="標楷體" pitchFamily="1" charset="-120"/>
              </a:rPr>
              <a:t>安全三级培训</a:t>
            </a:r>
          </a:p>
          <a:p>
            <a:pPr marL="625475" indent="-625475">
              <a:lnSpc>
                <a:spcPct val="110000"/>
              </a:lnSpc>
              <a:buNone/>
            </a:pP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（</a:t>
            </a:r>
            <a:r>
              <a:rPr lang="en-US" altLang="zh-CN" sz="2000" b="1">
                <a:latin typeface="標楷體" pitchFamily="1" charset="-120"/>
                <a:ea typeface="標楷體" pitchFamily="1" charset="-120"/>
              </a:rPr>
              <a:t>6</a:t>
            </a: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）承包商员工在同一工作区域连续工作满</a:t>
            </a:r>
            <a:r>
              <a:rPr lang="en-US" altLang="zh-CN" sz="2000" b="1">
                <a:latin typeface="標楷體" pitchFamily="1" charset="-120"/>
                <a:ea typeface="標楷體" pitchFamily="1" charset="-120"/>
              </a:rPr>
              <a:t>1</a:t>
            </a: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年以上，需做施工作业及高危作业的</a:t>
            </a:r>
            <a:r>
              <a:rPr lang="zh-CN" altLang="en-US" sz="2000" b="1" u="sng" dirty="0">
                <a:latin typeface="標楷體" pitchFamily="1" charset="-120"/>
                <a:ea typeface="標楷體" pitchFamily="1" charset="-120"/>
              </a:rPr>
              <a:t>复习培训</a:t>
            </a:r>
          </a:p>
          <a:p>
            <a:pPr marL="625475" indent="-625475">
              <a:lnSpc>
                <a:spcPct val="110000"/>
              </a:lnSpc>
              <a:buNone/>
            </a:pP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（</a:t>
            </a:r>
            <a:r>
              <a:rPr lang="en-US" altLang="zh-CN" sz="2000" b="1">
                <a:latin typeface="標楷體" pitchFamily="1" charset="-120"/>
                <a:ea typeface="標楷體" pitchFamily="1" charset="-120"/>
              </a:rPr>
              <a:t>7</a:t>
            </a: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）项目组织实施单位负责对承包商培训记录的归档管理</a:t>
            </a:r>
          </a:p>
          <a:p>
            <a:pPr marL="625475" indent="-625475">
              <a:lnSpc>
                <a:spcPct val="110000"/>
              </a:lnSpc>
              <a:buNone/>
            </a:pP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（</a:t>
            </a:r>
            <a:r>
              <a:rPr lang="en-US" altLang="zh-CN" sz="2000" b="1">
                <a:latin typeface="標楷體" pitchFamily="1" charset="-120"/>
                <a:ea typeface="標楷體" pitchFamily="1" charset="-120"/>
              </a:rPr>
              <a:t>8</a:t>
            </a: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）不能与生产区域完全隔断的改扩建项目</a:t>
            </a:r>
            <a:r>
              <a:rPr lang="zh-CN" altLang="en-US" sz="2000" b="1" dirty="0">
                <a:ea typeface="標楷體" pitchFamily="1" charset="-120"/>
              </a:rPr>
              <a:t>部份</a:t>
            </a: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，由用户单位承担（</a:t>
            </a:r>
            <a:r>
              <a:rPr lang="en-US" altLang="zh-CN" sz="2000" b="1">
                <a:latin typeface="標楷體" pitchFamily="1" charset="-120"/>
                <a:ea typeface="標楷體" pitchFamily="1" charset="-120"/>
              </a:rPr>
              <a:t>2</a:t>
            </a: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）、（</a:t>
            </a:r>
            <a:r>
              <a:rPr lang="en-US" altLang="zh-CN" sz="2000" b="1">
                <a:latin typeface="標楷體" pitchFamily="1" charset="-120"/>
                <a:ea typeface="標楷體" pitchFamily="1" charset="-120"/>
              </a:rPr>
              <a:t>3</a:t>
            </a: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）、（</a:t>
            </a:r>
            <a:r>
              <a:rPr lang="en-US" altLang="zh-CN" sz="2000" b="1">
                <a:latin typeface="標楷體" pitchFamily="1" charset="-120"/>
                <a:ea typeface="標楷體" pitchFamily="1" charset="-120"/>
              </a:rPr>
              <a:t>4</a:t>
            </a: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）项工作内容，并将培训考核结果反馈给项目组织实施单位</a:t>
            </a:r>
          </a:p>
        </p:txBody>
      </p:sp>
      <p:graphicFrame>
        <p:nvGraphicFramePr>
          <p:cNvPr id="179204" name="内容占位符 179203"/>
          <p:cNvGraphicFramePr>
            <a:graphicFrameLocks noGrp="1"/>
          </p:cNvGraphicFramePr>
          <p:nvPr>
            <p:ph sz="half" idx="2"/>
          </p:nvPr>
        </p:nvGraphicFramePr>
        <p:xfrm>
          <a:off x="7896225" y="0"/>
          <a:ext cx="2500313" cy="1814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r:id="rId4" imgW="0" imgH="0" progId="MS_ClipArt_Gallery.5">
                  <p:embed/>
                </p:oleObj>
              </mc:Choice>
              <mc:Fallback>
                <p:oleObj r:id="rId4" imgW="0" imgH="0" progId="MS_ClipArt_Gallery.5">
                  <p:embed/>
                  <p:pic>
                    <p:nvPicPr>
                      <p:cNvPr id="0" name="图片 3082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896225" y="0"/>
                        <a:ext cx="2500313" cy="1814513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30</a:t>
            </a:fld>
            <a:endParaRPr lang="zh-TW" altLang="en-US" dirty="0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9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9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9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文本占位符 129025"/>
          <p:cNvSpPr>
            <a:spLocks noGrp="1"/>
          </p:cNvSpPr>
          <p:nvPr>
            <p:ph type="body" idx="1"/>
          </p:nvPr>
        </p:nvSpPr>
        <p:spPr>
          <a:xfrm>
            <a:off x="540385" y="1776730"/>
            <a:ext cx="8543925" cy="3656965"/>
          </a:xfrm>
        </p:spPr>
        <p:txBody>
          <a:bodyPr wrap="square"/>
          <a:lstStyle/>
          <a:p>
            <a:pPr marL="281305" indent="-281305">
              <a:spcBef>
                <a:spcPct val="70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仅提出通用型的培训</a:t>
            </a: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,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没有针对性的培训。</a:t>
            </a:r>
          </a:p>
          <a:p>
            <a:pPr marL="281305" indent="-281305">
              <a:spcBef>
                <a:spcPct val="70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视提供培训为负担。</a:t>
            </a:r>
          </a:p>
          <a:p>
            <a:pPr marL="281305" indent="-281305">
              <a:spcBef>
                <a:spcPct val="70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所提供的培训与先前步骤中所沟通的安全信息不符。</a:t>
            </a:r>
          </a:p>
          <a:p>
            <a:pPr marL="281305" indent="-281305">
              <a:spcBef>
                <a:spcPct val="70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选择不适当的人员担任</a:t>
            </a: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/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参与培训。</a:t>
            </a:r>
          </a:p>
          <a:p>
            <a:pPr marL="281305" indent="-281305">
              <a:spcBef>
                <a:spcPct val="70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视培训为“单一事件”，而非需要持续付出努力的工作。</a:t>
            </a:r>
            <a:endParaRPr lang="en-US" altLang="zh-TW" sz="2400" b="1">
              <a:latin typeface="標楷體" pitchFamily="1" charset="-120"/>
              <a:ea typeface="標楷體" pitchFamily="1" charset="-120"/>
            </a:endParaRPr>
          </a:p>
        </p:txBody>
      </p:sp>
      <p:sp>
        <p:nvSpPr>
          <p:cNvPr id="129027" name="标题 129026"/>
          <p:cNvSpPr>
            <a:spLocks noGrp="1"/>
          </p:cNvSpPr>
          <p:nvPr>
            <p:ph type="title"/>
          </p:nvPr>
        </p:nvSpPr>
        <p:spPr>
          <a:xfrm>
            <a:off x="2825750" y="1243489"/>
            <a:ext cx="8039100" cy="534035"/>
          </a:xfrm>
        </p:spPr>
        <p:txBody>
          <a:bodyPr vert="horz" wrap="square" lIns="91440" tIns="45720" rIns="91440" bIns="45720" anchor="ctr">
            <a:spAutoFit/>
          </a:bodyPr>
          <a:lstStyle/>
          <a:p>
            <a:r>
              <a:rPr lang="zh-CN" altLang="en-US" sz="3200" b="1" dirty="0">
                <a:solidFill>
                  <a:schemeClr val="tx1"/>
                </a:solidFill>
                <a:ea typeface="標楷體" pitchFamily="1" charset="-120"/>
              </a:rPr>
              <a:t>对承包商的培训常犯的错误</a:t>
            </a:r>
            <a:endParaRPr lang="en-US" altLang="zh-TW" sz="3200" dirty="0">
              <a:solidFill>
                <a:schemeClr val="tx1"/>
              </a:solidFill>
              <a:ea typeface="標楷體" pitchFamily="1" charset="-12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31</a:t>
            </a:fld>
            <a:endParaRPr lang="zh-TW" altLang="en-US" dirty="0">
              <a:latin typeface="Arial" charset="0"/>
            </a:endParaRPr>
          </a:p>
        </p:txBody>
      </p:sp>
      <p:pic>
        <p:nvPicPr>
          <p:cNvPr id="83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10600" y="533400"/>
            <a:ext cx="3498850" cy="538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标题 157697"/>
          <p:cNvSpPr>
            <a:spLocks noGrp="1"/>
          </p:cNvSpPr>
          <p:nvPr>
            <p:ph type="title"/>
          </p:nvPr>
        </p:nvSpPr>
        <p:spPr>
          <a:xfrm>
            <a:off x="3000375" y="981075"/>
            <a:ext cx="6589713" cy="695325"/>
          </a:xfrm>
        </p:spPr>
        <p:txBody>
          <a:bodyPr anchor="b"/>
          <a:lstStyle/>
          <a:p>
            <a:r>
              <a:rPr lang="zh-CN" altLang="en-US" sz="32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步骤五</a:t>
            </a:r>
            <a:r>
              <a:rPr lang="en-US" altLang="zh-CN" sz="32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: </a:t>
            </a:r>
            <a:r>
              <a:rPr lang="zh-CN" altLang="en-US" sz="32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工作前安全检查</a:t>
            </a:r>
          </a:p>
        </p:txBody>
      </p:sp>
      <p:sp>
        <p:nvSpPr>
          <p:cNvPr id="157699" name="文本占位符 157698"/>
          <p:cNvSpPr>
            <a:spLocks noGrp="1"/>
          </p:cNvSpPr>
          <p:nvPr>
            <p:ph type="body" idx="1"/>
          </p:nvPr>
        </p:nvSpPr>
        <p:spPr>
          <a:xfrm>
            <a:off x="2424113" y="2420938"/>
            <a:ext cx="7704137" cy="2563812"/>
          </a:xfrm>
        </p:spPr>
        <p:txBody>
          <a:bodyPr/>
          <a:lstStyle/>
          <a:p>
            <a:pPr>
              <a:lnSpc>
                <a:spcPct val="120000"/>
              </a:lnSpc>
              <a:buNone/>
            </a:pPr>
            <a:r>
              <a:rPr lang="zh-TW" altLang="en-US" sz="2400" b="1" dirty="0">
                <a:latin typeface="標楷體" pitchFamily="1" charset="-120"/>
                <a:ea typeface="標楷體" pitchFamily="1" charset="-120"/>
              </a:rPr>
              <a:t>工作计划</a:t>
            </a: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高危险作业程序</a:t>
            </a: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/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工作预案及高危险作业票</a:t>
            </a: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监护人及应急计划</a:t>
            </a: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危害源隔离</a:t>
            </a: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, 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上锁挂签及测试</a:t>
            </a: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所有工作必须在开具</a:t>
            </a:r>
            <a:r>
              <a:rPr lang="zh-CN" altLang="en-US" sz="2400" b="1" u="sng" dirty="0">
                <a:latin typeface="標楷體" pitchFamily="1" charset="-120"/>
                <a:ea typeface="標楷體" pitchFamily="1" charset="-120"/>
              </a:rPr>
              <a:t>工作许可证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后才允许施工</a:t>
            </a:r>
            <a:endParaRPr lang="zh-CN" altLang="zh-TW" sz="2400" b="1" dirty="0">
              <a:latin typeface="標楷體" pitchFamily="1" charset="-120"/>
              <a:ea typeface="標楷體" pitchFamily="1" charset="-120"/>
            </a:endParaRPr>
          </a:p>
          <a:p>
            <a:pPr>
              <a:lnSpc>
                <a:spcPct val="120000"/>
              </a:lnSpc>
            </a:pPr>
            <a:endParaRPr lang="zh-TW" altLang="en-US" sz="2400" b="1" dirty="0">
              <a:latin typeface="標楷體" pitchFamily="1" charset="-120"/>
              <a:ea typeface="標楷體" pitchFamily="1" charset="-120"/>
            </a:endParaRPr>
          </a:p>
        </p:txBody>
      </p:sp>
      <p:pic>
        <p:nvPicPr>
          <p:cNvPr id="157700" name="图片 157699" descr="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8388" y="188913"/>
            <a:ext cx="1727200" cy="1727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32</a:t>
            </a:fld>
            <a:endParaRPr lang="zh-TW" altLang="en-US" dirty="0">
              <a:latin typeface="Arial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标题 191489"/>
          <p:cNvSpPr>
            <a:spLocks noGrp="1"/>
          </p:cNvSpPr>
          <p:nvPr>
            <p:ph type="title"/>
          </p:nvPr>
        </p:nvSpPr>
        <p:spPr>
          <a:xfrm>
            <a:off x="2874963" y="1052513"/>
            <a:ext cx="7793037" cy="623887"/>
          </a:xfrm>
        </p:spPr>
        <p:txBody>
          <a:bodyPr anchor="b"/>
          <a:lstStyle/>
          <a:p>
            <a:r>
              <a:rPr lang="zh-TW" altLang="en-US" sz="32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工作前安全</a:t>
            </a:r>
            <a:r>
              <a:rPr lang="zh-CN" altLang="en-US" sz="32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检</a:t>
            </a:r>
            <a:r>
              <a:rPr lang="zh-TW" altLang="en-US" sz="32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查</a:t>
            </a:r>
          </a:p>
        </p:txBody>
      </p:sp>
      <p:sp>
        <p:nvSpPr>
          <p:cNvPr id="191491" name="文本占位符 19149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20000"/>
              </a:lnSpc>
              <a:buNone/>
            </a:pPr>
            <a:r>
              <a:rPr lang="zh-TW" altLang="en-US" sz="2400" b="1" dirty="0">
                <a:latin typeface="標楷體" pitchFamily="1" charset="-120"/>
                <a:ea typeface="標楷體" pitchFamily="1" charset="-120"/>
              </a:rPr>
              <a:t>工具设备</a:t>
            </a: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所有施工设备在投入现场使用之前，必须检查合格并挂上检查标签并作好记录。</a:t>
            </a: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施工</a:t>
            </a:r>
            <a:r>
              <a:rPr lang="zh-TW" altLang="en-US" sz="2400" b="1" dirty="0">
                <a:latin typeface="標楷體" pitchFamily="1" charset="-120"/>
                <a:ea typeface="標楷體" pitchFamily="1" charset="-120"/>
              </a:rPr>
              <a:t>工具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设备每天必须由相关操作人员和/或承包商主管</a:t>
            </a:r>
            <a:r>
              <a:rPr lang="zh-TW" altLang="en-US" sz="2400" b="1" dirty="0">
                <a:latin typeface="標楷體" pitchFamily="1" charset="-120"/>
                <a:ea typeface="標楷體" pitchFamily="1" charset="-120"/>
              </a:rPr>
              <a:t>在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使用前检查一遍。</a:t>
            </a:r>
            <a:endParaRPr lang="zh-CN" altLang="zh-TW" sz="2400" b="1" dirty="0">
              <a:latin typeface="標楷體" pitchFamily="1" charset="-120"/>
              <a:ea typeface="標楷體" pitchFamily="1" charset="-120"/>
            </a:endParaRPr>
          </a:p>
          <a:p>
            <a:pPr>
              <a:lnSpc>
                <a:spcPct val="120000"/>
              </a:lnSpc>
            </a:pPr>
            <a:endParaRPr lang="zh-TW" altLang="en-US" sz="2400" b="1" dirty="0">
              <a:latin typeface="標楷體" pitchFamily="1" charset="-120"/>
              <a:ea typeface="標楷體" pitchFamily="1" charset="-120"/>
            </a:endParaRPr>
          </a:p>
          <a:p>
            <a:pPr>
              <a:lnSpc>
                <a:spcPct val="120000"/>
              </a:lnSpc>
              <a:buNone/>
            </a:pPr>
            <a:r>
              <a:rPr lang="zh-TW" altLang="en-US" sz="2400" b="1" dirty="0">
                <a:latin typeface="標楷體" pitchFamily="1" charset="-120"/>
                <a:ea typeface="標楷體" pitchFamily="1" charset="-120"/>
              </a:rPr>
              <a:t>劳保品</a:t>
            </a: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  <a:sym typeface="Monotype Sorts" pitchFamily="2" charset="2"/>
              </a:rPr>
              <a:t>适当的着装 及基本安全装备要求</a:t>
            </a:r>
          </a:p>
          <a:p>
            <a:pPr>
              <a:lnSpc>
                <a:spcPct val="120000"/>
              </a:lnSpc>
              <a:buNone/>
            </a:pPr>
            <a:endParaRPr lang="zh-TW" altLang="en-US" sz="2400" b="1" dirty="0">
              <a:latin typeface="標楷體" pitchFamily="1" charset="-120"/>
              <a:ea typeface="標楷體" pitchFamily="1" charset="-120"/>
            </a:endParaRPr>
          </a:p>
          <a:p>
            <a:pPr>
              <a:lnSpc>
                <a:spcPct val="120000"/>
              </a:lnSpc>
            </a:pPr>
            <a:endParaRPr lang="zh-TW" altLang="en-US" sz="2400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33</a:t>
            </a:fld>
            <a:endParaRPr lang="zh-TW" altLang="en-US" dirty="0">
              <a:latin typeface="Arial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标题 139265"/>
          <p:cNvSpPr>
            <a:spLocks noGrp="1"/>
          </p:cNvSpPr>
          <p:nvPr>
            <p:ph type="title"/>
          </p:nvPr>
        </p:nvSpPr>
        <p:spPr>
          <a:xfrm>
            <a:off x="3000375" y="1125538"/>
            <a:ext cx="8329613" cy="579437"/>
          </a:xfrm>
        </p:spPr>
        <p:txBody>
          <a:bodyPr wrap="square" anchor="b"/>
          <a:lstStyle/>
          <a:p>
            <a:r>
              <a:rPr lang="zh-CN" altLang="en-US" sz="32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步骤六</a:t>
            </a:r>
            <a:r>
              <a:rPr lang="en-US" altLang="zh-CN" sz="32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:</a:t>
            </a:r>
            <a:r>
              <a:rPr lang="zh-CN" altLang="en-US" sz="32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现场管理及监督</a:t>
            </a:r>
            <a:endParaRPr lang="en-US" altLang="zh-TW" sz="3200" b="1">
              <a:solidFill>
                <a:schemeClr val="bg2"/>
              </a:solidFill>
              <a:ea typeface="標楷體" pitchFamily="1" charset="-120"/>
            </a:endParaRPr>
          </a:p>
        </p:txBody>
      </p:sp>
      <p:sp>
        <p:nvSpPr>
          <p:cNvPr id="139267" name="文本占位符 139266"/>
          <p:cNvSpPr>
            <a:spLocks noGrp="1"/>
          </p:cNvSpPr>
          <p:nvPr>
            <p:ph type="body" idx="1"/>
          </p:nvPr>
        </p:nvSpPr>
        <p:spPr>
          <a:xfrm>
            <a:off x="2279650" y="2205038"/>
            <a:ext cx="7848600" cy="4321175"/>
          </a:xfrm>
        </p:spPr>
        <p:txBody>
          <a:bodyPr/>
          <a:lstStyle/>
          <a:p>
            <a:pPr marL="443230" indent="-443230">
              <a:lnSpc>
                <a:spcPct val="95000"/>
              </a:lnSpc>
              <a:spcBef>
                <a:spcPct val="45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执行正式的安全审核或检查。</a:t>
            </a:r>
          </a:p>
          <a:p>
            <a:pPr marL="443230" indent="-443230">
              <a:lnSpc>
                <a:spcPct val="95000"/>
              </a:lnSpc>
              <a:spcBef>
                <a:spcPct val="45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对相关的安全训练与会议进行审核与监控。</a:t>
            </a:r>
          </a:p>
          <a:p>
            <a:pPr marL="443230" indent="-443230">
              <a:lnSpc>
                <a:spcPct val="95000"/>
              </a:lnSpc>
              <a:spcBef>
                <a:spcPct val="45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切实调查所有意外事件 </a:t>
            </a:r>
            <a:r>
              <a:rPr lang="en-US" altLang="zh-CN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( “</a:t>
            </a: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未遂事件”亦应接受仔细的调查</a:t>
            </a:r>
            <a:r>
              <a:rPr lang="en-US" altLang="zh-CN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)</a:t>
            </a:r>
          </a:p>
          <a:p>
            <a:pPr marL="443230" indent="-443230">
              <a:lnSpc>
                <a:spcPct val="95000"/>
              </a:lnSpc>
              <a:spcBef>
                <a:spcPct val="45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根据实际情况更新相关工作计划。</a:t>
            </a:r>
          </a:p>
          <a:p>
            <a:pPr marL="443230" indent="-443230">
              <a:lnSpc>
                <a:spcPct val="95000"/>
              </a:lnSpc>
              <a:spcBef>
                <a:spcPct val="45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定期检视相关安全管理系统运作情况。</a:t>
            </a:r>
          </a:p>
          <a:p>
            <a:pPr marL="443230" indent="-443230">
              <a:lnSpc>
                <a:spcPct val="95000"/>
              </a:lnSpc>
              <a:spcBef>
                <a:spcPct val="45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对所发现的问题进行广泛地沟通，并从中学习。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34</a:t>
            </a:fld>
            <a:endParaRPr lang="zh-TW" altLang="en-US" dirty="0">
              <a:latin typeface="Arial" charset="0"/>
            </a:endParaRPr>
          </a:p>
        </p:txBody>
      </p:sp>
    </p:spTree>
  </p:cSld>
  <p:clrMapOvr>
    <a:masterClrMapping/>
  </p:clrMapOvr>
  <p:transition>
    <p:cover dir="rd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5" name="文本占位符 243714"/>
          <p:cNvSpPr>
            <a:spLocks noGrp="1"/>
          </p:cNvSpPr>
          <p:nvPr>
            <p:ph type="body" idx="1"/>
          </p:nvPr>
        </p:nvSpPr>
        <p:spPr>
          <a:xfrm>
            <a:off x="4224338" y="2017713"/>
            <a:ext cx="6254750" cy="2779712"/>
          </a:xfrm>
        </p:spPr>
        <p:txBody>
          <a:bodyPr/>
          <a:lstStyle/>
          <a:p>
            <a:endParaRPr dirty="0"/>
          </a:p>
        </p:txBody>
      </p:sp>
      <p:pic>
        <p:nvPicPr>
          <p:cNvPr id="243716" name="图片 243715" descr="IMG_009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1925" y="851535"/>
            <a:ext cx="7571105" cy="55302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35</a:t>
            </a:fld>
            <a:endParaRPr lang="zh-TW" altLang="en-US" dirty="0">
              <a:latin typeface="Arial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标题 247809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endParaRPr dirty="0"/>
          </a:p>
        </p:txBody>
      </p:sp>
      <p:sp>
        <p:nvSpPr>
          <p:cNvPr id="247811" name="文本占位符 24781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pic>
        <p:nvPicPr>
          <p:cNvPr id="247812" name="图片 247811" descr="IMG_01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05" y="916940"/>
            <a:ext cx="5275580" cy="50241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7813" name="图片 247812" descr="IMG_01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4950" y="772160"/>
            <a:ext cx="5353050" cy="52571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36</a:t>
            </a:fld>
            <a:endParaRPr lang="zh-TW" altLang="en-US" dirty="0">
              <a:latin typeface="Arial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标题 244737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endParaRPr dirty="0"/>
          </a:p>
        </p:txBody>
      </p:sp>
      <p:sp>
        <p:nvSpPr>
          <p:cNvPr id="244739" name="文本占位符 24473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pic>
        <p:nvPicPr>
          <p:cNvPr id="244740" name="图片 244739" descr="IMG_010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920750"/>
            <a:ext cx="5668010" cy="49358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4741" name="图片 244740" descr="IMG_01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0305" y="901065"/>
            <a:ext cx="5354320" cy="49745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37</a:t>
            </a:fld>
            <a:endParaRPr lang="zh-TW" altLang="en-US" dirty="0">
              <a:latin typeface="Arial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标题 248833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endParaRPr dirty="0"/>
          </a:p>
        </p:txBody>
      </p:sp>
      <p:sp>
        <p:nvSpPr>
          <p:cNvPr id="248835" name="文本占位符 24883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pic>
        <p:nvPicPr>
          <p:cNvPr id="248837" name="图片 248836" descr="IMG_01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288" y="441325"/>
            <a:ext cx="8280400" cy="59928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38</a:t>
            </a:fld>
            <a:endParaRPr lang="zh-TW" altLang="en-US" dirty="0">
              <a:latin typeface="Arial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标题 24576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endParaRPr dirty="0"/>
          </a:p>
        </p:txBody>
      </p:sp>
      <p:sp>
        <p:nvSpPr>
          <p:cNvPr id="245763" name="文本占位符 24576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pic>
        <p:nvPicPr>
          <p:cNvPr id="245764" name="图片 245763" descr="IMG_01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9495" y="836930"/>
            <a:ext cx="7890510" cy="53733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39</a:t>
            </a:fld>
            <a:endParaRPr lang="zh-TW" altLang="en-US" dirty="0">
              <a:latin typeface="Arial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285875"/>
            <a:ext cx="5530215" cy="431228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b="1"/>
              <a:t>讨论：</a:t>
            </a:r>
            <a:br>
              <a:rPr lang="zh-CN" altLang="en-US" b="1"/>
            </a:br>
            <a:r>
              <a:rPr lang="zh-CN" altLang="en-US">
                <a:solidFill>
                  <a:srgbClr val="FF0000"/>
                </a:solidFill>
                <a:sym typeface="+mn-ea"/>
              </a:rPr>
              <a:t>承包商事故与业主的关系是什么？</a:t>
            </a:r>
            <a:br>
              <a:rPr lang="zh-CN" altLang="en-US">
                <a:solidFill>
                  <a:srgbClr val="FF0000"/>
                </a:solidFill>
                <a:sym typeface="+mn-ea"/>
              </a:rPr>
            </a:br>
            <a:br>
              <a:rPr lang="zh-CN" altLang="en-US">
                <a:sym typeface="+mn-ea"/>
              </a:rPr>
            </a:br>
            <a:br>
              <a:rPr lang="zh-CN" altLang="en-US" b="1"/>
            </a:br>
            <a:br>
              <a:rPr lang="zh-CN" altLang="en-US"/>
            </a:br>
            <a:endParaRPr lang="zh-CN" altLang="en-US"/>
          </a:p>
        </p:txBody>
      </p:sp>
      <p:pic>
        <p:nvPicPr>
          <p:cNvPr id="26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815340"/>
            <a:ext cx="5173980" cy="511302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标题 246785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endParaRPr dirty="0"/>
          </a:p>
        </p:txBody>
      </p:sp>
      <p:sp>
        <p:nvSpPr>
          <p:cNvPr id="246787" name="文本占位符 24678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pic>
        <p:nvPicPr>
          <p:cNvPr id="246788" name="图片 246787" descr="IMG_01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9870" y="873760"/>
            <a:ext cx="7503160" cy="55416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40</a:t>
            </a:fld>
            <a:endParaRPr lang="zh-TW" altLang="en-US" dirty="0">
              <a:latin typeface="Arial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884" name="图片 250883" descr="IMG_01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120" y="748030"/>
            <a:ext cx="7477760" cy="56083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41</a:t>
            </a:fld>
            <a:endParaRPr lang="zh-TW" altLang="en-US" dirty="0">
              <a:latin typeface="Arial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22" name="组合 133121"/>
          <p:cNvGrpSpPr/>
          <p:nvPr/>
        </p:nvGrpSpPr>
        <p:grpSpPr>
          <a:xfrm>
            <a:off x="1535113" y="914400"/>
            <a:ext cx="9132887" cy="2108200"/>
            <a:chOff x="0" y="554"/>
            <a:chExt cx="5753" cy="1328"/>
          </a:xfrm>
        </p:grpSpPr>
        <p:sp>
          <p:nvSpPr>
            <p:cNvPr id="133123" name="矩形 133122"/>
            <p:cNvSpPr/>
            <p:nvPr/>
          </p:nvSpPr>
          <p:spPr>
            <a:xfrm>
              <a:off x="0" y="554"/>
              <a:ext cx="4884" cy="1014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33124" name="椭圆 133123"/>
            <p:cNvSpPr/>
            <p:nvPr/>
          </p:nvSpPr>
          <p:spPr>
            <a:xfrm>
              <a:off x="4040" y="556"/>
              <a:ext cx="1713" cy="1326"/>
            </a:xfrm>
            <a:prstGeom prst="ellipse">
              <a:avLst/>
            </a:prstGeom>
            <a:noFill/>
            <a:ln w="9525">
              <a:noFill/>
            </a:ln>
          </p:spPr>
          <p:txBody>
            <a:bodyPr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33125" name="矩形 133124"/>
          <p:cNvSpPr/>
          <p:nvPr/>
        </p:nvSpPr>
        <p:spPr>
          <a:xfrm>
            <a:off x="1527175" y="1087438"/>
            <a:ext cx="4570413" cy="2897187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tx1"/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33126" name="矩形 133125"/>
          <p:cNvSpPr/>
          <p:nvPr/>
        </p:nvSpPr>
        <p:spPr>
          <a:xfrm>
            <a:off x="1524000" y="3960813"/>
            <a:ext cx="4570413" cy="2897187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tx1"/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33127" name="矩形 133126"/>
          <p:cNvSpPr/>
          <p:nvPr/>
        </p:nvSpPr>
        <p:spPr>
          <a:xfrm>
            <a:off x="6097588" y="3957638"/>
            <a:ext cx="4570412" cy="2897187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tx1"/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33128" name="矩形 133127"/>
          <p:cNvSpPr/>
          <p:nvPr/>
        </p:nvSpPr>
        <p:spPr>
          <a:xfrm>
            <a:off x="1765300" y="5783263"/>
            <a:ext cx="4343400" cy="487362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tx1"/>
            </a:outerShdw>
          </a:effectLst>
        </p:spPr>
        <p:txBody>
          <a:bodyPr/>
          <a:lstStyle/>
          <a:p>
            <a:pPr marL="342900" indent="-342900">
              <a:spcBef>
                <a:spcPct val="65000"/>
              </a:spcBef>
              <a:buClr>
                <a:schemeClr val="bg1"/>
              </a:buClr>
              <a:buChar char="•"/>
            </a:pPr>
            <a:endParaRPr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33129" name="标题 133128"/>
          <p:cNvSpPr>
            <a:spLocks noGrp="1"/>
          </p:cNvSpPr>
          <p:nvPr>
            <p:ph type="title"/>
          </p:nvPr>
        </p:nvSpPr>
        <p:spPr>
          <a:xfrm>
            <a:off x="1600200" y="0"/>
            <a:ext cx="8382000" cy="1143000"/>
          </a:xfrm>
        </p:spPr>
        <p:txBody>
          <a:bodyPr anchor="b"/>
          <a:lstStyle/>
          <a:p>
            <a:pPr algn="ctr"/>
            <a:r>
              <a:rPr lang="en-US" altLang="zh-TW" sz="7200" dirty="0">
                <a:latin typeface="標楷體" pitchFamily="1" charset="-120"/>
                <a:ea typeface="標楷體" pitchFamily="1" charset="-120"/>
              </a:rPr>
              <a:t> </a:t>
            </a:r>
          </a:p>
        </p:txBody>
      </p:sp>
      <p:graphicFrame>
        <p:nvGraphicFramePr>
          <p:cNvPr id="133130" name="对象 133129"/>
          <p:cNvGraphicFramePr/>
          <p:nvPr/>
        </p:nvGraphicFramePr>
        <p:xfrm>
          <a:off x="9016048" y="876300"/>
          <a:ext cx="2195512" cy="168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r:id="rId4" imgW="0" imgH="0" progId="MS_ClipArt_Gallery.5">
                  <p:embed/>
                </p:oleObj>
              </mc:Choice>
              <mc:Fallback>
                <p:oleObj r:id="rId4" imgW="0" imgH="0" progId="MS_ClipArt_Gallery.5">
                  <p:embed/>
                  <p:pic>
                    <p:nvPicPr>
                      <p:cNvPr id="0" name="图片 3085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016048" y="876300"/>
                        <a:ext cx="2195512" cy="16859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32" name="文本框 133131"/>
          <p:cNvSpPr txBox="1"/>
          <p:nvPr/>
        </p:nvSpPr>
        <p:spPr>
          <a:xfrm>
            <a:off x="2171700" y="1989138"/>
            <a:ext cx="8496300" cy="43383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377825" indent="-377825" eaLnBrk="0" hangingPunct="0">
              <a:spcBef>
                <a:spcPct val="50000"/>
              </a:spcBef>
              <a:buClr>
                <a:srgbClr val="003CFC"/>
              </a:buClr>
              <a:buSzPct val="65000"/>
              <a:buFont typeface="Wingdings" charset="2"/>
              <a:buChar char="p"/>
            </a:pPr>
            <a:r>
              <a:rPr lang="zh-CN" altLang="en-US" sz="2400" b="1" u="sng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属地管理</a:t>
            </a: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 </a:t>
            </a:r>
            <a:r>
              <a:rPr lang="en-US" altLang="zh-CN" sz="24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(</a:t>
            </a: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员工</a:t>
            </a:r>
            <a:r>
              <a:rPr lang="en-US" altLang="zh-CN" sz="24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,</a:t>
            </a: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班组长</a:t>
            </a:r>
            <a:r>
              <a:rPr lang="en-US" altLang="zh-CN" sz="24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,</a:t>
            </a: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车间主任</a:t>
            </a:r>
            <a:r>
              <a:rPr lang="en-US" altLang="zh-CN" sz="24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,</a:t>
            </a: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区域经理</a:t>
            </a:r>
            <a:r>
              <a:rPr lang="en-US" altLang="zh-CN" sz="24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)</a:t>
            </a:r>
          </a:p>
          <a:p>
            <a:pPr marL="377825" indent="-377825" eaLnBrk="0" hangingPunct="0">
              <a:spcBef>
                <a:spcPct val="50000"/>
              </a:spcBef>
              <a:buClr>
                <a:srgbClr val="003CFC"/>
              </a:buClr>
              <a:buSzPct val="65000"/>
              <a:buFont typeface="Wingdings" charset="2"/>
              <a:buChar char="p"/>
            </a:pPr>
            <a:r>
              <a:rPr lang="zh-CN" altLang="en-US" sz="2400" b="1" u="sng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目视管理</a:t>
            </a: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 </a:t>
            </a:r>
            <a:r>
              <a:rPr lang="en-US" altLang="zh-CN" sz="24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(</a:t>
            </a: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人员</a:t>
            </a:r>
            <a:r>
              <a:rPr lang="en-US" altLang="zh-CN" sz="24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,</a:t>
            </a: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工具设备</a:t>
            </a:r>
            <a:r>
              <a:rPr lang="en-US" altLang="zh-CN" sz="24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,</a:t>
            </a: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工作区域</a:t>
            </a:r>
            <a:r>
              <a:rPr lang="en-US" altLang="zh-CN" sz="24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,</a:t>
            </a: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工艺</a:t>
            </a:r>
            <a:r>
              <a:rPr lang="en-US" altLang="zh-CN" sz="24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)</a:t>
            </a:r>
          </a:p>
          <a:p>
            <a:pPr marL="377825" indent="-377825" eaLnBrk="0" hangingPunct="0">
              <a:spcBef>
                <a:spcPct val="50000"/>
              </a:spcBef>
              <a:buClr>
                <a:srgbClr val="003CFC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审核观察并记录发现</a:t>
            </a:r>
            <a:r>
              <a:rPr lang="en-US" altLang="zh-CN" sz="24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,</a:t>
            </a: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制定整改计划</a:t>
            </a:r>
          </a:p>
          <a:p>
            <a:pPr marL="377825" indent="-377825" eaLnBrk="0" hangingPunct="0">
              <a:spcBef>
                <a:spcPct val="50000"/>
              </a:spcBef>
              <a:buClr>
                <a:srgbClr val="003CFC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避免敌对维持良好互动</a:t>
            </a:r>
          </a:p>
          <a:p>
            <a:pPr marL="377825" indent="-377825" eaLnBrk="0" hangingPunct="0">
              <a:spcBef>
                <a:spcPct val="50000"/>
              </a:spcBef>
              <a:buClr>
                <a:srgbClr val="003CFC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调查安全意外并广泛沟通发现从中学习</a:t>
            </a:r>
          </a:p>
          <a:p>
            <a:pPr marL="377825" indent="-377825" eaLnBrk="0" hangingPunct="0">
              <a:spcBef>
                <a:spcPct val="50000"/>
              </a:spcBef>
              <a:buClr>
                <a:srgbClr val="003CFC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晨会</a:t>
            </a:r>
            <a:r>
              <a:rPr lang="en-US" altLang="zh-CN" sz="24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/</a:t>
            </a: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交班会议 </a:t>
            </a:r>
            <a:r>
              <a:rPr lang="en-US" altLang="zh-CN" sz="24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(JSA</a:t>
            </a: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工作安全分析</a:t>
            </a:r>
            <a:r>
              <a:rPr lang="en-US" altLang="zh-CN" sz="24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)</a:t>
            </a:r>
          </a:p>
          <a:p>
            <a:pPr marL="377825" indent="-377825" eaLnBrk="0" hangingPunct="0">
              <a:spcBef>
                <a:spcPct val="50000"/>
              </a:spcBef>
              <a:buClr>
                <a:srgbClr val="003CFC"/>
              </a:buClr>
              <a:buSzPct val="65000"/>
              <a:buFont typeface="Wingdings" charset="2"/>
              <a:buChar char="p"/>
            </a:pPr>
            <a:r>
              <a:rPr lang="zh-TW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工作计划</a:t>
            </a:r>
          </a:p>
          <a:p>
            <a:pPr marL="377825" indent="-377825" eaLnBrk="0" hangingPunct="0">
              <a:spcBef>
                <a:spcPct val="50000"/>
              </a:spcBef>
              <a:buClr>
                <a:srgbClr val="003CFC"/>
              </a:buClr>
              <a:buSzPct val="65000"/>
              <a:buFont typeface="Wingdings" charset="2"/>
              <a:buChar char="p"/>
            </a:pPr>
            <a:r>
              <a:rPr lang="zh-TW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其它 </a:t>
            </a:r>
            <a:r>
              <a:rPr lang="en-US" altLang="zh-TW" sz="2400" b="1">
                <a:solidFill>
                  <a:schemeClr val="tx1"/>
                </a:solidFill>
                <a:latin typeface="Arial" charset="0"/>
                <a:ea typeface="標楷體" pitchFamily="1" charset="-120"/>
              </a:rPr>
              <a:t>…</a:t>
            </a:r>
          </a:p>
        </p:txBody>
      </p:sp>
      <p:sp>
        <p:nvSpPr>
          <p:cNvPr id="133133" name="文本框 133132"/>
          <p:cNvSpPr txBox="1"/>
          <p:nvPr/>
        </p:nvSpPr>
        <p:spPr>
          <a:xfrm>
            <a:off x="3071813" y="1125538"/>
            <a:ext cx="3857625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buClr>
                <a:schemeClr val="bg1"/>
              </a:buClr>
            </a:pPr>
            <a:r>
              <a:rPr lang="zh-CN" altLang="en-US" sz="32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现场管理的关键要点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42</a:t>
            </a:fld>
            <a:endParaRPr lang="zh-TW" altLang="en-US" dirty="0">
              <a:latin typeface="Arial" charset="0"/>
            </a:endParaRPr>
          </a:p>
        </p:txBody>
      </p:sp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标题 253953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endParaRPr dirty="0"/>
          </a:p>
        </p:txBody>
      </p:sp>
      <p:sp>
        <p:nvSpPr>
          <p:cNvPr id="253955" name="文本占位符 25395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pic>
        <p:nvPicPr>
          <p:cNvPr id="253956" name="图片 253955" descr="P10102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3275" y="615950"/>
            <a:ext cx="3687763" cy="2759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3957" name="图片 253956" descr="P101026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3800" y="512763"/>
            <a:ext cx="3836988" cy="28717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3958" name="图片 253957" descr="DSCF00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0275" y="3502025"/>
            <a:ext cx="5251450" cy="28527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43</a:t>
            </a:fld>
            <a:endParaRPr lang="zh-TW" altLang="en-US" dirty="0">
              <a:latin typeface="Arial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标题 254977"/>
          <p:cNvSpPr>
            <a:spLocks noGrp="1"/>
          </p:cNvSpPr>
          <p:nvPr>
            <p:ph type="title"/>
          </p:nvPr>
        </p:nvSpPr>
        <p:spPr>
          <a:xfrm>
            <a:off x="1992313" y="916305"/>
            <a:ext cx="8404225" cy="1101725"/>
          </a:xfrm>
        </p:spPr>
        <p:txBody>
          <a:bodyPr anchor="b"/>
          <a:lstStyle/>
          <a:p>
            <a:r>
              <a:rPr lang="zh-CN" altLang="en-US" sz="28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可以工服</a:t>
            </a:r>
            <a:r>
              <a:rPr lang="en-US" altLang="zh-CN" sz="28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(</a:t>
            </a:r>
            <a:r>
              <a:rPr lang="zh-CN" altLang="en-US" sz="28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背心</a:t>
            </a:r>
            <a:r>
              <a:rPr lang="en-US" altLang="zh-CN" sz="28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)</a:t>
            </a:r>
            <a:r>
              <a:rPr lang="zh-CN" altLang="en-US" sz="28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颜色</a:t>
            </a:r>
            <a:r>
              <a:rPr lang="en-US" altLang="zh-CN" sz="28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, </a:t>
            </a:r>
            <a:r>
              <a:rPr lang="zh-CN" altLang="en-US" sz="28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安全帽颜色</a:t>
            </a:r>
            <a:r>
              <a:rPr lang="en-US" altLang="zh-CN" sz="28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, </a:t>
            </a:r>
            <a:r>
              <a:rPr lang="zh-CN" altLang="en-US" sz="28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或工作区域的隔离</a:t>
            </a:r>
            <a:r>
              <a:rPr lang="en-US" altLang="zh-CN" sz="28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, </a:t>
            </a:r>
            <a:r>
              <a:rPr lang="zh-CN" altLang="en-US" sz="28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作不同部门</a:t>
            </a:r>
            <a:r>
              <a:rPr lang="en-US" altLang="zh-CN" sz="28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, </a:t>
            </a:r>
            <a:r>
              <a:rPr lang="zh-CN" altLang="en-US" sz="28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工种或承包商的辨识区别管理</a:t>
            </a:r>
            <a:r>
              <a:rPr lang="en-US" altLang="zh-CN" sz="28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.</a:t>
            </a:r>
            <a:endParaRPr lang="en-US" altLang="zh-TW" sz="2800" b="1">
              <a:solidFill>
                <a:schemeClr val="tx1"/>
              </a:solidFill>
              <a:latin typeface="標楷體" pitchFamily="1" charset="-120"/>
              <a:ea typeface="標楷體" pitchFamily="1" charset="-120"/>
            </a:endParaRPr>
          </a:p>
        </p:txBody>
      </p:sp>
      <p:sp>
        <p:nvSpPr>
          <p:cNvPr id="254979" name="文本占位符 254978"/>
          <p:cNvSpPr>
            <a:spLocks noGrp="1"/>
          </p:cNvSpPr>
          <p:nvPr>
            <p:ph type="body" idx="1"/>
          </p:nvPr>
        </p:nvSpPr>
        <p:spPr>
          <a:xfrm>
            <a:off x="2830513" y="2017713"/>
            <a:ext cx="7142162" cy="4073525"/>
          </a:xfrm>
        </p:spPr>
        <p:txBody>
          <a:bodyPr/>
          <a:lstStyle/>
          <a:p>
            <a:pPr marL="441325" indent="-441325">
              <a:buClr>
                <a:schemeClr val="tx1"/>
              </a:buClr>
              <a:buFont typeface="Wingdings" charset="2"/>
              <a:buChar char="p"/>
            </a:pPr>
            <a:endParaRPr lang="en-US" altLang="zh-CN" sz="3600">
              <a:latin typeface="標楷體" pitchFamily="1" charset="-120"/>
              <a:ea typeface="標楷體" pitchFamily="1" charset="-120"/>
            </a:endParaRPr>
          </a:p>
        </p:txBody>
      </p:sp>
      <p:pic>
        <p:nvPicPr>
          <p:cNvPr id="254980" name="图片 25497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040" y="2173923"/>
            <a:ext cx="2505075" cy="23288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4981" name="图片 25498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3073" y="2278063"/>
            <a:ext cx="2857500" cy="23637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4982" name="图片 25498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115" y="2265045"/>
            <a:ext cx="2200275" cy="23764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4983" name="图片 254982" descr="P101026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90890" y="2278380"/>
            <a:ext cx="3638550" cy="23831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44</a:t>
            </a:fld>
            <a:endParaRPr lang="zh-TW" altLang="en-US" dirty="0">
              <a:latin typeface="Arial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标题 183297"/>
          <p:cNvSpPr>
            <a:spLocks noGrp="1"/>
          </p:cNvSpPr>
          <p:nvPr>
            <p:ph type="title"/>
          </p:nvPr>
        </p:nvSpPr>
        <p:spPr>
          <a:xfrm>
            <a:off x="3143250" y="1125538"/>
            <a:ext cx="5873750" cy="520700"/>
          </a:xfrm>
        </p:spPr>
        <p:txBody>
          <a:bodyPr anchor="b"/>
          <a:lstStyle/>
          <a:p>
            <a:r>
              <a:rPr lang="zh-CN" altLang="en-US" sz="32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管理要求</a:t>
            </a:r>
            <a:endParaRPr lang="en-US" altLang="zh-CN" sz="3200" b="1">
              <a:solidFill>
                <a:schemeClr val="tx1"/>
              </a:solidFill>
              <a:latin typeface="標楷體" pitchFamily="1" charset="-120"/>
              <a:ea typeface="標楷體" pitchFamily="1" charset="-120"/>
            </a:endParaRPr>
          </a:p>
        </p:txBody>
      </p:sp>
      <p:sp>
        <p:nvSpPr>
          <p:cNvPr id="183299" name="文本占位符 183298"/>
          <p:cNvSpPr>
            <a:spLocks noGrp="1"/>
          </p:cNvSpPr>
          <p:nvPr>
            <p:ph type="body" idx="1"/>
          </p:nvPr>
        </p:nvSpPr>
        <p:spPr>
          <a:xfrm>
            <a:off x="2424113" y="2276475"/>
            <a:ext cx="7280275" cy="3927475"/>
          </a:xfrm>
        </p:spPr>
        <p:txBody>
          <a:bodyPr wrap="square"/>
          <a:lstStyle/>
          <a:p>
            <a:pPr marL="625475" indent="-625475">
              <a:buNone/>
            </a:pPr>
            <a:r>
              <a:rPr lang="zh-CN" altLang="en-US" sz="2400" b="1" u="sng" dirty="0">
                <a:latin typeface="標楷體" pitchFamily="1" charset="-120"/>
                <a:ea typeface="標楷體" pitchFamily="1" charset="-120"/>
              </a:rPr>
              <a:t>项目组织实施单位应</a:t>
            </a:r>
          </a:p>
          <a:p>
            <a:pPr marL="625475" indent="-625475">
              <a:buNone/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（</a:t>
            </a: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1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）明确划分属地安全责任</a:t>
            </a:r>
          </a:p>
          <a:p>
            <a:pPr marL="625475" indent="-625475">
              <a:buNone/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（</a:t>
            </a: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2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）属地主管应确保承包商在作业过程中相关安全</a:t>
            </a:r>
            <a:r>
              <a:rPr lang="zh-CN" altLang="zh-TW" sz="2400" b="1" dirty="0">
                <a:latin typeface="標楷體" pitchFamily="1" charset="-120"/>
                <a:ea typeface="標楷體" pitchFamily="1" charset="-120"/>
              </a:rPr>
              <a:t> </a:t>
            </a:r>
            <a:endParaRPr lang="zh-CN" altLang="en-US" sz="2400" b="1" dirty="0">
              <a:latin typeface="標楷體" pitchFamily="1" charset="-120"/>
              <a:ea typeface="標楷體" pitchFamily="1" charset="-120"/>
            </a:endParaRPr>
          </a:p>
          <a:p>
            <a:pPr marL="625475" indent="-625475">
              <a:buNone/>
            </a:pPr>
            <a:r>
              <a:rPr lang="en-US" altLang="zh-TW" sz="2400" b="1" dirty="0">
                <a:latin typeface="標楷體" pitchFamily="1" charset="-120"/>
                <a:ea typeface="標楷體" pitchFamily="1" charset="-120"/>
              </a:rPr>
              <a:t>     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标准和要求得到落实</a:t>
            </a:r>
            <a:endParaRPr lang="zh-CN" altLang="zh-TW" sz="2400" b="1" dirty="0">
              <a:latin typeface="標楷體" pitchFamily="1" charset="-120"/>
              <a:ea typeface="標楷體" pitchFamily="1" charset="-120"/>
            </a:endParaRPr>
          </a:p>
          <a:p>
            <a:pPr marL="625475" indent="-625475">
              <a:buNone/>
            </a:pP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 (3) 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属地主管负责承包商项目期间日常的安全管理、</a:t>
            </a:r>
            <a:endParaRPr lang="zh-CN" altLang="zh-TW" sz="2400" b="1" dirty="0">
              <a:latin typeface="標楷體" pitchFamily="1" charset="-120"/>
              <a:ea typeface="標楷體" pitchFamily="1" charset="-120"/>
            </a:endParaRPr>
          </a:p>
          <a:p>
            <a:pPr marL="625475" indent="-625475">
              <a:buNone/>
            </a:pPr>
            <a:r>
              <a:rPr lang="zh-CN" altLang="zh-TW" sz="24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zh-TW" sz="24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zh-TW" sz="24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监督、审核和评估</a:t>
            </a:r>
          </a:p>
          <a:p>
            <a:pPr marL="625475" indent="-625475">
              <a:buNone/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（4）承包商在项目正式实施前，应编写</a:t>
            </a: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HSE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计划（或</a:t>
            </a:r>
            <a:endParaRPr lang="zh-CN" altLang="zh-TW" sz="2400" b="1" dirty="0">
              <a:latin typeface="標楷體" pitchFamily="1" charset="-120"/>
              <a:ea typeface="標楷體" pitchFamily="1" charset="-120"/>
            </a:endParaRPr>
          </a:p>
          <a:p>
            <a:pPr marL="625475" indent="-625475">
              <a:buNone/>
            </a:pPr>
            <a:r>
              <a:rPr lang="zh-CN" altLang="zh-TW" sz="24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zh-TW" sz="24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zh-TW" sz="24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许可），得到批准后，方可组织作业</a:t>
            </a:r>
          </a:p>
        </p:txBody>
      </p:sp>
      <p:pic>
        <p:nvPicPr>
          <p:cNvPr id="183300" name="图片 183299" descr="DSCF00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4900" y="1283970"/>
            <a:ext cx="3771900" cy="14462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45</a:t>
            </a:fld>
            <a:endParaRPr lang="zh-TW" altLang="en-US" dirty="0">
              <a:latin typeface="Arial" charset="0"/>
            </a:endParaRPr>
          </a:p>
        </p:txBody>
      </p:sp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标题 185345"/>
          <p:cNvSpPr>
            <a:spLocks noGrp="1"/>
          </p:cNvSpPr>
          <p:nvPr>
            <p:ph type="title"/>
          </p:nvPr>
        </p:nvSpPr>
        <p:spPr>
          <a:xfrm>
            <a:off x="3000375" y="1125538"/>
            <a:ext cx="5757863" cy="568325"/>
          </a:xfrm>
        </p:spPr>
        <p:txBody>
          <a:bodyPr anchor="b"/>
          <a:lstStyle/>
          <a:p>
            <a:r>
              <a:rPr lang="zh-CN" altLang="en-US" sz="32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管理要求</a:t>
            </a:r>
            <a:endParaRPr lang="en-US" altLang="zh-CN" sz="3200" b="1">
              <a:ea typeface="宋体" charset="-122"/>
            </a:endParaRPr>
          </a:p>
        </p:txBody>
      </p:sp>
      <p:sp>
        <p:nvSpPr>
          <p:cNvPr id="185347" name="文本占位符 185346"/>
          <p:cNvSpPr>
            <a:spLocks noGrp="1"/>
          </p:cNvSpPr>
          <p:nvPr>
            <p:ph type="body" sz="half" idx="1"/>
          </p:nvPr>
        </p:nvSpPr>
        <p:spPr>
          <a:xfrm>
            <a:off x="2279333" y="2095183"/>
            <a:ext cx="7632700" cy="2667000"/>
          </a:xfrm>
        </p:spPr>
        <p:txBody>
          <a:bodyPr wrap="square"/>
          <a:lstStyle/>
          <a:p>
            <a:pPr marL="625475" indent="-625475">
              <a:lnSpc>
                <a:spcPct val="110000"/>
              </a:lnSpc>
              <a:buNone/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（5）承包商员工必须佩带“入厂许可证”方可入厂</a:t>
            </a:r>
            <a:endParaRPr lang="zh-CN" altLang="zh-TW" sz="2400" b="1" dirty="0">
              <a:latin typeface="標楷體" pitchFamily="1" charset="-120"/>
              <a:ea typeface="標楷體" pitchFamily="1" charset="-120"/>
            </a:endParaRPr>
          </a:p>
          <a:p>
            <a:pPr marL="625475" indent="-625475">
              <a:lnSpc>
                <a:spcPct val="110000"/>
              </a:lnSpc>
              <a:buNone/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（</a:t>
            </a: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6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）从事特种作业的承包商员工必须接受事特种作业</a:t>
            </a:r>
            <a:r>
              <a:rPr lang="zh-CN" altLang="zh-TW" sz="2400" b="1" dirty="0">
                <a:latin typeface="標楷體" pitchFamily="1" charset="-120"/>
                <a:ea typeface="標楷體" pitchFamily="1" charset="-120"/>
              </a:rPr>
              <a:t> </a:t>
            </a:r>
            <a:endParaRPr lang="zh-CN" altLang="en-US" sz="2400" b="1" dirty="0">
              <a:latin typeface="標楷體" pitchFamily="1" charset="-120"/>
              <a:ea typeface="標楷體" pitchFamily="1" charset="-120"/>
            </a:endParaRPr>
          </a:p>
          <a:p>
            <a:pPr marL="625475" indent="-625475">
              <a:lnSpc>
                <a:spcPct val="110000"/>
              </a:lnSpc>
              <a:buNone/>
            </a:pPr>
            <a:r>
              <a:rPr lang="en-US" altLang="zh-TW" sz="2400" b="1" dirty="0">
                <a:latin typeface="標楷體" pitchFamily="1" charset="-120"/>
                <a:ea typeface="標楷體" pitchFamily="1" charset="-120"/>
              </a:rPr>
              <a:t>     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培训并考核合格后方可组织作业</a:t>
            </a: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(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特种作业资格证</a:t>
            </a: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)</a:t>
            </a:r>
          </a:p>
          <a:p>
            <a:pPr marL="625475" indent="-625475">
              <a:lnSpc>
                <a:spcPct val="110000"/>
              </a:lnSpc>
              <a:buNone/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（7）属地主管每日需参与承包商的班前（后）会，并</a:t>
            </a:r>
            <a:endParaRPr lang="zh-CN" altLang="zh-TW" sz="2400" b="1" dirty="0">
              <a:latin typeface="標楷體" pitchFamily="1" charset="-120"/>
              <a:ea typeface="標楷體" pitchFamily="1" charset="-120"/>
            </a:endParaRPr>
          </a:p>
          <a:p>
            <a:pPr marL="625475" indent="-625475">
              <a:lnSpc>
                <a:spcPct val="110000"/>
              </a:lnSpc>
              <a:buNone/>
            </a:pPr>
            <a:r>
              <a:rPr lang="zh-CN" altLang="zh-TW" sz="24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zh-TW" sz="24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zh-TW" sz="24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督导承包商使用“工作安全分析（</a:t>
            </a: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JSA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）”方法与</a:t>
            </a:r>
            <a:r>
              <a:rPr lang="zh-CN" altLang="zh-TW" sz="2400" b="1" dirty="0">
                <a:latin typeface="標楷體" pitchFamily="1" charset="-120"/>
                <a:ea typeface="標楷體" pitchFamily="1" charset="-120"/>
              </a:rPr>
              <a:t> </a:t>
            </a:r>
            <a:endParaRPr lang="zh-CN" altLang="en-US" sz="2400" b="1" dirty="0">
              <a:latin typeface="標楷體" pitchFamily="1" charset="-120"/>
              <a:ea typeface="標楷體" pitchFamily="1" charset="-120"/>
            </a:endParaRPr>
          </a:p>
          <a:p>
            <a:pPr marL="625475" indent="-625475">
              <a:lnSpc>
                <a:spcPct val="110000"/>
              </a:lnSpc>
              <a:buNone/>
            </a:pPr>
            <a:r>
              <a:rPr lang="en-US" altLang="zh-TW" sz="2400" b="1" dirty="0">
                <a:latin typeface="標楷體" pitchFamily="1" charset="-120"/>
                <a:ea typeface="標楷體" pitchFamily="1" charset="-120"/>
              </a:rPr>
              <a:t>     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员工进行沟通</a:t>
            </a:r>
            <a:endParaRPr lang="zh-CN" altLang="zh-TW" sz="2400" b="1" dirty="0">
              <a:latin typeface="標楷體" pitchFamily="1" charset="-120"/>
              <a:ea typeface="標楷體" pitchFamily="1" charset="-120"/>
            </a:endParaRPr>
          </a:p>
          <a:p>
            <a:pPr marL="625475" indent="-625475">
              <a:lnSpc>
                <a:spcPct val="110000"/>
              </a:lnSpc>
              <a:buNone/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（8）属地主管与承包商每日应共同进行一次安全审核</a:t>
            </a:r>
            <a:endParaRPr lang="zh-CN" altLang="zh-TW" sz="2400" b="1" dirty="0">
              <a:latin typeface="標楷體" pitchFamily="1" charset="-120"/>
              <a:ea typeface="標楷體" pitchFamily="1" charset="-120"/>
            </a:endParaRPr>
          </a:p>
          <a:p>
            <a:pPr marL="625475" indent="-625475">
              <a:lnSpc>
                <a:spcPct val="110000"/>
              </a:lnSpc>
              <a:buNone/>
            </a:pPr>
            <a:r>
              <a:rPr lang="zh-CN" altLang="zh-TW" sz="24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zh-TW" sz="24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zh-TW" sz="24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与观察</a:t>
            </a:r>
            <a:endParaRPr lang="en-US" altLang="zh-TW" sz="2400" b="1">
              <a:latin typeface="標楷體" pitchFamily="1" charset="-120"/>
              <a:ea typeface="標楷體" pitchFamily="1" charset="-120"/>
            </a:endParaRPr>
          </a:p>
          <a:p>
            <a:pPr marL="625475" indent="-625475">
              <a:lnSpc>
                <a:spcPct val="110000"/>
              </a:lnSpc>
              <a:buNone/>
            </a:pPr>
            <a:endParaRPr lang="zh-CN" altLang="zh-TW" sz="2400" b="1" dirty="0">
              <a:latin typeface="標楷體" pitchFamily="1" charset="-120"/>
              <a:ea typeface="標楷體" pitchFamily="1" charset="-120"/>
            </a:endParaRPr>
          </a:p>
          <a:p>
            <a:pPr marL="625475" indent="-625475">
              <a:buNone/>
            </a:pPr>
            <a:r>
              <a:rPr lang="zh-CN" altLang="zh-TW" sz="2000" b="1" dirty="0">
                <a:latin typeface="標楷體" pitchFamily="1" charset="-120"/>
                <a:ea typeface="標楷體" pitchFamily="1" charset="-120"/>
              </a:rPr>
              <a:t> </a:t>
            </a:r>
            <a:endParaRPr lang="zh-CN" altLang="en-US" sz="2000" b="1" dirty="0">
              <a:latin typeface="標楷體" pitchFamily="1" charset="-120"/>
              <a:ea typeface="標楷體" pitchFamily="1" charset="-120"/>
            </a:endParaRPr>
          </a:p>
        </p:txBody>
      </p:sp>
      <p:graphicFrame>
        <p:nvGraphicFramePr>
          <p:cNvPr id="185348" name="内容占位符 185347"/>
          <p:cNvGraphicFramePr>
            <a:graphicFrameLocks noGrp="1"/>
          </p:cNvGraphicFramePr>
          <p:nvPr>
            <p:ph sz="half" idx="2"/>
          </p:nvPr>
        </p:nvGraphicFramePr>
        <p:xfrm>
          <a:off x="9390380" y="591820"/>
          <a:ext cx="2539365" cy="1381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r:id="rId4" imgW="0" imgH="0" progId="MS_ClipArt_Gallery.5">
                  <p:embed/>
                </p:oleObj>
              </mc:Choice>
              <mc:Fallback>
                <p:oleObj r:id="rId4" imgW="0" imgH="0" progId="MS_ClipArt_Gallery.5">
                  <p:embed/>
                  <p:pic>
                    <p:nvPicPr>
                      <p:cNvPr id="0" name="图片 3086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390380" y="591820"/>
                        <a:ext cx="2539365" cy="1381125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46</a:t>
            </a:fld>
            <a:endParaRPr lang="zh-TW" altLang="en-US" dirty="0">
              <a:latin typeface="Arial" charset="0"/>
            </a:endParaRPr>
          </a:p>
        </p:txBody>
      </p:sp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标题 187393"/>
          <p:cNvSpPr>
            <a:spLocks noGrp="1"/>
          </p:cNvSpPr>
          <p:nvPr>
            <p:ph type="title"/>
          </p:nvPr>
        </p:nvSpPr>
        <p:spPr>
          <a:xfrm>
            <a:off x="3143250" y="1125538"/>
            <a:ext cx="5210175" cy="565150"/>
          </a:xfrm>
        </p:spPr>
        <p:txBody>
          <a:bodyPr anchor="b"/>
          <a:lstStyle/>
          <a:p>
            <a:r>
              <a:rPr lang="zh-CN" altLang="en-US" sz="32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管理要求</a:t>
            </a:r>
            <a:endParaRPr lang="en-US" altLang="zh-CN" sz="3200" b="1">
              <a:solidFill>
                <a:schemeClr val="tx1"/>
              </a:solidFill>
              <a:latin typeface="標楷體" pitchFamily="1" charset="-120"/>
              <a:ea typeface="標楷體" pitchFamily="1" charset="-120"/>
            </a:endParaRPr>
          </a:p>
        </p:txBody>
      </p:sp>
      <p:sp>
        <p:nvSpPr>
          <p:cNvPr id="187395" name="文本占位符 187394"/>
          <p:cNvSpPr>
            <a:spLocks noGrp="1"/>
          </p:cNvSpPr>
          <p:nvPr>
            <p:ph type="body" idx="1"/>
          </p:nvPr>
        </p:nvSpPr>
        <p:spPr>
          <a:xfrm>
            <a:off x="1776730" y="1691005"/>
            <a:ext cx="8407400" cy="4664710"/>
          </a:xfrm>
        </p:spPr>
        <p:txBody>
          <a:bodyPr wrap="square"/>
          <a:lstStyle/>
          <a:p>
            <a:pPr marL="808355" indent="-808355">
              <a:lnSpc>
                <a:spcPct val="110000"/>
              </a:lnSpc>
              <a:buNone/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（9）新建项目投产后发生整改作业时，由用户单位负责对承</a:t>
            </a:r>
            <a:r>
              <a:rPr lang="zh-CN" altLang="zh-TW" sz="24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 </a:t>
            </a:r>
            <a:endParaRPr lang="zh-CN" altLang="zh-TW" sz="2400" b="1" dirty="0">
              <a:latin typeface="標楷體" pitchFamily="1" charset="-120"/>
              <a:ea typeface="標楷體" pitchFamily="1" charset="-120"/>
            </a:endParaRPr>
          </a:p>
          <a:p>
            <a:pPr marL="808355" indent="-808355">
              <a:lnSpc>
                <a:spcPct val="110000"/>
              </a:lnSpc>
              <a:buNone/>
            </a:pPr>
            <a:r>
              <a:rPr lang="zh-CN" altLang="zh-TW" sz="24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zh-TW" sz="24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zh-TW" sz="24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包商进行安全管理</a:t>
            </a:r>
            <a:endParaRPr lang="zh-CN" altLang="zh-TW" sz="2400" b="1" dirty="0">
              <a:latin typeface="標楷體" pitchFamily="1" charset="-120"/>
              <a:ea typeface="標楷體" pitchFamily="1" charset="-120"/>
            </a:endParaRPr>
          </a:p>
          <a:p>
            <a:pPr marL="808355" indent="-808355">
              <a:lnSpc>
                <a:spcPct val="110000"/>
              </a:lnSpc>
              <a:buNone/>
            </a:pP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(10) 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属地主管负责承包商损工、限工、急救箱、未遂事件的通报及调查</a:t>
            </a:r>
            <a:endParaRPr lang="zh-CN" altLang="zh-TW" sz="2400" b="1" dirty="0">
              <a:latin typeface="標楷體" pitchFamily="1" charset="-120"/>
              <a:ea typeface="標楷體" pitchFamily="1" charset="-120"/>
            </a:endParaRPr>
          </a:p>
          <a:p>
            <a:pPr marL="808355" indent="-808355">
              <a:lnSpc>
                <a:spcPct val="110000"/>
              </a:lnSpc>
              <a:buNone/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(11）</a:t>
            </a:r>
            <a:r>
              <a:rPr lang="zh-CN" altLang="en-US" sz="2400" b="1" u="sng" dirty="0">
                <a:latin typeface="標楷體" pitchFamily="1" charset="-120"/>
                <a:ea typeface="標楷體" pitchFamily="1" charset="-120"/>
              </a:rPr>
              <a:t>项目组织实施单位</a:t>
            </a:r>
            <a:r>
              <a:rPr lang="zh-TW" altLang="en-US" sz="2400" b="1" u="sng" dirty="0">
                <a:latin typeface="標楷體" pitchFamily="1" charset="-120"/>
                <a:ea typeface="標楷體" pitchFamily="1" charset="-120"/>
              </a:rPr>
              <a:t>及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属地主管应</a:t>
            </a:r>
            <a:r>
              <a:rPr lang="zh-TW" altLang="en-US" sz="2400" b="1" dirty="0">
                <a:latin typeface="標楷體" pitchFamily="1" charset="-120"/>
                <a:ea typeface="標楷體" pitchFamily="1" charset="-120"/>
              </a:rPr>
              <a:t>依照</a:t>
            </a:r>
            <a:r>
              <a:rPr lang="zh-CN" altLang="zh-TW" sz="2400" b="1" dirty="0">
                <a:latin typeface="標楷體" pitchFamily="1" charset="-120"/>
                <a:ea typeface="標楷體" pitchFamily="1" charset="-120"/>
              </a:rPr>
              <a:t>合同的长短</a:t>
            </a:r>
            <a:r>
              <a:rPr lang="zh-TW" altLang="en-US" sz="2400" b="1" dirty="0">
                <a:latin typeface="標楷體" pitchFamily="1" charset="-120"/>
                <a:ea typeface="標楷體" pitchFamily="1" charset="-120"/>
              </a:rPr>
              <a:t>期限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适时</a:t>
            </a:r>
            <a:r>
              <a:rPr lang="zh-TW" altLang="en-US" sz="2400" b="1" dirty="0">
                <a:latin typeface="標楷體" pitchFamily="1" charset="-120"/>
                <a:ea typeface="標楷體" pitchFamily="1" charset="-120"/>
              </a:rPr>
              <a:t>定期</a:t>
            </a:r>
            <a:r>
              <a:rPr lang="zh-CN" altLang="zh-TW" sz="2400" b="1" dirty="0">
                <a:latin typeface="標楷體" pitchFamily="1" charset="-120"/>
                <a:ea typeface="標楷體" pitchFamily="1" charset="-120"/>
              </a:rPr>
              <a:t>评估</a:t>
            </a:r>
            <a:r>
              <a:rPr lang="zh-TW" altLang="en-US" sz="2400" b="1" dirty="0">
                <a:latin typeface="標楷體" pitchFamily="1" charset="-120"/>
                <a:ea typeface="標楷體" pitchFamily="1" charset="-120"/>
              </a:rPr>
              <a:t>承包商日常工作</a:t>
            </a:r>
            <a:r>
              <a:rPr lang="zh-CN" altLang="zh-TW" sz="2400" b="1" dirty="0">
                <a:latin typeface="標楷體" pitchFamily="1" charset="-120"/>
                <a:ea typeface="標楷體" pitchFamily="1" charset="-120"/>
              </a:rPr>
              <a:t>表现</a:t>
            </a:r>
            <a:r>
              <a:rPr lang="en-US" altLang="zh-TW" sz="2400" b="1" dirty="0">
                <a:latin typeface="標楷體" pitchFamily="1" charset="-120"/>
                <a:ea typeface="標楷體" pitchFamily="1" charset="-120"/>
                <a:hlinkClick r:id="rId3" action="ppaction://hlinkfile"/>
              </a:rPr>
              <a:t>(</a:t>
            </a:r>
            <a:r>
              <a:rPr lang="zh-CN" altLang="zh-TW" sz="2400" b="1" dirty="0">
                <a:latin typeface="標楷體" pitchFamily="1" charset="-120"/>
                <a:ea typeface="標楷體" pitchFamily="1" charset="-120"/>
                <a:hlinkClick r:id="rId3" action="ppaction://hlinkfile"/>
              </a:rPr>
              <a:t>承包商安全评估表</a:t>
            </a:r>
            <a:r>
              <a:rPr lang="en-US" altLang="zh-TW" sz="2400" b="1" dirty="0">
                <a:latin typeface="標楷體" pitchFamily="1" charset="-120"/>
                <a:ea typeface="標楷體" pitchFamily="1" charset="-120"/>
                <a:hlinkClick r:id="rId3" action="ppaction://hlinkfile"/>
              </a:rPr>
              <a:t>)</a:t>
            </a:r>
            <a:r>
              <a:rPr lang="zh-CN" sz="2400" b="1" dirty="0">
                <a:latin typeface="標楷體" pitchFamily="1" charset="-120"/>
                <a:ea typeface="標楷體" pitchFamily="1" charset="-120"/>
              </a:rPr>
              <a:t>并将评估结果及时传达给双方管理层</a:t>
            </a:r>
          </a:p>
          <a:p>
            <a:pPr marL="808355" indent="-808355">
              <a:lnSpc>
                <a:spcPct val="110000"/>
              </a:lnSpc>
              <a:buNone/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(12）不能与生产区域完全隔断的改扩建项目，现场监督管理以用户单位的属地主管为主，项目组织实施单位的属地主管配合。</a:t>
            </a:r>
          </a:p>
          <a:p>
            <a:pPr marL="808355" indent="-808355">
              <a:lnSpc>
                <a:spcPct val="110000"/>
              </a:lnSpc>
              <a:buNone/>
            </a:pPr>
            <a:endParaRPr lang="zh-TW" altLang="en-US" sz="2400" b="1">
              <a:latin typeface="標楷體" pitchFamily="1" charset="-120"/>
              <a:ea typeface="標楷體" pitchFamily="1" charset="-12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47</a:t>
            </a:fld>
            <a:endParaRPr lang="zh-TW" altLang="en-US" dirty="0">
              <a:latin typeface="Arial" charset="0"/>
            </a:endParaRPr>
          </a:p>
        </p:txBody>
      </p:sp>
    </p:spTree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标题 141313"/>
          <p:cNvSpPr>
            <a:spLocks noGrp="1"/>
          </p:cNvSpPr>
          <p:nvPr>
            <p:ph type="title"/>
          </p:nvPr>
        </p:nvSpPr>
        <p:spPr>
          <a:xfrm>
            <a:off x="3071813" y="1125538"/>
            <a:ext cx="5662612" cy="549275"/>
          </a:xfrm>
        </p:spPr>
        <p:txBody>
          <a:bodyPr wrap="square" anchor="b"/>
          <a:lstStyle/>
          <a:p>
            <a:r>
              <a:rPr lang="zh-CN" altLang="en-US" sz="3200" b="1" dirty="0">
                <a:solidFill>
                  <a:schemeClr val="tx1"/>
                </a:solidFill>
                <a:ea typeface="標楷體" pitchFamily="1" charset="-120"/>
              </a:rPr>
              <a:t>与承包商之间的沟通</a:t>
            </a:r>
          </a:p>
        </p:txBody>
      </p:sp>
      <p:sp>
        <p:nvSpPr>
          <p:cNvPr id="141315" name="文本占位符 141314"/>
          <p:cNvSpPr>
            <a:spLocks noGrp="1"/>
          </p:cNvSpPr>
          <p:nvPr>
            <p:ph type="body" idx="1"/>
          </p:nvPr>
        </p:nvSpPr>
        <p:spPr>
          <a:xfrm>
            <a:off x="2063750" y="2305050"/>
            <a:ext cx="8142288" cy="3571875"/>
          </a:xfrm>
        </p:spPr>
        <p:txBody>
          <a:bodyPr wrap="square"/>
          <a:lstStyle/>
          <a:p>
            <a:pPr marL="281305" indent="-281305">
              <a:lnSpc>
                <a:spcPct val="90000"/>
              </a:lnSpc>
              <a:spcBef>
                <a:spcPct val="70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ea typeface="標楷體" pitchFamily="1" charset="-120"/>
              </a:rPr>
              <a:t>每天开始作业前，与承包商先进行小组会议。</a:t>
            </a:r>
          </a:p>
          <a:p>
            <a:pPr marL="281305" indent="-281305">
              <a:lnSpc>
                <a:spcPct val="90000"/>
              </a:lnSpc>
              <a:spcBef>
                <a:spcPct val="70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ea typeface="標楷體" pitchFamily="1" charset="-120"/>
              </a:rPr>
              <a:t>在工作场合利用布告栏或其它方式</a:t>
            </a:r>
            <a:r>
              <a:rPr lang="en-US" altLang="zh-CN" sz="2400" b="1">
                <a:solidFill>
                  <a:schemeClr val="tx1"/>
                </a:solidFill>
                <a:ea typeface="標楷體" pitchFamily="1" charset="-120"/>
              </a:rPr>
              <a:t>(</a:t>
            </a:r>
            <a:r>
              <a:rPr lang="zh-CN" altLang="en-US" sz="2400" b="1" dirty="0">
                <a:solidFill>
                  <a:schemeClr val="tx1"/>
                </a:solidFill>
                <a:ea typeface="標楷體" pitchFamily="1" charset="-120"/>
              </a:rPr>
              <a:t>标语</a:t>
            </a:r>
            <a:r>
              <a:rPr lang="en-US" altLang="zh-CN" sz="2400" b="1">
                <a:solidFill>
                  <a:schemeClr val="tx1"/>
                </a:solidFill>
                <a:ea typeface="標楷體" pitchFamily="1" charset="-120"/>
              </a:rPr>
              <a:t>, </a:t>
            </a:r>
            <a:r>
              <a:rPr lang="zh-CN" altLang="en-US" sz="2400" b="1" dirty="0">
                <a:solidFill>
                  <a:schemeClr val="tx1"/>
                </a:solidFill>
                <a:ea typeface="標楷體" pitchFamily="1" charset="-120"/>
              </a:rPr>
              <a:t>广告牌 </a:t>
            </a:r>
            <a:r>
              <a:rPr lang="en-US" altLang="zh-CN" sz="2400" b="1">
                <a:solidFill>
                  <a:schemeClr val="tx1"/>
                </a:solidFill>
                <a:latin typeface="Arial" charset="0"/>
                <a:ea typeface="標楷體" pitchFamily="1" charset="-120"/>
              </a:rPr>
              <a:t>…</a:t>
            </a:r>
            <a:r>
              <a:rPr lang="en-US" altLang="zh-CN" sz="2400" b="1">
                <a:solidFill>
                  <a:schemeClr val="tx1"/>
                </a:solidFill>
                <a:ea typeface="標楷體" pitchFamily="1" charset="-120"/>
              </a:rPr>
              <a:t> </a:t>
            </a:r>
            <a:r>
              <a:rPr lang="zh-CN" altLang="en-US" sz="2400" b="1" dirty="0">
                <a:solidFill>
                  <a:schemeClr val="tx1"/>
                </a:solidFill>
                <a:ea typeface="標楷體" pitchFamily="1" charset="-120"/>
              </a:rPr>
              <a:t>等</a:t>
            </a:r>
            <a:r>
              <a:rPr lang="en-US" altLang="zh-CN" sz="2400" b="1">
                <a:solidFill>
                  <a:schemeClr val="tx1"/>
                </a:solidFill>
                <a:ea typeface="標楷體" pitchFamily="1" charset="-120"/>
              </a:rPr>
              <a:t>) </a:t>
            </a:r>
            <a:r>
              <a:rPr lang="zh-CN" altLang="en-US" sz="2400" b="1" dirty="0">
                <a:solidFill>
                  <a:schemeClr val="tx1"/>
                </a:solidFill>
                <a:ea typeface="標楷體" pitchFamily="1" charset="-120"/>
              </a:rPr>
              <a:t>来显示安全绩效数据与相关安全信息。</a:t>
            </a:r>
          </a:p>
          <a:p>
            <a:pPr marL="281305" indent="-281305">
              <a:lnSpc>
                <a:spcPct val="90000"/>
              </a:lnSpc>
              <a:spcBef>
                <a:spcPct val="70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ea typeface="標楷體" pitchFamily="1" charset="-120"/>
              </a:rPr>
              <a:t>定期的安全会议</a:t>
            </a:r>
            <a:r>
              <a:rPr lang="en-US" altLang="zh-CN" sz="2400" b="1">
                <a:solidFill>
                  <a:schemeClr val="tx1"/>
                </a:solidFill>
                <a:ea typeface="標楷體" pitchFamily="1" charset="-120"/>
              </a:rPr>
              <a:t>, </a:t>
            </a:r>
            <a:r>
              <a:rPr lang="zh-CN" altLang="en-US" sz="2400" b="1" dirty="0">
                <a:solidFill>
                  <a:schemeClr val="tx1"/>
                </a:solidFill>
                <a:ea typeface="標楷體" pitchFamily="1" charset="-120"/>
              </a:rPr>
              <a:t>并有固定的相关议题。</a:t>
            </a:r>
          </a:p>
          <a:p>
            <a:pPr marL="281305" indent="-281305">
              <a:lnSpc>
                <a:spcPct val="90000"/>
              </a:lnSpc>
              <a:spcBef>
                <a:spcPct val="70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ea typeface="標楷體" pitchFamily="1" charset="-120"/>
              </a:rPr>
              <a:t>危害风险沟通计划。</a:t>
            </a:r>
            <a:r>
              <a:rPr lang="en-US" altLang="zh-CN" sz="2400" b="1">
                <a:solidFill>
                  <a:schemeClr val="tx1"/>
                </a:solidFill>
                <a:ea typeface="標楷體" pitchFamily="1" charset="-120"/>
              </a:rPr>
              <a:t>(</a:t>
            </a:r>
            <a:r>
              <a:rPr lang="zh-CN" altLang="en-US" sz="2400" b="1" dirty="0">
                <a:solidFill>
                  <a:schemeClr val="tx1"/>
                </a:solidFill>
                <a:ea typeface="標楷體" pitchFamily="1" charset="-120"/>
              </a:rPr>
              <a:t>废弃物处理标准程序</a:t>
            </a:r>
            <a:r>
              <a:rPr lang="en-US" altLang="zh-CN" sz="2400" b="1">
                <a:solidFill>
                  <a:schemeClr val="tx1"/>
                </a:solidFill>
                <a:ea typeface="標楷體" pitchFamily="1" charset="-120"/>
              </a:rPr>
              <a:t>, </a:t>
            </a:r>
            <a:r>
              <a:rPr lang="zh-CN" altLang="en-US" sz="2400" b="1" dirty="0">
                <a:solidFill>
                  <a:schemeClr val="tx1"/>
                </a:solidFill>
                <a:ea typeface="標楷體" pitchFamily="1" charset="-120"/>
              </a:rPr>
              <a:t>有害或毒性气液体喷溅、滴漏或泄漏之预防 </a:t>
            </a:r>
            <a:r>
              <a:rPr lang="en-US" altLang="zh-CN" sz="2400" b="1">
                <a:solidFill>
                  <a:schemeClr val="tx1"/>
                </a:solidFill>
                <a:ea typeface="標楷體" pitchFamily="1" charset="-120"/>
              </a:rPr>
              <a:t>... </a:t>
            </a:r>
            <a:r>
              <a:rPr lang="zh-CN" altLang="en-US" sz="2400" b="1" dirty="0">
                <a:solidFill>
                  <a:schemeClr val="tx1"/>
                </a:solidFill>
                <a:ea typeface="標楷體" pitchFamily="1" charset="-120"/>
              </a:rPr>
              <a:t>。</a:t>
            </a:r>
            <a:r>
              <a:rPr lang="en-US" altLang="zh-CN" sz="2400" b="1">
                <a:solidFill>
                  <a:schemeClr val="tx1"/>
                </a:solidFill>
                <a:ea typeface="標楷體" pitchFamily="1" charset="-120"/>
              </a:rPr>
              <a:t>)</a:t>
            </a:r>
          </a:p>
          <a:p>
            <a:pPr marL="281305" indent="-281305">
              <a:lnSpc>
                <a:spcPct val="90000"/>
              </a:lnSpc>
              <a:spcBef>
                <a:spcPct val="70000"/>
              </a:spcBef>
              <a:buClr>
                <a:schemeClr val="bg2"/>
              </a:buClr>
              <a:buSzPct val="65000"/>
              <a:buFont typeface="Wingdings" charset="2"/>
              <a:buNone/>
            </a:pPr>
            <a:r>
              <a:rPr lang="en-US" altLang="zh-TW" sz="2400">
                <a:solidFill>
                  <a:schemeClr val="tx1"/>
                </a:solidFill>
                <a:ea typeface="標楷體" pitchFamily="1" charset="-120"/>
              </a:rPr>
              <a:t>              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48</a:t>
            </a:fld>
            <a:endParaRPr lang="zh-TW" altLang="en-US" dirty="0">
              <a:latin typeface="Arial" charset="0"/>
            </a:endParaRPr>
          </a:p>
        </p:txBody>
      </p:sp>
    </p:spTree>
  </p:cSld>
  <p:clrMapOvr>
    <a:masterClrMapping/>
  </p:clrMapOvr>
  <p:transition>
    <p:cover dir="rd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1" name="文本占位符 135170"/>
          <p:cNvSpPr>
            <a:spLocks noGrp="1"/>
          </p:cNvSpPr>
          <p:nvPr>
            <p:ph type="body"/>
          </p:nvPr>
        </p:nvSpPr>
        <p:spPr>
          <a:xfrm>
            <a:off x="2133600" y="2362200"/>
            <a:ext cx="5095875" cy="2470150"/>
          </a:xfrm>
        </p:spPr>
        <p:txBody>
          <a:bodyPr wrap="square"/>
          <a:lstStyle/>
          <a:p>
            <a:pPr marL="0" indent="0" algn="ctr">
              <a:buNone/>
            </a:pPr>
            <a:r>
              <a:rPr lang="zh-CN" altLang="en-US" sz="3600" b="1" dirty="0">
                <a:latin typeface="標楷體" pitchFamily="1" charset="-120"/>
                <a:ea typeface="標楷體" pitchFamily="1" charset="-120"/>
              </a:rPr>
              <a:t>妥善计划工作的执行</a:t>
            </a:r>
            <a:r>
              <a:rPr lang="en-US" altLang="zh-CN" sz="3600" b="1">
                <a:latin typeface="標楷體" pitchFamily="1" charset="-120"/>
                <a:ea typeface="標楷體" pitchFamily="1" charset="-120"/>
              </a:rPr>
              <a:t>;</a:t>
            </a:r>
            <a:br>
              <a:rPr lang="en-US" altLang="zh-CN" sz="3600" b="1">
                <a:latin typeface="標楷體" pitchFamily="1" charset="-120"/>
                <a:ea typeface="標楷體" pitchFamily="1" charset="-120"/>
              </a:rPr>
            </a:br>
            <a:r>
              <a:rPr lang="zh-CN" altLang="en-US" sz="3600" b="1" dirty="0">
                <a:latin typeface="標楷體" pitchFamily="1" charset="-120"/>
                <a:ea typeface="標楷體" pitchFamily="1" charset="-120"/>
              </a:rPr>
              <a:t>谨慎执行计划的工作。</a:t>
            </a:r>
          </a:p>
          <a:p>
            <a:pPr marL="0" indent="0" algn="ctr">
              <a:buNone/>
            </a:pPr>
            <a:r>
              <a:rPr lang="en-US" altLang="zh-TW" sz="4800"/>
              <a:t>Plan the work;</a:t>
            </a:r>
            <a:br>
              <a:rPr lang="en-US" altLang="zh-TW" sz="4800"/>
            </a:br>
            <a:r>
              <a:rPr lang="en-US" altLang="zh-TW" sz="4800"/>
              <a:t>then work the plan.</a:t>
            </a:r>
          </a:p>
        </p:txBody>
      </p:sp>
      <p:pic>
        <p:nvPicPr>
          <p:cNvPr id="135172" name="图片 135171" descr="untitled6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7275" y="712788"/>
            <a:ext cx="2616200" cy="43735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49</a:t>
            </a:fld>
            <a:endParaRPr lang="zh-TW" altLang="en-US" dirty="0">
              <a:latin typeface="Arial" charset="0"/>
            </a:endParaRPr>
          </a:p>
        </p:txBody>
      </p:sp>
    </p:spTree>
  </p:cSld>
  <p:clrMapOvr>
    <a:masterClrMapping/>
  </p:clrMapOvr>
  <p:transition>
    <p:cover dir="r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标题 96257"/>
          <p:cNvSpPr>
            <a:spLocks noGrp="1"/>
          </p:cNvSpPr>
          <p:nvPr>
            <p:ph type="title"/>
          </p:nvPr>
        </p:nvSpPr>
        <p:spPr>
          <a:xfrm>
            <a:off x="2927350" y="908050"/>
            <a:ext cx="5375275" cy="741363"/>
          </a:xfrm>
        </p:spPr>
        <p:txBody>
          <a:bodyPr wrap="square" anchor="b"/>
          <a:lstStyle/>
          <a:p>
            <a:r>
              <a:rPr lang="zh-CN" altLang="en-US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標楷體" pitchFamily="1" charset="-120"/>
              </a:rPr>
              <a:t>承包商之定义与分类</a:t>
            </a:r>
          </a:p>
        </p:txBody>
      </p:sp>
      <p:sp>
        <p:nvSpPr>
          <p:cNvPr id="96259" name="文本占位符 96258"/>
          <p:cNvSpPr>
            <a:spLocks noGrp="1"/>
          </p:cNvSpPr>
          <p:nvPr>
            <p:ph type="body" idx="1"/>
          </p:nvPr>
        </p:nvSpPr>
        <p:spPr>
          <a:xfrm>
            <a:off x="1919288" y="2276475"/>
            <a:ext cx="8027987" cy="4014788"/>
          </a:xfrm>
        </p:spPr>
        <p:txBody>
          <a:bodyPr/>
          <a:lstStyle/>
          <a:p>
            <a:pPr marL="365125" indent="-365125"/>
            <a:r>
              <a:rPr lang="zh-CN" altLang="en-US" sz="2800" b="1" dirty="0">
                <a:ea typeface="標楷體" pitchFamily="1" charset="-120"/>
              </a:rPr>
              <a:t>承包商通常指与业主签订合同，以一定的金额为业主执行某些工作的厂商。</a:t>
            </a:r>
            <a:endParaRPr lang="zh-CN" altLang="zh-TW" sz="2800" b="1" dirty="0">
              <a:ea typeface="標楷體" pitchFamily="1" charset="-120"/>
            </a:endParaRPr>
          </a:p>
          <a:p>
            <a:pPr marL="0" indent="0">
              <a:lnSpc>
                <a:spcPct val="90000"/>
              </a:lnSpc>
              <a:buNone/>
            </a:pPr>
            <a:endParaRPr lang="zh-CN" altLang="en-US" sz="2800" b="1" dirty="0">
              <a:ea typeface="標楷體" pitchFamily="1" charset="-120"/>
            </a:endParaRPr>
          </a:p>
          <a:p>
            <a:pPr marL="365125" indent="-365125">
              <a:lnSpc>
                <a:spcPct val="90000"/>
              </a:lnSpc>
            </a:pPr>
            <a:r>
              <a:rPr lang="zh-CN" altLang="en-US" sz="2400" b="1" dirty="0">
                <a:solidFill>
                  <a:srgbClr val="0000CC"/>
                </a:solidFill>
                <a:latin typeface="標楷體" pitchFamily="1" charset="-120"/>
                <a:ea typeface="標楷體" pitchFamily="1" charset="-120"/>
              </a:rPr>
              <a:t>承包商的分类</a:t>
            </a:r>
            <a:r>
              <a:rPr lang="en-US" altLang="zh-CN" sz="2400" b="1">
                <a:solidFill>
                  <a:srgbClr val="0000CC"/>
                </a:solidFill>
                <a:latin typeface="標楷體" pitchFamily="1" charset="-120"/>
                <a:ea typeface="標楷體" pitchFamily="1" charset="-120"/>
              </a:rPr>
              <a:t>:</a:t>
            </a:r>
          </a:p>
          <a:p>
            <a:pPr marL="365125" indent="-365125">
              <a:lnSpc>
                <a:spcPct val="90000"/>
              </a:lnSpc>
              <a:buNone/>
            </a:pPr>
            <a:r>
              <a:rPr lang="zh-CN" altLang="en-US" sz="2400" b="1" dirty="0">
                <a:solidFill>
                  <a:srgbClr val="0000CC"/>
                </a:solidFill>
                <a:latin typeface="標楷體" pitchFamily="1" charset="-120"/>
                <a:ea typeface="標楷體" pitchFamily="1" charset="-120"/>
              </a:rPr>
              <a:t>（</a:t>
            </a:r>
            <a:r>
              <a:rPr lang="en-US" altLang="zh-CN" sz="2400" b="1">
                <a:solidFill>
                  <a:srgbClr val="0000CC"/>
                </a:solidFill>
                <a:latin typeface="標楷體" pitchFamily="1" charset="-120"/>
                <a:ea typeface="標楷體" pitchFamily="1" charset="-120"/>
              </a:rPr>
              <a:t>1</a:t>
            </a:r>
            <a:r>
              <a:rPr lang="zh-CN" altLang="en-US" sz="2400" b="1" dirty="0">
                <a:solidFill>
                  <a:srgbClr val="0000CC"/>
                </a:solidFill>
                <a:latin typeface="標楷體" pitchFamily="1" charset="-120"/>
                <a:ea typeface="標楷體" pitchFamily="1" charset="-120"/>
              </a:rPr>
              <a:t>）工程技术类</a:t>
            </a:r>
          </a:p>
          <a:p>
            <a:pPr marL="365125" indent="-365125">
              <a:lnSpc>
                <a:spcPct val="90000"/>
              </a:lnSpc>
              <a:buNone/>
            </a:pPr>
            <a:r>
              <a:rPr lang="zh-CN" altLang="en-US" sz="2400" b="1" dirty="0">
                <a:solidFill>
                  <a:srgbClr val="0000CC"/>
                </a:solidFill>
                <a:latin typeface="標楷體" pitchFamily="1" charset="-120"/>
                <a:ea typeface="標楷體" pitchFamily="1" charset="-120"/>
              </a:rPr>
              <a:t>（</a:t>
            </a:r>
            <a:r>
              <a:rPr lang="en-US" altLang="zh-CN" sz="2400" b="1">
                <a:solidFill>
                  <a:srgbClr val="0000CC"/>
                </a:solidFill>
                <a:latin typeface="標楷體" pitchFamily="1" charset="-120"/>
                <a:ea typeface="標楷體" pitchFamily="1" charset="-120"/>
              </a:rPr>
              <a:t>2</a:t>
            </a:r>
            <a:r>
              <a:rPr lang="zh-CN" altLang="en-US" sz="2400" b="1" dirty="0">
                <a:solidFill>
                  <a:srgbClr val="0000CC"/>
                </a:solidFill>
                <a:latin typeface="標楷體" pitchFamily="1" charset="-120"/>
                <a:ea typeface="標楷體" pitchFamily="1" charset="-120"/>
              </a:rPr>
              <a:t>）操作运行类</a:t>
            </a:r>
          </a:p>
          <a:p>
            <a:pPr marL="365125" indent="-365125">
              <a:lnSpc>
                <a:spcPct val="90000"/>
              </a:lnSpc>
              <a:buNone/>
            </a:pPr>
            <a:r>
              <a:rPr lang="zh-CN" altLang="en-US" sz="2400" b="1" dirty="0">
                <a:solidFill>
                  <a:srgbClr val="0000CC"/>
                </a:solidFill>
                <a:latin typeface="標楷體" pitchFamily="1" charset="-120"/>
                <a:ea typeface="標楷體" pitchFamily="1" charset="-120"/>
              </a:rPr>
              <a:t>（</a:t>
            </a:r>
            <a:r>
              <a:rPr lang="en-US" altLang="zh-CN" sz="2400" b="1">
                <a:solidFill>
                  <a:srgbClr val="0000CC"/>
                </a:solidFill>
                <a:latin typeface="標楷體" pitchFamily="1" charset="-120"/>
                <a:ea typeface="標楷體" pitchFamily="1" charset="-120"/>
              </a:rPr>
              <a:t>3</a:t>
            </a:r>
            <a:r>
              <a:rPr lang="zh-CN" altLang="en-US" sz="2400" b="1" dirty="0">
                <a:solidFill>
                  <a:srgbClr val="0000CC"/>
                </a:solidFill>
                <a:latin typeface="標楷體" pitchFamily="1" charset="-120"/>
                <a:ea typeface="標楷體" pitchFamily="1" charset="-120"/>
              </a:rPr>
              <a:t>）设备维修类</a:t>
            </a:r>
          </a:p>
          <a:p>
            <a:pPr marL="365125" indent="-365125">
              <a:lnSpc>
                <a:spcPct val="90000"/>
              </a:lnSpc>
              <a:buNone/>
            </a:pPr>
            <a:r>
              <a:rPr lang="zh-TW" altLang="en-US" sz="2400" b="1" dirty="0">
                <a:solidFill>
                  <a:srgbClr val="0000CC"/>
                </a:solidFill>
                <a:latin typeface="標楷體" pitchFamily="1" charset="-120"/>
                <a:ea typeface="標楷體" pitchFamily="1" charset="-120"/>
              </a:rPr>
              <a:t>（</a:t>
            </a:r>
            <a:r>
              <a:rPr lang="en-US" altLang="zh-TW" sz="2400" b="1" dirty="0">
                <a:solidFill>
                  <a:srgbClr val="0000CC"/>
                </a:solidFill>
                <a:latin typeface="標楷體" pitchFamily="1" charset="-120"/>
                <a:ea typeface="標楷體" pitchFamily="1" charset="-120"/>
              </a:rPr>
              <a:t>4</a:t>
            </a:r>
            <a:r>
              <a:rPr lang="zh-TW" altLang="en-US" sz="2400" b="1" dirty="0">
                <a:solidFill>
                  <a:srgbClr val="0000CC"/>
                </a:solidFill>
                <a:latin typeface="標楷體" pitchFamily="1" charset="-120"/>
                <a:ea typeface="標楷體" pitchFamily="1" charset="-120"/>
              </a:rPr>
              <a:t>）运输类</a:t>
            </a:r>
          </a:p>
          <a:p>
            <a:pPr marL="365125" indent="-365125">
              <a:lnSpc>
                <a:spcPct val="90000"/>
              </a:lnSpc>
              <a:buNone/>
            </a:pPr>
            <a:r>
              <a:rPr lang="zh-TW" altLang="en-US" sz="2400" b="1" dirty="0">
                <a:solidFill>
                  <a:srgbClr val="0000CC"/>
                </a:solidFill>
                <a:latin typeface="標楷體" pitchFamily="1" charset="-120"/>
                <a:ea typeface="標楷體" pitchFamily="1" charset="-120"/>
              </a:rPr>
              <a:t>       </a:t>
            </a:r>
            <a:endParaRPr lang="zh-TW" altLang="en-US" sz="2400" b="1">
              <a:solidFill>
                <a:srgbClr val="0000CC"/>
              </a:solidFill>
              <a:latin typeface="標楷體" pitchFamily="1" charset="-120"/>
              <a:ea typeface="標楷體" pitchFamily="1" charset="-120"/>
            </a:endParaRPr>
          </a:p>
        </p:txBody>
      </p:sp>
      <p:pic>
        <p:nvPicPr>
          <p:cNvPr id="96260" name="图片 96259" descr="PE01838_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600" y="2830830"/>
            <a:ext cx="3309620" cy="29070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6261" name="文本框 96260"/>
          <p:cNvSpPr txBox="1"/>
          <p:nvPr/>
        </p:nvSpPr>
        <p:spPr>
          <a:xfrm>
            <a:off x="4800600" y="4076700"/>
            <a:ext cx="3703320" cy="19380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2400" b="1" dirty="0">
                <a:solidFill>
                  <a:srgbClr val="0000CC"/>
                </a:solidFill>
                <a:latin typeface="標楷體" pitchFamily="1" charset="-120"/>
                <a:ea typeface="標楷體" pitchFamily="1" charset="-120"/>
              </a:rPr>
              <a:t>（</a:t>
            </a:r>
            <a:r>
              <a:rPr lang="en-US" altLang="zh-TW" sz="2400" b="1" dirty="0">
                <a:solidFill>
                  <a:srgbClr val="0000CC"/>
                </a:solidFill>
                <a:latin typeface="標楷體" pitchFamily="1" charset="-120"/>
                <a:ea typeface="標楷體" pitchFamily="1" charset="-120"/>
              </a:rPr>
              <a:t>5</a:t>
            </a:r>
            <a:r>
              <a:rPr lang="zh-TW" altLang="en-US" sz="2400" b="1" dirty="0">
                <a:solidFill>
                  <a:srgbClr val="0000CC"/>
                </a:solidFill>
                <a:latin typeface="標楷體" pitchFamily="1" charset="-120"/>
                <a:ea typeface="標楷體" pitchFamily="1" charset="-120"/>
              </a:rPr>
              <a:t>）建筑类</a:t>
            </a:r>
          </a:p>
          <a:p>
            <a:r>
              <a:rPr lang="zh-CN" altLang="en-US" sz="2400" b="1" dirty="0">
                <a:solidFill>
                  <a:srgbClr val="0000CC"/>
                </a:solidFill>
                <a:latin typeface="標楷體" pitchFamily="1" charset="-120"/>
                <a:ea typeface="標楷體" pitchFamily="1" charset="-120"/>
              </a:rPr>
              <a:t>（</a:t>
            </a:r>
            <a:r>
              <a:rPr lang="en-US" altLang="zh-CN" sz="2400" b="1">
                <a:solidFill>
                  <a:srgbClr val="0000CC"/>
                </a:solidFill>
                <a:latin typeface="標楷體" pitchFamily="1" charset="-120"/>
                <a:ea typeface="標楷體" pitchFamily="1" charset="-120"/>
              </a:rPr>
              <a:t>6</a:t>
            </a:r>
            <a:r>
              <a:rPr lang="zh-CN" altLang="en-US" sz="2400" b="1" dirty="0">
                <a:solidFill>
                  <a:srgbClr val="0000CC"/>
                </a:solidFill>
                <a:latin typeface="標楷體" pitchFamily="1" charset="-120"/>
                <a:ea typeface="標楷體" pitchFamily="1" charset="-120"/>
              </a:rPr>
              <a:t>）物资采购类</a:t>
            </a:r>
          </a:p>
          <a:p>
            <a:r>
              <a:rPr lang="zh-CN" altLang="en-US" sz="2400" b="1" dirty="0">
                <a:solidFill>
                  <a:srgbClr val="0000CC"/>
                </a:solidFill>
                <a:latin typeface="標楷體" pitchFamily="1" charset="-120"/>
                <a:ea typeface="標楷體" pitchFamily="1" charset="-120"/>
              </a:rPr>
              <a:t>（</a:t>
            </a:r>
            <a:r>
              <a:rPr lang="en-US" altLang="zh-CN" sz="2400" b="1">
                <a:solidFill>
                  <a:srgbClr val="0000CC"/>
                </a:solidFill>
                <a:latin typeface="標楷體" pitchFamily="1" charset="-120"/>
                <a:ea typeface="標楷體" pitchFamily="1" charset="-120"/>
              </a:rPr>
              <a:t>7</a:t>
            </a:r>
            <a:r>
              <a:rPr lang="zh-CN" altLang="en-US" sz="2400" b="1" dirty="0">
                <a:solidFill>
                  <a:srgbClr val="0000CC"/>
                </a:solidFill>
                <a:latin typeface="標楷體" pitchFamily="1" charset="-120"/>
                <a:ea typeface="標楷體" pitchFamily="1" charset="-120"/>
              </a:rPr>
              <a:t>）技术服务（咨询）类</a:t>
            </a:r>
            <a:endParaRPr lang="zh-CN" altLang="zh-TW" sz="2400" b="1" dirty="0">
              <a:solidFill>
                <a:srgbClr val="0000CC"/>
              </a:solidFill>
              <a:latin typeface="標楷體" pitchFamily="1" charset="-120"/>
              <a:ea typeface="標楷體" pitchFamily="1" charset="-120"/>
            </a:endParaRPr>
          </a:p>
          <a:p>
            <a:r>
              <a:rPr lang="zh-TW" altLang="en-US" sz="2400" b="1" dirty="0">
                <a:solidFill>
                  <a:srgbClr val="0000CC"/>
                </a:solidFill>
                <a:latin typeface="標楷體" pitchFamily="1" charset="-120"/>
                <a:ea typeface="標楷體" pitchFamily="1" charset="-120"/>
              </a:rPr>
              <a:t> </a:t>
            </a:r>
            <a:r>
              <a:rPr lang="en-US" altLang="zh-TW" sz="2400" b="1" dirty="0">
                <a:solidFill>
                  <a:srgbClr val="0000CC"/>
                </a:solidFill>
                <a:latin typeface="標楷體" pitchFamily="1" charset="-120"/>
                <a:ea typeface="標楷體" pitchFamily="1" charset="-120"/>
              </a:rPr>
              <a:t>(8) </a:t>
            </a:r>
            <a:r>
              <a:rPr lang="zh-TW" altLang="en-US" sz="2400" b="1" dirty="0">
                <a:solidFill>
                  <a:srgbClr val="0000CC"/>
                </a:solidFill>
                <a:latin typeface="標楷體" pitchFamily="1" charset="-120"/>
                <a:ea typeface="標楷體" pitchFamily="1" charset="-120"/>
              </a:rPr>
              <a:t>其它</a:t>
            </a:r>
          </a:p>
          <a:p>
            <a:endParaRPr lang="zh-TW" altLang="en-US" sz="2400" b="1" dirty="0">
              <a:latin typeface="標楷體" pitchFamily="1" charset="-120"/>
              <a:ea typeface="標楷體" pitchFamily="1" charset="-12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5</a:t>
            </a:fld>
            <a:endParaRPr lang="zh-TW" altLang="en-US" dirty="0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6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6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62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962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96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96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962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962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96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9" grpId="0" uiExpand="1" build="p"/>
      <p:bldP spid="96259" grpId="1" uiExpand="1" build="p"/>
      <p:bldP spid="96261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文本占位符 137217"/>
          <p:cNvSpPr>
            <a:spLocks noGrp="1"/>
          </p:cNvSpPr>
          <p:nvPr>
            <p:ph type="body" idx="1"/>
          </p:nvPr>
        </p:nvSpPr>
        <p:spPr>
          <a:xfrm>
            <a:off x="2063750" y="2420938"/>
            <a:ext cx="7913688" cy="3109912"/>
          </a:xfrm>
        </p:spPr>
        <p:txBody>
          <a:bodyPr wrap="square"/>
          <a:lstStyle/>
          <a:p>
            <a:pPr marL="443230" indent="-443230">
              <a:lnSpc>
                <a:spcPct val="95000"/>
              </a:lnSpc>
              <a:spcBef>
                <a:spcPct val="40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ea typeface="標楷體" pitchFamily="1" charset="-120"/>
              </a:rPr>
              <a:t>到此步骤才开始为承包商安全</a:t>
            </a:r>
            <a:r>
              <a:rPr lang="zh-CN" altLang="en-US" sz="2400" b="1" dirty="0">
                <a:solidFill>
                  <a:srgbClr val="FF0000"/>
                </a:solidFill>
                <a:ea typeface="標楷體" pitchFamily="1" charset="-120"/>
              </a:rPr>
              <a:t>投资</a:t>
            </a:r>
            <a:r>
              <a:rPr lang="zh-CN" altLang="en-US" sz="2400" b="1" dirty="0">
                <a:solidFill>
                  <a:schemeClr val="tx1"/>
                </a:solidFill>
                <a:ea typeface="標楷體" pitchFamily="1" charset="-120"/>
              </a:rPr>
              <a:t>人力与相关资源。</a:t>
            </a:r>
          </a:p>
          <a:p>
            <a:pPr marL="443230" indent="-443230">
              <a:lnSpc>
                <a:spcPct val="95000"/>
              </a:lnSpc>
              <a:spcBef>
                <a:spcPct val="40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ea typeface="標楷體" pitchFamily="1" charset="-120"/>
              </a:rPr>
              <a:t>对监控安全作业提出</a:t>
            </a:r>
            <a:r>
              <a:rPr lang="zh-CN" altLang="en-US" sz="2400" b="1" dirty="0">
                <a:solidFill>
                  <a:srgbClr val="FF0000"/>
                </a:solidFill>
                <a:ea typeface="標楷體" pitchFamily="1" charset="-120"/>
              </a:rPr>
              <a:t>不当</a:t>
            </a:r>
            <a:r>
              <a:rPr lang="zh-CN" altLang="en-US" sz="2400" b="1" dirty="0">
                <a:solidFill>
                  <a:schemeClr val="tx1"/>
                </a:solidFill>
                <a:ea typeface="標楷體" pitchFamily="1" charset="-120"/>
              </a:rPr>
              <a:t>的角色与职责定义。</a:t>
            </a:r>
          </a:p>
          <a:p>
            <a:pPr marL="443230" indent="-443230">
              <a:lnSpc>
                <a:spcPct val="95000"/>
              </a:lnSpc>
              <a:spcBef>
                <a:spcPct val="40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ea typeface="標楷體" pitchFamily="1" charset="-120"/>
              </a:rPr>
              <a:t>对监控承包商的相关安全作业，抱持</a:t>
            </a:r>
            <a:r>
              <a:rPr lang="zh-CN" altLang="en-US" sz="2400" b="1" dirty="0">
                <a:solidFill>
                  <a:srgbClr val="FF0000"/>
                </a:solidFill>
                <a:ea typeface="標楷體" pitchFamily="1" charset="-120"/>
              </a:rPr>
              <a:t>敌对</a:t>
            </a:r>
            <a:r>
              <a:rPr lang="zh-CN" altLang="en-US" sz="2400" b="1" dirty="0">
                <a:solidFill>
                  <a:schemeClr val="tx1"/>
                </a:solidFill>
                <a:ea typeface="標楷體" pitchFamily="1" charset="-120"/>
              </a:rPr>
              <a:t>态度，而非将其视为合作对象。</a:t>
            </a:r>
          </a:p>
          <a:p>
            <a:pPr marL="443230" indent="-443230">
              <a:lnSpc>
                <a:spcPct val="95000"/>
              </a:lnSpc>
              <a:spcBef>
                <a:spcPct val="40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ea typeface="標楷體" pitchFamily="1" charset="-120"/>
              </a:rPr>
              <a:t>只注重已发生的</a:t>
            </a:r>
            <a:r>
              <a:rPr lang="zh-CN" altLang="en-US" sz="2400" b="1" dirty="0">
                <a:solidFill>
                  <a:srgbClr val="FF0000"/>
                </a:solidFill>
                <a:ea typeface="標楷體" pitchFamily="1" charset="-120"/>
              </a:rPr>
              <a:t>违章</a:t>
            </a:r>
            <a:r>
              <a:rPr lang="zh-CN" altLang="en-US" sz="2400" b="1" dirty="0">
                <a:solidFill>
                  <a:schemeClr val="tx1"/>
                </a:solidFill>
                <a:ea typeface="標楷體" pitchFamily="1" charset="-120"/>
              </a:rPr>
              <a:t>事项，而非事前的</a:t>
            </a:r>
            <a:r>
              <a:rPr lang="zh-CN" altLang="en-US" sz="2400" b="1" dirty="0">
                <a:solidFill>
                  <a:srgbClr val="FF0000"/>
                </a:solidFill>
                <a:ea typeface="標楷體" pitchFamily="1" charset="-120"/>
              </a:rPr>
              <a:t>预防</a:t>
            </a:r>
            <a:r>
              <a:rPr lang="zh-CN" altLang="en-US" sz="2400" b="1" dirty="0">
                <a:solidFill>
                  <a:schemeClr val="tx1"/>
                </a:solidFill>
                <a:ea typeface="標楷體" pitchFamily="1" charset="-120"/>
              </a:rPr>
              <a:t>。</a:t>
            </a:r>
          </a:p>
          <a:p>
            <a:pPr marL="443230" indent="-443230">
              <a:lnSpc>
                <a:spcPct val="95000"/>
              </a:lnSpc>
              <a:spcBef>
                <a:spcPct val="40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ea typeface="標楷體" pitchFamily="1" charset="-120"/>
              </a:rPr>
              <a:t>当相关工作范畴有所</a:t>
            </a:r>
            <a:r>
              <a:rPr lang="zh-CN" altLang="en-US" sz="2400" b="1" dirty="0">
                <a:solidFill>
                  <a:srgbClr val="FF0000"/>
                </a:solidFill>
                <a:ea typeface="標楷體" pitchFamily="1" charset="-120"/>
              </a:rPr>
              <a:t>变化时</a:t>
            </a:r>
            <a:r>
              <a:rPr lang="zh-CN" altLang="en-US" sz="2400" b="1" dirty="0">
                <a:solidFill>
                  <a:schemeClr val="tx1"/>
                </a:solidFill>
                <a:ea typeface="標楷體" pitchFamily="1" charset="-120"/>
              </a:rPr>
              <a:t>，没有确实根据该变化进行安全计划之调整与更新。</a:t>
            </a:r>
          </a:p>
        </p:txBody>
      </p:sp>
      <p:sp>
        <p:nvSpPr>
          <p:cNvPr id="137219" name="标题 137218"/>
          <p:cNvSpPr>
            <a:spLocks noGrp="1"/>
          </p:cNvSpPr>
          <p:nvPr>
            <p:ph type="title"/>
          </p:nvPr>
        </p:nvSpPr>
        <p:spPr>
          <a:xfrm>
            <a:off x="3157855" y="1075055"/>
            <a:ext cx="5816600" cy="534035"/>
          </a:xfrm>
        </p:spPr>
        <p:txBody>
          <a:bodyPr vert="horz" wrap="square" lIns="91440" tIns="45720" rIns="91440" bIns="45720" anchor="ctr">
            <a:spAutoFit/>
          </a:bodyPr>
          <a:lstStyle/>
          <a:p>
            <a:r>
              <a:rPr lang="zh-CN" altLang="en-US" sz="3200" b="1" dirty="0">
                <a:solidFill>
                  <a:schemeClr val="tx1"/>
                </a:solidFill>
                <a:ea typeface="標楷體" pitchFamily="1" charset="-120"/>
              </a:rPr>
              <a:t>现场管理常犯的错误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50</a:t>
            </a:fld>
            <a:endParaRPr lang="zh-TW" altLang="en-US" dirty="0">
              <a:latin typeface="Arial" charset="0"/>
            </a:endParaRPr>
          </a:p>
        </p:txBody>
      </p:sp>
    </p:spTree>
  </p:cSld>
  <p:clrMapOvr>
    <a:masterClrMapping/>
  </p:clrMapOvr>
  <p:transition>
    <p:cover dir="rd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标题 146433"/>
          <p:cNvSpPr>
            <a:spLocks noGrp="1"/>
          </p:cNvSpPr>
          <p:nvPr>
            <p:ph type="title"/>
          </p:nvPr>
        </p:nvSpPr>
        <p:spPr>
          <a:xfrm>
            <a:off x="2927350" y="1125538"/>
            <a:ext cx="8169275" cy="549275"/>
          </a:xfrm>
        </p:spPr>
        <p:txBody>
          <a:bodyPr wrap="square" anchor="b"/>
          <a:lstStyle/>
          <a:p>
            <a:r>
              <a:rPr lang="zh-CN" altLang="en-US" sz="32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步骤七</a:t>
            </a:r>
            <a:r>
              <a:rPr lang="en-US" altLang="zh-CN" sz="32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:</a:t>
            </a:r>
            <a:r>
              <a:rPr lang="zh-CN" altLang="en-US" sz="32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签约后的绩效评估</a:t>
            </a:r>
          </a:p>
        </p:txBody>
      </p:sp>
      <p:sp>
        <p:nvSpPr>
          <p:cNvPr id="146435" name="文本占位符 146434"/>
          <p:cNvSpPr>
            <a:spLocks noGrp="1"/>
          </p:cNvSpPr>
          <p:nvPr>
            <p:ph type="body" idx="1"/>
          </p:nvPr>
        </p:nvSpPr>
        <p:spPr>
          <a:xfrm>
            <a:off x="1992313" y="2065338"/>
            <a:ext cx="8305800" cy="4792662"/>
          </a:xfrm>
        </p:spPr>
        <p:txBody>
          <a:bodyPr wrap="square"/>
          <a:lstStyle/>
          <a:p>
            <a:pPr marL="457200" indent="-457200">
              <a:lnSpc>
                <a:spcPct val="110000"/>
              </a:lnSpc>
              <a:spcBef>
                <a:spcPct val="40000"/>
              </a:spcBef>
              <a:buSzPct val="80000"/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业主应与承包商一同根据合约之要求，评估承包商在工作上的表现。</a:t>
            </a:r>
          </a:p>
          <a:p>
            <a:pPr marL="457200" indent="-457200">
              <a:lnSpc>
                <a:spcPct val="110000"/>
              </a:lnSpc>
              <a:spcBef>
                <a:spcPct val="40000"/>
              </a:spcBef>
              <a:buSzPct val="80000"/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业主与承包商应互相提供与交流，对该合同工作相关的</a:t>
            </a: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意见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及回馈。随时更新数据库信息、调整相关流程、并促成各项改善。</a:t>
            </a:r>
          </a:p>
          <a:p>
            <a:pPr marL="457200" indent="-457200">
              <a:lnSpc>
                <a:spcPct val="110000"/>
              </a:lnSpc>
              <a:spcBef>
                <a:spcPct val="40000"/>
              </a:spcBef>
              <a:buSzPct val="80000"/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对承包商日常工作表现的评估考核和定期评估结果</a:t>
            </a: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, 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应及时告知承包商和相关方。对日常工作表现评估的不合格项，由属地主管要求承包商做出整改计划并督促整改</a:t>
            </a:r>
          </a:p>
          <a:p>
            <a:pPr marL="457200" indent="-457200">
              <a:lnSpc>
                <a:spcPct val="110000"/>
              </a:lnSpc>
              <a:spcBef>
                <a:spcPct val="40000"/>
              </a:spcBef>
              <a:buSzPct val="80000"/>
              <a:buNone/>
            </a:pPr>
            <a:endParaRPr lang="en-US" altLang="zh-TW" sz="2400" b="1">
              <a:latin typeface="標楷體" pitchFamily="1" charset="-120"/>
              <a:ea typeface="標楷體" pitchFamily="1" charset="-120"/>
            </a:endParaRPr>
          </a:p>
          <a:p>
            <a:pPr marL="457200" indent="-457200">
              <a:lnSpc>
                <a:spcPct val="110000"/>
              </a:lnSpc>
              <a:spcBef>
                <a:spcPct val="40000"/>
              </a:spcBef>
              <a:buNone/>
            </a:pPr>
            <a:r>
              <a:rPr lang="en-US" altLang="zh-TW" sz="2000" b="1">
                <a:latin typeface="標楷體" pitchFamily="1" charset="-120"/>
                <a:ea typeface="標楷體" pitchFamily="1" charset="-120"/>
              </a:rPr>
              <a:t>            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51</a:t>
            </a:fld>
            <a:endParaRPr lang="zh-TW" altLang="en-US" dirty="0">
              <a:latin typeface="Arial" charset="0"/>
            </a:endParaRPr>
          </a:p>
        </p:txBody>
      </p:sp>
    </p:spTree>
  </p:cSld>
  <p:clrMapOvr>
    <a:masterClrMapping/>
  </p:clrMapOvr>
  <p:transition>
    <p:cover dir="rd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338" name="组合 142337"/>
          <p:cNvGrpSpPr/>
          <p:nvPr/>
        </p:nvGrpSpPr>
        <p:grpSpPr>
          <a:xfrm>
            <a:off x="1535113" y="914400"/>
            <a:ext cx="9132887" cy="2108200"/>
            <a:chOff x="0" y="554"/>
            <a:chExt cx="5753" cy="1328"/>
          </a:xfrm>
        </p:grpSpPr>
        <p:sp>
          <p:nvSpPr>
            <p:cNvPr id="142339" name="矩形 142338"/>
            <p:cNvSpPr/>
            <p:nvPr/>
          </p:nvSpPr>
          <p:spPr>
            <a:xfrm>
              <a:off x="0" y="554"/>
              <a:ext cx="4884" cy="1014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2340" name="椭圆 142339"/>
            <p:cNvSpPr/>
            <p:nvPr/>
          </p:nvSpPr>
          <p:spPr>
            <a:xfrm>
              <a:off x="4040" y="556"/>
              <a:ext cx="1713" cy="1326"/>
            </a:xfrm>
            <a:prstGeom prst="ellipse">
              <a:avLst/>
            </a:prstGeom>
            <a:noFill/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42341" name="矩形 142340"/>
          <p:cNvSpPr/>
          <p:nvPr/>
        </p:nvSpPr>
        <p:spPr>
          <a:xfrm>
            <a:off x="1527175" y="1087438"/>
            <a:ext cx="4570413" cy="2897187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tx1"/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42342" name="矩形 142341"/>
          <p:cNvSpPr/>
          <p:nvPr/>
        </p:nvSpPr>
        <p:spPr>
          <a:xfrm>
            <a:off x="1524000" y="3960813"/>
            <a:ext cx="4570413" cy="2897187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tx1"/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42343" name="矩形 142342"/>
          <p:cNvSpPr/>
          <p:nvPr/>
        </p:nvSpPr>
        <p:spPr>
          <a:xfrm>
            <a:off x="6097588" y="3957638"/>
            <a:ext cx="4570412" cy="2897187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tx1"/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42344" name="矩形 142343"/>
          <p:cNvSpPr/>
          <p:nvPr/>
        </p:nvSpPr>
        <p:spPr>
          <a:xfrm>
            <a:off x="1765300" y="5783263"/>
            <a:ext cx="4343400" cy="487362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tx1"/>
            </a:outerShdw>
          </a:effectLst>
        </p:spPr>
        <p:txBody>
          <a:bodyPr/>
          <a:lstStyle/>
          <a:p>
            <a:pPr marL="342900" indent="-342900">
              <a:spcBef>
                <a:spcPct val="65000"/>
              </a:spcBef>
              <a:buClr>
                <a:schemeClr val="bg1"/>
              </a:buClr>
              <a:buChar char="•"/>
            </a:pPr>
            <a:endParaRPr dirty="0">
              <a:solidFill>
                <a:schemeClr val="bg1"/>
              </a:solidFill>
              <a:latin typeface="Times New Roman" pitchFamily="18" charset="0"/>
            </a:endParaRPr>
          </a:p>
        </p:txBody>
      </p:sp>
      <p:graphicFrame>
        <p:nvGraphicFramePr>
          <p:cNvPr id="142345" name="对象 142344"/>
          <p:cNvGraphicFramePr/>
          <p:nvPr/>
        </p:nvGraphicFramePr>
        <p:xfrm>
          <a:off x="8401050" y="188913"/>
          <a:ext cx="2030413" cy="1522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r:id="rId4" imgW="0" imgH="0" progId="MS_ClipArt_Gallery.5">
                  <p:embed/>
                </p:oleObj>
              </mc:Choice>
              <mc:Fallback>
                <p:oleObj r:id="rId4" imgW="0" imgH="0" progId="MS_ClipArt_Gallery.5">
                  <p:embed/>
                  <p:pic>
                    <p:nvPicPr>
                      <p:cNvPr id="0" name="图片 3087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401050" y="188913"/>
                        <a:ext cx="2030413" cy="1522412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2347" name="文本框 142346"/>
          <p:cNvSpPr txBox="1"/>
          <p:nvPr/>
        </p:nvSpPr>
        <p:spPr>
          <a:xfrm>
            <a:off x="2566988" y="1965325"/>
            <a:ext cx="7561262" cy="4892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377825" indent="-377825" eaLnBrk="0" hangingPunct="0">
              <a:spcBef>
                <a:spcPct val="50000"/>
              </a:spcBef>
              <a:buClr>
                <a:srgbClr val="003CFC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日常的安全观察</a:t>
            </a:r>
            <a:r>
              <a:rPr lang="en-US" altLang="zh-CN" sz="24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,</a:t>
            </a: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绩效整改及记录</a:t>
            </a:r>
          </a:p>
          <a:p>
            <a:pPr marL="377825" indent="-377825" eaLnBrk="0" hangingPunct="0">
              <a:spcBef>
                <a:spcPct val="50000"/>
              </a:spcBef>
              <a:buClr>
                <a:srgbClr val="003CFC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定期评估包商工作表现及效率</a:t>
            </a:r>
            <a:r>
              <a:rPr lang="en-US" altLang="zh-CN" sz="24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,</a:t>
            </a: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包括安全</a:t>
            </a:r>
            <a:r>
              <a:rPr lang="en-US" altLang="zh-CN" sz="24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,</a:t>
            </a: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工作能力</a:t>
            </a:r>
            <a:r>
              <a:rPr lang="en-US" altLang="zh-CN" sz="24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,</a:t>
            </a: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工作态度及下包商管理能力</a:t>
            </a:r>
          </a:p>
          <a:p>
            <a:pPr marL="377825" indent="-377825" eaLnBrk="0" hangingPunct="0">
              <a:spcBef>
                <a:spcPct val="50000"/>
              </a:spcBef>
              <a:buClr>
                <a:srgbClr val="003CFC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项目结束后，综合各方的审核评估意见，做出总体评价结果</a:t>
            </a:r>
            <a:r>
              <a:rPr lang="en-US" altLang="zh-CN" sz="24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  <a:hlinkClick r:id="rId6" action="ppaction://hlinkfile"/>
              </a:rPr>
              <a:t>,(</a:t>
            </a: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  <a:hlinkClick r:id="rId6" action="ppaction://hlinkfile"/>
              </a:rPr>
              <a:t>承包商总体评价评估表</a:t>
            </a:r>
            <a:r>
              <a:rPr lang="en-US" altLang="zh-CN" sz="24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  <a:hlinkClick r:id="rId6" action="ppaction://hlinkfile"/>
              </a:rPr>
              <a:t>) </a:t>
            </a: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并将此结果报合同管理部门，作为项目结算的重要依据及下次招（议）标的参考</a:t>
            </a:r>
          </a:p>
          <a:p>
            <a:pPr marL="377825" indent="-377825" eaLnBrk="0" hangingPunct="0">
              <a:spcBef>
                <a:spcPct val="50000"/>
              </a:spcBef>
              <a:buClr>
                <a:srgbClr val="003CFC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不能与生产区域完全隔断的改扩建项目，总体评价结果要以用户单位属地主管日常审核评估结果为主要参考，总体评价结果要反馈给用户单位</a:t>
            </a:r>
          </a:p>
          <a:p>
            <a:pPr marL="377825" indent="-377825" eaLnBrk="0" hangingPunct="0">
              <a:spcBef>
                <a:spcPct val="50000"/>
              </a:spcBef>
              <a:buClr>
                <a:srgbClr val="003CFC"/>
              </a:buClr>
              <a:buSzPct val="65000"/>
              <a:buFont typeface="Wingdings" charset="2"/>
              <a:buChar char="p"/>
            </a:pPr>
            <a:endParaRPr lang="zh-CN" altLang="en-US" sz="2400" b="1" dirty="0">
              <a:solidFill>
                <a:schemeClr val="tx1"/>
              </a:solidFill>
              <a:latin typeface="標楷體" pitchFamily="1" charset="-120"/>
              <a:ea typeface="標楷體" pitchFamily="1" charset="-120"/>
            </a:endParaRPr>
          </a:p>
        </p:txBody>
      </p:sp>
      <p:sp>
        <p:nvSpPr>
          <p:cNvPr id="142348" name="文本框 142347"/>
          <p:cNvSpPr txBox="1"/>
          <p:nvPr/>
        </p:nvSpPr>
        <p:spPr>
          <a:xfrm>
            <a:off x="3143250" y="1125538"/>
            <a:ext cx="1816100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buClr>
                <a:schemeClr val="bg1"/>
              </a:buClr>
            </a:pPr>
            <a:r>
              <a:rPr lang="zh-CN" altLang="en-US" sz="3200" b="1" dirty="0">
                <a:latin typeface="Tahoma" pitchFamily="34" charset="0"/>
                <a:ea typeface="標楷體" pitchFamily="1" charset="-120"/>
              </a:rPr>
              <a:t>评估内容</a:t>
            </a:r>
            <a:endParaRPr lang="en-US" altLang="zh-TW" sz="3200" b="1">
              <a:solidFill>
                <a:schemeClr val="bg2"/>
              </a:solidFill>
              <a:latin typeface="標楷體" pitchFamily="1" charset="-120"/>
              <a:ea typeface="標楷體" pitchFamily="1" charset="-12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52</a:t>
            </a:fld>
            <a:endParaRPr lang="zh-TW" altLang="en-US" dirty="0">
              <a:latin typeface="Arial" charset="0"/>
            </a:endParaRPr>
          </a:p>
        </p:txBody>
      </p:sp>
    </p:spTree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标题 189441"/>
          <p:cNvSpPr>
            <a:spLocks noGrp="1"/>
          </p:cNvSpPr>
          <p:nvPr>
            <p:ph type="title"/>
          </p:nvPr>
        </p:nvSpPr>
        <p:spPr>
          <a:xfrm>
            <a:off x="3071813" y="981075"/>
            <a:ext cx="4270375" cy="666750"/>
          </a:xfrm>
        </p:spPr>
        <p:txBody>
          <a:bodyPr anchor="b"/>
          <a:lstStyle/>
          <a:p>
            <a:r>
              <a:rPr lang="zh-CN" altLang="en-US" sz="32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评估的职责</a:t>
            </a:r>
            <a:endParaRPr lang="en-US" altLang="zh-CN" sz="3200" b="1">
              <a:ea typeface="宋体" charset="-122"/>
            </a:endParaRPr>
          </a:p>
        </p:txBody>
      </p:sp>
      <p:sp>
        <p:nvSpPr>
          <p:cNvPr id="189443" name="文本占位符 189442"/>
          <p:cNvSpPr>
            <a:spLocks noGrp="1"/>
          </p:cNvSpPr>
          <p:nvPr>
            <p:ph type="body" sz="half" idx="1"/>
          </p:nvPr>
        </p:nvSpPr>
        <p:spPr>
          <a:xfrm>
            <a:off x="1812925" y="1844040"/>
            <a:ext cx="8531225" cy="4393565"/>
          </a:xfrm>
        </p:spPr>
        <p:txBody>
          <a:bodyPr wrap="square"/>
          <a:lstStyle/>
          <a:p>
            <a:pPr marL="625475" indent="-625475">
              <a:buNone/>
            </a:pPr>
            <a:r>
              <a:rPr lang="zh-CN" altLang="en-US" sz="2400" b="1" u="sng" dirty="0">
                <a:latin typeface="標楷體" pitchFamily="1" charset="-120"/>
                <a:ea typeface="標楷體" pitchFamily="1" charset="-120"/>
              </a:rPr>
              <a:t>项目组织实施单位</a:t>
            </a:r>
          </a:p>
          <a:p>
            <a:pPr marL="625475" indent="-625475">
              <a:buNone/>
            </a:pP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（</a:t>
            </a:r>
            <a:r>
              <a:rPr lang="en-US" altLang="zh-CN" sz="2000" b="1">
                <a:latin typeface="標楷體" pitchFamily="1" charset="-120"/>
                <a:ea typeface="標楷體" pitchFamily="1" charset="-120"/>
              </a:rPr>
              <a:t>1</a:t>
            </a: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）负责在承包商选择阶段的综合能力评估</a:t>
            </a:r>
          </a:p>
          <a:p>
            <a:pPr marL="625475" indent="-625475">
              <a:buNone/>
            </a:pP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（</a:t>
            </a:r>
            <a:r>
              <a:rPr lang="en-US" altLang="zh-CN" sz="2000" b="1">
                <a:latin typeface="標楷體" pitchFamily="1" charset="-120"/>
                <a:ea typeface="標楷體" pitchFamily="1" charset="-120"/>
              </a:rPr>
              <a:t>2</a:t>
            </a: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）负责对重要和长周期项目进行定期评估</a:t>
            </a:r>
          </a:p>
          <a:p>
            <a:pPr marL="625475" indent="-625475">
              <a:buNone/>
            </a:pP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（</a:t>
            </a:r>
            <a:r>
              <a:rPr lang="en-US" altLang="zh-CN" sz="2000" b="1">
                <a:latin typeface="標楷體" pitchFamily="1" charset="-120"/>
                <a:ea typeface="標楷體" pitchFamily="1" charset="-120"/>
              </a:rPr>
              <a:t>3</a:t>
            </a: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）属地主管负责承包商日常工作表现的评估考核</a:t>
            </a:r>
          </a:p>
          <a:p>
            <a:pPr marL="625475" indent="-625475">
              <a:buNone/>
            </a:pP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（</a:t>
            </a:r>
            <a:r>
              <a:rPr lang="en-US" altLang="zh-CN" sz="2000" b="1">
                <a:latin typeface="標楷體" pitchFamily="1" charset="-120"/>
                <a:ea typeface="標楷體" pitchFamily="1" charset="-120"/>
              </a:rPr>
              <a:t>4</a:t>
            </a: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）在项目结束后，对各阶段的评估情况进行综合分析，</a:t>
            </a:r>
            <a:r>
              <a:rPr lang="zh-CN" altLang="zh-TW" sz="20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 </a:t>
            </a:r>
            <a:endParaRPr lang="zh-CN" altLang="zh-TW" sz="2000" b="1" dirty="0">
              <a:latin typeface="標楷體" pitchFamily="1" charset="-120"/>
              <a:ea typeface="標楷體" pitchFamily="1" charset="-120"/>
            </a:endParaRPr>
          </a:p>
          <a:p>
            <a:pPr marL="625475" indent="-625475">
              <a:buNone/>
            </a:pPr>
            <a:r>
              <a:rPr lang="zh-CN" altLang="zh-TW" sz="20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zh-TW" sz="20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zh-TW" sz="20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形成对承包商的总体评价结果</a:t>
            </a:r>
          </a:p>
          <a:p>
            <a:pPr marL="625475" indent="-625475">
              <a:buNone/>
            </a:pP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（</a:t>
            </a:r>
            <a:r>
              <a:rPr lang="en-US" altLang="zh-CN" sz="2000" b="1">
                <a:latin typeface="標楷體" pitchFamily="1" charset="-120"/>
                <a:ea typeface="標楷體" pitchFamily="1" charset="-120"/>
              </a:rPr>
              <a:t>5</a:t>
            </a: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）负责将总体评价结果提交合同管理部门，并归档共享</a:t>
            </a:r>
          </a:p>
          <a:p>
            <a:pPr marL="625475" indent="-625475">
              <a:buNone/>
            </a:pP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（</a:t>
            </a:r>
            <a:r>
              <a:rPr lang="en-US" altLang="zh-CN" sz="2000" b="1">
                <a:latin typeface="標楷體" pitchFamily="1" charset="-120"/>
                <a:ea typeface="標楷體" pitchFamily="1" charset="-120"/>
              </a:rPr>
              <a:t>6</a:t>
            </a: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）不能与生产区域完全隔断的改扩建项目</a:t>
            </a:r>
            <a:r>
              <a:rPr lang="zh-CN" altLang="en-US" sz="2000" b="1" dirty="0">
                <a:ea typeface="標楷體" pitchFamily="1" charset="-120"/>
              </a:rPr>
              <a:t>部份</a:t>
            </a: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，由用户</a:t>
            </a:r>
            <a:r>
              <a:rPr lang="zh-CN" altLang="zh-TW" sz="2000" b="1" dirty="0">
                <a:latin typeface="標楷體" pitchFamily="1" charset="-120"/>
                <a:ea typeface="標楷體" pitchFamily="1" charset="-120"/>
              </a:rPr>
              <a:t> </a:t>
            </a:r>
            <a:endParaRPr lang="zh-CN" altLang="en-US" sz="2000" b="1" dirty="0">
              <a:latin typeface="標楷體" pitchFamily="1" charset="-120"/>
              <a:ea typeface="標楷體" pitchFamily="1" charset="-120"/>
            </a:endParaRPr>
          </a:p>
          <a:p>
            <a:pPr marL="625475" indent="-625475">
              <a:buNone/>
            </a:pPr>
            <a:r>
              <a:rPr lang="en-US" altLang="zh-TW" sz="2000" b="1" dirty="0">
                <a:latin typeface="標楷體" pitchFamily="1" charset="-120"/>
                <a:ea typeface="標楷體" pitchFamily="1" charset="-120"/>
              </a:rPr>
              <a:t>     </a:t>
            </a: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单位负责执行第（</a:t>
            </a:r>
            <a:r>
              <a:rPr lang="en-US" altLang="zh-CN" sz="2000" b="1">
                <a:latin typeface="標楷體" pitchFamily="1" charset="-120"/>
                <a:ea typeface="標楷體" pitchFamily="1" charset="-120"/>
              </a:rPr>
              <a:t>3</a:t>
            </a: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）项的工作，项目组织实施单位</a:t>
            </a:r>
            <a:endParaRPr lang="zh-CN" altLang="zh-TW" sz="2000" b="1" dirty="0">
              <a:latin typeface="標楷體" pitchFamily="1" charset="-120"/>
              <a:ea typeface="標楷體" pitchFamily="1" charset="-120"/>
            </a:endParaRPr>
          </a:p>
          <a:p>
            <a:pPr marL="625475" indent="-625475">
              <a:buNone/>
            </a:pPr>
            <a:r>
              <a:rPr lang="zh-CN" altLang="zh-TW" sz="20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zh-TW" sz="20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zh-TW" sz="20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应根据用户单位日常工作表现的评估考核结果负责做</a:t>
            </a:r>
            <a:endParaRPr lang="zh-CN" altLang="zh-TW" sz="2000" b="1" dirty="0">
              <a:latin typeface="標楷體" pitchFamily="1" charset="-120"/>
              <a:ea typeface="標楷體" pitchFamily="1" charset="-120"/>
            </a:endParaRPr>
          </a:p>
          <a:p>
            <a:pPr marL="625475" indent="-625475">
              <a:buNone/>
            </a:pPr>
            <a:r>
              <a:rPr lang="zh-CN" altLang="zh-TW" sz="20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zh-TW" sz="20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zh-TW" sz="2000" b="1" dirty="0">
                <a:latin typeface="標楷體" pitchFamily="1" charset="-120"/>
                <a:ea typeface="標楷體" pitchFamily="1" charset="-120"/>
              </a:rPr>
              <a:t> </a:t>
            </a:r>
            <a:r>
              <a:rPr lang="zh-CN" altLang="en-US" sz="2000" b="1" dirty="0">
                <a:latin typeface="標楷體" pitchFamily="1" charset="-120"/>
                <a:ea typeface="標楷體" pitchFamily="1" charset="-120"/>
              </a:rPr>
              <a:t>好承包商的总体评价结果</a:t>
            </a:r>
          </a:p>
        </p:txBody>
      </p:sp>
      <p:graphicFrame>
        <p:nvGraphicFramePr>
          <p:cNvPr id="189444" name="内容占位符 189443">
            <a:hlinkClick r:id="" action="ppaction://ole?verb=0"/>
          </p:cNvPr>
          <p:cNvGraphicFramePr>
            <a:graphicFrameLocks noGrp="1"/>
          </p:cNvGraphicFramePr>
          <p:nvPr>
            <p:ph sz="half" idx="2"/>
          </p:nvPr>
        </p:nvGraphicFramePr>
        <p:xfrm>
          <a:off x="8172450" y="850900"/>
          <a:ext cx="1392238" cy="170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7" r:id="rId4" imgW="0" imgH="0" progId="MS_ClipArt_Gallery.2">
                  <p:embed/>
                </p:oleObj>
              </mc:Choice>
              <mc:Fallback>
                <p:oleObj r:id="rId4" imgW="0" imgH="0" progId="MS_ClipArt_Gallery.2">
                  <p:embed/>
                  <p:pic>
                    <p:nvPicPr>
                      <p:cNvPr id="0" name="图片 3089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172450" y="850900"/>
                        <a:ext cx="1392238" cy="1709738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53</a:t>
            </a:fld>
            <a:endParaRPr lang="zh-TW" altLang="en-US" dirty="0">
              <a:latin typeface="Arial" charset="0"/>
            </a:endParaRPr>
          </a:p>
        </p:txBody>
      </p:sp>
    </p:spTree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文本占位符 144385"/>
          <p:cNvSpPr>
            <a:spLocks noGrp="1"/>
          </p:cNvSpPr>
          <p:nvPr>
            <p:ph type="body" idx="1"/>
          </p:nvPr>
        </p:nvSpPr>
        <p:spPr>
          <a:xfrm>
            <a:off x="2351088" y="2205038"/>
            <a:ext cx="7904162" cy="3671887"/>
          </a:xfrm>
        </p:spPr>
        <p:txBody>
          <a:bodyPr wrap="square"/>
          <a:lstStyle/>
          <a:p>
            <a:pPr marL="281305" indent="-281305">
              <a:lnSpc>
                <a:spcPct val="110000"/>
              </a:lnSpc>
              <a:spcBef>
                <a:spcPct val="40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ea typeface="標楷體" pitchFamily="1" charset="-120"/>
              </a:rPr>
              <a:t>未执行此项定期评估的重要步骤。</a:t>
            </a:r>
          </a:p>
          <a:p>
            <a:pPr marL="281305" indent="-281305">
              <a:lnSpc>
                <a:spcPct val="110000"/>
              </a:lnSpc>
              <a:spcBef>
                <a:spcPct val="40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ea typeface="標楷體" pitchFamily="1" charset="-120"/>
              </a:rPr>
              <a:t>没有从错误中学到教训，不断重蹈覆辙。</a:t>
            </a:r>
          </a:p>
          <a:p>
            <a:pPr marL="281305" indent="-281305">
              <a:lnSpc>
                <a:spcPct val="110000"/>
              </a:lnSpc>
              <a:spcBef>
                <a:spcPct val="40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ea typeface="標楷體" pitchFamily="1" charset="-120"/>
              </a:rPr>
              <a:t>未明确交代相关要求与标准，因而造成违章的情况发生。</a:t>
            </a:r>
          </a:p>
          <a:p>
            <a:pPr marL="281305" indent="-281305">
              <a:lnSpc>
                <a:spcPct val="110000"/>
              </a:lnSpc>
              <a:spcBef>
                <a:spcPct val="40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ea typeface="標楷體" pitchFamily="1" charset="-120"/>
              </a:rPr>
              <a:t>与业主共同作业的相关管理，以不公平的态度责怪承包商安全绩效不彰。</a:t>
            </a:r>
          </a:p>
          <a:p>
            <a:pPr marL="281305" indent="-281305">
              <a:lnSpc>
                <a:spcPct val="110000"/>
              </a:lnSpc>
              <a:spcBef>
                <a:spcPct val="40000"/>
              </a:spcBef>
              <a:buClr>
                <a:schemeClr val="bg2"/>
              </a:buClr>
              <a:buSzPct val="65000"/>
              <a:buFont typeface="Wingdings" charset="2"/>
              <a:buChar char="p"/>
            </a:pPr>
            <a:r>
              <a:rPr lang="zh-CN" altLang="en-US" sz="2400" b="1" dirty="0">
                <a:solidFill>
                  <a:schemeClr val="tx1"/>
                </a:solidFill>
                <a:ea typeface="標楷體" pitchFamily="1" charset="-120"/>
              </a:rPr>
              <a:t>未将评估工作的进度与结果适当地告知并建议承包商。</a:t>
            </a:r>
          </a:p>
        </p:txBody>
      </p:sp>
      <p:sp>
        <p:nvSpPr>
          <p:cNvPr id="144387" name="标题 144386"/>
          <p:cNvSpPr>
            <a:spLocks noGrp="1"/>
          </p:cNvSpPr>
          <p:nvPr>
            <p:ph type="title"/>
          </p:nvPr>
        </p:nvSpPr>
        <p:spPr>
          <a:xfrm>
            <a:off x="3071813" y="1075214"/>
            <a:ext cx="7793037" cy="534035"/>
          </a:xfrm>
        </p:spPr>
        <p:txBody>
          <a:bodyPr vert="horz" wrap="square" lIns="91440" tIns="45720" rIns="91440" bIns="45720" anchor="ctr">
            <a:spAutoFit/>
          </a:bodyPr>
          <a:lstStyle/>
          <a:p>
            <a:r>
              <a:rPr lang="zh-CN" altLang="en-US" sz="3200" b="1" dirty="0">
                <a:solidFill>
                  <a:schemeClr val="tx1"/>
                </a:solidFill>
                <a:ea typeface="標楷體" pitchFamily="1" charset="-120"/>
              </a:rPr>
              <a:t>对承包商的评估易犯的错误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54</a:t>
            </a:fld>
            <a:endParaRPr lang="zh-TW" altLang="en-US" dirty="0">
              <a:latin typeface="Arial" charset="0"/>
            </a:endParaRPr>
          </a:p>
        </p:txBody>
      </p:sp>
    </p:spTree>
  </p:cSld>
  <p:clrMapOvr>
    <a:masterClrMapping/>
  </p:clrMapOvr>
  <p:transition>
    <p:cover dir="rd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标题 152577"/>
          <p:cNvSpPr>
            <a:spLocks noGrp="1"/>
          </p:cNvSpPr>
          <p:nvPr>
            <p:ph type="title"/>
          </p:nvPr>
        </p:nvSpPr>
        <p:spPr>
          <a:xfrm>
            <a:off x="3143250" y="1052513"/>
            <a:ext cx="3732213" cy="649287"/>
          </a:xfrm>
        </p:spPr>
        <p:txBody>
          <a:bodyPr anchor="b"/>
          <a:lstStyle/>
          <a:p>
            <a:r>
              <a:rPr lang="zh-CN" altLang="en-US" sz="3200" b="1" dirty="0">
                <a:solidFill>
                  <a:schemeClr val="tx1"/>
                </a:solidFill>
                <a:ea typeface="標楷體" pitchFamily="1" charset="-120"/>
              </a:rPr>
              <a:t>如何达成目标</a:t>
            </a:r>
          </a:p>
        </p:txBody>
      </p:sp>
      <p:sp>
        <p:nvSpPr>
          <p:cNvPr id="152579" name="文本占位符 152578"/>
          <p:cNvSpPr>
            <a:spLocks noGrp="1"/>
          </p:cNvSpPr>
          <p:nvPr>
            <p:ph type="body" idx="1"/>
          </p:nvPr>
        </p:nvSpPr>
        <p:spPr>
          <a:xfrm>
            <a:off x="2424113" y="2565400"/>
            <a:ext cx="7593012" cy="1411288"/>
          </a:xfrm>
        </p:spPr>
        <p:txBody>
          <a:bodyPr/>
          <a:lstStyle/>
          <a:p>
            <a:pPr>
              <a:buClr>
                <a:srgbClr val="003CFC"/>
              </a:buClr>
              <a:buFont typeface="Wingdings" charset="2"/>
              <a:buChar char="Ø"/>
            </a:pPr>
            <a:r>
              <a:rPr lang="zh-CN" altLang="en-US" b="1" dirty="0">
                <a:ea typeface="標楷體" pitchFamily="1" charset="-120"/>
              </a:rPr>
              <a:t>业主的承诺</a:t>
            </a:r>
          </a:p>
          <a:p>
            <a:pPr>
              <a:buClr>
                <a:srgbClr val="003CFC"/>
              </a:buClr>
              <a:buFont typeface="Wingdings" charset="2"/>
              <a:buChar char="Ø"/>
            </a:pPr>
            <a:r>
              <a:rPr lang="zh-CN" altLang="en-US" b="1" dirty="0">
                <a:ea typeface="標楷體" pitchFamily="1" charset="-120"/>
              </a:rPr>
              <a:t>承包商管理者的承诺</a:t>
            </a:r>
          </a:p>
          <a:p>
            <a:pPr>
              <a:buClr>
                <a:srgbClr val="003CFC"/>
              </a:buClr>
              <a:buFont typeface="Wingdings" charset="2"/>
              <a:buChar char="Ø"/>
            </a:pPr>
            <a:r>
              <a:rPr lang="zh-CN" altLang="en-US" sz="3600" b="1" dirty="0">
                <a:solidFill>
                  <a:srgbClr val="F6041B"/>
                </a:solidFill>
                <a:ea typeface="標楷體" pitchFamily="1" charset="-120"/>
              </a:rPr>
              <a:t>安全是不可妥协的</a:t>
            </a:r>
            <a:endParaRPr lang="en-US" altLang="zh-TW" sz="3600" b="1" dirty="0">
              <a:solidFill>
                <a:srgbClr val="F6041B"/>
              </a:solidFill>
              <a:ea typeface="標楷體" pitchFamily="1" charset="-120"/>
            </a:endParaRPr>
          </a:p>
        </p:txBody>
      </p:sp>
      <p:graphicFrame>
        <p:nvGraphicFramePr>
          <p:cNvPr id="152580" name="对象 152579"/>
          <p:cNvGraphicFramePr/>
          <p:nvPr/>
        </p:nvGraphicFramePr>
        <p:xfrm>
          <a:off x="7391400" y="2636838"/>
          <a:ext cx="2509838" cy="2509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1" r:id="rId4" imgW="0" imgH="0" progId="MS_ClipArt_Gallery.2">
                  <p:embed/>
                </p:oleObj>
              </mc:Choice>
              <mc:Fallback>
                <p:oleObj r:id="rId4" imgW="0" imgH="0" progId="MS_ClipArt_Gallery.2">
                  <p:embed/>
                  <p:pic>
                    <p:nvPicPr>
                      <p:cNvPr id="0" name="图片 3088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391400" y="2636838"/>
                        <a:ext cx="2509838" cy="250983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55</a:t>
            </a:fld>
            <a:endParaRPr lang="zh-TW" altLang="en-US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2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2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2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79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标题 217089"/>
          <p:cNvSpPr>
            <a:spLocks noGrp="1"/>
          </p:cNvSpPr>
          <p:nvPr>
            <p:ph type="title"/>
          </p:nvPr>
        </p:nvSpPr>
        <p:spPr>
          <a:xfrm>
            <a:off x="2927350" y="981075"/>
            <a:ext cx="5292725" cy="695325"/>
          </a:xfrm>
        </p:spPr>
        <p:txBody>
          <a:bodyPr anchor="b"/>
          <a:lstStyle/>
          <a:p>
            <a:r>
              <a:rPr lang="zh-CN" altLang="en-US" sz="3600" b="1" dirty="0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ea typeface="標楷體" pitchFamily="1" charset="-120"/>
              </a:rPr>
              <a:t>下一步</a:t>
            </a:r>
            <a:r>
              <a:rPr lang="en-US" altLang="zh-CN" sz="3600" b="1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標楷體" pitchFamily="1" charset="-120"/>
                <a:ea typeface="標楷體" pitchFamily="1" charset="-120"/>
              </a:rPr>
              <a:t>…</a:t>
            </a:r>
            <a:endParaRPr lang="en-US" altLang="zh-CN" sz="3600" b="1">
              <a:solidFill>
                <a:srgbClr val="0000CC"/>
              </a:solidFill>
              <a:effectLst>
                <a:outerShdw blurRad="38100" dist="38100" dir="2700000">
                  <a:srgbClr val="C0C0C0"/>
                </a:outerShdw>
              </a:effectLst>
              <a:ea typeface="標楷體" pitchFamily="1" charset="-120"/>
            </a:endParaRPr>
          </a:p>
        </p:txBody>
      </p:sp>
      <p:sp>
        <p:nvSpPr>
          <p:cNvPr id="217091" name="矩形 217090"/>
          <p:cNvSpPr/>
          <p:nvPr/>
        </p:nvSpPr>
        <p:spPr>
          <a:xfrm>
            <a:off x="5511800" y="3849688"/>
            <a:ext cx="1752600" cy="6096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r>
              <a:rPr lang="zh-CN" altLang="en-US" sz="2400" b="1" dirty="0">
                <a:solidFill>
                  <a:schemeClr val="hlink"/>
                </a:solidFill>
                <a:latin typeface="Arial" charset="0"/>
                <a:ea typeface="標楷體" pitchFamily="1" charset="-120"/>
              </a:rPr>
              <a:t>宣贯培训</a:t>
            </a:r>
          </a:p>
        </p:txBody>
      </p:sp>
      <p:sp>
        <p:nvSpPr>
          <p:cNvPr id="217092" name="矩形 217091"/>
          <p:cNvSpPr/>
          <p:nvPr/>
        </p:nvSpPr>
        <p:spPr>
          <a:xfrm>
            <a:off x="8191500" y="5627688"/>
            <a:ext cx="1905000" cy="6096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r>
              <a:rPr lang="zh-TW" altLang="en-US" sz="2400" b="1" dirty="0">
                <a:solidFill>
                  <a:schemeClr val="hlink"/>
                </a:solidFill>
                <a:latin typeface="Arial" charset="0"/>
                <a:ea typeface="標楷體" pitchFamily="1" charset="-120"/>
              </a:rPr>
              <a:t>审核</a:t>
            </a:r>
            <a:endParaRPr lang="zh-CN" altLang="en-US" sz="2400" b="1" dirty="0">
              <a:solidFill>
                <a:schemeClr val="hlink"/>
              </a:solidFill>
              <a:latin typeface="Arial" charset="0"/>
              <a:ea typeface="標楷體" pitchFamily="1" charset="-120"/>
            </a:endParaRPr>
          </a:p>
        </p:txBody>
      </p:sp>
      <p:sp>
        <p:nvSpPr>
          <p:cNvPr id="217093" name="矩形 217092"/>
          <p:cNvSpPr/>
          <p:nvPr/>
        </p:nvSpPr>
        <p:spPr>
          <a:xfrm>
            <a:off x="5473700" y="5614988"/>
            <a:ext cx="1752600" cy="6096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r>
              <a:rPr lang="zh-CN" altLang="en-US" sz="2400" b="1" dirty="0">
                <a:solidFill>
                  <a:schemeClr val="hlink"/>
                </a:solidFill>
                <a:latin typeface="Arial" charset="0"/>
                <a:ea typeface="標楷體" pitchFamily="1" charset="-120"/>
              </a:rPr>
              <a:t>考评</a:t>
            </a:r>
          </a:p>
        </p:txBody>
      </p:sp>
      <p:sp>
        <p:nvSpPr>
          <p:cNvPr id="217094" name="矩形 217093"/>
          <p:cNvSpPr/>
          <p:nvPr/>
        </p:nvSpPr>
        <p:spPr>
          <a:xfrm>
            <a:off x="8115300" y="3849688"/>
            <a:ext cx="2057400" cy="6096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r>
              <a:rPr lang="zh-CN" altLang="en-US" sz="2400" b="1" dirty="0">
                <a:solidFill>
                  <a:schemeClr val="hlink"/>
                </a:solidFill>
                <a:latin typeface="Arial" charset="0"/>
                <a:ea typeface="標楷體" pitchFamily="1" charset="-120"/>
              </a:rPr>
              <a:t>执行</a:t>
            </a:r>
          </a:p>
        </p:txBody>
      </p:sp>
      <p:sp>
        <p:nvSpPr>
          <p:cNvPr id="217095" name="矩形 217094"/>
          <p:cNvSpPr/>
          <p:nvPr/>
        </p:nvSpPr>
        <p:spPr>
          <a:xfrm>
            <a:off x="2438400" y="5614988"/>
            <a:ext cx="1752600" cy="609600"/>
          </a:xfrm>
          <a:prstGeom prst="rect">
            <a:avLst/>
          </a:prstGeom>
          <a:solidFill>
            <a:srgbClr val="ED171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r>
              <a:rPr lang="zh-CN" altLang="en-US" sz="2400" b="1" dirty="0">
                <a:solidFill>
                  <a:srgbClr val="FFFF3F"/>
                </a:solidFill>
                <a:latin typeface="Arial" charset="0"/>
                <a:ea typeface="標楷體" pitchFamily="1" charset="-120"/>
              </a:rPr>
              <a:t>激励</a:t>
            </a:r>
          </a:p>
        </p:txBody>
      </p:sp>
      <p:sp>
        <p:nvSpPr>
          <p:cNvPr id="217096" name="文本占位符 21709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44500" indent="-444500">
              <a:buClr>
                <a:schemeClr val="tx1"/>
              </a:buClr>
              <a:buFont typeface="Wingdings" charset="2"/>
              <a:buChar char="p"/>
            </a:pPr>
            <a:r>
              <a:rPr lang="zh-CN" altLang="en-US" sz="2800" b="1" dirty="0">
                <a:latin typeface="標楷體" pitchFamily="1" charset="-120"/>
                <a:ea typeface="標楷體" pitchFamily="1" charset="-120"/>
              </a:rPr>
              <a:t>各单位应积极</a:t>
            </a:r>
            <a:r>
              <a:rPr lang="zh-CN" altLang="zh-TW" sz="2800" b="1" dirty="0">
                <a:latin typeface="標楷體" pitchFamily="1" charset="-120"/>
                <a:ea typeface="標楷體" pitchFamily="1" charset="-120"/>
              </a:rPr>
              <a:t>开展</a:t>
            </a:r>
            <a:r>
              <a:rPr lang="zh-CN" altLang="en-US" sz="2800" b="1" dirty="0">
                <a:latin typeface="標楷體" pitchFamily="1" charset="-120"/>
                <a:ea typeface="標楷體" pitchFamily="1" charset="-120"/>
              </a:rPr>
              <a:t>培训宣贯</a:t>
            </a:r>
            <a:endParaRPr lang="zh-CN" altLang="zh-TW" sz="2800" b="1" dirty="0">
              <a:latin typeface="標楷體" pitchFamily="1" charset="-120"/>
              <a:ea typeface="標楷體" pitchFamily="1" charset="-120"/>
            </a:endParaRPr>
          </a:p>
          <a:p>
            <a:pPr marL="444500" indent="-444500">
              <a:buClr>
                <a:schemeClr val="tx1"/>
              </a:buClr>
              <a:buFont typeface="Wingdings" charset="2"/>
              <a:buChar char="p"/>
            </a:pPr>
            <a:r>
              <a:rPr lang="zh-TW" altLang="en-US" sz="2800" b="1" dirty="0">
                <a:latin typeface="標楷體" pitchFamily="1" charset="-120"/>
                <a:ea typeface="標楷體" pitchFamily="1" charset="-120"/>
              </a:rPr>
              <a:t>频繁的现</a:t>
            </a:r>
            <a:r>
              <a:rPr lang="zh-CN" altLang="en-US" sz="2800" b="1" dirty="0">
                <a:latin typeface="標楷體" pitchFamily="1" charset="-120"/>
                <a:ea typeface="標楷體" pitchFamily="1" charset="-120"/>
              </a:rPr>
              <a:t>场观察审核</a:t>
            </a:r>
          </a:p>
          <a:p>
            <a:pPr marL="444500" indent="-444500">
              <a:buClr>
                <a:schemeClr val="tx1"/>
              </a:buClr>
              <a:buFont typeface="Wingdings" charset="2"/>
              <a:buChar char="p"/>
            </a:pPr>
            <a:r>
              <a:rPr lang="zh-CN" altLang="en-US" sz="2800" b="1" dirty="0">
                <a:latin typeface="標楷體" pitchFamily="1" charset="-120"/>
                <a:ea typeface="標楷體" pitchFamily="1" charset="-120"/>
              </a:rPr>
              <a:t>建立严谨的作业纪律 </a:t>
            </a:r>
            <a:r>
              <a:rPr lang="en-US" altLang="zh-CN" sz="2800" b="1">
                <a:latin typeface="標楷體" pitchFamily="1" charset="-120"/>
                <a:ea typeface="標楷體" pitchFamily="1" charset="-120"/>
              </a:rPr>
              <a:t>(</a:t>
            </a:r>
            <a:r>
              <a:rPr lang="zh-CN" altLang="en-US" sz="2800" b="1" dirty="0">
                <a:latin typeface="標楷體" pitchFamily="1" charset="-120"/>
                <a:ea typeface="標楷體" pitchFamily="1" charset="-120"/>
              </a:rPr>
              <a:t>经验</a:t>
            </a:r>
            <a:r>
              <a:rPr lang="en-US" altLang="zh-CN" sz="2800" b="1">
                <a:latin typeface="標楷體" pitchFamily="1" charset="-120"/>
                <a:ea typeface="標楷體" pitchFamily="1" charset="-120"/>
              </a:rPr>
              <a:t>Vs</a:t>
            </a:r>
            <a:r>
              <a:rPr lang="zh-CN" altLang="en-US" sz="2800" b="1" dirty="0">
                <a:latin typeface="標楷體" pitchFamily="1" charset="-120"/>
                <a:ea typeface="標楷體" pitchFamily="1" charset="-120"/>
              </a:rPr>
              <a:t>制度</a:t>
            </a:r>
            <a:r>
              <a:rPr lang="en-US" altLang="zh-CN" sz="2800" b="1">
                <a:latin typeface="標楷體" pitchFamily="1" charset="-120"/>
                <a:ea typeface="標楷體" pitchFamily="1" charset="-120"/>
              </a:rPr>
              <a:t>)</a:t>
            </a:r>
          </a:p>
          <a:p>
            <a:pPr marL="444500" indent="-444500">
              <a:buChar char="•"/>
            </a:pPr>
            <a:endParaRPr lang="zh-TW" altLang="en-US" sz="2800" b="1" dirty="0">
              <a:latin typeface="標楷體" pitchFamily="1" charset="-120"/>
              <a:ea typeface="標楷體" pitchFamily="1" charset="-120"/>
            </a:endParaRPr>
          </a:p>
        </p:txBody>
      </p:sp>
      <p:sp>
        <p:nvSpPr>
          <p:cNvPr id="217097" name="椭圆 217096"/>
          <p:cNvSpPr/>
          <p:nvPr/>
        </p:nvSpPr>
        <p:spPr>
          <a:xfrm>
            <a:off x="2108200" y="3494088"/>
            <a:ext cx="2362200" cy="1536700"/>
          </a:xfrm>
          <a:prstGeom prst="ellipse">
            <a:avLst/>
          </a:prstGeom>
          <a:solidFill>
            <a:srgbClr val="FF9900"/>
          </a:solidFill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r>
              <a:rPr lang="zh-CN" altLang="en-US" sz="2800" b="1" dirty="0">
                <a:latin typeface="Arial" charset="0"/>
                <a:ea typeface="標楷體" pitchFamily="1" charset="-120"/>
              </a:rPr>
              <a:t>规章制度</a:t>
            </a:r>
            <a:endParaRPr lang="zh-CN" altLang="zh-TW" sz="2800" b="1" dirty="0">
              <a:latin typeface="Arial" charset="0"/>
              <a:ea typeface="標楷體" pitchFamily="1" charset="-120"/>
            </a:endParaRPr>
          </a:p>
          <a:p>
            <a:pPr algn="ctr"/>
            <a:r>
              <a:rPr lang="zh-CN" altLang="en-US" sz="2800" b="1" dirty="0">
                <a:latin typeface="Arial" charset="0"/>
                <a:ea typeface="標楷體" pitchFamily="1" charset="-120"/>
              </a:rPr>
              <a:t>的制定</a:t>
            </a:r>
            <a:endParaRPr lang="en-US" altLang="zh-TW" sz="2800" b="1" dirty="0">
              <a:latin typeface="Arial" charset="0"/>
              <a:ea typeface="標楷體" pitchFamily="1" charset="-120"/>
            </a:endParaRPr>
          </a:p>
        </p:txBody>
      </p:sp>
      <p:sp>
        <p:nvSpPr>
          <p:cNvPr id="217098" name="任意多边形 217097"/>
          <p:cNvSpPr/>
          <p:nvPr/>
        </p:nvSpPr>
        <p:spPr>
          <a:xfrm rot="16200000">
            <a:off x="2984500" y="5056188"/>
            <a:ext cx="520700" cy="495300"/>
          </a:xfrm>
          <a:custGeom>
            <a:avLst/>
            <a:gdLst>
              <a:gd name="txL" fmla="*/ 3375 w 21600"/>
              <a:gd name="txT" fmla="*/ 5400 h 21600"/>
              <a:gd name="txR" fmla="*/ 18900 w 21600"/>
              <a:gd name="txB" fmla="*/ 16200 h 21600"/>
            </a:gdLst>
            <a:ahLst/>
            <a:cxnLst>
              <a:cxn ang="270">
                <a:pos x="16200" y="0"/>
              </a:cxn>
              <a:cxn ang="180">
                <a:pos x="0" y="10800"/>
              </a:cxn>
              <a:cxn ang="90">
                <a:pos x="16200" y="21600"/>
              </a:cxn>
              <a:cxn ang="0">
                <a:pos x="21600" y="10800"/>
              </a:cxn>
            </a:cxnLst>
            <a:rect l="txL" t="txT" r="txR" b="txB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7099" name="任意多边形 217098"/>
          <p:cNvSpPr/>
          <p:nvPr/>
        </p:nvSpPr>
        <p:spPr>
          <a:xfrm>
            <a:off x="4546600" y="3697288"/>
            <a:ext cx="558800" cy="457200"/>
          </a:xfrm>
          <a:custGeom>
            <a:avLst/>
            <a:gdLst>
              <a:gd name="txL" fmla="*/ 3375 w 21600"/>
              <a:gd name="txT" fmla="*/ 5400 h 21600"/>
              <a:gd name="txR" fmla="*/ 18900 w 21600"/>
              <a:gd name="txB" fmla="*/ 16200 h 21600"/>
            </a:gdLst>
            <a:ahLst/>
            <a:cxnLst>
              <a:cxn ang="270">
                <a:pos x="16200" y="0"/>
              </a:cxn>
              <a:cxn ang="180">
                <a:pos x="0" y="10800"/>
              </a:cxn>
              <a:cxn ang="90">
                <a:pos x="16200" y="21600"/>
              </a:cxn>
              <a:cxn ang="0">
                <a:pos x="21600" y="10800"/>
              </a:cxn>
            </a:cxnLst>
            <a:rect l="txL" t="txT" r="txR" b="txB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noFill/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7100" name="任意多边形 217099"/>
          <p:cNvSpPr/>
          <p:nvPr/>
        </p:nvSpPr>
        <p:spPr>
          <a:xfrm>
            <a:off x="4673600" y="3925888"/>
            <a:ext cx="622300" cy="457200"/>
          </a:xfrm>
          <a:custGeom>
            <a:avLst/>
            <a:gdLst>
              <a:gd name="txL" fmla="*/ 3375 w 21600"/>
              <a:gd name="txT" fmla="*/ 5400 h 21600"/>
              <a:gd name="txR" fmla="*/ 18900 w 21600"/>
              <a:gd name="txB" fmla="*/ 16200 h 21600"/>
            </a:gdLst>
            <a:ahLst/>
            <a:cxnLst>
              <a:cxn ang="270">
                <a:pos x="16200" y="0"/>
              </a:cxn>
              <a:cxn ang="180">
                <a:pos x="0" y="10800"/>
              </a:cxn>
              <a:cxn ang="90">
                <a:pos x="16200" y="21600"/>
              </a:cxn>
              <a:cxn ang="0">
                <a:pos x="21600" y="10800"/>
              </a:cxn>
            </a:cxnLst>
            <a:rect l="txL" t="txT" r="txR" b="txB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0000CC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7101" name="任意多边形 217100"/>
          <p:cNvSpPr/>
          <p:nvPr/>
        </p:nvSpPr>
        <p:spPr>
          <a:xfrm rot="10800000">
            <a:off x="7429500" y="5741988"/>
            <a:ext cx="622300" cy="457200"/>
          </a:xfrm>
          <a:custGeom>
            <a:avLst/>
            <a:gdLst>
              <a:gd name="txL" fmla="*/ 3375 w 21600"/>
              <a:gd name="txT" fmla="*/ 5400 h 21600"/>
              <a:gd name="txR" fmla="*/ 18900 w 21600"/>
              <a:gd name="txB" fmla="*/ 16200 h 21600"/>
            </a:gdLst>
            <a:ahLst/>
            <a:cxnLst>
              <a:cxn ang="270">
                <a:pos x="16200" y="0"/>
              </a:cxn>
              <a:cxn ang="180">
                <a:pos x="0" y="10800"/>
              </a:cxn>
              <a:cxn ang="90">
                <a:pos x="16200" y="21600"/>
              </a:cxn>
              <a:cxn ang="0">
                <a:pos x="21600" y="10800"/>
              </a:cxn>
            </a:cxnLst>
            <a:rect l="txL" t="txT" r="txR" b="txB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0000CC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7102" name="任意多边形 217101"/>
          <p:cNvSpPr/>
          <p:nvPr/>
        </p:nvSpPr>
        <p:spPr>
          <a:xfrm rot="10800000">
            <a:off x="4572000" y="5729288"/>
            <a:ext cx="622300" cy="457200"/>
          </a:xfrm>
          <a:custGeom>
            <a:avLst/>
            <a:gdLst>
              <a:gd name="txL" fmla="*/ 3375 w 21600"/>
              <a:gd name="txT" fmla="*/ 5400 h 21600"/>
              <a:gd name="txR" fmla="*/ 18900 w 21600"/>
              <a:gd name="txB" fmla="*/ 16200 h 21600"/>
            </a:gdLst>
            <a:ahLst/>
            <a:cxnLst>
              <a:cxn ang="270">
                <a:pos x="16200" y="0"/>
              </a:cxn>
              <a:cxn ang="180">
                <a:pos x="0" y="10800"/>
              </a:cxn>
              <a:cxn ang="90">
                <a:pos x="16200" y="21600"/>
              </a:cxn>
              <a:cxn ang="0">
                <a:pos x="21600" y="10800"/>
              </a:cxn>
            </a:cxnLst>
            <a:rect l="txL" t="txT" r="txR" b="txB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0000CC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7103" name="任意多边形 217102"/>
          <p:cNvSpPr/>
          <p:nvPr/>
        </p:nvSpPr>
        <p:spPr>
          <a:xfrm rot="5400000">
            <a:off x="8801100" y="4814888"/>
            <a:ext cx="622300" cy="457200"/>
          </a:xfrm>
          <a:custGeom>
            <a:avLst/>
            <a:gdLst>
              <a:gd name="txL" fmla="*/ 3375 w 21600"/>
              <a:gd name="txT" fmla="*/ 5400 h 21600"/>
              <a:gd name="txR" fmla="*/ 18900 w 21600"/>
              <a:gd name="txB" fmla="*/ 16200 h 21600"/>
            </a:gdLst>
            <a:ahLst/>
            <a:cxnLst>
              <a:cxn ang="270">
                <a:pos x="16200" y="0"/>
              </a:cxn>
              <a:cxn ang="180">
                <a:pos x="0" y="10800"/>
              </a:cxn>
              <a:cxn ang="90">
                <a:pos x="16200" y="21600"/>
              </a:cxn>
              <a:cxn ang="0">
                <a:pos x="21600" y="10800"/>
              </a:cxn>
            </a:cxnLst>
            <a:rect l="txL" t="txT" r="txR" b="txB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0000CC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7104" name="任意多边形 217103"/>
          <p:cNvSpPr/>
          <p:nvPr/>
        </p:nvSpPr>
        <p:spPr>
          <a:xfrm>
            <a:off x="7366000" y="3976688"/>
            <a:ext cx="622300" cy="457200"/>
          </a:xfrm>
          <a:custGeom>
            <a:avLst/>
            <a:gdLst>
              <a:gd name="txL" fmla="*/ 3375 w 21600"/>
              <a:gd name="txT" fmla="*/ 5400 h 21600"/>
              <a:gd name="txR" fmla="*/ 18900 w 21600"/>
              <a:gd name="txB" fmla="*/ 16200 h 21600"/>
            </a:gdLst>
            <a:ahLst/>
            <a:cxnLst>
              <a:cxn ang="270">
                <a:pos x="16200" y="0"/>
              </a:cxn>
              <a:cxn ang="180">
                <a:pos x="0" y="10800"/>
              </a:cxn>
              <a:cxn ang="90">
                <a:pos x="16200" y="21600"/>
              </a:cxn>
              <a:cxn ang="0">
                <a:pos x="21600" y="10800"/>
              </a:cxn>
            </a:cxnLst>
            <a:rect l="txL" t="txT" r="txR" b="txB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0000CC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56</a:t>
            </a:fld>
            <a:endParaRPr lang="zh-TW" altLang="en-US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70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70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7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17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17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17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17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17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17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17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17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217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17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17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091" grpId="0" bldLvl="0" animBg="1"/>
      <p:bldP spid="217092" grpId="0" bldLvl="0" animBg="1"/>
      <p:bldP spid="217093" grpId="0" bldLvl="0" animBg="1"/>
      <p:bldP spid="217094" grpId="0" bldLvl="0" animBg="1"/>
      <p:bldP spid="217095" grpId="0" bldLvl="0" animBg="1"/>
      <p:bldP spid="217097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文本框 58369"/>
          <p:cNvSpPr txBox="1"/>
          <p:nvPr/>
        </p:nvSpPr>
        <p:spPr>
          <a:xfrm>
            <a:off x="3505200" y="134938"/>
            <a:ext cx="4114800" cy="398780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zh-CN" altLang="en-US" sz="2000" b="1" dirty="0">
                <a:solidFill>
                  <a:srgbClr val="FF0000"/>
                </a:solidFill>
                <a:latin typeface="Arial" charset="0"/>
                <a:ea typeface="宋体" charset="-122"/>
              </a:rPr>
              <a:t>业主公司</a:t>
            </a:r>
            <a:r>
              <a:rPr lang="en-US" altLang="zh-CN" sz="2000" b="1" dirty="0">
                <a:solidFill>
                  <a:srgbClr val="FF0000"/>
                </a:solidFill>
                <a:latin typeface="Arial" charset="0"/>
                <a:ea typeface="宋体" charset="-122"/>
              </a:rPr>
              <a:t>/</a:t>
            </a:r>
            <a:r>
              <a:rPr lang="zh-CN" altLang="en-US" sz="2000" b="1" dirty="0">
                <a:solidFill>
                  <a:srgbClr val="FF0000"/>
                </a:solidFill>
                <a:latin typeface="Arial" charset="0"/>
                <a:ea typeface="宋体" charset="-122"/>
              </a:rPr>
              <a:t>承包商联合行动</a:t>
            </a:r>
          </a:p>
        </p:txBody>
      </p:sp>
      <p:sp>
        <p:nvSpPr>
          <p:cNvPr id="58371" name="文本框 58370"/>
          <p:cNvSpPr txBox="1"/>
          <p:nvPr/>
        </p:nvSpPr>
        <p:spPr>
          <a:xfrm>
            <a:off x="3429000" y="592138"/>
            <a:ext cx="2057400" cy="337185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zh-CN" altLang="en-US" sz="1600" b="1" dirty="0">
                <a:solidFill>
                  <a:schemeClr val="accent2"/>
                </a:solidFill>
                <a:latin typeface="Arial" charset="0"/>
                <a:ea typeface="宋体" charset="-122"/>
              </a:rPr>
              <a:t>承包商</a:t>
            </a:r>
            <a:endParaRPr lang="zh-CN" altLang="en-US" sz="1600" b="1">
              <a:solidFill>
                <a:schemeClr val="accent2"/>
              </a:solidFill>
              <a:latin typeface="Arial" charset="0"/>
              <a:ea typeface="宋体" charset="-122"/>
            </a:endParaRPr>
          </a:p>
        </p:txBody>
      </p:sp>
      <p:sp>
        <p:nvSpPr>
          <p:cNvPr id="58372" name="文本框 58371"/>
          <p:cNvSpPr txBox="1"/>
          <p:nvPr/>
        </p:nvSpPr>
        <p:spPr>
          <a:xfrm>
            <a:off x="5638800" y="592138"/>
            <a:ext cx="2057400" cy="337185"/>
          </a:xfrm>
          <a:prstGeom prst="rect">
            <a:avLst/>
          </a:prstGeom>
          <a:gradFill rotWithShape="0">
            <a:gsLst>
              <a:gs pos="0">
                <a:srgbClr val="FF33CC"/>
              </a:gs>
              <a:gs pos="50000">
                <a:srgbClr val="FF33CC">
                  <a:gamma/>
                  <a:shade val="46275"/>
                  <a:invGamma/>
                </a:srgbClr>
              </a:gs>
              <a:gs pos="100000">
                <a:srgbClr val="FF33CC"/>
              </a:gs>
            </a:gsLst>
            <a:lin ang="5400000" scaled="1"/>
            <a:tileRect/>
          </a:gradFill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zh-CN" altLang="en-US" sz="1600" b="1" dirty="0">
                <a:latin typeface="Arial" charset="0"/>
                <a:ea typeface="宋体" charset="-122"/>
              </a:rPr>
              <a:t>公司</a:t>
            </a:r>
            <a:endParaRPr lang="zh-CN" altLang="en-US" sz="1600" b="1">
              <a:latin typeface="Arial" charset="0"/>
              <a:ea typeface="宋体" charset="-122"/>
            </a:endParaRPr>
          </a:p>
        </p:txBody>
      </p:sp>
      <p:sp>
        <p:nvSpPr>
          <p:cNvPr id="58374" name="文本框 58373"/>
          <p:cNvSpPr txBox="1"/>
          <p:nvPr/>
        </p:nvSpPr>
        <p:spPr>
          <a:xfrm>
            <a:off x="2743200" y="984568"/>
            <a:ext cx="7315200" cy="706755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 w="9525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r">
              <a:lnSpc>
                <a:spcPct val="100000"/>
              </a:lnSpc>
              <a:spcBef>
                <a:spcPct val="50000"/>
              </a:spcBef>
            </a:pPr>
            <a:endParaRPr lang="en-US" altLang="zh-CN" sz="1600">
              <a:solidFill>
                <a:schemeClr val="tx1"/>
              </a:solidFill>
              <a:latin typeface="Arial" charset="0"/>
              <a:ea typeface="宋体" charset="-122"/>
            </a:endParaRPr>
          </a:p>
          <a:p>
            <a:pPr algn="r">
              <a:lnSpc>
                <a:spcPct val="100000"/>
              </a:lnSpc>
              <a:spcBef>
                <a:spcPct val="50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Arial" charset="0"/>
                <a:ea typeface="宋体" charset="-122"/>
                <a:hlinkClick r:id="rId3" action="ppaction://hlinksldjump"/>
              </a:rPr>
              <a:t>计划</a:t>
            </a:r>
          </a:p>
        </p:txBody>
      </p:sp>
      <p:sp>
        <p:nvSpPr>
          <p:cNvPr id="58375" name="文本框 58374"/>
          <p:cNvSpPr txBox="1"/>
          <p:nvPr/>
        </p:nvSpPr>
        <p:spPr>
          <a:xfrm>
            <a:off x="5638800" y="973138"/>
            <a:ext cx="2057400" cy="337185"/>
          </a:xfrm>
          <a:prstGeom prst="rect">
            <a:avLst/>
          </a:prstGeom>
          <a:gradFill rotWithShape="0">
            <a:gsLst>
              <a:gs pos="0">
                <a:srgbClr val="FF33CC"/>
              </a:gs>
              <a:gs pos="50000">
                <a:srgbClr val="FF33CC">
                  <a:gamma/>
                  <a:shade val="46275"/>
                  <a:invGamma/>
                </a:srgbClr>
              </a:gs>
              <a:gs pos="100000">
                <a:srgbClr val="FF33CC"/>
              </a:gs>
            </a:gsLst>
            <a:lin ang="5400000" scaled="1"/>
            <a:tileRect/>
          </a:gradFill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zh-CN" altLang="en-US" sz="1600" b="1" dirty="0">
                <a:latin typeface="Arial" charset="0"/>
                <a:ea typeface="宋体" charset="-122"/>
              </a:rPr>
              <a:t>作业描述和风险识别</a:t>
            </a:r>
            <a:endParaRPr lang="zh-CN" altLang="en-US" sz="1600" b="1">
              <a:latin typeface="Arial" charset="0"/>
              <a:ea typeface="宋体" charset="-122"/>
            </a:endParaRPr>
          </a:p>
        </p:txBody>
      </p:sp>
      <p:sp>
        <p:nvSpPr>
          <p:cNvPr id="58376" name="文本框 58375"/>
          <p:cNvSpPr txBox="1"/>
          <p:nvPr/>
        </p:nvSpPr>
        <p:spPr>
          <a:xfrm>
            <a:off x="5638800" y="1354138"/>
            <a:ext cx="2057400" cy="337185"/>
          </a:xfrm>
          <a:prstGeom prst="rect">
            <a:avLst/>
          </a:prstGeom>
          <a:gradFill rotWithShape="0">
            <a:gsLst>
              <a:gs pos="0">
                <a:srgbClr val="FF33CC"/>
              </a:gs>
              <a:gs pos="50000">
                <a:srgbClr val="FF33CC">
                  <a:gamma/>
                  <a:shade val="46275"/>
                  <a:invGamma/>
                </a:srgbClr>
              </a:gs>
              <a:gs pos="100000">
                <a:srgbClr val="FF33CC"/>
              </a:gs>
            </a:gsLst>
            <a:lin ang="5400000" scaled="1"/>
            <a:tileRect/>
          </a:gradFill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zh-CN" altLang="en-US" sz="1600" b="1" dirty="0">
                <a:latin typeface="Arial" charset="0"/>
                <a:ea typeface="宋体" charset="-122"/>
              </a:rPr>
              <a:t>合同策略</a:t>
            </a:r>
            <a:endParaRPr lang="zh-CN" altLang="en-US" sz="1600" b="1">
              <a:latin typeface="Arial" charset="0"/>
              <a:ea typeface="宋体" charset="-122"/>
            </a:endParaRPr>
          </a:p>
        </p:txBody>
      </p:sp>
      <p:sp>
        <p:nvSpPr>
          <p:cNvPr id="58377" name="流程图: 合并 58376"/>
          <p:cNvSpPr/>
          <p:nvPr/>
        </p:nvSpPr>
        <p:spPr>
          <a:xfrm>
            <a:off x="6553200" y="1658938"/>
            <a:ext cx="228600" cy="76200"/>
          </a:xfrm>
          <a:prstGeom prst="flowChartMerge">
            <a:avLst/>
          </a:prstGeom>
          <a:solidFill>
            <a:srgbClr val="FF9900"/>
          </a:solidFill>
          <a:ln w="9525" cap="flat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8378" name="文本框 58377"/>
          <p:cNvSpPr txBox="1"/>
          <p:nvPr/>
        </p:nvSpPr>
        <p:spPr>
          <a:xfrm>
            <a:off x="2743200" y="1746568"/>
            <a:ext cx="7315200" cy="70675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r">
              <a:lnSpc>
                <a:spcPct val="100000"/>
              </a:lnSpc>
              <a:spcBef>
                <a:spcPct val="50000"/>
              </a:spcBef>
            </a:pPr>
            <a:r>
              <a:rPr lang="zh-CN" altLang="en-US" sz="1600" b="1" dirty="0">
                <a:solidFill>
                  <a:schemeClr val="tx1"/>
                </a:solidFill>
                <a:latin typeface="Arial" charset="0"/>
                <a:ea typeface="宋体" charset="-122"/>
                <a:hlinkClick r:id="rId3" action="ppaction://hlinksldjump"/>
              </a:rPr>
              <a:t>预审</a:t>
            </a:r>
            <a:endParaRPr lang="zh-CN" altLang="en-US" sz="1600">
              <a:solidFill>
                <a:schemeClr val="tx1"/>
              </a:solidFill>
              <a:latin typeface="Arial" charset="0"/>
              <a:ea typeface="宋体" charset="-122"/>
            </a:endParaRPr>
          </a:p>
          <a:p>
            <a:pPr algn="r">
              <a:lnSpc>
                <a:spcPct val="100000"/>
              </a:lnSpc>
              <a:spcBef>
                <a:spcPct val="50000"/>
              </a:spcBef>
            </a:pPr>
            <a:endParaRPr lang="zh-CN" altLang="en-US" sz="1600">
              <a:solidFill>
                <a:schemeClr val="tx1"/>
              </a:solidFill>
              <a:latin typeface="Arial" charset="0"/>
              <a:ea typeface="宋体" charset="-122"/>
            </a:endParaRPr>
          </a:p>
        </p:txBody>
      </p:sp>
      <p:sp>
        <p:nvSpPr>
          <p:cNvPr id="58379" name="文本框 58378"/>
          <p:cNvSpPr txBox="1"/>
          <p:nvPr/>
        </p:nvSpPr>
        <p:spPr>
          <a:xfrm>
            <a:off x="5638800" y="1735138"/>
            <a:ext cx="2057400" cy="337185"/>
          </a:xfrm>
          <a:prstGeom prst="rect">
            <a:avLst/>
          </a:prstGeom>
          <a:gradFill rotWithShape="0">
            <a:gsLst>
              <a:gs pos="0">
                <a:srgbClr val="FF33CC"/>
              </a:gs>
              <a:gs pos="50000">
                <a:srgbClr val="FF33CC">
                  <a:gamma/>
                  <a:shade val="46275"/>
                  <a:invGamma/>
                </a:srgbClr>
              </a:gs>
              <a:gs pos="100000">
                <a:srgbClr val="FF33CC"/>
              </a:gs>
            </a:gsLst>
            <a:lin ang="5400000" scaled="1"/>
            <a:tileRect/>
          </a:gradFill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zh-CN" altLang="en-US" sz="1600" b="1" dirty="0">
                <a:latin typeface="Arial" charset="0"/>
                <a:ea typeface="宋体" charset="-122"/>
              </a:rPr>
              <a:t>筛选承包商、短名单</a:t>
            </a:r>
            <a:endParaRPr lang="zh-CN" altLang="en-US" sz="1600" b="1">
              <a:latin typeface="Arial" charset="0"/>
              <a:ea typeface="宋体" charset="-122"/>
            </a:endParaRPr>
          </a:p>
        </p:txBody>
      </p:sp>
      <p:sp>
        <p:nvSpPr>
          <p:cNvPr id="58380" name="文本框 58379"/>
          <p:cNvSpPr txBox="1"/>
          <p:nvPr/>
        </p:nvSpPr>
        <p:spPr>
          <a:xfrm>
            <a:off x="5638800" y="2116138"/>
            <a:ext cx="2057400" cy="337185"/>
          </a:xfrm>
          <a:prstGeom prst="rect">
            <a:avLst/>
          </a:prstGeom>
          <a:gradFill rotWithShape="0">
            <a:gsLst>
              <a:gs pos="0">
                <a:srgbClr val="FF33CC"/>
              </a:gs>
              <a:gs pos="50000">
                <a:srgbClr val="FF33CC">
                  <a:gamma/>
                  <a:shade val="46275"/>
                  <a:invGamma/>
                </a:srgbClr>
              </a:gs>
              <a:gs pos="100000">
                <a:srgbClr val="FF33CC"/>
              </a:gs>
            </a:gsLst>
            <a:lin ang="5400000" scaled="1"/>
            <a:tileRect/>
          </a:gradFill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zh-CN" altLang="en-US" sz="1600" b="1" dirty="0">
                <a:latin typeface="Arial" charset="0"/>
                <a:ea typeface="宋体" charset="-122"/>
              </a:rPr>
              <a:t>建立投标评价指标</a:t>
            </a:r>
            <a:endParaRPr lang="zh-CN" altLang="en-US" sz="1600" b="1">
              <a:latin typeface="Arial" charset="0"/>
              <a:ea typeface="宋体" charset="-122"/>
            </a:endParaRPr>
          </a:p>
        </p:txBody>
      </p:sp>
      <p:sp>
        <p:nvSpPr>
          <p:cNvPr id="58381" name="文本框 58380"/>
          <p:cNvSpPr txBox="1"/>
          <p:nvPr/>
        </p:nvSpPr>
        <p:spPr>
          <a:xfrm>
            <a:off x="3352800" y="1735138"/>
            <a:ext cx="2057400" cy="583565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zh-CN" altLang="en-US" sz="1600" b="1" dirty="0">
                <a:solidFill>
                  <a:schemeClr val="accent2"/>
                </a:solidFill>
                <a:latin typeface="Arial" charset="0"/>
                <a:ea typeface="宋体" charset="-122"/>
              </a:rPr>
              <a:t>承包商答复提问清单，提供</a:t>
            </a:r>
            <a:r>
              <a:rPr lang="en-US" altLang="zh-CN" sz="1600" b="1" dirty="0">
                <a:solidFill>
                  <a:schemeClr val="accent2"/>
                </a:solidFill>
                <a:latin typeface="Arial" charset="0"/>
                <a:ea typeface="宋体" charset="-122"/>
              </a:rPr>
              <a:t>HSE</a:t>
            </a:r>
            <a:r>
              <a:rPr lang="zh-CN" altLang="en-US" sz="1600" b="1" dirty="0">
                <a:solidFill>
                  <a:schemeClr val="accent2"/>
                </a:solidFill>
                <a:latin typeface="Arial" charset="0"/>
                <a:ea typeface="宋体" charset="-122"/>
              </a:rPr>
              <a:t>资料</a:t>
            </a:r>
            <a:endParaRPr lang="zh-CN" altLang="en-US" sz="1600" b="1">
              <a:solidFill>
                <a:schemeClr val="accent2"/>
              </a:solidFill>
              <a:latin typeface="Arial" charset="0"/>
              <a:ea typeface="宋体" charset="-122"/>
            </a:endParaRPr>
          </a:p>
        </p:txBody>
      </p:sp>
      <p:sp>
        <p:nvSpPr>
          <p:cNvPr id="58383" name="文本框 58382"/>
          <p:cNvSpPr txBox="1"/>
          <p:nvPr/>
        </p:nvSpPr>
        <p:spPr>
          <a:xfrm>
            <a:off x="8001000" y="1887538"/>
            <a:ext cx="1447800" cy="33718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zh-CN" altLang="en-US" sz="1600" b="1" dirty="0">
                <a:latin typeface="Arial" charset="0"/>
                <a:ea typeface="宋体" charset="-122"/>
              </a:rPr>
              <a:t>承包商数据库</a:t>
            </a:r>
            <a:endParaRPr lang="zh-CN" altLang="en-US" sz="1600" b="1">
              <a:latin typeface="Arial" charset="0"/>
              <a:ea typeface="宋体" charset="-122"/>
            </a:endParaRPr>
          </a:p>
        </p:txBody>
      </p:sp>
      <p:sp>
        <p:nvSpPr>
          <p:cNvPr id="58385" name="直接连接符 58384"/>
          <p:cNvSpPr/>
          <p:nvPr/>
        </p:nvSpPr>
        <p:spPr>
          <a:xfrm>
            <a:off x="7696200" y="2039938"/>
            <a:ext cx="304800" cy="0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headEnd type="triangle" w="med" len="med"/>
            <a:tailEnd type="triangle" w="med" len="med"/>
          </a:ln>
        </p:spPr>
      </p:sp>
      <p:sp>
        <p:nvSpPr>
          <p:cNvPr id="58386" name="文本框 58385"/>
          <p:cNvSpPr txBox="1"/>
          <p:nvPr/>
        </p:nvSpPr>
        <p:spPr>
          <a:xfrm>
            <a:off x="2743200" y="2497138"/>
            <a:ext cx="7315200" cy="706755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 w="9525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r">
              <a:lnSpc>
                <a:spcPct val="100000"/>
              </a:lnSpc>
              <a:spcBef>
                <a:spcPct val="50000"/>
              </a:spcBef>
            </a:pPr>
            <a:r>
              <a:rPr lang="zh-CN" altLang="en-US" sz="1600" b="1" dirty="0">
                <a:solidFill>
                  <a:schemeClr val="tx1"/>
                </a:solidFill>
                <a:latin typeface="Arial" charset="0"/>
                <a:ea typeface="宋体" charset="-122"/>
                <a:hlinkClick r:id="rId3" action="ppaction://hlinksldjump"/>
              </a:rPr>
              <a:t>选择</a:t>
            </a:r>
            <a:endParaRPr lang="zh-CN" altLang="en-US" sz="1600">
              <a:solidFill>
                <a:schemeClr val="tx1"/>
              </a:solidFill>
              <a:latin typeface="Arial" charset="0"/>
              <a:ea typeface="宋体" charset="-122"/>
            </a:endParaRPr>
          </a:p>
          <a:p>
            <a:pPr algn="r">
              <a:lnSpc>
                <a:spcPct val="100000"/>
              </a:lnSpc>
              <a:spcBef>
                <a:spcPct val="50000"/>
              </a:spcBef>
            </a:pPr>
            <a:endParaRPr lang="zh-CN" altLang="en-US" sz="1600">
              <a:solidFill>
                <a:schemeClr val="tx1"/>
              </a:solidFill>
              <a:latin typeface="Arial" charset="0"/>
              <a:ea typeface="宋体" charset="-122"/>
            </a:endParaRPr>
          </a:p>
        </p:txBody>
      </p:sp>
      <p:sp>
        <p:nvSpPr>
          <p:cNvPr id="58387" name="文本框 58386"/>
          <p:cNvSpPr txBox="1"/>
          <p:nvPr/>
        </p:nvSpPr>
        <p:spPr>
          <a:xfrm>
            <a:off x="2743200" y="3259138"/>
            <a:ext cx="7315200" cy="70675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r">
              <a:lnSpc>
                <a:spcPct val="100000"/>
              </a:lnSpc>
              <a:spcBef>
                <a:spcPct val="50000"/>
              </a:spcBef>
            </a:pPr>
            <a:r>
              <a:rPr lang="zh-CN" altLang="en-US" sz="1600" b="1" dirty="0">
                <a:solidFill>
                  <a:schemeClr val="tx1"/>
                </a:solidFill>
                <a:latin typeface="Arial" charset="0"/>
                <a:ea typeface="宋体" charset="-122"/>
                <a:hlinkClick r:id="rId3" action="ppaction://hlinksldjump"/>
              </a:rPr>
              <a:t>动员前</a:t>
            </a:r>
            <a:r>
              <a:rPr lang="zh-CN" altLang="en-US" sz="1600" b="1" dirty="0">
                <a:solidFill>
                  <a:schemeClr val="tx1"/>
                </a:solidFill>
                <a:latin typeface="Arial" charset="0"/>
                <a:ea typeface="宋体" charset="-122"/>
              </a:rPr>
              <a:t>准备</a:t>
            </a:r>
            <a:endParaRPr lang="zh-CN" altLang="en-US" sz="1600" b="1">
              <a:solidFill>
                <a:schemeClr val="tx1"/>
              </a:solidFill>
              <a:latin typeface="Arial" charset="0"/>
              <a:ea typeface="宋体" charset="-122"/>
            </a:endParaRPr>
          </a:p>
          <a:p>
            <a:pPr algn="r">
              <a:lnSpc>
                <a:spcPct val="100000"/>
              </a:lnSpc>
              <a:spcBef>
                <a:spcPct val="50000"/>
              </a:spcBef>
            </a:pPr>
            <a:endParaRPr lang="zh-CN" altLang="en-US" sz="1600" b="1">
              <a:solidFill>
                <a:schemeClr val="tx1"/>
              </a:solidFill>
              <a:latin typeface="Arial" charset="0"/>
              <a:ea typeface="宋体" charset="-122"/>
            </a:endParaRPr>
          </a:p>
        </p:txBody>
      </p:sp>
      <p:sp>
        <p:nvSpPr>
          <p:cNvPr id="58388" name="文本框 58387"/>
          <p:cNvSpPr txBox="1"/>
          <p:nvPr/>
        </p:nvSpPr>
        <p:spPr>
          <a:xfrm>
            <a:off x="2743200" y="4021138"/>
            <a:ext cx="7315200" cy="706755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 w="9525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r">
              <a:lnSpc>
                <a:spcPct val="100000"/>
              </a:lnSpc>
              <a:spcBef>
                <a:spcPct val="50000"/>
              </a:spcBef>
            </a:pPr>
            <a:r>
              <a:rPr lang="zh-CN" altLang="en-US" sz="1600" b="1" dirty="0">
                <a:solidFill>
                  <a:schemeClr val="accent2">
                    <a:lumMod val="75000"/>
                  </a:schemeClr>
                </a:solidFill>
                <a:latin typeface="Arial" charset="0"/>
                <a:ea typeface="宋体" charset="-122"/>
                <a:hlinkClick r:id="rId3" action="ppaction://hlinksldjump"/>
              </a:rPr>
              <a:t>动员</a:t>
            </a:r>
            <a:endParaRPr lang="zh-CN" altLang="en-US" sz="1600">
              <a:solidFill>
                <a:schemeClr val="accent2">
                  <a:lumMod val="75000"/>
                </a:schemeClr>
              </a:solidFill>
              <a:latin typeface="Arial" charset="0"/>
              <a:ea typeface="宋体" charset="-122"/>
            </a:endParaRPr>
          </a:p>
          <a:p>
            <a:pPr algn="r">
              <a:lnSpc>
                <a:spcPct val="100000"/>
              </a:lnSpc>
              <a:spcBef>
                <a:spcPct val="50000"/>
              </a:spcBef>
            </a:pPr>
            <a:endParaRPr lang="zh-CN" altLang="en-US" sz="1600">
              <a:solidFill>
                <a:schemeClr val="accent2">
                  <a:lumMod val="75000"/>
                </a:schemeClr>
              </a:solidFill>
              <a:latin typeface="Arial" charset="0"/>
              <a:ea typeface="宋体" charset="-122"/>
            </a:endParaRPr>
          </a:p>
        </p:txBody>
      </p:sp>
      <p:sp>
        <p:nvSpPr>
          <p:cNvPr id="58389" name="文本框 58388"/>
          <p:cNvSpPr txBox="1"/>
          <p:nvPr/>
        </p:nvSpPr>
        <p:spPr>
          <a:xfrm>
            <a:off x="2743200" y="4783138"/>
            <a:ext cx="7315200" cy="33718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r">
              <a:lnSpc>
                <a:spcPct val="100000"/>
              </a:lnSpc>
              <a:spcBef>
                <a:spcPct val="50000"/>
              </a:spcBef>
            </a:pPr>
            <a:r>
              <a:rPr lang="zh-CN" altLang="en-US" sz="1600" b="1" dirty="0">
                <a:solidFill>
                  <a:schemeClr val="tx1"/>
                </a:solidFill>
                <a:latin typeface="Arial" charset="0"/>
                <a:ea typeface="宋体" charset="-122"/>
                <a:hlinkClick r:id="rId3" action="ppaction://hlinksldjump"/>
              </a:rPr>
              <a:t>实施</a:t>
            </a:r>
            <a:endParaRPr lang="zh-CN" altLang="en-US" sz="1600" b="1">
              <a:solidFill>
                <a:schemeClr val="tx1"/>
              </a:solidFill>
              <a:latin typeface="Arial" charset="0"/>
              <a:ea typeface="宋体" charset="-122"/>
            </a:endParaRPr>
          </a:p>
        </p:txBody>
      </p:sp>
      <p:sp>
        <p:nvSpPr>
          <p:cNvPr id="58390" name="流程图: 合并 58389"/>
          <p:cNvSpPr/>
          <p:nvPr/>
        </p:nvSpPr>
        <p:spPr>
          <a:xfrm>
            <a:off x="6553200" y="2420938"/>
            <a:ext cx="228600" cy="76200"/>
          </a:xfrm>
          <a:prstGeom prst="flowChartMerge">
            <a:avLst/>
          </a:prstGeom>
          <a:solidFill>
            <a:srgbClr val="FF9900"/>
          </a:solidFill>
          <a:ln w="9525" cap="flat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8391" name="矩形 58390"/>
          <p:cNvSpPr/>
          <p:nvPr/>
        </p:nvSpPr>
        <p:spPr>
          <a:xfrm>
            <a:off x="2743200" y="5926138"/>
            <a:ext cx="7315200" cy="70675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>
            <a:spAutoFit/>
          </a:bodyPr>
          <a:lstStyle/>
          <a:p>
            <a:pPr algn="r">
              <a:lnSpc>
                <a:spcPct val="100000"/>
              </a:lnSpc>
              <a:spcBef>
                <a:spcPct val="50000"/>
              </a:spcBef>
            </a:pPr>
            <a:r>
              <a:rPr lang="zh-CN" altLang="en-US" sz="1600" b="1" dirty="0">
                <a:solidFill>
                  <a:schemeClr val="tx2"/>
                </a:solidFill>
                <a:latin typeface="Arial" charset="0"/>
                <a:ea typeface="宋体" charset="-122"/>
                <a:hlinkClick r:id="rId3" action="ppaction://hlinksldjump"/>
              </a:rPr>
              <a:t>关闭</a:t>
            </a:r>
            <a:endParaRPr lang="zh-CN" altLang="en-US" sz="1600" b="1">
              <a:solidFill>
                <a:schemeClr val="tx2"/>
              </a:solidFill>
              <a:latin typeface="Arial" charset="0"/>
              <a:ea typeface="宋体" charset="-122"/>
            </a:endParaRPr>
          </a:p>
          <a:p>
            <a:pPr algn="r">
              <a:lnSpc>
                <a:spcPct val="100000"/>
              </a:lnSpc>
              <a:spcBef>
                <a:spcPct val="50000"/>
              </a:spcBef>
            </a:pPr>
            <a:endParaRPr lang="zh-CN" altLang="en-US" sz="1600" b="1">
              <a:solidFill>
                <a:schemeClr val="tx2"/>
              </a:solidFill>
              <a:latin typeface="Arial" charset="0"/>
              <a:ea typeface="宋体" charset="-122"/>
            </a:endParaRPr>
          </a:p>
        </p:txBody>
      </p:sp>
      <p:sp>
        <p:nvSpPr>
          <p:cNvPr id="58392" name="文本框 58391"/>
          <p:cNvSpPr txBox="1"/>
          <p:nvPr/>
        </p:nvSpPr>
        <p:spPr>
          <a:xfrm>
            <a:off x="3352800" y="2573338"/>
            <a:ext cx="2057400" cy="583565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zh-CN" altLang="en-US" sz="1600" b="1" dirty="0">
                <a:solidFill>
                  <a:schemeClr val="accent2"/>
                </a:solidFill>
                <a:latin typeface="Arial" charset="0"/>
                <a:ea typeface="宋体" charset="-122"/>
              </a:rPr>
              <a:t>承包商准备投标书和</a:t>
            </a:r>
            <a:r>
              <a:rPr lang="en-US" altLang="zh-CN" sz="1600" b="1" dirty="0">
                <a:solidFill>
                  <a:schemeClr val="accent2"/>
                </a:solidFill>
                <a:latin typeface="Arial" charset="0"/>
                <a:ea typeface="宋体" charset="-122"/>
              </a:rPr>
              <a:t>HSE</a:t>
            </a:r>
            <a:r>
              <a:rPr lang="zh-CN" altLang="en-US" sz="1600" b="1" dirty="0">
                <a:solidFill>
                  <a:schemeClr val="accent2"/>
                </a:solidFill>
                <a:latin typeface="Arial" charset="0"/>
                <a:ea typeface="宋体" charset="-122"/>
              </a:rPr>
              <a:t>计划</a:t>
            </a:r>
            <a:endParaRPr lang="zh-CN" altLang="en-US" sz="1600" b="1">
              <a:solidFill>
                <a:schemeClr val="accent2"/>
              </a:solidFill>
              <a:latin typeface="Arial" charset="0"/>
              <a:ea typeface="宋体" charset="-122"/>
            </a:endParaRPr>
          </a:p>
        </p:txBody>
      </p:sp>
      <p:sp>
        <p:nvSpPr>
          <p:cNvPr id="58393" name="文本框 58392"/>
          <p:cNvSpPr txBox="1"/>
          <p:nvPr/>
        </p:nvSpPr>
        <p:spPr>
          <a:xfrm>
            <a:off x="5638800" y="2514600"/>
            <a:ext cx="2057400" cy="337185"/>
          </a:xfrm>
          <a:prstGeom prst="rect">
            <a:avLst/>
          </a:prstGeom>
          <a:gradFill rotWithShape="0">
            <a:gsLst>
              <a:gs pos="0">
                <a:srgbClr val="FF33CC"/>
              </a:gs>
              <a:gs pos="50000">
                <a:srgbClr val="FF33CC">
                  <a:gamma/>
                  <a:shade val="46275"/>
                  <a:invGamma/>
                </a:srgbClr>
              </a:gs>
              <a:gs pos="100000">
                <a:srgbClr val="FF33CC"/>
              </a:gs>
            </a:gsLst>
            <a:lin ang="5400000" scaled="1"/>
            <a:tileRect/>
          </a:gradFill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zh-CN" altLang="en-US" sz="1600" b="1" dirty="0">
                <a:latin typeface="Arial" charset="0"/>
                <a:ea typeface="宋体" charset="-122"/>
              </a:rPr>
              <a:t>评标、澄清会</a:t>
            </a:r>
            <a:endParaRPr lang="zh-CN" altLang="en-US" sz="1600" b="1">
              <a:latin typeface="Arial" charset="0"/>
              <a:ea typeface="宋体" charset="-122"/>
            </a:endParaRPr>
          </a:p>
        </p:txBody>
      </p:sp>
      <p:sp>
        <p:nvSpPr>
          <p:cNvPr id="58394" name="文本框 58393"/>
          <p:cNvSpPr txBox="1"/>
          <p:nvPr/>
        </p:nvSpPr>
        <p:spPr>
          <a:xfrm>
            <a:off x="5638800" y="2895600"/>
            <a:ext cx="2057400" cy="337185"/>
          </a:xfrm>
          <a:prstGeom prst="rect">
            <a:avLst/>
          </a:prstGeom>
          <a:gradFill rotWithShape="0">
            <a:gsLst>
              <a:gs pos="0">
                <a:srgbClr val="FF33CC"/>
              </a:gs>
              <a:gs pos="50000">
                <a:srgbClr val="FF33CC">
                  <a:gamma/>
                  <a:shade val="46275"/>
                  <a:invGamma/>
                </a:srgbClr>
              </a:gs>
              <a:gs pos="100000">
                <a:srgbClr val="FF33CC"/>
              </a:gs>
            </a:gsLst>
            <a:lin ang="5400000" scaled="1"/>
            <a:tileRect/>
          </a:gradFill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zh-CN" altLang="en-US" sz="1600" b="1" dirty="0">
                <a:latin typeface="Arial" charset="0"/>
                <a:ea typeface="宋体" charset="-122"/>
              </a:rPr>
              <a:t>授标</a:t>
            </a:r>
            <a:endParaRPr lang="zh-CN" altLang="en-US" sz="1600" b="1">
              <a:latin typeface="Arial" charset="0"/>
              <a:ea typeface="宋体" charset="-122"/>
            </a:endParaRPr>
          </a:p>
        </p:txBody>
      </p:sp>
      <p:sp>
        <p:nvSpPr>
          <p:cNvPr id="58395" name="流程图: 合并 58394"/>
          <p:cNvSpPr/>
          <p:nvPr/>
        </p:nvSpPr>
        <p:spPr>
          <a:xfrm>
            <a:off x="6553200" y="3182938"/>
            <a:ext cx="228600" cy="76200"/>
          </a:xfrm>
          <a:prstGeom prst="flowChartMerge">
            <a:avLst/>
          </a:prstGeom>
          <a:solidFill>
            <a:srgbClr val="FF9900"/>
          </a:solidFill>
          <a:ln w="9525" cap="flat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8396" name="文本框 58395"/>
          <p:cNvSpPr txBox="1"/>
          <p:nvPr/>
        </p:nvSpPr>
        <p:spPr>
          <a:xfrm>
            <a:off x="3352800" y="3259138"/>
            <a:ext cx="4343400" cy="337185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zh-CN" altLang="en-US" sz="1600" b="1" dirty="0">
                <a:solidFill>
                  <a:schemeClr val="accent2"/>
                </a:solidFill>
                <a:latin typeface="Arial" charset="0"/>
                <a:ea typeface="宋体" charset="-122"/>
              </a:rPr>
              <a:t>联合完成</a:t>
            </a:r>
            <a:r>
              <a:rPr lang="en-US" altLang="zh-CN" sz="1600" b="1" dirty="0">
                <a:solidFill>
                  <a:schemeClr val="accent2"/>
                </a:solidFill>
                <a:latin typeface="Arial" charset="0"/>
                <a:ea typeface="宋体" charset="-122"/>
              </a:rPr>
              <a:t>HSE</a:t>
            </a:r>
            <a:r>
              <a:rPr lang="zh-CN" altLang="en-US" sz="1600" b="1" dirty="0">
                <a:solidFill>
                  <a:schemeClr val="accent2"/>
                </a:solidFill>
                <a:latin typeface="Arial" charset="0"/>
                <a:ea typeface="宋体" charset="-122"/>
              </a:rPr>
              <a:t>和实施计划</a:t>
            </a:r>
          </a:p>
        </p:txBody>
      </p:sp>
      <p:sp>
        <p:nvSpPr>
          <p:cNvPr id="58397" name="文本框 58396"/>
          <p:cNvSpPr txBox="1"/>
          <p:nvPr/>
        </p:nvSpPr>
        <p:spPr>
          <a:xfrm>
            <a:off x="3352800" y="3657600"/>
            <a:ext cx="2057400" cy="337185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zh-CN" altLang="en-US" sz="1600" b="1" dirty="0">
                <a:solidFill>
                  <a:schemeClr val="accent2"/>
                </a:solidFill>
                <a:latin typeface="Arial" charset="0"/>
                <a:ea typeface="宋体" charset="-122"/>
              </a:rPr>
              <a:t>准备</a:t>
            </a:r>
            <a:endParaRPr lang="zh-CN" altLang="en-US" sz="1600" b="1">
              <a:solidFill>
                <a:schemeClr val="accent2"/>
              </a:solidFill>
              <a:latin typeface="Arial" charset="0"/>
              <a:ea typeface="宋体" charset="-122"/>
            </a:endParaRPr>
          </a:p>
        </p:txBody>
      </p:sp>
      <p:sp>
        <p:nvSpPr>
          <p:cNvPr id="58398" name="文本框 58397"/>
          <p:cNvSpPr txBox="1"/>
          <p:nvPr/>
        </p:nvSpPr>
        <p:spPr>
          <a:xfrm>
            <a:off x="5638800" y="3640138"/>
            <a:ext cx="2057400" cy="337185"/>
          </a:xfrm>
          <a:prstGeom prst="rect">
            <a:avLst/>
          </a:prstGeom>
          <a:gradFill rotWithShape="0">
            <a:gsLst>
              <a:gs pos="0">
                <a:srgbClr val="FF33CC"/>
              </a:gs>
              <a:gs pos="50000">
                <a:srgbClr val="FF33CC">
                  <a:gamma/>
                  <a:shade val="46275"/>
                  <a:invGamma/>
                </a:srgbClr>
              </a:gs>
              <a:gs pos="100000">
                <a:srgbClr val="FF33CC"/>
              </a:gs>
            </a:gsLst>
            <a:lin ang="5400000" scaled="1"/>
            <a:tileRect/>
          </a:gradFill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zh-CN" altLang="en-US" sz="1600" b="1" dirty="0">
                <a:latin typeface="Arial" charset="0"/>
                <a:ea typeface="宋体" charset="-122"/>
              </a:rPr>
              <a:t>动员前审核</a:t>
            </a:r>
            <a:endParaRPr lang="zh-CN" altLang="en-US" sz="1600" b="1">
              <a:latin typeface="Arial" charset="0"/>
              <a:ea typeface="宋体" charset="-122"/>
            </a:endParaRPr>
          </a:p>
        </p:txBody>
      </p:sp>
      <p:sp>
        <p:nvSpPr>
          <p:cNvPr id="58399" name="流程图: 合并 58398"/>
          <p:cNvSpPr/>
          <p:nvPr/>
        </p:nvSpPr>
        <p:spPr>
          <a:xfrm>
            <a:off x="6553200" y="3944938"/>
            <a:ext cx="228600" cy="76200"/>
          </a:xfrm>
          <a:prstGeom prst="flowChartMerge">
            <a:avLst/>
          </a:prstGeom>
          <a:solidFill>
            <a:srgbClr val="FF9900"/>
          </a:solidFill>
          <a:ln w="9525" cap="flat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8400" name="文本框 58399"/>
          <p:cNvSpPr txBox="1"/>
          <p:nvPr/>
        </p:nvSpPr>
        <p:spPr>
          <a:xfrm>
            <a:off x="3352800" y="4021138"/>
            <a:ext cx="4343400" cy="337185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zh-CN" altLang="en-US" sz="1600" b="1" dirty="0">
                <a:solidFill>
                  <a:schemeClr val="accent2"/>
                </a:solidFill>
                <a:latin typeface="Arial" charset="0"/>
                <a:ea typeface="宋体" charset="-122"/>
              </a:rPr>
              <a:t>启动见面会</a:t>
            </a:r>
          </a:p>
        </p:txBody>
      </p:sp>
      <p:sp>
        <p:nvSpPr>
          <p:cNvPr id="58401" name="文本框 58400"/>
          <p:cNvSpPr txBox="1"/>
          <p:nvPr/>
        </p:nvSpPr>
        <p:spPr>
          <a:xfrm>
            <a:off x="3352800" y="4419600"/>
            <a:ext cx="2057400" cy="337185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zh-CN" altLang="en-US" sz="1600" b="1" dirty="0">
                <a:solidFill>
                  <a:schemeClr val="accent2"/>
                </a:solidFill>
                <a:latin typeface="Arial" charset="0"/>
                <a:ea typeface="宋体" charset="-122"/>
              </a:rPr>
              <a:t>动员</a:t>
            </a:r>
            <a:endParaRPr lang="zh-CN" altLang="en-US" sz="1600" b="1">
              <a:solidFill>
                <a:schemeClr val="accent2"/>
              </a:solidFill>
              <a:latin typeface="Arial" charset="0"/>
              <a:ea typeface="宋体" charset="-122"/>
            </a:endParaRPr>
          </a:p>
        </p:txBody>
      </p:sp>
      <p:sp>
        <p:nvSpPr>
          <p:cNvPr id="58402" name="文本框 58401"/>
          <p:cNvSpPr txBox="1"/>
          <p:nvPr/>
        </p:nvSpPr>
        <p:spPr>
          <a:xfrm>
            <a:off x="5638800" y="4402138"/>
            <a:ext cx="2057400" cy="337185"/>
          </a:xfrm>
          <a:prstGeom prst="rect">
            <a:avLst/>
          </a:prstGeom>
          <a:gradFill rotWithShape="0">
            <a:gsLst>
              <a:gs pos="0">
                <a:srgbClr val="FF33CC"/>
              </a:gs>
              <a:gs pos="50000">
                <a:srgbClr val="FF33CC">
                  <a:gamma/>
                  <a:shade val="46275"/>
                  <a:invGamma/>
                </a:srgbClr>
              </a:gs>
              <a:gs pos="100000">
                <a:srgbClr val="FF33CC"/>
              </a:gs>
            </a:gsLst>
            <a:lin ang="5400000" scaled="1"/>
            <a:tileRect/>
          </a:gradFill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zh-CN" altLang="en-US" sz="1600" b="1" dirty="0">
                <a:latin typeface="Arial" charset="0"/>
                <a:ea typeface="宋体" charset="-122"/>
              </a:rPr>
              <a:t>实施前审核</a:t>
            </a:r>
            <a:endParaRPr lang="zh-CN" altLang="en-US" sz="1600" b="1">
              <a:latin typeface="Arial" charset="0"/>
              <a:ea typeface="宋体" charset="-122"/>
            </a:endParaRPr>
          </a:p>
        </p:txBody>
      </p:sp>
      <p:sp>
        <p:nvSpPr>
          <p:cNvPr id="58403" name="流程图: 合并 58402"/>
          <p:cNvSpPr/>
          <p:nvPr/>
        </p:nvSpPr>
        <p:spPr>
          <a:xfrm>
            <a:off x="6553200" y="4706938"/>
            <a:ext cx="228600" cy="76200"/>
          </a:xfrm>
          <a:prstGeom prst="flowChartMerge">
            <a:avLst/>
          </a:prstGeom>
          <a:solidFill>
            <a:srgbClr val="FF9900"/>
          </a:solidFill>
          <a:ln w="9525" cap="flat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8404" name="文本框 58403"/>
          <p:cNvSpPr txBox="1"/>
          <p:nvPr/>
        </p:nvSpPr>
        <p:spPr>
          <a:xfrm>
            <a:off x="3352800" y="4800600"/>
            <a:ext cx="2057400" cy="337185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zh-CN" altLang="en-US" sz="1600" b="1" dirty="0">
                <a:solidFill>
                  <a:schemeClr val="accent2"/>
                </a:solidFill>
                <a:latin typeface="Arial" charset="0"/>
                <a:ea typeface="宋体" charset="-122"/>
              </a:rPr>
              <a:t>实施、监督、报告</a:t>
            </a:r>
            <a:endParaRPr lang="zh-CN" altLang="en-US" sz="1600" b="1">
              <a:solidFill>
                <a:schemeClr val="accent2"/>
              </a:solidFill>
              <a:latin typeface="Arial" charset="0"/>
              <a:ea typeface="宋体" charset="-122"/>
            </a:endParaRPr>
          </a:p>
        </p:txBody>
      </p:sp>
      <p:sp>
        <p:nvSpPr>
          <p:cNvPr id="58405" name="文本框 58404"/>
          <p:cNvSpPr txBox="1"/>
          <p:nvPr/>
        </p:nvSpPr>
        <p:spPr>
          <a:xfrm>
            <a:off x="5638800" y="4783138"/>
            <a:ext cx="2057400" cy="337185"/>
          </a:xfrm>
          <a:prstGeom prst="rect">
            <a:avLst/>
          </a:prstGeom>
          <a:gradFill rotWithShape="0">
            <a:gsLst>
              <a:gs pos="0">
                <a:srgbClr val="FF33CC"/>
              </a:gs>
              <a:gs pos="50000">
                <a:srgbClr val="FF33CC">
                  <a:gamma/>
                  <a:shade val="46275"/>
                  <a:invGamma/>
                </a:srgbClr>
              </a:gs>
              <a:gs pos="100000">
                <a:srgbClr val="FF33CC"/>
              </a:gs>
            </a:gsLst>
            <a:lin ang="5400000" scaled="1"/>
            <a:tileRect/>
          </a:gradFill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zh-CN" altLang="en-US" sz="1600" b="1" dirty="0">
                <a:latin typeface="Arial" charset="0"/>
                <a:ea typeface="宋体" charset="-122"/>
              </a:rPr>
              <a:t>监控、监察、审核</a:t>
            </a:r>
            <a:endParaRPr lang="zh-CN" altLang="en-US" sz="1600" b="1">
              <a:latin typeface="Arial" charset="0"/>
              <a:ea typeface="宋体" charset="-122"/>
            </a:endParaRPr>
          </a:p>
        </p:txBody>
      </p:sp>
      <p:sp>
        <p:nvSpPr>
          <p:cNvPr id="58406" name="文本框 58405"/>
          <p:cNvSpPr txBox="1"/>
          <p:nvPr/>
        </p:nvSpPr>
        <p:spPr>
          <a:xfrm>
            <a:off x="2743200" y="5181600"/>
            <a:ext cx="7315200" cy="337185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 w="9525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r">
              <a:lnSpc>
                <a:spcPct val="100000"/>
              </a:lnSpc>
              <a:spcBef>
                <a:spcPct val="50000"/>
              </a:spcBef>
            </a:pPr>
            <a:r>
              <a:rPr lang="zh-CN" altLang="en-US" sz="1600" b="1" dirty="0">
                <a:solidFill>
                  <a:schemeClr val="accent1">
                    <a:lumMod val="50000"/>
                  </a:schemeClr>
                </a:solidFill>
                <a:latin typeface="Arial" charset="0"/>
                <a:ea typeface="宋体" charset="-122"/>
                <a:hlinkClick r:id="rId3" action="ppaction://hlinksldjump"/>
              </a:rPr>
              <a:t>复员</a:t>
            </a:r>
            <a:endParaRPr lang="zh-CN" altLang="en-US" sz="1600">
              <a:solidFill>
                <a:schemeClr val="accent1">
                  <a:lumMod val="50000"/>
                </a:schemeClr>
              </a:solidFill>
              <a:latin typeface="Arial" charset="0"/>
              <a:ea typeface="宋体" charset="-122"/>
            </a:endParaRPr>
          </a:p>
        </p:txBody>
      </p:sp>
      <p:sp>
        <p:nvSpPr>
          <p:cNvPr id="58407" name="流程图: 合并 58406"/>
          <p:cNvSpPr/>
          <p:nvPr/>
        </p:nvSpPr>
        <p:spPr>
          <a:xfrm>
            <a:off x="6629400" y="5087938"/>
            <a:ext cx="228600" cy="76200"/>
          </a:xfrm>
          <a:prstGeom prst="flowChartMerge">
            <a:avLst/>
          </a:prstGeom>
          <a:solidFill>
            <a:srgbClr val="FF9900"/>
          </a:solidFill>
          <a:ln w="9525" cap="flat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8409" name="文本框 58408"/>
          <p:cNvSpPr txBox="1"/>
          <p:nvPr/>
        </p:nvSpPr>
        <p:spPr>
          <a:xfrm>
            <a:off x="3352800" y="5181600"/>
            <a:ext cx="4343400" cy="337185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zh-CN" altLang="en-US" sz="1600" b="1" dirty="0">
                <a:solidFill>
                  <a:schemeClr val="accent2"/>
                </a:solidFill>
                <a:latin typeface="Arial" charset="0"/>
                <a:ea typeface="宋体" charset="-122"/>
              </a:rPr>
              <a:t>审核复员计划</a:t>
            </a:r>
          </a:p>
        </p:txBody>
      </p:sp>
      <p:sp>
        <p:nvSpPr>
          <p:cNvPr id="58410" name="文本框 58409"/>
          <p:cNvSpPr txBox="1"/>
          <p:nvPr/>
        </p:nvSpPr>
        <p:spPr>
          <a:xfrm>
            <a:off x="3352800" y="5562600"/>
            <a:ext cx="2057400" cy="337185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zh-CN" altLang="en-US" sz="1600" b="1" dirty="0">
                <a:solidFill>
                  <a:schemeClr val="accent2"/>
                </a:solidFill>
                <a:latin typeface="Arial" charset="0"/>
                <a:ea typeface="宋体" charset="-122"/>
              </a:rPr>
              <a:t>复员</a:t>
            </a:r>
            <a:endParaRPr lang="zh-CN" altLang="en-US" sz="1600" b="1">
              <a:solidFill>
                <a:schemeClr val="accent2"/>
              </a:solidFill>
              <a:latin typeface="Arial" charset="0"/>
              <a:ea typeface="宋体" charset="-122"/>
            </a:endParaRPr>
          </a:p>
        </p:txBody>
      </p:sp>
      <p:sp>
        <p:nvSpPr>
          <p:cNvPr id="58411" name="文本框 58410"/>
          <p:cNvSpPr txBox="1"/>
          <p:nvPr/>
        </p:nvSpPr>
        <p:spPr>
          <a:xfrm>
            <a:off x="5638800" y="5562600"/>
            <a:ext cx="2057400" cy="337185"/>
          </a:xfrm>
          <a:prstGeom prst="rect">
            <a:avLst/>
          </a:prstGeom>
          <a:gradFill rotWithShape="0">
            <a:gsLst>
              <a:gs pos="0">
                <a:srgbClr val="FF33CC"/>
              </a:gs>
              <a:gs pos="50000">
                <a:srgbClr val="FF33CC">
                  <a:gamma/>
                  <a:shade val="46275"/>
                  <a:invGamma/>
                </a:srgbClr>
              </a:gs>
              <a:gs pos="100000">
                <a:srgbClr val="FF33CC"/>
              </a:gs>
            </a:gsLst>
            <a:lin ang="5400000" scaled="1"/>
            <a:tileRect/>
          </a:gradFill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zh-CN" altLang="en-US" sz="1600" b="1" dirty="0">
                <a:latin typeface="Arial" charset="0"/>
                <a:ea typeface="宋体" charset="-122"/>
              </a:rPr>
              <a:t>验收、恢复场地</a:t>
            </a:r>
            <a:endParaRPr lang="zh-CN" altLang="en-US" sz="1600" b="1">
              <a:latin typeface="Arial" charset="0"/>
              <a:ea typeface="宋体" charset="-122"/>
            </a:endParaRPr>
          </a:p>
        </p:txBody>
      </p:sp>
      <p:sp>
        <p:nvSpPr>
          <p:cNvPr id="58412" name="流程图: 合并 58411"/>
          <p:cNvSpPr/>
          <p:nvPr/>
        </p:nvSpPr>
        <p:spPr>
          <a:xfrm>
            <a:off x="6629400" y="5867400"/>
            <a:ext cx="228600" cy="76200"/>
          </a:xfrm>
          <a:prstGeom prst="flowChartMerge">
            <a:avLst/>
          </a:prstGeom>
          <a:solidFill>
            <a:srgbClr val="FF9900"/>
          </a:solidFill>
          <a:ln w="9525" cap="flat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8417" name="文本框 58416"/>
          <p:cNvSpPr txBox="1"/>
          <p:nvPr/>
        </p:nvSpPr>
        <p:spPr>
          <a:xfrm>
            <a:off x="3352800" y="6324600"/>
            <a:ext cx="2057400" cy="337185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zh-CN" altLang="en-US" sz="1600" b="1" dirty="0">
                <a:solidFill>
                  <a:schemeClr val="accent2"/>
                </a:solidFill>
                <a:latin typeface="Arial" charset="0"/>
                <a:ea typeface="宋体" charset="-122"/>
              </a:rPr>
              <a:t>报告</a:t>
            </a:r>
          </a:p>
        </p:txBody>
      </p:sp>
      <p:sp>
        <p:nvSpPr>
          <p:cNvPr id="58418" name="文本框 58417"/>
          <p:cNvSpPr txBox="1"/>
          <p:nvPr/>
        </p:nvSpPr>
        <p:spPr>
          <a:xfrm>
            <a:off x="5715000" y="6324600"/>
            <a:ext cx="2057400" cy="337185"/>
          </a:xfrm>
          <a:prstGeom prst="rect">
            <a:avLst/>
          </a:prstGeom>
          <a:gradFill rotWithShape="0">
            <a:gsLst>
              <a:gs pos="0">
                <a:srgbClr val="FF33CC"/>
              </a:gs>
              <a:gs pos="50000">
                <a:srgbClr val="FF33CC">
                  <a:gamma/>
                  <a:shade val="46275"/>
                  <a:invGamma/>
                </a:srgbClr>
              </a:gs>
              <a:gs pos="100000">
                <a:srgbClr val="FF33CC"/>
              </a:gs>
            </a:gsLst>
            <a:lin ang="5400000" scaled="1"/>
            <a:tileRect/>
          </a:gradFill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zh-CN" altLang="en-US" sz="1600" b="1" dirty="0">
                <a:latin typeface="Arial" charset="0"/>
                <a:ea typeface="宋体" charset="-122"/>
              </a:rPr>
              <a:t>最终评价和报告</a:t>
            </a:r>
            <a:endParaRPr lang="zh-CN" altLang="en-US" sz="1600" b="1">
              <a:latin typeface="Arial" charset="0"/>
              <a:ea typeface="宋体" charset="-122"/>
            </a:endParaRPr>
          </a:p>
        </p:txBody>
      </p:sp>
      <p:sp>
        <p:nvSpPr>
          <p:cNvPr id="58419" name="文本框 58418"/>
          <p:cNvSpPr txBox="1"/>
          <p:nvPr/>
        </p:nvSpPr>
        <p:spPr>
          <a:xfrm>
            <a:off x="3352800" y="5943600"/>
            <a:ext cx="4419600" cy="337185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zh-CN" altLang="en-US" sz="1600" b="1" dirty="0">
                <a:solidFill>
                  <a:schemeClr val="accent2"/>
                </a:solidFill>
                <a:latin typeface="Arial" charset="0"/>
                <a:ea typeface="宋体" charset="-122"/>
              </a:rPr>
              <a:t>审核</a:t>
            </a:r>
          </a:p>
        </p:txBody>
      </p:sp>
      <p:sp>
        <p:nvSpPr>
          <p:cNvPr id="58422" name="标题 58421"/>
          <p:cNvSpPr>
            <a:spLocks noGrp="1"/>
          </p:cNvSpPr>
          <p:nvPr>
            <p:ph type="title"/>
          </p:nvPr>
        </p:nvSpPr>
        <p:spPr>
          <a:xfrm>
            <a:off x="1598930" y="984885"/>
            <a:ext cx="989330" cy="5502910"/>
          </a:xfrm>
        </p:spPr>
        <p:txBody>
          <a:bodyPr anchor="ctr"/>
          <a:lstStyle/>
          <a:p>
            <a:r>
              <a:rPr lang="zh-CN" altLang="en-US" sz="32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承包商安全管理典型</a:t>
            </a:r>
            <a:br>
              <a:rPr lang="zh-CN" altLang="en-US" sz="32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</a:br>
            <a:r>
              <a:rPr lang="zh-CN" altLang="en-US" sz="32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流程</a:t>
            </a:r>
          </a:p>
        </p:txBody>
      </p:sp>
      <p:sp>
        <p:nvSpPr>
          <p:cNvPr id="58423" name="直接连接符 58422"/>
          <p:cNvSpPr/>
          <p:nvPr/>
        </p:nvSpPr>
        <p:spPr>
          <a:xfrm>
            <a:off x="10058400" y="6172200"/>
            <a:ext cx="228600" cy="0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sp>
      <p:sp>
        <p:nvSpPr>
          <p:cNvPr id="58424" name="直接连接符 58423"/>
          <p:cNvSpPr/>
          <p:nvPr/>
        </p:nvSpPr>
        <p:spPr>
          <a:xfrm flipV="1">
            <a:off x="10287000" y="2057400"/>
            <a:ext cx="0" cy="4114800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sp>
      <p:sp>
        <p:nvSpPr>
          <p:cNvPr id="3" name="直接连接符 2"/>
          <p:cNvSpPr/>
          <p:nvPr/>
        </p:nvSpPr>
        <p:spPr>
          <a:xfrm>
            <a:off x="9312910" y="2057400"/>
            <a:ext cx="838835" cy="12700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headEnd type="triangle" w="med" len="med"/>
            <a:tailEnd type="triangle" w="med" len="med"/>
          </a:ln>
        </p:spPr>
      </p:sp>
      <p:sp>
        <p:nvSpPr>
          <p:cNvPr id="4" name="标题 58421"/>
          <p:cNvSpPr>
            <a:spLocks noGrp="1"/>
          </p:cNvSpPr>
          <p:nvPr/>
        </p:nvSpPr>
        <p:spPr>
          <a:xfrm>
            <a:off x="850900" y="755650"/>
            <a:ext cx="748030" cy="5804535"/>
          </a:xfr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2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国际油气协会</a:t>
            </a:r>
            <a:endParaRPr lang="en-US" altLang="zh-CN" sz="360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22630" y="5040630"/>
            <a:ext cx="876300" cy="52197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2800" b="1"/>
              <a:t>OGP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1" name="椭圆 155650"/>
          <p:cNvSpPr/>
          <p:nvPr/>
        </p:nvSpPr>
        <p:spPr>
          <a:xfrm>
            <a:off x="3000375" y="1773238"/>
            <a:ext cx="2376488" cy="1368425"/>
          </a:xfrm>
          <a:prstGeom prst="ellipse">
            <a:avLst/>
          </a:prstGeom>
          <a:solidFill>
            <a:srgbClr val="00FFFF"/>
          </a:solidFill>
          <a:ln w="12700" cap="flat" cmpd="sng">
            <a:solidFill>
              <a:schemeClr val="tx1"/>
            </a:solidFill>
            <a:prstDash val="solid"/>
            <a:headEnd type="none" w="sm" len="sm"/>
            <a:tailEnd type="none" w="sm" len="sm"/>
          </a:ln>
          <a:effectLst>
            <a:outerShdw dist="107763" dir="2699999" algn="ctr" rotWithShape="0">
              <a:srgbClr val="808080"/>
            </a:outerShdw>
          </a:effectLst>
        </p:spPr>
        <p:txBody>
          <a:bodyPr wrap="none" anchor="ctr"/>
          <a:lstStyle/>
          <a:p>
            <a:pPr algn="ctr">
              <a:buClr>
                <a:schemeClr val="bg1"/>
              </a:buClr>
            </a:pPr>
            <a:r>
              <a:rPr lang="en-US" altLang="zh-CN" sz="2400" b="1">
                <a:solidFill>
                  <a:schemeClr val="hlink"/>
                </a:solidFill>
                <a:latin typeface="標楷體" pitchFamily="1" charset="-120"/>
                <a:ea typeface="標楷體" pitchFamily="1" charset="-120"/>
              </a:rPr>
              <a:t>7.</a:t>
            </a:r>
            <a:r>
              <a:rPr lang="zh-CN" altLang="en-US" sz="2400" b="1" dirty="0">
                <a:solidFill>
                  <a:schemeClr val="hlink"/>
                </a:solidFill>
                <a:latin typeface="標楷體" pitchFamily="1" charset="-120"/>
                <a:ea typeface="標楷體" pitchFamily="1" charset="-120"/>
              </a:rPr>
              <a:t>签约后的</a:t>
            </a:r>
          </a:p>
          <a:p>
            <a:pPr algn="ctr">
              <a:buClr>
                <a:schemeClr val="bg1"/>
              </a:buClr>
            </a:pPr>
            <a:r>
              <a:rPr lang="zh-CN" altLang="en-US" sz="2400" b="1" dirty="0">
                <a:solidFill>
                  <a:schemeClr val="hlink"/>
                </a:solidFill>
                <a:latin typeface="標楷體" pitchFamily="1" charset="-120"/>
                <a:ea typeface="標楷體" pitchFamily="1" charset="-120"/>
              </a:rPr>
              <a:t>绩效评估</a:t>
            </a:r>
            <a:endParaRPr lang="en-US" altLang="zh-TW" sz="2400" b="1">
              <a:solidFill>
                <a:schemeClr val="hlink"/>
              </a:solidFill>
              <a:latin typeface="標楷體" pitchFamily="1" charset="-120"/>
              <a:ea typeface="標楷體" pitchFamily="1" charset="-120"/>
            </a:endParaRPr>
          </a:p>
        </p:txBody>
      </p:sp>
      <p:sp>
        <p:nvSpPr>
          <p:cNvPr id="155652" name="椭圆 155651"/>
          <p:cNvSpPr/>
          <p:nvPr/>
        </p:nvSpPr>
        <p:spPr>
          <a:xfrm>
            <a:off x="4943475" y="476250"/>
            <a:ext cx="2349500" cy="1657350"/>
          </a:xfrm>
          <a:prstGeom prst="ellipse">
            <a:avLst/>
          </a:prstGeom>
          <a:solidFill>
            <a:srgbClr val="00FFFF"/>
          </a:solidFill>
          <a:ln w="12700" cap="flat" cmpd="sng">
            <a:solidFill>
              <a:schemeClr val="tx1"/>
            </a:solidFill>
            <a:prstDash val="solid"/>
            <a:headEnd type="none" w="sm" len="sm"/>
            <a:tailEnd type="none" w="sm" len="sm"/>
          </a:ln>
          <a:effectLst>
            <a:outerShdw dist="107763" dir="2699999" algn="ctr" rotWithShape="0">
              <a:srgbClr val="808080"/>
            </a:outerShdw>
          </a:effectLst>
        </p:spPr>
        <p:txBody>
          <a:bodyPr wrap="none" anchor="ctr"/>
          <a:lstStyle/>
          <a:p>
            <a:pPr algn="ctr">
              <a:buClr>
                <a:schemeClr val="bg1"/>
              </a:buClr>
            </a:pPr>
            <a:r>
              <a:rPr lang="en-US" altLang="zh-TW" sz="2400" b="1" dirty="0">
                <a:solidFill>
                  <a:schemeClr val="hlink"/>
                </a:solidFill>
                <a:latin typeface="標楷體" pitchFamily="1" charset="-120"/>
                <a:ea typeface="標楷體" pitchFamily="1" charset="-120"/>
              </a:rPr>
              <a:t>1.</a:t>
            </a:r>
            <a:r>
              <a:rPr lang="zh-TW" altLang="en-US" sz="2400" b="1" dirty="0">
                <a:solidFill>
                  <a:schemeClr val="hlink"/>
                </a:solidFill>
                <a:latin typeface="標楷體" pitchFamily="1" charset="-120"/>
                <a:ea typeface="標楷體" pitchFamily="1" charset="-120"/>
              </a:rPr>
              <a:t>承包商的</a:t>
            </a:r>
          </a:p>
          <a:p>
            <a:pPr algn="ctr">
              <a:buClr>
                <a:schemeClr val="bg1"/>
              </a:buClr>
            </a:pPr>
            <a:r>
              <a:rPr lang="zh-CN" altLang="en-US" sz="2400" b="1" dirty="0">
                <a:solidFill>
                  <a:schemeClr val="hlink"/>
                </a:solidFill>
                <a:latin typeface="標楷體" pitchFamily="1" charset="-120"/>
                <a:ea typeface="標楷體" pitchFamily="1" charset="-120"/>
              </a:rPr>
              <a:t>选择及预审</a:t>
            </a:r>
            <a:endParaRPr lang="zh-TW" altLang="en-US" sz="2400" b="1">
              <a:solidFill>
                <a:schemeClr val="hlink"/>
              </a:solidFill>
              <a:latin typeface="標楷體" pitchFamily="1" charset="-120"/>
              <a:ea typeface="標楷體" pitchFamily="1" charset="-120"/>
            </a:endParaRPr>
          </a:p>
        </p:txBody>
      </p:sp>
      <p:sp>
        <p:nvSpPr>
          <p:cNvPr id="155653" name="椭圆 155652"/>
          <p:cNvSpPr/>
          <p:nvPr/>
        </p:nvSpPr>
        <p:spPr>
          <a:xfrm>
            <a:off x="7032625" y="1700213"/>
            <a:ext cx="2438400" cy="1430337"/>
          </a:xfrm>
          <a:prstGeom prst="ellipse">
            <a:avLst/>
          </a:prstGeom>
          <a:solidFill>
            <a:srgbClr val="00FFFF"/>
          </a:solidFill>
          <a:ln w="12700" cap="flat" cmpd="sng">
            <a:solidFill>
              <a:schemeClr val="tx1"/>
            </a:solidFill>
            <a:prstDash val="solid"/>
            <a:headEnd type="none" w="sm" len="sm"/>
            <a:tailEnd type="none" w="sm" len="sm"/>
          </a:ln>
          <a:effectLst>
            <a:outerShdw dist="107763" dir="2699999" algn="ctr" rotWithShape="0">
              <a:srgbClr val="808080"/>
            </a:outerShdw>
          </a:effectLst>
        </p:spPr>
        <p:txBody>
          <a:bodyPr wrap="none" anchor="ctr"/>
          <a:lstStyle/>
          <a:p>
            <a:pPr algn="ctr">
              <a:buClr>
                <a:schemeClr val="bg1"/>
              </a:buClr>
            </a:pPr>
            <a:endParaRPr lang="en-US" altLang="zh-TW" dirty="0">
              <a:latin typeface="Arial" charset="0"/>
              <a:ea typeface="宋体" charset="-122"/>
            </a:endParaRPr>
          </a:p>
          <a:p>
            <a:pPr algn="ctr">
              <a:buClr>
                <a:schemeClr val="bg1"/>
              </a:buClr>
            </a:pPr>
            <a:r>
              <a:rPr lang="zh-CN" altLang="en-US" sz="2400" b="1" dirty="0">
                <a:solidFill>
                  <a:schemeClr val="hlink"/>
                </a:solidFill>
                <a:latin typeface="標楷體" pitchFamily="1" charset="-120"/>
                <a:ea typeface="標楷體" pitchFamily="1" charset="-120"/>
              </a:rPr>
              <a:t>2.合约</a:t>
            </a:r>
            <a:r>
              <a:rPr lang="zh-TW" altLang="en-US" sz="2400" b="1" dirty="0">
                <a:solidFill>
                  <a:schemeClr val="hlink"/>
                </a:solidFill>
                <a:latin typeface="標楷體" pitchFamily="1" charset="-120"/>
                <a:ea typeface="標楷體" pitchFamily="1" charset="-120"/>
              </a:rPr>
              <a:t>的</a:t>
            </a:r>
            <a:endParaRPr lang="zh-TW" altLang="en-US" sz="2400" b="1">
              <a:solidFill>
                <a:schemeClr val="hlink"/>
              </a:solidFill>
              <a:latin typeface="標楷體" pitchFamily="1" charset="-120"/>
              <a:ea typeface="標楷體" pitchFamily="1" charset="-120"/>
            </a:endParaRPr>
          </a:p>
          <a:p>
            <a:pPr algn="ctr">
              <a:buClr>
                <a:schemeClr val="bg1"/>
              </a:buClr>
            </a:pPr>
            <a:r>
              <a:rPr lang="zh-CN" altLang="en-US" sz="2400" b="1" dirty="0">
                <a:solidFill>
                  <a:schemeClr val="hlink"/>
                </a:solidFill>
                <a:latin typeface="標楷體" pitchFamily="1" charset="-120"/>
                <a:ea typeface="標楷體" pitchFamily="1" charset="-120"/>
              </a:rPr>
              <a:t>准备</a:t>
            </a:r>
            <a:endParaRPr lang="zh-TW" altLang="en-US" sz="2400" b="1">
              <a:solidFill>
                <a:schemeClr val="hlink"/>
              </a:solidFill>
              <a:latin typeface="標楷體" pitchFamily="1" charset="-120"/>
              <a:ea typeface="標楷體" pitchFamily="1" charset="-120"/>
            </a:endParaRPr>
          </a:p>
        </p:txBody>
      </p:sp>
      <p:sp>
        <p:nvSpPr>
          <p:cNvPr id="155654" name="椭圆 155653"/>
          <p:cNvSpPr/>
          <p:nvPr/>
        </p:nvSpPr>
        <p:spPr>
          <a:xfrm>
            <a:off x="7680325" y="3357563"/>
            <a:ext cx="2305050" cy="1285875"/>
          </a:xfrm>
          <a:prstGeom prst="ellipse">
            <a:avLst/>
          </a:prstGeom>
          <a:solidFill>
            <a:srgbClr val="00FFFF"/>
          </a:solidFill>
          <a:ln w="12700" cap="flat" cmpd="sng">
            <a:solidFill>
              <a:schemeClr val="tx1"/>
            </a:solidFill>
            <a:prstDash val="solid"/>
            <a:headEnd type="none" w="sm" len="sm"/>
            <a:tailEnd type="none" w="sm" len="sm"/>
          </a:ln>
          <a:effectLst>
            <a:outerShdw dist="107763" dir="2699999" algn="ctr" rotWithShape="0">
              <a:srgbClr val="808080"/>
            </a:outerShdw>
          </a:effectLst>
        </p:spPr>
        <p:txBody>
          <a:bodyPr wrap="none" anchor="ctr"/>
          <a:lstStyle/>
          <a:p>
            <a:pPr algn="ctr">
              <a:buClr>
                <a:schemeClr val="bg1"/>
              </a:buClr>
            </a:pPr>
            <a:r>
              <a:rPr lang="zh-CN" altLang="en-US" sz="2400" b="1" dirty="0">
                <a:solidFill>
                  <a:schemeClr val="hlink"/>
                </a:solidFill>
                <a:latin typeface="標楷體" pitchFamily="1" charset="-120"/>
                <a:ea typeface="標楷體" pitchFamily="1" charset="-120"/>
              </a:rPr>
              <a:t>3. 招标会议</a:t>
            </a:r>
            <a:endParaRPr lang="en-US" altLang="zh-TW" sz="2400" b="1">
              <a:solidFill>
                <a:schemeClr val="hlink"/>
              </a:solidFill>
              <a:latin typeface="標楷體" pitchFamily="1" charset="-120"/>
              <a:ea typeface="標楷體" pitchFamily="1" charset="-120"/>
            </a:endParaRPr>
          </a:p>
        </p:txBody>
      </p:sp>
      <p:sp>
        <p:nvSpPr>
          <p:cNvPr id="155655" name="椭圆 155654"/>
          <p:cNvSpPr/>
          <p:nvPr/>
        </p:nvSpPr>
        <p:spPr>
          <a:xfrm>
            <a:off x="6672263" y="4724400"/>
            <a:ext cx="2349500" cy="1511300"/>
          </a:xfrm>
          <a:prstGeom prst="ellipse">
            <a:avLst/>
          </a:prstGeom>
          <a:solidFill>
            <a:srgbClr val="00FFFF"/>
          </a:solidFill>
          <a:ln w="12700" cap="flat" cmpd="sng">
            <a:solidFill>
              <a:schemeClr val="tx1"/>
            </a:solidFill>
            <a:prstDash val="solid"/>
            <a:headEnd type="none" w="sm" len="sm"/>
            <a:tailEnd type="none" w="sm" len="sm"/>
          </a:ln>
          <a:effectLst>
            <a:outerShdw dist="107763" dir="2699999" algn="ctr" rotWithShape="0">
              <a:srgbClr val="808080"/>
            </a:outerShdw>
          </a:effectLst>
        </p:spPr>
        <p:txBody>
          <a:bodyPr wrap="none" anchor="ctr"/>
          <a:lstStyle/>
          <a:p>
            <a:pPr algn="ctr">
              <a:buClr>
                <a:schemeClr val="bg1"/>
              </a:buClr>
            </a:pPr>
            <a:r>
              <a:rPr lang="en-US" altLang="zh-TW" sz="2400" b="1" dirty="0">
                <a:solidFill>
                  <a:schemeClr val="hlink"/>
                </a:solidFill>
                <a:latin typeface="標楷體" pitchFamily="1" charset="-120"/>
                <a:ea typeface="標楷體" pitchFamily="1" charset="-120"/>
              </a:rPr>
              <a:t>4. </a:t>
            </a:r>
            <a:r>
              <a:rPr lang="zh-TW" altLang="en-US" sz="2400" b="1" dirty="0">
                <a:solidFill>
                  <a:schemeClr val="hlink"/>
                </a:solidFill>
                <a:latin typeface="標楷體" pitchFamily="1" charset="-120"/>
                <a:ea typeface="標楷體" pitchFamily="1" charset="-120"/>
              </a:rPr>
              <a:t>安全</a:t>
            </a:r>
            <a:r>
              <a:rPr lang="zh-CN" altLang="en-US" sz="2400" b="1" dirty="0">
                <a:solidFill>
                  <a:schemeClr val="hlink"/>
                </a:solidFill>
                <a:latin typeface="標楷體" pitchFamily="1" charset="-120"/>
                <a:ea typeface="標楷體" pitchFamily="1" charset="-120"/>
              </a:rPr>
              <a:t>培训</a:t>
            </a:r>
            <a:endParaRPr lang="zh-TW" altLang="en-US" sz="2400" b="1" dirty="0">
              <a:solidFill>
                <a:schemeClr val="hlink"/>
              </a:solidFill>
              <a:latin typeface="標楷體" pitchFamily="1" charset="-120"/>
              <a:ea typeface="標楷體" pitchFamily="1" charset="-120"/>
            </a:endParaRPr>
          </a:p>
        </p:txBody>
      </p:sp>
      <p:sp>
        <p:nvSpPr>
          <p:cNvPr id="155656" name="椭圆 155655"/>
          <p:cNvSpPr/>
          <p:nvPr/>
        </p:nvSpPr>
        <p:spPr>
          <a:xfrm>
            <a:off x="4008438" y="4652963"/>
            <a:ext cx="2376487" cy="1439862"/>
          </a:xfrm>
          <a:prstGeom prst="ellipse">
            <a:avLst/>
          </a:prstGeom>
          <a:solidFill>
            <a:srgbClr val="00FFFF"/>
          </a:solidFill>
          <a:ln w="12700" cap="flat" cmpd="sng">
            <a:solidFill>
              <a:schemeClr val="tx1"/>
            </a:solidFill>
            <a:prstDash val="solid"/>
            <a:headEnd type="none" w="sm" len="sm"/>
            <a:tailEnd type="none" w="sm" len="sm"/>
          </a:ln>
          <a:effectLst>
            <a:outerShdw dist="107763" dir="2699999" algn="ctr" rotWithShape="0">
              <a:srgbClr val="808080"/>
            </a:outerShdw>
          </a:effectLst>
        </p:spPr>
        <p:txBody>
          <a:bodyPr wrap="none" anchor="ctr"/>
          <a:lstStyle/>
          <a:p>
            <a:pPr algn="ctr">
              <a:buClr>
                <a:schemeClr val="bg1"/>
              </a:buClr>
            </a:pPr>
            <a:r>
              <a:rPr lang="en-US" altLang="zh-TW" sz="2400" b="1" dirty="0">
                <a:solidFill>
                  <a:schemeClr val="hlink"/>
                </a:solidFill>
                <a:latin typeface="標楷體" pitchFamily="1" charset="-120"/>
                <a:ea typeface="標楷體" pitchFamily="1" charset="-120"/>
              </a:rPr>
              <a:t>5. </a:t>
            </a:r>
            <a:r>
              <a:rPr lang="zh-TW" altLang="en-US" sz="2400" b="1" dirty="0">
                <a:solidFill>
                  <a:schemeClr val="hlink"/>
                </a:solidFill>
                <a:latin typeface="標楷體" pitchFamily="1" charset="-120"/>
                <a:ea typeface="標楷體" pitchFamily="1" charset="-120"/>
              </a:rPr>
              <a:t>工作前安全</a:t>
            </a:r>
          </a:p>
          <a:p>
            <a:pPr algn="ctr">
              <a:buClr>
                <a:schemeClr val="bg1"/>
              </a:buClr>
            </a:pPr>
            <a:r>
              <a:rPr lang="zh-CN" altLang="en-US" sz="2400" b="1" dirty="0">
                <a:solidFill>
                  <a:schemeClr val="hlink"/>
                </a:solidFill>
                <a:latin typeface="標楷體" pitchFamily="1" charset="-120"/>
                <a:ea typeface="標楷體" pitchFamily="1" charset="-120"/>
              </a:rPr>
              <a:t>检</a:t>
            </a:r>
            <a:r>
              <a:rPr lang="zh-TW" altLang="en-US" sz="2400" b="1" dirty="0">
                <a:solidFill>
                  <a:schemeClr val="hlink"/>
                </a:solidFill>
                <a:latin typeface="標楷體" pitchFamily="1" charset="-120"/>
                <a:ea typeface="標楷體" pitchFamily="1" charset="-120"/>
              </a:rPr>
              <a:t>查</a:t>
            </a:r>
            <a:endParaRPr lang="zh-TW" altLang="en-US" sz="2400" b="1">
              <a:solidFill>
                <a:schemeClr val="hlink"/>
              </a:solidFill>
              <a:latin typeface="標楷體" pitchFamily="1" charset="-120"/>
              <a:ea typeface="標楷體" pitchFamily="1" charset="-120"/>
            </a:endParaRPr>
          </a:p>
        </p:txBody>
      </p:sp>
      <p:sp>
        <p:nvSpPr>
          <p:cNvPr id="155657" name="椭圆 155656"/>
          <p:cNvSpPr/>
          <p:nvPr/>
        </p:nvSpPr>
        <p:spPr>
          <a:xfrm>
            <a:off x="2424113" y="3429000"/>
            <a:ext cx="2232025" cy="1376363"/>
          </a:xfrm>
          <a:prstGeom prst="ellipse">
            <a:avLst/>
          </a:prstGeom>
          <a:solidFill>
            <a:srgbClr val="00FFFF"/>
          </a:solidFill>
          <a:ln w="12700" cap="flat" cmpd="sng">
            <a:solidFill>
              <a:schemeClr val="tx1"/>
            </a:solidFill>
            <a:prstDash val="solid"/>
            <a:headEnd type="none" w="sm" len="sm"/>
            <a:tailEnd type="none" w="sm" len="sm"/>
          </a:ln>
          <a:effectLst>
            <a:outerShdw dist="107763" dir="2699999" algn="ctr" rotWithShape="0">
              <a:srgbClr val="808080"/>
            </a:outerShdw>
          </a:effectLst>
        </p:spPr>
        <p:txBody>
          <a:bodyPr wrap="none" anchor="ctr"/>
          <a:lstStyle/>
          <a:p>
            <a:pPr algn="ctr">
              <a:buClr>
                <a:schemeClr val="bg1"/>
              </a:buClr>
            </a:pPr>
            <a:r>
              <a:rPr lang="en-US" altLang="zh-CN" sz="2400" b="1">
                <a:solidFill>
                  <a:schemeClr val="hlink"/>
                </a:solidFill>
                <a:latin typeface="標楷體" pitchFamily="1" charset="-120"/>
                <a:ea typeface="標楷體" pitchFamily="1" charset="-120"/>
              </a:rPr>
              <a:t>6.</a:t>
            </a:r>
            <a:r>
              <a:rPr lang="zh-CN" altLang="en-US" sz="2400" b="1" dirty="0">
                <a:solidFill>
                  <a:schemeClr val="hlink"/>
                </a:solidFill>
                <a:latin typeface="標楷體" pitchFamily="1" charset="-120"/>
                <a:ea typeface="標楷體" pitchFamily="1" charset="-120"/>
              </a:rPr>
              <a:t>现场管理</a:t>
            </a:r>
            <a:endParaRPr lang="zh-CN" altLang="zh-TW" sz="2400" b="1" dirty="0">
              <a:solidFill>
                <a:schemeClr val="hlink"/>
              </a:solidFill>
              <a:latin typeface="標楷體" pitchFamily="1" charset="-120"/>
              <a:ea typeface="標楷體" pitchFamily="1" charset="-120"/>
            </a:endParaRPr>
          </a:p>
          <a:p>
            <a:pPr algn="ctr">
              <a:buClr>
                <a:schemeClr val="bg1"/>
              </a:buClr>
            </a:pPr>
            <a:r>
              <a:rPr lang="zh-CN" altLang="en-US" sz="2400" b="1" dirty="0">
                <a:solidFill>
                  <a:schemeClr val="hlink"/>
                </a:solidFill>
                <a:latin typeface="標楷體" pitchFamily="1" charset="-120"/>
                <a:ea typeface="標楷體" pitchFamily="1" charset="-120"/>
              </a:rPr>
              <a:t>及监督</a:t>
            </a:r>
            <a:endParaRPr lang="en-US" altLang="zh-TW" sz="2400" b="1">
              <a:solidFill>
                <a:schemeClr val="hlink"/>
              </a:solidFill>
              <a:latin typeface="標楷體" pitchFamily="1" charset="-120"/>
              <a:ea typeface="標楷體" pitchFamily="1" charset="-120"/>
            </a:endParaRPr>
          </a:p>
        </p:txBody>
      </p:sp>
      <p:sp>
        <p:nvSpPr>
          <p:cNvPr id="155675" name="上弧形箭头 155674"/>
          <p:cNvSpPr/>
          <p:nvPr/>
        </p:nvSpPr>
        <p:spPr>
          <a:xfrm rot="2623427">
            <a:off x="7324725" y="896938"/>
            <a:ext cx="1223963" cy="431800"/>
          </a:xfrm>
          <a:prstGeom prst="curvedDownArrow">
            <a:avLst>
              <a:gd name="adj1" fmla="val 56691"/>
              <a:gd name="adj2" fmla="val 113382"/>
              <a:gd name="adj3" fmla="val 33333"/>
            </a:avLst>
          </a:prstGeom>
          <a:solidFill>
            <a:srgbClr val="CC33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5676" name="上弧形箭头 155675"/>
          <p:cNvSpPr/>
          <p:nvPr/>
        </p:nvSpPr>
        <p:spPr>
          <a:xfrm rot="3935891">
            <a:off x="9337675" y="2995613"/>
            <a:ext cx="1366838" cy="360362"/>
          </a:xfrm>
          <a:prstGeom prst="curvedDownArrow">
            <a:avLst>
              <a:gd name="adj1" fmla="val 75859"/>
              <a:gd name="adj2" fmla="val 151718"/>
              <a:gd name="adj3" fmla="val 33333"/>
            </a:avLst>
          </a:prstGeom>
          <a:solidFill>
            <a:srgbClr val="CC33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5677" name="上弧形箭头 155676"/>
          <p:cNvSpPr/>
          <p:nvPr/>
        </p:nvSpPr>
        <p:spPr>
          <a:xfrm rot="6815320">
            <a:off x="8940800" y="5119688"/>
            <a:ext cx="1216025" cy="425450"/>
          </a:xfrm>
          <a:prstGeom prst="curvedDownArrow">
            <a:avLst>
              <a:gd name="adj1" fmla="val 57164"/>
              <a:gd name="adj2" fmla="val 114328"/>
              <a:gd name="adj3" fmla="val 33333"/>
            </a:avLst>
          </a:prstGeom>
          <a:solidFill>
            <a:srgbClr val="CC33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5678" name="上弧形箭头 155677"/>
          <p:cNvSpPr/>
          <p:nvPr/>
        </p:nvSpPr>
        <p:spPr>
          <a:xfrm rot="10800000">
            <a:off x="5664200" y="6237288"/>
            <a:ext cx="1511300" cy="279400"/>
          </a:xfrm>
          <a:prstGeom prst="curvedDownArrow">
            <a:avLst>
              <a:gd name="adj1" fmla="val 108181"/>
              <a:gd name="adj2" fmla="val 216363"/>
              <a:gd name="adj3" fmla="val 33333"/>
            </a:avLst>
          </a:prstGeom>
          <a:solidFill>
            <a:srgbClr val="CC33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5679" name="上弧形箭头 155678"/>
          <p:cNvSpPr/>
          <p:nvPr/>
        </p:nvSpPr>
        <p:spPr>
          <a:xfrm rot="12774305">
            <a:off x="2582863" y="5099050"/>
            <a:ext cx="1295400" cy="358775"/>
          </a:xfrm>
          <a:prstGeom prst="curvedDownArrow">
            <a:avLst>
              <a:gd name="adj1" fmla="val 72212"/>
              <a:gd name="adj2" fmla="val 144424"/>
              <a:gd name="adj3" fmla="val 33333"/>
            </a:avLst>
          </a:prstGeom>
          <a:solidFill>
            <a:srgbClr val="CC33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5680" name="上弧形箭头 155679"/>
          <p:cNvSpPr/>
          <p:nvPr/>
        </p:nvSpPr>
        <p:spPr>
          <a:xfrm rot="16635273">
            <a:off x="2087563" y="2682875"/>
            <a:ext cx="1087437" cy="425450"/>
          </a:xfrm>
          <a:prstGeom prst="curvedDownArrow">
            <a:avLst>
              <a:gd name="adj1" fmla="val 51119"/>
              <a:gd name="adj2" fmla="val 102238"/>
              <a:gd name="adj3" fmla="val 33333"/>
            </a:avLst>
          </a:prstGeom>
          <a:solidFill>
            <a:srgbClr val="CC33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5681" name="上弧形箭头 155680"/>
          <p:cNvSpPr/>
          <p:nvPr/>
        </p:nvSpPr>
        <p:spPr>
          <a:xfrm rot="-2205751">
            <a:off x="3711575" y="950913"/>
            <a:ext cx="1223963" cy="360362"/>
          </a:xfrm>
          <a:prstGeom prst="curvedDownArrow">
            <a:avLst>
              <a:gd name="adj1" fmla="val 67929"/>
              <a:gd name="adj2" fmla="val 135859"/>
              <a:gd name="adj3" fmla="val 33333"/>
            </a:avLst>
          </a:prstGeom>
          <a:solidFill>
            <a:srgbClr val="CC33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5682" name="棱台 155681"/>
          <p:cNvSpPr/>
          <p:nvPr/>
        </p:nvSpPr>
        <p:spPr>
          <a:xfrm>
            <a:off x="4727575" y="3068638"/>
            <a:ext cx="2952750" cy="1441450"/>
          </a:xfrm>
          <a:prstGeom prst="bevel">
            <a:avLst>
              <a:gd name="adj" fmla="val 12500"/>
            </a:avLst>
          </a:prstGeom>
          <a:solidFill>
            <a:schemeClr val="accent2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5683" name="矩形 155682"/>
          <p:cNvSpPr/>
          <p:nvPr/>
        </p:nvSpPr>
        <p:spPr>
          <a:xfrm>
            <a:off x="4872038" y="3225800"/>
            <a:ext cx="2717800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TW" altLang="en-US" sz="3200" b="1" dirty="0">
                <a:solidFill>
                  <a:srgbClr val="0000F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ahoma" pitchFamily="34" charset="0"/>
                <a:ea typeface="標楷體" pitchFamily="1" charset="-120"/>
              </a:rPr>
              <a:t>承包商</a:t>
            </a:r>
          </a:p>
          <a:p>
            <a:pPr algn="ctr"/>
            <a:r>
              <a:rPr lang="zh-CN" altLang="en-US" sz="3200" b="1" dirty="0">
                <a:solidFill>
                  <a:srgbClr val="0000F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ahoma" pitchFamily="34" charset="0"/>
                <a:ea typeface="標楷體" pitchFamily="1" charset="-120"/>
              </a:rPr>
              <a:t>安全</a:t>
            </a:r>
            <a:r>
              <a:rPr lang="zh-TW" altLang="en-US" sz="3200" b="1" dirty="0">
                <a:solidFill>
                  <a:srgbClr val="0000F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ahoma" pitchFamily="34" charset="0"/>
                <a:ea typeface="標楷體" pitchFamily="1" charset="-120"/>
              </a:rPr>
              <a:t>管理流程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7</a:t>
            </a:fld>
            <a:endParaRPr lang="zh-TW" altLang="en-US" dirty="0">
              <a:latin typeface="Arial" charset="0"/>
            </a:endParaRPr>
          </a:p>
        </p:txBody>
      </p:sp>
      <p:sp>
        <p:nvSpPr>
          <p:cNvPr id="58422" name="标题 58421"/>
          <p:cNvSpPr>
            <a:spLocks noGrp="1"/>
          </p:cNvSpPr>
          <p:nvPr>
            <p:ph type="title"/>
          </p:nvPr>
        </p:nvSpPr>
        <p:spPr>
          <a:xfrm>
            <a:off x="1233805" y="1012190"/>
            <a:ext cx="989330" cy="5502910"/>
          </a:xfrm>
        </p:spPr>
        <p:txBody>
          <a:bodyPr anchor="ctr"/>
          <a:lstStyle/>
          <a:p>
            <a:r>
              <a:rPr lang="zh-CN" altLang="en-US" sz="32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杜邦承包商安全管理</a:t>
            </a:r>
            <a:br>
              <a:rPr lang="zh-CN" altLang="en-US" sz="32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</a:br>
            <a:r>
              <a:rPr lang="zh-CN" altLang="en-US" sz="32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流程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5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5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55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55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55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55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55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55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55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55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55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55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55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55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1" grpId="0" bldLvl="0" animBg="1"/>
      <p:bldP spid="155652" grpId="0" bldLvl="0" animBg="1"/>
      <p:bldP spid="155653" grpId="0" bldLvl="0" animBg="1"/>
      <p:bldP spid="155654" grpId="0" bldLvl="0" animBg="1"/>
      <p:bldP spid="155655" grpId="0" bldLvl="0" animBg="1"/>
      <p:bldP spid="155656" grpId="0" bldLvl="0" animBg="1"/>
      <p:bldP spid="155657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标题 100353"/>
          <p:cNvSpPr>
            <a:spLocks noGrp="1"/>
          </p:cNvSpPr>
          <p:nvPr>
            <p:ph type="title"/>
          </p:nvPr>
        </p:nvSpPr>
        <p:spPr>
          <a:xfrm>
            <a:off x="2711450" y="1125538"/>
            <a:ext cx="8566150" cy="549275"/>
          </a:xfrm>
        </p:spPr>
        <p:txBody>
          <a:bodyPr wrap="square" anchor="b"/>
          <a:lstStyle/>
          <a:p>
            <a:r>
              <a:rPr lang="zh-CN" altLang="en-US" sz="32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步骤一</a:t>
            </a:r>
            <a:r>
              <a:rPr lang="en-US" altLang="zh-CN" sz="32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: </a:t>
            </a:r>
            <a:r>
              <a:rPr lang="zh-CN" altLang="en-US" sz="32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承包商的选择及预审</a:t>
            </a:r>
            <a:endParaRPr lang="en-US" altLang="zh-TW" sz="3200" b="1" dirty="0">
              <a:solidFill>
                <a:schemeClr val="bg2"/>
              </a:solidFill>
              <a:ea typeface="標楷體" pitchFamily="1" charset="-120"/>
            </a:endParaRPr>
          </a:p>
        </p:txBody>
      </p:sp>
      <p:sp>
        <p:nvSpPr>
          <p:cNvPr id="100355" name="文本占位符 100354"/>
          <p:cNvSpPr>
            <a:spLocks noGrp="1"/>
          </p:cNvSpPr>
          <p:nvPr>
            <p:ph type="body" idx="1"/>
          </p:nvPr>
        </p:nvSpPr>
        <p:spPr>
          <a:xfrm>
            <a:off x="1487170" y="1920240"/>
            <a:ext cx="7123430" cy="3311525"/>
          </a:xfrm>
        </p:spPr>
        <p:txBody>
          <a:bodyPr wrap="square"/>
          <a:lstStyle/>
          <a:p>
            <a:pPr marL="357505" indent="-357505">
              <a:lnSpc>
                <a:spcPct val="90000"/>
              </a:lnSpc>
              <a:spcBef>
                <a:spcPct val="65000"/>
              </a:spcBef>
              <a:buNone/>
            </a:pPr>
            <a:r>
              <a:rPr lang="zh-CN" altLang="en-US" sz="2800" b="1" dirty="0">
                <a:solidFill>
                  <a:schemeClr val="tx2"/>
                </a:solidFill>
                <a:ea typeface="標楷體" pitchFamily="1" charset="-120"/>
              </a:rPr>
              <a:t>筛选合格承包商的四大关键标准</a:t>
            </a:r>
            <a:r>
              <a:rPr lang="en-US" altLang="zh-CN" sz="2800" b="1">
                <a:solidFill>
                  <a:schemeClr val="tx2"/>
                </a:solidFill>
                <a:ea typeface="標楷體" pitchFamily="1" charset="-120"/>
              </a:rPr>
              <a:t>:</a:t>
            </a:r>
          </a:p>
          <a:p>
            <a:pPr marL="357505" indent="-357505">
              <a:lnSpc>
                <a:spcPct val="90000"/>
              </a:lnSpc>
              <a:spcBef>
                <a:spcPct val="65000"/>
              </a:spcBef>
              <a:buSzPct val="90000"/>
              <a:buFont typeface="Wingdings" charset="2"/>
              <a:buAutoNum type="arabicPeriod"/>
            </a:pPr>
            <a:r>
              <a:rPr lang="zh-TW" altLang="en-US" sz="2400" b="1" dirty="0">
                <a:latin typeface="標楷體" pitchFamily="1" charset="-120"/>
                <a:ea typeface="標楷體" pitchFamily="1" charset="-120"/>
              </a:rPr>
              <a:t>近三年来员工补偿金的支出总额                    </a:t>
            </a:r>
          </a:p>
          <a:p>
            <a:pPr marL="357505" indent="-357505">
              <a:lnSpc>
                <a:spcPct val="90000"/>
              </a:lnSpc>
              <a:spcBef>
                <a:spcPct val="65000"/>
              </a:spcBef>
              <a:buSzPct val="90000"/>
              <a:buFont typeface="Wingdings" charset="2"/>
              <a:buAutoNum type="arabicPeriod"/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伤害与意外事件发生率或应纪录事件总发生率 </a:t>
            </a: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(TRFR)</a:t>
            </a:r>
          </a:p>
          <a:p>
            <a:pPr marL="357505" indent="-357505">
              <a:lnSpc>
                <a:spcPct val="90000"/>
              </a:lnSpc>
              <a:spcBef>
                <a:spcPct val="65000"/>
              </a:spcBef>
              <a:buSzPct val="90000"/>
              <a:buFont typeface="Wingdings" charset="2"/>
              <a:buAutoNum type="arabicPeriod"/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是否曾发生任何法律事件</a:t>
            </a:r>
          </a:p>
          <a:p>
            <a:pPr marL="357505" indent="-357505">
              <a:lnSpc>
                <a:spcPct val="90000"/>
              </a:lnSpc>
              <a:spcBef>
                <a:spcPct val="65000"/>
              </a:spcBef>
              <a:buSzPct val="90000"/>
              <a:buFont typeface="Wingdings" charset="2"/>
              <a:buAutoNum type="arabicPeriod"/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执行工作的能力评估</a:t>
            </a:r>
            <a:endParaRPr lang="zh-TW" altLang="en-US" sz="2400" b="1">
              <a:latin typeface="標楷體" pitchFamily="1" charset="-120"/>
              <a:ea typeface="標楷體" pitchFamily="1" charset="-12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8</a:t>
            </a:fld>
            <a:endParaRPr lang="zh-TW" altLang="en-US" dirty="0">
              <a:latin typeface="Arial" charset="0"/>
            </a:endParaRPr>
          </a:p>
        </p:txBody>
      </p:sp>
      <p:pic>
        <p:nvPicPr>
          <p:cNvPr id="16" name="Picture 2" descr="http://imagexinli.b0.upaiyun.com/20120619/1742499ab586a34004df4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07375" y="1920240"/>
            <a:ext cx="3905250" cy="3608705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标题 102401"/>
          <p:cNvSpPr>
            <a:spLocks noGrp="1"/>
          </p:cNvSpPr>
          <p:nvPr>
            <p:ph type="title"/>
          </p:nvPr>
        </p:nvSpPr>
        <p:spPr>
          <a:xfrm>
            <a:off x="2895600" y="1125538"/>
            <a:ext cx="7772400" cy="579437"/>
          </a:xfrm>
        </p:spPr>
        <p:txBody>
          <a:bodyPr anchor="b"/>
          <a:lstStyle/>
          <a:p>
            <a:r>
              <a:rPr lang="zh-CN" altLang="en-US" sz="3200" b="1" dirty="0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承包商选择时须注意下列事项</a:t>
            </a:r>
            <a:r>
              <a:rPr lang="en-US" altLang="zh-CN" sz="3200" b="1">
                <a:solidFill>
                  <a:schemeClr val="tx1"/>
                </a:solidFill>
                <a:latin typeface="標楷體" pitchFamily="1" charset="-120"/>
                <a:ea typeface="標楷體" pitchFamily="1" charset="-120"/>
              </a:rPr>
              <a:t>:</a:t>
            </a:r>
            <a:endParaRPr lang="en-US" altLang="zh-TW" sz="3200" b="1">
              <a:solidFill>
                <a:schemeClr val="tx1"/>
              </a:solidFill>
              <a:latin typeface="標楷體" pitchFamily="1" charset="-120"/>
              <a:ea typeface="標楷體" pitchFamily="1" charset="-120"/>
            </a:endParaRPr>
          </a:p>
        </p:txBody>
      </p:sp>
      <p:sp>
        <p:nvSpPr>
          <p:cNvPr id="102403" name="文本占位符 102402"/>
          <p:cNvSpPr>
            <a:spLocks noGrp="1"/>
          </p:cNvSpPr>
          <p:nvPr>
            <p:ph type="body" idx="1"/>
          </p:nvPr>
        </p:nvSpPr>
        <p:spPr>
          <a:xfrm>
            <a:off x="1919288" y="2060575"/>
            <a:ext cx="8077200" cy="4076700"/>
          </a:xfrm>
        </p:spPr>
        <p:txBody>
          <a:bodyPr wrap="square"/>
          <a:lstStyle/>
          <a:p>
            <a:pPr marL="803275" lvl="1" indent="-342900">
              <a:lnSpc>
                <a:spcPct val="90000"/>
              </a:lnSpc>
              <a:spcBef>
                <a:spcPct val="35000"/>
              </a:spcBef>
              <a:buSzPct val="50000"/>
              <a:buFont typeface="Wingdings" charset="2"/>
              <a:buChar char="p"/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承包商是否曾在本公司或其它公司有过成功的工作安全案例表现</a:t>
            </a: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?</a:t>
            </a:r>
          </a:p>
          <a:p>
            <a:pPr marL="803275" lvl="1" indent="-342900">
              <a:lnSpc>
                <a:spcPct val="90000"/>
              </a:lnSpc>
              <a:spcBef>
                <a:spcPct val="35000"/>
              </a:spcBef>
              <a:buSzPct val="50000"/>
              <a:buFont typeface="Wingdings" charset="2"/>
              <a:buChar char="p"/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承包商是否在该项工作的所有相关方面皆有通过审核、接受完整训练的工作与监督人员</a:t>
            </a: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?</a:t>
            </a:r>
          </a:p>
          <a:p>
            <a:pPr marL="803275" lvl="1" indent="-342900">
              <a:lnSpc>
                <a:spcPct val="90000"/>
              </a:lnSpc>
              <a:spcBef>
                <a:spcPct val="35000"/>
              </a:spcBef>
              <a:buSzPct val="50000"/>
              <a:buFont typeface="Wingdings" charset="2"/>
              <a:buChar char="p"/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承包商是否有正式的安全计划文本、执行作业相关的安全检查、并保留相关意外的调查纪录</a:t>
            </a: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?</a:t>
            </a:r>
          </a:p>
          <a:p>
            <a:pPr marL="803275" lvl="1" indent="-342900">
              <a:lnSpc>
                <a:spcPct val="90000"/>
              </a:lnSpc>
              <a:spcBef>
                <a:spcPct val="35000"/>
              </a:spcBef>
              <a:buSzPct val="50000"/>
              <a:buFont typeface="Wingdings" charset="2"/>
              <a:buChar char="p"/>
            </a:pP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承包商是否拥有足够的资源 </a:t>
            </a: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(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资金</a:t>
            </a: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,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设备、人员等</a:t>
            </a: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)</a:t>
            </a:r>
            <a:r>
              <a:rPr lang="zh-CN" altLang="en-US" sz="2400" b="1" dirty="0">
                <a:latin typeface="標楷體" pitchFamily="1" charset="-120"/>
                <a:ea typeface="標楷體" pitchFamily="1" charset="-120"/>
              </a:rPr>
              <a:t>以安全地完成该项工作</a:t>
            </a:r>
            <a:r>
              <a:rPr lang="en-US" altLang="zh-CN" sz="2400" b="1">
                <a:latin typeface="標楷體" pitchFamily="1" charset="-120"/>
                <a:ea typeface="標楷體" pitchFamily="1" charset="-120"/>
              </a:rPr>
              <a:t>?</a:t>
            </a:r>
            <a:endParaRPr lang="en-US" altLang="zh-TW" sz="2400" b="1">
              <a:latin typeface="標楷體" pitchFamily="1" charset="-120"/>
              <a:ea typeface="標楷體" pitchFamily="1" charset="-12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>
                <a:schemeClr val="bg1"/>
              </a:buClr>
            </a:pPr>
            <a:fld id="{9A0DB2DC-4C9A-4742-B13C-FB6460FD3503}" type="slidenum">
              <a:rPr lang="zh-TW" altLang="en-US" dirty="0"/>
              <a:t>9</a:t>
            </a:fld>
            <a:endParaRPr lang="zh-TW" altLang="en-US" dirty="0">
              <a:latin typeface="Arial" charset="0"/>
            </a:endParaRPr>
          </a:p>
        </p:txBody>
      </p:sp>
    </p:spTree>
  </p:cSld>
  <p:clrMapOvr>
    <a:masterClrMapping/>
  </p:clrMapOvr>
  <p:transition>
    <p:cover dir="rd"/>
  </p:transition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9EDEE"/>
    </a:accent5>
    <a:accent6>
      <a:srgbClr val="2D2D89"/>
    </a:accent6>
    <a:hlink>
      <a:srgbClr val="000000"/>
    </a:hlink>
    <a:folHlink>
      <a:srgbClr val="00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3506</Words>
  <Application>Microsoft Office PowerPoint</Application>
  <PresentationFormat>宽屏</PresentationFormat>
  <Paragraphs>456</Paragraphs>
  <Slides>56</Slides>
  <Notes>45</Notes>
  <HiddenSlides>0</HiddenSlides>
  <MMClips>1</MMClips>
  <ScaleCrop>false</ScaleCrop>
  <HeadingPairs>
    <vt:vector size="8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56</vt:i4>
      </vt:variant>
    </vt:vector>
  </HeadingPairs>
  <TitlesOfParts>
    <vt:vector size="76" baseType="lpstr">
      <vt:lpstr>Adobe 宋体 Std L</vt:lpstr>
      <vt:lpstr>Arial Unicode MS</vt:lpstr>
      <vt:lpstr>標楷體</vt:lpstr>
      <vt:lpstr>Monotype Sorts</vt:lpstr>
      <vt:lpstr>新細明體</vt:lpstr>
      <vt:lpstr>黑体</vt:lpstr>
      <vt:lpstr>宋体</vt:lpstr>
      <vt:lpstr>微软雅黑</vt:lpstr>
      <vt:lpstr>Agency FB</vt:lpstr>
      <vt:lpstr>Arial</vt:lpstr>
      <vt:lpstr>Arial Black</vt:lpstr>
      <vt:lpstr>Calibri</vt:lpstr>
      <vt:lpstr>Calibri Light</vt:lpstr>
      <vt:lpstr>Tahoma</vt:lpstr>
      <vt:lpstr>Times New Roman</vt:lpstr>
      <vt:lpstr>Wingdings</vt:lpstr>
      <vt:lpstr>Office 主题</vt:lpstr>
      <vt:lpstr>1_Office 主题</vt:lpstr>
      <vt:lpstr>MS_ClipArt_Gallery.2</vt:lpstr>
      <vt:lpstr>MS_ClipArt_Gallery.5</vt:lpstr>
      <vt:lpstr>PowerPoint 演示文稿</vt:lpstr>
      <vt:lpstr>PowerPoint 演示文稿</vt:lpstr>
      <vt:lpstr>PowerPoint 演示文稿</vt:lpstr>
      <vt:lpstr>讨论： 承包商事故与业主的关系是什么？    </vt:lpstr>
      <vt:lpstr>承包商之定义与分类</vt:lpstr>
      <vt:lpstr>承包商安全管理典型 流程</vt:lpstr>
      <vt:lpstr>杜邦承包商安全管理 流程</vt:lpstr>
      <vt:lpstr>步骤一: 承包商的选择及预审</vt:lpstr>
      <vt:lpstr>承包商选择时须注意下列事项:</vt:lpstr>
      <vt:lpstr>承包商选择时须注意下列事项:</vt:lpstr>
      <vt:lpstr>选择承包商小组成员必备经验</vt:lpstr>
      <vt:lpstr>选择承包商的责任</vt:lpstr>
      <vt:lpstr>承包商选择时常犯的错误</vt:lpstr>
      <vt:lpstr>步骤二: 合约的准备</vt:lpstr>
      <vt:lpstr>PowerPoint 演示文稿</vt:lpstr>
      <vt:lpstr>合约的准备–责任</vt:lpstr>
      <vt:lpstr>合约的准备–责任</vt:lpstr>
      <vt:lpstr>合约准备阶段常犯的错误</vt:lpstr>
      <vt:lpstr>步骤三: 招标会议</vt:lpstr>
      <vt:lpstr>招标与合约发包会议</vt:lpstr>
      <vt:lpstr>必要的参会人员</vt:lpstr>
      <vt:lpstr>管理要求</vt:lpstr>
      <vt:lpstr>职责</vt:lpstr>
      <vt:lpstr>接棒的工作 必须 成功、分毫不差</vt:lpstr>
      <vt:lpstr>发包方式</vt:lpstr>
      <vt:lpstr>合约的招标时常犯的错误</vt:lpstr>
      <vt:lpstr>PowerPoint 演示文稿</vt:lpstr>
      <vt:lpstr>PowerPoint 演示文稿</vt:lpstr>
      <vt:lpstr>培训的相关职责</vt:lpstr>
      <vt:lpstr>培训的相关职责</vt:lpstr>
      <vt:lpstr>对承包商的培训常犯的错误</vt:lpstr>
      <vt:lpstr>步骤五: 工作前安全检查</vt:lpstr>
      <vt:lpstr>工作前安全检查</vt:lpstr>
      <vt:lpstr>步骤六:现场管理及监督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</vt:lpstr>
      <vt:lpstr>PowerPoint 演示文稿</vt:lpstr>
      <vt:lpstr>可以工服(背心)颜色, 安全帽颜色, 或工作区域的隔离, 作不同部门, 工种或承包商的辨识区别管理.</vt:lpstr>
      <vt:lpstr>管理要求</vt:lpstr>
      <vt:lpstr>管理要求</vt:lpstr>
      <vt:lpstr>管理要求</vt:lpstr>
      <vt:lpstr>与承包商之间的沟通</vt:lpstr>
      <vt:lpstr>PowerPoint 演示文稿</vt:lpstr>
      <vt:lpstr>现场管理常犯的错误</vt:lpstr>
      <vt:lpstr>步骤七:签约后的绩效评估</vt:lpstr>
      <vt:lpstr>PowerPoint 演示文稿</vt:lpstr>
      <vt:lpstr>评估的职责</vt:lpstr>
      <vt:lpstr>对承包商的评估易犯的错误</vt:lpstr>
      <vt:lpstr>如何达成目标</vt:lpstr>
      <vt:lpstr>下一步…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Rachel</dc:creator>
  <cp:lastModifiedBy>Administrator</cp:lastModifiedBy>
  <cp:revision>30</cp:revision>
  <dcterms:created xsi:type="dcterms:W3CDTF">1900-01-01T00:00:00Z</dcterms:created>
  <dcterms:modified xsi:type="dcterms:W3CDTF">2018-10-10T05:15:04Z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2052-8.8.0</vt:lpwstr>
  </property>
</Properties>
</file>