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Lst>
  <p:notesMasterIdLst>
    <p:notesMasterId r:id="rId36"/>
  </p:notesMasterIdLst>
  <p:handoutMasterIdLst>
    <p:handoutMasterId r:id="rId37"/>
  </p:handoutMasterIdLst>
  <p:sldIdLst>
    <p:sldId id="256" r:id="rId16"/>
    <p:sldId id="265" r:id="rId17"/>
    <p:sldId id="277" r:id="rId18"/>
    <p:sldId id="278" r:id="rId19"/>
    <p:sldId id="279" r:id="rId20"/>
    <p:sldId id="280" r:id="rId21"/>
    <p:sldId id="281" r:id="rId22"/>
    <p:sldId id="262" r:id="rId23"/>
    <p:sldId id="267" r:id="rId24"/>
    <p:sldId id="282" r:id="rId25"/>
    <p:sldId id="283" r:id="rId26"/>
    <p:sldId id="284" r:id="rId27"/>
    <p:sldId id="285" r:id="rId28"/>
    <p:sldId id="286" r:id="rId29"/>
    <p:sldId id="287" r:id="rId30"/>
    <p:sldId id="288" r:id="rId31"/>
    <p:sldId id="273" r:id="rId32"/>
    <p:sldId id="264" r:id="rId33"/>
    <p:sldId id="266" r:id="rId34"/>
    <p:sldId id="268" r:id="rId35"/>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4242"/>
    <a:srgbClr val="FE9482"/>
    <a:srgbClr val="E13B3F"/>
    <a:srgbClr val="C41E22"/>
    <a:srgbClr val="838383"/>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65" d="100"/>
          <a:sy n="65" d="100"/>
        </p:scale>
        <p:origin x="90" y="498"/>
      </p:cViewPr>
      <p:guideLst>
        <p:guide orient="horz" pos="1457"/>
        <p:guide pos="19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notesMaster" Target="notesMasters/notesMaster1.xml"/><Relationship Id="rId35" Type="http://schemas.openxmlformats.org/officeDocument/2006/relationships/slide" Target="slides/slide20.xml"/><Relationship Id="rId34" Type="http://schemas.openxmlformats.org/officeDocument/2006/relationships/slide" Target="slides/slide19.xml"/><Relationship Id="rId33" Type="http://schemas.openxmlformats.org/officeDocument/2006/relationships/slide" Target="slides/slide18.xml"/><Relationship Id="rId32" Type="http://schemas.openxmlformats.org/officeDocument/2006/relationships/slide" Target="slides/slide17.xml"/><Relationship Id="rId31" Type="http://schemas.openxmlformats.org/officeDocument/2006/relationships/slide" Target="slides/slide16.xml"/><Relationship Id="rId30" Type="http://schemas.openxmlformats.org/officeDocument/2006/relationships/slide" Target="slides/slide15.xml"/><Relationship Id="rId3" Type="http://schemas.openxmlformats.org/officeDocument/2006/relationships/slideMaster" Target="slideMasters/slideMaster2.xml"/><Relationship Id="rId29" Type="http://schemas.openxmlformats.org/officeDocument/2006/relationships/slide" Target="slides/slide14.xml"/><Relationship Id="rId28" Type="http://schemas.openxmlformats.org/officeDocument/2006/relationships/slide" Target="slides/slide13.xml"/><Relationship Id="rId27" Type="http://schemas.openxmlformats.org/officeDocument/2006/relationships/slide" Target="slides/slide12.xml"/><Relationship Id="rId26" Type="http://schemas.openxmlformats.org/officeDocument/2006/relationships/slide" Target="slides/slide11.xml"/><Relationship Id="rId25" Type="http://schemas.openxmlformats.org/officeDocument/2006/relationships/slide" Target="slides/slide10.xml"/><Relationship Id="rId24" Type="http://schemas.openxmlformats.org/officeDocument/2006/relationships/slide" Target="slides/slide9.xml"/><Relationship Id="rId23" Type="http://schemas.openxmlformats.org/officeDocument/2006/relationships/slide" Target="slides/slide8.xml"/><Relationship Id="rId22" Type="http://schemas.openxmlformats.org/officeDocument/2006/relationships/slide" Target="slides/slide7.xml"/><Relationship Id="rId21" Type="http://schemas.openxmlformats.org/officeDocument/2006/relationships/slide" Target="slides/slide6.xml"/><Relationship Id="rId20" Type="http://schemas.openxmlformats.org/officeDocument/2006/relationships/slide" Target="slides/slide5.xml"/><Relationship Id="rId2" Type="http://schemas.openxmlformats.org/officeDocument/2006/relationships/theme" Target="theme/theme1.xml"/><Relationship Id="rId19" Type="http://schemas.openxmlformats.org/officeDocument/2006/relationships/slide" Target="slides/slide4.xml"/><Relationship Id="rId18" Type="http://schemas.openxmlformats.org/officeDocument/2006/relationships/slide" Target="slides/slide3.xml"/><Relationship Id="rId17" Type="http://schemas.openxmlformats.org/officeDocument/2006/relationships/slide" Target="slides/slide2.xml"/><Relationship Id="rId16" Type="http://schemas.openxmlformats.org/officeDocument/2006/relationships/slide" Target="slides/slide1.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页眉占位符 1"/>
          <p:cNvSpPr>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3BB4DEC-D963-49E1-AD87-B8FA049E3FA3}" type="datetimeFigureOut">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364" name="幻灯片图像占位符 3"/>
          <p:cNvSpPr>
            <a:spLocks noGrp="1"/>
          </p:cNvSpPr>
          <p:nvPr>
            <p:ph type="sldImg" idx="2"/>
          </p:nvPr>
        </p:nvSpPr>
        <p:spPr>
          <a:xfrm>
            <a:off x="685800" y="1143000"/>
            <a:ext cx="5486400" cy="3086100"/>
          </a:xfrm>
          <a:prstGeom prst="rect">
            <a:avLst/>
          </a:prstGeom>
          <a:noFill/>
          <a:ln w="12700">
            <a:noFill/>
          </a:ln>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366"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367"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241AA56-BD15-43D4-A37F-539AED0515F3}" type="datetimeFigureOut">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241AA56-BD15-43D4-A37F-539AED0515F3}" type="datetimeFigureOut">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71364B3-8BE4-49E6-AFD6-ED97F7D3CC91}"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71364B3-8BE4-49E6-AFD6-ED97F7D3CC91}"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71364B3-8BE4-49E6-AFD6-ED97F7D3CC91}"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71364B3-8BE4-49E6-AFD6-ED97F7D3CC91}"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71364B3-8BE4-49E6-AFD6-ED97F7D3CC91}"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71364B3-8BE4-49E6-AFD6-ED97F7D3CC91}"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71364B3-8BE4-49E6-AFD6-ED97F7D3CC91}"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71364B3-8BE4-49E6-AFD6-ED97F7D3CC91}"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71364B3-8BE4-49E6-AFD6-ED97F7D3CC91}"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71364B3-8BE4-49E6-AFD6-ED97F7D3CC91}"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241AA56-BD15-43D4-A37F-539AED0515F3}" type="datetimeFigureOut">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71364B3-8BE4-49E6-AFD6-ED97F7D3CC91}"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DE5D13-08AC-44C9-9247-80409310B19D}"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DE5D13-08AC-44C9-9247-80409310B19D}"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DE5D13-08AC-44C9-9247-80409310B19D}"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DE5D13-08AC-44C9-9247-80409310B19D}"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DE5D13-08AC-44C9-9247-80409310B19D}"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DE5D13-08AC-44C9-9247-80409310B19D}"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DE5D13-08AC-44C9-9247-80409310B19D}"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DE5D13-08AC-44C9-9247-80409310B19D}"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DE5D13-08AC-44C9-9247-80409310B19D}"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2877C96-3126-4F27-840B-978E866F5EC5}"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DE5D13-08AC-44C9-9247-80409310B19D}"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DE5D13-08AC-44C9-9247-80409310B19D}"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1363DB-9260-4F3D-A007-F1FE20F95B1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1363DB-9260-4F3D-A007-F1FE20F95B1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1363DB-9260-4F3D-A007-F1FE20F95B1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1363DB-9260-4F3D-A007-F1FE20F95B1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1363DB-9260-4F3D-A007-F1FE20F95B1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1363DB-9260-4F3D-A007-F1FE20F95B1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1363DB-9260-4F3D-A007-F1FE20F95B1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1363DB-9260-4F3D-A007-F1FE20F95B1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2877C96-3126-4F27-840B-978E866F5EC5}"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1363DB-9260-4F3D-A007-F1FE20F95B1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1363DB-9260-4F3D-A007-F1FE20F95B1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1363DB-9260-4F3D-A007-F1FE20F95B1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6D7E01F-8344-4262-B4C5-7D149F92AB7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6D7E01F-8344-4262-B4C5-7D149F92AB7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6D7E01F-8344-4262-B4C5-7D149F92AB7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6D7E01F-8344-4262-B4C5-7D149F92AB7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6D7E01F-8344-4262-B4C5-7D149F92AB7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6D7E01F-8344-4262-B4C5-7D149F92AB7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6D7E01F-8344-4262-B4C5-7D149F92AB7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2877C96-3126-4F27-840B-978E866F5EC5}"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6D7E01F-8344-4262-B4C5-7D149F92AB7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6D7E01F-8344-4262-B4C5-7D149F92AB7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6D7E01F-8344-4262-B4C5-7D149F92AB7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6D7E01F-8344-4262-B4C5-7D149F92AB7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84D58E1-B58A-4A09-9ED6-DC4CF3D4867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84D58E1-B58A-4A09-9ED6-DC4CF3D4867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84D58E1-B58A-4A09-9ED6-DC4CF3D4867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84D58E1-B58A-4A09-9ED6-DC4CF3D4867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84D58E1-B58A-4A09-9ED6-DC4CF3D4867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84D58E1-B58A-4A09-9ED6-DC4CF3D4867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2877C96-3126-4F27-840B-978E866F5EC5}"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84D58E1-B58A-4A09-9ED6-DC4CF3D4867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84D58E1-B58A-4A09-9ED6-DC4CF3D4867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84D58E1-B58A-4A09-9ED6-DC4CF3D4867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84D58E1-B58A-4A09-9ED6-DC4CF3D4867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84D58E1-B58A-4A09-9ED6-DC4CF3D4867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2877C96-3126-4F27-840B-978E866F5EC5}"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2877C96-3126-4F27-840B-978E866F5EC5}"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2877C96-3126-4F27-840B-978E866F5EC5}"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2877C96-3126-4F27-840B-978E866F5EC5}"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241AA56-BD15-43D4-A37F-539AED0515F3}" type="datetimeFigureOut">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2877C96-3126-4F27-840B-978E866F5EC5}"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2877C96-3126-4F27-840B-978E866F5EC5}"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2877C96-3126-4F27-840B-978E866F5EC5}"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241AA56-BD15-43D4-A37F-539AED0515F3}" type="datetimeFigureOut">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929FAE-6BAD-4748-AE40-17B31B76808A}"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929FAE-6BAD-4748-AE40-17B31B76808A}"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929FAE-6BAD-4748-AE40-17B31B76808A}"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929FAE-6BAD-4748-AE40-17B31B76808A}"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929FAE-6BAD-4748-AE40-17B31B76808A}"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929FAE-6BAD-4748-AE40-17B31B76808A}"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241AA56-BD15-43D4-A37F-539AED0515F3}" type="datetimeFigureOut">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929FAE-6BAD-4748-AE40-17B31B76808A}"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929FAE-6BAD-4748-AE40-17B31B76808A}"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929FAE-6BAD-4748-AE40-17B31B76808A}"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929FAE-6BAD-4748-AE40-17B31B76808A}"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929FAE-6BAD-4748-AE40-17B31B76808A}"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71D5C4-5E93-4350-BC5F-C0201149F8B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71D5C4-5E93-4350-BC5F-C0201149F8B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71D5C4-5E93-4350-BC5F-C0201149F8B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71D5C4-5E93-4350-BC5F-C0201149F8B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71D5C4-5E93-4350-BC5F-C0201149F8B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241AA56-BD15-43D4-A37F-539AED0515F3}" type="datetimeFigureOut">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71D5C4-5E93-4350-BC5F-C0201149F8B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71D5C4-5E93-4350-BC5F-C0201149F8B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71D5C4-5E93-4350-BC5F-C0201149F8B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71D5C4-5E93-4350-BC5F-C0201149F8B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71D5C4-5E93-4350-BC5F-C0201149F8B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71D5C4-5E93-4350-BC5F-C0201149F8B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D34419B-3453-4465-89CA-44CC2860A01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D34419B-3453-4465-89CA-44CC2860A01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D34419B-3453-4465-89CA-44CC2860A01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D34419B-3453-4465-89CA-44CC2860A01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241AA56-BD15-43D4-A37F-539AED0515F3}" type="datetimeFigureOut">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D34419B-3453-4465-89CA-44CC2860A01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D34419B-3453-4465-89CA-44CC2860A01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D34419B-3453-4465-89CA-44CC2860A01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D34419B-3453-4465-89CA-44CC2860A01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D34419B-3453-4465-89CA-44CC2860A01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D34419B-3453-4465-89CA-44CC2860A01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D34419B-3453-4465-89CA-44CC2860A01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771514-0316-43D9-A7F6-0B0E308F43F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771514-0316-43D9-A7F6-0B0E308F43F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771514-0316-43D9-A7F6-0B0E308F43F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241AA56-BD15-43D4-A37F-539AED0515F3}" type="datetimeFigureOut">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771514-0316-43D9-A7F6-0B0E308F43F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771514-0316-43D9-A7F6-0B0E308F43F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771514-0316-43D9-A7F6-0B0E308F43F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771514-0316-43D9-A7F6-0B0E308F43F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771514-0316-43D9-A7F6-0B0E308F43F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771514-0316-43D9-A7F6-0B0E308F43F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771514-0316-43D9-A7F6-0B0E308F43F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771514-0316-43D9-A7F6-0B0E308F43F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0C6B3C9-379A-4C6E-9BDC-55A87AEB08A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0C6B3C9-379A-4C6E-9BDC-55A87AEB08A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241AA56-BD15-43D4-A37F-539AED0515F3}" type="datetimeFigureOut">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0C6B3C9-379A-4C6E-9BDC-55A87AEB08A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0C6B3C9-379A-4C6E-9BDC-55A87AEB08A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0C6B3C9-379A-4C6E-9BDC-55A87AEB08A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0C6B3C9-379A-4C6E-9BDC-55A87AEB08A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0C6B3C9-379A-4C6E-9BDC-55A87AEB08A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0C6B3C9-379A-4C6E-9BDC-55A87AEB08A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0C6B3C9-379A-4C6E-9BDC-55A87AEB08A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0C6B3C9-379A-4C6E-9BDC-55A87AEB08A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0C6B3C9-379A-4C6E-9BDC-55A87AEB08A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FEAEDC3-7A95-4C13-A153-9CEDD5AFE3C6}"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241AA56-BD15-43D4-A37F-539AED0515F3}" type="datetimeFigureOut">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FEAEDC3-7A95-4C13-A153-9CEDD5AFE3C6}"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FEAEDC3-7A95-4C13-A153-9CEDD5AFE3C6}"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FEAEDC3-7A95-4C13-A153-9CEDD5AFE3C6}"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FEAEDC3-7A95-4C13-A153-9CEDD5AFE3C6}"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FEAEDC3-7A95-4C13-A153-9CEDD5AFE3C6}"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FEAEDC3-7A95-4C13-A153-9CEDD5AFE3C6}"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FEAEDC3-7A95-4C13-A153-9CEDD5AFE3C6}"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FEAEDC3-7A95-4C13-A153-9CEDD5AFE3C6}"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FEAEDC3-7A95-4C13-A153-9CEDD5AFE3C6}"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FEAEDC3-7A95-4C13-A153-9CEDD5AFE3C6}"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pn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pn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1.pn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3" Type="http://schemas.openxmlformats.org/officeDocument/2006/relationships/theme" Target="../theme/theme13.xml"/><Relationship Id="rId12" Type="http://schemas.openxmlformats.org/officeDocument/2006/relationships/image" Target="../media/image1.pn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3" Type="http://schemas.openxmlformats.org/officeDocument/2006/relationships/theme" Target="../theme/theme14.xml"/><Relationship Id="rId12" Type="http://schemas.openxmlformats.org/officeDocument/2006/relationships/image" Target="../media/image1.png"/><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pn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pn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241AA56-BD15-43D4-A37F-539AED0515F3}" type="datetimeFigureOut">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42"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0243"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71364B3-8BE4-49E6-AFD6-ED97F7D3CC91}"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Click="0" advTm="3000"/>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1266"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1267"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BDE5D13-08AC-44C9-9247-80409310B19D}"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advClick="0" advTm="3000"/>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2290"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2291"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1363DB-9260-4F3D-A007-F1FE20F95B1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Click="0" advTm="3000"/>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3314"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3315"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6D7E01F-8344-4262-B4C5-7D149F92AB7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advClick="0" advTm="3000"/>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4338"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4339"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84D58E1-B58A-4A09-9ED6-DC4CF3D4867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advClick="0" advTm="3000"/>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2051"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2052"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2877C96-3126-4F27-840B-978E866F5EC5}"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53"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2054"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latin typeface="Arial" panose="020B0604020202020204" pitchFamily="34" charset="0"/>
              </a:defRPr>
            </a:lvl1pPr>
          </a:lstStyle>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3000"/>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矩形 6"/>
          <p:cNvSpPr>
            <a:spLocks noChangeArrowheads="1"/>
          </p:cNvSpPr>
          <p:nvPr/>
        </p:nvSpPr>
        <p:spPr bwMode="auto">
          <a:xfrm>
            <a:off x="0" y="0"/>
            <a:ext cx="12192000" cy="6858000"/>
          </a:xfrm>
          <a:prstGeom prst="rect">
            <a:avLst/>
          </a:prstGeom>
          <a:solidFill>
            <a:srgbClr val="E5E5E5"/>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cxnSp>
        <p:nvCxnSpPr>
          <p:cNvPr id="3075" name="直接连接符 7"/>
          <p:cNvCxnSpPr/>
          <p:nvPr userDrawn="1"/>
        </p:nvCxnSpPr>
        <p:spPr>
          <a:xfrm>
            <a:off x="1054100" y="6237288"/>
            <a:ext cx="10587038" cy="0"/>
          </a:xfrm>
          <a:prstGeom prst="line">
            <a:avLst/>
          </a:prstGeom>
          <a:ln w="9525" cap="flat" cmpd="sng">
            <a:solidFill>
              <a:srgbClr val="C00000"/>
            </a:solidFill>
            <a:prstDash val="dash"/>
            <a:headEnd type="oval" w="med" len="med"/>
            <a:tailEnd type="oval" w="med" len="med"/>
          </a:ln>
        </p:spPr>
      </p:cxnSp>
      <p:sp>
        <p:nvSpPr>
          <p:cNvPr id="3076" name="椭圆 8"/>
          <p:cNvSpPr>
            <a:spLocks noChangeArrowheads="1"/>
          </p:cNvSpPr>
          <p:nvPr/>
        </p:nvSpPr>
        <p:spPr bwMode="auto">
          <a:xfrm>
            <a:off x="10741025" y="5930900"/>
            <a:ext cx="612775" cy="612775"/>
          </a:xfrm>
          <a:prstGeom prst="ellipse">
            <a:avLst/>
          </a:prstGeom>
          <a:gradFill rotWithShape="1">
            <a:gsLst>
              <a:gs pos="0">
                <a:srgbClr val="FC4242"/>
              </a:gs>
              <a:gs pos="50999">
                <a:srgbClr val="E13B3F"/>
              </a:gs>
              <a:gs pos="100000">
                <a:srgbClr val="C41E22"/>
              </a:gs>
            </a:gsLst>
            <a:lin ang="5400000"/>
          </a:gradFill>
          <a:ln w="6350" cmpd="sng">
            <a:solidFill>
              <a:schemeClr val="accent2"/>
            </a:solidFill>
            <a:round/>
          </a:ln>
        </p:spPr>
        <p:txBody>
          <a:bodyPr lIns="10801" tIns="3600" rIns="10801" bIns="3600" anchor="ctr"/>
          <a:p>
            <a:pPr lvl="0" algn="ctr" eaLnBrk="1" hangingPunct="1"/>
            <a:fld id="{9A0DB2DC-4C9A-4742-B13C-FB6460FD3503}" type="slidenum">
              <a:rPr lang="zh-CN" altLang="en-US" dirty="0">
                <a:solidFill>
                  <a:srgbClr val="FFFFFF"/>
                </a:solidFill>
                <a:latin typeface="Tahoma" panose="020B0604030504040204" pitchFamily="34" charset="0"/>
                <a:ea typeface="Arial Unicode MS" pitchFamily="2" charset="-122"/>
              </a:rPr>
            </a:fld>
            <a:endParaRPr lang="zh-CN" altLang="en-US" dirty="0">
              <a:solidFill>
                <a:srgbClr val="FFFFFF"/>
              </a:solidFill>
              <a:effectLst>
                <a:outerShdw blurRad="38100" dist="38100" dir="2700000">
                  <a:srgbClr val="C0C0C0"/>
                </a:outerShdw>
              </a:effectLst>
              <a:latin typeface="Tahoma" panose="020B0604030504040204" pitchFamily="34" charset="0"/>
              <a:ea typeface="Arial Unicode MS" pitchFamily="2" charset="-122"/>
            </a:endParaRPr>
          </a:p>
        </p:txBody>
      </p:sp>
      <p:sp>
        <p:nvSpPr>
          <p:cNvPr id="3077"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3078"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098"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4099"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929FAE-6BAD-4748-AE40-17B31B76808A}"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advTm="3000"/>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122"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5123"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71D5C4-5E93-4350-BC5F-C0201149F8B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3000"/>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6146"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6147"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D34419B-3453-4465-89CA-44CC2860A01F}"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3000"/>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170"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7171"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8771514-0316-43D9-A7F6-0B0E308F43F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advClick="0" advTm="3000"/>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8194"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8195"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0C6B3C9-379A-4C6E-9BDC-55A87AEB08A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Click="0" advTm="3000"/>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9218"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9219"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FEAEDC3-7A95-4C13-A153-9CEDD5AFE3C6}"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Click="0" advTm="3000"/>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9.xml"/><Relationship Id="rId3" Type="http://schemas.openxmlformats.org/officeDocument/2006/relationships/image" Target="../media/image15.png"/><Relationship Id="rId2" Type="http://schemas.openxmlformats.org/officeDocument/2006/relationships/oleObject" Target="../embeddings/oleObject3.bin"/><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9.jpe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2.jpe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oleObject" Target="../embeddings/oleObject2.bin"/><Relationship Id="rId3" Type="http://schemas.openxmlformats.org/officeDocument/2006/relationships/image" Target="../media/image13.png"/><Relationship Id="rId2" Type="http://schemas.openxmlformats.org/officeDocument/2006/relationships/oleObject" Target="../embeddings/oleObject1.bin"/><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1"/>
          <p:cNvPicPr>
            <a:picLocks noChangeAspect="1"/>
          </p:cNvPicPr>
          <p:nvPr/>
        </p:nvPicPr>
        <p:blipFill>
          <a:blip r:embed="rId1"/>
          <a:srcRect t="25473"/>
          <a:stretch>
            <a:fillRect/>
          </a:stretch>
        </p:blipFill>
        <p:spPr>
          <a:xfrm>
            <a:off x="-38100" y="0"/>
            <a:ext cx="12230100" cy="6829425"/>
          </a:xfrm>
          <a:prstGeom prst="rect">
            <a:avLst/>
          </a:prstGeom>
          <a:noFill/>
          <a:ln w="9525">
            <a:noFill/>
          </a:ln>
        </p:spPr>
      </p:pic>
      <p:sp>
        <p:nvSpPr>
          <p:cNvPr id="16387" name="矩形 4"/>
          <p:cNvSpPr/>
          <p:nvPr/>
        </p:nvSpPr>
        <p:spPr>
          <a:xfrm>
            <a:off x="0" y="0"/>
            <a:ext cx="3071813" cy="2192338"/>
          </a:xfrm>
          <a:prstGeom prst="rect">
            <a:avLst/>
          </a:prstGeom>
          <a:solidFill>
            <a:srgbClr val="E5E5E5"/>
          </a:solidFill>
          <a:ln w="9525">
            <a:noFill/>
          </a:ln>
        </p:spPr>
        <p:txBody>
          <a:bodyPr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6388" name="矩形 5"/>
          <p:cNvSpPr/>
          <p:nvPr/>
        </p:nvSpPr>
        <p:spPr>
          <a:xfrm>
            <a:off x="6048375" y="4614863"/>
            <a:ext cx="6143625" cy="2243137"/>
          </a:xfrm>
          <a:prstGeom prst="rect">
            <a:avLst/>
          </a:prstGeom>
          <a:solidFill>
            <a:srgbClr val="E5E5E5"/>
          </a:solidFill>
          <a:ln w="9525">
            <a:noFill/>
          </a:ln>
        </p:spPr>
        <p:txBody>
          <a:bodyPr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6389" name="矩形 6"/>
          <p:cNvSpPr/>
          <p:nvPr/>
        </p:nvSpPr>
        <p:spPr>
          <a:xfrm>
            <a:off x="6062663" y="2308225"/>
            <a:ext cx="3043237" cy="2198688"/>
          </a:xfrm>
          <a:prstGeom prst="rect">
            <a:avLst/>
          </a:prstGeom>
          <a:solidFill>
            <a:srgbClr val="E5E5E5"/>
          </a:solidFill>
          <a:ln w="9525">
            <a:noFill/>
          </a:ln>
        </p:spPr>
        <p:txBody>
          <a:bodyPr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6390" name="矩形 7"/>
          <p:cNvSpPr/>
          <p:nvPr/>
        </p:nvSpPr>
        <p:spPr>
          <a:xfrm>
            <a:off x="0" y="4614863"/>
            <a:ext cx="3071813" cy="2243137"/>
          </a:xfrm>
          <a:prstGeom prst="rect">
            <a:avLst/>
          </a:prstGeom>
          <a:solidFill>
            <a:srgbClr val="C41E22"/>
          </a:solidFill>
          <a:ln w="9525">
            <a:noFill/>
          </a:ln>
        </p:spPr>
        <p:txBody>
          <a:bodyPr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1800" dirty="0">
              <a:solidFill>
                <a:srgbClr val="FFFFFF"/>
              </a:solidFill>
            </a:endParaRPr>
          </a:p>
        </p:txBody>
      </p:sp>
      <p:pic>
        <p:nvPicPr>
          <p:cNvPr id="16391" name="图片 9"/>
          <p:cNvPicPr>
            <a:picLocks noChangeAspect="1"/>
          </p:cNvPicPr>
          <p:nvPr/>
        </p:nvPicPr>
        <p:blipFill>
          <a:blip r:embed="rId2"/>
          <a:srcRect l="86600" t="11887" r="101" b="70151"/>
          <a:stretch>
            <a:fillRect/>
          </a:stretch>
        </p:blipFill>
        <p:spPr>
          <a:xfrm>
            <a:off x="9021763" y="4763"/>
            <a:ext cx="3170237" cy="2187575"/>
          </a:xfrm>
          <a:prstGeom prst="rect">
            <a:avLst/>
          </a:prstGeom>
          <a:noFill/>
          <a:ln w="9525">
            <a:noFill/>
          </a:ln>
        </p:spPr>
      </p:pic>
      <p:pic>
        <p:nvPicPr>
          <p:cNvPr id="16392" name="图片 10"/>
          <p:cNvPicPr>
            <a:picLocks noChangeAspect="1"/>
          </p:cNvPicPr>
          <p:nvPr/>
        </p:nvPicPr>
        <p:blipFill>
          <a:blip r:embed="rId3"/>
          <a:srcRect l="88020" t="29652" b="52438"/>
          <a:stretch>
            <a:fillRect/>
          </a:stretch>
        </p:blipFill>
        <p:spPr>
          <a:xfrm>
            <a:off x="9228138" y="2306638"/>
            <a:ext cx="2963862" cy="2236787"/>
          </a:xfrm>
          <a:prstGeom prst="rect">
            <a:avLst/>
          </a:prstGeom>
          <a:noFill/>
          <a:ln w="9525">
            <a:noFill/>
          </a:ln>
        </p:spPr>
      </p:pic>
      <p:pic>
        <p:nvPicPr>
          <p:cNvPr id="16393" name="图片 11"/>
          <p:cNvPicPr>
            <a:picLocks noChangeAspect="1"/>
          </p:cNvPicPr>
          <p:nvPr/>
        </p:nvPicPr>
        <p:blipFill>
          <a:blip r:embed="rId4"/>
          <a:srcRect l="62433" t="29837" r="25113" b="52451"/>
          <a:stretch>
            <a:fillRect/>
          </a:stretch>
        </p:blipFill>
        <p:spPr>
          <a:xfrm>
            <a:off x="3179763" y="2305050"/>
            <a:ext cx="2760662" cy="2238375"/>
          </a:xfrm>
          <a:prstGeom prst="rect">
            <a:avLst/>
          </a:prstGeom>
          <a:noFill/>
          <a:ln w="9525">
            <a:noFill/>
          </a:ln>
        </p:spPr>
      </p:pic>
      <p:pic>
        <p:nvPicPr>
          <p:cNvPr id="16394" name="图片 13"/>
          <p:cNvPicPr>
            <a:picLocks noChangeAspect="1"/>
          </p:cNvPicPr>
          <p:nvPr/>
        </p:nvPicPr>
        <p:blipFill>
          <a:blip r:embed="rId5"/>
          <a:stretch>
            <a:fillRect/>
          </a:stretch>
        </p:blipFill>
        <p:spPr>
          <a:xfrm>
            <a:off x="3179763" y="4614863"/>
            <a:ext cx="2760662" cy="2243137"/>
          </a:xfrm>
          <a:prstGeom prst="rect">
            <a:avLst/>
          </a:prstGeom>
          <a:noFill/>
          <a:ln w="9525">
            <a:noFill/>
          </a:ln>
        </p:spPr>
      </p:pic>
      <p:sp>
        <p:nvSpPr>
          <p:cNvPr id="16395" name="文本框 15"/>
          <p:cNvSpPr txBox="1"/>
          <p:nvPr/>
        </p:nvSpPr>
        <p:spPr>
          <a:xfrm>
            <a:off x="7437438" y="5843588"/>
            <a:ext cx="3941762"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1800" dirty="0">
                <a:latin typeface="微软雅黑" panose="020B0503020204020204" pitchFamily="34" charset="-122"/>
                <a:ea typeface="微软雅黑" panose="020B0503020204020204" pitchFamily="34" charset="-122"/>
              </a:rPr>
              <a:t>ISO14001&amp;ISO45001</a:t>
            </a:r>
            <a:endParaRPr lang="zh-CN" altLang="en-US" sz="1800" dirty="0">
              <a:latin typeface="微软雅黑" panose="020B0503020204020204" pitchFamily="34" charset="-122"/>
              <a:ea typeface="微软雅黑" panose="020B0503020204020204" pitchFamily="34" charset="-122"/>
            </a:endParaRPr>
          </a:p>
        </p:txBody>
      </p:sp>
      <p:sp>
        <p:nvSpPr>
          <p:cNvPr id="16396" name="矩形 16"/>
          <p:cNvSpPr/>
          <p:nvPr/>
        </p:nvSpPr>
        <p:spPr>
          <a:xfrm>
            <a:off x="9021763" y="5018088"/>
            <a:ext cx="2573337" cy="627062"/>
          </a:xfrm>
          <a:prstGeom prst="rect">
            <a:avLst/>
          </a:prstGeom>
          <a:solidFill>
            <a:srgbClr val="C41E22"/>
          </a:solidFill>
          <a:ln w="9525">
            <a:noFill/>
          </a:ln>
        </p:spPr>
        <p:txBody>
          <a:bodyPr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6397" name="文本框 14"/>
          <p:cNvSpPr txBox="1"/>
          <p:nvPr/>
        </p:nvSpPr>
        <p:spPr>
          <a:xfrm>
            <a:off x="6600825" y="4905375"/>
            <a:ext cx="5788025" cy="8302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800" b="1" dirty="0">
                <a:latin typeface="微软雅黑" panose="020B0503020204020204" pitchFamily="34" charset="-122"/>
                <a:ea typeface="微软雅黑" panose="020B0503020204020204" pitchFamily="34" charset="-122"/>
              </a:rPr>
              <a:t>EHS</a:t>
            </a:r>
            <a:r>
              <a:rPr lang="zh-CN" altLang="en-US" sz="4800" b="1" dirty="0">
                <a:latin typeface="微软雅黑" panose="020B0503020204020204" pitchFamily="34" charset="-122"/>
                <a:ea typeface="微软雅黑" panose="020B0503020204020204" pitchFamily="34" charset="-122"/>
              </a:rPr>
              <a:t>管理评审汇报</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pic>
        <p:nvPicPr>
          <p:cNvPr id="16398" name="TextBox 16"/>
          <p:cNvPicPr/>
          <p:nvPr/>
        </p:nvPicPr>
        <p:blipFill>
          <a:blip r:embed="rId6"/>
          <a:stretch>
            <a:fillRect/>
          </a:stretch>
        </p:blipFill>
        <p:spPr>
          <a:xfrm>
            <a:off x="427038" y="676275"/>
            <a:ext cx="2035175" cy="1573213"/>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5602"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25603" name="TextBox 16"/>
          <p:cNvPicPr/>
          <p:nvPr/>
        </p:nvPicPr>
        <p:blipFill>
          <a:blip r:embed="rId1"/>
          <a:stretch>
            <a:fillRect/>
          </a:stretch>
        </p:blipFill>
        <p:spPr>
          <a:xfrm>
            <a:off x="354013" y="261938"/>
            <a:ext cx="1309687" cy="1079500"/>
          </a:xfrm>
          <a:prstGeom prst="rect">
            <a:avLst/>
          </a:prstGeom>
          <a:noFill/>
          <a:ln w="9525">
            <a:noFill/>
          </a:ln>
        </p:spPr>
      </p:pic>
      <p:sp>
        <p:nvSpPr>
          <p:cNvPr id="25604" name="文本框 11"/>
          <p:cNvSpPr txBox="1"/>
          <p:nvPr/>
        </p:nvSpPr>
        <p:spPr>
          <a:xfrm>
            <a:off x="2690813" y="417513"/>
            <a:ext cx="3643312"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内、外部问题变更</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898525" y="1441450"/>
            <a:ext cx="10869613" cy="3816350"/>
          </a:xfrm>
          <a:prstGeom prst="rect">
            <a:avLst/>
          </a:prstGeom>
          <a:noFill/>
        </p:spPr>
        <p:txBody>
          <a:bodyPr wrap="square" rtlCol="0">
            <a:spAutoFit/>
          </a:bodyPr>
          <a:lstStyle/>
          <a:p>
            <a:pPr marL="285750" marR="0" indent="-285750" defTabSz="914400">
              <a:buClrTx/>
              <a:buSzTx/>
              <a:buFont typeface="Wingdings" panose="05000000000000000000" pitchFamily="2" charset="2"/>
              <a:buChar char="Ø"/>
              <a:defRPr/>
            </a:pPr>
            <a:r>
              <a:rPr kumimoji="0" lang="en-US" altLang="zh-CN" b="1" kern="1200" cap="none" spc="0" normalizeH="0" baseline="0" noProof="0" dirty="0">
                <a:solidFill>
                  <a:srgbClr val="00B8E0"/>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rgbClr val="00B8E0"/>
                </a:solidFill>
                <a:latin typeface="微软雅黑" panose="020B0503020204020204" pitchFamily="34" charset="-122"/>
                <a:ea typeface="微软雅黑" panose="020B0503020204020204" pitchFamily="34" charset="-122"/>
                <a:cs typeface="+mn-cs"/>
              </a:rPr>
              <a:t>武汉市生活垃圾分类管理办法</a:t>
            </a:r>
            <a:r>
              <a:rPr kumimoji="0" lang="en-US" altLang="zh-CN" b="1" kern="1200" cap="none" spc="0" normalizeH="0" baseline="0" noProof="0" dirty="0">
                <a:solidFill>
                  <a:srgbClr val="00B8E0"/>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rgbClr val="00B8E0"/>
                </a:solidFill>
                <a:latin typeface="微软雅黑" panose="020B0503020204020204" pitchFamily="34" charset="-122"/>
                <a:ea typeface="微软雅黑" panose="020B0503020204020204" pitchFamily="34" charset="-122"/>
                <a:cs typeface="+mn-cs"/>
              </a:rPr>
              <a:t>新增</a:t>
            </a:r>
            <a:endParaRPr kumimoji="0" lang="en-US" altLang="zh-CN" b="1" kern="1200" cap="none" spc="0" normalizeH="0" baseline="0" noProof="0" dirty="0">
              <a:solidFill>
                <a:srgbClr val="00B8E0"/>
              </a:solidFill>
              <a:latin typeface="微软雅黑" panose="020B0503020204020204" pitchFamily="34" charset="-122"/>
              <a:ea typeface="微软雅黑" panose="020B0503020204020204" pitchFamily="34" charset="-122"/>
              <a:cs typeface="+mn-cs"/>
            </a:endParaRPr>
          </a:p>
          <a:p>
            <a:pPr marR="0" defTabSz="914400">
              <a:buClrTx/>
              <a:buSzTx/>
              <a:buFont typeface="Arial" panose="020B0604020202020204" pitchFamily="34" charset="0"/>
              <a:buNone/>
              <a:defRPr/>
            </a:pPr>
            <a:r>
              <a:rPr kumimoji="0" lang="zh-CN" altLang="en-US" sz="1600" kern="1200" cap="none" spc="0" normalizeH="0" baseline="0" noProof="0" dirty="0">
                <a:solidFill>
                  <a:srgbClr val="00465B"/>
                </a:solidFill>
                <a:latin typeface="+mn-ea"/>
                <a:ea typeface="宋体" panose="02010600030101010101" pitchFamily="2" charset="-122"/>
                <a:cs typeface="+mn-cs"/>
              </a:rPr>
              <a:t>　　环境保护主管部门依照本法和有关环境保护法律法规的规定负责对污染物的监测管理。第十八条 对违反本办法规定的下列行为，由城市管理执法部门责令改正，拒不改正的，按照以下规定进行处罚：</a:t>
            </a:r>
            <a:endParaRPr kumimoji="0" lang="zh-CN" altLang="en-US" sz="1600" kern="1200" cap="none" spc="0" normalizeH="0" baseline="0" noProof="0" dirty="0">
              <a:solidFill>
                <a:srgbClr val="00465B"/>
              </a:solidFill>
              <a:latin typeface="+mn-ea"/>
              <a:ea typeface="宋体" panose="02010600030101010101" pitchFamily="2" charset="-122"/>
              <a:cs typeface="+mn-cs"/>
            </a:endParaRPr>
          </a:p>
          <a:p>
            <a:pPr marR="0" defTabSz="914400">
              <a:buClrTx/>
              <a:buSzTx/>
              <a:buFont typeface="Arial" panose="020B0604020202020204" pitchFamily="34" charset="0"/>
              <a:buNone/>
              <a:defRPr/>
            </a:pPr>
            <a:r>
              <a:rPr kumimoji="0" lang="zh-CN" altLang="en-US" sz="1600" kern="1200" cap="none" spc="0" normalizeH="0" baseline="0" noProof="0" dirty="0">
                <a:solidFill>
                  <a:srgbClr val="00465B"/>
                </a:solidFill>
                <a:latin typeface="+mn-ea"/>
                <a:ea typeface="宋体" panose="02010600030101010101" pitchFamily="2" charset="-122"/>
                <a:cs typeface="+mn-cs"/>
              </a:rPr>
              <a:t>（一）违反第十一条第（一）项规定，未保持生活垃圾分类收集容器完好和正常使用的单位，责令限期改正；逾期不改正的，处</a:t>
            </a:r>
            <a:r>
              <a:rPr kumimoji="0" lang="en-US" altLang="zh-CN" sz="1600" kern="1200" cap="none" spc="0" normalizeH="0" baseline="0" noProof="0" dirty="0">
                <a:solidFill>
                  <a:srgbClr val="00465B"/>
                </a:solidFill>
                <a:latin typeface="+mn-ea"/>
                <a:ea typeface="宋体" panose="02010600030101010101" pitchFamily="2" charset="-122"/>
                <a:cs typeface="+mn-cs"/>
              </a:rPr>
              <a:t>1000</a:t>
            </a:r>
            <a:r>
              <a:rPr kumimoji="0" lang="zh-CN" altLang="en-US" sz="1600" kern="1200" cap="none" spc="0" normalizeH="0" baseline="0" noProof="0" dirty="0">
                <a:solidFill>
                  <a:srgbClr val="00465B"/>
                </a:solidFill>
                <a:latin typeface="+mn-ea"/>
                <a:ea typeface="宋体" panose="02010600030101010101" pitchFamily="2" charset="-122"/>
                <a:cs typeface="+mn-cs"/>
              </a:rPr>
              <a:t>元以上</a:t>
            </a:r>
            <a:r>
              <a:rPr kumimoji="0" lang="en-US" altLang="zh-CN" sz="1600" kern="1200" cap="none" spc="0" normalizeH="0" baseline="0" noProof="0" dirty="0">
                <a:solidFill>
                  <a:srgbClr val="00465B"/>
                </a:solidFill>
                <a:latin typeface="+mn-ea"/>
                <a:ea typeface="宋体" panose="02010600030101010101" pitchFamily="2" charset="-122"/>
                <a:cs typeface="+mn-cs"/>
              </a:rPr>
              <a:t>3000</a:t>
            </a:r>
            <a:r>
              <a:rPr kumimoji="0" lang="zh-CN" altLang="en-US" sz="1600" kern="1200" cap="none" spc="0" normalizeH="0" baseline="0" noProof="0" dirty="0">
                <a:solidFill>
                  <a:srgbClr val="00465B"/>
                </a:solidFill>
                <a:latin typeface="+mn-ea"/>
                <a:ea typeface="宋体" panose="02010600030101010101" pitchFamily="2" charset="-122"/>
                <a:cs typeface="+mn-cs"/>
              </a:rPr>
              <a:t>元以下罚款；</a:t>
            </a:r>
            <a:endParaRPr kumimoji="0" lang="zh-CN" altLang="en-US" sz="1600" kern="1200" cap="none" spc="0" normalizeH="0" baseline="0" noProof="0" dirty="0">
              <a:solidFill>
                <a:srgbClr val="00465B"/>
              </a:solidFill>
              <a:latin typeface="+mn-ea"/>
              <a:ea typeface="宋体" panose="02010600030101010101" pitchFamily="2" charset="-122"/>
              <a:cs typeface="+mn-cs"/>
            </a:endParaRPr>
          </a:p>
          <a:p>
            <a:pPr marR="0" defTabSz="914400">
              <a:buClrTx/>
              <a:buSzTx/>
              <a:buFont typeface="Arial" panose="020B0604020202020204" pitchFamily="34" charset="0"/>
              <a:buNone/>
              <a:defRPr/>
            </a:pPr>
            <a:r>
              <a:rPr kumimoji="0" lang="zh-CN" altLang="en-US" sz="1600" kern="1200" cap="none" spc="0" normalizeH="0" baseline="0" noProof="0" dirty="0">
                <a:solidFill>
                  <a:srgbClr val="00465B"/>
                </a:solidFill>
                <a:latin typeface="+mn-ea"/>
                <a:ea typeface="宋体" panose="02010600030101010101" pitchFamily="2" charset="-122"/>
                <a:cs typeface="+mn-cs"/>
              </a:rPr>
              <a:t>（二）违反第十一条第（三）项规定，未将生活垃圾运至满足收运条件、符合环境控制要求的地点贮存，或者未交由符合规定的企业分类收运，责令限期改正；逾期不改正的，对单位处</a:t>
            </a:r>
            <a:r>
              <a:rPr kumimoji="0" lang="en-US" altLang="zh-CN" sz="1600" kern="1200" cap="none" spc="0" normalizeH="0" baseline="0" noProof="0" dirty="0">
                <a:solidFill>
                  <a:srgbClr val="00465B"/>
                </a:solidFill>
                <a:latin typeface="+mn-ea"/>
                <a:ea typeface="宋体" panose="02010600030101010101" pitchFamily="2" charset="-122"/>
                <a:cs typeface="+mn-cs"/>
              </a:rPr>
              <a:t>2000</a:t>
            </a:r>
            <a:r>
              <a:rPr kumimoji="0" lang="zh-CN" altLang="en-US" sz="1600" kern="1200" cap="none" spc="0" normalizeH="0" baseline="0" noProof="0" dirty="0">
                <a:solidFill>
                  <a:srgbClr val="00465B"/>
                </a:solidFill>
                <a:latin typeface="+mn-ea"/>
                <a:ea typeface="宋体" panose="02010600030101010101" pitchFamily="2" charset="-122"/>
                <a:cs typeface="+mn-cs"/>
              </a:rPr>
              <a:t>元以上</a:t>
            </a:r>
            <a:r>
              <a:rPr kumimoji="0" lang="en-US" altLang="zh-CN" sz="1600" kern="1200" cap="none" spc="0" normalizeH="0" baseline="0" noProof="0" dirty="0">
                <a:solidFill>
                  <a:srgbClr val="00465B"/>
                </a:solidFill>
                <a:latin typeface="+mn-ea"/>
                <a:ea typeface="宋体" panose="02010600030101010101" pitchFamily="2" charset="-122"/>
                <a:cs typeface="+mn-cs"/>
              </a:rPr>
              <a:t>5000</a:t>
            </a:r>
            <a:r>
              <a:rPr kumimoji="0" lang="zh-CN" altLang="en-US" sz="1600" kern="1200" cap="none" spc="0" normalizeH="0" baseline="0" noProof="0" dirty="0">
                <a:solidFill>
                  <a:srgbClr val="00465B"/>
                </a:solidFill>
                <a:latin typeface="+mn-ea"/>
                <a:ea typeface="宋体" panose="02010600030101010101" pitchFamily="2" charset="-122"/>
                <a:cs typeface="+mn-cs"/>
              </a:rPr>
              <a:t>元以下罚款；</a:t>
            </a:r>
            <a:endParaRPr kumimoji="0" lang="zh-CN" altLang="en-US" sz="1600" kern="1200" cap="none" spc="0" normalizeH="0" baseline="0" noProof="0" dirty="0">
              <a:solidFill>
                <a:srgbClr val="00465B"/>
              </a:solidFill>
              <a:latin typeface="+mn-ea"/>
              <a:ea typeface="宋体" panose="02010600030101010101" pitchFamily="2" charset="-122"/>
              <a:cs typeface="+mn-cs"/>
            </a:endParaRPr>
          </a:p>
          <a:p>
            <a:pPr marR="0" defTabSz="914400">
              <a:buClrTx/>
              <a:buSzTx/>
              <a:buFont typeface="Arial" panose="020B0604020202020204" pitchFamily="34" charset="0"/>
              <a:buNone/>
              <a:defRPr/>
            </a:pPr>
            <a:r>
              <a:rPr kumimoji="0" lang="zh-CN" altLang="en-US" sz="1600" kern="1200" cap="none" spc="0" normalizeH="0" baseline="0" noProof="0" dirty="0">
                <a:solidFill>
                  <a:srgbClr val="00465B"/>
                </a:solidFill>
                <a:latin typeface="+mn-ea"/>
                <a:ea typeface="宋体" panose="02010600030101010101" pitchFamily="2" charset="-122"/>
                <a:cs typeface="+mn-cs"/>
              </a:rPr>
              <a:t>（三）违反第十一条第（四）项规定，未制定生活垃圾分类管理制度和未建立分类台帐的，责令限期改正；逾期不改正的，对单位处</a:t>
            </a:r>
            <a:r>
              <a:rPr kumimoji="0" lang="en-US" altLang="zh-CN" sz="1600" kern="1200" cap="none" spc="0" normalizeH="0" baseline="0" noProof="0" dirty="0">
                <a:solidFill>
                  <a:srgbClr val="00465B"/>
                </a:solidFill>
                <a:latin typeface="+mn-ea"/>
                <a:ea typeface="宋体" panose="02010600030101010101" pitchFamily="2" charset="-122"/>
                <a:cs typeface="+mn-cs"/>
              </a:rPr>
              <a:t>500</a:t>
            </a:r>
            <a:r>
              <a:rPr kumimoji="0" lang="zh-CN" altLang="en-US" sz="1600" kern="1200" cap="none" spc="0" normalizeH="0" baseline="0" noProof="0" dirty="0">
                <a:solidFill>
                  <a:srgbClr val="00465B"/>
                </a:solidFill>
                <a:latin typeface="+mn-ea"/>
                <a:ea typeface="宋体" panose="02010600030101010101" pitchFamily="2" charset="-122"/>
                <a:cs typeface="+mn-cs"/>
              </a:rPr>
              <a:t>元以上</a:t>
            </a:r>
            <a:r>
              <a:rPr kumimoji="0" lang="en-US" altLang="zh-CN" sz="1600" kern="1200" cap="none" spc="0" normalizeH="0" baseline="0" noProof="0" dirty="0">
                <a:solidFill>
                  <a:srgbClr val="00465B"/>
                </a:solidFill>
                <a:latin typeface="+mn-ea"/>
                <a:ea typeface="宋体" panose="02010600030101010101" pitchFamily="2" charset="-122"/>
                <a:cs typeface="+mn-cs"/>
              </a:rPr>
              <a:t>1000</a:t>
            </a:r>
            <a:r>
              <a:rPr kumimoji="0" lang="zh-CN" altLang="en-US" sz="1600" kern="1200" cap="none" spc="0" normalizeH="0" baseline="0" noProof="0" dirty="0">
                <a:solidFill>
                  <a:srgbClr val="00465B"/>
                </a:solidFill>
                <a:latin typeface="+mn-ea"/>
                <a:ea typeface="宋体" panose="02010600030101010101" pitchFamily="2" charset="-122"/>
                <a:cs typeface="+mn-cs"/>
              </a:rPr>
              <a:t>元以下罚款；</a:t>
            </a:r>
            <a:endParaRPr kumimoji="0" lang="zh-CN" altLang="en-US" sz="1600" kern="1200" cap="none" spc="0" normalizeH="0" baseline="0" noProof="0" dirty="0">
              <a:solidFill>
                <a:srgbClr val="00465B"/>
              </a:solidFill>
              <a:latin typeface="+mn-ea"/>
              <a:ea typeface="宋体" panose="02010600030101010101" pitchFamily="2" charset="-122"/>
              <a:cs typeface="+mn-cs"/>
            </a:endParaRPr>
          </a:p>
          <a:p>
            <a:pPr marR="0" defTabSz="914400">
              <a:buClrTx/>
              <a:buSzTx/>
              <a:buFont typeface="Arial" panose="020B0604020202020204" pitchFamily="34" charset="0"/>
              <a:buNone/>
              <a:defRPr/>
            </a:pPr>
            <a:r>
              <a:rPr kumimoji="0" lang="zh-CN" altLang="en-US" sz="1600" kern="1200" cap="none" spc="0" normalizeH="0" baseline="0" noProof="0" dirty="0">
                <a:solidFill>
                  <a:srgbClr val="00465B"/>
                </a:solidFill>
                <a:latin typeface="+mn-ea"/>
                <a:ea typeface="宋体" panose="02010600030101010101" pitchFamily="2" charset="-122"/>
                <a:cs typeface="+mn-cs"/>
              </a:rPr>
              <a:t>（四）违反第十二条规定，未将生活垃圾分类投放至相应收集容器的，责令改正；拒不改正的，对个人处</a:t>
            </a:r>
            <a:r>
              <a:rPr kumimoji="0" lang="en-US" altLang="zh-CN" sz="1600" kern="1200" cap="none" spc="0" normalizeH="0" baseline="0" noProof="0" dirty="0">
                <a:solidFill>
                  <a:srgbClr val="00465B"/>
                </a:solidFill>
                <a:latin typeface="+mn-ea"/>
                <a:ea typeface="宋体" panose="02010600030101010101" pitchFamily="2" charset="-122"/>
                <a:cs typeface="+mn-cs"/>
              </a:rPr>
              <a:t>50</a:t>
            </a:r>
            <a:r>
              <a:rPr kumimoji="0" lang="zh-CN" altLang="en-US" sz="1600" kern="1200" cap="none" spc="0" normalizeH="0" baseline="0" noProof="0" dirty="0">
                <a:solidFill>
                  <a:srgbClr val="00465B"/>
                </a:solidFill>
                <a:latin typeface="+mn-ea"/>
                <a:ea typeface="宋体" panose="02010600030101010101" pitchFamily="2" charset="-122"/>
                <a:cs typeface="+mn-cs"/>
              </a:rPr>
              <a:t>元以上</a:t>
            </a:r>
            <a:r>
              <a:rPr kumimoji="0" lang="en-US" altLang="zh-CN" sz="1600" kern="1200" cap="none" spc="0" normalizeH="0" baseline="0" noProof="0" dirty="0">
                <a:solidFill>
                  <a:srgbClr val="00465B"/>
                </a:solidFill>
                <a:latin typeface="+mn-ea"/>
                <a:ea typeface="宋体" panose="02010600030101010101" pitchFamily="2" charset="-122"/>
                <a:cs typeface="+mn-cs"/>
              </a:rPr>
              <a:t>200</a:t>
            </a:r>
            <a:r>
              <a:rPr kumimoji="0" lang="zh-CN" altLang="en-US" sz="1600" kern="1200" cap="none" spc="0" normalizeH="0" baseline="0" noProof="0" dirty="0">
                <a:solidFill>
                  <a:srgbClr val="00465B"/>
                </a:solidFill>
                <a:latin typeface="+mn-ea"/>
                <a:ea typeface="宋体" panose="02010600030101010101" pitchFamily="2" charset="-122"/>
                <a:cs typeface="+mn-cs"/>
              </a:rPr>
              <a:t>元以下罚款；</a:t>
            </a:r>
            <a:endParaRPr kumimoji="0" lang="zh-CN" altLang="en-US" sz="1600" kern="1200" cap="none" spc="0" normalizeH="0" baseline="0" noProof="0" dirty="0">
              <a:solidFill>
                <a:srgbClr val="00465B"/>
              </a:solidFill>
              <a:latin typeface="+mn-ea"/>
              <a:ea typeface="宋体" panose="02010600030101010101" pitchFamily="2" charset="-122"/>
              <a:cs typeface="+mn-cs"/>
            </a:endParaRPr>
          </a:p>
          <a:p>
            <a:pPr marR="0" defTabSz="914400">
              <a:buClrTx/>
              <a:buSzTx/>
              <a:buFont typeface="Arial" panose="020B0604020202020204" pitchFamily="34" charset="0"/>
              <a:buNone/>
              <a:defRPr/>
            </a:pPr>
            <a:r>
              <a:rPr kumimoji="0" lang="zh-CN" altLang="en-US" sz="1600" kern="1200" cap="none" spc="0" normalizeH="0" baseline="0" noProof="0" dirty="0">
                <a:solidFill>
                  <a:srgbClr val="00465B"/>
                </a:solidFill>
                <a:latin typeface="+mn-ea"/>
                <a:ea typeface="宋体" panose="02010600030101010101" pitchFamily="2" charset="-122"/>
                <a:cs typeface="+mn-cs"/>
              </a:rPr>
              <a:t>（五）违反第十四条规定，将已分类的生活垃圾混合收运的，责令限期改正；逾期不改正的，对分类收运企业处</a:t>
            </a:r>
            <a:r>
              <a:rPr kumimoji="0" lang="en-US" altLang="zh-CN" sz="1600" kern="1200" cap="none" spc="0" normalizeH="0" baseline="0" noProof="0" dirty="0">
                <a:solidFill>
                  <a:srgbClr val="00465B"/>
                </a:solidFill>
                <a:latin typeface="+mn-ea"/>
                <a:ea typeface="宋体" panose="02010600030101010101" pitchFamily="2" charset="-122"/>
                <a:cs typeface="+mn-cs"/>
              </a:rPr>
              <a:t>5000</a:t>
            </a:r>
            <a:r>
              <a:rPr kumimoji="0" lang="zh-CN" altLang="en-US" sz="1600" kern="1200" cap="none" spc="0" normalizeH="0" baseline="0" noProof="0" dirty="0">
                <a:solidFill>
                  <a:srgbClr val="00465B"/>
                </a:solidFill>
                <a:latin typeface="+mn-ea"/>
                <a:ea typeface="宋体" panose="02010600030101010101" pitchFamily="2" charset="-122"/>
                <a:cs typeface="+mn-cs"/>
              </a:rPr>
              <a:t>元以上</a:t>
            </a:r>
            <a:r>
              <a:rPr kumimoji="0" lang="en-US" altLang="zh-CN" sz="1600" kern="1200" cap="none" spc="0" normalizeH="0" baseline="0" noProof="0" dirty="0">
                <a:solidFill>
                  <a:srgbClr val="00465B"/>
                </a:solidFill>
                <a:latin typeface="+mn-ea"/>
                <a:ea typeface="宋体" panose="02010600030101010101" pitchFamily="2" charset="-122"/>
                <a:cs typeface="+mn-cs"/>
              </a:rPr>
              <a:t>3</a:t>
            </a:r>
            <a:r>
              <a:rPr kumimoji="0" lang="zh-CN" altLang="en-US" sz="1600" kern="1200" cap="none" spc="0" normalizeH="0" baseline="0" noProof="0" dirty="0">
                <a:solidFill>
                  <a:srgbClr val="00465B"/>
                </a:solidFill>
                <a:latin typeface="+mn-ea"/>
                <a:ea typeface="宋体" panose="02010600030101010101" pitchFamily="2" charset="-122"/>
                <a:cs typeface="+mn-cs"/>
              </a:rPr>
              <a:t>万元以下罚款；</a:t>
            </a:r>
            <a:endParaRPr kumimoji="0" lang="zh-CN" altLang="en-US" sz="1600" kern="1200" cap="none" spc="0" normalizeH="0" baseline="0" noProof="0" dirty="0">
              <a:solidFill>
                <a:srgbClr val="00465B"/>
              </a:solidFill>
              <a:latin typeface="+mn-ea"/>
              <a:ea typeface="宋体" panose="02010600030101010101" pitchFamily="2" charset="-122"/>
              <a:cs typeface="+mn-cs"/>
            </a:endParaRPr>
          </a:p>
          <a:p>
            <a:pPr marR="0" defTabSz="914400">
              <a:buClrTx/>
              <a:buSzTx/>
              <a:buFont typeface="Arial" panose="020B0604020202020204" pitchFamily="34" charset="0"/>
              <a:buNone/>
              <a:defRPr/>
            </a:pPr>
            <a:r>
              <a:rPr kumimoji="0" lang="zh-CN" altLang="en-US" sz="1600" kern="1200" cap="none" spc="0" normalizeH="0" baseline="0" noProof="0" dirty="0">
                <a:solidFill>
                  <a:srgbClr val="00465B"/>
                </a:solidFill>
                <a:latin typeface="+mn-ea"/>
                <a:ea typeface="宋体" panose="02010600030101010101" pitchFamily="2" charset="-122"/>
                <a:cs typeface="+mn-cs"/>
              </a:rPr>
              <a:t>（六）违反第十六条，不遵守分类处置规定的，责令限期改正；逾期仍不改正的，对处置单位处</a:t>
            </a:r>
            <a:r>
              <a:rPr kumimoji="0" lang="en-US" altLang="zh-CN" sz="1600" kern="1200" cap="none" spc="0" normalizeH="0" baseline="0" noProof="0" dirty="0">
                <a:solidFill>
                  <a:srgbClr val="00465B"/>
                </a:solidFill>
                <a:latin typeface="+mn-ea"/>
                <a:ea typeface="宋体" panose="02010600030101010101" pitchFamily="2" charset="-122"/>
                <a:cs typeface="+mn-cs"/>
              </a:rPr>
              <a:t>3</a:t>
            </a:r>
            <a:r>
              <a:rPr kumimoji="0" lang="zh-CN" altLang="en-US" sz="1600" kern="1200" cap="none" spc="0" normalizeH="0" baseline="0" noProof="0" dirty="0">
                <a:solidFill>
                  <a:srgbClr val="00465B"/>
                </a:solidFill>
                <a:latin typeface="+mn-ea"/>
                <a:ea typeface="宋体" panose="02010600030101010101" pitchFamily="2" charset="-122"/>
                <a:cs typeface="+mn-cs"/>
              </a:rPr>
              <a:t>万元以上</a:t>
            </a:r>
            <a:r>
              <a:rPr kumimoji="0" lang="en-US" altLang="zh-CN" sz="1600" kern="1200" cap="none" spc="0" normalizeH="0" baseline="0" noProof="0" dirty="0">
                <a:solidFill>
                  <a:srgbClr val="00465B"/>
                </a:solidFill>
                <a:latin typeface="+mn-ea"/>
                <a:ea typeface="宋体" panose="02010600030101010101" pitchFamily="2" charset="-122"/>
                <a:cs typeface="+mn-cs"/>
              </a:rPr>
              <a:t>5</a:t>
            </a:r>
            <a:r>
              <a:rPr kumimoji="0" lang="zh-CN" altLang="en-US" sz="1600" kern="1200" cap="none" spc="0" normalizeH="0" baseline="0" noProof="0" dirty="0">
                <a:solidFill>
                  <a:srgbClr val="00465B"/>
                </a:solidFill>
                <a:latin typeface="+mn-ea"/>
                <a:ea typeface="宋体" panose="02010600030101010101" pitchFamily="2" charset="-122"/>
                <a:cs typeface="+mn-cs"/>
              </a:rPr>
              <a:t>万元以下罚款；造成损失的，依法承担赔偿责任。</a:t>
            </a:r>
            <a:endParaRPr kumimoji="0" lang="zh-CN" altLang="en-US" sz="1600" kern="1200" cap="none" spc="0" normalizeH="0" baseline="0" noProof="0" dirty="0">
              <a:solidFill>
                <a:srgbClr val="00465B"/>
              </a:solidFill>
              <a:latin typeface="+mn-ea"/>
              <a:ea typeface="宋体" panose="02010600030101010101" pitchFamily="2"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6626"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26627" name="TextBox 16"/>
          <p:cNvPicPr/>
          <p:nvPr/>
        </p:nvPicPr>
        <p:blipFill>
          <a:blip r:embed="rId1"/>
          <a:stretch>
            <a:fillRect/>
          </a:stretch>
        </p:blipFill>
        <p:spPr>
          <a:xfrm>
            <a:off x="354013" y="261938"/>
            <a:ext cx="1309687" cy="1079500"/>
          </a:xfrm>
          <a:prstGeom prst="rect">
            <a:avLst/>
          </a:prstGeom>
          <a:noFill/>
          <a:ln w="9525">
            <a:noFill/>
          </a:ln>
        </p:spPr>
      </p:pic>
      <p:sp>
        <p:nvSpPr>
          <p:cNvPr id="26628" name="文本框 11"/>
          <p:cNvSpPr txBox="1"/>
          <p:nvPr/>
        </p:nvSpPr>
        <p:spPr>
          <a:xfrm>
            <a:off x="2690813" y="417513"/>
            <a:ext cx="5922962"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内、外部问题变更</a:t>
            </a:r>
            <a:r>
              <a:rPr lang="en-US" altLang="zh-CN" sz="2400" b="1" dirty="0">
                <a:solidFill>
                  <a:srgbClr val="262626"/>
                </a:solidFill>
                <a:latin typeface="微软雅黑" panose="020B0503020204020204" pitchFamily="34" charset="-122"/>
                <a:ea typeface="微软雅黑" panose="020B0503020204020204" pitchFamily="34" charset="-122"/>
              </a:rPr>
              <a:t>—</a:t>
            </a:r>
            <a:r>
              <a:rPr lang="zh-CN" altLang="en-US" sz="2400" b="1" dirty="0">
                <a:solidFill>
                  <a:srgbClr val="262626"/>
                </a:solidFill>
                <a:latin typeface="微软雅黑" panose="020B0503020204020204" pitchFamily="34" charset="-122"/>
                <a:ea typeface="微软雅黑" panose="020B0503020204020204" pitchFamily="34" charset="-122"/>
              </a:rPr>
              <a:t>风险与机遇回顾</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pSp>
        <p:nvGrpSpPr>
          <p:cNvPr id="26629" name="组合 1"/>
          <p:cNvGrpSpPr/>
          <p:nvPr/>
        </p:nvGrpSpPr>
        <p:grpSpPr>
          <a:xfrm>
            <a:off x="1658938" y="1152525"/>
            <a:ext cx="9032875" cy="4552950"/>
            <a:chOff x="641195" y="1091960"/>
            <a:chExt cx="7314229" cy="4551731"/>
          </a:xfrm>
        </p:grpSpPr>
        <p:grpSp>
          <p:nvGrpSpPr>
            <p:cNvPr id="26630" name="Group 54"/>
            <p:cNvGrpSpPr/>
            <p:nvPr/>
          </p:nvGrpSpPr>
          <p:grpSpPr>
            <a:xfrm>
              <a:off x="700325" y="3930313"/>
              <a:ext cx="7235601" cy="1713378"/>
              <a:chOff x="680238" y="3614019"/>
              <a:chExt cx="10883656" cy="2145207"/>
            </a:xfrm>
          </p:grpSpPr>
          <p:sp>
            <p:nvSpPr>
              <p:cNvPr id="8" name="íṣlïdé"/>
              <p:cNvSpPr/>
              <p:nvPr/>
            </p:nvSpPr>
            <p:spPr>
              <a:xfrm flipV="1">
                <a:off x="680238" y="3614019"/>
                <a:ext cx="5452868" cy="2145207"/>
              </a:xfrm>
              <a:custGeom>
                <a:avLst/>
                <a:gdLst>
                  <a:gd name="connsiteX0" fmla="*/ 239626 w 4860061"/>
                  <a:gd name="connsiteY0" fmla="*/ 0 h 1793810"/>
                  <a:gd name="connsiteX1" fmla="*/ 3963156 w 4860061"/>
                  <a:gd name="connsiteY1" fmla="*/ 0 h 1793810"/>
                  <a:gd name="connsiteX2" fmla="*/ 4860061 w 4860061"/>
                  <a:gd name="connsiteY2" fmla="*/ 896905 h 1793810"/>
                  <a:gd name="connsiteX3" fmla="*/ 4860061 w 4860061"/>
                  <a:gd name="connsiteY3" fmla="*/ 1793810 h 1793810"/>
                  <a:gd name="connsiteX4" fmla="*/ 4769902 w 4860061"/>
                  <a:gd name="connsiteY4" fmla="*/ 1793810 h 1793810"/>
                  <a:gd name="connsiteX5" fmla="*/ 4769902 w 4860061"/>
                  <a:gd name="connsiteY5" fmla="*/ 957113 h 1793810"/>
                  <a:gd name="connsiteX6" fmla="*/ 3912791 w 4860061"/>
                  <a:gd name="connsiteY6" fmla="*/ 100001 h 1793810"/>
                  <a:gd name="connsiteX7" fmla="*/ 292797 w 4860061"/>
                  <a:gd name="connsiteY7" fmla="*/ 100001 h 1793810"/>
                  <a:gd name="connsiteX8" fmla="*/ 165689 w 4860061"/>
                  <a:gd name="connsiteY8" fmla="*/ 0 h 1793810"/>
                  <a:gd name="connsiteX9" fmla="*/ 218913 w 4860061"/>
                  <a:gd name="connsiteY9" fmla="*/ 0 h 1793810"/>
                  <a:gd name="connsiteX10" fmla="*/ 272084 w 4860061"/>
                  <a:gd name="connsiteY10" fmla="*/ 100001 h 1793810"/>
                  <a:gd name="connsiteX11" fmla="*/ 218861 w 4860061"/>
                  <a:gd name="connsiteY11" fmla="*/ 100001 h 1793810"/>
                  <a:gd name="connsiteX12" fmla="*/ 95995 w 4860061"/>
                  <a:gd name="connsiteY12" fmla="*/ 0 h 1793810"/>
                  <a:gd name="connsiteX13" fmla="*/ 144977 w 4860061"/>
                  <a:gd name="connsiteY13" fmla="*/ 0 h 1793810"/>
                  <a:gd name="connsiteX14" fmla="*/ 198148 w 4860061"/>
                  <a:gd name="connsiteY14" fmla="*/ 100001 h 1793810"/>
                  <a:gd name="connsiteX15" fmla="*/ 149167 w 4860061"/>
                  <a:gd name="connsiteY15" fmla="*/ 100001 h 1793810"/>
                  <a:gd name="connsiteX16" fmla="*/ 25811 w 4860061"/>
                  <a:gd name="connsiteY16" fmla="*/ 0 h 1793810"/>
                  <a:gd name="connsiteX17" fmla="*/ 75283 w 4860061"/>
                  <a:gd name="connsiteY17" fmla="*/ 0 h 1793810"/>
                  <a:gd name="connsiteX18" fmla="*/ 128454 w 4860061"/>
                  <a:gd name="connsiteY18" fmla="*/ 100001 h 1793810"/>
                  <a:gd name="connsiteX19" fmla="*/ 78982 w 4860061"/>
                  <a:gd name="connsiteY19" fmla="*/ 100001 h 1793810"/>
                  <a:gd name="connsiteX20" fmla="*/ 0 w 4860061"/>
                  <a:gd name="connsiteY20" fmla="*/ 0 h 1793810"/>
                  <a:gd name="connsiteX21" fmla="*/ 5098 w 4860061"/>
                  <a:gd name="connsiteY21" fmla="*/ 0 h 1793810"/>
                  <a:gd name="connsiteX22" fmla="*/ 58270 w 4860061"/>
                  <a:gd name="connsiteY22" fmla="*/ 100001 h 1793810"/>
                  <a:gd name="connsiteX23" fmla="*/ 0 w 4860061"/>
                  <a:gd name="connsiteY23" fmla="*/ 100001 h 17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60061" h="1793810">
                    <a:moveTo>
                      <a:pt x="239626" y="0"/>
                    </a:moveTo>
                    <a:lnTo>
                      <a:pt x="3963156" y="0"/>
                    </a:lnTo>
                    <a:lnTo>
                      <a:pt x="4860061" y="896905"/>
                    </a:lnTo>
                    <a:lnTo>
                      <a:pt x="4860061" y="1793810"/>
                    </a:lnTo>
                    <a:lnTo>
                      <a:pt x="4769902" y="1793810"/>
                    </a:lnTo>
                    <a:lnTo>
                      <a:pt x="4769902" y="957113"/>
                    </a:lnTo>
                    <a:lnTo>
                      <a:pt x="3912791" y="100001"/>
                    </a:lnTo>
                    <a:lnTo>
                      <a:pt x="292797" y="100001"/>
                    </a:lnTo>
                    <a:close/>
                    <a:moveTo>
                      <a:pt x="165689" y="0"/>
                    </a:moveTo>
                    <a:lnTo>
                      <a:pt x="218913" y="0"/>
                    </a:lnTo>
                    <a:lnTo>
                      <a:pt x="272084" y="100001"/>
                    </a:lnTo>
                    <a:lnTo>
                      <a:pt x="218861" y="100001"/>
                    </a:lnTo>
                    <a:close/>
                    <a:moveTo>
                      <a:pt x="95995" y="0"/>
                    </a:moveTo>
                    <a:lnTo>
                      <a:pt x="144977" y="0"/>
                    </a:lnTo>
                    <a:lnTo>
                      <a:pt x="198148" y="100001"/>
                    </a:lnTo>
                    <a:lnTo>
                      <a:pt x="149167" y="100001"/>
                    </a:lnTo>
                    <a:close/>
                    <a:moveTo>
                      <a:pt x="25811" y="0"/>
                    </a:moveTo>
                    <a:lnTo>
                      <a:pt x="75283" y="0"/>
                    </a:lnTo>
                    <a:lnTo>
                      <a:pt x="128454" y="100001"/>
                    </a:lnTo>
                    <a:lnTo>
                      <a:pt x="78982" y="100001"/>
                    </a:lnTo>
                    <a:close/>
                    <a:moveTo>
                      <a:pt x="0" y="0"/>
                    </a:moveTo>
                    <a:lnTo>
                      <a:pt x="5098" y="0"/>
                    </a:lnTo>
                    <a:lnTo>
                      <a:pt x="58270" y="100001"/>
                    </a:lnTo>
                    <a:lnTo>
                      <a:pt x="0" y="100001"/>
                    </a:lnTo>
                    <a:close/>
                  </a:path>
                </a:pathLst>
              </a:custGeom>
              <a:solidFill>
                <a:srgbClr val="00465B">
                  <a:lumMod val="90000"/>
                  <a:lumOff val="10000"/>
                </a:srgbClr>
              </a:solidFill>
              <a:ln w="25400" cap="flat" cmpd="sng" algn="ctr">
                <a:noFill/>
                <a:prstDash val="solid"/>
              </a:ln>
              <a:effectLst/>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100" b="0" i="0" u="none" strike="noStrike" kern="0" cap="none" spc="0" normalizeH="0" baseline="0" noProof="0">
                  <a:ln>
                    <a:noFill/>
                  </a:ln>
                  <a:solidFill>
                    <a:srgbClr val="00465B">
                      <a:lumMod val="90000"/>
                      <a:lumOff val="10000"/>
                    </a:srgbClr>
                  </a:solidFill>
                  <a:effectLst/>
                  <a:uLnTx/>
                  <a:uFillTx/>
                  <a:latin typeface="Calibri" panose="020F0502020204030204"/>
                  <a:ea typeface="微软雅黑" panose="020B0503020204020204" pitchFamily="34" charset="-122"/>
                  <a:cs typeface="+mn-cs"/>
                  <a:sym typeface="+mn-lt"/>
                </a:endParaRPr>
              </a:p>
            </p:txBody>
          </p:sp>
          <p:sp>
            <p:nvSpPr>
              <p:cNvPr id="9" name="îṡľïḑè"/>
              <p:cNvSpPr/>
              <p:nvPr/>
            </p:nvSpPr>
            <p:spPr>
              <a:xfrm flipH="1" flipV="1">
                <a:off x="6111026" y="3614019"/>
                <a:ext cx="5452868" cy="2145207"/>
              </a:xfrm>
              <a:custGeom>
                <a:avLst/>
                <a:gdLst>
                  <a:gd name="connsiteX0" fmla="*/ 0 w 4860061"/>
                  <a:gd name="connsiteY0" fmla="*/ 0 h 1793810"/>
                  <a:gd name="connsiteX1" fmla="*/ 3963156 w 4860061"/>
                  <a:gd name="connsiteY1" fmla="*/ 0 h 1793810"/>
                  <a:gd name="connsiteX2" fmla="*/ 4860061 w 4860061"/>
                  <a:gd name="connsiteY2" fmla="*/ 896905 h 1793810"/>
                  <a:gd name="connsiteX3" fmla="*/ 4860061 w 4860061"/>
                  <a:gd name="connsiteY3" fmla="*/ 1793810 h 1793810"/>
                  <a:gd name="connsiteX4" fmla="*/ 4769902 w 4860061"/>
                  <a:gd name="connsiteY4" fmla="*/ 1793810 h 1793810"/>
                  <a:gd name="connsiteX5" fmla="*/ 4769902 w 4860061"/>
                  <a:gd name="connsiteY5" fmla="*/ 957113 h 1793810"/>
                  <a:gd name="connsiteX6" fmla="*/ 3912791 w 4860061"/>
                  <a:gd name="connsiteY6" fmla="*/ 100001 h 1793810"/>
                  <a:gd name="connsiteX7" fmla="*/ 0 w 4860061"/>
                  <a:gd name="connsiteY7" fmla="*/ 100001 h 17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0061" h="1793810">
                    <a:moveTo>
                      <a:pt x="0" y="0"/>
                    </a:moveTo>
                    <a:lnTo>
                      <a:pt x="3963156" y="0"/>
                    </a:lnTo>
                    <a:lnTo>
                      <a:pt x="4860061" y="896905"/>
                    </a:lnTo>
                    <a:lnTo>
                      <a:pt x="4860061" y="1793810"/>
                    </a:lnTo>
                    <a:lnTo>
                      <a:pt x="4769902" y="1793810"/>
                    </a:lnTo>
                    <a:lnTo>
                      <a:pt x="4769902" y="957113"/>
                    </a:lnTo>
                    <a:lnTo>
                      <a:pt x="3912791" y="100001"/>
                    </a:lnTo>
                    <a:lnTo>
                      <a:pt x="0" y="100001"/>
                    </a:lnTo>
                    <a:close/>
                  </a:path>
                </a:pathLst>
              </a:custGeom>
              <a:solidFill>
                <a:srgbClr val="BFD732"/>
              </a:solidFill>
              <a:ln w="25400" cap="flat" cmpd="sng" algn="ctr">
                <a:noFill/>
                <a:prstDash val="solid"/>
              </a:ln>
              <a:effectLst/>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100" b="0" i="0" u="none" strike="noStrike" kern="0" cap="none" spc="0" normalizeH="0" baseline="0" noProof="0">
                  <a:ln>
                    <a:noFill/>
                  </a:ln>
                  <a:solidFill>
                    <a:srgbClr val="00465B">
                      <a:lumMod val="90000"/>
                      <a:lumOff val="10000"/>
                    </a:srgbClr>
                  </a:solidFill>
                  <a:effectLst/>
                  <a:uLnTx/>
                  <a:uFillTx/>
                  <a:latin typeface="Calibri" panose="020F0502020204030204"/>
                  <a:ea typeface="微软雅黑" panose="020B0503020204020204" pitchFamily="34" charset="-122"/>
                  <a:cs typeface="+mn-cs"/>
                  <a:sym typeface="+mn-lt"/>
                </a:endParaRPr>
              </a:p>
            </p:txBody>
          </p:sp>
        </p:grpSp>
        <p:grpSp>
          <p:nvGrpSpPr>
            <p:cNvPr id="26631" name="Group 57"/>
            <p:cNvGrpSpPr/>
            <p:nvPr/>
          </p:nvGrpSpPr>
          <p:grpSpPr>
            <a:xfrm>
              <a:off x="683568" y="1340768"/>
              <a:ext cx="7257884" cy="1742781"/>
              <a:chOff x="631815" y="1466850"/>
              <a:chExt cx="10917175" cy="2164257"/>
            </a:xfrm>
          </p:grpSpPr>
          <p:sp>
            <p:nvSpPr>
              <p:cNvPr id="11" name="íṧľîďé"/>
              <p:cNvSpPr/>
              <p:nvPr/>
            </p:nvSpPr>
            <p:spPr>
              <a:xfrm flipH="1">
                <a:off x="6096122" y="1466850"/>
                <a:ext cx="5452868" cy="2145207"/>
              </a:xfrm>
              <a:custGeom>
                <a:avLst/>
                <a:gdLst>
                  <a:gd name="connsiteX0" fmla="*/ 239626 w 4860061"/>
                  <a:gd name="connsiteY0" fmla="*/ 0 h 1793810"/>
                  <a:gd name="connsiteX1" fmla="*/ 3963156 w 4860061"/>
                  <a:gd name="connsiteY1" fmla="*/ 0 h 1793810"/>
                  <a:gd name="connsiteX2" fmla="*/ 4860061 w 4860061"/>
                  <a:gd name="connsiteY2" fmla="*/ 896905 h 1793810"/>
                  <a:gd name="connsiteX3" fmla="*/ 4860061 w 4860061"/>
                  <a:gd name="connsiteY3" fmla="*/ 1793810 h 1793810"/>
                  <a:gd name="connsiteX4" fmla="*/ 4769902 w 4860061"/>
                  <a:gd name="connsiteY4" fmla="*/ 1793810 h 1793810"/>
                  <a:gd name="connsiteX5" fmla="*/ 4769902 w 4860061"/>
                  <a:gd name="connsiteY5" fmla="*/ 957113 h 1793810"/>
                  <a:gd name="connsiteX6" fmla="*/ 3912791 w 4860061"/>
                  <a:gd name="connsiteY6" fmla="*/ 100001 h 1793810"/>
                  <a:gd name="connsiteX7" fmla="*/ 292797 w 4860061"/>
                  <a:gd name="connsiteY7" fmla="*/ 100001 h 1793810"/>
                  <a:gd name="connsiteX8" fmla="*/ 165689 w 4860061"/>
                  <a:gd name="connsiteY8" fmla="*/ 0 h 1793810"/>
                  <a:gd name="connsiteX9" fmla="*/ 218913 w 4860061"/>
                  <a:gd name="connsiteY9" fmla="*/ 0 h 1793810"/>
                  <a:gd name="connsiteX10" fmla="*/ 272084 w 4860061"/>
                  <a:gd name="connsiteY10" fmla="*/ 100001 h 1793810"/>
                  <a:gd name="connsiteX11" fmla="*/ 218861 w 4860061"/>
                  <a:gd name="connsiteY11" fmla="*/ 100001 h 1793810"/>
                  <a:gd name="connsiteX12" fmla="*/ 95995 w 4860061"/>
                  <a:gd name="connsiteY12" fmla="*/ 0 h 1793810"/>
                  <a:gd name="connsiteX13" fmla="*/ 144977 w 4860061"/>
                  <a:gd name="connsiteY13" fmla="*/ 0 h 1793810"/>
                  <a:gd name="connsiteX14" fmla="*/ 198148 w 4860061"/>
                  <a:gd name="connsiteY14" fmla="*/ 100001 h 1793810"/>
                  <a:gd name="connsiteX15" fmla="*/ 149167 w 4860061"/>
                  <a:gd name="connsiteY15" fmla="*/ 100001 h 1793810"/>
                  <a:gd name="connsiteX16" fmla="*/ 25811 w 4860061"/>
                  <a:gd name="connsiteY16" fmla="*/ 0 h 1793810"/>
                  <a:gd name="connsiteX17" fmla="*/ 75283 w 4860061"/>
                  <a:gd name="connsiteY17" fmla="*/ 0 h 1793810"/>
                  <a:gd name="connsiteX18" fmla="*/ 128454 w 4860061"/>
                  <a:gd name="connsiteY18" fmla="*/ 100001 h 1793810"/>
                  <a:gd name="connsiteX19" fmla="*/ 78982 w 4860061"/>
                  <a:gd name="connsiteY19" fmla="*/ 100001 h 1793810"/>
                  <a:gd name="connsiteX20" fmla="*/ 0 w 4860061"/>
                  <a:gd name="connsiteY20" fmla="*/ 0 h 1793810"/>
                  <a:gd name="connsiteX21" fmla="*/ 5098 w 4860061"/>
                  <a:gd name="connsiteY21" fmla="*/ 0 h 1793810"/>
                  <a:gd name="connsiteX22" fmla="*/ 58270 w 4860061"/>
                  <a:gd name="connsiteY22" fmla="*/ 100001 h 1793810"/>
                  <a:gd name="connsiteX23" fmla="*/ 0 w 4860061"/>
                  <a:gd name="connsiteY23" fmla="*/ 100001 h 17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60061" h="1793810">
                    <a:moveTo>
                      <a:pt x="239626" y="0"/>
                    </a:moveTo>
                    <a:lnTo>
                      <a:pt x="3963156" y="0"/>
                    </a:lnTo>
                    <a:lnTo>
                      <a:pt x="4860061" y="896905"/>
                    </a:lnTo>
                    <a:lnTo>
                      <a:pt x="4860061" y="1793810"/>
                    </a:lnTo>
                    <a:lnTo>
                      <a:pt x="4769902" y="1793810"/>
                    </a:lnTo>
                    <a:lnTo>
                      <a:pt x="4769902" y="957113"/>
                    </a:lnTo>
                    <a:lnTo>
                      <a:pt x="3912791" y="100001"/>
                    </a:lnTo>
                    <a:lnTo>
                      <a:pt x="292797" y="100001"/>
                    </a:lnTo>
                    <a:close/>
                    <a:moveTo>
                      <a:pt x="165689" y="0"/>
                    </a:moveTo>
                    <a:lnTo>
                      <a:pt x="218913" y="0"/>
                    </a:lnTo>
                    <a:lnTo>
                      <a:pt x="272084" y="100001"/>
                    </a:lnTo>
                    <a:lnTo>
                      <a:pt x="218861" y="100001"/>
                    </a:lnTo>
                    <a:close/>
                    <a:moveTo>
                      <a:pt x="95995" y="0"/>
                    </a:moveTo>
                    <a:lnTo>
                      <a:pt x="144977" y="0"/>
                    </a:lnTo>
                    <a:lnTo>
                      <a:pt x="198148" y="100001"/>
                    </a:lnTo>
                    <a:lnTo>
                      <a:pt x="149167" y="100001"/>
                    </a:lnTo>
                    <a:close/>
                    <a:moveTo>
                      <a:pt x="25811" y="0"/>
                    </a:moveTo>
                    <a:lnTo>
                      <a:pt x="75283" y="0"/>
                    </a:lnTo>
                    <a:lnTo>
                      <a:pt x="128454" y="100001"/>
                    </a:lnTo>
                    <a:lnTo>
                      <a:pt x="78982" y="100001"/>
                    </a:lnTo>
                    <a:close/>
                    <a:moveTo>
                      <a:pt x="0" y="0"/>
                    </a:moveTo>
                    <a:lnTo>
                      <a:pt x="5098" y="0"/>
                    </a:lnTo>
                    <a:lnTo>
                      <a:pt x="58270" y="100001"/>
                    </a:lnTo>
                    <a:lnTo>
                      <a:pt x="0" y="100001"/>
                    </a:lnTo>
                    <a:close/>
                  </a:path>
                </a:pathLst>
              </a:custGeom>
              <a:solidFill>
                <a:srgbClr val="BFD732"/>
              </a:solidFill>
              <a:ln w="25400" cap="flat" cmpd="sng" algn="ctr">
                <a:noFill/>
                <a:prstDash val="solid"/>
              </a:ln>
              <a:effectLst/>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100" b="0" i="0" u="none" strike="noStrike" kern="0" cap="none" spc="0" normalizeH="0" baseline="0" noProof="0">
                  <a:ln>
                    <a:noFill/>
                  </a:ln>
                  <a:solidFill>
                    <a:srgbClr val="00465B">
                      <a:lumMod val="90000"/>
                      <a:lumOff val="10000"/>
                    </a:srgbClr>
                  </a:solidFill>
                  <a:effectLst/>
                  <a:uLnTx/>
                  <a:uFillTx/>
                  <a:latin typeface="Calibri" panose="020F0502020204030204"/>
                  <a:ea typeface="微软雅黑" panose="020B0503020204020204" pitchFamily="34" charset="-122"/>
                  <a:cs typeface="+mn-cs"/>
                  <a:sym typeface="+mn-lt"/>
                </a:endParaRPr>
              </a:p>
            </p:txBody>
          </p:sp>
          <p:sp>
            <p:nvSpPr>
              <p:cNvPr id="12" name="îŝľíḑê"/>
              <p:cNvSpPr/>
              <p:nvPr/>
            </p:nvSpPr>
            <p:spPr>
              <a:xfrm>
                <a:off x="631815" y="1466850"/>
                <a:ext cx="5501291" cy="2164257"/>
              </a:xfrm>
              <a:custGeom>
                <a:avLst/>
                <a:gdLst>
                  <a:gd name="connsiteX0" fmla="*/ 239626 w 4860061"/>
                  <a:gd name="connsiteY0" fmla="*/ 0 h 1793810"/>
                  <a:gd name="connsiteX1" fmla="*/ 3963156 w 4860061"/>
                  <a:gd name="connsiteY1" fmla="*/ 0 h 1793810"/>
                  <a:gd name="connsiteX2" fmla="*/ 4860061 w 4860061"/>
                  <a:gd name="connsiteY2" fmla="*/ 896905 h 1793810"/>
                  <a:gd name="connsiteX3" fmla="*/ 4860061 w 4860061"/>
                  <a:gd name="connsiteY3" fmla="*/ 1793810 h 1793810"/>
                  <a:gd name="connsiteX4" fmla="*/ 4769902 w 4860061"/>
                  <a:gd name="connsiteY4" fmla="*/ 1793810 h 1793810"/>
                  <a:gd name="connsiteX5" fmla="*/ 4769902 w 4860061"/>
                  <a:gd name="connsiteY5" fmla="*/ 957113 h 1793810"/>
                  <a:gd name="connsiteX6" fmla="*/ 3912791 w 4860061"/>
                  <a:gd name="connsiteY6" fmla="*/ 100001 h 1793810"/>
                  <a:gd name="connsiteX7" fmla="*/ 292797 w 4860061"/>
                  <a:gd name="connsiteY7" fmla="*/ 100001 h 1793810"/>
                  <a:gd name="connsiteX8" fmla="*/ 165689 w 4860061"/>
                  <a:gd name="connsiteY8" fmla="*/ 0 h 1793810"/>
                  <a:gd name="connsiteX9" fmla="*/ 218913 w 4860061"/>
                  <a:gd name="connsiteY9" fmla="*/ 0 h 1793810"/>
                  <a:gd name="connsiteX10" fmla="*/ 272084 w 4860061"/>
                  <a:gd name="connsiteY10" fmla="*/ 100001 h 1793810"/>
                  <a:gd name="connsiteX11" fmla="*/ 218861 w 4860061"/>
                  <a:gd name="connsiteY11" fmla="*/ 100001 h 1793810"/>
                  <a:gd name="connsiteX12" fmla="*/ 95995 w 4860061"/>
                  <a:gd name="connsiteY12" fmla="*/ 0 h 1793810"/>
                  <a:gd name="connsiteX13" fmla="*/ 144977 w 4860061"/>
                  <a:gd name="connsiteY13" fmla="*/ 0 h 1793810"/>
                  <a:gd name="connsiteX14" fmla="*/ 198148 w 4860061"/>
                  <a:gd name="connsiteY14" fmla="*/ 100001 h 1793810"/>
                  <a:gd name="connsiteX15" fmla="*/ 149167 w 4860061"/>
                  <a:gd name="connsiteY15" fmla="*/ 100001 h 1793810"/>
                  <a:gd name="connsiteX16" fmla="*/ 25811 w 4860061"/>
                  <a:gd name="connsiteY16" fmla="*/ 0 h 1793810"/>
                  <a:gd name="connsiteX17" fmla="*/ 75283 w 4860061"/>
                  <a:gd name="connsiteY17" fmla="*/ 0 h 1793810"/>
                  <a:gd name="connsiteX18" fmla="*/ 128454 w 4860061"/>
                  <a:gd name="connsiteY18" fmla="*/ 100001 h 1793810"/>
                  <a:gd name="connsiteX19" fmla="*/ 78982 w 4860061"/>
                  <a:gd name="connsiteY19" fmla="*/ 100001 h 1793810"/>
                  <a:gd name="connsiteX20" fmla="*/ 0 w 4860061"/>
                  <a:gd name="connsiteY20" fmla="*/ 0 h 1793810"/>
                  <a:gd name="connsiteX21" fmla="*/ 5098 w 4860061"/>
                  <a:gd name="connsiteY21" fmla="*/ 0 h 1793810"/>
                  <a:gd name="connsiteX22" fmla="*/ 58270 w 4860061"/>
                  <a:gd name="connsiteY22" fmla="*/ 100001 h 1793810"/>
                  <a:gd name="connsiteX23" fmla="*/ 0 w 4860061"/>
                  <a:gd name="connsiteY23" fmla="*/ 100001 h 17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60061" h="1793810">
                    <a:moveTo>
                      <a:pt x="239626" y="0"/>
                    </a:moveTo>
                    <a:lnTo>
                      <a:pt x="3963156" y="0"/>
                    </a:lnTo>
                    <a:lnTo>
                      <a:pt x="4860061" y="896905"/>
                    </a:lnTo>
                    <a:lnTo>
                      <a:pt x="4860061" y="1793810"/>
                    </a:lnTo>
                    <a:lnTo>
                      <a:pt x="4769902" y="1793810"/>
                    </a:lnTo>
                    <a:lnTo>
                      <a:pt x="4769902" y="957113"/>
                    </a:lnTo>
                    <a:lnTo>
                      <a:pt x="3912791" y="100001"/>
                    </a:lnTo>
                    <a:lnTo>
                      <a:pt x="292797" y="100001"/>
                    </a:lnTo>
                    <a:close/>
                    <a:moveTo>
                      <a:pt x="165689" y="0"/>
                    </a:moveTo>
                    <a:lnTo>
                      <a:pt x="218913" y="0"/>
                    </a:lnTo>
                    <a:lnTo>
                      <a:pt x="272084" y="100001"/>
                    </a:lnTo>
                    <a:lnTo>
                      <a:pt x="218861" y="100001"/>
                    </a:lnTo>
                    <a:close/>
                    <a:moveTo>
                      <a:pt x="95995" y="0"/>
                    </a:moveTo>
                    <a:lnTo>
                      <a:pt x="144977" y="0"/>
                    </a:lnTo>
                    <a:lnTo>
                      <a:pt x="198148" y="100001"/>
                    </a:lnTo>
                    <a:lnTo>
                      <a:pt x="149167" y="100001"/>
                    </a:lnTo>
                    <a:close/>
                    <a:moveTo>
                      <a:pt x="25811" y="0"/>
                    </a:moveTo>
                    <a:lnTo>
                      <a:pt x="75283" y="0"/>
                    </a:lnTo>
                    <a:lnTo>
                      <a:pt x="128454" y="100001"/>
                    </a:lnTo>
                    <a:lnTo>
                      <a:pt x="78982" y="100001"/>
                    </a:lnTo>
                    <a:close/>
                    <a:moveTo>
                      <a:pt x="0" y="0"/>
                    </a:moveTo>
                    <a:lnTo>
                      <a:pt x="5098" y="0"/>
                    </a:lnTo>
                    <a:lnTo>
                      <a:pt x="58270" y="100001"/>
                    </a:lnTo>
                    <a:lnTo>
                      <a:pt x="0" y="100001"/>
                    </a:lnTo>
                    <a:close/>
                  </a:path>
                </a:pathLst>
              </a:custGeom>
              <a:solidFill>
                <a:srgbClr val="00465B">
                  <a:lumMod val="90000"/>
                  <a:lumOff val="10000"/>
                </a:srgbClr>
              </a:solidFill>
              <a:ln w="25400" cap="flat" cmpd="sng" algn="ctr">
                <a:noFill/>
                <a:prstDash val="solid"/>
              </a:ln>
              <a:effectLst/>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100" b="0" i="0" u="none" strike="noStrike" kern="0" cap="none" spc="0" normalizeH="0" baseline="0" noProof="0">
                  <a:ln>
                    <a:noFill/>
                  </a:ln>
                  <a:solidFill>
                    <a:srgbClr val="00465B">
                      <a:lumMod val="90000"/>
                      <a:lumOff val="10000"/>
                    </a:srgbClr>
                  </a:solidFill>
                  <a:effectLst/>
                  <a:uLnTx/>
                  <a:uFillTx/>
                  <a:latin typeface="Calibri" panose="020F0502020204030204"/>
                  <a:ea typeface="微软雅黑" panose="020B0503020204020204" pitchFamily="34" charset="-122"/>
                  <a:cs typeface="+mn-cs"/>
                  <a:sym typeface="+mn-lt"/>
                </a:endParaRPr>
              </a:p>
            </p:txBody>
          </p:sp>
        </p:grpSp>
        <p:sp>
          <p:nvSpPr>
            <p:cNvPr id="26632" name="išliḓê"/>
            <p:cNvSpPr txBox="1"/>
            <p:nvPr/>
          </p:nvSpPr>
          <p:spPr>
            <a:xfrm>
              <a:off x="755576" y="1524664"/>
              <a:ext cx="2828851" cy="1832328"/>
            </a:xfrm>
            <a:prstGeom prst="rect">
              <a:avLst/>
            </a:prstGeom>
            <a:noFill/>
            <a:ln w="9525">
              <a:noFill/>
            </a:ln>
          </p:spPr>
          <p:txBody>
            <a:bodyPr lIns="0" tIns="0" rIns="0" bIns="0"/>
            <a:p>
              <a:pPr marL="179705" indent="-179705" algn="just" defTabSz="913130" eaLnBrk="1" hangingPunct="1">
                <a:lnSpc>
                  <a:spcPct val="120000"/>
                </a:lnSpc>
                <a:buClr>
                  <a:srgbClr val="BFD732"/>
                </a:buClr>
                <a:buFont typeface="Wingdings" panose="05000000000000000000" pitchFamily="2" charset="2"/>
                <a:buChar char="n"/>
              </a:pPr>
              <a:r>
                <a:rPr lang="zh-CN" altLang="en-US" sz="1000" b="1" dirty="0">
                  <a:solidFill>
                    <a:srgbClr val="006685"/>
                  </a:solidFill>
                  <a:latin typeface="Calibri" panose="020F0502020204030204" pitchFamily="34" charset="0"/>
                  <a:ea typeface="微软雅黑" panose="020B0503020204020204" pitchFamily="34" charset="-122"/>
                  <a:sym typeface="+mn-lt"/>
                </a:rPr>
                <a:t>公司管理层高度重视安全工作，；</a:t>
              </a:r>
              <a:endParaRPr lang="en-US" altLang="zh-CN" sz="1000" b="1" dirty="0">
                <a:solidFill>
                  <a:srgbClr val="006685"/>
                </a:solidFill>
                <a:latin typeface="Calibri" panose="020F0502020204030204" pitchFamily="34" charset="0"/>
                <a:ea typeface="微软雅黑" panose="020B0503020204020204" pitchFamily="34" charset="-122"/>
                <a:sym typeface="+mn-lt"/>
              </a:endParaRPr>
            </a:p>
            <a:p>
              <a:pPr marL="179705" indent="-179705" algn="just" defTabSz="913130" eaLnBrk="1" hangingPunct="1">
                <a:lnSpc>
                  <a:spcPct val="120000"/>
                </a:lnSpc>
                <a:buClr>
                  <a:srgbClr val="BFD732"/>
                </a:buClr>
                <a:buFont typeface="Wingdings" panose="05000000000000000000" pitchFamily="2" charset="2"/>
                <a:buChar char="n"/>
              </a:pPr>
              <a:r>
                <a:rPr lang="zh-CN" altLang="en-US" sz="1000" b="1" dirty="0">
                  <a:solidFill>
                    <a:srgbClr val="006685"/>
                  </a:solidFill>
                  <a:latin typeface="Calibri" panose="020F0502020204030204" pitchFamily="34" charset="0"/>
                  <a:ea typeface="微软雅黑" panose="020B0503020204020204" pitchFamily="34" charset="-122"/>
                  <a:sym typeface="+mn-lt"/>
                </a:rPr>
                <a:t>公司积极响应防疫</a:t>
              </a:r>
              <a:r>
                <a:rPr lang="en-US" altLang="zh-CN" sz="1000" b="1" dirty="0">
                  <a:solidFill>
                    <a:srgbClr val="006685"/>
                  </a:solidFill>
                  <a:latin typeface="Calibri" panose="020F0502020204030204" pitchFamily="34" charset="0"/>
                  <a:ea typeface="微软雅黑" panose="020B0503020204020204" pitchFamily="34" charset="-122"/>
                  <a:sym typeface="+mn-lt"/>
                </a:rPr>
                <a:t>/</a:t>
              </a:r>
              <a:r>
                <a:rPr lang="zh-CN" altLang="en-US" sz="1000" b="1" dirty="0">
                  <a:solidFill>
                    <a:srgbClr val="006685"/>
                  </a:solidFill>
                  <a:latin typeface="Calibri" panose="020F0502020204030204" pitchFamily="34" charset="0"/>
                  <a:ea typeface="微软雅黑" panose="020B0503020204020204" pitchFamily="34" charset="-122"/>
                  <a:sym typeface="+mn-lt"/>
                </a:rPr>
                <a:t>消防政策要求，得到消防、区应急局的认可；</a:t>
              </a:r>
              <a:endParaRPr lang="en-US" altLang="zh-CN" sz="200" dirty="0">
                <a:solidFill>
                  <a:srgbClr val="006685"/>
                </a:solidFill>
                <a:latin typeface="Calibri" panose="020F0502020204030204" pitchFamily="34" charset="0"/>
                <a:ea typeface="微软雅黑" panose="020B0503020204020204" pitchFamily="34" charset="-122"/>
                <a:sym typeface="+mn-lt"/>
              </a:endParaRPr>
            </a:p>
            <a:p>
              <a:pPr marL="179705" indent="-179705" algn="just" defTabSz="913130" eaLnBrk="1" hangingPunct="1">
                <a:lnSpc>
                  <a:spcPct val="120000"/>
                </a:lnSpc>
                <a:buClr>
                  <a:srgbClr val="BFD732"/>
                </a:buClr>
                <a:buFont typeface="Wingdings" panose="05000000000000000000" pitchFamily="2" charset="2"/>
                <a:buChar char="n"/>
              </a:pPr>
              <a:r>
                <a:rPr lang="zh-CN" altLang="en-US" sz="1000" b="1" dirty="0">
                  <a:solidFill>
                    <a:srgbClr val="006685"/>
                  </a:solidFill>
                  <a:latin typeface="Calibri" panose="020F0502020204030204" pitchFamily="34" charset="0"/>
                  <a:ea typeface="微软雅黑" panose="020B0503020204020204" pitchFamily="34" charset="-122"/>
                  <a:sym typeface="+mn-lt"/>
                </a:rPr>
                <a:t>员工对安全工作认可度高，积极参与到各类安全活动中；</a:t>
              </a:r>
              <a:endParaRPr lang="en-US" altLang="zh-CN" sz="1000" b="1" dirty="0">
                <a:solidFill>
                  <a:srgbClr val="006685"/>
                </a:solidFill>
                <a:latin typeface="Calibri" panose="020F0502020204030204" pitchFamily="34" charset="0"/>
                <a:ea typeface="微软雅黑" panose="020B0503020204020204" pitchFamily="34" charset="-122"/>
                <a:sym typeface="+mn-lt"/>
              </a:endParaRPr>
            </a:p>
            <a:p>
              <a:pPr marL="179705" indent="-179705" algn="just" defTabSz="913130" eaLnBrk="1" hangingPunct="1">
                <a:lnSpc>
                  <a:spcPct val="120000"/>
                </a:lnSpc>
                <a:buClr>
                  <a:srgbClr val="BFD732"/>
                </a:buClr>
                <a:buFont typeface="Wingdings" panose="05000000000000000000" pitchFamily="2" charset="2"/>
                <a:buChar char="n"/>
              </a:pPr>
              <a:r>
                <a:rPr lang="zh-CN" altLang="en-US" sz="1000" b="1" dirty="0">
                  <a:solidFill>
                    <a:srgbClr val="006685"/>
                  </a:solidFill>
                  <a:latin typeface="Calibri" panose="020F0502020204030204" pitchFamily="34" charset="0"/>
                  <a:ea typeface="微软雅黑" panose="020B0503020204020204" pitchFamily="34" charset="-122"/>
                  <a:sym typeface="+mn-lt"/>
                </a:rPr>
                <a:t>公司对职业健康安全投入有充足的保障；</a:t>
              </a:r>
              <a:endParaRPr lang="en-US" altLang="zh-CN" sz="1000" b="1" dirty="0">
                <a:solidFill>
                  <a:srgbClr val="006685"/>
                </a:solidFill>
                <a:latin typeface="Calibri" panose="020F0502020204030204" pitchFamily="34" charset="0"/>
                <a:ea typeface="微软雅黑" panose="020B0503020204020204" pitchFamily="34" charset="-122"/>
                <a:sym typeface="+mn-lt"/>
              </a:endParaRPr>
            </a:p>
            <a:p>
              <a:pPr marL="179705" indent="-179705" algn="just" defTabSz="913130" eaLnBrk="1" hangingPunct="1">
                <a:lnSpc>
                  <a:spcPct val="120000"/>
                </a:lnSpc>
                <a:buClr>
                  <a:srgbClr val="BFD732"/>
                </a:buClr>
                <a:buFont typeface="Wingdings" panose="05000000000000000000" pitchFamily="2" charset="2"/>
                <a:buChar char="n"/>
              </a:pPr>
              <a:r>
                <a:rPr lang="zh-CN" altLang="en-US" sz="1000" b="1" dirty="0">
                  <a:solidFill>
                    <a:srgbClr val="006685"/>
                  </a:solidFill>
                  <a:latin typeface="Calibri" panose="020F0502020204030204" pitchFamily="34" charset="0"/>
                  <a:ea typeface="微软雅黑" panose="020B0503020204020204" pitchFamily="34" charset="-122"/>
                  <a:sym typeface="+mn-lt"/>
                </a:rPr>
                <a:t>公司在汽车座椅制造产品比较稳定，选用设备、材料均经过长期验证，满足职业健康安全要求</a:t>
              </a:r>
              <a:endParaRPr lang="en-US" altLang="zh-CN" sz="1000" b="1" dirty="0">
                <a:solidFill>
                  <a:srgbClr val="006685"/>
                </a:solidFill>
                <a:latin typeface="Calibri" panose="020F0502020204030204" pitchFamily="34" charset="0"/>
                <a:ea typeface="微软雅黑" panose="020B0503020204020204" pitchFamily="34" charset="-122"/>
                <a:sym typeface="+mn-lt"/>
              </a:endParaRPr>
            </a:p>
          </p:txBody>
        </p:sp>
        <p:sp>
          <p:nvSpPr>
            <p:cNvPr id="14" name="iṡlídé"/>
            <p:cNvSpPr txBox="1"/>
            <p:nvPr/>
          </p:nvSpPr>
          <p:spPr>
            <a:xfrm>
              <a:off x="700325" y="1093690"/>
              <a:ext cx="973077" cy="244698"/>
            </a:xfrm>
            <a:prstGeom prst="rect">
              <a:avLst/>
            </a:prstGeom>
            <a:noFill/>
          </p:spPr>
          <p:txBody>
            <a:bodyPr wrap="square" lIns="0" tIns="0" rIns="0" bIns="0" anchor="ctr">
              <a:noAutofit/>
            </a:bodyPr>
            <a:lstStyle/>
            <a:p>
              <a:pPr marR="0" defTabSz="914400" eaLnBrk="1" fontAlgn="auto" hangingPunct="1">
                <a:spcBef>
                  <a:spcPts val="0"/>
                </a:spcBef>
                <a:spcAft>
                  <a:spcPts val="0"/>
                </a:spcAft>
                <a:buClrTx/>
                <a:buSzTx/>
                <a:buFontTx/>
                <a:buNone/>
                <a:defRPr/>
              </a:pPr>
              <a:r>
                <a:rPr kumimoji="0" lang="zh-CN" altLang="en-US" sz="1050" b="1" kern="1200" cap="none" spc="0" normalizeH="0" baseline="0" noProof="0" dirty="0">
                  <a:solidFill>
                    <a:srgbClr val="00465B">
                      <a:lumMod val="90000"/>
                      <a:lumOff val="10000"/>
                    </a:srgbClr>
                  </a:solidFill>
                  <a:latin typeface="Calibri" panose="020F0502020204030204"/>
                  <a:ea typeface="微软雅黑" panose="020B0503020204020204" pitchFamily="34" charset="-122"/>
                  <a:cs typeface="+mn-cs"/>
                  <a:sym typeface="+mn-lt"/>
                </a:rPr>
                <a:t>优势</a:t>
              </a:r>
              <a:r>
                <a:rPr kumimoji="0" lang="en-US" sz="1050" b="1" kern="1200" cap="none" spc="0" normalizeH="0" baseline="0" noProof="0" dirty="0">
                  <a:solidFill>
                    <a:srgbClr val="00465B">
                      <a:lumMod val="90000"/>
                      <a:lumOff val="10000"/>
                    </a:srgbClr>
                  </a:solidFill>
                  <a:latin typeface="Calibri" panose="020F0502020204030204"/>
                  <a:ea typeface="微软雅黑" panose="020B0503020204020204" pitchFamily="34" charset="-122"/>
                  <a:cs typeface="+mn-cs"/>
                  <a:sym typeface="+mn-lt"/>
                </a:rPr>
                <a:t>  </a:t>
              </a:r>
              <a:r>
                <a:rPr kumimoji="0" lang="zh-CN" altLang="en-US" sz="1050" b="1" kern="1200" cap="none" spc="0" normalizeH="0" baseline="0" noProof="0" dirty="0">
                  <a:solidFill>
                    <a:srgbClr val="00465B">
                      <a:lumMod val="90000"/>
                      <a:lumOff val="10000"/>
                    </a:srgbClr>
                  </a:solidFill>
                  <a:latin typeface="Calibri" panose="020F0502020204030204"/>
                  <a:ea typeface="微软雅黑" panose="020B0503020204020204" pitchFamily="34" charset="-122"/>
                  <a:cs typeface="+mn-cs"/>
                  <a:sym typeface="+mn-lt"/>
                </a:rPr>
                <a:t>（</a:t>
              </a:r>
              <a:r>
                <a:rPr kumimoji="0" lang="en-US" altLang="zh-CN" sz="1050" b="1" kern="1200" cap="none" spc="0" normalizeH="0" baseline="0" noProof="0" dirty="0">
                  <a:solidFill>
                    <a:srgbClr val="00465B">
                      <a:lumMod val="90000"/>
                      <a:lumOff val="10000"/>
                    </a:srgbClr>
                  </a:solidFill>
                  <a:latin typeface="Calibri" panose="020F0502020204030204"/>
                  <a:ea typeface="微软雅黑" panose="020B0503020204020204" pitchFamily="34" charset="-122"/>
                  <a:cs typeface="+mn-cs"/>
                  <a:sym typeface="+mn-lt"/>
                </a:rPr>
                <a:t>S</a:t>
              </a:r>
              <a:r>
                <a:rPr kumimoji="0" lang="zh-CN" altLang="en-US" sz="1050" b="1" kern="1200" cap="none" spc="0" normalizeH="0" baseline="0" noProof="0" dirty="0">
                  <a:solidFill>
                    <a:srgbClr val="00465B">
                      <a:lumMod val="90000"/>
                      <a:lumOff val="10000"/>
                    </a:srgbClr>
                  </a:solidFill>
                  <a:latin typeface="Calibri" panose="020F0502020204030204"/>
                  <a:ea typeface="微软雅黑" panose="020B0503020204020204" pitchFamily="34" charset="-122"/>
                  <a:cs typeface="+mn-cs"/>
                  <a:sym typeface="+mn-lt"/>
                </a:rPr>
                <a:t>）</a:t>
              </a:r>
              <a:endParaRPr kumimoji="0" lang="id-ID" sz="1050" b="1" kern="1200" cap="none" spc="0" normalizeH="0" baseline="0" noProof="0" dirty="0">
                <a:solidFill>
                  <a:srgbClr val="00465B">
                    <a:lumMod val="90000"/>
                    <a:lumOff val="10000"/>
                  </a:srgbClr>
                </a:solidFill>
                <a:latin typeface="Calibri" panose="020F0502020204030204"/>
                <a:ea typeface="微软雅黑" panose="020B0503020204020204" pitchFamily="34" charset="-122"/>
                <a:cs typeface="+mn-cs"/>
                <a:sym typeface="+mn-lt"/>
              </a:endParaRPr>
            </a:p>
          </p:txBody>
        </p:sp>
        <p:sp>
          <p:nvSpPr>
            <p:cNvPr id="26634" name="ïṡlídê"/>
            <p:cNvSpPr txBox="1"/>
            <p:nvPr/>
          </p:nvSpPr>
          <p:spPr>
            <a:xfrm>
              <a:off x="775683" y="3866632"/>
              <a:ext cx="2828850" cy="1099566"/>
            </a:xfrm>
            <a:prstGeom prst="rect">
              <a:avLst/>
            </a:prstGeom>
            <a:noFill/>
            <a:ln w="9525">
              <a:noFill/>
            </a:ln>
          </p:spPr>
          <p:txBody>
            <a:bodyPr lIns="0" tIns="0" rIns="0" bIns="0"/>
            <a:p>
              <a:pPr marL="179705" indent="-179705" algn="just" defTabSz="913130" eaLnBrk="1" hangingPunct="1">
                <a:lnSpc>
                  <a:spcPct val="120000"/>
                </a:lnSpc>
                <a:buClr>
                  <a:srgbClr val="BFD732"/>
                </a:buClr>
                <a:buFont typeface="Wingdings" panose="05000000000000000000" pitchFamily="2" charset="2"/>
                <a:buChar char="n"/>
              </a:pPr>
              <a:r>
                <a:rPr lang="zh-CN" altLang="en-US" sz="1000" b="1" dirty="0">
                  <a:solidFill>
                    <a:srgbClr val="006685"/>
                  </a:solidFill>
                  <a:latin typeface="Calibri" panose="020F0502020204030204" pitchFamily="34" charset="0"/>
                  <a:ea typeface="微软雅黑" panose="020B0503020204020204" pitchFamily="34" charset="-122"/>
                  <a:sym typeface="+mn-lt"/>
                </a:rPr>
                <a:t>新设备、新工艺的引进，淘汰落后设备和工艺，消除降低相关危险源</a:t>
              </a:r>
              <a:endParaRPr lang="en-US" altLang="zh-CN" sz="200" dirty="0">
                <a:solidFill>
                  <a:srgbClr val="006685"/>
                </a:solidFill>
                <a:latin typeface="Calibri" panose="020F0502020204030204" pitchFamily="34" charset="0"/>
                <a:ea typeface="微软雅黑" panose="020B0503020204020204" pitchFamily="34" charset="-122"/>
                <a:sym typeface="+mn-lt"/>
              </a:endParaRPr>
            </a:p>
            <a:p>
              <a:pPr marL="179705" indent="-179705" algn="just" defTabSz="913130" eaLnBrk="1" hangingPunct="1">
                <a:lnSpc>
                  <a:spcPct val="120000"/>
                </a:lnSpc>
                <a:buClr>
                  <a:srgbClr val="BFD732"/>
                </a:buClr>
                <a:buFont typeface="Wingdings" panose="05000000000000000000" pitchFamily="2" charset="2"/>
                <a:buChar char="n"/>
              </a:pPr>
              <a:r>
                <a:rPr lang="zh-CN" altLang="en-US" sz="1000" b="1" dirty="0">
                  <a:solidFill>
                    <a:srgbClr val="006685"/>
                  </a:solidFill>
                  <a:latin typeface="Calibri" panose="020F0502020204030204" pitchFamily="34" charset="0"/>
                  <a:ea typeface="微软雅黑" panose="020B0503020204020204" pitchFamily="34" charset="-122"/>
                  <a:sym typeface="+mn-lt"/>
                </a:rPr>
                <a:t>通过</a:t>
              </a:r>
              <a:r>
                <a:rPr lang="en-US" altLang="zh-CN" sz="1000" b="1" dirty="0">
                  <a:solidFill>
                    <a:srgbClr val="006685"/>
                  </a:solidFill>
                  <a:latin typeface="Calibri" panose="020F0502020204030204" pitchFamily="34" charset="0"/>
                  <a:ea typeface="微软雅黑" panose="020B0503020204020204" pitchFamily="34" charset="-122"/>
                  <a:sym typeface="+mn-lt"/>
                </a:rPr>
                <a:t>ISO14001&amp;45001</a:t>
              </a:r>
              <a:r>
                <a:rPr lang="zh-CN" altLang="en-US" sz="1000" b="1" dirty="0">
                  <a:solidFill>
                    <a:srgbClr val="006685"/>
                  </a:solidFill>
                  <a:latin typeface="Calibri" panose="020F0502020204030204" pitchFamily="34" charset="0"/>
                  <a:ea typeface="微软雅黑" panose="020B0503020204020204" pitchFamily="34" charset="-122"/>
                  <a:sym typeface="+mn-lt"/>
                </a:rPr>
                <a:t>的体系运行，提升</a:t>
              </a:r>
              <a:r>
                <a:rPr lang="en-US" altLang="zh-CN" sz="1000" b="1" dirty="0">
                  <a:solidFill>
                    <a:srgbClr val="006685"/>
                  </a:solidFill>
                  <a:latin typeface="Calibri" panose="020F0502020204030204" pitchFamily="34" charset="0"/>
                  <a:ea typeface="微软雅黑" panose="020B0503020204020204" pitchFamily="34" charset="-122"/>
                  <a:sym typeface="+mn-lt"/>
                </a:rPr>
                <a:t>EHS</a:t>
              </a:r>
              <a:r>
                <a:rPr lang="zh-CN" altLang="en-US" sz="1000" b="1" dirty="0">
                  <a:solidFill>
                    <a:srgbClr val="006685"/>
                  </a:solidFill>
                  <a:latin typeface="Calibri" panose="020F0502020204030204" pitchFamily="34" charset="0"/>
                  <a:ea typeface="微软雅黑" panose="020B0503020204020204" pitchFamily="34" charset="-122"/>
                  <a:sym typeface="+mn-lt"/>
                </a:rPr>
                <a:t>合规性及</a:t>
              </a:r>
              <a:r>
                <a:rPr lang="en-US" altLang="zh-CN" sz="1000" b="1" dirty="0">
                  <a:solidFill>
                    <a:srgbClr val="006685"/>
                  </a:solidFill>
                  <a:latin typeface="Calibri" panose="020F0502020204030204" pitchFamily="34" charset="0"/>
                  <a:ea typeface="微软雅黑" panose="020B0503020204020204" pitchFamily="34" charset="-122"/>
                  <a:sym typeface="+mn-lt"/>
                </a:rPr>
                <a:t>EHS</a:t>
              </a:r>
              <a:r>
                <a:rPr lang="zh-CN" altLang="en-US" sz="1000" b="1" dirty="0">
                  <a:solidFill>
                    <a:srgbClr val="006685"/>
                  </a:solidFill>
                  <a:latin typeface="Calibri" panose="020F0502020204030204" pitchFamily="34" charset="0"/>
                  <a:ea typeface="微软雅黑" panose="020B0503020204020204" pitchFamily="34" charset="-122"/>
                  <a:sym typeface="+mn-lt"/>
                </a:rPr>
                <a:t>管理，杜绝监管部门处罚风险</a:t>
              </a:r>
              <a:endParaRPr lang="en-US" altLang="zh-CN" sz="1000" b="1" dirty="0">
                <a:solidFill>
                  <a:srgbClr val="006685"/>
                </a:solidFill>
                <a:latin typeface="Calibri" panose="020F0502020204030204" pitchFamily="34" charset="0"/>
                <a:ea typeface="微软雅黑" panose="020B0503020204020204" pitchFamily="34" charset="-122"/>
                <a:sym typeface="+mn-lt"/>
              </a:endParaRPr>
            </a:p>
            <a:p>
              <a:pPr marL="179705" indent="-179705" algn="just" defTabSz="913130" eaLnBrk="1" hangingPunct="1">
                <a:lnSpc>
                  <a:spcPct val="120000"/>
                </a:lnSpc>
                <a:buClr>
                  <a:srgbClr val="BFD732"/>
                </a:buClr>
                <a:buFont typeface="Wingdings" panose="05000000000000000000" pitchFamily="2" charset="2"/>
                <a:buChar char="n"/>
              </a:pPr>
              <a:r>
                <a:rPr lang="zh-CN" altLang="en-US" sz="1000" b="1" dirty="0">
                  <a:solidFill>
                    <a:srgbClr val="006685"/>
                  </a:solidFill>
                  <a:latin typeface="Calibri" panose="020F0502020204030204" pitchFamily="34" charset="0"/>
                  <a:ea typeface="微软雅黑" panose="020B0503020204020204" pitchFamily="34" charset="-122"/>
                  <a:sym typeface="+mn-lt"/>
                </a:rPr>
                <a:t>通过引进无人弧焊站，减少职业危害</a:t>
              </a:r>
              <a:endParaRPr lang="en-US" altLang="zh-CN" sz="200" dirty="0">
                <a:solidFill>
                  <a:srgbClr val="006685"/>
                </a:solidFill>
                <a:latin typeface="Calibri" panose="020F0502020204030204" pitchFamily="34" charset="0"/>
                <a:ea typeface="微软雅黑" panose="020B0503020204020204" pitchFamily="34" charset="-122"/>
                <a:sym typeface="+mn-lt"/>
              </a:endParaRPr>
            </a:p>
          </p:txBody>
        </p:sp>
        <p:sp>
          <p:nvSpPr>
            <p:cNvPr id="16" name="íş1íḑê"/>
            <p:cNvSpPr txBox="1"/>
            <p:nvPr/>
          </p:nvSpPr>
          <p:spPr>
            <a:xfrm>
              <a:off x="674260" y="3279133"/>
              <a:ext cx="1339265" cy="244698"/>
            </a:xfrm>
            <a:prstGeom prst="rect">
              <a:avLst/>
            </a:prstGeom>
            <a:noFill/>
          </p:spPr>
          <p:txBody>
            <a:bodyPr wrap="square" lIns="0" tIns="0" rIns="0" bIns="0" anchor="ctr">
              <a:noAutofit/>
            </a:bodyPr>
            <a:lstStyle/>
            <a:p>
              <a:pPr marR="0" defTabSz="914400" eaLnBrk="1" fontAlgn="auto" hangingPunct="1">
                <a:spcBef>
                  <a:spcPts val="0"/>
                </a:spcBef>
                <a:spcAft>
                  <a:spcPts val="0"/>
                </a:spcAft>
                <a:buClrTx/>
                <a:buSzTx/>
                <a:buFontTx/>
                <a:buNone/>
                <a:defRPr/>
              </a:pPr>
              <a:r>
                <a:rPr kumimoji="0" lang="zh-CN" altLang="en-US" sz="1050" b="1" kern="1200" cap="none" spc="0" normalizeH="0" baseline="0" noProof="0" dirty="0">
                  <a:solidFill>
                    <a:srgbClr val="00465B">
                      <a:lumMod val="90000"/>
                      <a:lumOff val="10000"/>
                    </a:srgbClr>
                  </a:solidFill>
                  <a:latin typeface="Calibri" panose="020F0502020204030204"/>
                  <a:ea typeface="微软雅黑" panose="020B0503020204020204" pitchFamily="34" charset="-122"/>
                  <a:cs typeface="+mn-cs"/>
                  <a:sym typeface="+mn-lt"/>
                </a:rPr>
                <a:t>机遇（</a:t>
              </a:r>
              <a:r>
                <a:rPr kumimoji="0" lang="en-US" altLang="zh-CN" sz="1050" b="1" kern="1200" cap="none" spc="0" normalizeH="0" baseline="0" noProof="0" dirty="0">
                  <a:solidFill>
                    <a:srgbClr val="00465B">
                      <a:lumMod val="90000"/>
                      <a:lumOff val="10000"/>
                    </a:srgbClr>
                  </a:solidFill>
                  <a:latin typeface="Calibri" panose="020F0502020204030204"/>
                  <a:ea typeface="微软雅黑" panose="020B0503020204020204" pitchFamily="34" charset="-122"/>
                  <a:cs typeface="+mn-cs"/>
                  <a:sym typeface="+mn-lt"/>
                </a:rPr>
                <a:t>O</a:t>
              </a:r>
              <a:r>
                <a:rPr kumimoji="0" lang="zh-CN" altLang="en-US" sz="1050" b="1" kern="1200" cap="none" spc="0" normalizeH="0" baseline="0" noProof="0" dirty="0">
                  <a:solidFill>
                    <a:srgbClr val="00465B">
                      <a:lumMod val="90000"/>
                      <a:lumOff val="10000"/>
                    </a:srgbClr>
                  </a:solidFill>
                  <a:latin typeface="Calibri" panose="020F0502020204030204"/>
                  <a:ea typeface="微软雅黑" panose="020B0503020204020204" pitchFamily="34" charset="-122"/>
                  <a:cs typeface="+mn-cs"/>
                  <a:sym typeface="+mn-lt"/>
                </a:rPr>
                <a:t>）</a:t>
              </a:r>
              <a:endParaRPr kumimoji="0" lang="id-ID" sz="1050" b="1" kern="1200" cap="none" spc="0" normalizeH="0" baseline="0" noProof="0" dirty="0">
                <a:solidFill>
                  <a:srgbClr val="00465B">
                    <a:lumMod val="90000"/>
                    <a:lumOff val="10000"/>
                  </a:srgbClr>
                </a:solidFill>
                <a:latin typeface="Calibri" panose="020F0502020204030204"/>
                <a:ea typeface="微软雅黑" panose="020B0503020204020204" pitchFamily="34" charset="-122"/>
                <a:cs typeface="+mn-cs"/>
                <a:sym typeface="+mn-lt"/>
              </a:endParaRPr>
            </a:p>
          </p:txBody>
        </p:sp>
        <p:sp>
          <p:nvSpPr>
            <p:cNvPr id="17" name="îṥḷíḍê"/>
            <p:cNvSpPr txBox="1"/>
            <p:nvPr/>
          </p:nvSpPr>
          <p:spPr>
            <a:xfrm>
              <a:off x="5045639" y="1679429"/>
              <a:ext cx="2714107" cy="911450"/>
            </a:xfrm>
            <a:prstGeom prst="rect">
              <a:avLst/>
            </a:prstGeom>
          </p:spPr>
          <p:txBody>
            <a:bodyPr vert="horz" wrap="square" lIns="108000" tIns="0" rIns="36000" bIns="0">
              <a:noAutofit/>
            </a:bodyPr>
            <a:lstStyle/>
            <a:p>
              <a:pPr marR="0" algn="just" defTabSz="914400" eaLnBrk="1" fontAlgn="auto" hangingPunct="1">
                <a:lnSpc>
                  <a:spcPct val="120000"/>
                </a:lnSpc>
                <a:spcBef>
                  <a:spcPts val="0"/>
                </a:spcBef>
                <a:spcAft>
                  <a:spcPts val="0"/>
                </a:spcAft>
                <a:buClr>
                  <a:srgbClr val="00465B">
                    <a:lumMod val="90000"/>
                    <a:lumOff val="10000"/>
                  </a:srgbClr>
                </a:buClr>
                <a:buSzTx/>
                <a:buFontTx/>
                <a:buNone/>
                <a:defRPr/>
              </a:pPr>
              <a:endParaRPr kumimoji="0" lang="en-US" altLang="zh-CN" sz="200"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endParaRPr>
            </a:p>
            <a:p>
              <a:pPr marL="180975" marR="0" indent="-180975" algn="just" defTabSz="914400" eaLnBrk="1" fontAlgn="auto" hangingPunct="1">
                <a:lnSpc>
                  <a:spcPct val="120000"/>
                </a:lnSpc>
                <a:spcBef>
                  <a:spcPts val="0"/>
                </a:spcBef>
                <a:spcAft>
                  <a:spcPts val="0"/>
                </a:spcAft>
                <a:buClr>
                  <a:srgbClr val="00465B">
                    <a:lumMod val="90000"/>
                    <a:lumOff val="10000"/>
                  </a:srgbClr>
                </a:buClr>
                <a:buSzTx/>
                <a:buFont typeface="Wingdings" panose="05000000000000000000" pitchFamily="2" charset="2"/>
                <a:buChar char="n"/>
                <a:defRPr/>
              </a:pPr>
              <a:r>
                <a:rPr kumimoji="0" lang="zh-CN" altLang="en-US" sz="100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rPr>
                <a:t>公司导入</a:t>
              </a:r>
              <a:r>
                <a:rPr kumimoji="0" lang="en-US" altLang="zh-CN" sz="100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rPr>
                <a:t>ISO14001&amp;45001</a:t>
              </a:r>
              <a:r>
                <a:rPr kumimoji="0" lang="zh-CN" altLang="en-US" sz="100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rPr>
                <a:t>时间较短，体系运行经验较少</a:t>
              </a:r>
              <a:endParaRPr kumimoji="0" lang="en-US" altLang="zh-CN" sz="100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endParaRPr>
            </a:p>
            <a:p>
              <a:pPr marL="180975" marR="0" indent="-180975" algn="just" defTabSz="914400" eaLnBrk="1" fontAlgn="auto" hangingPunct="1">
                <a:lnSpc>
                  <a:spcPct val="120000"/>
                </a:lnSpc>
                <a:spcBef>
                  <a:spcPts val="0"/>
                </a:spcBef>
                <a:spcAft>
                  <a:spcPts val="0"/>
                </a:spcAft>
                <a:buClr>
                  <a:srgbClr val="00465B">
                    <a:lumMod val="90000"/>
                    <a:lumOff val="10000"/>
                  </a:srgbClr>
                </a:buClr>
                <a:buSzTx/>
                <a:buFont typeface="Wingdings" panose="05000000000000000000" pitchFamily="2" charset="2"/>
                <a:buChar char="n"/>
                <a:defRPr/>
              </a:pPr>
              <a:r>
                <a:rPr kumimoji="0" lang="zh-CN" altLang="en-US" sz="100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rPr>
                <a:t>公司租赁厂房，通道及车间入口较多，外来人员人车交会及防疫管控比较困难</a:t>
              </a:r>
              <a:endParaRPr kumimoji="0" lang="en-US" altLang="zh-CN" sz="100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endParaRPr>
            </a:p>
            <a:p>
              <a:pPr marL="180975" marR="0" indent="-180975" algn="just" defTabSz="914400" eaLnBrk="1" fontAlgn="auto" hangingPunct="1">
                <a:lnSpc>
                  <a:spcPct val="120000"/>
                </a:lnSpc>
                <a:spcBef>
                  <a:spcPts val="0"/>
                </a:spcBef>
                <a:spcAft>
                  <a:spcPts val="0"/>
                </a:spcAft>
                <a:buClr>
                  <a:srgbClr val="00465B">
                    <a:lumMod val="90000"/>
                    <a:lumOff val="10000"/>
                  </a:srgbClr>
                </a:buClr>
                <a:buSzTx/>
                <a:buFont typeface="Wingdings" panose="05000000000000000000" pitchFamily="2" charset="2"/>
                <a:buChar char="n"/>
                <a:defRPr/>
              </a:pPr>
              <a:endParaRPr kumimoji="0" lang="en-US" altLang="zh-CN" sz="100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endParaRPr>
            </a:p>
            <a:p>
              <a:pPr marL="180975" marR="0" indent="-180975" algn="just" defTabSz="914400" eaLnBrk="1" fontAlgn="auto" hangingPunct="1">
                <a:lnSpc>
                  <a:spcPct val="120000"/>
                </a:lnSpc>
                <a:spcBef>
                  <a:spcPts val="0"/>
                </a:spcBef>
                <a:spcAft>
                  <a:spcPts val="0"/>
                </a:spcAft>
                <a:buClr>
                  <a:srgbClr val="00465B">
                    <a:lumMod val="90000"/>
                    <a:lumOff val="10000"/>
                  </a:srgbClr>
                </a:buClr>
                <a:buSzTx/>
                <a:buFont typeface="Wingdings" panose="05000000000000000000" pitchFamily="2" charset="2"/>
                <a:buChar char="n"/>
                <a:defRPr/>
              </a:pPr>
              <a:endParaRPr kumimoji="0" lang="en-US" altLang="zh-CN" sz="200"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endParaRPr>
            </a:p>
          </p:txBody>
        </p:sp>
        <p:sp>
          <p:nvSpPr>
            <p:cNvPr id="18" name="ïSḻíḑè"/>
            <p:cNvSpPr txBox="1"/>
            <p:nvPr/>
          </p:nvSpPr>
          <p:spPr>
            <a:xfrm>
              <a:off x="6819261" y="1091960"/>
              <a:ext cx="1089608" cy="244698"/>
            </a:xfrm>
            <a:prstGeom prst="rect">
              <a:avLst/>
            </a:prstGeom>
            <a:noFill/>
          </p:spPr>
          <p:txBody>
            <a:bodyPr wrap="square" lIns="0" tIns="0" rIns="0" bIns="0" anchor="ctr">
              <a:noAutofit/>
            </a:bodyPr>
            <a:lstStyle/>
            <a:p>
              <a:pPr marR="0" algn="r" defTabSz="914400" eaLnBrk="1" fontAlgn="auto" hangingPunct="1">
                <a:spcBef>
                  <a:spcPts val="0"/>
                </a:spcBef>
                <a:spcAft>
                  <a:spcPts val="0"/>
                </a:spcAft>
                <a:buClrTx/>
                <a:buSzTx/>
                <a:buFontTx/>
                <a:buNone/>
                <a:defRPr/>
              </a:pPr>
              <a:r>
                <a:rPr kumimoji="0" lang="zh-CN" altLang="en-US" sz="105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rPr>
                <a:t>劣势 （ </a:t>
              </a:r>
              <a:r>
                <a:rPr kumimoji="0" lang="id-ID" sz="105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rPr>
                <a:t>W</a:t>
              </a:r>
              <a:r>
                <a:rPr kumimoji="0" lang="zh-CN" altLang="en-US" sz="105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rPr>
                <a:t>）</a:t>
              </a:r>
              <a:endParaRPr kumimoji="0" lang="id-ID" sz="105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endParaRPr>
            </a:p>
          </p:txBody>
        </p:sp>
        <p:sp>
          <p:nvSpPr>
            <p:cNvPr id="26638" name="íś1îḑé"/>
            <p:cNvSpPr txBox="1"/>
            <p:nvPr/>
          </p:nvSpPr>
          <p:spPr>
            <a:xfrm>
              <a:off x="5134828" y="3893626"/>
              <a:ext cx="2724193" cy="1071684"/>
            </a:xfrm>
            <a:prstGeom prst="rect">
              <a:avLst/>
            </a:prstGeom>
            <a:noFill/>
            <a:ln w="9525">
              <a:noFill/>
            </a:ln>
          </p:spPr>
          <p:txBody>
            <a:bodyPr lIns="108000" tIns="0" rIns="36000" bIns="0"/>
            <a:p>
              <a:pPr marL="179705" indent="-179705" algn="just" defTabSz="913130" eaLnBrk="1" hangingPunct="1">
                <a:lnSpc>
                  <a:spcPct val="110000"/>
                </a:lnSpc>
                <a:buClr>
                  <a:srgbClr val="006685"/>
                </a:buClr>
                <a:buFont typeface="Wingdings" panose="05000000000000000000" pitchFamily="2" charset="2"/>
                <a:buChar char="n"/>
              </a:pPr>
              <a:r>
                <a:rPr lang="zh-CN" altLang="en-US" sz="1000" b="1" dirty="0">
                  <a:solidFill>
                    <a:srgbClr val="626F16"/>
                  </a:solidFill>
                  <a:latin typeface="Calibri" panose="020F0502020204030204" pitchFamily="34" charset="0"/>
                  <a:ea typeface="微软雅黑" panose="020B0503020204020204" pitchFamily="34" charset="-122"/>
                  <a:sym typeface="+mn-lt"/>
                </a:rPr>
                <a:t>手工焊焊工工龄普遍超过三年以上，存在职业危害风险</a:t>
              </a:r>
              <a:endParaRPr lang="en-US" altLang="zh-CN" sz="1000" b="1" dirty="0">
                <a:solidFill>
                  <a:srgbClr val="626F16"/>
                </a:solidFill>
                <a:latin typeface="Calibri" panose="020F0502020204030204" pitchFamily="34" charset="0"/>
                <a:ea typeface="微软雅黑" panose="020B0503020204020204" pitchFamily="34" charset="-122"/>
                <a:sym typeface="+mn-lt"/>
              </a:endParaRPr>
            </a:p>
            <a:p>
              <a:pPr marL="179705" indent="-179705" algn="just" defTabSz="913130" eaLnBrk="1" hangingPunct="1">
                <a:lnSpc>
                  <a:spcPct val="110000"/>
                </a:lnSpc>
                <a:buClr>
                  <a:srgbClr val="006685"/>
                </a:buClr>
                <a:buFont typeface="Wingdings" panose="05000000000000000000" pitchFamily="2" charset="2"/>
                <a:buChar char="n"/>
              </a:pPr>
              <a:r>
                <a:rPr lang="zh-CN" altLang="en-US" sz="1000" b="1" dirty="0">
                  <a:solidFill>
                    <a:srgbClr val="626F16"/>
                  </a:solidFill>
                  <a:latin typeface="Calibri" panose="020F0502020204030204" pitchFamily="34" charset="0"/>
                  <a:ea typeface="微软雅黑" panose="020B0503020204020204" pitchFamily="34" charset="-122"/>
                  <a:sym typeface="+mn-lt"/>
                </a:rPr>
                <a:t>法规日趋严格（如固废处理、生活垃圾分类、重污染天气一厂一策要求），若工厂未能及时获取新的法规要求，可能会面临相关监管部门处罚</a:t>
              </a:r>
              <a:endParaRPr lang="zh-CN" altLang="en-US" sz="1000" b="1" dirty="0">
                <a:solidFill>
                  <a:srgbClr val="626F16"/>
                </a:solidFill>
                <a:latin typeface="Calibri" panose="020F0502020204030204" pitchFamily="34" charset="0"/>
                <a:ea typeface="微软雅黑" panose="020B0503020204020204" pitchFamily="34" charset="-122"/>
                <a:sym typeface="+mn-lt"/>
              </a:endParaRPr>
            </a:p>
          </p:txBody>
        </p:sp>
        <p:sp>
          <p:nvSpPr>
            <p:cNvPr id="20" name="í$lïdè"/>
            <p:cNvSpPr txBox="1"/>
            <p:nvPr/>
          </p:nvSpPr>
          <p:spPr>
            <a:xfrm>
              <a:off x="6545103" y="3256310"/>
              <a:ext cx="1339265" cy="244698"/>
            </a:xfrm>
            <a:prstGeom prst="rect">
              <a:avLst/>
            </a:prstGeom>
            <a:noFill/>
          </p:spPr>
          <p:txBody>
            <a:bodyPr wrap="square" lIns="0" tIns="0" rIns="0" bIns="0" anchor="ctr">
              <a:noAutofit/>
            </a:bodyPr>
            <a:lstStyle/>
            <a:p>
              <a:pPr marR="0" algn="r" defTabSz="914400" eaLnBrk="1" fontAlgn="auto" hangingPunct="1">
                <a:spcBef>
                  <a:spcPts val="0"/>
                </a:spcBef>
                <a:spcAft>
                  <a:spcPts val="0"/>
                </a:spcAft>
                <a:buClrTx/>
                <a:buSzTx/>
                <a:buFontTx/>
                <a:buNone/>
                <a:defRPr/>
              </a:pPr>
              <a:r>
                <a:rPr kumimoji="0" lang="zh-CN" altLang="en-US" sz="105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rPr>
                <a:t>风险</a:t>
              </a:r>
              <a:r>
                <a:rPr kumimoji="0" lang="en-US" sz="105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rPr>
                <a:t> </a:t>
              </a:r>
              <a:r>
                <a:rPr kumimoji="0" lang="zh-CN" altLang="en-US" sz="105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rPr>
                <a:t>（</a:t>
              </a:r>
              <a:r>
                <a:rPr kumimoji="0" lang="id-ID" sz="105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rPr>
                <a:t>T</a:t>
              </a:r>
              <a:r>
                <a:rPr kumimoji="0" lang="zh-CN" altLang="en-US" sz="105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rPr>
                <a:t>）</a:t>
              </a:r>
              <a:endParaRPr kumimoji="0" lang="id-ID" sz="1050" b="1" kern="1200" cap="none" spc="0" normalizeH="0" baseline="0" noProof="0" dirty="0">
                <a:solidFill>
                  <a:srgbClr val="BFD732">
                    <a:lumMod val="50000"/>
                  </a:srgbClr>
                </a:solidFill>
                <a:latin typeface="Calibri" panose="020F0502020204030204"/>
                <a:ea typeface="微软雅黑" panose="020B0503020204020204" pitchFamily="34" charset="-122"/>
                <a:cs typeface="+mn-cs"/>
                <a:sym typeface="+mn-lt"/>
              </a:endParaRPr>
            </a:p>
          </p:txBody>
        </p:sp>
        <p:grpSp>
          <p:nvGrpSpPr>
            <p:cNvPr id="26640" name="Group 68"/>
            <p:cNvGrpSpPr/>
            <p:nvPr/>
          </p:nvGrpSpPr>
          <p:grpSpPr>
            <a:xfrm>
              <a:off x="3621228" y="2657682"/>
              <a:ext cx="1457957" cy="1732297"/>
              <a:chOff x="4407227" y="1510313"/>
              <a:chExt cx="3451756" cy="4290412"/>
            </a:xfrm>
          </p:grpSpPr>
          <p:sp>
            <p:nvSpPr>
              <p:cNvPr id="22" name="íśļîdé"/>
              <p:cNvSpPr/>
              <p:nvPr/>
            </p:nvSpPr>
            <p:spPr>
              <a:xfrm flipH="1" flipV="1">
                <a:off x="4407228" y="1510313"/>
                <a:ext cx="1721870" cy="2145206"/>
              </a:xfrm>
              <a:custGeom>
                <a:avLst/>
                <a:gdLst>
                  <a:gd name="connsiteX0" fmla="*/ 0 w 1521571"/>
                  <a:gd name="connsiteY0" fmla="*/ 0 h 1778491"/>
                  <a:gd name="connsiteX1" fmla="*/ 1521571 w 1521571"/>
                  <a:gd name="connsiteY1" fmla="*/ 0 h 1778491"/>
                  <a:gd name="connsiteX2" fmla="*/ 1521571 w 1521571"/>
                  <a:gd name="connsiteY2" fmla="*/ 14491 h 1778491"/>
                  <a:gd name="connsiteX3" fmla="*/ 1521571 w 1521571"/>
                  <a:gd name="connsiteY3" fmla="*/ 1040227 h 1778491"/>
                  <a:gd name="connsiteX4" fmla="*/ 45043 w 1521571"/>
                  <a:gd name="connsiteY4" fmla="*/ 1778491 h 1778491"/>
                  <a:gd name="connsiteX5" fmla="*/ 0 w 1521571"/>
                  <a:gd name="connsiteY5" fmla="*/ 1778491 h 1778491"/>
                  <a:gd name="connsiteX6" fmla="*/ 0 w 1521571"/>
                  <a:gd name="connsiteY6" fmla="*/ 14491 h 1778491"/>
                  <a:gd name="connsiteX7" fmla="*/ 0 w 1521571"/>
                  <a:gd name="connsiteY7" fmla="*/ 0 h 17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1571" h="1778491">
                    <a:moveTo>
                      <a:pt x="0" y="0"/>
                    </a:moveTo>
                    <a:lnTo>
                      <a:pt x="1521571" y="0"/>
                    </a:lnTo>
                    <a:lnTo>
                      <a:pt x="1521571" y="14491"/>
                    </a:lnTo>
                    <a:lnTo>
                      <a:pt x="1521571" y="1040227"/>
                    </a:lnTo>
                    <a:lnTo>
                      <a:pt x="45043" y="1778491"/>
                    </a:lnTo>
                    <a:lnTo>
                      <a:pt x="0" y="1778491"/>
                    </a:lnTo>
                    <a:lnTo>
                      <a:pt x="0" y="14491"/>
                    </a:lnTo>
                    <a:lnTo>
                      <a:pt x="0" y="0"/>
                    </a:lnTo>
                    <a:close/>
                  </a:path>
                </a:pathLst>
              </a:custGeom>
              <a:solidFill>
                <a:srgbClr val="00465B">
                  <a:lumMod val="90000"/>
                  <a:lumOff val="10000"/>
                </a:srgbClr>
              </a:solidFill>
              <a:ln w="19050" cap="flat" cmpd="sng" algn="ctr">
                <a:solidFill>
                  <a:sysClr val="window" lastClr="FFFFFF">
                    <a:lumMod val="85000"/>
                  </a:sysClr>
                </a:solidFill>
                <a:prstDash val="solid"/>
              </a:ln>
              <a:effectLst/>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800" b="0" i="0" u="none" strike="noStrike" kern="0" cap="none" spc="0" normalizeH="0" baseline="0" noProof="0">
                  <a:ln>
                    <a:noFill/>
                  </a:ln>
                  <a:solidFill>
                    <a:srgbClr val="00465B">
                      <a:lumMod val="90000"/>
                      <a:lumOff val="10000"/>
                    </a:srgbClr>
                  </a:solidFill>
                  <a:effectLst/>
                  <a:uLnTx/>
                  <a:uFillTx/>
                  <a:latin typeface="Calibri" panose="020F0502020204030204"/>
                  <a:ea typeface="微软雅黑" panose="020B0503020204020204" pitchFamily="34" charset="-122"/>
                  <a:cs typeface="+mn-cs"/>
                  <a:sym typeface="+mn-lt"/>
                </a:endParaRPr>
              </a:p>
            </p:txBody>
          </p:sp>
          <p:sp>
            <p:nvSpPr>
              <p:cNvPr id="23" name="ïṧlíḍe"/>
              <p:cNvSpPr/>
              <p:nvPr/>
            </p:nvSpPr>
            <p:spPr>
              <a:xfrm flipH="1">
                <a:off x="4407228" y="3655519"/>
                <a:ext cx="1721870" cy="2145206"/>
              </a:xfrm>
              <a:custGeom>
                <a:avLst/>
                <a:gdLst>
                  <a:gd name="connsiteX0" fmla="*/ 0 w 1521571"/>
                  <a:gd name="connsiteY0" fmla="*/ 0 h 1778491"/>
                  <a:gd name="connsiteX1" fmla="*/ 1521571 w 1521571"/>
                  <a:gd name="connsiteY1" fmla="*/ 0 h 1778491"/>
                  <a:gd name="connsiteX2" fmla="*/ 1521571 w 1521571"/>
                  <a:gd name="connsiteY2" fmla="*/ 14491 h 1778491"/>
                  <a:gd name="connsiteX3" fmla="*/ 1521571 w 1521571"/>
                  <a:gd name="connsiteY3" fmla="*/ 1040227 h 1778491"/>
                  <a:gd name="connsiteX4" fmla="*/ 45043 w 1521571"/>
                  <a:gd name="connsiteY4" fmla="*/ 1778491 h 1778491"/>
                  <a:gd name="connsiteX5" fmla="*/ 0 w 1521571"/>
                  <a:gd name="connsiteY5" fmla="*/ 1778491 h 1778491"/>
                  <a:gd name="connsiteX6" fmla="*/ 0 w 1521571"/>
                  <a:gd name="connsiteY6" fmla="*/ 14491 h 1778491"/>
                  <a:gd name="connsiteX7" fmla="*/ 0 w 1521571"/>
                  <a:gd name="connsiteY7" fmla="*/ 0 h 17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1571" h="1778491">
                    <a:moveTo>
                      <a:pt x="0" y="0"/>
                    </a:moveTo>
                    <a:lnTo>
                      <a:pt x="1521571" y="0"/>
                    </a:lnTo>
                    <a:lnTo>
                      <a:pt x="1521571" y="14491"/>
                    </a:lnTo>
                    <a:lnTo>
                      <a:pt x="1521571" y="1040227"/>
                    </a:lnTo>
                    <a:lnTo>
                      <a:pt x="45043" y="1778491"/>
                    </a:lnTo>
                    <a:lnTo>
                      <a:pt x="0" y="1778491"/>
                    </a:lnTo>
                    <a:lnTo>
                      <a:pt x="0" y="14491"/>
                    </a:lnTo>
                    <a:lnTo>
                      <a:pt x="0" y="0"/>
                    </a:lnTo>
                    <a:close/>
                  </a:path>
                </a:pathLst>
              </a:custGeom>
              <a:solidFill>
                <a:srgbClr val="00465B">
                  <a:lumMod val="90000"/>
                  <a:lumOff val="10000"/>
                </a:srgbClr>
              </a:solidFill>
              <a:ln w="19050" cap="flat" cmpd="sng" algn="ctr">
                <a:solidFill>
                  <a:sysClr val="window" lastClr="FFFFFF">
                    <a:lumMod val="85000"/>
                  </a:sysClr>
                </a:solidFill>
                <a:prstDash val="solid"/>
              </a:ln>
              <a:effectLst/>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800" b="0" i="0" u="none" strike="noStrike" kern="0" cap="none" spc="0" normalizeH="0" baseline="0" noProof="0">
                  <a:ln>
                    <a:noFill/>
                  </a:ln>
                  <a:solidFill>
                    <a:srgbClr val="00465B">
                      <a:lumMod val="90000"/>
                      <a:lumOff val="10000"/>
                    </a:srgbClr>
                  </a:solidFill>
                  <a:effectLst/>
                  <a:uLnTx/>
                  <a:uFillTx/>
                  <a:latin typeface="Calibri" panose="020F0502020204030204"/>
                  <a:ea typeface="微软雅黑" panose="020B0503020204020204" pitchFamily="34" charset="-122"/>
                  <a:cs typeface="+mn-cs"/>
                  <a:sym typeface="+mn-lt"/>
                </a:endParaRPr>
              </a:p>
            </p:txBody>
          </p:sp>
          <p:sp>
            <p:nvSpPr>
              <p:cNvPr id="24" name="iš1íḑe"/>
              <p:cNvSpPr txBox="1"/>
              <p:nvPr/>
            </p:nvSpPr>
            <p:spPr>
              <a:xfrm>
                <a:off x="4407227" y="1979533"/>
                <a:ext cx="1807727" cy="1877146"/>
              </a:xfrm>
              <a:prstGeom prst="rect">
                <a:avLst/>
              </a:prstGeom>
              <a:noFill/>
            </p:spPr>
            <p:txBody>
              <a:bodyPr wrap="square">
                <a:noAutofit/>
              </a:bodyPr>
              <a:lstStyle/>
              <a:p>
                <a:pPr marR="0" algn="ctr" defTabSz="914400" eaLnBrk="1" fontAlgn="auto" hangingPunct="1">
                  <a:spcBef>
                    <a:spcPts val="0"/>
                  </a:spcBef>
                  <a:spcAft>
                    <a:spcPts val="0"/>
                  </a:spcAft>
                  <a:buClrTx/>
                  <a:buSzTx/>
                  <a:buFontTx/>
                  <a:buNone/>
                  <a:defRPr/>
                </a:pPr>
                <a:r>
                  <a:rPr kumimoji="0" lang="id-ID" sz="4400" b="1" kern="0" cap="none" spc="0" normalizeH="0" baseline="0" noProof="0" dirty="0">
                    <a:solidFill>
                      <a:srgbClr val="BFD732"/>
                    </a:solidFill>
                    <a:latin typeface="Calibri" panose="020F0502020204030204"/>
                    <a:ea typeface="微软雅黑" panose="020B0503020204020204" pitchFamily="34" charset="-122"/>
                    <a:cs typeface="+mn-cs"/>
                    <a:sym typeface="+mn-lt"/>
                  </a:rPr>
                  <a:t>S</a:t>
                </a:r>
                <a:endParaRPr kumimoji="0" lang="id-ID" sz="4400" b="1" kern="0" cap="none" spc="0" normalizeH="0" baseline="0" noProof="0" dirty="0">
                  <a:solidFill>
                    <a:srgbClr val="BFD732"/>
                  </a:solidFill>
                  <a:latin typeface="Calibri" panose="020F0502020204030204"/>
                  <a:ea typeface="微软雅黑" panose="020B0503020204020204" pitchFamily="34" charset="-122"/>
                  <a:cs typeface="+mn-cs"/>
                  <a:sym typeface="+mn-lt"/>
                </a:endParaRPr>
              </a:p>
            </p:txBody>
          </p:sp>
          <p:sp>
            <p:nvSpPr>
              <p:cNvPr id="25" name="îṣḷïdê"/>
              <p:cNvSpPr txBox="1"/>
              <p:nvPr/>
            </p:nvSpPr>
            <p:spPr>
              <a:xfrm>
                <a:off x="4407227" y="3655520"/>
                <a:ext cx="1807727" cy="1877146"/>
              </a:xfrm>
              <a:prstGeom prst="rect">
                <a:avLst/>
              </a:prstGeom>
              <a:noFill/>
            </p:spPr>
            <p:txBody>
              <a:bodyPr wrap="square">
                <a:noAutofit/>
              </a:bodyPr>
              <a:lstStyle/>
              <a:p>
                <a:pPr marR="0" algn="ctr" defTabSz="914400" eaLnBrk="1" fontAlgn="auto" hangingPunct="1">
                  <a:spcBef>
                    <a:spcPts val="0"/>
                  </a:spcBef>
                  <a:spcAft>
                    <a:spcPts val="0"/>
                  </a:spcAft>
                  <a:buClrTx/>
                  <a:buSzTx/>
                  <a:buFontTx/>
                  <a:buNone/>
                  <a:defRPr/>
                </a:pPr>
                <a:r>
                  <a:rPr kumimoji="0" lang="id-ID" sz="4400" b="1" kern="0" cap="none" spc="0" normalizeH="0" baseline="0" noProof="0" dirty="0">
                    <a:solidFill>
                      <a:srgbClr val="BFD732"/>
                    </a:solidFill>
                    <a:latin typeface="Calibri" panose="020F0502020204030204"/>
                    <a:ea typeface="微软雅黑" panose="020B0503020204020204" pitchFamily="34" charset="-122"/>
                    <a:cs typeface="+mn-cs"/>
                    <a:sym typeface="+mn-lt"/>
                  </a:rPr>
                  <a:t>O</a:t>
                </a:r>
                <a:endParaRPr kumimoji="0" lang="id-ID" sz="4400" b="1" kern="0" cap="none" spc="0" normalizeH="0" baseline="0" noProof="0" dirty="0">
                  <a:solidFill>
                    <a:srgbClr val="BFD732"/>
                  </a:solidFill>
                  <a:latin typeface="Calibri" panose="020F0502020204030204"/>
                  <a:ea typeface="微软雅黑" panose="020B0503020204020204" pitchFamily="34" charset="-122"/>
                  <a:cs typeface="+mn-cs"/>
                  <a:sym typeface="+mn-lt"/>
                </a:endParaRPr>
              </a:p>
            </p:txBody>
          </p:sp>
          <p:sp>
            <p:nvSpPr>
              <p:cNvPr id="26" name="ïŝľîďè"/>
              <p:cNvSpPr/>
              <p:nvPr/>
            </p:nvSpPr>
            <p:spPr>
              <a:xfrm>
                <a:off x="6137113" y="3655519"/>
                <a:ext cx="1721870" cy="2145206"/>
              </a:xfrm>
              <a:custGeom>
                <a:avLst/>
                <a:gdLst>
                  <a:gd name="connsiteX0" fmla="*/ 0 w 1521571"/>
                  <a:gd name="connsiteY0" fmla="*/ 0 h 1778491"/>
                  <a:gd name="connsiteX1" fmla="*/ 1521571 w 1521571"/>
                  <a:gd name="connsiteY1" fmla="*/ 0 h 1778491"/>
                  <a:gd name="connsiteX2" fmla="*/ 1521571 w 1521571"/>
                  <a:gd name="connsiteY2" fmla="*/ 14491 h 1778491"/>
                  <a:gd name="connsiteX3" fmla="*/ 1521571 w 1521571"/>
                  <a:gd name="connsiteY3" fmla="*/ 1040227 h 1778491"/>
                  <a:gd name="connsiteX4" fmla="*/ 45043 w 1521571"/>
                  <a:gd name="connsiteY4" fmla="*/ 1778491 h 1778491"/>
                  <a:gd name="connsiteX5" fmla="*/ 0 w 1521571"/>
                  <a:gd name="connsiteY5" fmla="*/ 1778491 h 1778491"/>
                  <a:gd name="connsiteX6" fmla="*/ 0 w 1521571"/>
                  <a:gd name="connsiteY6" fmla="*/ 14491 h 1778491"/>
                  <a:gd name="connsiteX7" fmla="*/ 0 w 1521571"/>
                  <a:gd name="connsiteY7" fmla="*/ 0 h 17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1571" h="1778491">
                    <a:moveTo>
                      <a:pt x="0" y="0"/>
                    </a:moveTo>
                    <a:lnTo>
                      <a:pt x="1521571" y="0"/>
                    </a:lnTo>
                    <a:lnTo>
                      <a:pt x="1521571" y="14491"/>
                    </a:lnTo>
                    <a:lnTo>
                      <a:pt x="1521571" y="1040227"/>
                    </a:lnTo>
                    <a:lnTo>
                      <a:pt x="45043" y="1778491"/>
                    </a:lnTo>
                    <a:lnTo>
                      <a:pt x="0" y="1778491"/>
                    </a:lnTo>
                    <a:lnTo>
                      <a:pt x="0" y="14491"/>
                    </a:lnTo>
                    <a:lnTo>
                      <a:pt x="0" y="0"/>
                    </a:lnTo>
                    <a:close/>
                  </a:path>
                </a:pathLst>
              </a:custGeom>
              <a:solidFill>
                <a:srgbClr val="BFD732"/>
              </a:solidFill>
              <a:ln w="19050" cap="flat" cmpd="sng" algn="ctr">
                <a:solidFill>
                  <a:sysClr val="window" lastClr="FFFFFF">
                    <a:lumMod val="85000"/>
                  </a:sysClr>
                </a:solidFill>
                <a:prstDash val="solid"/>
              </a:ln>
              <a:effectLst/>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800" b="0" i="0" u="none" strike="noStrike" kern="0" cap="none" spc="0" normalizeH="0" baseline="0" noProof="0">
                  <a:ln>
                    <a:noFill/>
                  </a:ln>
                  <a:solidFill>
                    <a:srgbClr val="00465B">
                      <a:lumMod val="90000"/>
                      <a:lumOff val="10000"/>
                    </a:srgbClr>
                  </a:solidFill>
                  <a:effectLst/>
                  <a:uLnTx/>
                  <a:uFillTx/>
                  <a:latin typeface="Calibri" panose="020F0502020204030204"/>
                  <a:ea typeface="微软雅黑" panose="020B0503020204020204" pitchFamily="34" charset="-122"/>
                  <a:cs typeface="+mn-cs"/>
                  <a:sym typeface="+mn-lt"/>
                </a:endParaRPr>
              </a:p>
            </p:txBody>
          </p:sp>
          <p:sp>
            <p:nvSpPr>
              <p:cNvPr id="27" name="îŝļíde"/>
              <p:cNvSpPr/>
              <p:nvPr/>
            </p:nvSpPr>
            <p:spPr>
              <a:xfrm flipV="1">
                <a:off x="6137113" y="1510313"/>
                <a:ext cx="1721870" cy="2145206"/>
              </a:xfrm>
              <a:custGeom>
                <a:avLst/>
                <a:gdLst>
                  <a:gd name="connsiteX0" fmla="*/ 0 w 1521571"/>
                  <a:gd name="connsiteY0" fmla="*/ 0 h 1778491"/>
                  <a:gd name="connsiteX1" fmla="*/ 1521571 w 1521571"/>
                  <a:gd name="connsiteY1" fmla="*/ 0 h 1778491"/>
                  <a:gd name="connsiteX2" fmla="*/ 1521571 w 1521571"/>
                  <a:gd name="connsiteY2" fmla="*/ 14491 h 1778491"/>
                  <a:gd name="connsiteX3" fmla="*/ 1521571 w 1521571"/>
                  <a:gd name="connsiteY3" fmla="*/ 1040227 h 1778491"/>
                  <a:gd name="connsiteX4" fmla="*/ 45043 w 1521571"/>
                  <a:gd name="connsiteY4" fmla="*/ 1778491 h 1778491"/>
                  <a:gd name="connsiteX5" fmla="*/ 0 w 1521571"/>
                  <a:gd name="connsiteY5" fmla="*/ 1778491 h 1778491"/>
                  <a:gd name="connsiteX6" fmla="*/ 0 w 1521571"/>
                  <a:gd name="connsiteY6" fmla="*/ 14491 h 1778491"/>
                  <a:gd name="connsiteX7" fmla="*/ 0 w 1521571"/>
                  <a:gd name="connsiteY7" fmla="*/ 0 h 17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1571" h="1778491">
                    <a:moveTo>
                      <a:pt x="0" y="0"/>
                    </a:moveTo>
                    <a:lnTo>
                      <a:pt x="1521571" y="0"/>
                    </a:lnTo>
                    <a:lnTo>
                      <a:pt x="1521571" y="14491"/>
                    </a:lnTo>
                    <a:lnTo>
                      <a:pt x="1521571" y="1040227"/>
                    </a:lnTo>
                    <a:lnTo>
                      <a:pt x="45043" y="1778491"/>
                    </a:lnTo>
                    <a:lnTo>
                      <a:pt x="0" y="1778491"/>
                    </a:lnTo>
                    <a:lnTo>
                      <a:pt x="0" y="14491"/>
                    </a:lnTo>
                    <a:lnTo>
                      <a:pt x="0" y="0"/>
                    </a:lnTo>
                    <a:close/>
                  </a:path>
                </a:pathLst>
              </a:custGeom>
              <a:solidFill>
                <a:srgbClr val="BFD732"/>
              </a:solidFill>
              <a:ln w="19050" cap="flat" cmpd="sng" algn="ctr">
                <a:solidFill>
                  <a:sysClr val="window" lastClr="FFFFFF">
                    <a:lumMod val="85000"/>
                  </a:sysClr>
                </a:solidFill>
                <a:prstDash val="solid"/>
              </a:ln>
              <a:effectLst/>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800" b="0" i="0" u="none" strike="noStrike" kern="0" cap="none" spc="0" normalizeH="0" baseline="0" noProof="0">
                  <a:ln>
                    <a:noFill/>
                  </a:ln>
                  <a:solidFill>
                    <a:srgbClr val="00465B">
                      <a:lumMod val="90000"/>
                      <a:lumOff val="10000"/>
                    </a:srgbClr>
                  </a:solidFill>
                  <a:effectLst/>
                  <a:uLnTx/>
                  <a:uFillTx/>
                  <a:latin typeface="Calibri" panose="020F0502020204030204"/>
                  <a:ea typeface="微软雅黑" panose="020B0503020204020204" pitchFamily="34" charset="-122"/>
                  <a:cs typeface="+mn-cs"/>
                  <a:sym typeface="+mn-lt"/>
                </a:endParaRPr>
              </a:p>
            </p:txBody>
          </p:sp>
          <p:sp>
            <p:nvSpPr>
              <p:cNvPr id="28" name="íṩḻiḑê"/>
              <p:cNvSpPr txBox="1"/>
              <p:nvPr/>
            </p:nvSpPr>
            <p:spPr>
              <a:xfrm>
                <a:off x="6320118" y="2009637"/>
                <a:ext cx="1355859" cy="1877146"/>
              </a:xfrm>
              <a:prstGeom prst="rect">
                <a:avLst/>
              </a:prstGeom>
              <a:noFill/>
            </p:spPr>
            <p:txBody>
              <a:bodyPr wrap="square">
                <a:noAutofit/>
              </a:bodyPr>
              <a:lstStyle/>
              <a:p>
                <a:pPr marR="0" algn="ctr" defTabSz="914400" eaLnBrk="1" fontAlgn="auto" hangingPunct="1">
                  <a:spcBef>
                    <a:spcPts val="0"/>
                  </a:spcBef>
                  <a:spcAft>
                    <a:spcPts val="0"/>
                  </a:spcAft>
                  <a:buClrTx/>
                  <a:buSzTx/>
                  <a:buFontTx/>
                  <a:buNone/>
                  <a:defRPr/>
                </a:pPr>
                <a:r>
                  <a:rPr kumimoji="0" lang="id-ID" sz="4400" b="1" kern="0" cap="none" spc="0" normalizeH="0" baseline="0" noProof="0" dirty="0">
                    <a:solidFill>
                      <a:srgbClr val="00465B">
                        <a:lumMod val="90000"/>
                        <a:lumOff val="10000"/>
                      </a:srgbClr>
                    </a:solidFill>
                    <a:latin typeface="Calibri" panose="020F0502020204030204"/>
                    <a:ea typeface="微软雅黑" panose="020B0503020204020204" pitchFamily="34" charset="-122"/>
                    <a:cs typeface="+mn-cs"/>
                    <a:sym typeface="+mn-lt"/>
                  </a:rPr>
                  <a:t>W</a:t>
                </a:r>
                <a:endParaRPr kumimoji="0" lang="id-ID" sz="4400" b="1" kern="0" cap="none" spc="0" normalizeH="0" baseline="0" noProof="0" dirty="0">
                  <a:solidFill>
                    <a:srgbClr val="00465B">
                      <a:lumMod val="90000"/>
                      <a:lumOff val="10000"/>
                    </a:srgbClr>
                  </a:solidFill>
                  <a:latin typeface="Calibri" panose="020F0502020204030204"/>
                  <a:ea typeface="微软雅黑" panose="020B0503020204020204" pitchFamily="34" charset="-122"/>
                  <a:cs typeface="+mn-cs"/>
                  <a:sym typeface="+mn-lt"/>
                </a:endParaRPr>
              </a:p>
            </p:txBody>
          </p:sp>
          <p:sp>
            <p:nvSpPr>
              <p:cNvPr id="30" name="işḻïḍé"/>
              <p:cNvSpPr txBox="1"/>
              <p:nvPr/>
            </p:nvSpPr>
            <p:spPr>
              <a:xfrm>
                <a:off x="6155186" y="3655520"/>
                <a:ext cx="1653120" cy="1877146"/>
              </a:xfrm>
              <a:prstGeom prst="rect">
                <a:avLst/>
              </a:prstGeom>
              <a:noFill/>
            </p:spPr>
            <p:txBody>
              <a:bodyPr wrap="square">
                <a:noAutofit/>
              </a:bodyPr>
              <a:lstStyle/>
              <a:p>
                <a:pPr marR="0" algn="ctr" defTabSz="914400" eaLnBrk="1" fontAlgn="auto" hangingPunct="1">
                  <a:spcBef>
                    <a:spcPts val="0"/>
                  </a:spcBef>
                  <a:spcAft>
                    <a:spcPts val="0"/>
                  </a:spcAft>
                  <a:buClrTx/>
                  <a:buSzTx/>
                  <a:buFontTx/>
                  <a:buNone/>
                  <a:defRPr/>
                </a:pPr>
                <a:r>
                  <a:rPr kumimoji="0" lang="id-ID" sz="4400" b="1" kern="0" cap="none" spc="0" normalizeH="0" baseline="0" noProof="0">
                    <a:solidFill>
                      <a:srgbClr val="00465B">
                        <a:lumMod val="90000"/>
                        <a:lumOff val="10000"/>
                      </a:srgbClr>
                    </a:solidFill>
                    <a:latin typeface="Calibri" panose="020F0502020204030204"/>
                    <a:ea typeface="微软雅黑" panose="020B0503020204020204" pitchFamily="34" charset="-122"/>
                    <a:cs typeface="+mn-cs"/>
                    <a:sym typeface="+mn-lt"/>
                  </a:rPr>
                  <a:t>T</a:t>
                </a:r>
                <a:endParaRPr kumimoji="0" lang="id-ID" sz="4400" b="1" kern="0" cap="none" spc="0" normalizeH="0" baseline="0" noProof="0">
                  <a:solidFill>
                    <a:srgbClr val="00465B">
                      <a:lumMod val="90000"/>
                      <a:lumOff val="10000"/>
                    </a:srgbClr>
                  </a:solidFill>
                  <a:latin typeface="Calibri" panose="020F0502020204030204"/>
                  <a:ea typeface="微软雅黑" panose="020B0503020204020204" pitchFamily="34" charset="-122"/>
                  <a:cs typeface="+mn-cs"/>
                  <a:sym typeface="+mn-lt"/>
                </a:endParaRPr>
              </a:p>
            </p:txBody>
          </p:sp>
        </p:grpSp>
        <p:cxnSp>
          <p:nvCxnSpPr>
            <p:cNvPr id="26641" name="Straight Connector 77"/>
            <p:cNvCxnSpPr/>
            <p:nvPr/>
          </p:nvCxnSpPr>
          <p:spPr>
            <a:xfrm flipV="1">
              <a:off x="641195" y="3511184"/>
              <a:ext cx="7314229" cy="3530"/>
            </a:xfrm>
            <a:prstGeom prst="line">
              <a:avLst/>
            </a:prstGeom>
            <a:ln w="6350" cap="flat" cmpd="sng">
              <a:solidFill>
                <a:srgbClr val="D9D9D9"/>
              </a:solidFill>
              <a:prstDash val="solid"/>
              <a:headEnd type="none" w="med" len="med"/>
              <a:tailEnd type="none"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7650"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27651" name="TextBox 16"/>
          <p:cNvPicPr/>
          <p:nvPr/>
        </p:nvPicPr>
        <p:blipFill>
          <a:blip r:embed="rId1"/>
          <a:stretch>
            <a:fillRect/>
          </a:stretch>
        </p:blipFill>
        <p:spPr>
          <a:xfrm>
            <a:off x="354013" y="261938"/>
            <a:ext cx="1309687" cy="1079500"/>
          </a:xfrm>
          <a:prstGeom prst="rect">
            <a:avLst/>
          </a:prstGeom>
          <a:noFill/>
          <a:ln w="9525">
            <a:noFill/>
          </a:ln>
        </p:spPr>
      </p:pic>
      <p:sp>
        <p:nvSpPr>
          <p:cNvPr id="27652" name="文本框 11"/>
          <p:cNvSpPr txBox="1"/>
          <p:nvPr/>
        </p:nvSpPr>
        <p:spPr>
          <a:xfrm>
            <a:off x="2690813" y="417513"/>
            <a:ext cx="5922962"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体系工作绩效</a:t>
            </a:r>
            <a:r>
              <a:rPr lang="en-US" altLang="zh-CN" sz="2400" b="1" dirty="0">
                <a:solidFill>
                  <a:srgbClr val="262626"/>
                </a:solidFill>
                <a:latin typeface="微软雅黑" panose="020B0503020204020204" pitchFamily="34" charset="-122"/>
                <a:ea typeface="微软雅黑" panose="020B0503020204020204" pitchFamily="34" charset="-122"/>
              </a:rPr>
              <a:t>—</a:t>
            </a:r>
            <a:r>
              <a:rPr lang="zh-CN" altLang="en-US" sz="2400" b="1" dirty="0">
                <a:solidFill>
                  <a:srgbClr val="262626"/>
                </a:solidFill>
                <a:latin typeface="微软雅黑" panose="020B0503020204020204" pitchFamily="34" charset="-122"/>
                <a:ea typeface="微软雅黑" panose="020B0503020204020204" pitchFamily="34" charset="-122"/>
              </a:rPr>
              <a:t>合规性</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aphicFrame>
        <p:nvGraphicFramePr>
          <p:cNvPr id="32" name="表格 31"/>
          <p:cNvGraphicFramePr>
            <a:graphicFrameLocks noGrp="1"/>
          </p:cNvGraphicFramePr>
          <p:nvPr/>
        </p:nvGraphicFramePr>
        <p:xfrm>
          <a:off x="1333500" y="1068388"/>
          <a:ext cx="9277350" cy="1225550"/>
        </p:xfrm>
        <a:graphic>
          <a:graphicData uri="http://schemas.openxmlformats.org/drawingml/2006/table">
            <a:tbl>
              <a:tblPr firstRow="1" bandRow="1"/>
              <a:tblGrid>
                <a:gridCol w="843423"/>
                <a:gridCol w="843423"/>
                <a:gridCol w="843423"/>
                <a:gridCol w="843423"/>
                <a:gridCol w="843423"/>
                <a:gridCol w="843423"/>
                <a:gridCol w="843423"/>
                <a:gridCol w="843423"/>
                <a:gridCol w="843423"/>
                <a:gridCol w="843423"/>
                <a:gridCol w="843423"/>
              </a:tblGrid>
              <a:tr h="338594">
                <a:tc rowSpan="3">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环境</a:t>
                      </a:r>
                      <a:endParaRPr lang="zh-CN" altLang="en-US" sz="1500" dirty="0"/>
                    </a:p>
                  </a:txBody>
                  <a:tcPr anchor="ctr">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en-US" altLang="zh-CN" sz="1500" dirty="0"/>
                        <a:t>EDD</a:t>
                      </a:r>
                      <a:endParaRPr lang="zh-CN" altLang="en-US" sz="1500" dirty="0"/>
                    </a:p>
                  </a:txBody>
                  <a:tcPr anchor="ctr">
                    <a:lnL w="381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环评</a:t>
                      </a:r>
                      <a:endParaRPr lang="zh-CN" altLang="en-US"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排污许可证</a:t>
                      </a:r>
                      <a:endParaRPr lang="zh-CN" altLang="en-US"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排水许可证</a:t>
                      </a:r>
                      <a:endParaRPr lang="zh-CN" altLang="en-US"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环境监测</a:t>
                      </a:r>
                      <a:endParaRPr lang="zh-CN" altLang="en-US" sz="15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gridSpan="3">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危废</a:t>
                      </a:r>
                      <a:endParaRPr lang="zh-CN" altLang="en-US" sz="15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hMerge="1">
                  <a:tcPr anchor="ctr">
                    <a:lnB w="12700" cap="flat" cmpd="sng" algn="ctr">
                      <a:solidFill>
                        <a:schemeClr val="tx1"/>
                      </a:solidFill>
                      <a:prstDash val="solid"/>
                      <a:round/>
                      <a:headEnd type="none" w="med" len="med"/>
                      <a:tailEnd type="none" w="med" len="med"/>
                    </a:lnB>
                    <a:solidFill>
                      <a:schemeClr val="bg2"/>
                    </a:solidFill>
                  </a:tcPr>
                </a:tc>
                <a:tc hMerge="1">
                  <a:tcPr anchor="ctr">
                    <a:lnB w="12700" cap="flat" cmpd="sng" algn="ctr">
                      <a:solidFill>
                        <a:schemeClr val="tx1"/>
                      </a:solidFill>
                      <a:prstDash val="solid"/>
                      <a:round/>
                      <a:headEnd type="none" w="med" len="med"/>
                      <a:tailEnd type="none" w="med" len="med"/>
                    </a:lnB>
                    <a:solidFill>
                      <a:schemeClr val="bg2"/>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一般固废</a:t>
                      </a:r>
                      <a:endParaRPr lang="zh-CN" altLang="en-US" sz="15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排污口、危废库标识</a:t>
                      </a:r>
                      <a:endParaRPr lang="zh-CN" altLang="en-US" sz="15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r>
              <a:tr h="518595">
                <a:tc vMerge="1">
                  <a:tcPr/>
                </a:tc>
                <a:tc vMerge="1">
                  <a:tcPr/>
                </a:tc>
                <a:tc vMerge="1">
                  <a:tcPr/>
                </a:tc>
                <a:tc vMerge="1">
                  <a:tcPr/>
                </a:tc>
                <a:tc vMerge="1">
                  <a:tcPr/>
                </a:tc>
                <a:tc vMerge="1">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zh-CN" altLang="en-US" sz="1500" dirty="0">
                          <a:solidFill>
                            <a:schemeClr val="tx1"/>
                          </a:solidFill>
                        </a:rPr>
                        <a:t>年报</a:t>
                      </a:r>
                      <a:endParaRPr lang="zh-CN" altLang="en-US" sz="1500" dirty="0">
                        <a:solidFill>
                          <a:schemeClr val="tx1"/>
                        </a:solidFill>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zh-CN" altLang="en-US" sz="1500" dirty="0">
                          <a:solidFill>
                            <a:schemeClr val="tx1"/>
                          </a:solidFill>
                        </a:rPr>
                        <a:t>资质、合同</a:t>
                      </a:r>
                      <a:endParaRPr lang="zh-CN" altLang="en-US" sz="1500" dirty="0">
                        <a:solidFill>
                          <a:schemeClr val="tx1"/>
                        </a:solidFill>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zh-CN" altLang="en-US" sz="1500" dirty="0">
                          <a:solidFill>
                            <a:schemeClr val="tx1"/>
                          </a:solidFill>
                        </a:rPr>
                        <a:t>处置</a:t>
                      </a:r>
                      <a:endParaRPr lang="zh-CN" altLang="en-US" sz="1500" dirty="0">
                        <a:solidFill>
                          <a:schemeClr val="tx1"/>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vMerge="1">
                  <a:tcPr/>
                </a:tc>
                <a:tc vMerge="1">
                  <a:tcPr/>
                </a:tc>
              </a:tr>
              <a:tr h="338594">
                <a:tc vMerge="1">
                  <a:tcPr anchor="ct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381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r>
            </a:tbl>
          </a:graphicData>
        </a:graphic>
      </p:graphicFrame>
      <p:graphicFrame>
        <p:nvGraphicFramePr>
          <p:cNvPr id="33" name="表格 32"/>
          <p:cNvGraphicFramePr>
            <a:graphicFrameLocks noGrp="1"/>
          </p:cNvGraphicFramePr>
          <p:nvPr/>
        </p:nvGraphicFramePr>
        <p:xfrm>
          <a:off x="1338263" y="2355850"/>
          <a:ext cx="9278938" cy="1236663"/>
        </p:xfrm>
        <a:graphic>
          <a:graphicData uri="http://schemas.openxmlformats.org/drawingml/2006/table">
            <a:tbl>
              <a:tblPr firstRow="1" bandRow="1"/>
              <a:tblGrid>
                <a:gridCol w="843423"/>
                <a:gridCol w="843423"/>
                <a:gridCol w="843423"/>
                <a:gridCol w="843423"/>
                <a:gridCol w="843423"/>
                <a:gridCol w="843423"/>
                <a:gridCol w="843423"/>
                <a:gridCol w="843423"/>
                <a:gridCol w="843423"/>
                <a:gridCol w="843423"/>
                <a:gridCol w="843423"/>
              </a:tblGrid>
              <a:tr h="302514">
                <a:tc rowSpan="3">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安全</a:t>
                      </a:r>
                      <a:endParaRPr lang="zh-CN" altLang="en-US" sz="1500" dirty="0"/>
                    </a:p>
                  </a:txBody>
                  <a:tcPr anchor="ctr">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现状评价</a:t>
                      </a:r>
                      <a:endParaRPr lang="zh-CN" altLang="en-US" sz="1500" dirty="0"/>
                    </a:p>
                  </a:txBody>
                  <a:tcPr anchor="ctr">
                    <a:lnL w="381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安评</a:t>
                      </a:r>
                      <a:endParaRPr lang="zh-CN" altLang="en-US"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防雷</a:t>
                      </a:r>
                      <a:endParaRPr lang="zh-CN" altLang="en-US"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安全负责人证</a:t>
                      </a:r>
                      <a:endParaRPr lang="zh-CN" altLang="en-US"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配电房绝缘工具</a:t>
                      </a:r>
                      <a:endParaRPr lang="zh-CN" altLang="en-US" sz="15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gridSpan="3">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特种设备</a:t>
                      </a:r>
                      <a:endParaRPr lang="zh-CN" altLang="en-US" sz="15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hMerge="1">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hMerge="1">
                  <a:tcPr anchor="ctr">
                    <a:lnB w="12700" cap="flat" cmpd="sng" algn="ctr">
                      <a:solidFill>
                        <a:schemeClr val="tx1"/>
                      </a:solidFill>
                      <a:prstDash val="solid"/>
                      <a:round/>
                      <a:headEnd type="none" w="med" len="med"/>
                      <a:tailEnd type="none" w="med" len="med"/>
                    </a:lnB>
                    <a:solidFill>
                      <a:schemeClr val="bg2"/>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特殊工种</a:t>
                      </a:r>
                      <a:endParaRPr lang="zh-CN" altLang="en-US" sz="15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手持电动工具</a:t>
                      </a:r>
                      <a:endParaRPr lang="zh-CN" altLang="en-US"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r>
              <a:tr h="518595">
                <a:tc vMerge="1">
                  <a:tcPr anchor="ctr">
                    <a:solidFill>
                      <a:srgbClr val="92D050"/>
                    </a:solidFill>
                  </a:tcPr>
                </a:tc>
                <a:tc vMerge="1">
                  <a:tcPr anchor="ctr">
                    <a:solidFill>
                      <a:schemeClr val="bg2"/>
                    </a:solidFill>
                  </a:tcPr>
                </a:tc>
                <a:tc vMerge="1">
                  <a:tcPr anchor="ctr">
                    <a:solidFill>
                      <a:schemeClr val="bg2"/>
                    </a:solidFill>
                  </a:tcPr>
                </a:tc>
                <a:tc vMerge="1">
                  <a:tcPr anchor="ctr">
                    <a:solidFill>
                      <a:schemeClr val="bg2"/>
                    </a:solidFill>
                  </a:tcPr>
                </a:tc>
                <a:tc vMerge="1">
                  <a:tcPr anchor="ctr">
                    <a:solidFill>
                      <a:schemeClr val="bg2"/>
                    </a:solidFill>
                  </a:tcPr>
                </a:tc>
                <a:tc vMerge="1">
                  <a:tcPr anchor="ctr">
                    <a:lnR w="12700" cap="flat" cmpd="sng" algn="ctr">
                      <a:solidFill>
                        <a:schemeClr val="tx1"/>
                      </a:solidFill>
                      <a:prstDash val="solid"/>
                      <a:round/>
                      <a:headEnd type="none" w="med" len="med"/>
                      <a:tailEnd type="none" w="med" len="med"/>
                    </a:lnR>
                    <a:solidFill>
                      <a:schemeClr val="bg2"/>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zh-CN" altLang="en-US" sz="1500" dirty="0">
                          <a:solidFill>
                            <a:schemeClr val="tx1"/>
                          </a:solidFill>
                        </a:rPr>
                        <a:t>叉车</a:t>
                      </a:r>
                      <a:endParaRPr lang="zh-CN" altLang="en-US" sz="1500" dirty="0">
                        <a:solidFill>
                          <a:schemeClr val="tx1"/>
                        </a:solidFill>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zh-CN" altLang="en-US" sz="1500" dirty="0">
                          <a:solidFill>
                            <a:schemeClr val="tx1"/>
                          </a:solidFill>
                        </a:rPr>
                        <a:t>压力容器</a:t>
                      </a:r>
                      <a:endParaRPr lang="zh-CN" altLang="en-US" sz="1500" dirty="0">
                        <a:solidFill>
                          <a:schemeClr val="tx1"/>
                        </a:solidFill>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zh-CN" altLang="en-US" sz="1500" dirty="0">
                          <a:solidFill>
                            <a:schemeClr val="tx1"/>
                          </a:solidFill>
                        </a:rPr>
                        <a:t>电梯</a:t>
                      </a:r>
                      <a:endParaRPr lang="zh-CN" altLang="en-US" sz="1500" dirty="0">
                        <a:solidFill>
                          <a:schemeClr val="tx1"/>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vMerge="1">
                  <a:tcPr anchor="ctr">
                    <a:lnL w="12700" cap="flat" cmpd="sng" algn="ctr">
                      <a:solidFill>
                        <a:schemeClr val="tx1"/>
                      </a:solidFill>
                      <a:prstDash val="solid"/>
                      <a:round/>
                      <a:headEnd type="none" w="med" len="med"/>
                      <a:tailEnd type="none" w="med" len="med"/>
                    </a:lnL>
                    <a:solidFill>
                      <a:schemeClr val="bg2"/>
                    </a:solidFill>
                  </a:tcPr>
                </a:tc>
                <a:tc vMerge="1">
                  <a:tcPr/>
                </a:tc>
              </a:tr>
              <a:tr h="368840">
                <a:tc vMerge="1">
                  <a:tcPr anchor="ct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381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en-US" altLang="zh-CN" sz="1500" dirty="0"/>
                        <a:t>N/A</a:t>
                      </a:r>
                      <a:endParaRPr lang="zh-CN" altLang="en-US" sz="1500"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r>
            </a:tbl>
          </a:graphicData>
        </a:graphic>
      </p:graphicFrame>
      <p:graphicFrame>
        <p:nvGraphicFramePr>
          <p:cNvPr id="34" name="表格 33"/>
          <p:cNvGraphicFramePr>
            <a:graphicFrameLocks noGrp="1"/>
          </p:cNvGraphicFramePr>
          <p:nvPr/>
        </p:nvGraphicFramePr>
        <p:xfrm>
          <a:off x="1333500" y="4783138"/>
          <a:ext cx="9277350" cy="1223963"/>
        </p:xfrm>
        <a:graphic>
          <a:graphicData uri="http://schemas.openxmlformats.org/drawingml/2006/table">
            <a:tbl>
              <a:tblPr firstRow="1" bandRow="1"/>
              <a:tblGrid>
                <a:gridCol w="859266"/>
                <a:gridCol w="1202437"/>
                <a:gridCol w="1030850"/>
                <a:gridCol w="1030850"/>
                <a:gridCol w="1030850"/>
                <a:gridCol w="1030850"/>
                <a:gridCol w="1030850"/>
                <a:gridCol w="1030850"/>
                <a:gridCol w="1030850"/>
              </a:tblGrid>
              <a:tr h="302514">
                <a:tc rowSpan="3">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消防</a:t>
                      </a:r>
                      <a:endParaRPr lang="zh-CN" altLang="en-US" sz="1500" dirty="0"/>
                    </a:p>
                  </a:txBody>
                  <a:tcPr anchor="ctr">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设计备案</a:t>
                      </a:r>
                      <a:endParaRPr lang="zh-CN" altLang="en-US" sz="1500" dirty="0"/>
                    </a:p>
                  </a:txBody>
                  <a:tcPr anchor="ctr">
                    <a:lnL w="381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验收</a:t>
                      </a:r>
                      <a:endParaRPr lang="zh-CN" altLang="en-US"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检测</a:t>
                      </a:r>
                      <a:endParaRPr lang="zh-CN" altLang="en-US"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值班室操作人员证</a:t>
                      </a:r>
                      <a:endParaRPr lang="zh-CN" altLang="en-US"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维保</a:t>
                      </a:r>
                      <a:endParaRPr lang="zh-CN" altLang="en-US" sz="15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gridSpan="3">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记录</a:t>
                      </a:r>
                      <a:endParaRPr lang="zh-CN" altLang="en-US" sz="15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hMerge="1">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hMerge="1">
                  <a:tcPr anchor="ctr">
                    <a:lnB w="12700" cap="flat" cmpd="sng" algn="ctr">
                      <a:solidFill>
                        <a:schemeClr val="tx1"/>
                      </a:solidFill>
                      <a:prstDash val="solid"/>
                      <a:round/>
                      <a:headEnd type="none" w="med" len="med"/>
                      <a:tailEnd type="none" w="med" len="med"/>
                    </a:lnB>
                    <a:solidFill>
                      <a:schemeClr val="bg2"/>
                    </a:solidFill>
                  </a:tcPr>
                </a:tc>
              </a:tr>
              <a:tr h="518595">
                <a:tc vMerge="1">
                  <a:tcPr anchor="ctr">
                    <a:solidFill>
                      <a:srgbClr val="92D050"/>
                    </a:solidFill>
                  </a:tcPr>
                </a:tc>
                <a:tc vMerge="1">
                  <a:tcPr anchor="ctr">
                    <a:solidFill>
                      <a:schemeClr val="bg2"/>
                    </a:solidFill>
                  </a:tcPr>
                </a:tc>
                <a:tc vMerge="1">
                  <a:tcPr anchor="ctr">
                    <a:solidFill>
                      <a:schemeClr val="bg2"/>
                    </a:solidFill>
                  </a:tcPr>
                </a:tc>
                <a:tc vMerge="1">
                  <a:tcPr anchor="ctr">
                    <a:solidFill>
                      <a:schemeClr val="bg2"/>
                    </a:solidFill>
                  </a:tcPr>
                </a:tc>
                <a:tc vMerge="1">
                  <a:tcPr anchor="ctr">
                    <a:solidFill>
                      <a:schemeClr val="bg2"/>
                    </a:solidFill>
                  </a:tcPr>
                </a:tc>
                <a:tc vMerge="1">
                  <a:tcPr anchor="ctr">
                    <a:lnR w="12700" cap="flat" cmpd="sng" algn="ctr">
                      <a:solidFill>
                        <a:schemeClr val="tx1"/>
                      </a:solidFill>
                      <a:prstDash val="solid"/>
                      <a:round/>
                      <a:headEnd type="none" w="med" len="med"/>
                      <a:tailEnd type="none" w="med" len="med"/>
                    </a:lnR>
                    <a:solidFill>
                      <a:schemeClr val="bg2"/>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zh-CN" altLang="en-US" sz="1500" dirty="0">
                          <a:solidFill>
                            <a:schemeClr val="tx1"/>
                          </a:solidFill>
                        </a:rPr>
                        <a:t>值班记录</a:t>
                      </a:r>
                      <a:endParaRPr lang="zh-CN" altLang="en-US" sz="1500" dirty="0">
                        <a:solidFill>
                          <a:schemeClr val="tx1"/>
                        </a:solidFill>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zh-CN" altLang="en-US" sz="1500" dirty="0">
                          <a:solidFill>
                            <a:schemeClr val="tx1"/>
                          </a:solidFill>
                        </a:rPr>
                        <a:t>维保记录</a:t>
                      </a:r>
                      <a:endParaRPr lang="zh-CN" altLang="en-US" sz="1500" dirty="0">
                        <a:solidFill>
                          <a:schemeClr val="tx1"/>
                        </a:solidFill>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zh-CN" altLang="en-US" sz="1500" dirty="0">
                          <a:solidFill>
                            <a:schemeClr val="tx1"/>
                          </a:solidFill>
                        </a:rPr>
                        <a:t>巡查记录</a:t>
                      </a:r>
                      <a:endParaRPr lang="zh-CN" altLang="en-US" sz="1500" dirty="0">
                        <a:solidFill>
                          <a:schemeClr val="tx1"/>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r>
              <a:tr h="383877">
                <a:tc vMerge="1">
                  <a:tcPr anchor="ct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381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srgbClr val="0C2E86"/>
                          </a:solidFill>
                          <a:effectLst/>
                          <a:uLnTx/>
                          <a:uFillTx/>
                          <a:latin typeface="Adient Sans"/>
                          <a:ea typeface="微软雅黑" panose="020B0503020204020204" pitchFamily="34" charset="-122"/>
                          <a:cs typeface="+mn-cs"/>
                        </a:rPr>
                        <a:t>N/A</a:t>
                      </a:r>
                      <a:endParaRPr kumimoji="0" lang="zh-CN" altLang="en-US" sz="1500" b="0" i="0" u="none" strike="noStrike" kern="1200" cap="none" spc="0" normalizeH="0" baseline="0" noProof="0" dirty="0">
                        <a:ln>
                          <a:noFill/>
                        </a:ln>
                        <a:solidFill>
                          <a:srgbClr val="0C2E86"/>
                        </a:solidFill>
                        <a:effectLst/>
                        <a:uLnTx/>
                        <a:uFillTx/>
                        <a:latin typeface="Adient Sans"/>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0C2E86"/>
                          </a:solidFill>
                          <a:effectLst/>
                          <a:uLnTx/>
                          <a:uFillTx/>
                          <a:latin typeface="Adient Sans"/>
                          <a:ea typeface="微软雅黑" panose="020B0503020204020204" pitchFamily="34" charset="-122"/>
                          <a:cs typeface="+mn-cs"/>
                        </a:rPr>
                        <a:t>园区</a:t>
                      </a:r>
                      <a:endParaRPr kumimoji="0" lang="zh-CN" altLang="en-US" sz="1500" b="0" i="0" u="none" strike="noStrike" kern="1200" cap="none" spc="0" normalizeH="0" baseline="0" noProof="0" dirty="0">
                        <a:ln>
                          <a:noFill/>
                        </a:ln>
                        <a:solidFill>
                          <a:srgbClr val="0C2E86"/>
                        </a:solidFill>
                        <a:effectLst/>
                        <a:uLnTx/>
                        <a:uFillTx/>
                        <a:latin typeface="Adient Sans"/>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srgbClr val="0C2E86"/>
                          </a:solidFill>
                          <a:effectLst/>
                          <a:uLnTx/>
                          <a:uFillTx/>
                          <a:latin typeface="Adient Sans"/>
                          <a:ea typeface="微软雅黑" panose="020B0503020204020204" pitchFamily="34" charset="-122"/>
                          <a:cs typeface="+mn-cs"/>
                        </a:rPr>
                        <a:t>N/A</a:t>
                      </a:r>
                      <a:endParaRPr kumimoji="0" lang="zh-CN" altLang="en-US" sz="1500" b="0" i="0" u="none" strike="noStrike" kern="1200" cap="none" spc="0" normalizeH="0" baseline="0" noProof="0" dirty="0">
                        <a:ln>
                          <a:noFill/>
                        </a:ln>
                        <a:solidFill>
                          <a:srgbClr val="0C2E86"/>
                        </a:solidFill>
                        <a:effectLst/>
                        <a:uLnTx/>
                        <a:uFillTx/>
                        <a:latin typeface="Adient Sans"/>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srgbClr val="0C2E86"/>
                        </a:solidFill>
                        <a:effectLst/>
                        <a:uLnTx/>
                        <a:uFillTx/>
                        <a:latin typeface="Adient Sans"/>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srgbClr val="0C2E86"/>
                          </a:solidFill>
                          <a:effectLst/>
                          <a:uLnTx/>
                          <a:uFillTx/>
                          <a:latin typeface="Adient Sans"/>
                          <a:ea typeface="微软雅黑" panose="020B0503020204020204" pitchFamily="34" charset="-122"/>
                          <a:cs typeface="+mn-cs"/>
                        </a:rPr>
                        <a:t>N/A</a:t>
                      </a:r>
                      <a:endParaRPr kumimoji="0" lang="zh-CN" altLang="en-US" sz="1500" b="0" i="0" u="none" strike="noStrike" kern="1200" cap="none" spc="0" normalizeH="0" baseline="0" noProof="0" dirty="0">
                        <a:ln>
                          <a:noFill/>
                        </a:ln>
                        <a:solidFill>
                          <a:srgbClr val="0C2E86"/>
                        </a:solidFill>
                        <a:effectLst/>
                        <a:uLnTx/>
                        <a:uFillTx/>
                        <a:latin typeface="Adient Sans"/>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9D9D9"/>
                    </a:solidFill>
                  </a:tcPr>
                </a:tc>
              </a:tr>
            </a:tbl>
          </a:graphicData>
        </a:graphic>
      </p:graphicFrame>
      <p:graphicFrame>
        <p:nvGraphicFramePr>
          <p:cNvPr id="35" name="表格 34"/>
          <p:cNvGraphicFramePr>
            <a:graphicFrameLocks noGrp="1"/>
          </p:cNvGraphicFramePr>
          <p:nvPr/>
        </p:nvGraphicFramePr>
        <p:xfrm>
          <a:off x="1333500" y="3613150"/>
          <a:ext cx="9277350" cy="1096963"/>
        </p:xfrm>
        <a:graphic>
          <a:graphicData uri="http://schemas.openxmlformats.org/drawingml/2006/table">
            <a:tbl>
              <a:tblPr firstRow="1" bandRow="1"/>
              <a:tblGrid>
                <a:gridCol w="859266"/>
                <a:gridCol w="865442"/>
                <a:gridCol w="786766"/>
                <a:gridCol w="1022796"/>
                <a:gridCol w="1104561"/>
                <a:gridCol w="927766"/>
                <a:gridCol w="927766"/>
                <a:gridCol w="927766"/>
                <a:gridCol w="927766"/>
                <a:gridCol w="927766"/>
              </a:tblGrid>
              <a:tr h="302514">
                <a:tc rowSpan="3">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职业卫生</a:t>
                      </a:r>
                      <a:endParaRPr lang="zh-CN" altLang="en-US" sz="1500" dirty="0"/>
                    </a:p>
                  </a:txBody>
                  <a:tcPr anchor="ctr">
                    <a:lnL w="12700" cmpd="sng">
                      <a:solidFill>
                        <a:sysClr val="window" lastClr="FFFFFF"/>
                      </a:solidFill>
                    </a:lnL>
                    <a:lnR w="381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现状评价</a:t>
                      </a:r>
                      <a:endParaRPr lang="zh-CN" altLang="en-US" sz="1500" dirty="0"/>
                    </a:p>
                  </a:txBody>
                  <a:tcPr anchor="ctr">
                    <a:lnL w="381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控评</a:t>
                      </a:r>
                      <a:endParaRPr lang="zh-CN" altLang="en-US"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职业危害因素申报</a:t>
                      </a:r>
                      <a:endParaRPr lang="zh-CN" altLang="en-US"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200" dirty="0"/>
                        <a:t>职业病危害因素告知书</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岗位告知</a:t>
                      </a:r>
                      <a:endParaRPr lang="zh-CN" altLang="en-US" sz="15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gridSpan="3">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zh-CN" altLang="en-US" sz="1500" dirty="0"/>
                        <a:t>职业健康体检</a:t>
                      </a:r>
                      <a:endParaRPr lang="zh-CN" altLang="en-US" sz="15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hMerge="1">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hMerge="1">
                  <a:tcPr anchor="ctr">
                    <a:lnB w="12700" cap="flat" cmpd="sng" algn="ctr">
                      <a:solidFill>
                        <a:schemeClr val="tx1"/>
                      </a:solidFill>
                      <a:prstDash val="solid"/>
                      <a:round/>
                      <a:headEnd type="none" w="med" len="med"/>
                      <a:tailEnd type="none" w="med" len="med"/>
                    </a:lnB>
                    <a:solidFill>
                      <a:schemeClr val="bg2"/>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algn="ctr"/>
                      <a:r>
                        <a:rPr lang="en-US" altLang="zh-CN" sz="1500" dirty="0"/>
                        <a:t>PPE</a:t>
                      </a:r>
                      <a:endParaRPr lang="zh-CN" altLang="en-US" sz="15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r>
              <a:tr h="432163">
                <a:tc vMerge="1">
                  <a:tcPr anchor="ctr">
                    <a:solidFill>
                      <a:srgbClr val="92D050"/>
                    </a:solidFill>
                  </a:tcPr>
                </a:tc>
                <a:tc vMerge="1">
                  <a:tcPr anchor="ctr">
                    <a:solidFill>
                      <a:schemeClr val="bg2"/>
                    </a:solidFill>
                  </a:tcPr>
                </a:tc>
                <a:tc vMerge="1">
                  <a:tcPr anchor="ctr">
                    <a:solidFill>
                      <a:schemeClr val="bg2"/>
                    </a:solidFill>
                  </a:tcPr>
                </a:tc>
                <a:tc vMerge="1">
                  <a:tcPr anchor="ctr">
                    <a:solidFill>
                      <a:schemeClr val="bg2"/>
                    </a:solidFill>
                  </a:tcPr>
                </a:tc>
                <a:tc vMerge="1">
                  <a:tcPr anchor="ctr">
                    <a:solidFill>
                      <a:schemeClr val="bg2"/>
                    </a:solidFill>
                  </a:tcPr>
                </a:tc>
                <a:tc vMerge="1">
                  <a:tcPr anchor="ctr">
                    <a:lnR w="12700" cap="flat" cmpd="sng" algn="ctr">
                      <a:solidFill>
                        <a:schemeClr val="tx1"/>
                      </a:solidFill>
                      <a:prstDash val="solid"/>
                      <a:round/>
                      <a:headEnd type="none" w="med" len="med"/>
                      <a:tailEnd type="none" w="med" len="med"/>
                    </a:lnR>
                    <a:solidFill>
                      <a:schemeClr val="bg2"/>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zh-CN" altLang="en-US" sz="1500" dirty="0">
                          <a:solidFill>
                            <a:schemeClr val="tx1"/>
                          </a:solidFill>
                        </a:rPr>
                        <a:t>岗前</a:t>
                      </a:r>
                      <a:endParaRPr lang="zh-CN" altLang="en-US" sz="1500" dirty="0">
                        <a:solidFill>
                          <a:schemeClr val="tx1"/>
                        </a:solidFill>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zh-CN" altLang="en-US" sz="1500" dirty="0">
                          <a:solidFill>
                            <a:schemeClr val="tx1"/>
                          </a:solidFill>
                        </a:rPr>
                        <a:t>岗中</a:t>
                      </a:r>
                      <a:endParaRPr lang="zh-CN" altLang="en-US" sz="1500" dirty="0">
                        <a:solidFill>
                          <a:schemeClr val="tx1"/>
                        </a:solidFill>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zh-CN" altLang="en-US" sz="1500" dirty="0">
                          <a:solidFill>
                            <a:schemeClr val="tx1"/>
                          </a:solidFill>
                        </a:rPr>
                        <a:t>离岗</a:t>
                      </a:r>
                      <a:endParaRPr lang="zh-CN" altLang="en-US" sz="1500" dirty="0">
                        <a:solidFill>
                          <a:schemeClr val="tx1"/>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vMerge="1">
                  <a:tcPr anchor="ctr">
                    <a:lnL w="12700" cap="flat" cmpd="sng" algn="ctr">
                      <a:solidFill>
                        <a:schemeClr val="tx1"/>
                      </a:solidFill>
                      <a:prstDash val="solid"/>
                      <a:round/>
                      <a:headEnd type="none" w="med" len="med"/>
                      <a:tailEnd type="none" w="med" len="med"/>
                    </a:lnL>
                    <a:solidFill>
                      <a:schemeClr val="bg2"/>
                    </a:solidFill>
                  </a:tcPr>
                </a:tc>
              </a:tr>
              <a:tr h="344824">
                <a:tc vMerge="1">
                  <a:tcPr anchor="ct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en-US" altLang="zh-CN" sz="1500" dirty="0"/>
                        <a:t>N/A</a:t>
                      </a:r>
                      <a:endParaRPr lang="zh-CN" altLang="en-US" sz="1500" dirty="0"/>
                    </a:p>
                  </a:txBody>
                  <a:tcPr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endParaRPr lang="zh-CN" altLang="en-US" sz="15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r>
            </a:tbl>
          </a:graphicData>
        </a:graphic>
      </p:graphicFrame>
      <p:grpSp>
        <p:nvGrpSpPr>
          <p:cNvPr id="27821" name="组合 35"/>
          <p:cNvGrpSpPr/>
          <p:nvPr/>
        </p:nvGrpSpPr>
        <p:grpSpPr>
          <a:xfrm>
            <a:off x="4025900" y="6429375"/>
            <a:ext cx="2879725" cy="276225"/>
            <a:chOff x="3995938" y="6165306"/>
            <a:chExt cx="2880568" cy="276999"/>
          </a:xfrm>
        </p:grpSpPr>
        <p:sp>
          <p:nvSpPr>
            <p:cNvPr id="37" name="Flowchart: Connector 69"/>
            <p:cNvSpPr/>
            <p:nvPr/>
          </p:nvSpPr>
          <p:spPr>
            <a:xfrm>
              <a:off x="5832451" y="6251031"/>
              <a:ext cx="107951" cy="107951"/>
            </a:xfrm>
            <a:prstGeom prst="flowChartConnector">
              <a:avLst/>
            </a:prstGeom>
            <a:solidFill>
              <a:srgbClr val="FF0000"/>
            </a:solidFill>
            <a:ln w="25400" cap="flat" cmpd="sng" algn="ctr">
              <a:solidFill>
                <a:srgbClr val="FF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Adient Sans"/>
                <a:ea typeface="微软雅黑" panose="020B0503020204020204" pitchFamily="34" charset="-122"/>
                <a:cs typeface="+mn-cs"/>
              </a:endParaRPr>
            </a:p>
          </p:txBody>
        </p:sp>
        <p:sp>
          <p:nvSpPr>
            <p:cNvPr id="38" name="文本框 13"/>
            <p:cNvSpPr txBox="1"/>
            <p:nvPr/>
          </p:nvSpPr>
          <p:spPr>
            <a:xfrm>
              <a:off x="5952581" y="6165306"/>
              <a:ext cx="923925" cy="276999"/>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1" lang="zh-CN" altLang="en-US" sz="1200" kern="0" cap="none" spc="0" normalizeH="0" baseline="0" noProof="0" dirty="0">
                  <a:solidFill>
                    <a:srgbClr val="000000"/>
                  </a:solidFill>
                  <a:latin typeface="Arial" panose="020B0604020202020204" pitchFamily="34" charset="0"/>
                  <a:ea typeface="宋体" panose="02010600030101010101" pitchFamily="2" charset="-122"/>
                  <a:cs typeface="+mn-cs"/>
                </a:rPr>
                <a:t>超期</a:t>
              </a:r>
              <a:endParaRPr kumimoji="1" lang="zh-CN" altLang="en-US" sz="1200" kern="0" cap="none" spc="0" normalizeH="0" baseline="0" noProof="0" dirty="0">
                <a:solidFill>
                  <a:srgbClr val="000000"/>
                </a:solidFill>
                <a:latin typeface="Arial" panose="020B0604020202020204" pitchFamily="34" charset="0"/>
                <a:ea typeface="宋体" panose="02010600030101010101" pitchFamily="2" charset="-122"/>
                <a:cs typeface="+mn-cs"/>
              </a:endParaRPr>
            </a:p>
          </p:txBody>
        </p:sp>
        <p:sp>
          <p:nvSpPr>
            <p:cNvPr id="39" name="文本框 14"/>
            <p:cNvSpPr txBox="1"/>
            <p:nvPr/>
          </p:nvSpPr>
          <p:spPr>
            <a:xfrm>
              <a:off x="5022828" y="6165306"/>
              <a:ext cx="917575" cy="276999"/>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1" lang="zh-CN" altLang="en-US" sz="1200" kern="0" cap="none" spc="0" normalizeH="0" baseline="0" noProof="0" dirty="0">
                  <a:solidFill>
                    <a:srgbClr val="000000"/>
                  </a:solidFill>
                  <a:latin typeface="Arial" panose="020B0604020202020204" pitchFamily="34" charset="0"/>
                  <a:ea typeface="宋体" panose="02010600030101010101" pitchFamily="2" charset="-122"/>
                  <a:cs typeface="+mn-cs"/>
                </a:rPr>
                <a:t>进行中</a:t>
              </a:r>
              <a:endParaRPr kumimoji="1" lang="zh-CN" altLang="en-US" sz="1200" kern="0" cap="none" spc="0" normalizeH="0" baseline="0" noProof="0" dirty="0">
                <a:solidFill>
                  <a:srgbClr val="000000"/>
                </a:solidFill>
                <a:latin typeface="Arial" panose="020B0604020202020204" pitchFamily="34" charset="0"/>
                <a:ea typeface="宋体" panose="02010600030101010101" pitchFamily="2" charset="-122"/>
                <a:cs typeface="+mn-cs"/>
              </a:endParaRPr>
            </a:p>
          </p:txBody>
        </p:sp>
        <p:sp>
          <p:nvSpPr>
            <p:cNvPr id="40" name="文本框 15"/>
            <p:cNvSpPr txBox="1"/>
            <p:nvPr/>
          </p:nvSpPr>
          <p:spPr>
            <a:xfrm>
              <a:off x="4140403" y="6165306"/>
              <a:ext cx="827087" cy="276999"/>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1" lang="zh-CN" altLang="en-US" sz="1200" kern="0" cap="none" spc="0" normalizeH="0" baseline="0" noProof="0" dirty="0">
                  <a:solidFill>
                    <a:srgbClr val="000000"/>
                  </a:solidFill>
                  <a:latin typeface="Arial" panose="020B0604020202020204" pitchFamily="34" charset="0"/>
                  <a:ea typeface="宋体" panose="02010600030101010101" pitchFamily="2" charset="-122"/>
                  <a:cs typeface="+mn-cs"/>
                </a:rPr>
                <a:t>已完成</a:t>
              </a:r>
              <a:endParaRPr kumimoji="1" lang="zh-CN" altLang="en-US" sz="1200" kern="0" cap="none" spc="0" normalizeH="0" baseline="0" noProof="0" dirty="0">
                <a:solidFill>
                  <a:srgbClr val="000000"/>
                </a:solidFill>
                <a:latin typeface="Arial" panose="020B0604020202020204" pitchFamily="34" charset="0"/>
                <a:ea typeface="宋体" panose="02010600030101010101" pitchFamily="2" charset="-122"/>
                <a:cs typeface="+mn-cs"/>
              </a:endParaRPr>
            </a:p>
          </p:txBody>
        </p:sp>
        <p:sp>
          <p:nvSpPr>
            <p:cNvPr id="41" name="Flowchart: Connector 77"/>
            <p:cNvSpPr/>
            <p:nvPr/>
          </p:nvSpPr>
          <p:spPr>
            <a:xfrm>
              <a:off x="3995938" y="6252618"/>
              <a:ext cx="107951" cy="107951"/>
            </a:xfrm>
            <a:prstGeom prst="flowChartConnector">
              <a:avLst/>
            </a:prstGeom>
            <a:solidFill>
              <a:srgbClr val="92D050"/>
            </a:solidFill>
            <a:ln w="25400" cap="flat" cmpd="sng" algn="ctr">
              <a:solidFill>
                <a:srgbClr val="92D05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Adient Sans"/>
                <a:ea typeface="微软雅黑" panose="020B0503020204020204" pitchFamily="34" charset="-122"/>
                <a:cs typeface="+mn-cs"/>
              </a:endParaRPr>
            </a:p>
          </p:txBody>
        </p:sp>
        <p:sp>
          <p:nvSpPr>
            <p:cNvPr id="42" name="Flowchart: Connector 65"/>
            <p:cNvSpPr/>
            <p:nvPr/>
          </p:nvSpPr>
          <p:spPr>
            <a:xfrm>
              <a:off x="4896347" y="6252618"/>
              <a:ext cx="107951" cy="107951"/>
            </a:xfrm>
            <a:prstGeom prst="flowChartConnector">
              <a:avLst/>
            </a:prstGeom>
            <a:solidFill>
              <a:srgbClr val="FFC000"/>
            </a:solidFill>
            <a:ln w="25400" cap="flat" cmpd="sng" algn="ctr">
              <a:solidFill>
                <a:srgbClr val="FFC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Adient Sans"/>
                <a:ea typeface="微软雅黑" panose="020B0503020204020204" pitchFamily="34" charset="-122"/>
                <a:cs typeface="+mn-cs"/>
              </a:endParaRPr>
            </a:p>
          </p:txBody>
        </p:sp>
        <p:sp>
          <p:nvSpPr>
            <p:cNvPr id="43" name="Flowchart: Connector 69"/>
            <p:cNvSpPr/>
            <p:nvPr/>
          </p:nvSpPr>
          <p:spPr>
            <a:xfrm>
              <a:off x="6697863" y="6251031"/>
              <a:ext cx="107951" cy="107951"/>
            </a:xfrm>
            <a:prstGeom prst="flowChartConnector">
              <a:avLst/>
            </a:prstGeom>
            <a:solidFill>
              <a:srgbClr val="0C2E86">
                <a:lumMod val="85000"/>
              </a:srgbClr>
            </a:solidFill>
            <a:ln w="25400" cap="flat" cmpd="sng" algn="ctr">
              <a:solidFill>
                <a:srgbClr val="0C2E86">
                  <a:lumMod val="85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Adient Sans"/>
                <a:ea typeface="微软雅黑" panose="020B0503020204020204" pitchFamily="34" charset="-122"/>
                <a:cs typeface="+mn-cs"/>
              </a:endParaRPr>
            </a:p>
          </p:txBody>
        </p:sp>
        <p:sp>
          <p:nvSpPr>
            <p:cNvPr id="44" name="Flowchart: Connector 69"/>
            <p:cNvSpPr/>
            <p:nvPr/>
          </p:nvSpPr>
          <p:spPr>
            <a:xfrm>
              <a:off x="6697863" y="6251031"/>
              <a:ext cx="107951" cy="107951"/>
            </a:xfrm>
            <a:prstGeom prst="flowChartConnector">
              <a:avLst/>
            </a:prstGeom>
            <a:solidFill>
              <a:sysClr val="window" lastClr="FFFFFF">
                <a:lumMod val="85000"/>
              </a:sysClr>
            </a:solidFill>
            <a:ln w="25400" cap="flat" cmpd="sng" algn="ctr">
              <a:solidFill>
                <a:sysClr val="window" lastClr="FFFFFF">
                  <a:lumMod val="85000"/>
                </a:sys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Adient Sans"/>
                <a:ea typeface="微软雅黑" panose="020B0503020204020204" pitchFamily="34" charset="-122"/>
                <a:cs typeface="+mn-cs"/>
              </a:endParaRPr>
            </a:p>
          </p:txBody>
        </p:sp>
      </p:grpSp>
      <p:sp>
        <p:nvSpPr>
          <p:cNvPr id="27822" name="文本框 13"/>
          <p:cNvSpPr txBox="1"/>
          <p:nvPr/>
        </p:nvSpPr>
        <p:spPr>
          <a:xfrm>
            <a:off x="6835775" y="6429375"/>
            <a:ext cx="922338" cy="276225"/>
          </a:xfrm>
          <a:prstGeom prst="rect">
            <a:avLst/>
          </a:prstGeom>
          <a:noFill/>
          <a:ln w="9525">
            <a:noFill/>
          </a:ln>
        </p:spPr>
        <p:txBody>
          <a:bodyPr>
            <a:spAutoFit/>
          </a:bodyPr>
          <a:p>
            <a:pPr eaLnBrk="1" hangingPunct="1">
              <a:buFontTx/>
              <a:buNone/>
            </a:pPr>
            <a:r>
              <a:rPr lang="zh-CN" altLang="en-US" sz="1200" dirty="0">
                <a:solidFill>
                  <a:srgbClr val="000000"/>
                </a:solidFill>
                <a:latin typeface="Arial" panose="020B0604020202020204" pitchFamily="34" charset="0"/>
              </a:rPr>
              <a:t>未开始</a:t>
            </a:r>
            <a:endParaRPr lang="zh-CN" altLang="en-US" sz="1200" dirty="0">
              <a:solidFill>
                <a:srgbClr val="000000"/>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8674"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28675" name="TextBox 16"/>
          <p:cNvPicPr/>
          <p:nvPr/>
        </p:nvPicPr>
        <p:blipFill>
          <a:blip r:embed="rId1"/>
          <a:stretch>
            <a:fillRect/>
          </a:stretch>
        </p:blipFill>
        <p:spPr>
          <a:xfrm>
            <a:off x="354013" y="261938"/>
            <a:ext cx="1309687" cy="1079500"/>
          </a:xfrm>
          <a:prstGeom prst="rect">
            <a:avLst/>
          </a:prstGeom>
          <a:noFill/>
          <a:ln w="9525">
            <a:noFill/>
          </a:ln>
        </p:spPr>
      </p:pic>
      <p:sp>
        <p:nvSpPr>
          <p:cNvPr id="28676" name="文本框 11"/>
          <p:cNvSpPr txBox="1"/>
          <p:nvPr/>
        </p:nvSpPr>
        <p:spPr>
          <a:xfrm>
            <a:off x="2690813" y="417513"/>
            <a:ext cx="3643312"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检测与检测结果</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aphicFrame>
        <p:nvGraphicFramePr>
          <p:cNvPr id="6" name="Content Placeholder 6"/>
          <p:cNvGraphicFramePr/>
          <p:nvPr/>
        </p:nvGraphicFramePr>
        <p:xfrm>
          <a:off x="2035175" y="1054100"/>
          <a:ext cx="8596313" cy="5121275"/>
        </p:xfrm>
        <a:graphic>
          <a:graphicData uri="http://schemas.openxmlformats.org/drawingml/2006/table">
            <a:tbl>
              <a:tblPr firstRow="1" bandRow="1">
                <a:tableStyleId>{E8034E78-7F5D-4C2E-B375-FC64B27BC917}</a:tableStyleId>
              </a:tblPr>
              <a:tblGrid>
                <a:gridCol w="714995"/>
                <a:gridCol w="2150125"/>
                <a:gridCol w="1432560"/>
                <a:gridCol w="1432560"/>
                <a:gridCol w="1432560"/>
                <a:gridCol w="1432560"/>
              </a:tblGrid>
              <a:tr h="514995">
                <a:tc>
                  <a:txBody>
                    <a:bodyPr/>
                    <a:lstStyle/>
                    <a:p>
                      <a:pPr marL="0" algn="ctr" defTabSz="914400" rtl="0" eaLnBrk="1" latinLnBrk="0" hangingPunct="1"/>
                      <a:r>
                        <a:rPr lang="zh-CN" altLang="en-US" sz="1600" kern="1200" dirty="0">
                          <a:solidFill>
                            <a:schemeClr val="lt1"/>
                          </a:solidFill>
                          <a:latin typeface="+mj-lt"/>
                          <a:ea typeface="+mn-ea"/>
                          <a:cs typeface="+mn-cs"/>
                        </a:rPr>
                        <a:t>序号</a:t>
                      </a:r>
                      <a:endParaRPr lang="zh-CN" altLang="en-US" sz="1600" kern="1200" dirty="0">
                        <a:solidFill>
                          <a:schemeClr val="lt1"/>
                        </a:solidFill>
                        <a:latin typeface="+mj-lt"/>
                        <a:ea typeface="+mn-ea"/>
                        <a:cs typeface="+mn-cs"/>
                      </a:endParaRPr>
                    </a:p>
                  </a:txBody>
                  <a:tcPr anchor="ctr">
                    <a:lnB w="12700" cap="flat" cmpd="sng" algn="ctr">
                      <a:solidFill>
                        <a:schemeClr val="tx1"/>
                      </a:solidFill>
                      <a:prstDash val="solid"/>
                      <a:round/>
                      <a:headEnd type="none" w="med" len="med"/>
                      <a:tailEnd type="none" w="med" len="med"/>
                    </a:lnB>
                    <a:solidFill>
                      <a:srgbClr val="00465B"/>
                    </a:solidFill>
                  </a:tcPr>
                </a:tc>
                <a:tc>
                  <a:txBody>
                    <a:bodyPr/>
                    <a:lstStyle/>
                    <a:p>
                      <a:pPr marL="0" algn="ctr" defTabSz="914400" rtl="0" eaLnBrk="1" latinLnBrk="0" hangingPunct="1"/>
                      <a:r>
                        <a:rPr lang="zh-CN" altLang="en-US" sz="1600" kern="1200" dirty="0">
                          <a:solidFill>
                            <a:schemeClr val="lt1"/>
                          </a:solidFill>
                          <a:latin typeface="+mj-lt"/>
                          <a:ea typeface="+mn-ea"/>
                          <a:cs typeface="+mn-cs"/>
                        </a:rPr>
                        <a:t>项目</a:t>
                      </a:r>
                      <a:endParaRPr lang="zh-CN" altLang="en-US" sz="1600" kern="1200" dirty="0">
                        <a:solidFill>
                          <a:schemeClr val="lt1"/>
                        </a:solidFill>
                        <a:latin typeface="+mj-lt"/>
                        <a:ea typeface="+mn-ea"/>
                        <a:cs typeface="+mn-cs"/>
                      </a:endParaRPr>
                    </a:p>
                  </a:txBody>
                  <a:tcPr anchor="ctr">
                    <a:lnB w="12700" cap="flat" cmpd="sng" algn="ctr">
                      <a:solidFill>
                        <a:schemeClr val="tx1"/>
                      </a:solidFill>
                      <a:prstDash val="solid"/>
                      <a:round/>
                      <a:headEnd type="none" w="med" len="med"/>
                      <a:tailEnd type="none" w="med" len="med"/>
                    </a:lnB>
                    <a:solidFill>
                      <a:srgbClr val="00465B"/>
                    </a:solidFill>
                  </a:tcPr>
                </a:tc>
                <a:tc>
                  <a:txBody>
                    <a:bodyPr/>
                    <a:lstStyle/>
                    <a:p>
                      <a:pPr marL="0" algn="ctr" defTabSz="914400" rtl="0" eaLnBrk="1" latinLnBrk="0" hangingPunct="1"/>
                      <a:r>
                        <a:rPr lang="zh-CN" altLang="en-US" sz="1600" kern="1200" dirty="0">
                          <a:solidFill>
                            <a:schemeClr val="lt1"/>
                          </a:solidFill>
                          <a:latin typeface="+mj-lt"/>
                          <a:ea typeface="+mn-ea"/>
                          <a:cs typeface="+mn-cs"/>
                        </a:rPr>
                        <a:t>责任人</a:t>
                      </a:r>
                      <a:endParaRPr lang="zh-CN" altLang="en-US" sz="1600" kern="1200" dirty="0">
                        <a:solidFill>
                          <a:schemeClr val="lt1"/>
                        </a:solidFill>
                        <a:latin typeface="+mj-lt"/>
                        <a:ea typeface="+mn-ea"/>
                        <a:cs typeface="+mn-cs"/>
                      </a:endParaRPr>
                    </a:p>
                  </a:txBody>
                  <a:tcPr anchor="ctr">
                    <a:lnB w="12700" cap="flat" cmpd="sng" algn="ctr">
                      <a:solidFill>
                        <a:schemeClr val="tx1"/>
                      </a:solidFill>
                      <a:prstDash val="solid"/>
                      <a:round/>
                      <a:headEnd type="none" w="med" len="med"/>
                      <a:tailEnd type="none" w="med" len="med"/>
                    </a:lnB>
                    <a:solidFill>
                      <a:srgbClr val="00465B"/>
                    </a:solidFill>
                  </a:tcPr>
                </a:tc>
                <a:tc>
                  <a:txBody>
                    <a:bodyPr/>
                    <a:lstStyle/>
                    <a:p>
                      <a:pPr marL="0" algn="ctr" defTabSz="914400" rtl="0" eaLnBrk="1" latinLnBrk="0" hangingPunct="1"/>
                      <a:r>
                        <a:rPr lang="zh-CN" altLang="en-US" sz="1600" kern="1200" dirty="0">
                          <a:solidFill>
                            <a:schemeClr val="lt1"/>
                          </a:solidFill>
                          <a:latin typeface="+mj-lt"/>
                          <a:ea typeface="+mn-ea"/>
                          <a:cs typeface="+mn-cs"/>
                        </a:rPr>
                        <a:t>频次</a:t>
                      </a:r>
                      <a:endParaRPr lang="zh-CN" altLang="en-US" sz="1600" kern="1200" dirty="0">
                        <a:solidFill>
                          <a:schemeClr val="lt1"/>
                        </a:solidFill>
                        <a:latin typeface="+mj-lt"/>
                        <a:ea typeface="+mn-ea"/>
                        <a:cs typeface="+mn-cs"/>
                      </a:endParaRPr>
                    </a:p>
                  </a:txBody>
                  <a:tcPr anchor="ctr">
                    <a:lnB w="12700" cap="flat" cmpd="sng" algn="ctr">
                      <a:solidFill>
                        <a:schemeClr val="tx1"/>
                      </a:solidFill>
                      <a:prstDash val="solid"/>
                      <a:round/>
                      <a:headEnd type="none" w="med" len="med"/>
                      <a:tailEnd type="none" w="med" len="med"/>
                    </a:lnB>
                    <a:solidFill>
                      <a:srgbClr val="00465B"/>
                    </a:solidFill>
                  </a:tcPr>
                </a:tc>
                <a:tc>
                  <a:txBody>
                    <a:bodyPr/>
                    <a:lstStyle/>
                    <a:p>
                      <a:pPr marL="0" algn="ctr" defTabSz="914400" rtl="0" eaLnBrk="1" latinLnBrk="0" hangingPunct="1"/>
                      <a:r>
                        <a:rPr lang="zh-CN" altLang="en-US" sz="1600" kern="1200" dirty="0">
                          <a:solidFill>
                            <a:schemeClr val="lt1"/>
                          </a:solidFill>
                          <a:latin typeface="+mj-lt"/>
                          <a:ea typeface="+mn-ea"/>
                          <a:cs typeface="+mn-cs"/>
                        </a:rPr>
                        <a:t>记录</a:t>
                      </a:r>
                      <a:endParaRPr lang="zh-CN" altLang="en-US" sz="1600" kern="1200" dirty="0">
                        <a:solidFill>
                          <a:schemeClr val="lt1"/>
                        </a:solidFill>
                        <a:latin typeface="+mj-lt"/>
                        <a:ea typeface="+mn-ea"/>
                        <a:cs typeface="+mn-cs"/>
                      </a:endParaRPr>
                    </a:p>
                  </a:txBody>
                  <a:tcPr anchor="ctr">
                    <a:lnB w="12700" cap="flat" cmpd="sng" algn="ctr">
                      <a:solidFill>
                        <a:schemeClr val="tx1"/>
                      </a:solidFill>
                      <a:prstDash val="solid"/>
                      <a:round/>
                      <a:headEnd type="none" w="med" len="med"/>
                      <a:tailEnd type="none" w="med" len="med"/>
                    </a:lnB>
                    <a:solidFill>
                      <a:srgbClr val="00465B"/>
                    </a:solidFill>
                  </a:tcPr>
                </a:tc>
                <a:tc>
                  <a:txBody>
                    <a:bodyPr/>
                    <a:lstStyle/>
                    <a:p>
                      <a:pPr marL="0" algn="ctr" defTabSz="914400" rtl="0" eaLnBrk="1" latinLnBrk="0" hangingPunct="1"/>
                      <a:r>
                        <a:rPr lang="zh-CN" altLang="en-US" sz="1600" kern="1200" dirty="0">
                          <a:solidFill>
                            <a:schemeClr val="lt1"/>
                          </a:solidFill>
                          <a:latin typeface="+mj-lt"/>
                          <a:ea typeface="+mn-ea"/>
                          <a:cs typeface="+mn-cs"/>
                        </a:rPr>
                        <a:t>符合情况</a:t>
                      </a:r>
                      <a:endParaRPr lang="zh-CN" altLang="en-US" sz="1600" kern="1200" dirty="0">
                        <a:solidFill>
                          <a:schemeClr val="lt1"/>
                        </a:solidFill>
                        <a:latin typeface="+mj-lt"/>
                        <a:ea typeface="+mn-ea"/>
                        <a:cs typeface="+mn-cs"/>
                      </a:endParaRPr>
                    </a:p>
                  </a:txBody>
                  <a:tcPr anchor="ctr">
                    <a:lnB w="12700" cap="flat" cmpd="sng" algn="ctr">
                      <a:solidFill>
                        <a:schemeClr val="tx1"/>
                      </a:solidFill>
                      <a:prstDash val="solid"/>
                      <a:round/>
                      <a:headEnd type="none" w="med" len="med"/>
                      <a:tailEnd type="none" w="med" len="med"/>
                    </a:lnB>
                    <a:solidFill>
                      <a:srgbClr val="00465B"/>
                    </a:solidFill>
                  </a:tcPr>
                </a:tc>
              </a:tr>
              <a:tr h="514995">
                <a:tc>
                  <a:txBody>
                    <a:bodyPr/>
                    <a:lstStyle/>
                    <a:p>
                      <a:pPr marL="0" algn="ctr" defTabSz="914400" rtl="0" eaLnBrk="1" latinLnBrk="0" hangingPunct="1"/>
                      <a:r>
                        <a:rPr lang="en-US" altLang="zh-CN" sz="1400" kern="1200" dirty="0">
                          <a:solidFill>
                            <a:srgbClr val="00465B"/>
                          </a:solidFill>
                          <a:latin typeface="微软雅黑" panose="020B0503020204020204" pitchFamily="34" charset="-122"/>
                          <a:ea typeface="微软雅黑" panose="020B0503020204020204" pitchFamily="34" charset="-122"/>
                          <a:cs typeface="+mn-cs"/>
                        </a:rPr>
                        <a:t>1</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algn="ctr" defTabSz="914400" rtl="0" eaLnBrk="1" latinLnBrk="0" hangingPunct="1"/>
                      <a:r>
                        <a:rPr lang="zh-CN" altLang="en-US" sz="1400" kern="1200" dirty="0">
                          <a:solidFill>
                            <a:srgbClr val="00465B"/>
                          </a:solidFill>
                          <a:latin typeface="微软雅黑" panose="020B0503020204020204" pitchFamily="34" charset="-122"/>
                          <a:ea typeface="微软雅黑" panose="020B0503020204020204" pitchFamily="34" charset="-122"/>
                          <a:cs typeface="+mn-cs"/>
                        </a:rPr>
                        <a:t>职业危害因素检测</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algn="ctr" defTabSz="914400" rtl="0" eaLnBrk="1" latinLnBrk="0" hangingPunct="1"/>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algn="ctr" defTabSz="914400" rtl="0" eaLnBrk="1" latinLnBrk="0" hangingPunct="1"/>
                      <a:r>
                        <a:rPr lang="zh-CN" altLang="en-US" sz="1400" kern="1200" dirty="0">
                          <a:solidFill>
                            <a:srgbClr val="00465B"/>
                          </a:solidFill>
                          <a:latin typeface="微软雅黑" panose="020B0503020204020204" pitchFamily="34" charset="-122"/>
                          <a:ea typeface="微软雅黑" panose="020B0503020204020204" pitchFamily="34" charset="-122"/>
                          <a:cs typeface="+mn-cs"/>
                        </a:rPr>
                        <a:t>每年</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algn="ctr" defTabSz="914400" rtl="0" eaLnBrk="1" latinLnBrk="0" hangingPunct="1"/>
                      <a:r>
                        <a:rPr lang="zh-CN" altLang="en-US" sz="1400" kern="1200" dirty="0">
                          <a:solidFill>
                            <a:srgbClr val="00465B"/>
                          </a:solidFill>
                          <a:latin typeface="微软雅黑" panose="020B0503020204020204" pitchFamily="34" charset="-122"/>
                          <a:ea typeface="微软雅黑" panose="020B0503020204020204" pitchFamily="34" charset="-122"/>
                          <a:cs typeface="+mn-cs"/>
                        </a:rPr>
                        <a:t>检测报告</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algn="ctr" defTabSz="914400" rtl="0" eaLnBrk="1" latinLnBrk="0" hangingPunct="1"/>
                      <a:r>
                        <a:rPr lang="zh-CN" altLang="en-US" sz="1400" kern="1200" dirty="0">
                          <a:solidFill>
                            <a:srgbClr val="00465B"/>
                          </a:solidFill>
                          <a:latin typeface="微软雅黑" panose="020B0503020204020204" pitchFamily="34" charset="-122"/>
                          <a:ea typeface="微软雅黑" panose="020B0503020204020204" pitchFamily="34" charset="-122"/>
                          <a:cs typeface="+mn-cs"/>
                        </a:rPr>
                        <a:t>符合</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r>
              <a:tr h="514995">
                <a:tc>
                  <a:txBody>
                    <a:bodyPr/>
                    <a:lstStyle/>
                    <a:p>
                      <a:pPr algn="ctr"/>
                      <a:r>
                        <a:rPr lang="en-US" altLang="zh-CN" sz="1400" dirty="0">
                          <a:solidFill>
                            <a:srgbClr val="00465B"/>
                          </a:solidFill>
                          <a:latin typeface="微软雅黑" panose="020B0503020204020204" pitchFamily="34" charset="-122"/>
                          <a:ea typeface="微软雅黑" panose="020B0503020204020204" pitchFamily="34" charset="-122"/>
                        </a:rPr>
                        <a:t>2</a:t>
                      </a:r>
                      <a:endParaRPr lang="zh-CN" altLang="en-US" sz="1400" dirty="0">
                        <a:solidFill>
                          <a:srgbClr val="00465B"/>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职业健康体检</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每年</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体检报告</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00465B"/>
                          </a:solidFill>
                          <a:effectLst/>
                          <a:uLnTx/>
                          <a:uFillTx/>
                          <a:latin typeface="微软雅黑" panose="020B0503020204020204" pitchFamily="34" charset="-122"/>
                          <a:ea typeface="微软雅黑" panose="020B0503020204020204" pitchFamily="34" charset="-122"/>
                          <a:cs typeface="+mn-cs"/>
                        </a:rPr>
                        <a:t>符合</a:t>
                      </a:r>
                      <a:endPar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r>
              <a:tr h="514995">
                <a:tc>
                  <a:txBody>
                    <a:bodyPr/>
                    <a:lstStyle/>
                    <a:p>
                      <a:pPr algn="ctr"/>
                      <a:r>
                        <a:rPr lang="en-US" altLang="zh-CN" sz="1400" dirty="0">
                          <a:solidFill>
                            <a:srgbClr val="00465B"/>
                          </a:solidFill>
                          <a:latin typeface="微软雅黑" panose="020B0503020204020204" pitchFamily="34" charset="-122"/>
                          <a:ea typeface="微软雅黑" panose="020B0503020204020204" pitchFamily="34" charset="-122"/>
                        </a:rPr>
                        <a:t>3</a:t>
                      </a:r>
                      <a:endParaRPr lang="zh-CN" altLang="en-US" sz="1400" dirty="0">
                        <a:solidFill>
                          <a:srgbClr val="00465B"/>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消防设施检测</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每年</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00465B"/>
                          </a:solidFill>
                          <a:effectLst/>
                          <a:uLnTx/>
                          <a:uFillTx/>
                          <a:latin typeface="微软雅黑" panose="020B0503020204020204" pitchFamily="34" charset="-122"/>
                          <a:ea typeface="微软雅黑" panose="020B0503020204020204" pitchFamily="34" charset="-122"/>
                          <a:cs typeface="+mn-cs"/>
                        </a:rPr>
                        <a:t>检测报告</a:t>
                      </a:r>
                      <a:endPar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rPr>
                        <a:t>符合</a:t>
                      </a:r>
                      <a:endPar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r>
              <a:tr h="514995">
                <a:tc>
                  <a:txBody>
                    <a:bodyPr/>
                    <a:lstStyle/>
                    <a:p>
                      <a:pPr algn="ctr"/>
                      <a:r>
                        <a:rPr lang="en-US" altLang="zh-CN" sz="1400" dirty="0">
                          <a:solidFill>
                            <a:srgbClr val="00465B"/>
                          </a:solidFill>
                          <a:latin typeface="微软雅黑" panose="020B0503020204020204" pitchFamily="34" charset="-122"/>
                          <a:ea typeface="微软雅黑" panose="020B0503020204020204" pitchFamily="34" charset="-122"/>
                        </a:rPr>
                        <a:t>4</a:t>
                      </a:r>
                      <a:endParaRPr lang="zh-CN" altLang="en-US" sz="1400" dirty="0">
                        <a:solidFill>
                          <a:srgbClr val="00465B"/>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特种设备定期检验</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按国家标准</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检验报告</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rPr>
                        <a:t>符合</a:t>
                      </a:r>
                      <a:endPar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r>
              <a:tr h="514995">
                <a:tc>
                  <a:txBody>
                    <a:bodyPr/>
                    <a:lstStyle/>
                    <a:p>
                      <a:pPr algn="ctr"/>
                      <a:r>
                        <a:rPr lang="en-US" altLang="zh-CN" sz="1400" dirty="0">
                          <a:solidFill>
                            <a:srgbClr val="00465B"/>
                          </a:solidFill>
                          <a:latin typeface="微软雅黑" panose="020B0503020204020204" pitchFamily="34" charset="-122"/>
                          <a:ea typeface="微软雅黑" panose="020B0503020204020204" pitchFamily="34" charset="-122"/>
                        </a:rPr>
                        <a:t>5</a:t>
                      </a:r>
                      <a:endParaRPr lang="zh-CN" altLang="en-US" sz="1400" dirty="0">
                        <a:solidFill>
                          <a:srgbClr val="00465B"/>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防雷检测</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每年</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检测报告</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00465B"/>
                          </a:solidFill>
                          <a:effectLst/>
                          <a:uLnTx/>
                          <a:uFillTx/>
                          <a:latin typeface="微软雅黑" panose="020B0503020204020204" pitchFamily="34" charset="-122"/>
                          <a:ea typeface="微软雅黑" panose="020B0503020204020204" pitchFamily="34" charset="-122"/>
                          <a:cs typeface="+mn-cs"/>
                        </a:rPr>
                        <a:t>符合</a:t>
                      </a:r>
                      <a:endPar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r>
              <a:tr h="486314">
                <a:tc>
                  <a:txBody>
                    <a:bodyPr/>
                    <a:lstStyle/>
                    <a:p>
                      <a:pPr algn="ctr"/>
                      <a:r>
                        <a:rPr lang="en-US" altLang="zh-CN" sz="1400" dirty="0">
                          <a:solidFill>
                            <a:srgbClr val="00465B"/>
                          </a:solidFill>
                          <a:latin typeface="微软雅黑" panose="020B0503020204020204" pitchFamily="34" charset="-122"/>
                          <a:ea typeface="微软雅黑" panose="020B0503020204020204" pitchFamily="34" charset="-122"/>
                        </a:rPr>
                        <a:t>6</a:t>
                      </a:r>
                      <a:endParaRPr lang="zh-CN" altLang="en-US" sz="1400" dirty="0">
                        <a:solidFill>
                          <a:srgbClr val="00465B"/>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特种作业人员证件复审</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每月</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合格证书</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00465B"/>
                          </a:solidFill>
                          <a:effectLst/>
                          <a:uLnTx/>
                          <a:uFillTx/>
                          <a:latin typeface="微软雅黑" panose="020B0503020204020204" pitchFamily="34" charset="-122"/>
                          <a:ea typeface="微软雅黑" panose="020B0503020204020204" pitchFamily="34" charset="-122"/>
                          <a:cs typeface="+mn-cs"/>
                        </a:rPr>
                        <a:t>符合</a:t>
                      </a:r>
                      <a:endPar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r>
              <a:tr h="514995">
                <a:tc>
                  <a:txBody>
                    <a:bodyPr/>
                    <a:lstStyle/>
                    <a:p>
                      <a:pPr algn="ctr"/>
                      <a:r>
                        <a:rPr lang="en-US" altLang="zh-CN" sz="1400" dirty="0">
                          <a:solidFill>
                            <a:srgbClr val="00465B"/>
                          </a:solidFill>
                          <a:latin typeface="微软雅黑" panose="020B0503020204020204" pitchFamily="34" charset="-122"/>
                          <a:ea typeface="微软雅黑" panose="020B0503020204020204" pitchFamily="34" charset="-122"/>
                        </a:rPr>
                        <a:t>7</a:t>
                      </a:r>
                      <a:endParaRPr lang="zh-CN" altLang="en-US" sz="1400" dirty="0">
                        <a:solidFill>
                          <a:srgbClr val="00465B"/>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安全阀</a:t>
                      </a:r>
                      <a:r>
                        <a:rPr lang="en-US" altLang="zh-CN" sz="1400" kern="1200" dirty="0">
                          <a:solidFill>
                            <a:srgbClr val="00465B"/>
                          </a:solidFill>
                          <a:latin typeface="微软雅黑" panose="020B0503020204020204" pitchFamily="34" charset="-122"/>
                          <a:ea typeface="微软雅黑" panose="020B0503020204020204" pitchFamily="34" charset="-122"/>
                          <a:cs typeface="+mn-cs"/>
                        </a:rPr>
                        <a:t>/</a:t>
                      </a:r>
                      <a:r>
                        <a:rPr lang="zh-CN" altLang="en-US" sz="1400" kern="1200" dirty="0">
                          <a:solidFill>
                            <a:srgbClr val="00465B"/>
                          </a:solidFill>
                          <a:latin typeface="微软雅黑" panose="020B0503020204020204" pitchFamily="34" charset="-122"/>
                          <a:ea typeface="微软雅黑" panose="020B0503020204020204" pitchFamily="34" charset="-122"/>
                          <a:cs typeface="+mn-cs"/>
                        </a:rPr>
                        <a:t>压力表定期检测</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一年</a:t>
                      </a:r>
                      <a:r>
                        <a:rPr lang="en-US" altLang="zh-CN" sz="1400" kern="1200" dirty="0">
                          <a:solidFill>
                            <a:srgbClr val="00465B"/>
                          </a:solidFill>
                          <a:latin typeface="微软雅黑" panose="020B0503020204020204" pitchFamily="34" charset="-122"/>
                          <a:ea typeface="微软雅黑" panose="020B0503020204020204" pitchFamily="34" charset="-122"/>
                          <a:cs typeface="+mn-cs"/>
                        </a:rPr>
                        <a:t>/</a:t>
                      </a:r>
                      <a:r>
                        <a:rPr lang="zh-CN" altLang="en-US" sz="1400" kern="1200" dirty="0">
                          <a:solidFill>
                            <a:srgbClr val="00465B"/>
                          </a:solidFill>
                          <a:latin typeface="微软雅黑" panose="020B0503020204020204" pitchFamily="34" charset="-122"/>
                          <a:ea typeface="微软雅黑" panose="020B0503020204020204" pitchFamily="34" charset="-122"/>
                          <a:cs typeface="+mn-cs"/>
                        </a:rPr>
                        <a:t>半年</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检验报告</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rPr>
                        <a:t>符合</a:t>
                      </a:r>
                      <a:endPar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r>
              <a:tr h="514995">
                <a:tc>
                  <a:txBody>
                    <a:bodyPr/>
                    <a:lstStyle/>
                    <a:p>
                      <a:pPr algn="ctr"/>
                      <a:r>
                        <a:rPr lang="en-US" altLang="zh-CN" sz="1400" dirty="0">
                          <a:solidFill>
                            <a:srgbClr val="00465B"/>
                          </a:solidFill>
                          <a:latin typeface="微软雅黑" panose="020B0503020204020204" pitchFamily="34" charset="-122"/>
                          <a:ea typeface="微软雅黑" panose="020B0503020204020204" pitchFamily="34" charset="-122"/>
                        </a:rPr>
                        <a:t>8</a:t>
                      </a:r>
                      <a:endParaRPr lang="zh-CN" altLang="en-US" sz="1400" dirty="0">
                        <a:solidFill>
                          <a:srgbClr val="00465B"/>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安全管理人员证件复审</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每年</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合格证书</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rPr>
                        <a:t>符合</a:t>
                      </a:r>
                      <a:endPar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r>
              <a:tr h="514995">
                <a:tc>
                  <a:txBody>
                    <a:bodyPr/>
                    <a:lstStyle/>
                    <a:p>
                      <a:pPr algn="ctr"/>
                      <a:r>
                        <a:rPr lang="en-US" altLang="zh-CN" sz="1400" dirty="0">
                          <a:solidFill>
                            <a:srgbClr val="00465B"/>
                          </a:solidFill>
                          <a:latin typeface="微软雅黑" panose="020B0503020204020204" pitchFamily="34" charset="-122"/>
                          <a:ea typeface="微软雅黑" panose="020B0503020204020204" pitchFamily="34" charset="-122"/>
                        </a:rPr>
                        <a:t>9</a:t>
                      </a:r>
                      <a:endParaRPr lang="zh-CN" altLang="en-US" sz="1400" dirty="0">
                        <a:solidFill>
                          <a:srgbClr val="00465B"/>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环境检测</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每年</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微软雅黑" panose="020B0503020204020204" pitchFamily="34" charset="-122"/>
                          <a:ea typeface="微软雅黑" panose="020B0503020204020204" pitchFamily="34" charset="-122"/>
                          <a:cs typeface="+mn-cs"/>
                        </a:rPr>
                        <a:t>检测报告</a:t>
                      </a:r>
                      <a:endParaRPr lang="zh-CN" altLang="en-US" sz="1400" kern="1200" dirty="0">
                        <a:solidFill>
                          <a:srgbClr val="00465B"/>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rPr>
                        <a:t>符合</a:t>
                      </a:r>
                      <a:endParaRPr kumimoji="0" lang="zh-CN" altLang="en-US" sz="1400" b="0" i="0" u="none" strike="noStrike" kern="1200" cap="none" spc="0" normalizeH="0" baseline="0" noProof="0" dirty="0">
                        <a:ln>
                          <a:noFill/>
                        </a:ln>
                        <a:solidFill>
                          <a:srgbClr val="00465B"/>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8E9"/>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9698"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29699" name="TextBox 16"/>
          <p:cNvPicPr/>
          <p:nvPr/>
        </p:nvPicPr>
        <p:blipFill>
          <a:blip r:embed="rId1"/>
          <a:stretch>
            <a:fillRect/>
          </a:stretch>
        </p:blipFill>
        <p:spPr>
          <a:xfrm>
            <a:off x="354013" y="261938"/>
            <a:ext cx="1309687" cy="1079500"/>
          </a:xfrm>
          <a:prstGeom prst="rect">
            <a:avLst/>
          </a:prstGeom>
          <a:noFill/>
          <a:ln w="9525">
            <a:noFill/>
          </a:ln>
        </p:spPr>
      </p:pic>
      <p:sp>
        <p:nvSpPr>
          <p:cNvPr id="29700" name="文本框 11"/>
          <p:cNvSpPr txBox="1"/>
          <p:nvPr/>
        </p:nvSpPr>
        <p:spPr>
          <a:xfrm>
            <a:off x="2690813" y="417513"/>
            <a:ext cx="3643312"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2400" b="1" dirty="0">
                <a:solidFill>
                  <a:srgbClr val="262626"/>
                </a:solidFill>
                <a:latin typeface="微软雅黑" panose="020B0503020204020204" pitchFamily="34" charset="-122"/>
                <a:ea typeface="微软雅黑" panose="020B0503020204020204" pitchFamily="34" charset="-122"/>
              </a:rPr>
              <a:t>EHS</a:t>
            </a:r>
            <a:r>
              <a:rPr lang="zh-CN" altLang="en-US" sz="2400" b="1" dirty="0">
                <a:solidFill>
                  <a:srgbClr val="262626"/>
                </a:solidFill>
                <a:latin typeface="微软雅黑" panose="020B0503020204020204" pitchFamily="34" charset="-122"/>
                <a:ea typeface="微软雅黑" panose="020B0503020204020204" pitchFamily="34" charset="-122"/>
              </a:rPr>
              <a:t>检查开展情况</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aphicFrame>
        <p:nvGraphicFramePr>
          <p:cNvPr id="29701" name="图表 6"/>
          <p:cNvGraphicFramePr/>
          <p:nvPr/>
        </p:nvGraphicFramePr>
        <p:xfrm>
          <a:off x="1800225" y="828675"/>
          <a:ext cx="8591550" cy="4165600"/>
        </p:xfrm>
        <a:graphic>
          <a:graphicData uri="http://schemas.openxmlformats.org/presentationml/2006/ole">
            <mc:AlternateContent xmlns:mc="http://schemas.openxmlformats.org/markup-compatibility/2006">
              <mc:Choice xmlns:v="urn:schemas-microsoft-com:vml" Requires="v">
                <p:oleObj spid="_x0000_s3076" name="" r:id="rId2" imgW="8595360" imgH="4169410" progId="Excel.Chart.8">
                  <p:embed/>
                </p:oleObj>
              </mc:Choice>
              <mc:Fallback>
                <p:oleObj name="" r:id="rId2" imgW="8595360" imgH="4169410" progId="Excel.Chart.8">
                  <p:embed/>
                  <p:pic>
                    <p:nvPicPr>
                      <p:cNvPr id="0" name="图片 3075"/>
                      <p:cNvPicPr/>
                      <p:nvPr/>
                    </p:nvPicPr>
                    <p:blipFill>
                      <a:blip r:embed="rId3"/>
                      <a:stretch>
                        <a:fillRect/>
                      </a:stretch>
                    </p:blipFill>
                    <p:spPr>
                      <a:xfrm>
                        <a:off x="1800225" y="828675"/>
                        <a:ext cx="8591550" cy="4165600"/>
                      </a:xfrm>
                      <a:prstGeom prst="rect">
                        <a:avLst/>
                      </a:prstGeom>
                      <a:noFill/>
                      <a:ln w="38100">
                        <a:noFill/>
                        <a:miter/>
                      </a:ln>
                    </p:spPr>
                  </p:pic>
                </p:oleObj>
              </mc:Fallback>
            </mc:AlternateContent>
          </a:graphicData>
        </a:graphic>
      </p:graphicFrame>
      <p:sp>
        <p:nvSpPr>
          <p:cNvPr id="29702" name="TextBox 34"/>
          <p:cNvSpPr txBox="1"/>
          <p:nvPr/>
        </p:nvSpPr>
        <p:spPr>
          <a:xfrm>
            <a:off x="2065338" y="4821238"/>
            <a:ext cx="6908800" cy="1198880"/>
          </a:xfrm>
          <a:prstGeom prst="rect">
            <a:avLst/>
          </a:prstGeom>
          <a:noFill/>
          <a:ln w="9525">
            <a:noFill/>
          </a:ln>
        </p:spPr>
        <p:txBody>
          <a:bodyPr>
            <a:spAutoFit/>
          </a:bodyPr>
          <a:p>
            <a:pPr marL="250825" indent="-250825" algn="just" eaLnBrk="1" hangingPunct="1">
              <a:lnSpc>
                <a:spcPct val="150000"/>
              </a:lnSpc>
              <a:buClr>
                <a:srgbClr val="00B8E0"/>
              </a:buClr>
              <a:buFont typeface="Wingdings" panose="05000000000000000000" pitchFamily="2" charset="2"/>
              <a:buChar char="n"/>
            </a:pPr>
            <a:r>
              <a:rPr lang="en-US" altLang="zh-CN" sz="1200" dirty="0">
                <a:solidFill>
                  <a:srgbClr val="00465B"/>
                </a:solidFill>
                <a:latin typeface="Adient Sans"/>
                <a:ea typeface="微软雅黑" panose="020B0503020204020204" pitchFamily="34" charset="-122"/>
              </a:rPr>
              <a:t>202X</a:t>
            </a:r>
            <a:r>
              <a:rPr lang="zh-CN" altLang="en-US" sz="1200" dirty="0">
                <a:solidFill>
                  <a:srgbClr val="00465B"/>
                </a:solidFill>
                <a:latin typeface="Adient Sans"/>
                <a:ea typeface="微软雅黑" panose="020B0503020204020204" pitchFamily="34" charset="-122"/>
              </a:rPr>
              <a:t>年经理层、</a:t>
            </a:r>
            <a:r>
              <a:rPr lang="en-US" altLang="zh-CN" sz="1200" dirty="0">
                <a:solidFill>
                  <a:srgbClr val="00465B"/>
                </a:solidFill>
                <a:latin typeface="Adient Sans"/>
                <a:ea typeface="微软雅黑" panose="020B0503020204020204" pitchFamily="34" charset="-122"/>
              </a:rPr>
              <a:t>EHS</a:t>
            </a:r>
            <a:r>
              <a:rPr lang="zh-CN" altLang="en-US" sz="1200" dirty="0">
                <a:solidFill>
                  <a:srgbClr val="00465B"/>
                </a:solidFill>
                <a:latin typeface="Adient Sans"/>
                <a:ea typeface="微软雅黑" panose="020B0503020204020204" pitchFamily="34" charset="-122"/>
              </a:rPr>
              <a:t>、班组长检查共计检查发现项</a:t>
            </a:r>
            <a:r>
              <a:rPr lang="en-US" altLang="zh-CN" sz="1200" dirty="0">
                <a:solidFill>
                  <a:srgbClr val="00465B"/>
                </a:solidFill>
                <a:latin typeface="Adient Sans"/>
                <a:ea typeface="微软雅黑" panose="020B0503020204020204" pitchFamily="34" charset="-122"/>
              </a:rPr>
              <a:t>1111</a:t>
            </a:r>
            <a:r>
              <a:rPr lang="zh-CN" altLang="en-US" sz="1200" dirty="0">
                <a:solidFill>
                  <a:srgbClr val="00465B"/>
                </a:solidFill>
                <a:latin typeface="Adient Sans"/>
                <a:ea typeface="微软雅黑" panose="020B0503020204020204" pitchFamily="34" charset="-122"/>
              </a:rPr>
              <a:t>项</a:t>
            </a:r>
            <a:r>
              <a:rPr lang="en-US" altLang="zh-CN" sz="1200" dirty="0">
                <a:solidFill>
                  <a:srgbClr val="00465B"/>
                </a:solidFill>
                <a:latin typeface="Adient Sans"/>
                <a:ea typeface="微软雅黑" panose="020B0503020204020204" pitchFamily="34" charset="-122"/>
              </a:rPr>
              <a:t>;</a:t>
            </a:r>
            <a:endParaRPr lang="en-US" altLang="zh-CN" sz="1200" dirty="0">
              <a:solidFill>
                <a:srgbClr val="00465B"/>
              </a:solidFill>
              <a:latin typeface="Adient Sans"/>
              <a:ea typeface="微软雅黑" panose="020B0503020204020204" pitchFamily="34" charset="-122"/>
            </a:endParaRPr>
          </a:p>
          <a:p>
            <a:pPr marL="250825" indent="-250825" algn="just" eaLnBrk="1" hangingPunct="1">
              <a:lnSpc>
                <a:spcPct val="150000"/>
              </a:lnSpc>
              <a:buClr>
                <a:srgbClr val="00B8E0"/>
              </a:buClr>
              <a:buFont typeface="Wingdings" panose="05000000000000000000" pitchFamily="2" charset="2"/>
              <a:buChar char="n"/>
            </a:pPr>
            <a:r>
              <a:rPr lang="zh-CN" altLang="en-US" sz="1200" dirty="0">
                <a:solidFill>
                  <a:srgbClr val="00465B"/>
                </a:solidFill>
                <a:latin typeface="Adient Sans"/>
                <a:ea typeface="微软雅黑" panose="020B0503020204020204" pitchFamily="34" charset="-122"/>
              </a:rPr>
              <a:t>发现问题主要为</a:t>
            </a:r>
            <a:r>
              <a:rPr lang="zh-CN" altLang="en-US" sz="1200" b="1" dirty="0">
                <a:solidFill>
                  <a:srgbClr val="00465B"/>
                </a:solidFill>
                <a:latin typeface="Adient Sans"/>
                <a:ea typeface="微软雅黑" panose="020B0503020204020204" pitchFamily="34" charset="-122"/>
              </a:rPr>
              <a:t>作业环境、电气安全、物料搬运、机器安全</a:t>
            </a:r>
            <a:r>
              <a:rPr lang="zh-CN" altLang="en-US" sz="1200" dirty="0">
                <a:solidFill>
                  <a:srgbClr val="00465B"/>
                </a:solidFill>
                <a:latin typeface="Adient Sans"/>
                <a:ea typeface="微软雅黑" panose="020B0503020204020204" pitchFamily="34" charset="-122"/>
              </a:rPr>
              <a:t>，需要重点关注设备预防性点检、设备</a:t>
            </a:r>
            <a:r>
              <a:rPr lang="en-US" altLang="zh-CN" sz="1200" dirty="0">
                <a:solidFill>
                  <a:srgbClr val="00465B"/>
                </a:solidFill>
                <a:latin typeface="Adient Sans"/>
                <a:ea typeface="微软雅黑" panose="020B0503020204020204" pitchFamily="34" charset="-122"/>
              </a:rPr>
              <a:t>TPM</a:t>
            </a:r>
            <a:r>
              <a:rPr lang="zh-CN" altLang="en-US" sz="1200" dirty="0">
                <a:solidFill>
                  <a:srgbClr val="00465B"/>
                </a:solidFill>
                <a:latin typeface="Adient Sans"/>
                <a:ea typeface="微软雅黑" panose="020B0503020204020204" pitchFamily="34" charset="-122"/>
              </a:rPr>
              <a:t>维护、定期电气安全巡检。</a:t>
            </a:r>
            <a:endParaRPr lang="en-US" altLang="zh-CN" sz="1200" dirty="0">
              <a:solidFill>
                <a:srgbClr val="00465B"/>
              </a:solidFill>
              <a:latin typeface="Adient Sans"/>
              <a:ea typeface="微软雅黑" panose="020B0503020204020204" pitchFamily="34" charset="-122"/>
            </a:endParaRPr>
          </a:p>
          <a:p>
            <a:pPr marL="250825" indent="-250825" algn="just" eaLnBrk="1" hangingPunct="1">
              <a:lnSpc>
                <a:spcPct val="150000"/>
              </a:lnSpc>
              <a:buClr>
                <a:srgbClr val="00B8E0"/>
              </a:buClr>
              <a:buFont typeface="Wingdings" panose="05000000000000000000" pitchFamily="2" charset="2"/>
              <a:buChar char="n"/>
            </a:pPr>
            <a:r>
              <a:rPr lang="zh-CN" altLang="en-US" sz="1200" dirty="0">
                <a:solidFill>
                  <a:srgbClr val="00465B"/>
                </a:solidFill>
                <a:latin typeface="Adient Sans"/>
                <a:ea typeface="微软雅黑" panose="020B0503020204020204" pitchFamily="34" charset="-122"/>
              </a:rPr>
              <a:t>注：数据以</a:t>
            </a:r>
            <a:r>
              <a:rPr lang="en-US" altLang="zh-CN" sz="1200" dirty="0">
                <a:solidFill>
                  <a:srgbClr val="00465B"/>
                </a:solidFill>
                <a:latin typeface="Adient Sans"/>
                <a:ea typeface="微软雅黑" panose="020B0503020204020204" pitchFamily="34" charset="-122"/>
              </a:rPr>
              <a:t>HSEMS</a:t>
            </a:r>
            <a:r>
              <a:rPr lang="zh-CN" altLang="en-US" sz="1200" dirty="0">
                <a:solidFill>
                  <a:srgbClr val="00465B"/>
                </a:solidFill>
                <a:latin typeface="Adient Sans"/>
                <a:ea typeface="微软雅黑" panose="020B0503020204020204" pitchFamily="34" charset="-122"/>
              </a:rPr>
              <a:t>系统摘取</a:t>
            </a:r>
            <a:endParaRPr lang="zh-CN" altLang="en-US" sz="1200" dirty="0">
              <a:solidFill>
                <a:srgbClr val="00465B"/>
              </a:solidFill>
              <a:latin typeface="Adient Sans"/>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0722"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30723" name="TextBox 16"/>
          <p:cNvPicPr/>
          <p:nvPr/>
        </p:nvPicPr>
        <p:blipFill>
          <a:blip r:embed="rId1"/>
          <a:stretch>
            <a:fillRect/>
          </a:stretch>
        </p:blipFill>
        <p:spPr>
          <a:xfrm>
            <a:off x="354013" y="261938"/>
            <a:ext cx="1309687" cy="1079500"/>
          </a:xfrm>
          <a:prstGeom prst="rect">
            <a:avLst/>
          </a:prstGeom>
          <a:noFill/>
          <a:ln w="9525">
            <a:noFill/>
          </a:ln>
        </p:spPr>
      </p:pic>
      <p:sp>
        <p:nvSpPr>
          <p:cNvPr id="30724" name="文本框 11"/>
          <p:cNvSpPr txBox="1"/>
          <p:nvPr/>
        </p:nvSpPr>
        <p:spPr>
          <a:xfrm>
            <a:off x="2690813" y="417513"/>
            <a:ext cx="3643312"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参与和协商机制</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pSp>
        <p:nvGrpSpPr>
          <p:cNvPr id="30725" name="组合 8"/>
          <p:cNvGrpSpPr/>
          <p:nvPr/>
        </p:nvGrpSpPr>
        <p:grpSpPr>
          <a:xfrm>
            <a:off x="1974850" y="1546225"/>
            <a:ext cx="8716963" cy="4316413"/>
            <a:chOff x="535974" y="1517441"/>
            <a:chExt cx="8716546" cy="4316411"/>
          </a:xfrm>
        </p:grpSpPr>
        <p:sp>
          <p:nvSpPr>
            <p:cNvPr id="30726" name="矩形 9"/>
            <p:cNvSpPr/>
            <p:nvPr/>
          </p:nvSpPr>
          <p:spPr>
            <a:xfrm>
              <a:off x="535974" y="3222642"/>
              <a:ext cx="1987826" cy="461665"/>
            </a:xfrm>
            <a:prstGeom prst="rect">
              <a:avLst/>
            </a:prstGeom>
            <a:noFill/>
            <a:ln w="9525">
              <a:noFill/>
            </a:ln>
          </p:spPr>
          <p:txBody>
            <a:bodyPr>
              <a:spAutoFit/>
            </a:bodyPr>
            <a:p>
              <a:pPr algn="ctr" eaLnBrk="1" hangingPunct="1">
                <a:buFontTx/>
                <a:buNone/>
              </a:pPr>
              <a:r>
                <a:rPr lang="zh-CN" altLang="en-US" sz="2400" b="1" dirty="0">
                  <a:solidFill>
                    <a:srgbClr val="00465B"/>
                  </a:solidFill>
                  <a:latin typeface="微软雅黑" panose="020B0503020204020204" pitchFamily="34" charset="-122"/>
                  <a:ea typeface="微软雅黑" panose="020B0503020204020204" pitchFamily="34" charset="-122"/>
                </a:rPr>
                <a:t>管理层</a:t>
              </a:r>
              <a:endParaRPr lang="en-US" altLang="zh-CN" sz="2400" b="1" dirty="0">
                <a:solidFill>
                  <a:srgbClr val="00465B"/>
                </a:solidFill>
                <a:latin typeface="微软雅黑" panose="020B0503020204020204" pitchFamily="34" charset="-122"/>
                <a:ea typeface="微软雅黑" panose="020B0503020204020204" pitchFamily="34" charset="-122"/>
              </a:endParaRPr>
            </a:p>
          </p:txBody>
        </p:sp>
        <p:sp>
          <p:nvSpPr>
            <p:cNvPr id="30727" name="矩形 10"/>
            <p:cNvSpPr/>
            <p:nvPr/>
          </p:nvSpPr>
          <p:spPr>
            <a:xfrm>
              <a:off x="3025064" y="3222641"/>
              <a:ext cx="2700750" cy="461665"/>
            </a:xfrm>
            <a:prstGeom prst="rect">
              <a:avLst/>
            </a:prstGeom>
            <a:noFill/>
            <a:ln w="9525">
              <a:noFill/>
            </a:ln>
          </p:spPr>
          <p:txBody>
            <a:bodyPr>
              <a:spAutoFit/>
            </a:bodyPr>
            <a:p>
              <a:pPr algn="ctr" eaLnBrk="1" hangingPunct="1">
                <a:buFontTx/>
                <a:buNone/>
              </a:pPr>
              <a:r>
                <a:rPr lang="zh-CN" altLang="en-US" sz="2400" b="1" dirty="0">
                  <a:solidFill>
                    <a:srgbClr val="00465B"/>
                  </a:solidFill>
                  <a:latin typeface="微软雅黑" panose="020B0503020204020204" pitchFamily="34" charset="-122"/>
                  <a:ea typeface="微软雅黑" panose="020B0503020204020204" pitchFamily="34" charset="-122"/>
                </a:rPr>
                <a:t>员工</a:t>
              </a:r>
              <a:endParaRPr lang="en-US" altLang="zh-CN" sz="2400" b="1" dirty="0">
                <a:solidFill>
                  <a:srgbClr val="00465B"/>
                </a:solidFill>
                <a:latin typeface="微软雅黑" panose="020B0503020204020204" pitchFamily="34" charset="-122"/>
                <a:ea typeface="微软雅黑" panose="020B0503020204020204" pitchFamily="34" charset="-122"/>
              </a:endParaRPr>
            </a:p>
          </p:txBody>
        </p:sp>
        <p:sp>
          <p:nvSpPr>
            <p:cNvPr id="30728" name="矩形 11"/>
            <p:cNvSpPr/>
            <p:nvPr/>
          </p:nvSpPr>
          <p:spPr>
            <a:xfrm>
              <a:off x="6540687" y="3222642"/>
              <a:ext cx="1987826" cy="461665"/>
            </a:xfrm>
            <a:prstGeom prst="rect">
              <a:avLst/>
            </a:prstGeom>
            <a:noFill/>
            <a:ln w="9525">
              <a:noFill/>
            </a:ln>
          </p:spPr>
          <p:txBody>
            <a:bodyPr>
              <a:spAutoFit/>
            </a:bodyPr>
            <a:p>
              <a:pPr algn="ctr" eaLnBrk="1" hangingPunct="1">
                <a:buFontTx/>
                <a:buNone/>
              </a:pPr>
              <a:r>
                <a:rPr lang="zh-CN" altLang="en-US" sz="2400" b="1" dirty="0">
                  <a:solidFill>
                    <a:srgbClr val="00465B"/>
                  </a:solidFill>
                  <a:latin typeface="微软雅黑" panose="020B0503020204020204" pitchFamily="34" charset="-122"/>
                  <a:ea typeface="微软雅黑" panose="020B0503020204020204" pitchFamily="34" charset="-122"/>
                </a:rPr>
                <a:t>相关方</a:t>
              </a:r>
              <a:endParaRPr lang="en-US" altLang="zh-CN" sz="2400" b="1" dirty="0">
                <a:solidFill>
                  <a:srgbClr val="00465B"/>
                </a:solidFill>
                <a:latin typeface="微软雅黑" panose="020B0503020204020204" pitchFamily="34" charset="-122"/>
                <a:ea typeface="微软雅黑" panose="020B0503020204020204" pitchFamily="34" charset="-122"/>
              </a:endParaRPr>
            </a:p>
          </p:txBody>
        </p:sp>
        <p:sp>
          <p:nvSpPr>
            <p:cNvPr id="30729" name="矩形 12"/>
            <p:cNvSpPr/>
            <p:nvPr/>
          </p:nvSpPr>
          <p:spPr>
            <a:xfrm>
              <a:off x="637923" y="3680567"/>
              <a:ext cx="2700750" cy="1445717"/>
            </a:xfrm>
            <a:prstGeom prst="rect">
              <a:avLst/>
            </a:prstGeom>
            <a:noFill/>
            <a:ln w="9525">
              <a:noFill/>
            </a:ln>
          </p:spPr>
          <p:txBody>
            <a:bodyPr>
              <a:spAutoFit/>
            </a:bodyPr>
            <a:p>
              <a:pPr marL="342900" indent="-342900" eaLnBrk="1" hangingPunct="1">
                <a:lnSpc>
                  <a:spcPct val="125000"/>
                </a:lnSpc>
                <a:buFont typeface="Wingdings" panose="05000000000000000000" pitchFamily="2" charset="2"/>
                <a:buChar char="Ø"/>
              </a:pPr>
              <a:r>
                <a:rPr lang="zh-CN" altLang="en-US" dirty="0">
                  <a:solidFill>
                    <a:srgbClr val="00465B"/>
                  </a:solidFill>
                  <a:latin typeface="微软雅黑" panose="020B0503020204020204" pitchFamily="34" charset="-122"/>
                  <a:ea typeface="微软雅黑" panose="020B0503020204020204" pitchFamily="34" charset="-122"/>
                </a:rPr>
                <a:t>安委会</a:t>
              </a:r>
              <a:endParaRPr lang="en-US" altLang="zh-CN" dirty="0">
                <a:solidFill>
                  <a:srgbClr val="00465B"/>
                </a:solidFill>
                <a:latin typeface="微软雅黑" panose="020B0503020204020204" pitchFamily="34" charset="-122"/>
                <a:ea typeface="微软雅黑" panose="020B0503020204020204" pitchFamily="34" charset="-122"/>
              </a:endParaRPr>
            </a:p>
            <a:p>
              <a:pPr marL="342900" indent="-342900" eaLnBrk="1" hangingPunct="1">
                <a:lnSpc>
                  <a:spcPct val="125000"/>
                </a:lnSpc>
                <a:buFont typeface="Wingdings" panose="05000000000000000000" pitchFamily="2" charset="2"/>
                <a:buChar char="Ø"/>
              </a:pPr>
              <a:r>
                <a:rPr lang="zh-CN" altLang="en-US" dirty="0">
                  <a:solidFill>
                    <a:srgbClr val="00465B"/>
                  </a:solidFill>
                  <a:latin typeface="微软雅黑" panose="020B0503020204020204" pitchFamily="34" charset="-122"/>
                  <a:ea typeface="微软雅黑" panose="020B0503020204020204" pitchFamily="34" charset="-122"/>
                </a:rPr>
                <a:t>经理层安全检查</a:t>
              </a:r>
              <a:endParaRPr lang="en-US" altLang="zh-CN" dirty="0">
                <a:solidFill>
                  <a:srgbClr val="00465B"/>
                </a:solidFill>
                <a:latin typeface="微软雅黑" panose="020B0503020204020204" pitchFamily="34" charset="-122"/>
                <a:ea typeface="微软雅黑" panose="020B0503020204020204" pitchFamily="34" charset="-122"/>
              </a:endParaRPr>
            </a:p>
            <a:p>
              <a:pPr marL="342900" indent="-342900" eaLnBrk="1" hangingPunct="1">
                <a:lnSpc>
                  <a:spcPct val="125000"/>
                </a:lnSpc>
                <a:buFont typeface="Wingdings" panose="05000000000000000000" pitchFamily="2" charset="2"/>
                <a:buChar char="Ø"/>
              </a:pPr>
              <a:r>
                <a:rPr lang="zh-CN" altLang="en-US" dirty="0">
                  <a:solidFill>
                    <a:srgbClr val="00465B"/>
                  </a:solidFill>
                  <a:latin typeface="微软雅黑" panose="020B0503020204020204" pitchFamily="34" charset="-122"/>
                  <a:ea typeface="微软雅黑" panose="020B0503020204020204" pitchFamily="34" charset="-122"/>
                </a:rPr>
                <a:t>安全行为观察</a:t>
              </a:r>
              <a:endParaRPr lang="en-US" altLang="zh-CN" dirty="0">
                <a:solidFill>
                  <a:srgbClr val="00465B"/>
                </a:solidFill>
                <a:latin typeface="微软雅黑" panose="020B0503020204020204" pitchFamily="34" charset="-122"/>
                <a:ea typeface="微软雅黑" panose="020B0503020204020204" pitchFamily="34" charset="-122"/>
              </a:endParaRPr>
            </a:p>
            <a:p>
              <a:pPr marL="342900" indent="-342900" eaLnBrk="1" hangingPunct="1">
                <a:lnSpc>
                  <a:spcPct val="125000"/>
                </a:lnSpc>
                <a:buFont typeface="Wingdings" panose="05000000000000000000" pitchFamily="2" charset="2"/>
                <a:buChar char="Ø"/>
              </a:pPr>
              <a:r>
                <a:rPr lang="en-US" altLang="zh-CN" dirty="0">
                  <a:solidFill>
                    <a:srgbClr val="00465B"/>
                  </a:solidFill>
                  <a:latin typeface="微软雅黑" panose="020B0503020204020204" pitchFamily="34" charset="-122"/>
                  <a:ea typeface="微软雅黑" panose="020B0503020204020204" pitchFamily="34" charset="-122"/>
                </a:rPr>
                <a:t>OPS</a:t>
              </a:r>
              <a:r>
                <a:rPr lang="zh-CN" altLang="en-US" dirty="0">
                  <a:solidFill>
                    <a:srgbClr val="00465B"/>
                  </a:solidFill>
                  <a:latin typeface="微软雅黑" panose="020B0503020204020204" pitchFamily="34" charset="-122"/>
                  <a:ea typeface="微软雅黑" panose="020B0503020204020204" pitchFamily="34" charset="-122"/>
                </a:rPr>
                <a:t>会议</a:t>
              </a:r>
              <a:endParaRPr lang="en-US" altLang="zh-CN" dirty="0">
                <a:solidFill>
                  <a:srgbClr val="00465B"/>
                </a:solidFill>
                <a:latin typeface="微软雅黑" panose="020B0503020204020204" pitchFamily="34" charset="-122"/>
                <a:ea typeface="微软雅黑" panose="020B0503020204020204" pitchFamily="34" charset="-122"/>
              </a:endParaRPr>
            </a:p>
          </p:txBody>
        </p:sp>
        <p:sp>
          <p:nvSpPr>
            <p:cNvPr id="30730" name="矩形 13"/>
            <p:cNvSpPr/>
            <p:nvPr/>
          </p:nvSpPr>
          <p:spPr>
            <a:xfrm>
              <a:off x="3221625" y="3695638"/>
              <a:ext cx="2700750" cy="2138214"/>
            </a:xfrm>
            <a:prstGeom prst="rect">
              <a:avLst/>
            </a:prstGeom>
            <a:noFill/>
            <a:ln w="9525">
              <a:noFill/>
            </a:ln>
          </p:spPr>
          <p:txBody>
            <a:bodyPr>
              <a:spAutoFit/>
            </a:bodyPr>
            <a:p>
              <a:pPr marL="285750" indent="-285750" eaLnBrk="1" hangingPunct="1">
                <a:lnSpc>
                  <a:spcPct val="125000"/>
                </a:lnSpc>
                <a:buFont typeface="Wingdings" panose="05000000000000000000" pitchFamily="2" charset="2"/>
                <a:buChar char="Ø"/>
              </a:pPr>
              <a:r>
                <a:rPr lang="zh-CN" altLang="en-US" dirty="0">
                  <a:solidFill>
                    <a:srgbClr val="00465B"/>
                  </a:solidFill>
                  <a:latin typeface="微软雅黑" panose="020B0503020204020204" pitchFamily="34" charset="-122"/>
                  <a:ea typeface="微软雅黑" panose="020B0503020204020204" pitchFamily="34" charset="-122"/>
                </a:rPr>
                <a:t>班前、班后会</a:t>
              </a:r>
              <a:endParaRPr lang="en-US" altLang="zh-CN" dirty="0">
                <a:solidFill>
                  <a:srgbClr val="00465B"/>
                </a:solidFill>
                <a:latin typeface="微软雅黑" panose="020B0503020204020204" pitchFamily="34" charset="-122"/>
                <a:ea typeface="微软雅黑" panose="020B0503020204020204" pitchFamily="34" charset="-122"/>
              </a:endParaRPr>
            </a:p>
            <a:p>
              <a:pPr marL="285750" indent="-285750" eaLnBrk="1" hangingPunct="1">
                <a:lnSpc>
                  <a:spcPct val="125000"/>
                </a:lnSpc>
                <a:buFont typeface="Wingdings" panose="05000000000000000000" pitchFamily="2" charset="2"/>
                <a:buChar char="Ø"/>
              </a:pPr>
              <a:r>
                <a:rPr lang="en-US" altLang="zh-CN" dirty="0">
                  <a:solidFill>
                    <a:srgbClr val="00465B"/>
                  </a:solidFill>
                  <a:latin typeface="微软雅黑" panose="020B0503020204020204" pitchFamily="34" charset="-122"/>
                  <a:ea typeface="微软雅黑" panose="020B0503020204020204" pitchFamily="34" charset="-122"/>
                </a:rPr>
                <a:t>EHS</a:t>
              </a:r>
              <a:r>
                <a:rPr lang="zh-CN" altLang="en-US" dirty="0">
                  <a:solidFill>
                    <a:srgbClr val="00465B"/>
                  </a:solidFill>
                  <a:latin typeface="微软雅黑" panose="020B0503020204020204" pitchFamily="34" charset="-122"/>
                  <a:ea typeface="微软雅黑" panose="020B0503020204020204" pitchFamily="34" charset="-122"/>
                </a:rPr>
                <a:t>合理化建议收集</a:t>
              </a:r>
              <a:endParaRPr lang="en-US" altLang="zh-CN" dirty="0">
                <a:solidFill>
                  <a:srgbClr val="00465B"/>
                </a:solidFill>
                <a:latin typeface="微软雅黑" panose="020B0503020204020204" pitchFamily="34" charset="-122"/>
                <a:ea typeface="微软雅黑" panose="020B0503020204020204" pitchFamily="34" charset="-122"/>
              </a:endParaRPr>
            </a:p>
            <a:p>
              <a:pPr marL="285750" indent="-285750" eaLnBrk="1" hangingPunct="1">
                <a:lnSpc>
                  <a:spcPct val="125000"/>
                </a:lnSpc>
                <a:buFont typeface="Wingdings" panose="05000000000000000000" pitchFamily="2" charset="2"/>
                <a:buChar char="Ø"/>
              </a:pPr>
              <a:r>
                <a:rPr lang="zh-CN" altLang="en-US" dirty="0">
                  <a:solidFill>
                    <a:srgbClr val="00465B"/>
                  </a:solidFill>
                  <a:latin typeface="微软雅黑" panose="020B0503020204020204" pitchFamily="34" charset="-122"/>
                  <a:ea typeface="微软雅黑" panose="020B0503020204020204" pitchFamily="34" charset="-122"/>
                </a:rPr>
                <a:t>新员工入职三级培训</a:t>
              </a:r>
              <a:endParaRPr lang="en-US" altLang="zh-CN" dirty="0">
                <a:solidFill>
                  <a:srgbClr val="00465B"/>
                </a:solidFill>
                <a:latin typeface="微软雅黑" panose="020B0503020204020204" pitchFamily="34" charset="-122"/>
                <a:ea typeface="微软雅黑" panose="020B0503020204020204" pitchFamily="34" charset="-122"/>
              </a:endParaRPr>
            </a:p>
            <a:p>
              <a:pPr marL="285750" indent="-285750" eaLnBrk="1" hangingPunct="1">
                <a:lnSpc>
                  <a:spcPct val="125000"/>
                </a:lnSpc>
                <a:buFont typeface="Wingdings" panose="05000000000000000000" pitchFamily="2" charset="2"/>
                <a:buChar char="Ø"/>
              </a:pPr>
              <a:r>
                <a:rPr lang="zh-CN" altLang="en-US" dirty="0">
                  <a:solidFill>
                    <a:srgbClr val="00465B"/>
                  </a:solidFill>
                  <a:latin typeface="微软雅黑" panose="020B0503020204020204" pitchFamily="34" charset="-122"/>
                  <a:ea typeface="微软雅黑" panose="020B0503020204020204" pitchFamily="34" charset="-122"/>
                </a:rPr>
                <a:t>月度安全培训</a:t>
              </a:r>
              <a:endParaRPr lang="en-US" altLang="zh-CN" dirty="0">
                <a:solidFill>
                  <a:srgbClr val="00465B"/>
                </a:solidFill>
                <a:latin typeface="微软雅黑" panose="020B0503020204020204" pitchFamily="34" charset="-122"/>
                <a:ea typeface="微软雅黑" panose="020B0503020204020204" pitchFamily="34" charset="-122"/>
              </a:endParaRPr>
            </a:p>
            <a:p>
              <a:pPr marL="285750" indent="-285750" eaLnBrk="1" hangingPunct="1">
                <a:lnSpc>
                  <a:spcPct val="125000"/>
                </a:lnSpc>
                <a:buFont typeface="Wingdings" panose="05000000000000000000" pitchFamily="2" charset="2"/>
                <a:buChar char="Ø"/>
              </a:pPr>
              <a:r>
                <a:rPr lang="zh-CN" altLang="en-US" dirty="0">
                  <a:solidFill>
                    <a:srgbClr val="00465B"/>
                  </a:solidFill>
                  <a:latin typeface="微软雅黑" panose="020B0503020204020204" pitchFamily="34" charset="-122"/>
                  <a:ea typeface="微软雅黑" panose="020B0503020204020204" pitchFamily="34" charset="-122"/>
                </a:rPr>
                <a:t>各类安全活动</a:t>
              </a:r>
              <a:endParaRPr lang="en-US" altLang="zh-CN" dirty="0">
                <a:solidFill>
                  <a:srgbClr val="00465B"/>
                </a:solidFill>
                <a:latin typeface="微软雅黑" panose="020B0503020204020204" pitchFamily="34" charset="-122"/>
                <a:ea typeface="微软雅黑" panose="020B0503020204020204" pitchFamily="34" charset="-122"/>
              </a:endParaRPr>
            </a:p>
            <a:p>
              <a:pPr marL="285750" indent="-285750" eaLnBrk="1" hangingPunct="1">
                <a:lnSpc>
                  <a:spcPct val="125000"/>
                </a:lnSpc>
                <a:buFont typeface="Wingdings" panose="05000000000000000000" pitchFamily="2" charset="2"/>
                <a:buChar char="Ø"/>
              </a:pPr>
              <a:r>
                <a:rPr lang="zh-CN" altLang="en-US" dirty="0">
                  <a:solidFill>
                    <a:srgbClr val="00465B"/>
                  </a:solidFill>
                  <a:latin typeface="微软雅黑" panose="020B0503020204020204" pitchFamily="34" charset="-122"/>
                  <a:ea typeface="微软雅黑" panose="020B0503020204020204" pitchFamily="34" charset="-122"/>
                </a:rPr>
                <a:t>安全行为观察</a:t>
              </a:r>
              <a:endParaRPr lang="en-US" altLang="zh-CN" dirty="0">
                <a:solidFill>
                  <a:srgbClr val="00465B"/>
                </a:solidFill>
                <a:latin typeface="微软雅黑" panose="020B0503020204020204" pitchFamily="34" charset="-122"/>
                <a:ea typeface="微软雅黑" panose="020B0503020204020204" pitchFamily="34" charset="-122"/>
              </a:endParaRPr>
            </a:p>
          </p:txBody>
        </p:sp>
        <p:sp>
          <p:nvSpPr>
            <p:cNvPr id="30731" name="矩形 14"/>
            <p:cNvSpPr/>
            <p:nvPr/>
          </p:nvSpPr>
          <p:spPr>
            <a:xfrm>
              <a:off x="6184225" y="3695638"/>
              <a:ext cx="3068295" cy="1445717"/>
            </a:xfrm>
            <a:prstGeom prst="rect">
              <a:avLst/>
            </a:prstGeom>
            <a:noFill/>
            <a:ln w="9525">
              <a:noFill/>
            </a:ln>
          </p:spPr>
          <p:txBody>
            <a:bodyPr>
              <a:spAutoFit/>
            </a:bodyPr>
            <a:p>
              <a:pPr marL="285750" indent="-285750" eaLnBrk="1" hangingPunct="1">
                <a:lnSpc>
                  <a:spcPct val="125000"/>
                </a:lnSpc>
                <a:buFont typeface="Wingdings" panose="05000000000000000000" pitchFamily="2" charset="2"/>
                <a:buChar char="Ø"/>
              </a:pPr>
              <a:r>
                <a:rPr lang="zh-CN" altLang="en-US" dirty="0">
                  <a:solidFill>
                    <a:srgbClr val="00465B"/>
                  </a:solidFill>
                  <a:latin typeface="微软雅黑" panose="020B0503020204020204" pitchFamily="34" charset="-122"/>
                  <a:ea typeface="微软雅黑" panose="020B0503020204020204" pitchFamily="34" charset="-122"/>
                </a:rPr>
                <a:t>安全协议</a:t>
              </a:r>
              <a:endParaRPr lang="en-US" altLang="zh-CN" dirty="0">
                <a:solidFill>
                  <a:srgbClr val="00465B"/>
                </a:solidFill>
                <a:latin typeface="微软雅黑" panose="020B0503020204020204" pitchFamily="34" charset="-122"/>
                <a:ea typeface="微软雅黑" panose="020B0503020204020204" pitchFamily="34" charset="-122"/>
              </a:endParaRPr>
            </a:p>
            <a:p>
              <a:pPr marL="285750" indent="-285750" eaLnBrk="1" hangingPunct="1">
                <a:lnSpc>
                  <a:spcPct val="125000"/>
                </a:lnSpc>
                <a:buFont typeface="Wingdings" panose="05000000000000000000" pitchFamily="2" charset="2"/>
                <a:buChar char="Ø"/>
              </a:pPr>
              <a:r>
                <a:rPr lang="zh-CN" altLang="en-US" dirty="0">
                  <a:solidFill>
                    <a:srgbClr val="00465B"/>
                  </a:solidFill>
                  <a:latin typeface="微软雅黑" panose="020B0503020204020204" pitchFamily="34" charset="-122"/>
                  <a:ea typeface="微软雅黑" panose="020B0503020204020204" pitchFamily="34" charset="-122"/>
                </a:rPr>
                <a:t>月度安全培训</a:t>
              </a:r>
              <a:endParaRPr lang="en-US" altLang="zh-CN" dirty="0">
                <a:solidFill>
                  <a:srgbClr val="00465B"/>
                </a:solidFill>
                <a:latin typeface="微软雅黑" panose="020B0503020204020204" pitchFamily="34" charset="-122"/>
                <a:ea typeface="微软雅黑" panose="020B0503020204020204" pitchFamily="34" charset="-122"/>
              </a:endParaRPr>
            </a:p>
            <a:p>
              <a:pPr marL="285750" indent="-285750" eaLnBrk="1" hangingPunct="1">
                <a:lnSpc>
                  <a:spcPct val="125000"/>
                </a:lnSpc>
                <a:buFont typeface="Wingdings" panose="05000000000000000000" pitchFamily="2" charset="2"/>
                <a:buChar char="Ø"/>
              </a:pPr>
              <a:r>
                <a:rPr lang="zh-CN" altLang="en-US" dirty="0">
                  <a:solidFill>
                    <a:srgbClr val="00465B"/>
                  </a:solidFill>
                  <a:latin typeface="微软雅黑" panose="020B0503020204020204" pitchFamily="34" charset="-122"/>
                  <a:ea typeface="微软雅黑" panose="020B0503020204020204" pitchFamily="34" charset="-122"/>
                </a:rPr>
                <a:t>施工前安全培训、交底</a:t>
              </a:r>
              <a:endParaRPr lang="en-US" altLang="zh-CN" dirty="0">
                <a:solidFill>
                  <a:srgbClr val="00465B"/>
                </a:solidFill>
                <a:latin typeface="微软雅黑" panose="020B0503020204020204" pitchFamily="34" charset="-122"/>
                <a:ea typeface="微软雅黑" panose="020B0503020204020204" pitchFamily="34" charset="-122"/>
              </a:endParaRPr>
            </a:p>
            <a:p>
              <a:pPr marL="285750" indent="-285750" eaLnBrk="1" hangingPunct="1">
                <a:lnSpc>
                  <a:spcPct val="125000"/>
                </a:lnSpc>
                <a:buFont typeface="Wingdings" panose="05000000000000000000" pitchFamily="2" charset="2"/>
                <a:buChar char="Ø"/>
              </a:pPr>
              <a:r>
                <a:rPr lang="zh-CN" altLang="en-US" dirty="0">
                  <a:solidFill>
                    <a:srgbClr val="00465B"/>
                  </a:solidFill>
                  <a:latin typeface="微软雅黑" panose="020B0503020204020204" pitchFamily="34" charset="-122"/>
                  <a:ea typeface="微软雅黑" panose="020B0503020204020204" pitchFamily="34" charset="-122"/>
                </a:rPr>
                <a:t>年度供应商安全复训</a:t>
              </a:r>
              <a:endParaRPr lang="en-US" altLang="zh-CN" dirty="0">
                <a:solidFill>
                  <a:srgbClr val="00465B"/>
                </a:solidFill>
                <a:latin typeface="微软雅黑" panose="020B0503020204020204" pitchFamily="34" charset="-122"/>
                <a:ea typeface="微软雅黑" panose="020B0503020204020204" pitchFamily="34" charset="-122"/>
              </a:endParaRPr>
            </a:p>
          </p:txBody>
        </p:sp>
        <p:pic>
          <p:nvPicPr>
            <p:cNvPr id="16" name="图形 15" descr="讲师"/>
            <p:cNvPicPr>
              <a:picLocks noChangeAspect="1"/>
            </p:cNvPicPr>
            <p:nvPr/>
          </p:nvPicPr>
          <p:blipFill>
            <a:blip r:embed="rId2"/>
            <a:stretch>
              <a:fillRect/>
            </a:stretch>
          </p:blipFill>
          <p:spPr>
            <a:xfrm>
              <a:off x="1072687" y="1517441"/>
              <a:ext cx="914400" cy="914400"/>
            </a:xfrm>
            <a:prstGeom prst="rect">
              <a:avLst/>
            </a:prstGeom>
          </p:spPr>
        </p:pic>
        <p:pic>
          <p:nvPicPr>
            <p:cNvPr id="17" name="图形 16" descr="用户"/>
            <p:cNvPicPr>
              <a:picLocks noChangeAspect="1"/>
            </p:cNvPicPr>
            <p:nvPr/>
          </p:nvPicPr>
          <p:blipFill>
            <a:blip r:embed="rId3"/>
            <a:stretch>
              <a:fillRect/>
            </a:stretch>
          </p:blipFill>
          <p:spPr>
            <a:xfrm>
              <a:off x="4097023" y="1517441"/>
              <a:ext cx="914400" cy="914400"/>
            </a:xfrm>
            <a:prstGeom prst="rect">
              <a:avLst/>
            </a:prstGeom>
          </p:spPr>
        </p:pic>
        <p:pic>
          <p:nvPicPr>
            <p:cNvPr id="18" name="图形 17" descr="团队"/>
            <p:cNvPicPr>
              <a:picLocks noChangeAspect="1"/>
            </p:cNvPicPr>
            <p:nvPr/>
          </p:nvPicPr>
          <p:blipFill>
            <a:blip r:embed="rId4"/>
            <a:stretch>
              <a:fillRect/>
            </a:stretch>
          </p:blipFill>
          <p:spPr>
            <a:xfrm>
              <a:off x="7077400" y="1517441"/>
              <a:ext cx="914400" cy="914400"/>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1746"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31747" name="TextBox 16"/>
          <p:cNvPicPr/>
          <p:nvPr/>
        </p:nvPicPr>
        <p:blipFill>
          <a:blip r:embed="rId1"/>
          <a:stretch>
            <a:fillRect/>
          </a:stretch>
        </p:blipFill>
        <p:spPr>
          <a:xfrm>
            <a:off x="354013" y="261938"/>
            <a:ext cx="1309687" cy="1079500"/>
          </a:xfrm>
          <a:prstGeom prst="rect">
            <a:avLst/>
          </a:prstGeom>
          <a:noFill/>
          <a:ln w="9525">
            <a:noFill/>
          </a:ln>
        </p:spPr>
      </p:pic>
      <p:sp>
        <p:nvSpPr>
          <p:cNvPr id="31748" name="文本框 11"/>
          <p:cNvSpPr txBox="1"/>
          <p:nvPr/>
        </p:nvSpPr>
        <p:spPr>
          <a:xfrm>
            <a:off x="2690813" y="417513"/>
            <a:ext cx="3643312"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风险与机遇</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884238" y="1052513"/>
          <a:ext cx="10133013" cy="5011738"/>
        </p:xfrm>
        <a:graphic>
          <a:graphicData uri="http://schemas.openxmlformats.org/drawingml/2006/table">
            <a:tbl>
              <a:tblPr/>
              <a:tblGrid>
                <a:gridCol w="680182"/>
                <a:gridCol w="1010040"/>
                <a:gridCol w="1360223"/>
                <a:gridCol w="1014131"/>
                <a:gridCol w="1006084"/>
                <a:gridCol w="1006084"/>
                <a:gridCol w="893402"/>
                <a:gridCol w="893402"/>
                <a:gridCol w="539260"/>
                <a:gridCol w="539260"/>
                <a:gridCol w="515115"/>
                <a:gridCol w="676087"/>
              </a:tblGrid>
              <a:tr h="330592">
                <a:tc gridSpan="12">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b"/>
                      <a:r>
                        <a:rPr lang="zh-CN" altLang="en-US" sz="700" u="none" strike="noStrike" dirty="0">
                          <a:solidFill>
                            <a:srgbClr val="00465B"/>
                          </a:solidFill>
                          <a:effectLst/>
                        </a:rPr>
                        <a:t>风险和机遇评估分析表</a:t>
                      </a:r>
                      <a:br>
                        <a:rPr lang="zh-CN" altLang="en-US" sz="700" u="none" strike="noStrike" dirty="0">
                          <a:solidFill>
                            <a:srgbClr val="00465B"/>
                          </a:solidFill>
                          <a:effectLst/>
                        </a:rPr>
                      </a:br>
                      <a:r>
                        <a:rPr lang="en-US" sz="700" u="none" strike="noStrike" dirty="0">
                          <a:solidFill>
                            <a:srgbClr val="00465B"/>
                          </a:solidFill>
                          <a:effectLst/>
                        </a:rPr>
                        <a:t>Analysis Table of Evaluation of Risk and Opportunity </a:t>
                      </a:r>
                      <a:endParaRPr lang="en-US" sz="700" b="0" i="0" u="none" strike="noStrike" dirty="0">
                        <a:solidFill>
                          <a:srgbClr val="00465B"/>
                        </a:solidFill>
                        <a:effectLst/>
                        <a:latin typeface="宋体" panose="02010600030101010101" pitchFamily="2" charset="-122"/>
                        <a:ea typeface="宋体" panose="02010600030101010101" pitchFamily="2"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hMerge="1">
                  <a:tcPr/>
                </a:tc>
                <a:tc hMerge="1">
                  <a:tcPr/>
                </a:tc>
                <a:tc hMerge="1">
                  <a:tcPr/>
                </a:tc>
                <a:tc hMerge="1">
                  <a:tcPr/>
                </a:tc>
                <a:tc hMerge="1">
                  <a:tcPr/>
                </a:tc>
                <a:tc hMerge="1">
                  <a:tcPr/>
                </a:tc>
                <a:tc hMerge="1">
                  <a:tcPr/>
                </a:tc>
                <a:tc hMerge="1">
                  <a:tcPr/>
                </a:tc>
                <a:tc hMerge="1">
                  <a:tcPr/>
                </a:tc>
                <a:tc hMerge="1">
                  <a:tcPr/>
                </a:tc>
                <a:tc hMerge="1">
                  <a:tcPr/>
                </a:tc>
              </a:tr>
              <a:tr h="254718">
                <a:tc gridSpan="2">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评估小组</a:t>
                      </a:r>
                      <a:br>
                        <a:rPr lang="zh-CN" altLang="en-US" sz="700" u="none" strike="noStrike" dirty="0">
                          <a:solidFill>
                            <a:srgbClr val="00465B"/>
                          </a:solidFill>
                          <a:effectLst/>
                        </a:rPr>
                      </a:br>
                      <a:r>
                        <a:rPr lang="en-US" sz="700" u="none" strike="noStrike" dirty="0">
                          <a:solidFill>
                            <a:srgbClr val="00465B"/>
                          </a:solidFill>
                          <a:effectLst/>
                        </a:rPr>
                        <a:t>Team</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DB0D"/>
                    </a:solidFill>
                  </a:tcPr>
                </a:tc>
                <a:tc hMerge="1">
                  <a:tcPr/>
                </a:tc>
                <a:tc gridSpan="8">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胡勇、刘班、黄建、熊琪超、李银锋、张苏、蔡晓丹、申祖志</a:t>
                      </a:r>
                      <a:endParaRPr lang="zh-CN" alt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hMerge="1">
                  <a:tcPr/>
                </a:tc>
                <a:tc hMerge="1">
                  <a:tcPr/>
                </a:tc>
                <a:tc hMerge="1">
                  <a:tcPr/>
                </a:tc>
                <a:tc hMerge="1">
                  <a:tcPr/>
                </a:tc>
                <a:tc hMerge="1">
                  <a:tcPr/>
                </a:tc>
                <a:tc hMerge="1">
                  <a:tcPr/>
                </a:tc>
                <a:tc hMerge="1">
                  <a:tcPr/>
                </a:tc>
                <a:tc gridSpan="2">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l" fontAlgn="ctr"/>
                      <a:r>
                        <a:rPr lang="zh-CN" altLang="en-US" sz="700" u="none" strike="noStrike" dirty="0">
                          <a:solidFill>
                            <a:srgbClr val="00465B"/>
                          </a:solidFill>
                          <a:effectLst/>
                        </a:rPr>
                        <a:t>日期</a:t>
                      </a:r>
                      <a:r>
                        <a:rPr lang="en-US" sz="700" u="none" strike="noStrike" dirty="0">
                          <a:solidFill>
                            <a:srgbClr val="00465B"/>
                          </a:solidFill>
                          <a:effectLst/>
                        </a:rPr>
                        <a:t>Date:</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hMerge="1">
                  <a:tcPr/>
                </a:tc>
              </a:tr>
              <a:tr h="222201">
                <a:tc rowSpan="2">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序号</a:t>
                      </a:r>
                      <a:br>
                        <a:rPr lang="zh-CN" altLang="en-US" sz="700" u="none" strike="noStrike" dirty="0">
                          <a:solidFill>
                            <a:srgbClr val="00465B"/>
                          </a:solidFill>
                          <a:effectLst/>
                        </a:rPr>
                      </a:br>
                      <a:r>
                        <a:rPr lang="en-US" sz="700" u="none" strike="noStrike" dirty="0">
                          <a:solidFill>
                            <a:srgbClr val="00465B"/>
                          </a:solidFill>
                          <a:effectLst/>
                        </a:rPr>
                        <a:t>No.</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DB0D"/>
                    </a:solidFill>
                  </a:tcPr>
                </a:tc>
                <a:tc rowSpan="2">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来源</a:t>
                      </a:r>
                      <a:br>
                        <a:rPr lang="zh-CN" altLang="en-US" sz="700" u="none" strike="noStrike" dirty="0">
                          <a:solidFill>
                            <a:srgbClr val="00465B"/>
                          </a:solidFill>
                          <a:effectLst/>
                        </a:rPr>
                      </a:br>
                      <a:r>
                        <a:rPr lang="zh-CN" altLang="en-US" sz="700" u="none" strike="noStrike" dirty="0">
                          <a:solidFill>
                            <a:srgbClr val="00465B"/>
                          </a:solidFill>
                          <a:effectLst/>
                        </a:rPr>
                        <a:t>内</a:t>
                      </a:r>
                      <a:r>
                        <a:rPr lang="en-US" altLang="zh-CN" sz="700" u="none" strike="noStrike" dirty="0">
                          <a:solidFill>
                            <a:srgbClr val="00465B"/>
                          </a:solidFill>
                          <a:effectLst/>
                        </a:rPr>
                        <a:t>/</a:t>
                      </a:r>
                      <a:r>
                        <a:rPr lang="zh-CN" altLang="en-US" sz="700" u="none" strike="noStrike" dirty="0">
                          <a:solidFill>
                            <a:srgbClr val="00465B"/>
                          </a:solidFill>
                          <a:effectLst/>
                        </a:rPr>
                        <a:t>外</a:t>
                      </a:r>
                      <a:br>
                        <a:rPr lang="zh-CN" altLang="en-US" sz="700" u="none" strike="noStrike" dirty="0">
                          <a:solidFill>
                            <a:srgbClr val="00465B"/>
                          </a:solidFill>
                          <a:effectLst/>
                        </a:rPr>
                      </a:br>
                      <a:r>
                        <a:rPr lang="en-US" sz="700" u="none" strike="noStrike" dirty="0">
                          <a:solidFill>
                            <a:srgbClr val="00465B"/>
                          </a:solidFill>
                          <a:effectLst/>
                        </a:rPr>
                        <a:t>Source</a:t>
                      </a:r>
                      <a:br>
                        <a:rPr lang="en-US" sz="700" u="none" strike="noStrike" dirty="0">
                          <a:solidFill>
                            <a:srgbClr val="00465B"/>
                          </a:solidFill>
                          <a:effectLst/>
                        </a:rPr>
                      </a:br>
                      <a:r>
                        <a:rPr lang="en-US" sz="700" u="none" strike="noStrike" dirty="0">
                          <a:solidFill>
                            <a:srgbClr val="00465B"/>
                          </a:solidFill>
                          <a:effectLst/>
                        </a:rPr>
                        <a:t>Inside/</a:t>
                      </a:r>
                      <a:br>
                        <a:rPr lang="en-US" sz="700" u="none" strike="noStrike" dirty="0">
                          <a:solidFill>
                            <a:srgbClr val="00465B"/>
                          </a:solidFill>
                          <a:effectLst/>
                        </a:rPr>
                      </a:br>
                      <a:r>
                        <a:rPr lang="en-US" sz="700" u="none" strike="noStrike" dirty="0">
                          <a:solidFill>
                            <a:srgbClr val="00465B"/>
                          </a:solidFill>
                          <a:effectLst/>
                        </a:rPr>
                        <a:t>outside</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DB0D"/>
                    </a:solidFill>
                  </a:tcPr>
                </a:tc>
                <a:tc gridSpan="3">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风险分析与评估</a:t>
                      </a:r>
                      <a:br>
                        <a:rPr lang="zh-CN" altLang="en-US" sz="700" u="none" strike="noStrike" dirty="0">
                          <a:solidFill>
                            <a:srgbClr val="00465B"/>
                          </a:solidFill>
                          <a:effectLst/>
                        </a:rPr>
                      </a:br>
                      <a:r>
                        <a:rPr lang="en-US" sz="700" u="none" strike="noStrike" dirty="0">
                          <a:solidFill>
                            <a:srgbClr val="00465B"/>
                          </a:solidFill>
                          <a:effectLst/>
                        </a:rPr>
                        <a:t>Risk Analysis &amp; Assessment</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hMerge="1">
                  <a:tcPr/>
                </a:tc>
                <a:tc hMerge="1">
                  <a:tcPr/>
                </a:tc>
                <a:tc gridSpan="5">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机遇分析与评估</a:t>
                      </a:r>
                      <a:br>
                        <a:rPr lang="zh-CN" altLang="en-US" sz="700" u="none" strike="noStrike">
                          <a:solidFill>
                            <a:srgbClr val="00465B"/>
                          </a:solidFill>
                          <a:effectLst/>
                        </a:rPr>
                      </a:br>
                      <a:r>
                        <a:rPr lang="en-US" sz="700" u="none" strike="noStrike">
                          <a:solidFill>
                            <a:srgbClr val="00465B"/>
                          </a:solidFill>
                          <a:effectLst/>
                        </a:rPr>
                        <a:t>Risk Analysis &amp; Assessment</a:t>
                      </a:r>
                      <a:endParaRPr lang="en-US" sz="700" b="1"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hMerge="1">
                  <a:tcPr/>
                </a:tc>
                <a:tc hMerge="1">
                  <a:tcPr/>
                </a:tc>
                <a:tc hMerge="1">
                  <a:tcPr/>
                </a:tc>
                <a:tc hMerge="1">
                  <a:tcPr/>
                </a:tc>
                <a:tc rowSpan="2">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体系类别</a:t>
                      </a:r>
                      <a:br>
                        <a:rPr lang="zh-CN" altLang="en-US" sz="700" u="none" strike="noStrike">
                          <a:solidFill>
                            <a:srgbClr val="00465B"/>
                          </a:solidFill>
                          <a:effectLst/>
                        </a:rPr>
                      </a:br>
                      <a:r>
                        <a:rPr lang="en-US" sz="700" u="none" strike="noStrike">
                          <a:solidFill>
                            <a:srgbClr val="00465B"/>
                          </a:solidFill>
                          <a:effectLst/>
                        </a:rPr>
                        <a:t>Category</a:t>
                      </a:r>
                      <a:endParaRPr lang="en-US" sz="700" b="1"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rowSpan="2">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备注</a:t>
                      </a:r>
                      <a:br>
                        <a:rPr lang="zh-CN" altLang="en-US" sz="700" u="none" strike="noStrike">
                          <a:solidFill>
                            <a:srgbClr val="00465B"/>
                          </a:solidFill>
                          <a:effectLst/>
                        </a:rPr>
                      </a:br>
                      <a:r>
                        <a:rPr lang="en-US" sz="700" u="none" strike="noStrike">
                          <a:solidFill>
                            <a:srgbClr val="00465B"/>
                          </a:solidFill>
                          <a:effectLst/>
                        </a:rPr>
                        <a:t>Note</a:t>
                      </a:r>
                      <a:endParaRPr lang="en-US" sz="700" b="1"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r>
              <a:tr h="433563">
                <a:tc vMerge="1">
                  <a:tcPr/>
                </a:tc>
                <a:tc vMerge="1">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风险描述</a:t>
                      </a:r>
                      <a:br>
                        <a:rPr lang="zh-CN" altLang="en-US" sz="700" u="none" strike="noStrike" dirty="0">
                          <a:solidFill>
                            <a:srgbClr val="00465B"/>
                          </a:solidFill>
                          <a:effectLst/>
                        </a:rPr>
                      </a:br>
                      <a:r>
                        <a:rPr lang="en-US" sz="700" u="none" strike="noStrike" dirty="0">
                          <a:solidFill>
                            <a:srgbClr val="00465B"/>
                          </a:solidFill>
                          <a:effectLst/>
                        </a:rPr>
                        <a:t>Risk  description</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风险降低</a:t>
                      </a:r>
                      <a:r>
                        <a:rPr lang="en-US" altLang="zh-CN" sz="700" u="none" strike="noStrike">
                          <a:solidFill>
                            <a:srgbClr val="00465B"/>
                          </a:solidFill>
                          <a:effectLst/>
                        </a:rPr>
                        <a:t>/</a:t>
                      </a:r>
                      <a:r>
                        <a:rPr lang="zh-CN" altLang="en-US" sz="700" u="none" strike="noStrike">
                          <a:solidFill>
                            <a:srgbClr val="00465B"/>
                          </a:solidFill>
                          <a:effectLst/>
                        </a:rPr>
                        <a:t>规避措施</a:t>
                      </a:r>
                      <a:br>
                        <a:rPr lang="zh-CN" altLang="en-US" sz="700" u="none" strike="noStrike">
                          <a:solidFill>
                            <a:srgbClr val="00465B"/>
                          </a:solidFill>
                          <a:effectLst/>
                        </a:rPr>
                      </a:br>
                      <a:r>
                        <a:rPr lang="en-US" sz="700" u="none" strike="noStrike">
                          <a:solidFill>
                            <a:srgbClr val="00465B"/>
                          </a:solidFill>
                          <a:effectLst/>
                        </a:rPr>
                        <a:t>Reduction/ Aversion Measures</a:t>
                      </a:r>
                      <a:endParaRPr lang="en-US" sz="700" b="1"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风险及机遇评估</a:t>
                      </a:r>
                      <a:br>
                        <a:rPr lang="zh-CN" altLang="en-US" sz="700" u="none" strike="noStrike" dirty="0">
                          <a:solidFill>
                            <a:srgbClr val="00465B"/>
                          </a:solidFill>
                          <a:effectLst/>
                        </a:rPr>
                      </a:br>
                      <a:r>
                        <a:rPr lang="en-US" sz="700" u="none" strike="noStrike" dirty="0">
                          <a:solidFill>
                            <a:srgbClr val="00465B"/>
                          </a:solidFill>
                          <a:effectLst/>
                        </a:rPr>
                        <a:t>Important Grade</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机遇描述</a:t>
                      </a:r>
                      <a:br>
                        <a:rPr lang="zh-CN" altLang="en-US" sz="700" u="none" strike="noStrike" dirty="0">
                          <a:solidFill>
                            <a:srgbClr val="00465B"/>
                          </a:solidFill>
                          <a:effectLst/>
                        </a:rPr>
                      </a:br>
                      <a:r>
                        <a:rPr lang="en-US" sz="700" u="none" strike="noStrike" dirty="0">
                          <a:solidFill>
                            <a:srgbClr val="00465B"/>
                          </a:solidFill>
                          <a:effectLst/>
                        </a:rPr>
                        <a:t>Opportunity Description</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en-US" sz="700" u="none" strike="noStrike" dirty="0" err="1">
                          <a:solidFill>
                            <a:srgbClr val="00465B"/>
                          </a:solidFill>
                          <a:effectLst/>
                        </a:rPr>
                        <a:t>机遇短期措施</a:t>
                      </a:r>
                      <a:br>
                        <a:rPr lang="en-US" sz="700" u="none" strike="noStrike" dirty="0">
                          <a:solidFill>
                            <a:srgbClr val="00465B"/>
                          </a:solidFill>
                          <a:effectLst/>
                        </a:rPr>
                      </a:br>
                      <a:r>
                        <a:rPr lang="en-US" sz="700" u="none" strike="noStrike" dirty="0">
                          <a:solidFill>
                            <a:srgbClr val="00465B"/>
                          </a:solidFill>
                          <a:effectLst/>
                        </a:rPr>
                        <a:t>Opportunity</a:t>
                      </a:r>
                      <a:br>
                        <a:rPr lang="en-US" sz="700" u="none" strike="noStrike" dirty="0">
                          <a:solidFill>
                            <a:srgbClr val="00465B"/>
                          </a:solidFill>
                          <a:effectLst/>
                        </a:rPr>
                      </a:br>
                      <a:r>
                        <a:rPr lang="en-US" sz="700" u="none" strike="noStrike" dirty="0">
                          <a:solidFill>
                            <a:srgbClr val="00465B"/>
                          </a:solidFill>
                          <a:effectLst/>
                        </a:rPr>
                        <a:t>Temporary Measure</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机遇长期措施</a:t>
                      </a:r>
                      <a:br>
                        <a:rPr lang="zh-CN" altLang="en-US" sz="700" u="none" strike="noStrike" dirty="0">
                          <a:solidFill>
                            <a:srgbClr val="00465B"/>
                          </a:solidFill>
                          <a:effectLst/>
                        </a:rPr>
                      </a:br>
                      <a:r>
                        <a:rPr lang="en-US" sz="700" u="none" strike="noStrike" dirty="0">
                          <a:solidFill>
                            <a:srgbClr val="00465B"/>
                          </a:solidFill>
                          <a:effectLst/>
                        </a:rPr>
                        <a:t>Opportunity</a:t>
                      </a:r>
                      <a:br>
                        <a:rPr lang="en-US" sz="700" u="none" strike="noStrike" dirty="0">
                          <a:solidFill>
                            <a:srgbClr val="00465B"/>
                          </a:solidFill>
                          <a:effectLst/>
                        </a:rPr>
                      </a:br>
                      <a:r>
                        <a:rPr lang="en-US" sz="700" u="none" strike="noStrike" dirty="0">
                          <a:solidFill>
                            <a:srgbClr val="00465B"/>
                          </a:solidFill>
                          <a:effectLst/>
                        </a:rPr>
                        <a:t>Long-term Measure</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是否实施</a:t>
                      </a:r>
                      <a:br>
                        <a:rPr lang="zh-CN" altLang="en-US" sz="700" u="none" strike="noStrike" dirty="0">
                          <a:solidFill>
                            <a:srgbClr val="00465B"/>
                          </a:solidFill>
                          <a:effectLst/>
                        </a:rPr>
                      </a:br>
                      <a:r>
                        <a:rPr lang="en-US" sz="700" u="none" strike="noStrike" dirty="0">
                          <a:solidFill>
                            <a:srgbClr val="00465B"/>
                          </a:solidFill>
                          <a:effectLst/>
                        </a:rPr>
                        <a:t>Implement or not</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负责人</a:t>
                      </a:r>
                      <a:br>
                        <a:rPr lang="zh-CN" altLang="en-US" sz="700" u="none" strike="noStrike" dirty="0">
                          <a:solidFill>
                            <a:srgbClr val="00465B"/>
                          </a:solidFill>
                          <a:effectLst/>
                        </a:rPr>
                      </a:br>
                      <a:r>
                        <a:rPr lang="en-US" sz="700" u="none" strike="noStrike" dirty="0">
                          <a:solidFill>
                            <a:srgbClr val="00465B"/>
                          </a:solidFill>
                          <a:effectLst/>
                        </a:rPr>
                        <a:t>Duty Person</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8E0"/>
                    </a:solidFill>
                  </a:tcPr>
                </a:tc>
                <a:tc vMerge="1">
                  <a:tcPr/>
                </a:tc>
                <a:tc vMerge="1">
                  <a:tcPr/>
                </a:tc>
              </a:tr>
              <a:tr h="361302">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en-US" altLang="zh-CN" sz="700" u="none" strike="noStrike" dirty="0">
                          <a:solidFill>
                            <a:srgbClr val="00465B"/>
                          </a:solidFill>
                          <a:effectLst/>
                        </a:rPr>
                        <a:t>1</a:t>
                      </a:r>
                      <a:endParaRPr lang="en-US" altLang="zh-CN"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DB0D"/>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外部</a:t>
                      </a:r>
                      <a:r>
                        <a:rPr lang="en-US" sz="700" u="none" strike="noStrike" dirty="0">
                          <a:solidFill>
                            <a:srgbClr val="00465B"/>
                          </a:solidFill>
                          <a:effectLst/>
                        </a:rPr>
                        <a:t>Outside</a:t>
                      </a:r>
                      <a:endParaRPr 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b="0" i="0" u="none" strike="noStrike" dirty="0">
                          <a:solidFill>
                            <a:srgbClr val="00465B"/>
                          </a:solidFill>
                          <a:effectLst/>
                          <a:latin typeface="微软雅黑" panose="020B0503020204020204" pitchFamily="34" charset="-122"/>
                          <a:ea typeface="微软雅黑" panose="020B0503020204020204" pitchFamily="34" charset="-122"/>
                        </a:rPr>
                        <a:t>客户对公司职业健康安全标准提高，以及对供应过程中职业健康安全保护的期望值提升，给公司生产及服务售后管理提出新的要求</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en-US" altLang="zh-CN" sz="700" b="0" i="0" u="none" strike="noStrike" dirty="0">
                          <a:solidFill>
                            <a:srgbClr val="00465B"/>
                          </a:solidFill>
                          <a:effectLst/>
                          <a:latin typeface="微软雅黑" panose="020B0503020204020204" pitchFamily="34" charset="-122"/>
                          <a:ea typeface="微软雅黑" panose="020B0503020204020204" pitchFamily="34" charset="-122"/>
                        </a:rPr>
                        <a:t>1</a:t>
                      </a:r>
                      <a:r>
                        <a:rPr lang="zh-CN" altLang="en-US" sz="700" b="0" i="0" u="none" strike="noStrike" dirty="0">
                          <a:solidFill>
                            <a:srgbClr val="00465B"/>
                          </a:solidFill>
                          <a:effectLst/>
                          <a:latin typeface="微软雅黑" panose="020B0503020204020204" pitchFamily="34" charset="-122"/>
                          <a:ea typeface="微软雅黑" panose="020B0503020204020204" pitchFamily="34" charset="-122"/>
                        </a:rPr>
                        <a:t>、完成</a:t>
                      </a:r>
                      <a:r>
                        <a:rPr lang="en-US" altLang="zh-CN" sz="700" b="0" i="0" u="none" strike="noStrike" dirty="0">
                          <a:solidFill>
                            <a:srgbClr val="00465B"/>
                          </a:solidFill>
                          <a:effectLst/>
                          <a:latin typeface="微软雅黑" panose="020B0503020204020204" pitchFamily="34" charset="-122"/>
                          <a:ea typeface="微软雅黑" panose="020B0503020204020204" pitchFamily="34" charset="-122"/>
                        </a:rPr>
                        <a:t>EHS</a:t>
                      </a:r>
                      <a:r>
                        <a:rPr lang="zh-CN" altLang="en-US" sz="700" b="0" i="0" u="none" strike="noStrike" dirty="0">
                          <a:solidFill>
                            <a:srgbClr val="00465B"/>
                          </a:solidFill>
                          <a:effectLst/>
                          <a:latin typeface="微软雅黑" panose="020B0503020204020204" pitchFamily="34" charset="-122"/>
                          <a:ea typeface="微软雅黑" panose="020B0503020204020204" pitchFamily="34" charset="-122"/>
                        </a:rPr>
                        <a:t>双体系认证；  </a:t>
                      </a:r>
                      <a:r>
                        <a:rPr lang="en-US" altLang="zh-CN" sz="700" b="0" i="0" u="none" strike="noStrike" dirty="0">
                          <a:solidFill>
                            <a:srgbClr val="00465B"/>
                          </a:solidFill>
                          <a:effectLst/>
                          <a:latin typeface="微软雅黑" panose="020B0503020204020204" pitchFamily="34" charset="-122"/>
                          <a:ea typeface="微软雅黑" panose="020B0503020204020204" pitchFamily="34" charset="-122"/>
                        </a:rPr>
                        <a:t>2</a:t>
                      </a:r>
                      <a:r>
                        <a:rPr lang="zh-CN" altLang="en-US" sz="700" b="0" i="0" u="none" strike="noStrike" dirty="0">
                          <a:solidFill>
                            <a:srgbClr val="00465B"/>
                          </a:solidFill>
                          <a:effectLst/>
                          <a:latin typeface="微软雅黑" panose="020B0503020204020204" pitchFamily="34" charset="-122"/>
                          <a:ea typeface="微软雅黑" panose="020B0503020204020204" pitchFamily="34" charset="-122"/>
                        </a:rPr>
                        <a:t>、及时关闭客户的抱怨问题；</a:t>
                      </a:r>
                      <a:r>
                        <a:rPr lang="en-US" altLang="zh-CN" sz="700" b="0" i="0" u="none" strike="noStrike" dirty="0">
                          <a:solidFill>
                            <a:srgbClr val="00465B"/>
                          </a:solidFill>
                          <a:effectLst/>
                          <a:latin typeface="微软雅黑" panose="020B0503020204020204" pitchFamily="34" charset="-122"/>
                          <a:ea typeface="微软雅黑" panose="020B0503020204020204" pitchFamily="34" charset="-122"/>
                        </a:rPr>
                        <a:t>3</a:t>
                      </a:r>
                      <a:r>
                        <a:rPr lang="zh-CN" altLang="en-US" sz="700" b="0" i="0" u="none" strike="noStrike" dirty="0">
                          <a:solidFill>
                            <a:srgbClr val="00465B"/>
                          </a:solidFill>
                          <a:effectLst/>
                          <a:latin typeface="微软雅黑" panose="020B0503020204020204" pitchFamily="34" charset="-122"/>
                          <a:ea typeface="微软雅黑" panose="020B0503020204020204" pitchFamily="34" charset="-122"/>
                        </a:rPr>
                        <a:t>、让客户了解公司安全管理了解差异性和改善</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高 </a:t>
                      </a:r>
                      <a:r>
                        <a:rPr lang="en-US" sz="700" u="none" strike="noStrike">
                          <a:solidFill>
                            <a:srgbClr val="00465B"/>
                          </a:solidFill>
                          <a:effectLst/>
                        </a:rPr>
                        <a:t>High</a:t>
                      </a:r>
                      <a:endParaRPr 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b="0" i="0" u="none" strike="noStrike" dirty="0">
                          <a:solidFill>
                            <a:srgbClr val="00465B"/>
                          </a:solidFill>
                          <a:effectLst/>
                          <a:latin typeface="微软雅黑" panose="020B0503020204020204" pitchFamily="34" charset="-122"/>
                          <a:ea typeface="微软雅黑" panose="020B0503020204020204" pitchFamily="34" charset="-122"/>
                        </a:rPr>
                        <a:t>公司职业健康安全管理方面管理水平的提升，会给公司带来潜在的发展机遇</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b="0" i="0" u="none" strike="noStrike" dirty="0">
                          <a:solidFill>
                            <a:srgbClr val="00465B"/>
                          </a:solidFill>
                          <a:effectLst/>
                          <a:latin typeface="微软雅黑" panose="020B0503020204020204" pitchFamily="34" charset="-122"/>
                          <a:ea typeface="微软雅黑" panose="020B0503020204020204" pitchFamily="34" charset="-122"/>
                        </a:rPr>
                        <a:t>通过现场服务了解客户要求，并在合理的情况下满足客户要求。</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定期开展客户交流工作，了解客户需求，定期更新公司的安全管理资质证书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实施</a:t>
                      </a:r>
                      <a:endParaRPr 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700" u="none" strike="noStrike" dirty="0">
                          <a:solidFill>
                            <a:srgbClr val="00465B"/>
                          </a:solidFill>
                          <a:effectLst/>
                        </a:rPr>
                        <a:t>两者皆有 </a:t>
                      </a:r>
                      <a:r>
                        <a:rPr lang="en-US" altLang="zh-CN" sz="700" u="none" strike="noStrike" dirty="0">
                          <a:solidFill>
                            <a:srgbClr val="00465B"/>
                          </a:solidFill>
                          <a:effectLst/>
                        </a:rPr>
                        <a:t>E&amp;S&amp;H</a:t>
                      </a:r>
                      <a:endParaRPr lang="en-US" altLang="zh-CN" sz="700" b="1" i="0" u="none" strike="noStrike" dirty="0">
                        <a:solidFill>
                          <a:srgbClr val="00465B"/>
                        </a:solidFill>
                        <a:effectLst/>
                        <a:latin typeface="微软雅黑" panose="020B0503020204020204" pitchFamily="34" charset="-122"/>
                        <a:ea typeface="微软雅黑" panose="020B0503020204020204" pitchFamily="34" charset="-122"/>
                      </a:endParaRPr>
                    </a:p>
                    <a:p>
                      <a:pPr algn="ctr" fontAlgn="ct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361302">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en-US" altLang="zh-CN" sz="700" u="none" strike="noStrike" dirty="0">
                          <a:solidFill>
                            <a:srgbClr val="00465B"/>
                          </a:solidFill>
                          <a:effectLst/>
                        </a:rPr>
                        <a:t>2</a:t>
                      </a:r>
                      <a:endParaRPr lang="en-US" altLang="zh-CN"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DB0D"/>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外部</a:t>
                      </a:r>
                      <a:r>
                        <a:rPr lang="en-US" sz="700" u="none" strike="noStrike" dirty="0">
                          <a:solidFill>
                            <a:srgbClr val="00465B"/>
                          </a:solidFill>
                          <a:effectLst/>
                        </a:rPr>
                        <a:t>Outside</a:t>
                      </a:r>
                      <a:endParaRPr 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法规日趋严格，若工厂未能及时获取新的法规要求，可能会面临相关监管部门处罚</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定期收集相关法律法规和标准，并交流学习</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高 </a:t>
                      </a:r>
                      <a:r>
                        <a:rPr lang="en-US" sz="700" u="none" strike="noStrike" dirty="0">
                          <a:solidFill>
                            <a:srgbClr val="00465B"/>
                          </a:solidFill>
                          <a:effectLst/>
                        </a:rPr>
                        <a:t>High</a:t>
                      </a:r>
                      <a:endParaRPr 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公司遵守职业健康安全管理要求，可以切实保障员工职业健康安全，树立良好社会形象，提高公司知名度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b="0" i="0" u="none" strike="noStrike" dirty="0">
                          <a:solidFill>
                            <a:srgbClr val="00465B"/>
                          </a:solidFill>
                          <a:effectLst/>
                          <a:latin typeface="微软雅黑" panose="020B0503020204020204" pitchFamily="34" charset="-122"/>
                          <a:ea typeface="微软雅黑" panose="020B0503020204020204" pitchFamily="34" charset="-122"/>
                        </a:rPr>
                        <a:t>评价与识别新法要求，制定相应的培训计划，提高全民守法意识</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700" u="none" strike="noStrike" dirty="0">
                          <a:solidFill>
                            <a:srgbClr val="00465B"/>
                          </a:solidFill>
                          <a:effectLst/>
                        </a:rPr>
                        <a:t>通过</a:t>
                      </a:r>
                      <a:r>
                        <a:rPr lang="en-US" altLang="zh-CN" sz="700" u="none" strike="noStrike" dirty="0" err="1">
                          <a:solidFill>
                            <a:srgbClr val="00465B"/>
                          </a:solidFill>
                          <a:effectLst/>
                        </a:rPr>
                        <a:t>enhesa</a:t>
                      </a:r>
                      <a:r>
                        <a:rPr lang="zh-CN" altLang="en-US" sz="700" u="none" strike="noStrike" dirty="0">
                          <a:solidFill>
                            <a:srgbClr val="00465B"/>
                          </a:solidFill>
                          <a:effectLst/>
                        </a:rPr>
                        <a:t>系统持续更新合规性评估表，保持监管部门的沟通</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实施</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两者皆有 </a:t>
                      </a:r>
                      <a:r>
                        <a:rPr lang="en-US" sz="700" u="none" strike="noStrike" dirty="0">
                          <a:solidFill>
                            <a:srgbClr val="00465B"/>
                          </a:solidFill>
                          <a:effectLst/>
                        </a:rPr>
                        <a:t>E&amp;S&amp;H</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361302">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en-US" altLang="zh-CN" sz="700" b="0" i="0" u="none" strike="noStrike" dirty="0">
                          <a:solidFill>
                            <a:srgbClr val="00465B"/>
                          </a:solidFill>
                          <a:effectLst/>
                          <a:latin typeface="微软雅黑" panose="020B0503020204020204" pitchFamily="34" charset="-122"/>
                          <a:ea typeface="微软雅黑" panose="020B0503020204020204" pitchFamily="34" charset="-122"/>
                        </a:rPr>
                        <a:t>3</a:t>
                      </a:r>
                      <a:endParaRPr lang="en-US" altLang="zh-CN"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DB0D"/>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内部</a:t>
                      </a:r>
                      <a:r>
                        <a:rPr lang="en-US" sz="700" u="none" strike="noStrike">
                          <a:solidFill>
                            <a:srgbClr val="00465B"/>
                          </a:solidFill>
                          <a:effectLst/>
                        </a:rPr>
                        <a:t>Inside</a:t>
                      </a:r>
                      <a:endParaRPr 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b="0" i="0" u="none" strike="noStrike" dirty="0">
                          <a:solidFill>
                            <a:srgbClr val="00465B"/>
                          </a:solidFill>
                          <a:effectLst/>
                          <a:latin typeface="微软雅黑" panose="020B0503020204020204" pitchFamily="34" charset="-122"/>
                          <a:ea typeface="微软雅黑" panose="020B0503020204020204" pitchFamily="34" charset="-122"/>
                        </a:rPr>
                        <a:t>各级安全责任不明确，人员安全管理、设备安全维护无法层层推进，存在安全风险</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en-US" altLang="zh-CN" sz="700" b="0" i="0" u="none" strike="noStrike" dirty="0">
                          <a:solidFill>
                            <a:srgbClr val="00465B"/>
                          </a:solidFill>
                          <a:effectLst/>
                          <a:latin typeface="微软雅黑" panose="020B0503020204020204" pitchFamily="34" charset="-122"/>
                          <a:ea typeface="微软雅黑" panose="020B0503020204020204" pitchFamily="34" charset="-122"/>
                        </a:rPr>
                        <a:t>1</a:t>
                      </a:r>
                      <a:r>
                        <a:rPr lang="zh-CN" altLang="en-US" sz="700" b="0" i="0" u="none" strike="noStrike" dirty="0">
                          <a:solidFill>
                            <a:srgbClr val="00465B"/>
                          </a:solidFill>
                          <a:effectLst/>
                          <a:latin typeface="微软雅黑" panose="020B0503020204020204" pitchFamily="34" charset="-122"/>
                          <a:ea typeface="微软雅黑" panose="020B0503020204020204" pitchFamily="34" charset="-122"/>
                        </a:rPr>
                        <a:t>、落实安全责任。</a:t>
                      </a:r>
                      <a:r>
                        <a:rPr lang="en-US" altLang="zh-CN" sz="700" b="0" i="0" u="none" strike="noStrike" dirty="0">
                          <a:solidFill>
                            <a:srgbClr val="00465B"/>
                          </a:solidFill>
                          <a:effectLst/>
                          <a:latin typeface="微软雅黑" panose="020B0503020204020204" pitchFamily="34" charset="-122"/>
                          <a:ea typeface="微软雅黑" panose="020B0503020204020204" pitchFamily="34" charset="-122"/>
                        </a:rPr>
                        <a:t>2</a:t>
                      </a:r>
                      <a:r>
                        <a:rPr lang="zh-CN" altLang="en-US" sz="700" b="0" i="0" u="none" strike="noStrike" dirty="0">
                          <a:solidFill>
                            <a:srgbClr val="00465B"/>
                          </a:solidFill>
                          <a:effectLst/>
                          <a:latin typeface="微软雅黑" panose="020B0503020204020204" pitchFamily="34" charset="-122"/>
                          <a:ea typeface="微软雅黑" panose="020B0503020204020204" pitchFamily="34" charset="-122"/>
                        </a:rPr>
                        <a:t>、各部门加强对设备、人员的安全管理，制定保养计划对设备设施实施保养。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高 </a:t>
                      </a:r>
                      <a:r>
                        <a:rPr lang="en-US" sz="700" u="none" strike="noStrike" dirty="0">
                          <a:solidFill>
                            <a:srgbClr val="00465B"/>
                          </a:solidFill>
                          <a:effectLst/>
                        </a:rPr>
                        <a:t>High</a:t>
                      </a:r>
                      <a:endParaRPr 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设备设施的改进，有利于职业健康安全保护，降低职业健康安全风险，减少相关方投诉。</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分区域划分安全责任人，明确安全职责和工作内容。日常安全检查时纳入管理。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建立安全管理</a:t>
                      </a:r>
                      <a:r>
                        <a:rPr lang="en-US" altLang="zh-CN" sz="700" u="none" strike="noStrike" dirty="0">
                          <a:solidFill>
                            <a:srgbClr val="00465B"/>
                          </a:solidFill>
                          <a:effectLst/>
                        </a:rPr>
                        <a:t>CFT</a:t>
                      </a:r>
                      <a:r>
                        <a:rPr lang="zh-CN" altLang="en-US" sz="700" u="none" strike="noStrike" dirty="0">
                          <a:solidFill>
                            <a:srgbClr val="00465B"/>
                          </a:solidFill>
                          <a:effectLst/>
                        </a:rPr>
                        <a:t>小组，建立各小组工作推动年度工作计划。制定各小组的</a:t>
                      </a:r>
                      <a:r>
                        <a:rPr lang="en-US" altLang="zh-CN" sz="700" u="none" strike="noStrike" dirty="0">
                          <a:solidFill>
                            <a:srgbClr val="00465B"/>
                          </a:solidFill>
                          <a:effectLst/>
                        </a:rPr>
                        <a:t>KPI</a:t>
                      </a:r>
                      <a:r>
                        <a:rPr lang="zh-CN" altLang="en-US" sz="700" u="none" strike="noStrike" dirty="0">
                          <a:solidFill>
                            <a:srgbClr val="00465B"/>
                          </a:solidFill>
                          <a:effectLst/>
                        </a:rPr>
                        <a:t>指标，考核指标达成情况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实施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两者皆有 </a:t>
                      </a:r>
                      <a:r>
                        <a:rPr lang="en-US" sz="700" u="none" strike="noStrike">
                          <a:solidFill>
                            <a:srgbClr val="00465B"/>
                          </a:solidFill>
                          <a:effectLst/>
                        </a:rPr>
                        <a:t>E&amp;S&amp;H</a:t>
                      </a:r>
                      <a:endParaRPr lang="en-US" sz="700" b="1"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361302">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en-US" altLang="zh-CN" sz="700" b="0" i="0" u="none" strike="noStrike" dirty="0">
                          <a:solidFill>
                            <a:srgbClr val="00465B"/>
                          </a:solidFill>
                          <a:effectLst/>
                          <a:latin typeface="微软雅黑" panose="020B0503020204020204" pitchFamily="34" charset="-122"/>
                          <a:ea typeface="微软雅黑" panose="020B0503020204020204" pitchFamily="34" charset="-122"/>
                        </a:rPr>
                        <a:t>4</a:t>
                      </a:r>
                      <a:endParaRPr lang="en-US" altLang="zh-CN"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DB0D"/>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内部</a:t>
                      </a:r>
                      <a:r>
                        <a:rPr lang="en-US" sz="700" u="none" strike="noStrike">
                          <a:solidFill>
                            <a:srgbClr val="00465B"/>
                          </a:solidFill>
                          <a:effectLst/>
                        </a:rPr>
                        <a:t>Inside</a:t>
                      </a:r>
                      <a:endParaRPr 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相关方人员在我公司现场作业，若作业不规范，可能发生事故</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相关方人员定期培训考核</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低 </a:t>
                      </a:r>
                      <a:r>
                        <a:rPr lang="en-US" sz="700" u="none" strike="noStrike" dirty="0">
                          <a:solidFill>
                            <a:srgbClr val="00465B"/>
                          </a:solidFill>
                          <a:effectLst/>
                        </a:rPr>
                        <a:t>Low</a:t>
                      </a:r>
                      <a:endParaRPr 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安全</a:t>
                      </a:r>
                      <a:r>
                        <a:rPr lang="en-US" altLang="zh-CN" sz="700" u="none" strike="noStrike">
                          <a:solidFill>
                            <a:srgbClr val="00465B"/>
                          </a:solidFill>
                          <a:effectLst/>
                        </a:rPr>
                        <a:t>&amp;</a:t>
                      </a:r>
                      <a:r>
                        <a:rPr lang="zh-CN" altLang="en-US" sz="700" u="none" strike="noStrike">
                          <a:solidFill>
                            <a:srgbClr val="00465B"/>
                          </a:solidFill>
                          <a:effectLst/>
                        </a:rPr>
                        <a:t>职业健康 </a:t>
                      </a:r>
                      <a:r>
                        <a:rPr lang="en-US" sz="700" u="none" strike="noStrike">
                          <a:solidFill>
                            <a:srgbClr val="00465B"/>
                          </a:solidFill>
                          <a:effectLst/>
                        </a:rPr>
                        <a:t>S&amp;H ISO45001</a:t>
                      </a:r>
                      <a:endParaRPr lang="en-US" sz="700" b="1"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361302">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en-US" altLang="zh-CN" sz="700" u="none" strike="noStrike" dirty="0">
                          <a:solidFill>
                            <a:srgbClr val="00465B"/>
                          </a:solidFill>
                          <a:effectLst/>
                        </a:rPr>
                        <a:t>6</a:t>
                      </a:r>
                      <a:endParaRPr lang="en-US" altLang="zh-CN"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DB0D"/>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内部</a:t>
                      </a:r>
                      <a:r>
                        <a:rPr lang="en-US" sz="700" u="none" strike="noStrike">
                          <a:solidFill>
                            <a:srgbClr val="00465B"/>
                          </a:solidFill>
                          <a:effectLst/>
                        </a:rPr>
                        <a:t>Inside</a:t>
                      </a:r>
                      <a:endParaRPr 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暴雨、地震等极端天气</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专项应急预案，</a:t>
                      </a:r>
                      <a:r>
                        <a:rPr lang="en-US" altLang="zh-CN" sz="700" u="none" strike="noStrike">
                          <a:solidFill>
                            <a:srgbClr val="00465B"/>
                          </a:solidFill>
                          <a:effectLst/>
                        </a:rPr>
                        <a:t>ERT</a:t>
                      </a:r>
                      <a:r>
                        <a:rPr lang="zh-CN" altLang="en-US" sz="700" u="none" strike="noStrike">
                          <a:solidFill>
                            <a:srgbClr val="00465B"/>
                          </a:solidFill>
                          <a:effectLst/>
                        </a:rPr>
                        <a:t>人员培训、演练</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低 </a:t>
                      </a:r>
                      <a:r>
                        <a:rPr lang="en-US" sz="700" u="none" strike="noStrike" dirty="0">
                          <a:solidFill>
                            <a:srgbClr val="00465B"/>
                          </a:solidFill>
                          <a:effectLst/>
                        </a:rPr>
                        <a:t>Low</a:t>
                      </a:r>
                      <a:endParaRPr 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两者皆有 </a:t>
                      </a:r>
                      <a:r>
                        <a:rPr lang="en-US" sz="700" u="none" strike="noStrike">
                          <a:solidFill>
                            <a:srgbClr val="00465B"/>
                          </a:solidFill>
                          <a:effectLst/>
                        </a:rPr>
                        <a:t>E&amp;S&amp;H</a:t>
                      </a:r>
                      <a:endParaRPr lang="en-US" sz="700" b="1"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361302">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en-US" altLang="zh-CN" sz="700" u="none" strike="noStrike" dirty="0">
                          <a:solidFill>
                            <a:srgbClr val="00465B"/>
                          </a:solidFill>
                          <a:effectLst/>
                        </a:rPr>
                        <a:t>7</a:t>
                      </a:r>
                      <a:endParaRPr lang="en-US" altLang="zh-CN"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DB0D"/>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内部</a:t>
                      </a:r>
                      <a:r>
                        <a:rPr lang="en-US" sz="700" u="none" strike="noStrike">
                          <a:solidFill>
                            <a:srgbClr val="00465B"/>
                          </a:solidFill>
                          <a:effectLst/>
                        </a:rPr>
                        <a:t>Inside</a:t>
                      </a:r>
                      <a:endParaRPr 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新工艺、新设备引入，由于相关人员专业知识不足，未能有效辨识出所有风险</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b"/>
                      <a:r>
                        <a:rPr lang="zh-CN" altLang="en-US" sz="700" u="none" strike="noStrike">
                          <a:solidFill>
                            <a:srgbClr val="00465B"/>
                          </a:solidFill>
                          <a:effectLst/>
                        </a:rPr>
                        <a:t>及时接触了解行业前沿动态，掌握新设备、工艺信息</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低 </a:t>
                      </a:r>
                      <a:r>
                        <a:rPr lang="en-US" sz="700" u="none" strike="noStrike" dirty="0">
                          <a:solidFill>
                            <a:srgbClr val="00465B"/>
                          </a:solidFill>
                          <a:effectLst/>
                        </a:rPr>
                        <a:t>Low</a:t>
                      </a:r>
                      <a:endParaRPr 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新设备、新工艺的引进，淘汰落后设备和工艺，消除降低相关危险源</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改善工艺流程</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积极接触了解前沿工艺信息</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实施</a:t>
                      </a:r>
                      <a:endParaRPr 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两者皆有 </a:t>
                      </a:r>
                      <a:r>
                        <a:rPr lang="en-US" sz="700" u="none" strike="noStrike">
                          <a:solidFill>
                            <a:srgbClr val="00465B"/>
                          </a:solidFill>
                          <a:effectLst/>
                        </a:rPr>
                        <a:t>E&amp;S&amp;H</a:t>
                      </a:r>
                      <a:endParaRPr lang="en-US" sz="700" b="1"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361302">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en-US" altLang="zh-CN" sz="700" u="none" strike="noStrike" dirty="0">
                          <a:solidFill>
                            <a:srgbClr val="00465B"/>
                          </a:solidFill>
                          <a:effectLst/>
                        </a:rPr>
                        <a:t>8</a:t>
                      </a:r>
                      <a:endParaRPr lang="en-US" altLang="zh-CN"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DB0D"/>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内部</a:t>
                      </a:r>
                      <a:r>
                        <a:rPr lang="en-US" sz="700" u="none" strike="noStrike">
                          <a:solidFill>
                            <a:srgbClr val="00465B"/>
                          </a:solidFill>
                          <a:effectLst/>
                        </a:rPr>
                        <a:t>Inside</a:t>
                      </a:r>
                      <a:endParaRPr 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弧焊站岗位比较多，弧焊站岗位和操作岗位未定岗，可能存在转岗未岗前体检的风险。</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建议有条件进行定岗，严格执行职业健康管理制度，做到定岗</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高 </a:t>
                      </a:r>
                      <a:r>
                        <a:rPr lang="en-US" sz="700" u="none" strike="noStrike">
                          <a:solidFill>
                            <a:srgbClr val="00465B"/>
                          </a:solidFill>
                          <a:effectLst/>
                        </a:rPr>
                        <a:t>High</a:t>
                      </a:r>
                      <a:endParaRPr 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b="0" i="0" u="none" strike="noStrike" dirty="0">
                          <a:solidFill>
                            <a:srgbClr val="00465B"/>
                          </a:solidFill>
                          <a:effectLst/>
                          <a:latin typeface="微软雅黑" panose="020B0503020204020204" pitchFamily="34" charset="-122"/>
                          <a:ea typeface="微软雅黑" panose="020B0503020204020204" pitchFamily="34" charset="-122"/>
                        </a:rPr>
                        <a:t>定岗可以更加提升员工操作熟练度，避免安全质量事件</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强化转岗监管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完善职业危害人员档案，加强转岗、离岗管控。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700" u="none" strike="noStrike" dirty="0">
                          <a:solidFill>
                            <a:srgbClr val="00465B"/>
                          </a:solidFill>
                          <a:effectLst/>
                        </a:rPr>
                        <a:t>　实施</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两者皆有 </a:t>
                      </a:r>
                      <a:r>
                        <a:rPr lang="en-US" sz="700" u="none" strike="noStrike">
                          <a:solidFill>
                            <a:srgbClr val="00465B"/>
                          </a:solidFill>
                          <a:effectLst/>
                        </a:rPr>
                        <a:t>E&amp;S&amp;H</a:t>
                      </a:r>
                      <a:endParaRPr lang="en-US" sz="700" b="1"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363053">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en-US" altLang="zh-CN" sz="700" u="none" strike="noStrike" dirty="0">
                          <a:solidFill>
                            <a:srgbClr val="00465B"/>
                          </a:solidFill>
                          <a:effectLst/>
                        </a:rPr>
                        <a:t>9</a:t>
                      </a:r>
                      <a:endParaRPr lang="en-US" altLang="zh-CN"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DB0D"/>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内部</a:t>
                      </a:r>
                      <a:r>
                        <a:rPr lang="en-US" sz="700" u="none" strike="noStrike">
                          <a:solidFill>
                            <a:srgbClr val="00465B"/>
                          </a:solidFill>
                          <a:effectLst/>
                        </a:rPr>
                        <a:t>Inside</a:t>
                      </a:r>
                      <a:endParaRPr 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机器人维修、调试等，若未按要求执行能量锁定，可能造成严重事故</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b"/>
                      <a:r>
                        <a:rPr lang="en-US" altLang="zh-CN" sz="700" u="none" strike="noStrike">
                          <a:solidFill>
                            <a:srgbClr val="00465B"/>
                          </a:solidFill>
                          <a:effectLst/>
                        </a:rPr>
                        <a:t>LOTO ODS</a:t>
                      </a:r>
                      <a:r>
                        <a:rPr lang="zh-CN" altLang="en-US" sz="700" u="none" strike="noStrike">
                          <a:solidFill>
                            <a:srgbClr val="00465B"/>
                          </a:solidFill>
                          <a:effectLst/>
                        </a:rPr>
                        <a:t>认真编制，相关人员定期培训、考核和授权，定期抽查作业情况</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高 </a:t>
                      </a:r>
                      <a:r>
                        <a:rPr lang="en-US" sz="700" u="none" strike="noStrike">
                          <a:solidFill>
                            <a:srgbClr val="00465B"/>
                          </a:solidFill>
                          <a:effectLst/>
                        </a:rPr>
                        <a:t>High</a:t>
                      </a:r>
                      <a:endParaRPr 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安全</a:t>
                      </a:r>
                      <a:r>
                        <a:rPr lang="en-US" altLang="zh-CN" sz="700" u="none" strike="noStrike" dirty="0">
                          <a:solidFill>
                            <a:srgbClr val="00465B"/>
                          </a:solidFill>
                          <a:effectLst/>
                        </a:rPr>
                        <a:t>&amp;</a:t>
                      </a:r>
                      <a:r>
                        <a:rPr lang="zh-CN" altLang="en-US" sz="700" u="none" strike="noStrike" dirty="0">
                          <a:solidFill>
                            <a:srgbClr val="00465B"/>
                          </a:solidFill>
                          <a:effectLst/>
                        </a:rPr>
                        <a:t>职业健康 </a:t>
                      </a:r>
                      <a:r>
                        <a:rPr lang="en-US" sz="700" u="none" strike="noStrike" dirty="0">
                          <a:solidFill>
                            <a:srgbClr val="00465B"/>
                          </a:solidFill>
                          <a:effectLst/>
                        </a:rPr>
                        <a:t>S&amp;H ISO45001</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363053">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en-US" altLang="zh-CN" sz="700" u="none" strike="noStrike" dirty="0">
                          <a:solidFill>
                            <a:srgbClr val="00465B"/>
                          </a:solidFill>
                          <a:effectLst/>
                        </a:rPr>
                        <a:t>10</a:t>
                      </a:r>
                      <a:endParaRPr lang="en-US" altLang="zh-CN"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DB0D"/>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内部</a:t>
                      </a:r>
                      <a:r>
                        <a:rPr lang="en-US" sz="700" u="none" strike="noStrike">
                          <a:solidFill>
                            <a:srgbClr val="00465B"/>
                          </a:solidFill>
                          <a:effectLst/>
                        </a:rPr>
                        <a:t>Inside</a:t>
                      </a:r>
                      <a:endParaRPr 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排烟管道清理，若作业不规范、施工安全措施落实不到位，可能引发严重事故</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b"/>
                      <a:r>
                        <a:rPr lang="zh-CN" altLang="en-US" sz="700" u="none" strike="noStrike">
                          <a:solidFill>
                            <a:srgbClr val="00465B"/>
                          </a:solidFill>
                          <a:effectLst/>
                        </a:rPr>
                        <a:t>作业前提前制定安全施工方案，按要求进行审批，作业期间</a:t>
                      </a:r>
                      <a:r>
                        <a:rPr lang="en-US" altLang="zh-CN" sz="700" u="none" strike="noStrike">
                          <a:solidFill>
                            <a:srgbClr val="00465B"/>
                          </a:solidFill>
                          <a:effectLst/>
                        </a:rPr>
                        <a:t>HSE</a:t>
                      </a:r>
                      <a:r>
                        <a:rPr lang="zh-CN" altLang="en-US" sz="700" u="none" strike="noStrike">
                          <a:solidFill>
                            <a:srgbClr val="00465B"/>
                          </a:solidFill>
                          <a:effectLst/>
                        </a:rPr>
                        <a:t>全程监管</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高 </a:t>
                      </a:r>
                      <a:r>
                        <a:rPr lang="en-US" sz="700" u="none" strike="noStrike" dirty="0">
                          <a:solidFill>
                            <a:srgbClr val="00465B"/>
                          </a:solidFill>
                          <a:effectLst/>
                        </a:rPr>
                        <a:t>High</a:t>
                      </a:r>
                      <a:endParaRPr 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a:solidFill>
                            <a:srgbClr val="00465B"/>
                          </a:solidFill>
                          <a:effectLst/>
                        </a:rPr>
                        <a:t>　</a:t>
                      </a:r>
                      <a:endParaRPr lang="zh-CN" altLang="en-US" sz="700" b="0" i="0" u="none" strike="noStrike">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安全</a:t>
                      </a:r>
                      <a:r>
                        <a:rPr lang="en-US" altLang="zh-CN" sz="700" u="none" strike="noStrike" dirty="0">
                          <a:solidFill>
                            <a:srgbClr val="00465B"/>
                          </a:solidFill>
                          <a:effectLst/>
                        </a:rPr>
                        <a:t>&amp;</a:t>
                      </a:r>
                      <a:r>
                        <a:rPr lang="zh-CN" altLang="en-US" sz="700" u="none" strike="noStrike" dirty="0">
                          <a:solidFill>
                            <a:srgbClr val="00465B"/>
                          </a:solidFill>
                          <a:effectLst/>
                        </a:rPr>
                        <a:t>职业健康 </a:t>
                      </a:r>
                      <a:r>
                        <a:rPr lang="en-US" sz="700" u="none" strike="noStrike" dirty="0">
                          <a:solidFill>
                            <a:srgbClr val="00465B"/>
                          </a:solidFill>
                          <a:effectLst/>
                        </a:rPr>
                        <a:t>S&amp;H ISO45001</a:t>
                      </a:r>
                      <a:endParaRPr lang="en-US" sz="700" b="1"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fontAlgn="ctr"/>
                      <a:r>
                        <a:rPr lang="zh-CN" altLang="en-US" sz="700" u="none" strike="noStrike" dirty="0">
                          <a:solidFill>
                            <a:srgbClr val="00465B"/>
                          </a:solidFill>
                          <a:effectLst/>
                        </a:rPr>
                        <a:t>　</a:t>
                      </a:r>
                      <a:endParaRPr lang="zh-CN" altLang="en-US" sz="700" b="0" i="0" u="none" strike="noStrike" dirty="0">
                        <a:solidFill>
                          <a:srgbClr val="00465B"/>
                        </a:solidFill>
                        <a:effectLst/>
                        <a:latin typeface="微软雅黑" panose="020B0503020204020204" pitchFamily="34" charset="-122"/>
                        <a:ea typeface="微软雅黑" panose="020B0503020204020204"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2770"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32771" name="TextBox 16"/>
          <p:cNvPicPr/>
          <p:nvPr/>
        </p:nvPicPr>
        <p:blipFill>
          <a:blip r:embed="rId1"/>
          <a:stretch>
            <a:fillRect/>
          </a:stretch>
        </p:blipFill>
        <p:spPr>
          <a:xfrm>
            <a:off x="354013" y="261938"/>
            <a:ext cx="1309687" cy="1079500"/>
          </a:xfrm>
          <a:prstGeom prst="rect">
            <a:avLst/>
          </a:prstGeom>
          <a:noFill/>
          <a:ln w="9525">
            <a:noFill/>
          </a:ln>
        </p:spPr>
      </p:pic>
      <p:sp>
        <p:nvSpPr>
          <p:cNvPr id="32772" name="文本框 11"/>
          <p:cNvSpPr txBox="1"/>
          <p:nvPr/>
        </p:nvSpPr>
        <p:spPr>
          <a:xfrm>
            <a:off x="1828800" y="312738"/>
            <a:ext cx="3643313"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体系运行资源</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
        <p:nvSpPr>
          <p:cNvPr id="19461" name="Freeform 16"/>
          <p:cNvSpPr>
            <a:spLocks noEditPoints="1"/>
          </p:cNvSpPr>
          <p:nvPr/>
        </p:nvSpPr>
        <p:spPr>
          <a:xfrm>
            <a:off x="6650038" y="3162300"/>
            <a:ext cx="2176462" cy="2025650"/>
          </a:xfrm>
          <a:custGeom>
            <a:avLst/>
            <a:gdLst/>
            <a:ahLst/>
            <a:cxnLst>
              <a:cxn ang="0">
                <a:pos x="36477" y="2001391"/>
              </a:cxn>
              <a:cxn ang="0">
                <a:pos x="0" y="1916483"/>
              </a:cxn>
              <a:cxn ang="0">
                <a:pos x="97272" y="1528335"/>
              </a:cxn>
              <a:cxn ang="0">
                <a:pos x="753858" y="1115927"/>
              </a:cxn>
              <a:cxn ang="0">
                <a:pos x="303975" y="618612"/>
              </a:cxn>
              <a:cxn ang="0">
                <a:pos x="425565" y="97037"/>
              </a:cxn>
              <a:cxn ang="0">
                <a:pos x="522837" y="12130"/>
              </a:cxn>
              <a:cxn ang="0">
                <a:pos x="632268" y="36389"/>
              </a:cxn>
              <a:cxn ang="0">
                <a:pos x="2079190" y="909723"/>
              </a:cxn>
              <a:cxn ang="0">
                <a:pos x="2176462" y="1067408"/>
              </a:cxn>
              <a:cxn ang="0">
                <a:pos x="2079190" y="1164446"/>
              </a:cxn>
              <a:cxn ang="0">
                <a:pos x="121590" y="2025650"/>
              </a:cxn>
              <a:cxn ang="0">
                <a:pos x="36477" y="2001391"/>
              </a:cxn>
              <a:cxn ang="0">
                <a:pos x="1373968" y="788427"/>
              </a:cxn>
              <a:cxn ang="0">
                <a:pos x="1215901" y="897593"/>
              </a:cxn>
              <a:cxn ang="0">
                <a:pos x="1373968" y="1018890"/>
              </a:cxn>
              <a:cxn ang="0">
                <a:pos x="1532035" y="897593"/>
              </a:cxn>
              <a:cxn ang="0">
                <a:pos x="1373968" y="788427"/>
              </a:cxn>
            </a:cxnLst>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EE493F">
              <a:alpha val="100000"/>
            </a:srgbClr>
          </a:solidFill>
          <a:ln w="9525">
            <a:noFill/>
          </a:ln>
          <a:effectLst>
            <a:outerShdw dist="38100" dir="2699999" algn="ctr" rotWithShape="0">
              <a:srgbClr val="000000">
                <a:alpha val="37000"/>
              </a:srgbClr>
            </a:outerShdw>
          </a:effectLst>
        </p:spPr>
        <p:txBody>
          <a:bodyPr/>
          <a:p>
            <a:endParaRPr lang="zh-CN" altLang="en-US"/>
          </a:p>
        </p:txBody>
      </p:sp>
      <p:sp>
        <p:nvSpPr>
          <p:cNvPr id="19462" name="Freeform 17"/>
          <p:cNvSpPr/>
          <p:nvPr/>
        </p:nvSpPr>
        <p:spPr>
          <a:xfrm>
            <a:off x="5472113" y="3378200"/>
            <a:ext cx="1763712" cy="1736725"/>
          </a:xfrm>
          <a:custGeom>
            <a:avLst/>
            <a:gdLst/>
            <a:ahLst/>
            <a:cxnLst>
              <a:cxn ang="0">
                <a:pos x="1763712" y="898725"/>
              </a:cxn>
              <a:cxn ang="0">
                <a:pos x="1617750" y="1068754"/>
              </a:cxn>
              <a:cxn ang="0">
                <a:pos x="97308" y="1736725"/>
              </a:cxn>
              <a:cxn ang="0">
                <a:pos x="24327" y="1712435"/>
              </a:cxn>
              <a:cxn ang="0">
                <a:pos x="0" y="1639566"/>
              </a:cxn>
              <a:cxn ang="0">
                <a:pos x="72981" y="1311652"/>
              </a:cxn>
              <a:cxn ang="0">
                <a:pos x="608177" y="886580"/>
              </a:cxn>
              <a:cxn ang="0">
                <a:pos x="255434" y="534377"/>
              </a:cxn>
              <a:cxn ang="0">
                <a:pos x="352742" y="97159"/>
              </a:cxn>
              <a:cxn ang="0">
                <a:pos x="437887" y="12145"/>
              </a:cxn>
              <a:cxn ang="0">
                <a:pos x="535195" y="36435"/>
              </a:cxn>
              <a:cxn ang="0">
                <a:pos x="1678567" y="740841"/>
              </a:cxn>
              <a:cxn ang="0">
                <a:pos x="1763712" y="898725"/>
              </a:cxn>
            </a:cxnLst>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12BB9A">
              <a:alpha val="100000"/>
            </a:srgbClr>
          </a:solidFill>
          <a:ln w="9525">
            <a:noFill/>
          </a:ln>
          <a:effectLst>
            <a:outerShdw dist="38100" dir="2699999" algn="ctr" rotWithShape="0">
              <a:srgbClr val="000000">
                <a:alpha val="37000"/>
              </a:srgbClr>
            </a:outerShdw>
          </a:effectLst>
        </p:spPr>
        <p:txBody>
          <a:bodyPr/>
          <a:p>
            <a:endParaRPr lang="zh-CN" altLang="en-US"/>
          </a:p>
        </p:txBody>
      </p:sp>
      <p:sp>
        <p:nvSpPr>
          <p:cNvPr id="19463" name="Freeform 18"/>
          <p:cNvSpPr/>
          <p:nvPr/>
        </p:nvSpPr>
        <p:spPr>
          <a:xfrm>
            <a:off x="4376738" y="3536950"/>
            <a:ext cx="1543050" cy="1508125"/>
          </a:xfrm>
          <a:custGeom>
            <a:avLst/>
            <a:gdLst/>
            <a:ahLst/>
            <a:cxnLst>
              <a:cxn ang="0">
                <a:pos x="1543050" y="778387"/>
              </a:cxn>
              <a:cxn ang="0">
                <a:pos x="1421550" y="924335"/>
              </a:cxn>
              <a:cxn ang="0">
                <a:pos x="97200" y="1508125"/>
              </a:cxn>
              <a:cxn ang="0">
                <a:pos x="24300" y="1495963"/>
              </a:cxn>
              <a:cxn ang="0">
                <a:pos x="12150" y="1435151"/>
              </a:cxn>
              <a:cxn ang="0">
                <a:pos x="72900" y="1143256"/>
              </a:cxn>
              <a:cxn ang="0">
                <a:pos x="473850" y="754063"/>
              </a:cxn>
              <a:cxn ang="0">
                <a:pos x="230850" y="462167"/>
              </a:cxn>
              <a:cxn ang="0">
                <a:pos x="315900" y="72974"/>
              </a:cxn>
              <a:cxn ang="0">
                <a:pos x="388800" y="12162"/>
              </a:cxn>
              <a:cxn ang="0">
                <a:pos x="473850" y="24325"/>
              </a:cxn>
              <a:cxn ang="0">
                <a:pos x="1470150" y="632440"/>
              </a:cxn>
              <a:cxn ang="0">
                <a:pos x="1543050" y="778387"/>
              </a:cxn>
            </a:cxnLst>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3CBDDA">
              <a:alpha val="100000"/>
            </a:srgbClr>
          </a:solidFill>
          <a:ln w="9525">
            <a:noFill/>
          </a:ln>
          <a:effectLst>
            <a:outerShdw dist="38100" dir="5400000" algn="ctr" rotWithShape="0">
              <a:srgbClr val="000000">
                <a:alpha val="37000"/>
              </a:srgbClr>
            </a:outerShdw>
          </a:effectLst>
        </p:spPr>
        <p:txBody>
          <a:bodyPr/>
          <a:p>
            <a:endParaRPr lang="zh-CN" altLang="en-US"/>
          </a:p>
        </p:txBody>
      </p:sp>
      <p:sp>
        <p:nvSpPr>
          <p:cNvPr id="19464" name="Freeform 19"/>
          <p:cNvSpPr/>
          <p:nvPr/>
        </p:nvSpPr>
        <p:spPr>
          <a:xfrm>
            <a:off x="3516313" y="3670300"/>
            <a:ext cx="1225550" cy="1239838"/>
          </a:xfrm>
          <a:custGeom>
            <a:avLst/>
            <a:gdLst/>
            <a:ahLst/>
            <a:cxnLst>
              <a:cxn ang="0">
                <a:pos x="182012" y="376814"/>
              </a:cxn>
              <a:cxn ang="0">
                <a:pos x="254817" y="60776"/>
              </a:cxn>
              <a:cxn ang="0">
                <a:pos x="315488" y="12155"/>
              </a:cxn>
              <a:cxn ang="0">
                <a:pos x="388293" y="24311"/>
              </a:cxn>
              <a:cxn ang="0">
                <a:pos x="1152745" y="498366"/>
              </a:cxn>
              <a:cxn ang="0">
                <a:pos x="1225550" y="619919"/>
              </a:cxn>
              <a:cxn ang="0">
                <a:pos x="1140611" y="765782"/>
              </a:cxn>
              <a:cxn ang="0">
                <a:pos x="72805" y="1239838"/>
              </a:cxn>
              <a:cxn ang="0">
                <a:pos x="24268" y="1227683"/>
              </a:cxn>
              <a:cxn ang="0">
                <a:pos x="0" y="1179062"/>
              </a:cxn>
              <a:cxn ang="0">
                <a:pos x="60671" y="935956"/>
              </a:cxn>
              <a:cxn ang="0">
                <a:pos x="182012" y="376814"/>
              </a:cxn>
            </a:cxnLst>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FFBE00">
              <a:alpha val="100000"/>
            </a:srgbClr>
          </a:solidFill>
          <a:ln w="9525">
            <a:noFill/>
          </a:ln>
          <a:effectLst>
            <a:outerShdw dist="38100" dir="2699999" algn="ctr" rotWithShape="0">
              <a:srgbClr val="000000">
                <a:alpha val="37000"/>
              </a:srgbClr>
            </a:outerShdw>
          </a:effectLst>
        </p:spPr>
        <p:txBody>
          <a:bodyPr/>
          <a:p>
            <a:endParaRPr lang="zh-CN" altLang="en-US"/>
          </a:p>
        </p:txBody>
      </p:sp>
      <p:grpSp>
        <p:nvGrpSpPr>
          <p:cNvPr id="19465" name="Group 6"/>
          <p:cNvGrpSpPr/>
          <p:nvPr/>
        </p:nvGrpSpPr>
        <p:grpSpPr>
          <a:xfrm flipH="1">
            <a:off x="8251825" y="2921000"/>
            <a:ext cx="3765550" cy="992188"/>
            <a:chOff x="-587833" y="-50414"/>
            <a:chExt cx="3046179" cy="802586"/>
          </a:xfrm>
        </p:grpSpPr>
        <p:sp>
          <p:nvSpPr>
            <p:cNvPr id="32787" name="任意多边形 10"/>
            <p:cNvSpPr/>
            <p:nvPr/>
          </p:nvSpPr>
          <p:spPr>
            <a:xfrm flipH="1">
              <a:off x="1588" y="476058"/>
              <a:ext cx="2456758" cy="276114"/>
            </a:xfrm>
            <a:custGeom>
              <a:avLst/>
              <a:gdLst/>
              <a:ahLst/>
              <a:cxnLst>
                <a:cxn ang="0">
                  <a:pos x="0" y="276114"/>
                </a:cxn>
                <a:cxn ang="0">
                  <a:pos x="263224" y="0"/>
                </a:cxn>
                <a:cxn ang="0">
                  <a:pos x="2456758" y="0"/>
                </a:cxn>
              </a:cxnLst>
              <a:pathLst>
                <a:path w="1600200" h="552450">
                  <a:moveTo>
                    <a:pt x="0" y="552450"/>
                  </a:moveTo>
                  <a:lnTo>
                    <a:pt x="171450" y="0"/>
                  </a:lnTo>
                  <a:lnTo>
                    <a:pt x="1600200" y="0"/>
                  </a:lnTo>
                </a:path>
              </a:pathLst>
            </a:custGeom>
            <a:noFill/>
            <a:ln w="19050" cap="flat" cmpd="sng">
              <a:solidFill>
                <a:srgbClr val="000000">
                  <a:alpha val="100000"/>
                </a:srgbClr>
              </a:solidFill>
              <a:prstDash val="sysDot"/>
              <a:bevel/>
              <a:headEnd type="oval" w="med" len="med"/>
              <a:tailEnd type="triangle" w="med" len="med"/>
            </a:ln>
          </p:spPr>
          <p:txBody>
            <a:bodyPr/>
            <a:p>
              <a:endParaRPr lang="zh-CN" altLang="en-US"/>
            </a:p>
          </p:txBody>
        </p:sp>
        <p:sp>
          <p:nvSpPr>
            <p:cNvPr id="32788" name="TextBox 13"/>
            <p:cNvSpPr txBox="1"/>
            <p:nvPr/>
          </p:nvSpPr>
          <p:spPr>
            <a:xfrm>
              <a:off x="-587833" y="-50414"/>
              <a:ext cx="1999528" cy="67190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1600" dirty="0">
                  <a:solidFill>
                    <a:srgbClr val="262626"/>
                  </a:solidFill>
                  <a:latin typeface="微软雅黑" panose="020B0503020204020204" pitchFamily="34" charset="-122"/>
                  <a:ea typeface="微软雅黑" panose="020B0503020204020204" pitchFamily="34" charset="-122"/>
                </a:rPr>
                <a:t>EHS</a:t>
              </a:r>
              <a:r>
                <a:rPr lang="zh-CN" altLang="en-US" sz="1600" dirty="0">
                  <a:solidFill>
                    <a:srgbClr val="262626"/>
                  </a:solidFill>
                  <a:latin typeface="微软雅黑" panose="020B0503020204020204" pitchFamily="34" charset="-122"/>
                  <a:ea typeface="微软雅黑" panose="020B0503020204020204" pitchFamily="34" charset="-122"/>
                </a:rPr>
                <a:t>费用专款专用，严格按照法规要求保证投入</a:t>
              </a:r>
              <a:endParaRPr lang="zh-CN" altLang="en-US" sz="1600"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endParaRPr lang="en-US" altLang="zh-CN" sz="1600" dirty="0">
                <a:solidFill>
                  <a:srgbClr val="262626"/>
                </a:solidFill>
                <a:latin typeface="微软雅黑" panose="020B0503020204020204" pitchFamily="34" charset="-122"/>
                <a:ea typeface="微软雅黑" panose="020B0503020204020204" pitchFamily="34" charset="-122"/>
              </a:endParaRPr>
            </a:p>
          </p:txBody>
        </p:sp>
      </p:grpSp>
      <p:grpSp>
        <p:nvGrpSpPr>
          <p:cNvPr id="19470" name="Group 11"/>
          <p:cNvGrpSpPr/>
          <p:nvPr/>
        </p:nvGrpSpPr>
        <p:grpSpPr>
          <a:xfrm>
            <a:off x="311150" y="2860675"/>
            <a:ext cx="3538538" cy="1420813"/>
            <a:chOff x="-402557" y="-394098"/>
            <a:chExt cx="2860903" cy="1146270"/>
          </a:xfrm>
        </p:grpSpPr>
        <p:sp>
          <p:nvSpPr>
            <p:cNvPr id="32785" name="任意多边形 15"/>
            <p:cNvSpPr/>
            <p:nvPr/>
          </p:nvSpPr>
          <p:spPr>
            <a:xfrm flipH="1">
              <a:off x="1587" y="476058"/>
              <a:ext cx="2456759" cy="276114"/>
            </a:xfrm>
            <a:custGeom>
              <a:avLst/>
              <a:gdLst/>
              <a:ahLst/>
              <a:cxnLst>
                <a:cxn ang="0">
                  <a:pos x="0" y="276114"/>
                </a:cxn>
                <a:cxn ang="0">
                  <a:pos x="263224" y="0"/>
                </a:cxn>
                <a:cxn ang="0">
                  <a:pos x="2456759" y="0"/>
                </a:cxn>
              </a:cxnLst>
              <a:pathLst>
                <a:path w="1600200" h="552450">
                  <a:moveTo>
                    <a:pt x="0" y="552450"/>
                  </a:moveTo>
                  <a:lnTo>
                    <a:pt x="171450" y="0"/>
                  </a:lnTo>
                  <a:lnTo>
                    <a:pt x="1600200" y="0"/>
                  </a:lnTo>
                </a:path>
              </a:pathLst>
            </a:custGeom>
            <a:noFill/>
            <a:ln w="19050" cap="flat" cmpd="sng">
              <a:solidFill>
                <a:srgbClr val="000000">
                  <a:alpha val="100000"/>
                </a:srgbClr>
              </a:solidFill>
              <a:prstDash val="sysDot"/>
              <a:bevel/>
              <a:headEnd type="oval" w="med" len="med"/>
              <a:tailEnd type="triangle" w="med" len="med"/>
            </a:ln>
          </p:spPr>
          <p:txBody>
            <a:bodyPr/>
            <a:p>
              <a:endParaRPr lang="zh-CN" altLang="en-US"/>
            </a:p>
          </p:txBody>
        </p:sp>
        <p:sp>
          <p:nvSpPr>
            <p:cNvPr id="32786" name="TextBox 11"/>
            <p:cNvSpPr txBox="1"/>
            <p:nvPr/>
          </p:nvSpPr>
          <p:spPr>
            <a:xfrm>
              <a:off x="-402557" y="-394098"/>
              <a:ext cx="2000804" cy="106824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600" dirty="0">
                  <a:solidFill>
                    <a:srgbClr val="262626"/>
                  </a:solidFill>
                  <a:latin typeface="微软雅黑" panose="020B0503020204020204" pitchFamily="34" charset="-122"/>
                  <a:ea typeface="微软雅黑" panose="020B0503020204020204" pitchFamily="34" charset="-122"/>
                </a:rPr>
                <a:t>根据人员变更调整安委会、</a:t>
              </a:r>
              <a:r>
                <a:rPr lang="en-US" altLang="zh-CN" sz="1600" dirty="0">
                  <a:solidFill>
                    <a:srgbClr val="262626"/>
                  </a:solidFill>
                  <a:latin typeface="微软雅黑" panose="020B0503020204020204" pitchFamily="34" charset="-122"/>
                  <a:ea typeface="微软雅黑" panose="020B0503020204020204" pitchFamily="34" charset="-122"/>
                </a:rPr>
                <a:t>CFT</a:t>
              </a:r>
              <a:r>
                <a:rPr lang="zh-CN" altLang="en-US" sz="1600" dirty="0">
                  <a:solidFill>
                    <a:srgbClr val="262626"/>
                  </a:solidFill>
                  <a:latin typeface="微软雅黑" panose="020B0503020204020204" pitchFamily="34" charset="-122"/>
                  <a:ea typeface="微软雅黑" panose="020B0503020204020204" pitchFamily="34" charset="-122"/>
                </a:rPr>
                <a:t>及</a:t>
              </a:r>
              <a:r>
                <a:rPr lang="en-US" altLang="zh-CN" sz="1600" dirty="0">
                  <a:solidFill>
                    <a:srgbClr val="262626"/>
                  </a:solidFill>
                  <a:latin typeface="微软雅黑" panose="020B0503020204020204" pitchFamily="34" charset="-122"/>
                  <a:ea typeface="微软雅黑" panose="020B0503020204020204" pitchFamily="34" charset="-122"/>
                </a:rPr>
                <a:t>ERT</a:t>
              </a:r>
              <a:r>
                <a:rPr lang="zh-CN" altLang="en-US" sz="1600" dirty="0">
                  <a:solidFill>
                    <a:srgbClr val="262626"/>
                  </a:solidFill>
                  <a:latin typeface="微软雅黑" panose="020B0503020204020204" pitchFamily="34" charset="-122"/>
                  <a:ea typeface="微软雅黑" panose="020B0503020204020204" pitchFamily="34" charset="-122"/>
                </a:rPr>
                <a:t>小组成员</a:t>
              </a:r>
              <a:endParaRPr lang="zh-CN" altLang="en-US" sz="1600"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600" dirty="0">
                  <a:solidFill>
                    <a:srgbClr val="262626"/>
                  </a:solidFill>
                  <a:latin typeface="微软雅黑" panose="020B0503020204020204" pitchFamily="34" charset="-122"/>
                  <a:ea typeface="微软雅黑" panose="020B0503020204020204" pitchFamily="34" charset="-122"/>
                </a:rPr>
                <a:t>管理人员</a:t>
              </a:r>
              <a:r>
                <a:rPr lang="en-US" altLang="zh-CN" sz="1600" dirty="0">
                  <a:solidFill>
                    <a:srgbClr val="262626"/>
                  </a:solidFill>
                  <a:latin typeface="微软雅黑" panose="020B0503020204020204" pitchFamily="34" charset="-122"/>
                  <a:ea typeface="微软雅黑" panose="020B0503020204020204" pitchFamily="34" charset="-122"/>
                </a:rPr>
                <a:t>EHS</a:t>
              </a:r>
              <a:r>
                <a:rPr lang="zh-CN" altLang="en-US" sz="1600" dirty="0">
                  <a:solidFill>
                    <a:srgbClr val="262626"/>
                  </a:solidFill>
                  <a:latin typeface="微软雅黑" panose="020B0503020204020204" pitchFamily="34" charset="-122"/>
                  <a:ea typeface="微软雅黑" panose="020B0503020204020204" pitchFamily="34" charset="-122"/>
                </a:rPr>
                <a:t>培训</a:t>
              </a:r>
              <a:endParaRPr lang="zh-CN" altLang="en-US" sz="1600"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600" dirty="0">
                  <a:solidFill>
                    <a:srgbClr val="262626"/>
                  </a:solidFill>
                  <a:latin typeface="微软雅黑" panose="020B0503020204020204" pitchFamily="34" charset="-122"/>
                  <a:ea typeface="微软雅黑" panose="020B0503020204020204" pitchFamily="34" charset="-122"/>
                </a:rPr>
                <a:t>员工安全技能、知识培训</a:t>
              </a:r>
              <a:endParaRPr lang="zh-CN" altLang="en-US" sz="1600"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endParaRPr lang="en-US" altLang="zh-CN" sz="1600" dirty="0">
                <a:solidFill>
                  <a:srgbClr val="262626"/>
                </a:solidFill>
                <a:latin typeface="微软雅黑" panose="020B0503020204020204" pitchFamily="34" charset="-122"/>
                <a:ea typeface="微软雅黑" panose="020B0503020204020204" pitchFamily="34" charset="-122"/>
              </a:endParaRPr>
            </a:p>
          </p:txBody>
        </p:sp>
      </p:grpSp>
      <p:grpSp>
        <p:nvGrpSpPr>
          <p:cNvPr id="19475" name="Group 16"/>
          <p:cNvGrpSpPr/>
          <p:nvPr/>
        </p:nvGrpSpPr>
        <p:grpSpPr>
          <a:xfrm>
            <a:off x="6354763" y="1341438"/>
            <a:ext cx="2582862" cy="2589212"/>
            <a:chOff x="469162" y="-804881"/>
            <a:chExt cx="2582801" cy="2589274"/>
          </a:xfrm>
        </p:grpSpPr>
        <p:sp>
          <p:nvSpPr>
            <p:cNvPr id="32783" name="TextBox 11"/>
            <p:cNvSpPr txBox="1"/>
            <p:nvPr/>
          </p:nvSpPr>
          <p:spPr>
            <a:xfrm flipH="1">
              <a:off x="469162" y="-804881"/>
              <a:ext cx="2582801" cy="132347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600" dirty="0">
                  <a:solidFill>
                    <a:srgbClr val="262626"/>
                  </a:solidFill>
                  <a:latin typeface="微软雅黑" panose="020B0503020204020204" pitchFamily="34" charset="-122"/>
                  <a:ea typeface="微软雅黑" panose="020B0503020204020204" pitchFamily="34" charset="-122"/>
                </a:rPr>
                <a:t>园区消防用水连接市政管网，且备有水箱，满足正常需求</a:t>
              </a:r>
              <a:endParaRPr lang="zh-CN" altLang="en-US" sz="1600"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600" dirty="0">
                  <a:solidFill>
                    <a:srgbClr val="262626"/>
                  </a:solidFill>
                  <a:latin typeface="微软雅黑" panose="020B0503020204020204" pitchFamily="34" charset="-122"/>
                  <a:ea typeface="微软雅黑" panose="020B0503020204020204" pitchFamily="34" charset="-122"/>
                </a:rPr>
                <a:t>园区供电满足正常生产需求</a:t>
              </a:r>
              <a:endParaRPr lang="en-US" altLang="zh-CN" sz="1600" dirty="0">
                <a:solidFill>
                  <a:srgbClr val="262626"/>
                </a:solidFill>
                <a:latin typeface="微软雅黑" panose="020B0503020204020204" pitchFamily="34" charset="-122"/>
                <a:ea typeface="微软雅黑" panose="020B0503020204020204" pitchFamily="34" charset="-122"/>
              </a:endParaRPr>
            </a:p>
          </p:txBody>
        </p:sp>
        <p:sp>
          <p:nvSpPr>
            <p:cNvPr id="32784" name="任意多边形 22"/>
            <p:cNvSpPr/>
            <p:nvPr/>
          </p:nvSpPr>
          <p:spPr>
            <a:xfrm>
              <a:off x="469163" y="590872"/>
              <a:ext cx="800916" cy="1193521"/>
            </a:xfrm>
            <a:custGeom>
              <a:avLst/>
              <a:gdLst/>
              <a:ahLst/>
              <a:cxnLst>
                <a:cxn ang="0">
                  <a:pos x="0" y="1193521"/>
                </a:cxn>
                <a:cxn ang="0">
                  <a:pos x="125634" y="643873"/>
                </a:cxn>
                <a:cxn ang="0">
                  <a:pos x="800916" y="0"/>
                </a:cxn>
              </a:cxnLst>
              <a:pathLst>
                <a:path w="647700" h="965200">
                  <a:moveTo>
                    <a:pt x="0" y="965200"/>
                  </a:moveTo>
                  <a:lnTo>
                    <a:pt x="101600" y="520700"/>
                  </a:lnTo>
                  <a:lnTo>
                    <a:pt x="647700" y="0"/>
                  </a:lnTo>
                </a:path>
              </a:pathLst>
            </a:custGeom>
            <a:noFill/>
            <a:ln w="19050" cap="flat" cmpd="sng">
              <a:solidFill>
                <a:srgbClr val="000000">
                  <a:alpha val="100000"/>
                </a:srgbClr>
              </a:solidFill>
              <a:prstDash val="sysDot"/>
              <a:bevel/>
              <a:headEnd type="oval" w="med" len="med"/>
              <a:tailEnd type="triangle" w="med" len="med"/>
            </a:ln>
          </p:spPr>
          <p:txBody>
            <a:bodyPr/>
            <a:p>
              <a:endParaRPr lang="zh-CN" altLang="en-US"/>
            </a:p>
          </p:txBody>
        </p:sp>
      </p:grpSp>
      <p:grpSp>
        <p:nvGrpSpPr>
          <p:cNvPr id="19480" name="Group 21"/>
          <p:cNvGrpSpPr/>
          <p:nvPr/>
        </p:nvGrpSpPr>
        <p:grpSpPr>
          <a:xfrm>
            <a:off x="2857500" y="1501775"/>
            <a:ext cx="3038475" cy="2393950"/>
            <a:chOff x="-129477" y="-635332"/>
            <a:chExt cx="3038987" cy="2394205"/>
          </a:xfrm>
        </p:grpSpPr>
        <p:sp>
          <p:nvSpPr>
            <p:cNvPr id="32781" name="任意多边形 29"/>
            <p:cNvSpPr/>
            <p:nvPr/>
          </p:nvSpPr>
          <p:spPr>
            <a:xfrm flipH="1">
              <a:off x="1350564" y="565352"/>
              <a:ext cx="800916" cy="1193521"/>
            </a:xfrm>
            <a:custGeom>
              <a:avLst/>
              <a:gdLst/>
              <a:ahLst/>
              <a:cxnLst>
                <a:cxn ang="0">
                  <a:pos x="0" y="1193521"/>
                </a:cxn>
                <a:cxn ang="0">
                  <a:pos x="125634" y="643873"/>
                </a:cxn>
                <a:cxn ang="0">
                  <a:pos x="800916" y="0"/>
                </a:cxn>
              </a:cxnLst>
              <a:pathLst>
                <a:path w="647700" h="965200">
                  <a:moveTo>
                    <a:pt x="0" y="965200"/>
                  </a:moveTo>
                  <a:lnTo>
                    <a:pt x="101600" y="520700"/>
                  </a:lnTo>
                  <a:lnTo>
                    <a:pt x="647700" y="0"/>
                  </a:lnTo>
                </a:path>
              </a:pathLst>
            </a:custGeom>
            <a:noFill/>
            <a:ln w="19050" cap="flat" cmpd="sng">
              <a:solidFill>
                <a:srgbClr val="000000">
                  <a:alpha val="100000"/>
                </a:srgbClr>
              </a:solidFill>
              <a:prstDash val="sysDot"/>
              <a:bevel/>
              <a:headEnd type="oval" w="med" len="med"/>
              <a:tailEnd type="triangle" w="med" len="med"/>
            </a:ln>
          </p:spPr>
          <p:txBody>
            <a:bodyPr/>
            <a:p>
              <a:endParaRPr lang="zh-CN" altLang="en-US"/>
            </a:p>
          </p:txBody>
        </p:sp>
        <p:sp>
          <p:nvSpPr>
            <p:cNvPr id="32782" name="TextBox 11"/>
            <p:cNvSpPr txBox="1"/>
            <p:nvPr/>
          </p:nvSpPr>
          <p:spPr>
            <a:xfrm flipH="1">
              <a:off x="-129477" y="-635332"/>
              <a:ext cx="3038987" cy="132338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600" dirty="0">
                  <a:solidFill>
                    <a:srgbClr val="262626"/>
                  </a:solidFill>
                  <a:latin typeface="微软雅黑" panose="020B0503020204020204" pitchFamily="34" charset="-122"/>
                  <a:ea typeface="微软雅黑" panose="020B0503020204020204" pitchFamily="34" charset="-122"/>
                </a:rPr>
                <a:t>厂房主体基本符合安全要求</a:t>
              </a:r>
              <a:endParaRPr lang="zh-CN" altLang="en-US" sz="1600"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600" dirty="0">
                  <a:solidFill>
                    <a:srgbClr val="262626"/>
                  </a:solidFill>
                  <a:latin typeface="微软雅黑" panose="020B0503020204020204" pitchFamily="34" charset="-122"/>
                  <a:ea typeface="微软雅黑" panose="020B0503020204020204" pitchFamily="34" charset="-122"/>
                </a:rPr>
                <a:t>在用设备均符合安全运行要求</a:t>
              </a:r>
              <a:endParaRPr lang="zh-CN" altLang="en-US" sz="1600"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600" dirty="0">
                  <a:solidFill>
                    <a:srgbClr val="262626"/>
                  </a:solidFill>
                  <a:latin typeface="微软雅黑" panose="020B0503020204020204" pitchFamily="34" charset="-122"/>
                  <a:ea typeface="微软雅黑" panose="020B0503020204020204" pitchFamily="34" charset="-122"/>
                </a:rPr>
                <a:t>应急物资满足公司需求</a:t>
              </a:r>
              <a:endParaRPr lang="zh-CN" altLang="en-US" sz="1600"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600" dirty="0">
                  <a:solidFill>
                    <a:srgbClr val="262626"/>
                  </a:solidFill>
                  <a:latin typeface="微软雅黑" panose="020B0503020204020204" pitchFamily="34" charset="-122"/>
                  <a:ea typeface="微软雅黑" panose="020B0503020204020204" pitchFamily="34" charset="-122"/>
                </a:rPr>
                <a:t>备用发电机，作为应急电源</a:t>
              </a:r>
              <a:endParaRPr lang="zh-CN" altLang="en-US" sz="1600"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endParaRPr lang="en-US" altLang="zh-CN" sz="1600" dirty="0">
                <a:solidFill>
                  <a:srgbClr val="262626"/>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464"/>
                                        </p:tgtEl>
                                        <p:attrNameLst>
                                          <p:attrName>style.visibility</p:attrName>
                                        </p:attrNameLst>
                                      </p:cBhvr>
                                      <p:to>
                                        <p:strVal val="visible"/>
                                      </p:to>
                                    </p:set>
                                    <p:anim calcmode="lin" valueType="num">
                                      <p:cBhvr additive="base">
                                        <p:cTn id="7" dur="500" fill="hold"/>
                                        <p:tgtEl>
                                          <p:spTgt spid="19464"/>
                                        </p:tgtEl>
                                        <p:attrNameLst>
                                          <p:attrName>ppt_x</p:attrName>
                                        </p:attrNameLst>
                                      </p:cBhvr>
                                      <p:tavLst>
                                        <p:tav tm="0">
                                          <p:val>
                                            <p:strVal val="0-#ppt_w/2"/>
                                          </p:val>
                                        </p:tav>
                                        <p:tav tm="100000">
                                          <p:val>
                                            <p:strVal val="#ppt_x"/>
                                          </p:val>
                                        </p:tav>
                                      </p:tavLst>
                                    </p:anim>
                                    <p:anim calcmode="lin" valueType="num">
                                      <p:cBhvr additive="base">
                                        <p:cTn id="8" dur="500" fill="hold"/>
                                        <p:tgtEl>
                                          <p:spTgt spid="194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463"/>
                                        </p:tgtEl>
                                        <p:attrNameLst>
                                          <p:attrName>style.visibility</p:attrName>
                                        </p:attrNameLst>
                                      </p:cBhvr>
                                      <p:to>
                                        <p:strVal val="visible"/>
                                      </p:to>
                                    </p:set>
                                    <p:anim calcmode="lin" valueType="num">
                                      <p:cBhvr additive="base">
                                        <p:cTn id="12" dur="500" fill="hold"/>
                                        <p:tgtEl>
                                          <p:spTgt spid="19463"/>
                                        </p:tgtEl>
                                        <p:attrNameLst>
                                          <p:attrName>ppt_x</p:attrName>
                                        </p:attrNameLst>
                                      </p:cBhvr>
                                      <p:tavLst>
                                        <p:tav tm="0">
                                          <p:val>
                                            <p:strVal val="0-#ppt_w/2"/>
                                          </p:val>
                                        </p:tav>
                                        <p:tav tm="100000">
                                          <p:val>
                                            <p:strVal val="#ppt_x"/>
                                          </p:val>
                                        </p:tav>
                                      </p:tavLst>
                                    </p:anim>
                                    <p:anim calcmode="lin" valueType="num">
                                      <p:cBhvr additive="base">
                                        <p:cTn id="13" dur="500" fill="hold"/>
                                        <p:tgtEl>
                                          <p:spTgt spid="1946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9462"/>
                                        </p:tgtEl>
                                        <p:attrNameLst>
                                          <p:attrName>style.visibility</p:attrName>
                                        </p:attrNameLst>
                                      </p:cBhvr>
                                      <p:to>
                                        <p:strVal val="visible"/>
                                      </p:to>
                                    </p:set>
                                    <p:anim calcmode="lin" valueType="num">
                                      <p:cBhvr additive="base">
                                        <p:cTn id="17" dur="500" fill="hold"/>
                                        <p:tgtEl>
                                          <p:spTgt spid="19462"/>
                                        </p:tgtEl>
                                        <p:attrNameLst>
                                          <p:attrName>ppt_x</p:attrName>
                                        </p:attrNameLst>
                                      </p:cBhvr>
                                      <p:tavLst>
                                        <p:tav tm="0">
                                          <p:val>
                                            <p:strVal val="0-#ppt_w/2"/>
                                          </p:val>
                                        </p:tav>
                                        <p:tav tm="100000">
                                          <p:val>
                                            <p:strVal val="#ppt_x"/>
                                          </p:val>
                                        </p:tav>
                                      </p:tavLst>
                                    </p:anim>
                                    <p:anim calcmode="lin" valueType="num">
                                      <p:cBhvr additive="base">
                                        <p:cTn id="18" dur="500" fill="hold"/>
                                        <p:tgtEl>
                                          <p:spTgt spid="1946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9461"/>
                                        </p:tgtEl>
                                        <p:attrNameLst>
                                          <p:attrName>style.visibility</p:attrName>
                                        </p:attrNameLst>
                                      </p:cBhvr>
                                      <p:to>
                                        <p:strVal val="visible"/>
                                      </p:to>
                                    </p:set>
                                    <p:anim calcmode="lin" valueType="num">
                                      <p:cBhvr additive="base">
                                        <p:cTn id="22" dur="500" fill="hold"/>
                                        <p:tgtEl>
                                          <p:spTgt spid="19461"/>
                                        </p:tgtEl>
                                        <p:attrNameLst>
                                          <p:attrName>ppt_x</p:attrName>
                                        </p:attrNameLst>
                                      </p:cBhvr>
                                      <p:tavLst>
                                        <p:tav tm="0">
                                          <p:val>
                                            <p:strVal val="0-#ppt_w/2"/>
                                          </p:val>
                                        </p:tav>
                                        <p:tav tm="100000">
                                          <p:val>
                                            <p:strVal val="#ppt_x"/>
                                          </p:val>
                                        </p:tav>
                                      </p:tavLst>
                                    </p:anim>
                                    <p:anim calcmode="lin" valueType="num">
                                      <p:cBhvr additive="base">
                                        <p:cTn id="23" dur="500" fill="hold"/>
                                        <p:tgtEl>
                                          <p:spTgt spid="1946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9470"/>
                                        </p:tgtEl>
                                        <p:attrNameLst>
                                          <p:attrName>style.visibility</p:attrName>
                                        </p:attrNameLst>
                                      </p:cBhvr>
                                      <p:to>
                                        <p:strVal val="visible"/>
                                      </p:to>
                                    </p:set>
                                    <p:animEffect transition="in" filter="wipe(right)">
                                      <p:cBhvr>
                                        <p:cTn id="27" dur="500"/>
                                        <p:tgtEl>
                                          <p:spTgt spid="19470"/>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9480"/>
                                        </p:tgtEl>
                                        <p:attrNameLst>
                                          <p:attrName>style.visibility</p:attrName>
                                        </p:attrNameLst>
                                      </p:cBhvr>
                                      <p:to>
                                        <p:strVal val="visible"/>
                                      </p:to>
                                    </p:set>
                                    <p:animEffect transition="in" filter="wipe(down)">
                                      <p:cBhvr>
                                        <p:cTn id="31" dur="500"/>
                                        <p:tgtEl>
                                          <p:spTgt spid="19480"/>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19475"/>
                                        </p:tgtEl>
                                        <p:attrNameLst>
                                          <p:attrName>style.visibility</p:attrName>
                                        </p:attrNameLst>
                                      </p:cBhvr>
                                      <p:to>
                                        <p:strVal val="visible"/>
                                      </p:to>
                                    </p:set>
                                    <p:animEffect transition="in" filter="wipe(down)">
                                      <p:cBhvr>
                                        <p:cTn id="35" dur="500"/>
                                        <p:tgtEl>
                                          <p:spTgt spid="19475"/>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9465"/>
                                        </p:tgtEl>
                                        <p:attrNameLst>
                                          <p:attrName>style.visibility</p:attrName>
                                        </p:attrNameLst>
                                      </p:cBhvr>
                                      <p:to>
                                        <p:strVal val="visible"/>
                                      </p:to>
                                    </p:set>
                                    <p:animEffect transition="in" filter="wipe(left)">
                                      <p:cBhvr>
                                        <p:cTn id="39"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3794"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33795" name="TextBox 16"/>
          <p:cNvPicPr/>
          <p:nvPr/>
        </p:nvPicPr>
        <p:blipFill>
          <a:blip r:embed="rId1"/>
          <a:stretch>
            <a:fillRect/>
          </a:stretch>
        </p:blipFill>
        <p:spPr>
          <a:xfrm>
            <a:off x="354013" y="261938"/>
            <a:ext cx="1309687" cy="1079500"/>
          </a:xfrm>
          <a:prstGeom prst="rect">
            <a:avLst/>
          </a:prstGeom>
          <a:noFill/>
          <a:ln w="9525">
            <a:noFill/>
          </a:ln>
        </p:spPr>
      </p:pic>
      <p:sp>
        <p:nvSpPr>
          <p:cNvPr id="33796" name="文本框 11"/>
          <p:cNvSpPr txBox="1"/>
          <p:nvPr/>
        </p:nvSpPr>
        <p:spPr>
          <a:xfrm>
            <a:off x="1828800" y="312738"/>
            <a:ext cx="3643313"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相关方的交流</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
        <p:nvSpPr>
          <p:cNvPr id="22533" name="矩形 4"/>
          <p:cNvSpPr/>
          <p:nvPr/>
        </p:nvSpPr>
        <p:spPr>
          <a:xfrm>
            <a:off x="1320800" y="4567238"/>
            <a:ext cx="2951163" cy="550862"/>
          </a:xfrm>
          <a:prstGeom prst="rect">
            <a:avLst/>
          </a:prstGeom>
          <a:solidFill>
            <a:srgbClr val="118B97"/>
          </a:solidFill>
          <a:ln w="9525">
            <a:noFill/>
          </a:ln>
        </p:spPr>
        <p:txBody>
          <a:bodyPr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2534" name="矩形 6"/>
          <p:cNvSpPr/>
          <p:nvPr/>
        </p:nvSpPr>
        <p:spPr>
          <a:xfrm>
            <a:off x="4584700" y="4567238"/>
            <a:ext cx="2951163" cy="550862"/>
          </a:xfrm>
          <a:prstGeom prst="rect">
            <a:avLst/>
          </a:prstGeom>
          <a:solidFill>
            <a:srgbClr val="225379"/>
          </a:solidFill>
          <a:ln w="9525">
            <a:noFill/>
          </a:ln>
        </p:spPr>
        <p:txBody>
          <a:bodyPr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2535" name="矩形 7"/>
          <p:cNvSpPr/>
          <p:nvPr/>
        </p:nvSpPr>
        <p:spPr>
          <a:xfrm>
            <a:off x="7872413" y="4560888"/>
            <a:ext cx="2951162" cy="549275"/>
          </a:xfrm>
          <a:prstGeom prst="rect">
            <a:avLst/>
          </a:prstGeom>
          <a:solidFill>
            <a:srgbClr val="EB8000"/>
          </a:solidFill>
          <a:ln w="9525">
            <a:noFill/>
          </a:ln>
        </p:spPr>
        <p:txBody>
          <a:bodyPr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2536" name="文本框 8"/>
          <p:cNvSpPr txBox="1"/>
          <p:nvPr/>
        </p:nvSpPr>
        <p:spPr>
          <a:xfrm>
            <a:off x="1828800" y="4622800"/>
            <a:ext cx="2393950"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FFFFFF"/>
                </a:solidFill>
                <a:latin typeface="微软雅黑" panose="020B0503020204020204" pitchFamily="34" charset="-122"/>
                <a:ea typeface="微软雅黑" panose="020B0503020204020204" pitchFamily="34" charset="-122"/>
              </a:rPr>
              <a:t>政府部门</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22537" name="文本框 9"/>
          <p:cNvSpPr txBox="1"/>
          <p:nvPr/>
        </p:nvSpPr>
        <p:spPr>
          <a:xfrm>
            <a:off x="5105400" y="4621213"/>
            <a:ext cx="239395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FFFFFF"/>
                </a:solidFill>
                <a:latin typeface="微软雅黑" panose="020B0503020204020204" pitchFamily="34" charset="-122"/>
                <a:ea typeface="微软雅黑" panose="020B0503020204020204" pitchFamily="34" charset="-122"/>
              </a:rPr>
              <a:t>供应商</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22538" name="文本框 10"/>
          <p:cNvSpPr txBox="1"/>
          <p:nvPr/>
        </p:nvSpPr>
        <p:spPr>
          <a:xfrm>
            <a:off x="8740775" y="4598988"/>
            <a:ext cx="2393950" cy="460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FFFFFF"/>
                </a:solidFill>
                <a:latin typeface="微软雅黑" panose="020B0503020204020204" pitchFamily="34" charset="-122"/>
                <a:ea typeface="微软雅黑" panose="020B0503020204020204" pitchFamily="34" charset="-122"/>
              </a:rPr>
              <a:t>客户</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22539" name="TextBox 35"/>
          <p:cNvSpPr txBox="1"/>
          <p:nvPr/>
        </p:nvSpPr>
        <p:spPr>
          <a:xfrm>
            <a:off x="1057275" y="5295900"/>
            <a:ext cx="2951163" cy="8302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dirty="0">
                <a:solidFill>
                  <a:srgbClr val="000000"/>
                </a:solidFill>
                <a:latin typeface="微软雅黑" panose="020B0503020204020204" pitchFamily="34" charset="-122"/>
                <a:ea typeface="微软雅黑" panose="020B0503020204020204" pitchFamily="34" charset="-122"/>
              </a:rPr>
              <a:t>环保局、区应急局、消防中队、港区安监办等均有专门对口业务</a:t>
            </a:r>
            <a:r>
              <a:rPr lang="en-US" altLang="zh-CN" sz="1200" dirty="0">
                <a:solidFill>
                  <a:srgbClr val="000000"/>
                </a:solidFill>
                <a:latin typeface="微软雅黑" panose="020B0503020204020204" pitchFamily="34" charset="-122"/>
                <a:ea typeface="微软雅黑" panose="020B0503020204020204" pitchFamily="34" charset="-122"/>
              </a:rPr>
              <a:t>QQ</a:t>
            </a:r>
            <a:r>
              <a:rPr lang="zh-CN" altLang="en-US" sz="1200" dirty="0">
                <a:solidFill>
                  <a:srgbClr val="000000"/>
                </a:solidFill>
                <a:latin typeface="微软雅黑" panose="020B0503020204020204" pitchFamily="34" charset="-122"/>
                <a:ea typeface="微软雅黑" panose="020B0503020204020204" pitchFamily="34" charset="-122"/>
              </a:rPr>
              <a:t>、微信群，及时通过群信息传达各类最新要求，紧急信息通过电话沟通。</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22540" name="TextBox 35"/>
          <p:cNvSpPr txBox="1"/>
          <p:nvPr/>
        </p:nvSpPr>
        <p:spPr>
          <a:xfrm>
            <a:off x="4668838" y="5397500"/>
            <a:ext cx="2640012" cy="10160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dirty="0">
                <a:solidFill>
                  <a:srgbClr val="000000"/>
                </a:solidFill>
                <a:latin typeface="微软雅黑" panose="020B0503020204020204" pitchFamily="34" charset="-122"/>
                <a:ea typeface="微软雅黑" panose="020B0503020204020204" pitchFamily="34" charset="-122"/>
              </a:rPr>
              <a:t>相关方安全协议的签订，不定期的供应商安全专题会，各类要求更新时通过邮件、电话、专题培训等方式进行沟通</a:t>
            </a:r>
            <a:endParaRPr lang="zh-CN" altLang="en-US" sz="1200" dirty="0">
              <a:solidFill>
                <a:srgbClr val="000000"/>
              </a:solidFill>
              <a:latin typeface="微软雅黑" panose="020B0503020204020204" pitchFamily="34" charset="-122"/>
              <a:ea typeface="微软雅黑" panose="020B0503020204020204" pitchFamily="34" charset="-122"/>
            </a:endParaRPr>
          </a:p>
          <a:p>
            <a:pPr marL="0" lvl="0" indent="0" algn="just" eaLnBrk="1" hangingPunct="1">
              <a:lnSpc>
                <a:spcPct val="100000"/>
              </a:lnSpc>
              <a:spcBef>
                <a:spcPct val="0"/>
              </a:spcBef>
              <a:buNone/>
            </a:pP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22541" name="TextBox 35"/>
          <p:cNvSpPr txBox="1"/>
          <p:nvPr/>
        </p:nvSpPr>
        <p:spPr>
          <a:xfrm>
            <a:off x="7969250" y="5397500"/>
            <a:ext cx="2640013" cy="8302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dirty="0">
                <a:solidFill>
                  <a:srgbClr val="000000"/>
                </a:solidFill>
                <a:latin typeface="微软雅黑" panose="020B0503020204020204" pitchFamily="34" charset="-122"/>
                <a:ea typeface="微软雅黑" panose="020B0503020204020204" pitchFamily="34" charset="-122"/>
              </a:rPr>
              <a:t>不定期现场安全巡视交流，园区安全沟通会交流，年度供应商安全管理情况审核等方式进行沟通</a:t>
            </a:r>
            <a:endParaRPr lang="zh-CN" altLang="en-US" sz="1200" dirty="0">
              <a:solidFill>
                <a:srgbClr val="000000"/>
              </a:solidFill>
              <a:latin typeface="微软雅黑" panose="020B0503020204020204" pitchFamily="34" charset="-122"/>
              <a:ea typeface="微软雅黑" panose="020B0503020204020204" pitchFamily="34" charset="-122"/>
            </a:endParaRPr>
          </a:p>
          <a:p>
            <a:pPr marL="0" lvl="0" indent="0" algn="just" eaLnBrk="1" hangingPunct="1">
              <a:lnSpc>
                <a:spcPct val="100000"/>
              </a:lnSpc>
              <a:spcBef>
                <a:spcPct val="0"/>
              </a:spcBef>
              <a:buNone/>
            </a:pPr>
            <a:endParaRPr lang="zh-CN" altLang="en-US" sz="1200" dirty="0">
              <a:solidFill>
                <a:srgbClr val="000000"/>
              </a:solidFill>
              <a:latin typeface="微软雅黑" panose="020B0503020204020204" pitchFamily="34" charset="-122"/>
              <a:ea typeface="微软雅黑" panose="020B0503020204020204" pitchFamily="34" charset="-122"/>
            </a:endParaRPr>
          </a:p>
        </p:txBody>
      </p:sp>
      <p:pic>
        <p:nvPicPr>
          <p:cNvPr id="22542" name="图片 15"/>
          <p:cNvPicPr>
            <a:picLocks noChangeAspect="1"/>
          </p:cNvPicPr>
          <p:nvPr/>
        </p:nvPicPr>
        <p:blipFill>
          <a:blip r:embed="rId2"/>
          <a:stretch>
            <a:fillRect/>
          </a:stretch>
        </p:blipFill>
        <p:spPr>
          <a:xfrm>
            <a:off x="4597400" y="1150938"/>
            <a:ext cx="2963863" cy="3416300"/>
          </a:xfrm>
          <a:prstGeom prst="rect">
            <a:avLst/>
          </a:prstGeom>
          <a:noFill/>
          <a:ln w="9525">
            <a:noFill/>
          </a:ln>
        </p:spPr>
      </p:pic>
      <p:pic>
        <p:nvPicPr>
          <p:cNvPr id="22543" name="图片 16"/>
          <p:cNvPicPr>
            <a:picLocks noChangeAspect="1"/>
          </p:cNvPicPr>
          <p:nvPr/>
        </p:nvPicPr>
        <p:blipFill>
          <a:blip r:embed="rId3"/>
          <a:srcRect l="31673" r="11626" b="12090"/>
          <a:stretch>
            <a:fillRect/>
          </a:stretch>
        </p:blipFill>
        <p:spPr>
          <a:xfrm>
            <a:off x="1320800" y="1150938"/>
            <a:ext cx="2951163" cy="3416300"/>
          </a:xfrm>
          <a:prstGeom prst="rect">
            <a:avLst/>
          </a:prstGeom>
          <a:noFill/>
          <a:ln w="9525">
            <a:noFill/>
          </a:ln>
        </p:spPr>
      </p:pic>
      <p:pic>
        <p:nvPicPr>
          <p:cNvPr id="22544" name="图片 17"/>
          <p:cNvPicPr>
            <a:picLocks noChangeAspect="1"/>
          </p:cNvPicPr>
          <p:nvPr/>
        </p:nvPicPr>
        <p:blipFill>
          <a:blip r:embed="rId4"/>
          <a:srcRect l="13873" r="22179"/>
          <a:stretch>
            <a:fillRect/>
          </a:stretch>
        </p:blipFill>
        <p:spPr>
          <a:xfrm>
            <a:off x="7872413" y="1144588"/>
            <a:ext cx="2951162" cy="3416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2543"/>
                                        </p:tgtEl>
                                        <p:attrNameLst>
                                          <p:attrName>style.visibility</p:attrName>
                                        </p:attrNameLst>
                                      </p:cBhvr>
                                      <p:to>
                                        <p:strVal val="visible"/>
                                      </p:to>
                                    </p:set>
                                    <p:animEffect transition="in" filter="randombar(vertical)">
                                      <p:cBhvr>
                                        <p:cTn id="7" dur="500"/>
                                        <p:tgtEl>
                                          <p:spTgt spid="22543"/>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2542"/>
                                        </p:tgtEl>
                                        <p:attrNameLst>
                                          <p:attrName>style.visibility</p:attrName>
                                        </p:attrNameLst>
                                      </p:cBhvr>
                                      <p:to>
                                        <p:strVal val="visible"/>
                                      </p:to>
                                    </p:set>
                                    <p:animEffect transition="in" filter="randombar(vertical)">
                                      <p:cBhvr>
                                        <p:cTn id="11" dur="500"/>
                                        <p:tgtEl>
                                          <p:spTgt spid="22542"/>
                                        </p:tgtEl>
                                      </p:cBhvr>
                                    </p:animEffect>
                                  </p:childTnLst>
                                </p:cTn>
                              </p:par>
                            </p:childTnLst>
                          </p:cTn>
                        </p:par>
                        <p:par>
                          <p:cTn id="12" fill="hold">
                            <p:stCondLst>
                              <p:cond delay="1000"/>
                            </p:stCondLst>
                            <p:childTnLst>
                              <p:par>
                                <p:cTn id="13" presetID="14" presetClass="entr" presetSubtype="5" fill="hold" nodeType="afterEffect">
                                  <p:stCondLst>
                                    <p:cond delay="0"/>
                                  </p:stCondLst>
                                  <p:childTnLst>
                                    <p:set>
                                      <p:cBhvr>
                                        <p:cTn id="14" dur="1" fill="hold">
                                          <p:stCondLst>
                                            <p:cond delay="0"/>
                                          </p:stCondLst>
                                        </p:cTn>
                                        <p:tgtEl>
                                          <p:spTgt spid="22544"/>
                                        </p:tgtEl>
                                        <p:attrNameLst>
                                          <p:attrName>style.visibility</p:attrName>
                                        </p:attrNameLst>
                                      </p:cBhvr>
                                      <p:to>
                                        <p:strVal val="visible"/>
                                      </p:to>
                                    </p:set>
                                    <p:animEffect transition="in" filter="randombar(vertical)">
                                      <p:cBhvr>
                                        <p:cTn id="15" dur="500"/>
                                        <p:tgtEl>
                                          <p:spTgt spid="22544"/>
                                        </p:tgtEl>
                                      </p:cBhvr>
                                    </p:animEffect>
                                  </p:child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22533"/>
                                        </p:tgtEl>
                                        <p:attrNameLst>
                                          <p:attrName>style.visibility</p:attrName>
                                        </p:attrNameLst>
                                      </p:cBhvr>
                                      <p:to>
                                        <p:strVal val="visible"/>
                                      </p:to>
                                    </p:set>
                                    <p:anim calcmode="lin" valueType="num">
                                      <p:cBhvr additive="base">
                                        <p:cTn id="19" dur="500"/>
                                        <p:tgtEl>
                                          <p:spTgt spid="22533"/>
                                        </p:tgtEl>
                                        <p:attrNameLst>
                                          <p:attrName>ppt_y</p:attrName>
                                        </p:attrNameLst>
                                      </p:cBhvr>
                                      <p:tavLst>
                                        <p:tav tm="0">
                                          <p:val>
                                            <p:strVal val="#ppt_y-#ppt_h*1.125000"/>
                                          </p:val>
                                        </p:tav>
                                        <p:tav tm="100000">
                                          <p:val>
                                            <p:strVal val="#ppt_y"/>
                                          </p:val>
                                        </p:tav>
                                      </p:tavLst>
                                    </p:anim>
                                    <p:animEffect transition="in" filter="wipe(down)">
                                      <p:cBhvr>
                                        <p:cTn id="20" dur="500"/>
                                        <p:tgtEl>
                                          <p:spTgt spid="22533"/>
                                        </p:tgtEl>
                                      </p:cBhvr>
                                    </p:animEffect>
                                  </p:childTnLst>
                                </p:cTn>
                              </p:par>
                              <p:par>
                                <p:cTn id="21" presetID="12" presetClass="entr" presetSubtype="1" fill="hold" grpId="0" nodeType="withEffect">
                                  <p:stCondLst>
                                    <p:cond delay="250"/>
                                  </p:stCondLst>
                                  <p:childTnLst>
                                    <p:set>
                                      <p:cBhvr>
                                        <p:cTn id="22" dur="1" fill="hold">
                                          <p:stCondLst>
                                            <p:cond delay="0"/>
                                          </p:stCondLst>
                                        </p:cTn>
                                        <p:tgtEl>
                                          <p:spTgt spid="22534"/>
                                        </p:tgtEl>
                                        <p:attrNameLst>
                                          <p:attrName>style.visibility</p:attrName>
                                        </p:attrNameLst>
                                      </p:cBhvr>
                                      <p:to>
                                        <p:strVal val="visible"/>
                                      </p:to>
                                    </p:set>
                                    <p:anim calcmode="lin" valueType="num">
                                      <p:cBhvr additive="base">
                                        <p:cTn id="23" dur="500"/>
                                        <p:tgtEl>
                                          <p:spTgt spid="22534"/>
                                        </p:tgtEl>
                                        <p:attrNameLst>
                                          <p:attrName>ppt_y</p:attrName>
                                        </p:attrNameLst>
                                      </p:cBhvr>
                                      <p:tavLst>
                                        <p:tav tm="0">
                                          <p:val>
                                            <p:strVal val="#ppt_y-#ppt_h*1.125000"/>
                                          </p:val>
                                        </p:tav>
                                        <p:tav tm="100000">
                                          <p:val>
                                            <p:strVal val="#ppt_y"/>
                                          </p:val>
                                        </p:tav>
                                      </p:tavLst>
                                    </p:anim>
                                    <p:animEffect transition="in" filter="wipe(down)">
                                      <p:cBhvr>
                                        <p:cTn id="24" dur="500"/>
                                        <p:tgtEl>
                                          <p:spTgt spid="22534"/>
                                        </p:tgtEl>
                                      </p:cBhvr>
                                    </p:animEffect>
                                  </p:childTnLst>
                                </p:cTn>
                              </p:par>
                              <p:par>
                                <p:cTn id="25" presetID="12" presetClass="entr" presetSubtype="1" fill="hold" grpId="0" nodeType="withEffect">
                                  <p:stCondLst>
                                    <p:cond delay="500"/>
                                  </p:stCondLst>
                                  <p:childTnLst>
                                    <p:set>
                                      <p:cBhvr>
                                        <p:cTn id="26" dur="1" fill="hold">
                                          <p:stCondLst>
                                            <p:cond delay="0"/>
                                          </p:stCondLst>
                                        </p:cTn>
                                        <p:tgtEl>
                                          <p:spTgt spid="22535"/>
                                        </p:tgtEl>
                                        <p:attrNameLst>
                                          <p:attrName>style.visibility</p:attrName>
                                        </p:attrNameLst>
                                      </p:cBhvr>
                                      <p:to>
                                        <p:strVal val="visible"/>
                                      </p:to>
                                    </p:set>
                                    <p:anim calcmode="lin" valueType="num">
                                      <p:cBhvr additive="base">
                                        <p:cTn id="27" dur="500"/>
                                        <p:tgtEl>
                                          <p:spTgt spid="22535"/>
                                        </p:tgtEl>
                                        <p:attrNameLst>
                                          <p:attrName>ppt_y</p:attrName>
                                        </p:attrNameLst>
                                      </p:cBhvr>
                                      <p:tavLst>
                                        <p:tav tm="0">
                                          <p:val>
                                            <p:strVal val="#ppt_y-#ppt_h*1.125000"/>
                                          </p:val>
                                        </p:tav>
                                        <p:tav tm="100000">
                                          <p:val>
                                            <p:strVal val="#ppt_y"/>
                                          </p:val>
                                        </p:tav>
                                      </p:tavLst>
                                    </p:anim>
                                    <p:animEffect transition="in" filter="wipe(down)">
                                      <p:cBhvr>
                                        <p:cTn id="28" dur="500"/>
                                        <p:tgtEl>
                                          <p:spTgt spid="22535"/>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22536"/>
                                        </p:tgtEl>
                                        <p:attrNameLst>
                                          <p:attrName>style.visibility</p:attrName>
                                        </p:attrNameLst>
                                      </p:cBhvr>
                                      <p:to>
                                        <p:strVal val="visible"/>
                                      </p:to>
                                    </p:set>
                                    <p:animEffect transition="in" filter="randombar(horizontal)">
                                      <p:cBhvr>
                                        <p:cTn id="32" dur="500"/>
                                        <p:tgtEl>
                                          <p:spTgt spid="2253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2537"/>
                                        </p:tgtEl>
                                        <p:attrNameLst>
                                          <p:attrName>style.visibility</p:attrName>
                                        </p:attrNameLst>
                                      </p:cBhvr>
                                      <p:to>
                                        <p:strVal val="visible"/>
                                      </p:to>
                                    </p:set>
                                    <p:animEffect transition="in" filter="randombar(horizontal)">
                                      <p:cBhvr>
                                        <p:cTn id="35" dur="500"/>
                                        <p:tgtEl>
                                          <p:spTgt spid="2253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2538"/>
                                        </p:tgtEl>
                                        <p:attrNameLst>
                                          <p:attrName>style.visibility</p:attrName>
                                        </p:attrNameLst>
                                      </p:cBhvr>
                                      <p:to>
                                        <p:strVal val="visible"/>
                                      </p:to>
                                    </p:set>
                                    <p:animEffect transition="in" filter="randombar(horizontal)">
                                      <p:cBhvr>
                                        <p:cTn id="38" dur="500"/>
                                        <p:tgtEl>
                                          <p:spTgt spid="22538"/>
                                        </p:tgtEl>
                                      </p:cBhvr>
                                    </p:animEffect>
                                  </p:childTnLst>
                                </p:cTn>
                              </p:par>
                            </p:childTnLst>
                          </p:cTn>
                        </p:par>
                        <p:par>
                          <p:cTn id="39" fill="hold">
                            <p:stCondLst>
                              <p:cond delay="2500"/>
                            </p:stCondLst>
                            <p:childTnLst>
                              <p:par>
                                <p:cTn id="40" presetID="22" presetClass="entr" presetSubtype="8" fill="hold" grpId="0" nodeType="afterEffect">
                                  <p:stCondLst>
                                    <p:cond delay="0"/>
                                  </p:stCondLst>
                                  <p:iterate type="lt">
                                    <p:tmPct val="10000"/>
                                  </p:iterate>
                                  <p:childTnLst>
                                    <p:set>
                                      <p:cBhvr>
                                        <p:cTn id="41" dur="1" fill="hold">
                                          <p:stCondLst>
                                            <p:cond delay="0"/>
                                          </p:stCondLst>
                                        </p:cTn>
                                        <p:tgtEl>
                                          <p:spTgt spid="22539"/>
                                        </p:tgtEl>
                                        <p:attrNameLst>
                                          <p:attrName>style.visibility</p:attrName>
                                        </p:attrNameLst>
                                      </p:cBhvr>
                                      <p:to>
                                        <p:strVal val="visible"/>
                                      </p:to>
                                    </p:set>
                                    <p:animEffect transition="in" filter="wipe(left)">
                                      <p:cBhvr>
                                        <p:cTn id="42" dur="250"/>
                                        <p:tgtEl>
                                          <p:spTgt spid="22539"/>
                                        </p:tgtEl>
                                      </p:cBhvr>
                                    </p:animEffect>
                                  </p:childTnLst>
                                </p:cTn>
                              </p:par>
                              <p:par>
                                <p:cTn id="43" presetID="22" presetClass="entr" presetSubtype="8" fill="hold" grpId="0" nodeType="withEffect">
                                  <p:stCondLst>
                                    <p:cond delay="0"/>
                                  </p:stCondLst>
                                  <p:iterate type="lt">
                                    <p:tmPct val="10000"/>
                                  </p:iterate>
                                  <p:childTnLst>
                                    <p:set>
                                      <p:cBhvr>
                                        <p:cTn id="44" dur="1" fill="hold">
                                          <p:stCondLst>
                                            <p:cond delay="0"/>
                                          </p:stCondLst>
                                        </p:cTn>
                                        <p:tgtEl>
                                          <p:spTgt spid="22540"/>
                                        </p:tgtEl>
                                        <p:attrNameLst>
                                          <p:attrName>style.visibility</p:attrName>
                                        </p:attrNameLst>
                                      </p:cBhvr>
                                      <p:to>
                                        <p:strVal val="visible"/>
                                      </p:to>
                                    </p:set>
                                    <p:animEffect transition="in" filter="wipe(left)">
                                      <p:cBhvr>
                                        <p:cTn id="45" dur="250"/>
                                        <p:tgtEl>
                                          <p:spTgt spid="22540"/>
                                        </p:tgtEl>
                                      </p:cBhvr>
                                    </p:animEffect>
                                  </p:childTnLst>
                                </p:cTn>
                              </p:par>
                              <p:par>
                                <p:cTn id="46" presetID="22" presetClass="entr" presetSubtype="8" fill="hold" grpId="0" nodeType="withEffect">
                                  <p:stCondLst>
                                    <p:cond delay="0"/>
                                  </p:stCondLst>
                                  <p:iterate type="lt">
                                    <p:tmPct val="10000"/>
                                  </p:iterate>
                                  <p:childTnLst>
                                    <p:set>
                                      <p:cBhvr>
                                        <p:cTn id="47" dur="1" fill="hold">
                                          <p:stCondLst>
                                            <p:cond delay="0"/>
                                          </p:stCondLst>
                                        </p:cTn>
                                        <p:tgtEl>
                                          <p:spTgt spid="22541"/>
                                        </p:tgtEl>
                                        <p:attrNameLst>
                                          <p:attrName>style.visibility</p:attrName>
                                        </p:attrNameLst>
                                      </p:cBhvr>
                                      <p:to>
                                        <p:strVal val="visible"/>
                                      </p:to>
                                    </p:set>
                                    <p:animEffect transition="in" filter="wipe(left)">
                                      <p:cBhvr>
                                        <p:cTn id="48" dur="250"/>
                                        <p:tgtEl>
                                          <p:spTgt spid="2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2535" grpId="0" animBg="1"/>
      <p:bldP spid="22536" grpId="0"/>
      <p:bldP spid="22537" grpId="0"/>
      <p:bldP spid="22538" grpId="0"/>
      <p:bldP spid="22539" grpId="0"/>
      <p:bldP spid="22540" grpId="0"/>
      <p:bldP spid="225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4818"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34819" name="TextBox 16"/>
          <p:cNvPicPr/>
          <p:nvPr/>
        </p:nvPicPr>
        <p:blipFill>
          <a:blip r:embed="rId1"/>
          <a:stretch>
            <a:fillRect/>
          </a:stretch>
        </p:blipFill>
        <p:spPr>
          <a:xfrm>
            <a:off x="354013" y="261938"/>
            <a:ext cx="1309687" cy="1079500"/>
          </a:xfrm>
          <a:prstGeom prst="rect">
            <a:avLst/>
          </a:prstGeom>
          <a:noFill/>
          <a:ln w="9525">
            <a:noFill/>
          </a:ln>
        </p:spPr>
      </p:pic>
      <p:sp>
        <p:nvSpPr>
          <p:cNvPr id="34820" name="文本框 11"/>
          <p:cNvSpPr txBox="1"/>
          <p:nvPr/>
        </p:nvSpPr>
        <p:spPr>
          <a:xfrm>
            <a:off x="1828800" y="312738"/>
            <a:ext cx="3643313"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管理评审输出</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pSp>
        <p:nvGrpSpPr>
          <p:cNvPr id="23557" name="组合 4"/>
          <p:cNvGrpSpPr/>
          <p:nvPr/>
        </p:nvGrpSpPr>
        <p:grpSpPr>
          <a:xfrm>
            <a:off x="596900" y="1601788"/>
            <a:ext cx="590550" cy="584200"/>
            <a:chOff x="0" y="0"/>
            <a:chExt cx="436655" cy="432048"/>
          </a:xfrm>
        </p:grpSpPr>
        <p:sp>
          <p:nvSpPr>
            <p:cNvPr id="34852" name="泪滴形 6"/>
            <p:cNvSpPr/>
            <p:nvPr/>
          </p:nvSpPr>
          <p:spPr>
            <a:xfrm rot="10800000">
              <a:off x="4607" y="0"/>
              <a:ext cx="432048" cy="432048"/>
            </a:xfrm>
            <a:custGeom>
              <a:avLst/>
              <a:gdLst/>
              <a:ahLst/>
              <a:cxnLst>
                <a:cxn ang="0">
                  <a:pos x="0" y="216024"/>
                </a:cxn>
                <a:cxn ang="0">
                  <a:pos x="216024" y="0"/>
                </a:cxn>
                <a:cxn ang="0">
                  <a:pos x="419348" y="12700"/>
                </a:cxn>
                <a:cxn ang="0">
                  <a:pos x="432048" y="216024"/>
                </a:cxn>
                <a:cxn ang="0">
                  <a:pos x="216024" y="432048"/>
                </a:cxn>
                <a:cxn ang="0">
                  <a:pos x="0" y="216024"/>
                </a:cxn>
              </a:cxnLst>
              <a:pathLst>
                <a:path w="432048" h="432048">
                  <a:moveTo>
                    <a:pt x="0" y="216024"/>
                  </a:moveTo>
                  <a:cubicBezTo>
                    <a:pt x="0" y="96717"/>
                    <a:pt x="96717" y="0"/>
                    <a:pt x="216024" y="0"/>
                  </a:cubicBezTo>
                  <a:cubicBezTo>
                    <a:pt x="283799" y="0"/>
                    <a:pt x="351573" y="4233"/>
                    <a:pt x="419348" y="12700"/>
                  </a:cubicBezTo>
                  <a:cubicBezTo>
                    <a:pt x="427815" y="80475"/>
                    <a:pt x="432048" y="148249"/>
                    <a:pt x="432048" y="216024"/>
                  </a:cubicBezTo>
                  <a:cubicBezTo>
                    <a:pt x="432048" y="335331"/>
                    <a:pt x="335331" y="432048"/>
                    <a:pt x="216024" y="432048"/>
                  </a:cubicBezTo>
                  <a:cubicBezTo>
                    <a:pt x="96717" y="432048"/>
                    <a:pt x="0" y="335331"/>
                    <a:pt x="0" y="216024"/>
                  </a:cubicBezTo>
                  <a:close/>
                </a:path>
              </a:pathLst>
            </a:custGeom>
            <a:solidFill>
              <a:srgbClr val="92D050">
                <a:alpha val="100000"/>
              </a:srgbClr>
            </a:solidFill>
            <a:ln w="9525">
              <a:noFill/>
            </a:ln>
          </p:spPr>
          <p:txBody>
            <a:bodyPr/>
            <a:p>
              <a:endParaRPr lang="zh-CN" altLang="en-US"/>
            </a:p>
          </p:txBody>
        </p:sp>
        <p:sp>
          <p:nvSpPr>
            <p:cNvPr id="34853" name="TextBox 2"/>
            <p:cNvSpPr txBox="1"/>
            <p:nvPr/>
          </p:nvSpPr>
          <p:spPr>
            <a:xfrm>
              <a:off x="0" y="85739"/>
              <a:ext cx="376727" cy="271861"/>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1600" b="1" dirty="0">
                  <a:solidFill>
                    <a:srgbClr val="000000"/>
                  </a:solidFill>
                  <a:latin typeface="微软雅黑" panose="020B0503020204020204" pitchFamily="34" charset="-122"/>
                  <a:ea typeface="微软雅黑" panose="020B0503020204020204" pitchFamily="34" charset="-122"/>
                </a:rPr>
                <a:t>01</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grpSp>
      <p:cxnSp>
        <p:nvCxnSpPr>
          <p:cNvPr id="23560" name="直接连接符 8"/>
          <p:cNvCxnSpPr/>
          <p:nvPr/>
        </p:nvCxnSpPr>
        <p:spPr>
          <a:xfrm>
            <a:off x="771525" y="3381375"/>
            <a:ext cx="4575175" cy="41275"/>
          </a:xfrm>
          <a:prstGeom prst="line">
            <a:avLst/>
          </a:prstGeom>
          <a:ln w="12700" cap="flat" cmpd="sng">
            <a:solidFill>
              <a:srgbClr val="08090D"/>
            </a:solidFill>
            <a:prstDash val="dash"/>
            <a:headEnd type="none" w="med" len="med"/>
            <a:tailEnd type="none" w="med" len="med"/>
          </a:ln>
        </p:spPr>
      </p:cxnSp>
      <p:cxnSp>
        <p:nvCxnSpPr>
          <p:cNvPr id="23561" name="直接连接符 9"/>
          <p:cNvCxnSpPr/>
          <p:nvPr/>
        </p:nvCxnSpPr>
        <p:spPr>
          <a:xfrm flipV="1">
            <a:off x="5930900" y="4005263"/>
            <a:ext cx="0" cy="1800225"/>
          </a:xfrm>
          <a:prstGeom prst="line">
            <a:avLst/>
          </a:prstGeom>
          <a:ln w="12700" cap="flat" cmpd="sng">
            <a:solidFill>
              <a:srgbClr val="08090D"/>
            </a:solidFill>
            <a:prstDash val="dash"/>
            <a:headEnd type="none" w="med" len="med"/>
            <a:tailEnd type="none" w="med" len="med"/>
          </a:ln>
        </p:spPr>
      </p:cxnSp>
      <p:cxnSp>
        <p:nvCxnSpPr>
          <p:cNvPr id="23562" name="直接连接符 10"/>
          <p:cNvCxnSpPr/>
          <p:nvPr/>
        </p:nvCxnSpPr>
        <p:spPr>
          <a:xfrm>
            <a:off x="6515100" y="3419475"/>
            <a:ext cx="4770438" cy="0"/>
          </a:xfrm>
          <a:prstGeom prst="line">
            <a:avLst/>
          </a:prstGeom>
          <a:ln w="12700" cap="flat" cmpd="sng">
            <a:solidFill>
              <a:srgbClr val="08090D"/>
            </a:solidFill>
            <a:prstDash val="dash"/>
            <a:headEnd type="none" w="med" len="med"/>
            <a:tailEnd type="none" w="med" len="med"/>
          </a:ln>
        </p:spPr>
      </p:cxnSp>
      <p:cxnSp>
        <p:nvCxnSpPr>
          <p:cNvPr id="23563" name="直接连接符 12"/>
          <p:cNvCxnSpPr/>
          <p:nvPr/>
        </p:nvCxnSpPr>
        <p:spPr>
          <a:xfrm flipV="1">
            <a:off x="5930900" y="1230313"/>
            <a:ext cx="0" cy="1557337"/>
          </a:xfrm>
          <a:prstGeom prst="line">
            <a:avLst/>
          </a:prstGeom>
          <a:ln w="12700" cap="flat" cmpd="sng">
            <a:solidFill>
              <a:srgbClr val="08090D"/>
            </a:solidFill>
            <a:prstDash val="dash"/>
            <a:headEnd type="none" w="med" len="med"/>
            <a:tailEnd type="none" w="med" len="med"/>
          </a:ln>
        </p:spPr>
      </p:cxnSp>
      <p:grpSp>
        <p:nvGrpSpPr>
          <p:cNvPr id="23564" name="组合 13"/>
          <p:cNvGrpSpPr/>
          <p:nvPr/>
        </p:nvGrpSpPr>
        <p:grpSpPr>
          <a:xfrm>
            <a:off x="1063625" y="1474788"/>
            <a:ext cx="4476750" cy="1343025"/>
            <a:chOff x="0" y="0"/>
            <a:chExt cx="4477341" cy="1344196"/>
          </a:xfrm>
        </p:grpSpPr>
        <p:sp>
          <p:nvSpPr>
            <p:cNvPr id="34850" name="矩形 1"/>
            <p:cNvSpPr/>
            <p:nvPr/>
          </p:nvSpPr>
          <p:spPr>
            <a:xfrm>
              <a:off x="0" y="730165"/>
              <a:ext cx="4477341" cy="61403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ct val="0"/>
                </a:spcBef>
                <a:buNone/>
              </a:pPr>
              <a:r>
                <a:rPr lang="zh-CN" altLang="en-US" sz="1200" dirty="0">
                  <a:solidFill>
                    <a:srgbClr val="686768"/>
                  </a:solidFill>
                  <a:latin typeface="微软雅黑" panose="020B0503020204020204" pitchFamily="34" charset="-122"/>
                  <a:ea typeface="微软雅黑" panose="020B0503020204020204" pitchFamily="34" charset="-122"/>
                </a:rPr>
                <a:t>发展部门负责人内审员培训取证，提升体系管理能力。</a:t>
              </a:r>
              <a:endParaRPr lang="zh-CN" altLang="en-US" sz="1200" dirty="0">
                <a:solidFill>
                  <a:srgbClr val="686768"/>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1200" dirty="0">
                  <a:solidFill>
                    <a:srgbClr val="686768"/>
                  </a:solidFill>
                  <a:latin typeface="微软雅黑" panose="020B0503020204020204" pitchFamily="34" charset="-122"/>
                  <a:ea typeface="微软雅黑" panose="020B0503020204020204" pitchFamily="34" charset="-122"/>
                </a:rPr>
                <a:t>通过内审、外审、跨工厂互审等途径检验体系运行。入你的文</a:t>
              </a:r>
              <a:endParaRPr lang="zh-CN" altLang="en-US" sz="1200" dirty="0">
                <a:solidFill>
                  <a:srgbClr val="686768"/>
                </a:solidFill>
                <a:latin typeface="微软雅黑" panose="020B0503020204020204" pitchFamily="34" charset="-122"/>
                <a:ea typeface="微软雅黑" panose="020B0503020204020204" pitchFamily="34" charset="-122"/>
              </a:endParaRPr>
            </a:p>
          </p:txBody>
        </p:sp>
        <p:sp>
          <p:nvSpPr>
            <p:cNvPr id="34851" name="TextBox 50"/>
            <p:cNvSpPr txBox="1"/>
            <p:nvPr/>
          </p:nvSpPr>
          <p:spPr>
            <a:xfrm>
              <a:off x="292066" y="0"/>
              <a:ext cx="1811953" cy="369535"/>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FC6D13"/>
                  </a:solidFill>
                  <a:cs typeface="Calibri" panose="020F0502020204030204" pitchFamily="34" charset="0"/>
                </a:rPr>
                <a:t>双体系巩固提升</a:t>
              </a:r>
              <a:endParaRPr lang="en-US" altLang="zh-CN" sz="1800" b="1" dirty="0">
                <a:solidFill>
                  <a:srgbClr val="ECAC1E"/>
                </a:solidFill>
                <a:ea typeface="Calibri" panose="020F0502020204030204" pitchFamily="34" charset="0"/>
              </a:endParaRPr>
            </a:p>
          </p:txBody>
        </p:sp>
      </p:grpSp>
      <p:grpSp>
        <p:nvGrpSpPr>
          <p:cNvPr id="23567" name="组合 16"/>
          <p:cNvGrpSpPr/>
          <p:nvPr/>
        </p:nvGrpSpPr>
        <p:grpSpPr>
          <a:xfrm>
            <a:off x="5532438" y="2959100"/>
            <a:ext cx="739775" cy="803275"/>
            <a:chOff x="0" y="0"/>
            <a:chExt cx="738421" cy="802461"/>
          </a:xfrm>
        </p:grpSpPr>
        <p:sp>
          <p:nvSpPr>
            <p:cNvPr id="34846" name="泪滴形 17"/>
            <p:cNvSpPr/>
            <p:nvPr/>
          </p:nvSpPr>
          <p:spPr>
            <a:xfrm rot="-10084547">
              <a:off x="375902" y="138105"/>
              <a:ext cx="296207" cy="296207"/>
            </a:xfrm>
            <a:custGeom>
              <a:avLst/>
              <a:gdLst/>
              <a:ahLst/>
              <a:cxnLst>
                <a:cxn ang="0">
                  <a:pos x="0" y="148104"/>
                </a:cxn>
                <a:cxn ang="0">
                  <a:pos x="148104" y="0"/>
                </a:cxn>
                <a:cxn ang="0">
                  <a:pos x="287500" y="8707"/>
                </a:cxn>
                <a:cxn ang="0">
                  <a:pos x="296207" y="148104"/>
                </a:cxn>
                <a:cxn ang="0">
                  <a:pos x="148103" y="296208"/>
                </a:cxn>
                <a:cxn ang="0">
                  <a:pos x="-1" y="148104"/>
                </a:cxn>
                <a:cxn ang="0">
                  <a:pos x="0" y="148104"/>
                </a:cxn>
              </a:cxnLst>
              <a:pathLst>
                <a:path w="296207" h="296207">
                  <a:moveTo>
                    <a:pt x="0" y="148104"/>
                  </a:moveTo>
                  <a:cubicBezTo>
                    <a:pt x="0" y="66308"/>
                    <a:pt x="66308" y="0"/>
                    <a:pt x="148104" y="0"/>
                  </a:cubicBezTo>
                  <a:cubicBezTo>
                    <a:pt x="194569" y="0"/>
                    <a:pt x="241035" y="2902"/>
                    <a:pt x="287500" y="8707"/>
                  </a:cubicBezTo>
                  <a:cubicBezTo>
                    <a:pt x="293305" y="55172"/>
                    <a:pt x="296207" y="101638"/>
                    <a:pt x="296207" y="148104"/>
                  </a:cubicBezTo>
                  <a:cubicBezTo>
                    <a:pt x="296207" y="229900"/>
                    <a:pt x="229899" y="296208"/>
                    <a:pt x="148103" y="296208"/>
                  </a:cubicBezTo>
                  <a:cubicBezTo>
                    <a:pt x="66307" y="296208"/>
                    <a:pt x="-1" y="229900"/>
                    <a:pt x="-1" y="148104"/>
                  </a:cubicBezTo>
                  <a:lnTo>
                    <a:pt x="0" y="148104"/>
                  </a:lnTo>
                  <a:close/>
                </a:path>
              </a:pathLst>
            </a:custGeom>
            <a:solidFill>
              <a:srgbClr val="739BCB">
                <a:alpha val="100000"/>
              </a:srgbClr>
            </a:solidFill>
            <a:ln w="9525">
              <a:noFill/>
            </a:ln>
          </p:spPr>
          <p:txBody>
            <a:bodyPr/>
            <a:p>
              <a:endParaRPr lang="zh-CN" altLang="en-US"/>
            </a:p>
          </p:txBody>
        </p:sp>
        <p:sp>
          <p:nvSpPr>
            <p:cNvPr id="34847" name="泪滴形 18"/>
            <p:cNvSpPr/>
            <p:nvPr/>
          </p:nvSpPr>
          <p:spPr>
            <a:xfrm rot="5400000">
              <a:off x="-9584" y="9584"/>
              <a:ext cx="325953" cy="306785"/>
            </a:xfrm>
            <a:custGeom>
              <a:avLst/>
              <a:gdLst/>
              <a:ahLst/>
              <a:cxnLst>
                <a:cxn ang="0">
                  <a:pos x="0" y="153393"/>
                </a:cxn>
                <a:cxn ang="0">
                  <a:pos x="162977" y="0"/>
                </a:cxn>
                <a:cxn ang="0">
                  <a:pos x="316372" y="9018"/>
                </a:cxn>
                <a:cxn ang="0">
                  <a:pos x="325953" y="153393"/>
                </a:cxn>
                <a:cxn ang="0">
                  <a:pos x="162976" y="306786"/>
                </a:cxn>
                <a:cxn ang="0">
                  <a:pos x="-1" y="153393"/>
                </a:cxn>
                <a:cxn ang="0">
                  <a:pos x="0" y="153393"/>
                </a:cxn>
              </a:cxnLst>
              <a:pathLst>
                <a:path w="325953" h="306785">
                  <a:moveTo>
                    <a:pt x="0" y="153393"/>
                  </a:moveTo>
                  <a:cubicBezTo>
                    <a:pt x="0" y="68676"/>
                    <a:pt x="72967" y="0"/>
                    <a:pt x="162977" y="0"/>
                  </a:cubicBezTo>
                  <a:cubicBezTo>
                    <a:pt x="214108" y="0"/>
                    <a:pt x="265240" y="3006"/>
                    <a:pt x="316372" y="9018"/>
                  </a:cubicBezTo>
                  <a:cubicBezTo>
                    <a:pt x="322759" y="57143"/>
                    <a:pt x="325953" y="105268"/>
                    <a:pt x="325953" y="153393"/>
                  </a:cubicBezTo>
                  <a:cubicBezTo>
                    <a:pt x="325953" y="238110"/>
                    <a:pt x="252986" y="306786"/>
                    <a:pt x="162976" y="306786"/>
                  </a:cubicBezTo>
                  <a:cubicBezTo>
                    <a:pt x="72966" y="306786"/>
                    <a:pt x="-1" y="238110"/>
                    <a:pt x="-1" y="153393"/>
                  </a:cubicBezTo>
                  <a:lnTo>
                    <a:pt x="0" y="153393"/>
                  </a:lnTo>
                  <a:close/>
                </a:path>
              </a:pathLst>
            </a:custGeom>
            <a:solidFill>
              <a:srgbClr val="92D050">
                <a:alpha val="100000"/>
              </a:srgbClr>
            </a:solidFill>
            <a:ln w="9525">
              <a:noFill/>
            </a:ln>
          </p:spPr>
          <p:txBody>
            <a:bodyPr/>
            <a:p>
              <a:endParaRPr lang="zh-CN" altLang="en-US"/>
            </a:p>
          </p:txBody>
        </p:sp>
        <p:sp>
          <p:nvSpPr>
            <p:cNvPr id="34848" name="泪滴形 19"/>
            <p:cNvSpPr/>
            <p:nvPr/>
          </p:nvSpPr>
          <p:spPr>
            <a:xfrm rot="-5400000">
              <a:off x="446355" y="510395"/>
              <a:ext cx="292066" cy="292066"/>
            </a:xfrm>
            <a:custGeom>
              <a:avLst/>
              <a:gdLst/>
              <a:ahLst/>
              <a:cxnLst>
                <a:cxn ang="0">
                  <a:pos x="0" y="146033"/>
                </a:cxn>
                <a:cxn ang="0">
                  <a:pos x="146033" y="0"/>
                </a:cxn>
                <a:cxn ang="0">
                  <a:pos x="283481" y="8585"/>
                </a:cxn>
                <a:cxn ang="0">
                  <a:pos x="292066" y="146033"/>
                </a:cxn>
                <a:cxn ang="0">
                  <a:pos x="146033" y="292066"/>
                </a:cxn>
                <a:cxn ang="0">
                  <a:pos x="0" y="146033"/>
                </a:cxn>
              </a:cxnLst>
              <a:pathLst>
                <a:path w="292066" h="292066">
                  <a:moveTo>
                    <a:pt x="0" y="146033"/>
                  </a:moveTo>
                  <a:cubicBezTo>
                    <a:pt x="0" y="65381"/>
                    <a:pt x="65381" y="0"/>
                    <a:pt x="146033" y="0"/>
                  </a:cubicBezTo>
                  <a:cubicBezTo>
                    <a:pt x="191849" y="0"/>
                    <a:pt x="237665" y="2862"/>
                    <a:pt x="283481" y="8585"/>
                  </a:cubicBezTo>
                  <a:cubicBezTo>
                    <a:pt x="289204" y="54401"/>
                    <a:pt x="292066" y="100217"/>
                    <a:pt x="292066" y="146033"/>
                  </a:cubicBezTo>
                  <a:cubicBezTo>
                    <a:pt x="292066" y="226685"/>
                    <a:pt x="226685" y="292066"/>
                    <a:pt x="146033" y="292066"/>
                  </a:cubicBezTo>
                  <a:cubicBezTo>
                    <a:pt x="65381" y="292066"/>
                    <a:pt x="0" y="226685"/>
                    <a:pt x="0" y="146033"/>
                  </a:cubicBezTo>
                  <a:close/>
                </a:path>
              </a:pathLst>
            </a:custGeom>
            <a:solidFill>
              <a:srgbClr val="FCB040">
                <a:alpha val="100000"/>
              </a:srgbClr>
            </a:solidFill>
            <a:ln w="9525">
              <a:noFill/>
            </a:ln>
          </p:spPr>
          <p:txBody>
            <a:bodyPr/>
            <a:p>
              <a:endParaRPr lang="zh-CN" altLang="en-US"/>
            </a:p>
          </p:txBody>
        </p:sp>
        <p:sp>
          <p:nvSpPr>
            <p:cNvPr id="34849" name="泪滴形 20"/>
            <p:cNvSpPr/>
            <p:nvPr/>
          </p:nvSpPr>
          <p:spPr>
            <a:xfrm>
              <a:off x="56431" y="413039"/>
              <a:ext cx="292066" cy="292066"/>
            </a:xfrm>
            <a:custGeom>
              <a:avLst/>
              <a:gdLst/>
              <a:ahLst/>
              <a:cxnLst>
                <a:cxn ang="0">
                  <a:pos x="0" y="146033"/>
                </a:cxn>
                <a:cxn ang="0">
                  <a:pos x="146033" y="0"/>
                </a:cxn>
                <a:cxn ang="0">
                  <a:pos x="283481" y="8585"/>
                </a:cxn>
                <a:cxn ang="0">
                  <a:pos x="292066" y="146033"/>
                </a:cxn>
                <a:cxn ang="0">
                  <a:pos x="146033" y="292066"/>
                </a:cxn>
                <a:cxn ang="0">
                  <a:pos x="0" y="146033"/>
                </a:cxn>
              </a:cxnLst>
              <a:pathLst>
                <a:path w="292066" h="292066">
                  <a:moveTo>
                    <a:pt x="0" y="146033"/>
                  </a:moveTo>
                  <a:cubicBezTo>
                    <a:pt x="0" y="65381"/>
                    <a:pt x="65381" y="0"/>
                    <a:pt x="146033" y="0"/>
                  </a:cubicBezTo>
                  <a:cubicBezTo>
                    <a:pt x="191849" y="0"/>
                    <a:pt x="237665" y="2862"/>
                    <a:pt x="283481" y="8585"/>
                  </a:cubicBezTo>
                  <a:cubicBezTo>
                    <a:pt x="289204" y="54401"/>
                    <a:pt x="292066" y="100217"/>
                    <a:pt x="292066" y="146033"/>
                  </a:cubicBezTo>
                  <a:cubicBezTo>
                    <a:pt x="292066" y="226685"/>
                    <a:pt x="226685" y="292066"/>
                    <a:pt x="146033" y="292066"/>
                  </a:cubicBezTo>
                  <a:cubicBezTo>
                    <a:pt x="65381" y="292066"/>
                    <a:pt x="0" y="226685"/>
                    <a:pt x="0" y="146033"/>
                  </a:cubicBezTo>
                  <a:close/>
                </a:path>
              </a:pathLst>
            </a:custGeom>
            <a:solidFill>
              <a:srgbClr val="FC6D26">
                <a:alpha val="100000"/>
              </a:srgbClr>
            </a:solidFill>
            <a:ln w="9525">
              <a:noFill/>
            </a:ln>
          </p:spPr>
          <p:txBody>
            <a:bodyPr/>
            <a:p>
              <a:endParaRPr lang="zh-CN" altLang="en-US"/>
            </a:p>
          </p:txBody>
        </p:sp>
      </p:grpSp>
      <p:grpSp>
        <p:nvGrpSpPr>
          <p:cNvPr id="23572" name="组合 21"/>
          <p:cNvGrpSpPr/>
          <p:nvPr/>
        </p:nvGrpSpPr>
        <p:grpSpPr>
          <a:xfrm>
            <a:off x="6319838" y="1620838"/>
            <a:ext cx="592137" cy="584200"/>
            <a:chOff x="0" y="0"/>
            <a:chExt cx="437940" cy="432048"/>
          </a:xfrm>
        </p:grpSpPr>
        <p:sp>
          <p:nvSpPr>
            <p:cNvPr id="34844" name="泪滴形 22"/>
            <p:cNvSpPr/>
            <p:nvPr/>
          </p:nvSpPr>
          <p:spPr>
            <a:xfrm rot="10800000">
              <a:off x="0" y="0"/>
              <a:ext cx="432048" cy="432048"/>
            </a:xfrm>
            <a:custGeom>
              <a:avLst/>
              <a:gdLst/>
              <a:ahLst/>
              <a:cxnLst>
                <a:cxn ang="0">
                  <a:pos x="0" y="216024"/>
                </a:cxn>
                <a:cxn ang="0">
                  <a:pos x="216024" y="0"/>
                </a:cxn>
                <a:cxn ang="0">
                  <a:pos x="419348" y="12700"/>
                </a:cxn>
                <a:cxn ang="0">
                  <a:pos x="432048" y="216024"/>
                </a:cxn>
                <a:cxn ang="0">
                  <a:pos x="216024" y="432048"/>
                </a:cxn>
                <a:cxn ang="0">
                  <a:pos x="0" y="216024"/>
                </a:cxn>
              </a:cxnLst>
              <a:pathLst>
                <a:path w="432048" h="432048">
                  <a:moveTo>
                    <a:pt x="0" y="216024"/>
                  </a:moveTo>
                  <a:cubicBezTo>
                    <a:pt x="0" y="96717"/>
                    <a:pt x="96717" y="0"/>
                    <a:pt x="216024" y="0"/>
                  </a:cubicBezTo>
                  <a:cubicBezTo>
                    <a:pt x="283799" y="0"/>
                    <a:pt x="351573" y="4233"/>
                    <a:pt x="419348" y="12700"/>
                  </a:cubicBezTo>
                  <a:cubicBezTo>
                    <a:pt x="427815" y="80475"/>
                    <a:pt x="432048" y="148249"/>
                    <a:pt x="432048" y="216024"/>
                  </a:cubicBezTo>
                  <a:cubicBezTo>
                    <a:pt x="432048" y="335331"/>
                    <a:pt x="335331" y="432048"/>
                    <a:pt x="216024" y="432048"/>
                  </a:cubicBezTo>
                  <a:cubicBezTo>
                    <a:pt x="96717" y="432048"/>
                    <a:pt x="0" y="335331"/>
                    <a:pt x="0" y="216024"/>
                  </a:cubicBezTo>
                  <a:close/>
                </a:path>
              </a:pathLst>
            </a:custGeom>
            <a:solidFill>
              <a:srgbClr val="F4B183">
                <a:alpha val="100000"/>
              </a:srgbClr>
            </a:solidFill>
            <a:ln w="9525">
              <a:noFill/>
            </a:ln>
          </p:spPr>
          <p:txBody>
            <a:bodyPr/>
            <a:p>
              <a:endParaRPr lang="zh-CN" altLang="en-US"/>
            </a:p>
          </p:txBody>
        </p:sp>
        <p:sp>
          <p:nvSpPr>
            <p:cNvPr id="34845" name="TextBox 75"/>
            <p:cNvSpPr txBox="1"/>
            <p:nvPr/>
          </p:nvSpPr>
          <p:spPr>
            <a:xfrm>
              <a:off x="0" y="71264"/>
              <a:ext cx="437940" cy="338554"/>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1600" b="1" dirty="0">
                  <a:solidFill>
                    <a:srgbClr val="000000"/>
                  </a:solidFill>
                  <a:latin typeface="微软雅黑" panose="020B0503020204020204" pitchFamily="34" charset="-122"/>
                  <a:ea typeface="微软雅黑" panose="020B0503020204020204" pitchFamily="34" charset="-122"/>
                </a:rPr>
                <a:t>02</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grpSp>
      <p:grpSp>
        <p:nvGrpSpPr>
          <p:cNvPr id="23575" name="组合 24"/>
          <p:cNvGrpSpPr/>
          <p:nvPr/>
        </p:nvGrpSpPr>
        <p:grpSpPr>
          <a:xfrm>
            <a:off x="576263" y="3762375"/>
            <a:ext cx="598487" cy="584200"/>
            <a:chOff x="0" y="0"/>
            <a:chExt cx="442943" cy="432048"/>
          </a:xfrm>
        </p:grpSpPr>
        <p:sp>
          <p:nvSpPr>
            <p:cNvPr id="34842" name="泪滴形 25"/>
            <p:cNvSpPr/>
            <p:nvPr/>
          </p:nvSpPr>
          <p:spPr>
            <a:xfrm rot="10800000">
              <a:off x="10895" y="0"/>
              <a:ext cx="432048" cy="432048"/>
            </a:xfrm>
            <a:custGeom>
              <a:avLst/>
              <a:gdLst/>
              <a:ahLst/>
              <a:cxnLst>
                <a:cxn ang="0">
                  <a:pos x="0" y="216024"/>
                </a:cxn>
                <a:cxn ang="0">
                  <a:pos x="216024" y="0"/>
                </a:cxn>
                <a:cxn ang="0">
                  <a:pos x="419348" y="12700"/>
                </a:cxn>
                <a:cxn ang="0">
                  <a:pos x="432048" y="216024"/>
                </a:cxn>
                <a:cxn ang="0">
                  <a:pos x="216024" y="432048"/>
                </a:cxn>
                <a:cxn ang="0">
                  <a:pos x="0" y="216024"/>
                </a:cxn>
              </a:cxnLst>
              <a:pathLst>
                <a:path w="432048" h="432048">
                  <a:moveTo>
                    <a:pt x="0" y="216024"/>
                  </a:moveTo>
                  <a:cubicBezTo>
                    <a:pt x="0" y="96717"/>
                    <a:pt x="96717" y="0"/>
                    <a:pt x="216024" y="0"/>
                  </a:cubicBezTo>
                  <a:cubicBezTo>
                    <a:pt x="283799" y="0"/>
                    <a:pt x="351573" y="4233"/>
                    <a:pt x="419348" y="12700"/>
                  </a:cubicBezTo>
                  <a:cubicBezTo>
                    <a:pt x="427815" y="80475"/>
                    <a:pt x="432048" y="148249"/>
                    <a:pt x="432048" y="216024"/>
                  </a:cubicBezTo>
                  <a:cubicBezTo>
                    <a:pt x="432048" y="335331"/>
                    <a:pt x="335331" y="432048"/>
                    <a:pt x="216024" y="432048"/>
                  </a:cubicBezTo>
                  <a:cubicBezTo>
                    <a:pt x="96717" y="432048"/>
                    <a:pt x="0" y="335331"/>
                    <a:pt x="0" y="216024"/>
                  </a:cubicBezTo>
                  <a:close/>
                </a:path>
              </a:pathLst>
            </a:custGeom>
            <a:solidFill>
              <a:srgbClr val="00B0F0">
                <a:alpha val="100000"/>
              </a:srgbClr>
            </a:solidFill>
            <a:ln w="9525">
              <a:noFill/>
            </a:ln>
          </p:spPr>
          <p:txBody>
            <a:bodyPr/>
            <a:p>
              <a:endParaRPr lang="zh-CN" altLang="en-US"/>
            </a:p>
          </p:txBody>
        </p:sp>
        <p:sp>
          <p:nvSpPr>
            <p:cNvPr id="34843" name="TextBox 79"/>
            <p:cNvSpPr txBox="1"/>
            <p:nvPr/>
          </p:nvSpPr>
          <p:spPr>
            <a:xfrm>
              <a:off x="0" y="72008"/>
              <a:ext cx="437940" cy="338554"/>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1600" b="1" dirty="0">
                  <a:solidFill>
                    <a:srgbClr val="000000"/>
                  </a:solidFill>
                  <a:latin typeface="微软雅黑" panose="020B0503020204020204" pitchFamily="34" charset="-122"/>
                  <a:ea typeface="微软雅黑" panose="020B0503020204020204" pitchFamily="34" charset="-122"/>
                </a:rPr>
                <a:t>03</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grpSp>
      <p:grpSp>
        <p:nvGrpSpPr>
          <p:cNvPr id="23578" name="组合 27"/>
          <p:cNvGrpSpPr/>
          <p:nvPr/>
        </p:nvGrpSpPr>
        <p:grpSpPr>
          <a:xfrm>
            <a:off x="6389688" y="3762375"/>
            <a:ext cx="611187" cy="584200"/>
            <a:chOff x="0" y="0"/>
            <a:chExt cx="452704" cy="432048"/>
          </a:xfrm>
        </p:grpSpPr>
        <p:sp>
          <p:nvSpPr>
            <p:cNvPr id="34840" name="泪滴形 28"/>
            <p:cNvSpPr/>
            <p:nvPr/>
          </p:nvSpPr>
          <p:spPr>
            <a:xfrm rot="10800000">
              <a:off x="20656" y="0"/>
              <a:ext cx="432048" cy="432048"/>
            </a:xfrm>
            <a:custGeom>
              <a:avLst/>
              <a:gdLst/>
              <a:ahLst/>
              <a:cxnLst>
                <a:cxn ang="0">
                  <a:pos x="0" y="216024"/>
                </a:cxn>
                <a:cxn ang="0">
                  <a:pos x="216024" y="0"/>
                </a:cxn>
                <a:cxn ang="0">
                  <a:pos x="419348" y="12700"/>
                </a:cxn>
                <a:cxn ang="0">
                  <a:pos x="432048" y="216024"/>
                </a:cxn>
                <a:cxn ang="0">
                  <a:pos x="216024" y="432048"/>
                </a:cxn>
                <a:cxn ang="0">
                  <a:pos x="0" y="216024"/>
                </a:cxn>
              </a:cxnLst>
              <a:pathLst>
                <a:path w="432048" h="432048">
                  <a:moveTo>
                    <a:pt x="0" y="216024"/>
                  </a:moveTo>
                  <a:cubicBezTo>
                    <a:pt x="0" y="96717"/>
                    <a:pt x="96717" y="0"/>
                    <a:pt x="216024" y="0"/>
                  </a:cubicBezTo>
                  <a:cubicBezTo>
                    <a:pt x="283799" y="0"/>
                    <a:pt x="351573" y="4233"/>
                    <a:pt x="419348" y="12700"/>
                  </a:cubicBezTo>
                  <a:cubicBezTo>
                    <a:pt x="427815" y="80475"/>
                    <a:pt x="432048" y="148249"/>
                    <a:pt x="432048" y="216024"/>
                  </a:cubicBezTo>
                  <a:cubicBezTo>
                    <a:pt x="432048" y="335331"/>
                    <a:pt x="335331" y="432048"/>
                    <a:pt x="216024" y="432048"/>
                  </a:cubicBezTo>
                  <a:cubicBezTo>
                    <a:pt x="96717" y="432048"/>
                    <a:pt x="0" y="335331"/>
                    <a:pt x="0" y="216024"/>
                  </a:cubicBezTo>
                  <a:close/>
                </a:path>
              </a:pathLst>
            </a:custGeom>
            <a:solidFill>
              <a:srgbClr val="FCB040">
                <a:alpha val="100000"/>
              </a:srgbClr>
            </a:solidFill>
            <a:ln w="9525">
              <a:noFill/>
            </a:ln>
          </p:spPr>
          <p:txBody>
            <a:bodyPr/>
            <a:p>
              <a:endParaRPr lang="zh-CN" altLang="en-US"/>
            </a:p>
          </p:txBody>
        </p:sp>
        <p:sp>
          <p:nvSpPr>
            <p:cNvPr id="34841" name="TextBox 84"/>
            <p:cNvSpPr txBox="1"/>
            <p:nvPr/>
          </p:nvSpPr>
          <p:spPr>
            <a:xfrm>
              <a:off x="0" y="84211"/>
              <a:ext cx="437940" cy="338554"/>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1600" b="1" dirty="0">
                  <a:solidFill>
                    <a:srgbClr val="000000"/>
                  </a:solidFill>
                  <a:latin typeface="微软雅黑" panose="020B0503020204020204" pitchFamily="34" charset="-122"/>
                  <a:ea typeface="微软雅黑" panose="020B0503020204020204" pitchFamily="34" charset="-122"/>
                </a:rPr>
                <a:t>04</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grpSp>
      <p:grpSp>
        <p:nvGrpSpPr>
          <p:cNvPr id="23581" name="组合 30"/>
          <p:cNvGrpSpPr/>
          <p:nvPr/>
        </p:nvGrpSpPr>
        <p:grpSpPr>
          <a:xfrm>
            <a:off x="6807200" y="1474788"/>
            <a:ext cx="4953000" cy="2174875"/>
            <a:chOff x="0" y="0"/>
            <a:chExt cx="4952513" cy="2174875"/>
          </a:xfrm>
        </p:grpSpPr>
        <p:sp>
          <p:nvSpPr>
            <p:cNvPr id="34838" name="矩形 1"/>
            <p:cNvSpPr/>
            <p:nvPr/>
          </p:nvSpPr>
          <p:spPr>
            <a:xfrm>
              <a:off x="0" y="730165"/>
              <a:ext cx="4952513" cy="144471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ct val="0"/>
                </a:spcBef>
                <a:buNone/>
              </a:pPr>
              <a:r>
                <a:rPr lang="zh-CN" altLang="en-US" sz="1200" dirty="0">
                  <a:solidFill>
                    <a:srgbClr val="686768"/>
                  </a:solidFill>
                  <a:latin typeface="微软雅黑" panose="020B0503020204020204" pitchFamily="34" charset="-122"/>
                  <a:ea typeface="微软雅黑" panose="020B0503020204020204" pitchFamily="34" charset="-122"/>
                </a:rPr>
                <a:t>车间环境改善（除尘改造）。</a:t>
              </a:r>
              <a:endParaRPr lang="zh-CN" altLang="en-US" sz="1200" dirty="0">
                <a:solidFill>
                  <a:srgbClr val="686768"/>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1200" dirty="0">
                  <a:solidFill>
                    <a:srgbClr val="686768"/>
                  </a:solidFill>
                  <a:latin typeface="微软雅黑" panose="020B0503020204020204" pitchFamily="34" charset="-122"/>
                  <a:ea typeface="微软雅黑" panose="020B0503020204020204" pitchFamily="34" charset="-122"/>
                </a:rPr>
                <a:t>职业健康档案标准化。</a:t>
              </a:r>
              <a:endParaRPr lang="zh-CN" altLang="en-US" sz="1200" dirty="0">
                <a:solidFill>
                  <a:srgbClr val="686768"/>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1200" dirty="0">
                  <a:solidFill>
                    <a:srgbClr val="686768"/>
                  </a:solidFill>
                  <a:latin typeface="微软雅黑" panose="020B0503020204020204" pitchFamily="34" charset="-122"/>
                  <a:ea typeface="微软雅黑" panose="020B0503020204020204" pitchFamily="34" charset="-122"/>
                </a:rPr>
                <a:t>相关方管控。</a:t>
              </a:r>
              <a:endParaRPr lang="zh-CN" altLang="en-US" sz="1200" dirty="0">
                <a:solidFill>
                  <a:srgbClr val="686768"/>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1200" dirty="0">
                  <a:solidFill>
                    <a:srgbClr val="686768"/>
                  </a:solidFill>
                  <a:latin typeface="微软雅黑" panose="020B0503020204020204" pitchFamily="34" charset="-122"/>
                  <a:ea typeface="微软雅黑" panose="020B0503020204020204" pitchFamily="34" charset="-122"/>
                </a:rPr>
                <a:t>电气安全</a:t>
              </a:r>
              <a:r>
                <a:rPr lang="en-US" altLang="zh-CN" sz="1200" dirty="0">
                  <a:solidFill>
                    <a:srgbClr val="686768"/>
                  </a:solidFill>
                  <a:latin typeface="微软雅黑" panose="020B0503020204020204" pitchFamily="34" charset="-122"/>
                  <a:ea typeface="微软雅黑" panose="020B0503020204020204" pitchFamily="34" charset="-122"/>
                </a:rPr>
                <a:t>(</a:t>
              </a:r>
              <a:r>
                <a:rPr lang="zh-CN" altLang="en-US" sz="1200" dirty="0">
                  <a:solidFill>
                    <a:srgbClr val="686768"/>
                  </a:solidFill>
                  <a:latin typeface="微软雅黑" panose="020B0503020204020204" pitchFamily="34" charset="-122"/>
                  <a:ea typeface="微软雅黑" panose="020B0503020204020204" pitchFamily="34" charset="-122"/>
                </a:rPr>
                <a:t>标准化的电柜、线路敷设、线槽、线板</a:t>
              </a:r>
              <a:r>
                <a:rPr lang="en-US" altLang="zh-CN" sz="1200" dirty="0">
                  <a:solidFill>
                    <a:srgbClr val="686768"/>
                  </a:solidFill>
                  <a:latin typeface="微软雅黑" panose="020B0503020204020204" pitchFamily="34" charset="-122"/>
                  <a:ea typeface="微软雅黑" panose="020B0503020204020204" pitchFamily="34" charset="-122"/>
                </a:rPr>
                <a:t>)</a:t>
              </a:r>
              <a:r>
                <a:rPr lang="zh-CN" altLang="en-US" sz="1200" dirty="0">
                  <a:solidFill>
                    <a:srgbClr val="686768"/>
                  </a:solidFill>
                  <a:latin typeface="微软雅黑" panose="020B0503020204020204" pitchFamily="34" charset="-122"/>
                  <a:ea typeface="微软雅黑" panose="020B0503020204020204" pitchFamily="34" charset="-122"/>
                </a:rPr>
                <a:t>。</a:t>
              </a:r>
              <a:endParaRPr lang="zh-CN" altLang="en-US" sz="1200" dirty="0">
                <a:solidFill>
                  <a:srgbClr val="686768"/>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endParaRPr lang="zh-CN" altLang="en-US" sz="1200" dirty="0">
                <a:solidFill>
                  <a:srgbClr val="686768"/>
                </a:solidFill>
                <a:latin typeface="微软雅黑" panose="020B0503020204020204" pitchFamily="34" charset="-122"/>
                <a:ea typeface="微软雅黑" panose="020B0503020204020204" pitchFamily="34" charset="-122"/>
              </a:endParaRPr>
            </a:p>
          </p:txBody>
        </p:sp>
        <p:sp>
          <p:nvSpPr>
            <p:cNvPr id="34839" name="TextBox 89"/>
            <p:cNvSpPr txBox="1"/>
            <p:nvPr/>
          </p:nvSpPr>
          <p:spPr>
            <a:xfrm>
              <a:off x="340761" y="0"/>
              <a:ext cx="1579123" cy="369337"/>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ECAC1E"/>
                  </a:solidFill>
                  <a:cs typeface="Calibri" panose="020F0502020204030204" pitchFamily="34" charset="0"/>
                </a:rPr>
                <a:t>重点问题治理</a:t>
              </a:r>
              <a:endParaRPr lang="en-US" altLang="zh-CN" sz="1800" b="1" dirty="0">
                <a:solidFill>
                  <a:srgbClr val="FC6D13"/>
                </a:solidFill>
                <a:ea typeface="Calibri" panose="020F0502020204030204" pitchFamily="34" charset="0"/>
              </a:endParaRPr>
            </a:p>
          </p:txBody>
        </p:sp>
      </p:grpSp>
      <p:grpSp>
        <p:nvGrpSpPr>
          <p:cNvPr id="23584" name="组合 33"/>
          <p:cNvGrpSpPr/>
          <p:nvPr/>
        </p:nvGrpSpPr>
        <p:grpSpPr>
          <a:xfrm>
            <a:off x="6856413" y="3762375"/>
            <a:ext cx="5024437" cy="1116013"/>
            <a:chOff x="0" y="0"/>
            <a:chExt cx="5025837" cy="1115611"/>
          </a:xfrm>
        </p:grpSpPr>
        <p:sp>
          <p:nvSpPr>
            <p:cNvPr id="34836" name="矩形 1"/>
            <p:cNvSpPr/>
            <p:nvPr/>
          </p:nvSpPr>
          <p:spPr>
            <a:xfrm>
              <a:off x="0" y="778842"/>
              <a:ext cx="5025837" cy="33676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ct val="0"/>
                </a:spcBef>
                <a:buNone/>
              </a:pPr>
              <a:r>
                <a:rPr lang="zh-CN" altLang="en-US" sz="1200" dirty="0">
                  <a:solidFill>
                    <a:srgbClr val="686768"/>
                  </a:solidFill>
                  <a:latin typeface="微软雅黑" panose="020B0503020204020204" pitchFamily="34" charset="-122"/>
                  <a:ea typeface="微软雅黑" panose="020B0503020204020204" pitchFamily="34" charset="-122"/>
                </a:rPr>
                <a:t>细化责任人到部门到员工，完善考核机制</a:t>
              </a:r>
              <a:endParaRPr lang="zh-CN" altLang="en-US" sz="1200" dirty="0">
                <a:solidFill>
                  <a:srgbClr val="686768"/>
                </a:solidFill>
                <a:latin typeface="微软雅黑" panose="020B0503020204020204" pitchFamily="34" charset="-122"/>
                <a:ea typeface="微软雅黑" panose="020B0503020204020204" pitchFamily="34" charset="-122"/>
              </a:endParaRPr>
            </a:p>
          </p:txBody>
        </p:sp>
        <p:sp>
          <p:nvSpPr>
            <p:cNvPr id="34837" name="TextBox 91"/>
            <p:cNvSpPr txBox="1"/>
            <p:nvPr/>
          </p:nvSpPr>
          <p:spPr>
            <a:xfrm>
              <a:off x="291563" y="0"/>
              <a:ext cx="1812219" cy="369413"/>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FC6D13"/>
                  </a:solidFill>
                  <a:cs typeface="Calibri" panose="020F0502020204030204" pitchFamily="34" charset="0"/>
                </a:rPr>
                <a:t>区域责任制推进</a:t>
              </a:r>
              <a:endParaRPr lang="en-US" altLang="zh-CN" sz="1800" b="1" dirty="0">
                <a:solidFill>
                  <a:srgbClr val="ECAC1E"/>
                </a:solidFill>
                <a:ea typeface="Calibri" panose="020F0502020204030204" pitchFamily="34" charset="0"/>
              </a:endParaRPr>
            </a:p>
          </p:txBody>
        </p:sp>
      </p:grpSp>
      <p:grpSp>
        <p:nvGrpSpPr>
          <p:cNvPr id="23587" name="组合 36"/>
          <p:cNvGrpSpPr/>
          <p:nvPr/>
        </p:nvGrpSpPr>
        <p:grpSpPr>
          <a:xfrm>
            <a:off x="1063625" y="3762375"/>
            <a:ext cx="4614863" cy="1946275"/>
            <a:chOff x="0" y="0"/>
            <a:chExt cx="4615605" cy="1947284"/>
          </a:xfrm>
        </p:grpSpPr>
        <p:sp>
          <p:nvSpPr>
            <p:cNvPr id="34834" name="矩形 1"/>
            <p:cNvSpPr/>
            <p:nvPr/>
          </p:nvSpPr>
          <p:spPr>
            <a:xfrm>
              <a:off x="0" y="778842"/>
              <a:ext cx="4615605" cy="116844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ct val="0"/>
                </a:spcBef>
                <a:buNone/>
              </a:pPr>
              <a:r>
                <a:rPr lang="zh-CN" altLang="en-US" sz="1200" dirty="0">
                  <a:solidFill>
                    <a:srgbClr val="686768"/>
                  </a:solidFill>
                  <a:latin typeface="微软雅黑" panose="020B0503020204020204" pitchFamily="34" charset="-122"/>
                  <a:ea typeface="微软雅黑" panose="020B0503020204020204" pitchFamily="34" charset="-122"/>
                </a:rPr>
                <a:t>定期组织班组的</a:t>
              </a:r>
              <a:r>
                <a:rPr lang="en-US" altLang="zh-CN" sz="1200" dirty="0">
                  <a:solidFill>
                    <a:srgbClr val="686768"/>
                  </a:solidFill>
                  <a:latin typeface="微软雅黑" panose="020B0503020204020204" pitchFamily="34" charset="-122"/>
                  <a:ea typeface="微软雅黑" panose="020B0503020204020204" pitchFamily="34" charset="-122"/>
                </a:rPr>
                <a:t>EHS</a:t>
              </a:r>
              <a:r>
                <a:rPr lang="zh-CN" altLang="en-US" sz="1200" dirty="0">
                  <a:solidFill>
                    <a:srgbClr val="686768"/>
                  </a:solidFill>
                  <a:latin typeface="微软雅黑" panose="020B0503020204020204" pitchFamily="34" charset="-122"/>
                  <a:ea typeface="微软雅黑" panose="020B0503020204020204" pitchFamily="34" charset="-122"/>
                </a:rPr>
                <a:t>有奖竞答的活动。</a:t>
              </a:r>
              <a:endParaRPr lang="zh-CN" altLang="en-US" sz="1200" dirty="0">
                <a:solidFill>
                  <a:srgbClr val="686768"/>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1200" dirty="0">
                  <a:solidFill>
                    <a:srgbClr val="686768"/>
                  </a:solidFill>
                  <a:latin typeface="微软雅黑" panose="020B0503020204020204" pitchFamily="34" charset="-122"/>
                  <a:ea typeface="微软雅黑" panose="020B0503020204020204" pitchFamily="34" charset="-122"/>
                </a:rPr>
                <a:t>管理人员</a:t>
              </a:r>
              <a:r>
                <a:rPr lang="en-US" altLang="zh-CN" sz="1200" dirty="0">
                  <a:solidFill>
                    <a:srgbClr val="686768"/>
                  </a:solidFill>
                  <a:latin typeface="微软雅黑" panose="020B0503020204020204" pitchFamily="34" charset="-122"/>
                  <a:ea typeface="微软雅黑" panose="020B0503020204020204" pitchFamily="34" charset="-122"/>
                </a:rPr>
                <a:t>EHS</a:t>
              </a:r>
              <a:r>
                <a:rPr lang="zh-CN" altLang="en-US" sz="1200" dirty="0">
                  <a:solidFill>
                    <a:srgbClr val="686768"/>
                  </a:solidFill>
                  <a:latin typeface="微软雅黑" panose="020B0503020204020204" pitchFamily="34" charset="-122"/>
                  <a:ea typeface="微软雅黑" panose="020B0503020204020204" pitchFamily="34" charset="-122"/>
                </a:rPr>
                <a:t>法律法规培训。</a:t>
              </a:r>
              <a:endParaRPr lang="zh-CN" altLang="en-US" sz="1200" dirty="0">
                <a:solidFill>
                  <a:srgbClr val="686768"/>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1200" dirty="0">
                  <a:solidFill>
                    <a:srgbClr val="686768"/>
                  </a:solidFill>
                  <a:latin typeface="微软雅黑" panose="020B0503020204020204" pitchFamily="34" charset="-122"/>
                  <a:ea typeface="微软雅黑" panose="020B0503020204020204" pitchFamily="34" charset="-122"/>
                </a:rPr>
                <a:t>强化部门</a:t>
              </a:r>
              <a:r>
                <a:rPr lang="en-US" altLang="zh-CN" sz="1200" dirty="0">
                  <a:solidFill>
                    <a:srgbClr val="686768"/>
                  </a:solidFill>
                  <a:latin typeface="微软雅黑" panose="020B0503020204020204" pitchFamily="34" charset="-122"/>
                  <a:ea typeface="微软雅黑" panose="020B0503020204020204" pitchFamily="34" charset="-122"/>
                </a:rPr>
                <a:t>/</a:t>
              </a:r>
              <a:r>
                <a:rPr lang="zh-CN" altLang="en-US" sz="1200" dirty="0">
                  <a:solidFill>
                    <a:srgbClr val="686768"/>
                  </a:solidFill>
                  <a:latin typeface="微软雅黑" panose="020B0503020204020204" pitchFamily="34" charset="-122"/>
                  <a:ea typeface="微软雅黑" panose="020B0503020204020204" pitchFamily="34" charset="-122"/>
                </a:rPr>
                <a:t>班组级培训。</a:t>
              </a:r>
              <a:endParaRPr lang="zh-CN" altLang="en-US" sz="1200" dirty="0">
                <a:solidFill>
                  <a:srgbClr val="686768"/>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endParaRPr lang="zh-CN" altLang="en-US" sz="1200" dirty="0">
                <a:solidFill>
                  <a:srgbClr val="686768"/>
                </a:solidFill>
                <a:latin typeface="微软雅黑" panose="020B0503020204020204" pitchFamily="34" charset="-122"/>
                <a:ea typeface="微软雅黑" panose="020B0503020204020204" pitchFamily="34" charset="-122"/>
              </a:endParaRPr>
            </a:p>
          </p:txBody>
        </p:sp>
        <p:sp>
          <p:nvSpPr>
            <p:cNvPr id="34835" name="TextBox 92"/>
            <p:cNvSpPr txBox="1"/>
            <p:nvPr/>
          </p:nvSpPr>
          <p:spPr>
            <a:xfrm>
              <a:off x="357588" y="0"/>
              <a:ext cx="1579532" cy="369569"/>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ECAC1E"/>
                  </a:solidFill>
                  <a:cs typeface="Calibri" panose="020F0502020204030204" pitchFamily="34" charset="0"/>
                </a:rPr>
                <a:t>全员意识提升</a:t>
              </a:r>
              <a:endParaRPr lang="en-US" altLang="zh-CN" sz="1800" b="1" dirty="0">
                <a:solidFill>
                  <a:srgbClr val="FC6D13"/>
                </a:solidFill>
                <a:ea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67"/>
                                        </p:tgtEl>
                                        <p:attrNameLst>
                                          <p:attrName>style.visibility</p:attrName>
                                        </p:attrNameLst>
                                      </p:cBhvr>
                                      <p:to>
                                        <p:strVal val="visible"/>
                                      </p:to>
                                    </p:set>
                                    <p:anim calcmode="lin" valueType="num">
                                      <p:cBhvr>
                                        <p:cTn id="7" dur="1500" fill="hold"/>
                                        <p:tgtEl>
                                          <p:spTgt spid="23567"/>
                                        </p:tgtEl>
                                        <p:attrNameLst>
                                          <p:attrName>ppt_w</p:attrName>
                                        </p:attrNameLst>
                                      </p:cBhvr>
                                      <p:tavLst>
                                        <p:tav tm="0">
                                          <p:val>
                                            <p:fltVal val="0.000000"/>
                                          </p:val>
                                        </p:tav>
                                        <p:tav tm="100000">
                                          <p:val>
                                            <p:strVal val="#ppt_w"/>
                                          </p:val>
                                        </p:tav>
                                      </p:tavLst>
                                    </p:anim>
                                    <p:anim calcmode="lin" valueType="num">
                                      <p:cBhvr>
                                        <p:cTn id="8" dur="1500" fill="hold"/>
                                        <p:tgtEl>
                                          <p:spTgt spid="23567"/>
                                        </p:tgtEl>
                                        <p:attrNameLst>
                                          <p:attrName>ppt_h</p:attrName>
                                        </p:attrNameLst>
                                      </p:cBhvr>
                                      <p:tavLst>
                                        <p:tav tm="0">
                                          <p:val>
                                            <p:fltVal val="0.000000"/>
                                          </p:val>
                                        </p:tav>
                                        <p:tav tm="100000">
                                          <p:val>
                                            <p:strVal val="#ppt_h"/>
                                          </p:val>
                                        </p:tav>
                                      </p:tavLst>
                                    </p:anim>
                                    <p:animEffect transition="in" filter="fade">
                                      <p:cBhvr>
                                        <p:cTn id="9" dur="1500"/>
                                        <p:tgtEl>
                                          <p:spTgt spid="23567"/>
                                        </p:tgtEl>
                                      </p:cBhvr>
                                    </p:animEffect>
                                  </p:childTnLst>
                                </p:cTn>
                              </p:par>
                            </p:childTnLst>
                          </p:cTn>
                        </p:par>
                        <p:par>
                          <p:cTn id="10" fill="hold">
                            <p:stCondLst>
                              <p:cond delay="1500"/>
                            </p:stCondLst>
                            <p:childTnLst>
                              <p:par>
                                <p:cTn id="11" presetID="22" presetClass="entr" presetSubtype="4" fill="hold" nodeType="afterEffect">
                                  <p:stCondLst>
                                    <p:cond delay="0"/>
                                  </p:stCondLst>
                                  <p:childTnLst>
                                    <p:set>
                                      <p:cBhvr>
                                        <p:cTn id="12" dur="1" fill="hold">
                                          <p:stCondLst>
                                            <p:cond delay="0"/>
                                          </p:stCondLst>
                                        </p:cTn>
                                        <p:tgtEl>
                                          <p:spTgt spid="23563"/>
                                        </p:tgtEl>
                                        <p:attrNameLst>
                                          <p:attrName>style.visibility</p:attrName>
                                        </p:attrNameLst>
                                      </p:cBhvr>
                                      <p:to>
                                        <p:strVal val="visible"/>
                                      </p:to>
                                    </p:set>
                                    <p:animEffect transition="in" filter="wipe(down)">
                                      <p:cBhvr>
                                        <p:cTn id="13" dur="500"/>
                                        <p:tgtEl>
                                          <p:spTgt spid="23563"/>
                                        </p:tgtEl>
                                      </p:cBhvr>
                                    </p:animEffect>
                                  </p:childTnLst>
                                </p:cTn>
                              </p:par>
                              <p:par>
                                <p:cTn id="14" presetID="22" presetClass="entr" presetSubtype="1" fill="hold" nodeType="withEffect">
                                  <p:stCondLst>
                                    <p:cond delay="0"/>
                                  </p:stCondLst>
                                  <p:childTnLst>
                                    <p:set>
                                      <p:cBhvr>
                                        <p:cTn id="15" dur="1" fill="hold">
                                          <p:stCondLst>
                                            <p:cond delay="0"/>
                                          </p:stCondLst>
                                        </p:cTn>
                                        <p:tgtEl>
                                          <p:spTgt spid="23561"/>
                                        </p:tgtEl>
                                        <p:attrNameLst>
                                          <p:attrName>style.visibility</p:attrName>
                                        </p:attrNameLst>
                                      </p:cBhvr>
                                      <p:to>
                                        <p:strVal val="visible"/>
                                      </p:to>
                                    </p:set>
                                    <p:animEffect transition="in" filter="wipe(up)">
                                      <p:cBhvr>
                                        <p:cTn id="16" dur="500"/>
                                        <p:tgtEl>
                                          <p:spTgt spid="23561"/>
                                        </p:tgtEl>
                                      </p:cBhvr>
                                    </p:animEffect>
                                  </p:childTnLst>
                                </p:cTn>
                              </p:par>
                              <p:par>
                                <p:cTn id="17" presetID="22" presetClass="entr" presetSubtype="2" fill="hold" nodeType="withEffect">
                                  <p:stCondLst>
                                    <p:cond delay="0"/>
                                  </p:stCondLst>
                                  <p:childTnLst>
                                    <p:set>
                                      <p:cBhvr>
                                        <p:cTn id="18" dur="1" fill="hold">
                                          <p:stCondLst>
                                            <p:cond delay="0"/>
                                          </p:stCondLst>
                                        </p:cTn>
                                        <p:tgtEl>
                                          <p:spTgt spid="23560"/>
                                        </p:tgtEl>
                                        <p:attrNameLst>
                                          <p:attrName>style.visibility</p:attrName>
                                        </p:attrNameLst>
                                      </p:cBhvr>
                                      <p:to>
                                        <p:strVal val="visible"/>
                                      </p:to>
                                    </p:set>
                                    <p:animEffect transition="in" filter="wipe(right)">
                                      <p:cBhvr>
                                        <p:cTn id="19" dur="500"/>
                                        <p:tgtEl>
                                          <p:spTgt spid="23560"/>
                                        </p:tgtEl>
                                      </p:cBhvr>
                                    </p:animEffect>
                                  </p:childTnLst>
                                </p:cTn>
                              </p:par>
                              <p:par>
                                <p:cTn id="20" presetID="22" presetClass="entr" presetSubtype="8" fill="hold" nodeType="withEffect">
                                  <p:stCondLst>
                                    <p:cond delay="0"/>
                                  </p:stCondLst>
                                  <p:childTnLst>
                                    <p:set>
                                      <p:cBhvr>
                                        <p:cTn id="21" dur="1" fill="hold">
                                          <p:stCondLst>
                                            <p:cond delay="0"/>
                                          </p:stCondLst>
                                        </p:cTn>
                                        <p:tgtEl>
                                          <p:spTgt spid="23562"/>
                                        </p:tgtEl>
                                        <p:attrNameLst>
                                          <p:attrName>style.visibility</p:attrName>
                                        </p:attrNameLst>
                                      </p:cBhvr>
                                      <p:to>
                                        <p:strVal val="visible"/>
                                      </p:to>
                                    </p:set>
                                    <p:animEffect transition="in" filter="wipe(left)">
                                      <p:cBhvr>
                                        <p:cTn id="22" dur="500"/>
                                        <p:tgtEl>
                                          <p:spTgt spid="2356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3557"/>
                                        </p:tgtEl>
                                        <p:attrNameLst>
                                          <p:attrName>style.visibility</p:attrName>
                                        </p:attrNameLst>
                                      </p:cBhvr>
                                      <p:to>
                                        <p:strVal val="visible"/>
                                      </p:to>
                                    </p:set>
                                    <p:animEffect transition="in" filter="fade">
                                      <p:cBhvr>
                                        <p:cTn id="26" dur="250"/>
                                        <p:tgtEl>
                                          <p:spTgt spid="23557"/>
                                        </p:tgtEl>
                                      </p:cBhvr>
                                    </p:animEffect>
                                  </p:childTnLst>
                                </p:cTn>
                              </p:par>
                              <p:par>
                                <p:cTn id="27" presetID="26" presetClass="emph" presetSubtype="0" repeatCount="2000" fill="hold" nodeType="withEffect">
                                  <p:stCondLst>
                                    <p:cond delay="250"/>
                                  </p:stCondLst>
                                  <p:childTnLst>
                                    <p:animEffect transition="out" filter="fade">
                                      <p:cBhvr>
                                        <p:cTn id="28" dur="250" tmFilter="0, 0; .2, .5; .8, .5; 1, 0"/>
                                        <p:tgtEl>
                                          <p:spTgt spid="23557"/>
                                        </p:tgtEl>
                                      </p:cBhvr>
                                    </p:animEffect>
                                    <p:animScale>
                                      <p:cBhvr>
                                        <p:cTn id="29" dur="125" autoRev="1" fill="hold"/>
                                        <p:tgtEl>
                                          <p:spTgt spid="23557"/>
                                        </p:tgtEl>
                                      </p:cBhvr>
                                      <p:by x="105000" y="105000"/>
                                    </p:animScale>
                                  </p:childTnLst>
                                </p:cTn>
                              </p:par>
                              <p:par>
                                <p:cTn id="30" presetID="2" presetClass="entr" presetSubtype="8" fill="hold" nodeType="withEffect">
                                  <p:stCondLst>
                                    <p:cond delay="500"/>
                                  </p:stCondLst>
                                  <p:childTnLst>
                                    <p:set>
                                      <p:cBhvr>
                                        <p:cTn id="31" dur="1" fill="hold">
                                          <p:stCondLst>
                                            <p:cond delay="0"/>
                                          </p:stCondLst>
                                        </p:cTn>
                                        <p:tgtEl>
                                          <p:spTgt spid="23564"/>
                                        </p:tgtEl>
                                        <p:attrNameLst>
                                          <p:attrName>style.visibility</p:attrName>
                                        </p:attrNameLst>
                                      </p:cBhvr>
                                      <p:to>
                                        <p:strVal val="visible"/>
                                      </p:to>
                                    </p:set>
                                    <p:anim calcmode="lin" valueType="num">
                                      <p:cBhvr additive="base">
                                        <p:cTn id="32" dur="500" fill="hold"/>
                                        <p:tgtEl>
                                          <p:spTgt spid="23564"/>
                                        </p:tgtEl>
                                        <p:attrNameLst>
                                          <p:attrName>ppt_x</p:attrName>
                                        </p:attrNameLst>
                                      </p:cBhvr>
                                      <p:tavLst>
                                        <p:tav tm="0">
                                          <p:val>
                                            <p:strVal val="0-#ppt_w/2"/>
                                          </p:val>
                                        </p:tav>
                                        <p:tav tm="100000">
                                          <p:val>
                                            <p:strVal val="#ppt_x"/>
                                          </p:val>
                                        </p:tav>
                                      </p:tavLst>
                                    </p:anim>
                                    <p:anim calcmode="lin" valueType="num">
                                      <p:cBhvr additive="base">
                                        <p:cTn id="33" dur="500" fill="hold"/>
                                        <p:tgtEl>
                                          <p:spTgt spid="23564"/>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3572"/>
                                        </p:tgtEl>
                                        <p:attrNameLst>
                                          <p:attrName>style.visibility</p:attrName>
                                        </p:attrNameLst>
                                      </p:cBhvr>
                                      <p:to>
                                        <p:strVal val="visible"/>
                                      </p:to>
                                    </p:set>
                                    <p:animEffect transition="in" filter="fade">
                                      <p:cBhvr>
                                        <p:cTn id="37" dur="250"/>
                                        <p:tgtEl>
                                          <p:spTgt spid="23572"/>
                                        </p:tgtEl>
                                      </p:cBhvr>
                                    </p:animEffect>
                                  </p:childTnLst>
                                </p:cTn>
                              </p:par>
                              <p:par>
                                <p:cTn id="38" presetID="26" presetClass="emph" presetSubtype="0" repeatCount="2000" fill="hold" nodeType="withEffect">
                                  <p:stCondLst>
                                    <p:cond delay="250"/>
                                  </p:stCondLst>
                                  <p:childTnLst>
                                    <p:animEffect transition="out" filter="fade">
                                      <p:cBhvr>
                                        <p:cTn id="39" dur="250" tmFilter="0, 0; .2, .5; .8, .5; 1, 0"/>
                                        <p:tgtEl>
                                          <p:spTgt spid="23572"/>
                                        </p:tgtEl>
                                      </p:cBhvr>
                                    </p:animEffect>
                                    <p:animScale>
                                      <p:cBhvr>
                                        <p:cTn id="40" dur="125" autoRev="1" fill="hold"/>
                                        <p:tgtEl>
                                          <p:spTgt spid="23572"/>
                                        </p:tgtEl>
                                      </p:cBhvr>
                                      <p:by x="105000" y="105000"/>
                                    </p:animScale>
                                  </p:childTnLst>
                                </p:cTn>
                              </p:par>
                              <p:par>
                                <p:cTn id="41" presetID="2" presetClass="entr" presetSubtype="2" fill="hold" nodeType="withEffect">
                                  <p:stCondLst>
                                    <p:cond delay="500"/>
                                  </p:stCondLst>
                                  <p:childTnLst>
                                    <p:set>
                                      <p:cBhvr>
                                        <p:cTn id="42" dur="1" fill="hold">
                                          <p:stCondLst>
                                            <p:cond delay="0"/>
                                          </p:stCondLst>
                                        </p:cTn>
                                        <p:tgtEl>
                                          <p:spTgt spid="23581"/>
                                        </p:tgtEl>
                                        <p:attrNameLst>
                                          <p:attrName>style.visibility</p:attrName>
                                        </p:attrNameLst>
                                      </p:cBhvr>
                                      <p:to>
                                        <p:strVal val="visible"/>
                                      </p:to>
                                    </p:set>
                                    <p:anim calcmode="lin" valueType="num">
                                      <p:cBhvr additive="base">
                                        <p:cTn id="43" dur="500" fill="hold"/>
                                        <p:tgtEl>
                                          <p:spTgt spid="23581"/>
                                        </p:tgtEl>
                                        <p:attrNameLst>
                                          <p:attrName>ppt_x</p:attrName>
                                        </p:attrNameLst>
                                      </p:cBhvr>
                                      <p:tavLst>
                                        <p:tav tm="0">
                                          <p:val>
                                            <p:strVal val="1+#ppt_w/2"/>
                                          </p:val>
                                        </p:tav>
                                        <p:tav tm="100000">
                                          <p:val>
                                            <p:strVal val="#ppt_x"/>
                                          </p:val>
                                        </p:tav>
                                      </p:tavLst>
                                    </p:anim>
                                    <p:anim calcmode="lin" valueType="num">
                                      <p:cBhvr additive="base">
                                        <p:cTn id="44" dur="500" fill="hold"/>
                                        <p:tgtEl>
                                          <p:spTgt spid="23581"/>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23575"/>
                                        </p:tgtEl>
                                        <p:attrNameLst>
                                          <p:attrName>style.visibility</p:attrName>
                                        </p:attrNameLst>
                                      </p:cBhvr>
                                      <p:to>
                                        <p:strVal val="visible"/>
                                      </p:to>
                                    </p:set>
                                    <p:animEffect transition="in" filter="fade">
                                      <p:cBhvr>
                                        <p:cTn id="48" dur="250"/>
                                        <p:tgtEl>
                                          <p:spTgt spid="23575"/>
                                        </p:tgtEl>
                                      </p:cBhvr>
                                    </p:animEffect>
                                  </p:childTnLst>
                                </p:cTn>
                              </p:par>
                              <p:par>
                                <p:cTn id="49" presetID="26" presetClass="emph" presetSubtype="0" repeatCount="2000" fill="hold" nodeType="withEffect">
                                  <p:stCondLst>
                                    <p:cond delay="250"/>
                                  </p:stCondLst>
                                  <p:childTnLst>
                                    <p:animEffect transition="out" filter="fade">
                                      <p:cBhvr>
                                        <p:cTn id="50" dur="250" tmFilter="0, 0; .2, .5; .8, .5; 1, 0"/>
                                        <p:tgtEl>
                                          <p:spTgt spid="23575"/>
                                        </p:tgtEl>
                                      </p:cBhvr>
                                    </p:animEffect>
                                    <p:animScale>
                                      <p:cBhvr>
                                        <p:cTn id="51" dur="125" autoRev="1" fill="hold"/>
                                        <p:tgtEl>
                                          <p:spTgt spid="23575"/>
                                        </p:tgtEl>
                                      </p:cBhvr>
                                      <p:by x="105000" y="105000"/>
                                    </p:animScale>
                                  </p:childTnLst>
                                </p:cTn>
                              </p:par>
                              <p:par>
                                <p:cTn id="52" presetID="2" presetClass="entr" presetSubtype="8" fill="hold" nodeType="withEffect">
                                  <p:stCondLst>
                                    <p:cond delay="500"/>
                                  </p:stCondLst>
                                  <p:childTnLst>
                                    <p:set>
                                      <p:cBhvr>
                                        <p:cTn id="53" dur="1" fill="hold">
                                          <p:stCondLst>
                                            <p:cond delay="0"/>
                                          </p:stCondLst>
                                        </p:cTn>
                                        <p:tgtEl>
                                          <p:spTgt spid="23587"/>
                                        </p:tgtEl>
                                        <p:attrNameLst>
                                          <p:attrName>style.visibility</p:attrName>
                                        </p:attrNameLst>
                                      </p:cBhvr>
                                      <p:to>
                                        <p:strVal val="visible"/>
                                      </p:to>
                                    </p:set>
                                    <p:anim calcmode="lin" valueType="num">
                                      <p:cBhvr additive="base">
                                        <p:cTn id="54" dur="500" fill="hold"/>
                                        <p:tgtEl>
                                          <p:spTgt spid="23587"/>
                                        </p:tgtEl>
                                        <p:attrNameLst>
                                          <p:attrName>ppt_x</p:attrName>
                                        </p:attrNameLst>
                                      </p:cBhvr>
                                      <p:tavLst>
                                        <p:tav tm="0">
                                          <p:val>
                                            <p:strVal val="0-#ppt_w/2"/>
                                          </p:val>
                                        </p:tav>
                                        <p:tav tm="100000">
                                          <p:val>
                                            <p:strVal val="#ppt_x"/>
                                          </p:val>
                                        </p:tav>
                                      </p:tavLst>
                                    </p:anim>
                                    <p:anim calcmode="lin" valueType="num">
                                      <p:cBhvr additive="base">
                                        <p:cTn id="55" dur="500" fill="hold"/>
                                        <p:tgtEl>
                                          <p:spTgt spid="23587"/>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3578"/>
                                        </p:tgtEl>
                                        <p:attrNameLst>
                                          <p:attrName>style.visibility</p:attrName>
                                        </p:attrNameLst>
                                      </p:cBhvr>
                                      <p:to>
                                        <p:strVal val="visible"/>
                                      </p:to>
                                    </p:set>
                                    <p:animEffect transition="in" filter="fade">
                                      <p:cBhvr>
                                        <p:cTn id="59" dur="250"/>
                                        <p:tgtEl>
                                          <p:spTgt spid="23578"/>
                                        </p:tgtEl>
                                      </p:cBhvr>
                                    </p:animEffect>
                                  </p:childTnLst>
                                </p:cTn>
                              </p:par>
                              <p:par>
                                <p:cTn id="60" presetID="26" presetClass="emph" presetSubtype="0" repeatCount="2000" fill="hold" nodeType="withEffect">
                                  <p:stCondLst>
                                    <p:cond delay="250"/>
                                  </p:stCondLst>
                                  <p:childTnLst>
                                    <p:animEffect transition="out" filter="fade">
                                      <p:cBhvr>
                                        <p:cTn id="61" dur="250" tmFilter="0, 0; .2, .5; .8, .5; 1, 0"/>
                                        <p:tgtEl>
                                          <p:spTgt spid="23578"/>
                                        </p:tgtEl>
                                      </p:cBhvr>
                                    </p:animEffect>
                                    <p:animScale>
                                      <p:cBhvr>
                                        <p:cTn id="62" dur="125" autoRev="1" fill="hold"/>
                                        <p:tgtEl>
                                          <p:spTgt spid="23578"/>
                                        </p:tgtEl>
                                      </p:cBhvr>
                                      <p:by x="105000" y="105000"/>
                                    </p:animScale>
                                  </p:childTnLst>
                                </p:cTn>
                              </p:par>
                              <p:par>
                                <p:cTn id="63" presetID="2" presetClass="entr" presetSubtype="2" fill="hold" nodeType="withEffect">
                                  <p:stCondLst>
                                    <p:cond delay="500"/>
                                  </p:stCondLst>
                                  <p:childTnLst>
                                    <p:set>
                                      <p:cBhvr>
                                        <p:cTn id="64" dur="1" fill="hold">
                                          <p:stCondLst>
                                            <p:cond delay="0"/>
                                          </p:stCondLst>
                                        </p:cTn>
                                        <p:tgtEl>
                                          <p:spTgt spid="23584"/>
                                        </p:tgtEl>
                                        <p:attrNameLst>
                                          <p:attrName>style.visibility</p:attrName>
                                        </p:attrNameLst>
                                      </p:cBhvr>
                                      <p:to>
                                        <p:strVal val="visible"/>
                                      </p:to>
                                    </p:set>
                                    <p:anim calcmode="lin" valueType="num">
                                      <p:cBhvr additive="base">
                                        <p:cTn id="65" dur="500" fill="hold"/>
                                        <p:tgtEl>
                                          <p:spTgt spid="23584"/>
                                        </p:tgtEl>
                                        <p:attrNameLst>
                                          <p:attrName>ppt_x</p:attrName>
                                        </p:attrNameLst>
                                      </p:cBhvr>
                                      <p:tavLst>
                                        <p:tav tm="0">
                                          <p:val>
                                            <p:strVal val="1+#ppt_w/2"/>
                                          </p:val>
                                        </p:tav>
                                        <p:tav tm="100000">
                                          <p:val>
                                            <p:strVal val="#ppt_x"/>
                                          </p:val>
                                        </p:tav>
                                      </p:tavLst>
                                    </p:anim>
                                    <p:anim calcmode="lin" valueType="num">
                                      <p:cBhvr additive="base">
                                        <p:cTn id="66" dur="500" fill="hold"/>
                                        <p:tgtEl>
                                          <p:spTgt spid="23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7410"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17411" name="TextBox 16"/>
          <p:cNvPicPr/>
          <p:nvPr/>
        </p:nvPicPr>
        <p:blipFill>
          <a:blip r:embed="rId1"/>
          <a:stretch>
            <a:fillRect/>
          </a:stretch>
        </p:blipFill>
        <p:spPr>
          <a:xfrm>
            <a:off x="354013" y="261938"/>
            <a:ext cx="1309687" cy="1079500"/>
          </a:xfrm>
          <a:prstGeom prst="rect">
            <a:avLst/>
          </a:prstGeom>
          <a:noFill/>
          <a:ln w="9525">
            <a:noFill/>
          </a:ln>
        </p:spPr>
      </p:pic>
      <p:sp>
        <p:nvSpPr>
          <p:cNvPr id="17412" name="Text Placeholder 2"/>
          <p:cNvSpPr txBox="1"/>
          <p:nvPr/>
        </p:nvSpPr>
        <p:spPr>
          <a:xfrm>
            <a:off x="4968875" y="542925"/>
            <a:ext cx="5172075" cy="960438"/>
          </a:xfrm>
          <a:prstGeom prst="rect">
            <a:avLst/>
          </a:prstGeom>
          <a:no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228600" lvl="0" indent="-228600" eaLnBrk="1" hangingPunct="1"/>
            <a:r>
              <a:rPr lang="en-US" altLang="zh-CN" b="1" dirty="0"/>
              <a:t>CONTENTS </a:t>
            </a:r>
            <a:r>
              <a:rPr lang="zh-CN" altLang="en-US" b="1" dirty="0"/>
              <a:t>目录</a:t>
            </a:r>
            <a:endParaRPr lang="zh-CN" altLang="en-US" b="1" dirty="0"/>
          </a:p>
        </p:txBody>
      </p:sp>
      <p:sp>
        <p:nvSpPr>
          <p:cNvPr id="26" name="Text Placeholder 1"/>
          <p:cNvSpPr txBox="1"/>
          <p:nvPr/>
        </p:nvSpPr>
        <p:spPr>
          <a:xfrm>
            <a:off x="5172075" y="1341438"/>
            <a:ext cx="4130675" cy="4365625"/>
          </a:xfrm>
          <a:prstGeom prst="rect">
            <a:avLst/>
          </a:prstGeom>
        </p:spPr>
        <p:txBody>
          <a:bodyPr>
            <a:normAutofit fontScale="70000" lnSpcReduction="20000"/>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50000"/>
              </a:lnSpc>
              <a:spcBef>
                <a:spcPts val="1000"/>
              </a:spcBef>
              <a:spcAft>
                <a:spcPct val="0"/>
              </a:spcAft>
              <a:buClrTx/>
              <a:buSzTx/>
              <a:buFont typeface="+mj-lt"/>
              <a:buAutoNum type="arabicPeriod"/>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评审范围、依据及</a:t>
            </a:r>
            <a:r>
              <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EHS</a:t>
            </a: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方针</a:t>
            </a:r>
            <a:endPar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342900" marR="0" lvl="0" indent="-342900" algn="l" defTabSz="914400" rtl="0" eaLnBrk="1" fontAlgn="base" latinLnBrk="0" hangingPunct="1">
              <a:lnSpc>
                <a:spcPct val="150000"/>
              </a:lnSpc>
              <a:spcBef>
                <a:spcPts val="1000"/>
              </a:spcBef>
              <a:spcAft>
                <a:spcPct val="0"/>
              </a:spcAft>
              <a:buClrTx/>
              <a:buSzTx/>
              <a:buFont typeface="+mj-lt"/>
              <a:buAutoNum type="arabicPeriod"/>
              <a:defRPr/>
            </a:pPr>
            <a:r>
              <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202X</a:t>
            </a: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年管理评审回顾</a:t>
            </a:r>
            <a:endPar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342900" marR="0" lvl="0" indent="-342900" algn="l" defTabSz="914400" rtl="0" eaLnBrk="1" fontAlgn="base" latinLnBrk="0" hangingPunct="1">
              <a:lnSpc>
                <a:spcPct val="150000"/>
              </a:lnSpc>
              <a:spcBef>
                <a:spcPts val="1000"/>
              </a:spcBef>
              <a:spcAft>
                <a:spcPct val="0"/>
              </a:spcAft>
              <a:buClrTx/>
              <a:buSzTx/>
              <a:buFont typeface="+mj-lt"/>
              <a:buAutoNum type="arabicPeriod"/>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目标指标回顾</a:t>
            </a:r>
            <a:endPar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342900" marR="0" lvl="0" indent="-342900" algn="l" defTabSz="914400" rtl="0" eaLnBrk="1" fontAlgn="base" latinLnBrk="0" hangingPunct="1">
              <a:lnSpc>
                <a:spcPct val="150000"/>
              </a:lnSpc>
              <a:spcBef>
                <a:spcPts val="1000"/>
              </a:spcBef>
              <a:spcAft>
                <a:spcPct val="0"/>
              </a:spcAft>
              <a:buClrTx/>
              <a:buSzTx/>
              <a:buFont typeface="+mj-lt"/>
              <a:buAutoNum type="arabicPeriod"/>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内、外部问题变更</a:t>
            </a:r>
            <a:endPar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342900" marR="0" lvl="0" indent="-342900" algn="l" defTabSz="914400" rtl="0" eaLnBrk="1" fontAlgn="base" latinLnBrk="0" hangingPunct="1">
              <a:lnSpc>
                <a:spcPct val="150000"/>
              </a:lnSpc>
              <a:spcBef>
                <a:spcPts val="1000"/>
              </a:spcBef>
              <a:spcAft>
                <a:spcPct val="0"/>
              </a:spcAft>
              <a:buClrTx/>
              <a:buSzTx/>
              <a:buFont typeface="+mj-lt"/>
              <a:buAutoNum type="arabicPeriod"/>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体系工作绩效</a:t>
            </a:r>
            <a:endPar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342900" marR="0" lvl="0" indent="-342900" algn="l" defTabSz="914400" rtl="0" eaLnBrk="1" fontAlgn="base" latinLnBrk="0" hangingPunct="1">
              <a:lnSpc>
                <a:spcPct val="150000"/>
              </a:lnSpc>
              <a:spcBef>
                <a:spcPts val="1000"/>
              </a:spcBef>
              <a:spcAft>
                <a:spcPct val="0"/>
              </a:spcAft>
              <a:buClrTx/>
              <a:buSzTx/>
              <a:buFont typeface="+mj-lt"/>
              <a:buAutoNum type="arabicPeriod"/>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体系运行资源</a:t>
            </a:r>
            <a:endPar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342900" marR="0" lvl="0" indent="-342900" algn="l" defTabSz="914400" rtl="0" eaLnBrk="1" fontAlgn="base" latinLnBrk="0" hangingPunct="1">
              <a:lnSpc>
                <a:spcPct val="150000"/>
              </a:lnSpc>
              <a:spcBef>
                <a:spcPts val="1000"/>
              </a:spcBef>
              <a:spcAft>
                <a:spcPct val="0"/>
              </a:spcAft>
              <a:buClrTx/>
              <a:buSzTx/>
              <a:buFont typeface="+mj-lt"/>
              <a:buAutoNum type="arabicPeriod"/>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相关方的交流</a:t>
            </a:r>
            <a:endPar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342900" marR="0" lvl="0" indent="-342900" algn="l" defTabSz="914400" rtl="0" eaLnBrk="1" fontAlgn="base" latinLnBrk="0" hangingPunct="1">
              <a:lnSpc>
                <a:spcPct val="150000"/>
              </a:lnSpc>
              <a:spcBef>
                <a:spcPts val="1000"/>
              </a:spcBef>
              <a:spcAft>
                <a:spcPct val="0"/>
              </a:spcAft>
              <a:buClrTx/>
              <a:buSzTx/>
              <a:buFont typeface="+mj-lt"/>
              <a:buAutoNum type="arabicPeriod"/>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管理评审输出</a:t>
            </a:r>
            <a:endPar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342900" marR="0" lvl="0" indent="-342900" algn="l" defTabSz="914400" rtl="0" eaLnBrk="1" fontAlgn="base" latinLnBrk="0" hangingPunct="1">
              <a:lnSpc>
                <a:spcPct val="150000"/>
              </a:lnSpc>
              <a:spcBef>
                <a:spcPts val="1000"/>
              </a:spcBef>
              <a:spcAft>
                <a:spcPct val="0"/>
              </a:spcAft>
              <a:buClrTx/>
              <a:buSzTx/>
              <a:buFont typeface="+mj-lt"/>
              <a:buAutoNum type="arabicPeriod"/>
              <a:defRPr/>
            </a:pPr>
            <a:endPar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28600" marR="0" lvl="0" indent="-228600" algn="l" defTabSz="914400" rtl="0" eaLnBrk="1" fontAlgn="base" latinLnBrk="0" hangingPunct="1">
              <a:lnSpc>
                <a:spcPct val="150000"/>
              </a:lnSpc>
              <a:spcBef>
                <a:spcPts val="1000"/>
              </a:spcBef>
              <a:spcAft>
                <a:spcPct val="0"/>
              </a:spcAft>
              <a:buClrTx/>
              <a:buSzTx/>
              <a:buFont typeface="Arial" panose="020B0604020202020204" pitchFamily="34" charset="0"/>
              <a:buChar char="•"/>
              <a:defRPr/>
            </a:pPr>
            <a:endPar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27" name="图片 4"/>
          <p:cNvPicPr>
            <a:picLocks noChangeAspect="1"/>
          </p:cNvPicPr>
          <p:nvPr/>
        </p:nvPicPr>
        <p:blipFill>
          <a:blip r:embed="rId2"/>
          <a:stretch>
            <a:fillRect/>
          </a:stretch>
        </p:blipFill>
        <p:spPr>
          <a:xfrm>
            <a:off x="1146175" y="1341438"/>
            <a:ext cx="2878138" cy="38401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000000"/>
                                          </p:val>
                                        </p:tav>
                                        <p:tav tm="100000">
                                          <p:val>
                                            <p:strVal val="#ppt_w"/>
                                          </p:val>
                                        </p:tav>
                                      </p:tavLst>
                                    </p:anim>
                                    <p:anim calcmode="lin" valueType="num">
                                      <p:cBhvr>
                                        <p:cTn id="8" dur="500" fill="hold"/>
                                        <p:tgtEl>
                                          <p:spTgt spid="27"/>
                                        </p:tgtEl>
                                        <p:attrNameLst>
                                          <p:attrName>ppt_h</p:attrName>
                                        </p:attrNameLst>
                                      </p:cBhvr>
                                      <p:tavLst>
                                        <p:tav tm="0">
                                          <p:val>
                                            <p:fltVal val="0.000000"/>
                                          </p:val>
                                        </p:tav>
                                        <p:tav tm="100000">
                                          <p:val>
                                            <p:strVal val="#ppt_h"/>
                                          </p:val>
                                        </p:tav>
                                      </p:tavLst>
                                    </p:anim>
                                    <p:animEffect transition="in" filter="fade">
                                      <p:cBhvr>
                                        <p:cTn id="9" dur="500"/>
                                        <p:tgtEl>
                                          <p:spTgt spid="27"/>
                                        </p:tgtEl>
                                      </p:cBhvr>
                                    </p:animEffect>
                                  </p:childTnLst>
                                </p:cTn>
                              </p:par>
                              <p:par>
                                <p:cTn id="10" presetID="6" presetClass="emph" presetSubtype="0" autoRev="1" fill="hold" nodeType="withEffect">
                                  <p:stCondLst>
                                    <p:cond delay="0"/>
                                  </p:stCondLst>
                                  <p:childTnLst>
                                    <p:animScale>
                                      <p:cBhvr>
                                        <p:cTn id="11" dur="500" fill="hold"/>
                                        <p:tgtEl>
                                          <p:spTgt spid="2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5842"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35843" name="TextBox 16"/>
          <p:cNvPicPr/>
          <p:nvPr/>
        </p:nvPicPr>
        <p:blipFill>
          <a:blip r:embed="rId1"/>
          <a:stretch>
            <a:fillRect/>
          </a:stretch>
        </p:blipFill>
        <p:spPr>
          <a:xfrm>
            <a:off x="354013" y="261938"/>
            <a:ext cx="1309687" cy="1079500"/>
          </a:xfrm>
          <a:prstGeom prst="rect">
            <a:avLst/>
          </a:prstGeom>
          <a:noFill/>
          <a:ln w="9525">
            <a:noFill/>
          </a:ln>
        </p:spPr>
      </p:pic>
      <p:sp>
        <p:nvSpPr>
          <p:cNvPr id="35844" name="文本框 11"/>
          <p:cNvSpPr txBox="1"/>
          <p:nvPr/>
        </p:nvSpPr>
        <p:spPr>
          <a:xfrm>
            <a:off x="1828800" y="312738"/>
            <a:ext cx="3643313" cy="460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2400" b="1" dirty="0">
                <a:solidFill>
                  <a:srgbClr val="262626"/>
                </a:solidFill>
                <a:latin typeface="微软雅黑" panose="020B0503020204020204" pitchFamily="34" charset="-122"/>
                <a:ea typeface="微软雅黑" panose="020B0503020204020204" pitchFamily="34" charset="-122"/>
              </a:rPr>
              <a:t>202X</a:t>
            </a:r>
            <a:r>
              <a:rPr lang="zh-CN" altLang="en-US" sz="2400" b="1" dirty="0">
                <a:solidFill>
                  <a:srgbClr val="262626"/>
                </a:solidFill>
                <a:latin typeface="微软雅黑" panose="020B0503020204020204" pitchFamily="34" charset="-122"/>
                <a:ea typeface="微软雅黑" panose="020B0503020204020204" pitchFamily="34" charset="-122"/>
              </a:rPr>
              <a:t>年</a:t>
            </a:r>
            <a:r>
              <a:rPr lang="en-US" altLang="zh-CN" sz="2400" b="1" dirty="0">
                <a:solidFill>
                  <a:srgbClr val="262626"/>
                </a:solidFill>
                <a:latin typeface="微软雅黑" panose="020B0503020204020204" pitchFamily="34" charset="-122"/>
                <a:ea typeface="微软雅黑" panose="020B0503020204020204" pitchFamily="34" charset="-122"/>
              </a:rPr>
              <a:t>KPI</a:t>
            </a:r>
            <a:r>
              <a:rPr lang="zh-CN" altLang="en-US" sz="2400" b="1" dirty="0">
                <a:solidFill>
                  <a:srgbClr val="262626"/>
                </a:solidFill>
                <a:latin typeface="微软雅黑" panose="020B0503020204020204" pitchFamily="34" charset="-122"/>
                <a:ea typeface="微软雅黑" panose="020B0503020204020204" pitchFamily="34" charset="-122"/>
              </a:rPr>
              <a:t>及责任书解读</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pic>
        <p:nvPicPr>
          <p:cNvPr id="24581" name="图片 46"/>
          <p:cNvPicPr>
            <a:picLocks noChangeAspect="1"/>
          </p:cNvPicPr>
          <p:nvPr/>
        </p:nvPicPr>
        <p:blipFill>
          <a:blip r:embed="rId2"/>
          <a:stretch>
            <a:fillRect/>
          </a:stretch>
        </p:blipFill>
        <p:spPr>
          <a:xfrm>
            <a:off x="585788" y="2120900"/>
            <a:ext cx="3403600" cy="2625725"/>
          </a:xfrm>
          <a:prstGeom prst="rect">
            <a:avLst/>
          </a:prstGeom>
          <a:noFill/>
          <a:ln w="9525">
            <a:noFill/>
          </a:ln>
        </p:spPr>
      </p:pic>
      <p:pic>
        <p:nvPicPr>
          <p:cNvPr id="24582" name="图片 47"/>
          <p:cNvPicPr>
            <a:picLocks noChangeAspect="1"/>
          </p:cNvPicPr>
          <p:nvPr/>
        </p:nvPicPr>
        <p:blipFill>
          <a:blip r:embed="rId3"/>
          <a:stretch>
            <a:fillRect/>
          </a:stretch>
        </p:blipFill>
        <p:spPr>
          <a:xfrm>
            <a:off x="4391025" y="2120900"/>
            <a:ext cx="3522663" cy="2625725"/>
          </a:xfrm>
          <a:prstGeom prst="rect">
            <a:avLst/>
          </a:prstGeom>
          <a:noFill/>
          <a:ln w="9525">
            <a:noFill/>
          </a:ln>
        </p:spPr>
      </p:pic>
      <p:pic>
        <p:nvPicPr>
          <p:cNvPr id="24583" name="图片 48"/>
          <p:cNvPicPr>
            <a:picLocks noChangeAspect="1"/>
          </p:cNvPicPr>
          <p:nvPr/>
        </p:nvPicPr>
        <p:blipFill>
          <a:blip r:embed="rId4"/>
          <a:stretch>
            <a:fillRect/>
          </a:stretch>
        </p:blipFill>
        <p:spPr>
          <a:xfrm>
            <a:off x="2287588" y="2032000"/>
            <a:ext cx="3756025" cy="2803525"/>
          </a:xfrm>
          <a:prstGeom prst="rect">
            <a:avLst/>
          </a:prstGeom>
          <a:noFill/>
          <a:ln w="9525">
            <a:noFill/>
          </a:ln>
        </p:spPr>
      </p:pic>
      <p:sp>
        <p:nvSpPr>
          <p:cNvPr id="24584" name="TextBox 35"/>
          <p:cNvSpPr txBox="1"/>
          <p:nvPr/>
        </p:nvSpPr>
        <p:spPr>
          <a:xfrm>
            <a:off x="8315325" y="2128838"/>
            <a:ext cx="2805113" cy="10160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dirty="0">
                <a:solidFill>
                  <a:srgbClr val="000000"/>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4585" name="TextBox 35"/>
          <p:cNvSpPr txBox="1"/>
          <p:nvPr/>
        </p:nvSpPr>
        <p:spPr>
          <a:xfrm>
            <a:off x="8315325" y="3338513"/>
            <a:ext cx="2805113" cy="101441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dirty="0">
                <a:solidFill>
                  <a:srgbClr val="000000"/>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4586" name="TextBox 35"/>
          <p:cNvSpPr txBox="1"/>
          <p:nvPr/>
        </p:nvSpPr>
        <p:spPr>
          <a:xfrm>
            <a:off x="8315325" y="4637088"/>
            <a:ext cx="2805113" cy="101441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dirty="0">
                <a:solidFill>
                  <a:srgbClr val="000000"/>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4587" name="文本框 52"/>
          <p:cNvSpPr txBox="1"/>
          <p:nvPr/>
        </p:nvSpPr>
        <p:spPr>
          <a:xfrm>
            <a:off x="8315325" y="1662113"/>
            <a:ext cx="1620838" cy="36988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latin typeface="微软雅黑" panose="020B0503020204020204" pitchFamily="34" charset="-122"/>
                <a:ea typeface="微软雅黑" panose="020B0503020204020204" pitchFamily="34" charset="-122"/>
              </a:rPr>
              <a:t>添加您的文字</a:t>
            </a:r>
            <a:endParaRPr lang="zh-CN" altLang="en-US" sz="1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randombar(horizontal)">
                                      <p:cBhvr>
                                        <p:cTn id="7" dur="500"/>
                                        <p:tgtEl>
                                          <p:spTgt spid="2458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4581"/>
                                        </p:tgtEl>
                                        <p:attrNameLst>
                                          <p:attrName>style.visibility</p:attrName>
                                        </p:attrNameLst>
                                      </p:cBhvr>
                                      <p:to>
                                        <p:strVal val="visible"/>
                                      </p:to>
                                    </p:set>
                                    <p:anim calcmode="lin" valueType="num">
                                      <p:cBhvr additive="base">
                                        <p:cTn id="11" dur="500" fill="hold"/>
                                        <p:tgtEl>
                                          <p:spTgt spid="24581"/>
                                        </p:tgtEl>
                                        <p:attrNameLst>
                                          <p:attrName>ppt_x</p:attrName>
                                        </p:attrNameLst>
                                      </p:cBhvr>
                                      <p:tavLst>
                                        <p:tav tm="0">
                                          <p:val>
                                            <p:strVal val="0-#ppt_w/2"/>
                                          </p:val>
                                        </p:tav>
                                        <p:tav tm="100000">
                                          <p:val>
                                            <p:strVal val="#ppt_x"/>
                                          </p:val>
                                        </p:tav>
                                      </p:tavLst>
                                    </p:anim>
                                    <p:anim calcmode="lin" valueType="num">
                                      <p:cBhvr additive="base">
                                        <p:cTn id="12" dur="500" fill="hold"/>
                                        <p:tgtEl>
                                          <p:spTgt spid="2458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582"/>
                                        </p:tgtEl>
                                        <p:attrNameLst>
                                          <p:attrName>style.visibility</p:attrName>
                                        </p:attrNameLst>
                                      </p:cBhvr>
                                      <p:to>
                                        <p:strVal val="visible"/>
                                      </p:to>
                                    </p:set>
                                    <p:anim calcmode="lin" valueType="num">
                                      <p:cBhvr additive="base">
                                        <p:cTn id="15" dur="500" fill="hold"/>
                                        <p:tgtEl>
                                          <p:spTgt spid="24582"/>
                                        </p:tgtEl>
                                        <p:attrNameLst>
                                          <p:attrName>ppt_x</p:attrName>
                                        </p:attrNameLst>
                                      </p:cBhvr>
                                      <p:tavLst>
                                        <p:tav tm="0">
                                          <p:val>
                                            <p:strVal val="1+#ppt_w/2"/>
                                          </p:val>
                                        </p:tav>
                                        <p:tav tm="100000">
                                          <p:val>
                                            <p:strVal val="#ppt_x"/>
                                          </p:val>
                                        </p:tav>
                                      </p:tavLst>
                                    </p:anim>
                                    <p:anim calcmode="lin" valueType="num">
                                      <p:cBhvr additive="base">
                                        <p:cTn id="16" dur="500" fill="hold"/>
                                        <p:tgtEl>
                                          <p:spTgt spid="2458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4587"/>
                                        </p:tgtEl>
                                        <p:attrNameLst>
                                          <p:attrName>style.visibility</p:attrName>
                                        </p:attrNameLst>
                                      </p:cBhvr>
                                      <p:to>
                                        <p:strVal val="visible"/>
                                      </p:to>
                                    </p:set>
                                    <p:animEffect transition="in" filter="wipe(left)">
                                      <p:cBhvr>
                                        <p:cTn id="20" dur="500"/>
                                        <p:tgtEl>
                                          <p:spTgt spid="24587"/>
                                        </p:tgtEl>
                                      </p:cBhvr>
                                    </p:animEffect>
                                  </p:childTnLst>
                                </p:cTn>
                              </p:par>
                            </p:childTnLst>
                          </p:cTn>
                        </p:par>
                        <p:par>
                          <p:cTn id="21" fill="hold">
                            <p:stCondLst>
                              <p:cond delay="1500"/>
                            </p:stCondLst>
                            <p:childTnLst>
                              <p:par>
                                <p:cTn id="22" presetID="52" presetClass="entr" presetSubtype="0" fill="hold" grpId="0" nodeType="afterEffect">
                                  <p:stCondLst>
                                    <p:cond delay="0"/>
                                  </p:stCondLst>
                                  <p:childTnLst>
                                    <p:set>
                                      <p:cBhvr>
                                        <p:cTn id="23" dur="1" fill="hold">
                                          <p:stCondLst>
                                            <p:cond delay="0"/>
                                          </p:stCondLst>
                                        </p:cTn>
                                        <p:tgtEl>
                                          <p:spTgt spid="24584"/>
                                        </p:tgtEl>
                                        <p:attrNameLst>
                                          <p:attrName>style.visibility</p:attrName>
                                        </p:attrNameLst>
                                      </p:cBhvr>
                                      <p:to>
                                        <p:strVal val="visible"/>
                                      </p:to>
                                    </p:set>
                                    <p:animScale>
                                      <p:cBhvr>
                                        <p:cTn id="24" dur="1000" decel="50000" fill="hold">
                                          <p:stCondLst>
                                            <p:cond delay="0"/>
                                          </p:stCondLst>
                                        </p:cTn>
                                        <p:tgtEl>
                                          <p:spTgt spid="245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4584"/>
                                        </p:tgtEl>
                                        <p:attrNameLst>
                                          <p:attrName>ppt_x</p:attrName>
                                          <p:attrName>ppt_y</p:attrName>
                                        </p:attrNameLst>
                                      </p:cBhvr>
                                    </p:animMotion>
                                    <p:animEffect transition="in" filter="fade">
                                      <p:cBhvr>
                                        <p:cTn id="26" dur="1000"/>
                                        <p:tgtEl>
                                          <p:spTgt spid="24584"/>
                                        </p:tgtEl>
                                      </p:cBhvr>
                                    </p:animEffect>
                                  </p:childTnLst>
                                </p:cTn>
                              </p:par>
                              <p:par>
                                <p:cTn id="27" presetID="52" presetClass="entr" presetSubtype="0" fill="hold" grpId="0" nodeType="withEffect">
                                  <p:stCondLst>
                                    <p:cond delay="500"/>
                                  </p:stCondLst>
                                  <p:childTnLst>
                                    <p:set>
                                      <p:cBhvr>
                                        <p:cTn id="28" dur="1" fill="hold">
                                          <p:stCondLst>
                                            <p:cond delay="0"/>
                                          </p:stCondLst>
                                        </p:cTn>
                                        <p:tgtEl>
                                          <p:spTgt spid="24585"/>
                                        </p:tgtEl>
                                        <p:attrNameLst>
                                          <p:attrName>style.visibility</p:attrName>
                                        </p:attrNameLst>
                                      </p:cBhvr>
                                      <p:to>
                                        <p:strVal val="visible"/>
                                      </p:to>
                                    </p:set>
                                    <p:animScale>
                                      <p:cBhvr>
                                        <p:cTn id="29" dur="1000" decel="50000" fill="hold">
                                          <p:stCondLst>
                                            <p:cond delay="0"/>
                                          </p:stCondLst>
                                        </p:cTn>
                                        <p:tgtEl>
                                          <p:spTgt spid="245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4585"/>
                                        </p:tgtEl>
                                        <p:attrNameLst>
                                          <p:attrName>ppt_x</p:attrName>
                                          <p:attrName>ppt_y</p:attrName>
                                        </p:attrNameLst>
                                      </p:cBhvr>
                                    </p:animMotion>
                                    <p:animEffect transition="in" filter="fade">
                                      <p:cBhvr>
                                        <p:cTn id="31" dur="1000"/>
                                        <p:tgtEl>
                                          <p:spTgt spid="24585"/>
                                        </p:tgtEl>
                                      </p:cBhvr>
                                    </p:animEffect>
                                  </p:childTnLst>
                                </p:cTn>
                              </p:par>
                              <p:par>
                                <p:cTn id="32" presetID="52" presetClass="entr" presetSubtype="0" fill="hold" grpId="0" nodeType="withEffect">
                                  <p:stCondLst>
                                    <p:cond delay="1000"/>
                                  </p:stCondLst>
                                  <p:childTnLst>
                                    <p:set>
                                      <p:cBhvr>
                                        <p:cTn id="33" dur="1" fill="hold">
                                          <p:stCondLst>
                                            <p:cond delay="0"/>
                                          </p:stCondLst>
                                        </p:cTn>
                                        <p:tgtEl>
                                          <p:spTgt spid="24586"/>
                                        </p:tgtEl>
                                        <p:attrNameLst>
                                          <p:attrName>style.visibility</p:attrName>
                                        </p:attrNameLst>
                                      </p:cBhvr>
                                      <p:to>
                                        <p:strVal val="visible"/>
                                      </p:to>
                                    </p:set>
                                    <p:animScale>
                                      <p:cBhvr>
                                        <p:cTn id="34" dur="1000" decel="50000" fill="hold">
                                          <p:stCondLst>
                                            <p:cond delay="0"/>
                                          </p:stCondLst>
                                        </p:cTn>
                                        <p:tgtEl>
                                          <p:spTgt spid="245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4586"/>
                                        </p:tgtEl>
                                        <p:attrNameLst>
                                          <p:attrName>ppt_x</p:attrName>
                                          <p:attrName>ppt_y</p:attrName>
                                        </p:attrNameLst>
                                      </p:cBhvr>
                                    </p:animMotion>
                                    <p:animEffect transition="in" filter="fade">
                                      <p:cBhvr>
                                        <p:cTn id="36" dur="10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85" grpId="0"/>
      <p:bldP spid="24586" grpId="0"/>
      <p:bldP spid="245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8434"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18435" name="TextBox 16"/>
          <p:cNvPicPr/>
          <p:nvPr/>
        </p:nvPicPr>
        <p:blipFill>
          <a:blip r:embed="rId1"/>
          <a:stretch>
            <a:fillRect/>
          </a:stretch>
        </p:blipFill>
        <p:spPr>
          <a:xfrm>
            <a:off x="0" y="184150"/>
            <a:ext cx="1309688" cy="1079500"/>
          </a:xfrm>
          <a:prstGeom prst="rect">
            <a:avLst/>
          </a:prstGeom>
          <a:noFill/>
          <a:ln w="9525">
            <a:noFill/>
          </a:ln>
        </p:spPr>
      </p:pic>
      <p:sp>
        <p:nvSpPr>
          <p:cNvPr id="18436" name="文本框 11"/>
          <p:cNvSpPr txBox="1"/>
          <p:nvPr/>
        </p:nvSpPr>
        <p:spPr>
          <a:xfrm>
            <a:off x="1828800" y="312738"/>
            <a:ext cx="3643313"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评审范围和依据</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pic>
        <p:nvPicPr>
          <p:cNvPr id="17415" name="图片 7"/>
          <p:cNvPicPr>
            <a:picLocks noChangeAspect="1"/>
          </p:cNvPicPr>
          <p:nvPr/>
        </p:nvPicPr>
        <p:blipFill>
          <a:blip r:embed="rId2"/>
          <a:stretch>
            <a:fillRect/>
          </a:stretch>
        </p:blipFill>
        <p:spPr>
          <a:xfrm>
            <a:off x="1309688" y="3341688"/>
            <a:ext cx="1252537" cy="1252537"/>
          </a:xfrm>
          <a:prstGeom prst="rect">
            <a:avLst/>
          </a:prstGeom>
          <a:noFill/>
          <a:ln w="9525">
            <a:noFill/>
          </a:ln>
        </p:spPr>
      </p:pic>
      <p:pic>
        <p:nvPicPr>
          <p:cNvPr id="17416" name="图片 8"/>
          <p:cNvPicPr>
            <a:picLocks noChangeAspect="1"/>
          </p:cNvPicPr>
          <p:nvPr/>
        </p:nvPicPr>
        <p:blipFill>
          <a:blip r:embed="rId3"/>
          <a:stretch>
            <a:fillRect/>
          </a:stretch>
        </p:blipFill>
        <p:spPr>
          <a:xfrm>
            <a:off x="1189038" y="1296988"/>
            <a:ext cx="1277937" cy="1276350"/>
          </a:xfrm>
          <a:prstGeom prst="rect">
            <a:avLst/>
          </a:prstGeom>
          <a:noFill/>
          <a:ln w="9525">
            <a:noFill/>
          </a:ln>
        </p:spPr>
      </p:pic>
      <p:sp>
        <p:nvSpPr>
          <p:cNvPr id="25" name="矩形 24"/>
          <p:cNvSpPr/>
          <p:nvPr/>
        </p:nvSpPr>
        <p:spPr>
          <a:xfrm>
            <a:off x="2562225" y="1466850"/>
            <a:ext cx="5024438" cy="585788"/>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范围：</a:t>
            </a:r>
            <a:endParaRPr kumimoji="0" lang="en-US" altLang="zh-CN"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设计、开发、制造、     。</a:t>
            </a:r>
            <a:endParaRPr kumimoji="0" lang="zh-CN" altLang="en-US"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26" name="文本框 25"/>
          <p:cNvSpPr txBox="1"/>
          <p:nvPr/>
        </p:nvSpPr>
        <p:spPr>
          <a:xfrm>
            <a:off x="2622550" y="3341688"/>
            <a:ext cx="8431213" cy="1077913"/>
          </a:xfrm>
          <a:prstGeom prst="rect">
            <a:avLst/>
          </a:prstGeom>
        </p:spPr>
        <p:txBody>
          <a:bodyPr wrap="square">
            <a:spAutoFit/>
          </a:bodyPr>
          <a:lstStyle>
            <a:defPPr>
              <a:defRPr lang="zh-CN"/>
            </a:defPPr>
            <a:lvl1pPr>
              <a:defRPr sz="2000">
                <a:solidFill>
                  <a:sysClr val="windowText" lastClr="000000"/>
                </a:solidFill>
                <a:latin typeface="Arial" panose="020B0604020202020204" pitchFamily="34" charset="0"/>
                <a:ea typeface="黑体" panose="02010609060101010101" pitchFamily="2" charset="-122"/>
                <a:cs typeface="Arial" panose="020B0604020202020204" pitchFamily="34" charset="0"/>
              </a:defRPr>
            </a:lvl1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依据：</a:t>
            </a:r>
            <a:endParaRPr kumimoji="0" lang="en-US" altLang="zh-CN"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altLang="zh-CN"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ISO14001:2015</a:t>
            </a:r>
            <a:r>
              <a:rPr kumimoji="0" lang="zh-CN" altLang="en-US"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环境管理体系</a:t>
            </a:r>
            <a:endParaRPr kumimoji="0" lang="en-US" altLang="zh-CN"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altLang="zh-CN"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ISO45001:2018</a:t>
            </a:r>
            <a:r>
              <a:rPr kumimoji="0" lang="zh-CN" altLang="en-US"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职业健康安全管理体系</a:t>
            </a:r>
            <a:endParaRPr kumimoji="0" lang="en-US" altLang="zh-CN"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国家各项安全、职业健康、环境相关法律、法规及标准。</a:t>
            </a:r>
            <a:endParaRPr kumimoji="0" lang="zh-CN" altLang="en-US" sz="1600" b="0"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heel(1)">
                                      <p:cBhvr>
                                        <p:cTn id="7" dur="1000"/>
                                        <p:tgtEl>
                                          <p:spTgt spid="17415"/>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7416"/>
                                        </p:tgtEl>
                                        <p:attrNameLst>
                                          <p:attrName>style.visibility</p:attrName>
                                        </p:attrNameLst>
                                      </p:cBhvr>
                                      <p:to>
                                        <p:strVal val="visible"/>
                                      </p:to>
                                    </p:set>
                                    <p:animEffect transition="in" filter="wheel(1)">
                                      <p:cBhvr>
                                        <p:cTn id="11" dur="1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9458"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19459" name="TextBox 16"/>
          <p:cNvPicPr/>
          <p:nvPr/>
        </p:nvPicPr>
        <p:blipFill>
          <a:blip r:embed="rId1"/>
          <a:stretch>
            <a:fillRect/>
          </a:stretch>
        </p:blipFill>
        <p:spPr>
          <a:xfrm>
            <a:off x="0" y="184150"/>
            <a:ext cx="1309688" cy="1079500"/>
          </a:xfrm>
          <a:prstGeom prst="rect">
            <a:avLst/>
          </a:prstGeom>
          <a:noFill/>
          <a:ln w="9525">
            <a:noFill/>
          </a:ln>
        </p:spPr>
      </p:pic>
      <p:sp>
        <p:nvSpPr>
          <p:cNvPr id="19460" name="文本框 11"/>
          <p:cNvSpPr txBox="1"/>
          <p:nvPr/>
        </p:nvSpPr>
        <p:spPr>
          <a:xfrm>
            <a:off x="1828800" y="312738"/>
            <a:ext cx="3643313"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健康、安全和环境方针</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392238" y="1790700"/>
            <a:ext cx="6996113" cy="1200150"/>
          </a:xfrm>
          <a:prstGeom prst="rect">
            <a:avLst/>
          </a:prstGeom>
        </p:spPr>
        <p:txBody>
          <a:bodyPr wrap="square">
            <a:spAutoFit/>
          </a:bodyPr>
          <a:lstStyle>
            <a:defPPr>
              <a:defRPr lang="zh-CN"/>
            </a:defPPr>
            <a:lvl1pPr>
              <a:defRPr sz="2000">
                <a:solidFill>
                  <a:sysClr val="windowText" lastClr="000000"/>
                </a:solidFill>
                <a:latin typeface="Arial" panose="020B0604020202020204" pitchFamily="34" charset="0"/>
                <a:ea typeface="黑体" panose="02010609060101010101" pitchFamily="2" charset="-122"/>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zh-CN" sz="1800" b="1" i="0" u="none" strike="noStrike" kern="1200" cap="none" spc="0" normalizeH="0" baseline="0" noProof="0" dirty="0">
                <a:ln>
                  <a:noFill/>
                </a:ln>
                <a:solidFill>
                  <a:srgbClr val="00465B"/>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公司倡导健康和零伤害文化，与可持续发展战略，履行合规义务。以人为本、预防为主、节约资源、保护环境，在产品全生命周期中，积极寻求改善机会，不断提升健康、安全与环境管理，参与相关社会责任活动</a:t>
            </a:r>
            <a:r>
              <a:rPr kumimoji="0" lang="zh-CN" altLang="en-US" sz="1800" b="1"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a:t>
            </a:r>
            <a:endParaRPr kumimoji="0" lang="zh-CN" altLang="en-US" sz="1800" b="1" i="0" u="none" strike="noStrike" kern="1200" cap="none" spc="0" normalizeH="0" baseline="0" noProof="0" dirty="0">
              <a:ln>
                <a:noFill/>
              </a:ln>
              <a:solidFill>
                <a:schemeClr val="tx1">
                  <a:lumMod val="95000"/>
                  <a:lumOff val="5000"/>
                </a:schemeClr>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9" name="图片 9"/>
          <p:cNvPicPr>
            <a:picLocks noChangeAspect="1"/>
          </p:cNvPicPr>
          <p:nvPr/>
        </p:nvPicPr>
        <p:blipFill>
          <a:blip r:embed="rId2"/>
          <a:stretch>
            <a:fillRect/>
          </a:stretch>
        </p:blipFill>
        <p:spPr>
          <a:xfrm>
            <a:off x="8388350" y="1790700"/>
            <a:ext cx="2338388" cy="3035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000000"/>
                                          </p:val>
                                        </p:tav>
                                        <p:tav tm="100000">
                                          <p:val>
                                            <p:strVal val="#ppt_w"/>
                                          </p:val>
                                        </p:tav>
                                      </p:tavLst>
                                    </p:anim>
                                    <p:anim calcmode="lin" valueType="num">
                                      <p:cBhvr>
                                        <p:cTn id="8" dur="500" fill="hold"/>
                                        <p:tgtEl>
                                          <p:spTgt spid="9"/>
                                        </p:tgtEl>
                                        <p:attrNameLst>
                                          <p:attrName>ppt_h</p:attrName>
                                        </p:attrNameLst>
                                      </p:cBhvr>
                                      <p:tavLst>
                                        <p:tav tm="0">
                                          <p:val>
                                            <p:fltVal val="0.000000"/>
                                          </p:val>
                                        </p:tav>
                                        <p:tav tm="100000">
                                          <p:val>
                                            <p:strVal val="#ppt_h"/>
                                          </p:val>
                                        </p:tav>
                                      </p:tavLst>
                                    </p:anim>
                                    <p:animEffect transition="in" filter="fade">
                                      <p:cBhvr>
                                        <p:cTn id="9" dur="500"/>
                                        <p:tgtEl>
                                          <p:spTgt spid="9"/>
                                        </p:tgtEl>
                                      </p:cBhvr>
                                    </p:animEffect>
                                  </p:childTnLst>
                                </p:cTn>
                              </p:par>
                              <p:par>
                                <p:cTn id="10" presetID="6" presetClass="emph" presetSubtype="0" autoRev="1" fill="hold" nodeType="withEffect">
                                  <p:stCondLst>
                                    <p:cond delay="0"/>
                                  </p:stCondLst>
                                  <p:childTnLst>
                                    <p:animScale>
                                      <p:cBhvr>
                                        <p:cTn id="11" dur="5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0482"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20483" name="TextBox 16"/>
          <p:cNvPicPr/>
          <p:nvPr/>
        </p:nvPicPr>
        <p:blipFill>
          <a:blip r:embed="rId1"/>
          <a:stretch>
            <a:fillRect/>
          </a:stretch>
        </p:blipFill>
        <p:spPr>
          <a:xfrm>
            <a:off x="0" y="184150"/>
            <a:ext cx="1309688" cy="1079500"/>
          </a:xfrm>
          <a:prstGeom prst="rect">
            <a:avLst/>
          </a:prstGeom>
          <a:noFill/>
          <a:ln w="9525">
            <a:noFill/>
          </a:ln>
        </p:spPr>
      </p:pic>
      <p:sp>
        <p:nvSpPr>
          <p:cNvPr id="20484" name="文本框 11"/>
          <p:cNvSpPr txBox="1"/>
          <p:nvPr/>
        </p:nvSpPr>
        <p:spPr>
          <a:xfrm>
            <a:off x="1828800" y="312738"/>
            <a:ext cx="3643313" cy="460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2400" b="1" dirty="0">
                <a:solidFill>
                  <a:srgbClr val="262626"/>
                </a:solidFill>
                <a:latin typeface="微软雅黑" panose="020B0503020204020204" pitchFamily="34" charset="-122"/>
                <a:ea typeface="微软雅黑" panose="020B0503020204020204" pitchFamily="34" charset="-122"/>
              </a:rPr>
              <a:t>202X</a:t>
            </a:r>
            <a:r>
              <a:rPr lang="zh-CN" altLang="en-US" sz="2400" b="1" dirty="0">
                <a:solidFill>
                  <a:srgbClr val="262626"/>
                </a:solidFill>
                <a:latin typeface="微软雅黑" panose="020B0503020204020204" pitchFamily="34" charset="-122"/>
                <a:ea typeface="微软雅黑" panose="020B0503020204020204" pitchFamily="34" charset="-122"/>
              </a:rPr>
              <a:t>年管理评审回顾</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aphicFrame>
        <p:nvGraphicFramePr>
          <p:cNvPr id="7" name="Content Placeholder 6"/>
          <p:cNvGraphicFramePr/>
          <p:nvPr/>
        </p:nvGraphicFramePr>
        <p:xfrm>
          <a:off x="1658938" y="1235075"/>
          <a:ext cx="7680325" cy="3840163"/>
        </p:xfrm>
        <a:graphic>
          <a:graphicData uri="http://schemas.openxmlformats.org/drawingml/2006/table">
            <a:tbl>
              <a:tblPr firstRow="1" bandRow="1">
                <a:tableStyleId>{8EC20E35-A176-4012-BC5E-935CFFF8708E}</a:tableStyleId>
              </a:tblPr>
              <a:tblGrid>
                <a:gridCol w="2011680"/>
                <a:gridCol w="4206240"/>
                <a:gridCol w="1463040"/>
              </a:tblGrid>
              <a:tr h="548640">
                <a:tc>
                  <a:txBody>
                    <a:bodyPr/>
                    <a:lstStyle/>
                    <a:p>
                      <a:pPr marL="0" algn="ctr" defTabSz="914400" rtl="0" eaLnBrk="1" latinLnBrk="0" hangingPunct="1"/>
                      <a:r>
                        <a:rPr lang="zh-CN" altLang="en-US" sz="1400" kern="1200" dirty="0">
                          <a:solidFill>
                            <a:srgbClr val="00465B"/>
                          </a:solidFill>
                        </a:rPr>
                        <a:t>项目</a:t>
                      </a:r>
                      <a:endParaRPr lang="zh-CN" altLang="en-US" sz="1400" kern="1200" dirty="0">
                        <a:solidFill>
                          <a:srgbClr val="00465B"/>
                        </a:solidFill>
                        <a:latin typeface="+mj-lt"/>
                        <a:ea typeface="+mn-ea"/>
                        <a:cs typeface="+mn-cs"/>
                      </a:endParaRPr>
                    </a:p>
                  </a:txBody>
                  <a:tcPr anchor="ctr">
                    <a:lnL>
                      <a:noFill/>
                    </a:lnL>
                    <a:lnR>
                      <a:noFill/>
                    </a:lnR>
                    <a:lnT w="28575"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zh-CN" altLang="en-US" sz="1400" kern="1200" dirty="0">
                          <a:solidFill>
                            <a:srgbClr val="00465B"/>
                          </a:solidFill>
                        </a:rPr>
                        <a:t>输出内容</a:t>
                      </a:r>
                      <a:endParaRPr lang="zh-CN" altLang="en-US" sz="1400" kern="1200" dirty="0">
                        <a:solidFill>
                          <a:srgbClr val="00465B"/>
                        </a:solidFill>
                        <a:latin typeface="+mj-lt"/>
                        <a:ea typeface="+mn-ea"/>
                        <a:cs typeface="+mn-cs"/>
                      </a:endParaRPr>
                    </a:p>
                  </a:txBody>
                  <a:tcPr anchor="ctr">
                    <a:lnL>
                      <a:noFill/>
                    </a:lnL>
                    <a:lnR>
                      <a:noFill/>
                    </a:lnR>
                    <a:lnT w="28575"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solidFill>
                      <a:srgbClr val="BFD732"/>
                    </a:solidFill>
                  </a:tcPr>
                </a:tc>
                <a:tc>
                  <a:txBody>
                    <a:bodyPr/>
                    <a:lstStyle/>
                    <a:p>
                      <a:pPr marL="0" algn="ctr" defTabSz="914400" rtl="0" eaLnBrk="1" latinLnBrk="0" hangingPunct="1"/>
                      <a:r>
                        <a:rPr lang="zh-CN" altLang="en-US" sz="1400" kern="1200" dirty="0">
                          <a:solidFill>
                            <a:srgbClr val="00465B"/>
                          </a:solidFill>
                        </a:rPr>
                        <a:t>完成情况</a:t>
                      </a:r>
                      <a:endParaRPr lang="zh-CN" altLang="en-US" sz="1400" kern="1200" dirty="0">
                        <a:solidFill>
                          <a:srgbClr val="00465B"/>
                        </a:solidFill>
                        <a:latin typeface="+mj-lt"/>
                        <a:ea typeface="+mn-ea"/>
                        <a:cs typeface="+mn-cs"/>
                      </a:endParaRPr>
                    </a:p>
                  </a:txBody>
                  <a:tcPr anchor="ctr">
                    <a:lnL>
                      <a:noFill/>
                    </a:lnL>
                    <a:lnR>
                      <a:noFill/>
                    </a:lnR>
                    <a:lnT w="28575"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marL="0" algn="ctr" defTabSz="914400" rtl="0" eaLnBrk="1" latinLnBrk="0" hangingPunct="1"/>
                      <a:r>
                        <a:rPr lang="en-US" altLang="zh-CN" sz="1400" kern="1200" dirty="0">
                          <a:solidFill>
                            <a:srgbClr val="00465B"/>
                          </a:solidFill>
                          <a:latin typeface="+mn-lt"/>
                          <a:ea typeface="+mn-ea"/>
                          <a:cs typeface="+mn-cs"/>
                        </a:rPr>
                        <a:t>EHS</a:t>
                      </a:r>
                      <a:r>
                        <a:rPr lang="zh-CN" altLang="en-US" sz="1400" kern="1200" dirty="0">
                          <a:solidFill>
                            <a:srgbClr val="00465B"/>
                          </a:solidFill>
                          <a:latin typeface="+mn-lt"/>
                          <a:ea typeface="+mn-ea"/>
                          <a:cs typeface="+mn-cs"/>
                        </a:rPr>
                        <a:t>培训</a:t>
                      </a:r>
                      <a:endParaRPr lang="zh-CN" altLang="en-US" sz="1400" kern="1200" dirty="0">
                        <a:solidFill>
                          <a:srgbClr val="00465B"/>
                        </a:solidFill>
                        <a:latin typeface="+mn-lt"/>
                        <a:ea typeface="+mn-ea"/>
                        <a:cs typeface="+mn-cs"/>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zh-CN" altLang="en-US" sz="1400" kern="1200" dirty="0">
                          <a:solidFill>
                            <a:srgbClr val="00465B"/>
                          </a:solidFill>
                          <a:latin typeface="+mn-lt"/>
                          <a:ea typeface="+mn-ea"/>
                          <a:cs typeface="+mn-cs"/>
                        </a:rPr>
                        <a:t>完成全员</a:t>
                      </a:r>
                      <a:r>
                        <a:rPr lang="en-US" altLang="zh-CN" sz="1400" kern="1200" dirty="0">
                          <a:solidFill>
                            <a:srgbClr val="00465B"/>
                          </a:solidFill>
                          <a:latin typeface="+mn-lt"/>
                          <a:ea typeface="+mn-ea"/>
                          <a:cs typeface="+mn-cs"/>
                        </a:rPr>
                        <a:t>JSA</a:t>
                      </a:r>
                      <a:r>
                        <a:rPr lang="zh-CN" altLang="en-US" sz="1400" kern="1200" dirty="0">
                          <a:solidFill>
                            <a:srgbClr val="00465B"/>
                          </a:solidFill>
                          <a:latin typeface="+mn-lt"/>
                          <a:ea typeface="+mn-ea"/>
                          <a:cs typeface="+mn-cs"/>
                        </a:rPr>
                        <a:t>培训</a:t>
                      </a:r>
                      <a:endParaRPr lang="zh-CN" altLang="en-US" sz="1400" kern="1200" dirty="0">
                        <a:solidFill>
                          <a:srgbClr val="00465B"/>
                        </a:solidFill>
                        <a:latin typeface="+mn-lt"/>
                        <a:ea typeface="+mn-ea"/>
                        <a:cs typeface="+mn-cs"/>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solidFill>
                      <a:srgbClr val="BFD732"/>
                    </a:solidFill>
                  </a:tcPr>
                </a:tc>
                <a:tc>
                  <a:txBody>
                    <a:bodyPr/>
                    <a:lstStyle/>
                    <a:p>
                      <a:pPr marL="0" algn="ctr" defTabSz="914400" rtl="0" eaLnBrk="1" latinLnBrk="0" hangingPunct="1"/>
                      <a:r>
                        <a:rPr lang="zh-CN" altLang="en-US" sz="1400" kern="1200" dirty="0">
                          <a:solidFill>
                            <a:srgbClr val="00465B"/>
                          </a:solidFill>
                          <a:latin typeface="+mn-lt"/>
                          <a:ea typeface="+mn-ea"/>
                          <a:cs typeface="+mn-cs"/>
                        </a:rPr>
                        <a:t>完成</a:t>
                      </a:r>
                      <a:endParaRPr lang="zh-CN" altLang="en-US" sz="1400" kern="1200" dirty="0">
                        <a:solidFill>
                          <a:srgbClr val="00465B"/>
                        </a:solidFill>
                        <a:latin typeface="+mn-lt"/>
                        <a:ea typeface="+mn-ea"/>
                        <a:cs typeface="+mn-cs"/>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zh-CN" altLang="en-US" sz="1400" dirty="0">
                          <a:solidFill>
                            <a:srgbClr val="00465B"/>
                          </a:solidFill>
                          <a:latin typeface="+mn-lt"/>
                        </a:rPr>
                        <a:t>安全检查</a:t>
                      </a:r>
                      <a:endParaRPr lang="zh-CN" altLang="en-US" sz="1400" dirty="0">
                        <a:solidFill>
                          <a:srgbClr val="00465B"/>
                        </a:solidFill>
                        <a:latin typeface="+mn-lt"/>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mn-lt"/>
                          <a:ea typeface="+mn-ea"/>
                          <a:cs typeface="+mn-cs"/>
                        </a:rPr>
                        <a:t>经理层、</a:t>
                      </a:r>
                      <a:r>
                        <a:rPr lang="en-US" altLang="zh-CN" sz="1400" kern="1200" dirty="0">
                          <a:solidFill>
                            <a:srgbClr val="00465B"/>
                          </a:solidFill>
                          <a:latin typeface="+mn-lt"/>
                          <a:ea typeface="+mn-ea"/>
                          <a:cs typeface="+mn-cs"/>
                        </a:rPr>
                        <a:t>EHS</a:t>
                      </a:r>
                      <a:r>
                        <a:rPr lang="zh-CN" altLang="en-US" sz="1400" kern="1200" dirty="0">
                          <a:solidFill>
                            <a:srgbClr val="00465B"/>
                          </a:solidFill>
                          <a:latin typeface="+mn-lt"/>
                          <a:ea typeface="+mn-ea"/>
                          <a:cs typeface="+mn-cs"/>
                        </a:rPr>
                        <a:t>、班组长共计发现问题项</a:t>
                      </a:r>
                      <a:r>
                        <a:rPr lang="en-US" altLang="zh-CN" sz="1400" kern="1200" dirty="0">
                          <a:solidFill>
                            <a:srgbClr val="00465B"/>
                          </a:solidFill>
                          <a:latin typeface="+mn-lt"/>
                          <a:ea typeface="+mn-ea"/>
                          <a:cs typeface="+mn-cs"/>
                        </a:rPr>
                        <a:t>1200</a:t>
                      </a:r>
                      <a:r>
                        <a:rPr lang="zh-CN" altLang="en-US" sz="1400" kern="1200" dirty="0">
                          <a:solidFill>
                            <a:srgbClr val="00465B"/>
                          </a:solidFill>
                          <a:latin typeface="+mn-lt"/>
                          <a:ea typeface="+mn-ea"/>
                          <a:cs typeface="+mn-cs"/>
                        </a:rPr>
                        <a:t>项</a:t>
                      </a:r>
                      <a:endParaRPr lang="zh-CN" altLang="en-US" sz="1400" kern="1200" dirty="0">
                        <a:solidFill>
                          <a:srgbClr val="00465B"/>
                        </a:solidFill>
                        <a:latin typeface="+mn-lt"/>
                        <a:ea typeface="+mn-ea"/>
                        <a:cs typeface="+mn-cs"/>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solidFill>
                      <a:srgbClr val="BFD7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00465B"/>
                          </a:solidFill>
                          <a:effectLst/>
                          <a:uLnTx/>
                          <a:uFillTx/>
                          <a:latin typeface="Adient Sans"/>
                          <a:ea typeface="微软雅黑" panose="020B0503020204020204" pitchFamily="34" charset="-122"/>
                          <a:cs typeface="+mn-cs"/>
                        </a:rPr>
                        <a:t>完成</a:t>
                      </a:r>
                      <a:endParaRPr kumimoji="0" lang="zh-CN" altLang="en-US" sz="1400" b="0" i="0" u="none" strike="noStrike" kern="1200" cap="none" spc="0" normalizeH="0" baseline="0" noProof="0" dirty="0">
                        <a:ln>
                          <a:noFill/>
                        </a:ln>
                        <a:solidFill>
                          <a:srgbClr val="00465B"/>
                        </a:solidFill>
                        <a:effectLst/>
                        <a:uLnTx/>
                        <a:uFillTx/>
                        <a:latin typeface="Adient Sans"/>
                        <a:ea typeface="微软雅黑" panose="020B0503020204020204" pitchFamily="34" charset="-122"/>
                        <a:cs typeface="+mn-cs"/>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zh-CN" altLang="en-US" sz="1400" dirty="0">
                          <a:solidFill>
                            <a:srgbClr val="00465B"/>
                          </a:solidFill>
                          <a:latin typeface="+mn-lt"/>
                        </a:rPr>
                        <a:t>安全活动</a:t>
                      </a:r>
                      <a:endParaRPr lang="zh-CN" altLang="en-US" sz="1400" dirty="0">
                        <a:solidFill>
                          <a:srgbClr val="00465B"/>
                        </a:solidFill>
                        <a:latin typeface="+mn-lt"/>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mn-lt"/>
                          <a:ea typeface="+mn-ea"/>
                          <a:cs typeface="+mn-cs"/>
                        </a:rPr>
                        <a:t>丰富活动开展形式，加大活动频次，全年保证至少</a:t>
                      </a:r>
                      <a:r>
                        <a:rPr lang="en-US" altLang="zh-CN" sz="1400" kern="1200" dirty="0">
                          <a:solidFill>
                            <a:srgbClr val="00465B"/>
                          </a:solidFill>
                          <a:latin typeface="+mn-lt"/>
                          <a:ea typeface="+mn-ea"/>
                          <a:cs typeface="+mn-cs"/>
                        </a:rPr>
                        <a:t>4</a:t>
                      </a:r>
                      <a:r>
                        <a:rPr lang="zh-CN" altLang="en-US" sz="1400" kern="1200" dirty="0">
                          <a:solidFill>
                            <a:srgbClr val="00465B"/>
                          </a:solidFill>
                          <a:latin typeface="+mn-lt"/>
                          <a:ea typeface="+mn-ea"/>
                          <a:cs typeface="+mn-cs"/>
                        </a:rPr>
                        <a:t>次专题活动</a:t>
                      </a:r>
                      <a:endParaRPr lang="zh-CN" altLang="en-US" sz="1400" kern="1200" dirty="0">
                        <a:solidFill>
                          <a:srgbClr val="00465B"/>
                        </a:solidFill>
                        <a:latin typeface="+mn-lt"/>
                        <a:ea typeface="+mn-ea"/>
                        <a:cs typeface="+mn-cs"/>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solidFill>
                      <a:srgbClr val="BFD7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00465B"/>
                          </a:solidFill>
                          <a:effectLst/>
                          <a:uLnTx/>
                          <a:uFillTx/>
                          <a:latin typeface="Adient Sans"/>
                          <a:ea typeface="微软雅黑" panose="020B0503020204020204" pitchFamily="34" charset="-122"/>
                          <a:cs typeface="+mn-cs"/>
                        </a:rPr>
                        <a:t>完成</a:t>
                      </a:r>
                      <a:endParaRPr kumimoji="0" lang="zh-CN" altLang="en-US" sz="1400" b="0" i="0" u="none" strike="noStrike" kern="1200" cap="none" spc="0" normalizeH="0" baseline="0" noProof="0" dirty="0">
                        <a:ln>
                          <a:noFill/>
                        </a:ln>
                        <a:solidFill>
                          <a:srgbClr val="00465B"/>
                        </a:solidFill>
                        <a:effectLst/>
                        <a:uLnTx/>
                        <a:uFillTx/>
                        <a:latin typeface="Adient Sans"/>
                        <a:ea typeface="微软雅黑" panose="020B0503020204020204" pitchFamily="34" charset="-122"/>
                        <a:cs typeface="+mn-cs"/>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zh-CN" altLang="en-US" sz="1400" dirty="0">
                          <a:solidFill>
                            <a:srgbClr val="00465B"/>
                          </a:solidFill>
                          <a:latin typeface="+mn-lt"/>
                        </a:rPr>
                        <a:t>变更管理</a:t>
                      </a:r>
                      <a:endParaRPr lang="zh-CN" altLang="en-US" sz="1400" dirty="0">
                        <a:solidFill>
                          <a:srgbClr val="00465B"/>
                        </a:solidFill>
                        <a:latin typeface="+mn-lt"/>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a:solidFill>
                            <a:srgbClr val="00465B"/>
                          </a:solidFill>
                          <a:latin typeface="+mn-lt"/>
                          <a:ea typeface="+mn-ea"/>
                          <a:cs typeface="+mn-cs"/>
                        </a:rPr>
                        <a:t>变更管理</a:t>
                      </a:r>
                      <a:r>
                        <a:rPr lang="en-US" altLang="zh-CN" sz="1400" kern="1200" dirty="0">
                          <a:solidFill>
                            <a:srgbClr val="00465B"/>
                          </a:solidFill>
                          <a:latin typeface="+mn-lt"/>
                          <a:ea typeface="+mn-ea"/>
                          <a:cs typeface="+mn-cs"/>
                        </a:rPr>
                        <a:t>CFT</a:t>
                      </a:r>
                      <a:r>
                        <a:rPr lang="zh-CN" altLang="en-US" sz="1400" kern="1200" dirty="0">
                          <a:solidFill>
                            <a:srgbClr val="00465B"/>
                          </a:solidFill>
                          <a:latin typeface="+mn-lt"/>
                          <a:ea typeface="+mn-ea"/>
                          <a:cs typeface="+mn-cs"/>
                        </a:rPr>
                        <a:t>初步主导开展工作，形成变更管理登记汇总表。</a:t>
                      </a:r>
                      <a:endParaRPr lang="zh-CN" altLang="en-US" sz="1400" kern="1200" dirty="0">
                        <a:solidFill>
                          <a:srgbClr val="00465B"/>
                        </a:solidFill>
                        <a:latin typeface="+mn-lt"/>
                        <a:ea typeface="+mn-ea"/>
                        <a:cs typeface="+mn-cs"/>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solidFill>
                      <a:srgbClr val="BFD7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465B"/>
                          </a:solidFill>
                          <a:effectLst/>
                          <a:uLnTx/>
                          <a:uFillTx/>
                          <a:latin typeface="Adient Sans"/>
                          <a:ea typeface="微软雅黑" panose="020B0503020204020204" pitchFamily="34" charset="-122"/>
                          <a:cs typeface="+mn-cs"/>
                        </a:rPr>
                        <a:t>完成</a:t>
                      </a:r>
                      <a:endParaRPr kumimoji="0" lang="zh-CN" altLang="en-US" sz="1400" b="0" i="0" u="none" strike="noStrike" kern="1200" cap="none" spc="0" normalizeH="0" baseline="0" noProof="0" dirty="0">
                        <a:ln>
                          <a:noFill/>
                        </a:ln>
                        <a:solidFill>
                          <a:srgbClr val="00465B"/>
                        </a:solidFill>
                        <a:effectLst/>
                        <a:uLnTx/>
                        <a:uFillTx/>
                        <a:latin typeface="Adient Sans"/>
                        <a:ea typeface="微软雅黑" panose="020B0503020204020204" pitchFamily="34" charset="-122"/>
                        <a:cs typeface="+mn-cs"/>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zh-CN" altLang="en-US" sz="1400" dirty="0">
                          <a:solidFill>
                            <a:srgbClr val="00465B"/>
                          </a:solidFill>
                          <a:latin typeface="+mn-lt"/>
                        </a:rPr>
                        <a:t>人车交会改善</a:t>
                      </a:r>
                      <a:endParaRPr lang="zh-CN" altLang="en-US" sz="1400" dirty="0">
                        <a:solidFill>
                          <a:srgbClr val="00465B"/>
                        </a:solidFill>
                        <a:latin typeface="+mn-lt"/>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400" dirty="0"/>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solidFill>
                      <a:srgbClr val="BFD7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465B"/>
                          </a:solidFill>
                          <a:effectLst/>
                          <a:uLnTx/>
                          <a:uFillTx/>
                          <a:latin typeface="Adient Sans"/>
                          <a:ea typeface="微软雅黑" panose="020B0503020204020204" pitchFamily="34" charset="-122"/>
                          <a:cs typeface="+mn-cs"/>
                        </a:rPr>
                        <a:t>完成</a:t>
                      </a:r>
                      <a:endParaRPr kumimoji="0" lang="zh-CN" altLang="en-US" sz="1400" b="0" i="0" u="none" strike="noStrike" kern="1200" cap="none" spc="0" normalizeH="0" baseline="0" noProof="0" dirty="0">
                        <a:ln>
                          <a:noFill/>
                        </a:ln>
                        <a:solidFill>
                          <a:srgbClr val="00465B"/>
                        </a:solidFill>
                        <a:effectLst/>
                        <a:uLnTx/>
                        <a:uFillTx/>
                        <a:latin typeface="Adient Sans"/>
                        <a:ea typeface="微软雅黑" panose="020B0503020204020204" pitchFamily="34" charset="-122"/>
                        <a:cs typeface="+mn-cs"/>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zh-CN" altLang="en-US" sz="1400" dirty="0">
                          <a:solidFill>
                            <a:srgbClr val="00465B"/>
                          </a:solidFill>
                          <a:latin typeface="+mn-lt"/>
                        </a:rPr>
                        <a:t>消防安全</a:t>
                      </a:r>
                      <a:endParaRPr lang="zh-CN" altLang="en-US" sz="1400" dirty="0">
                        <a:solidFill>
                          <a:srgbClr val="00465B"/>
                        </a:solidFill>
                        <a:latin typeface="+mn-lt"/>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t>消防年度检测，消防维保</a:t>
                      </a:r>
                      <a:endParaRPr lang="zh-CN" altLang="en-US" sz="1400" dirty="0"/>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solidFill>
                      <a:srgbClr val="BFD7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465B"/>
                          </a:solidFill>
                          <a:effectLst/>
                          <a:uLnTx/>
                          <a:uFillTx/>
                          <a:latin typeface="Adient Sans"/>
                          <a:ea typeface="微软雅黑" panose="020B0503020204020204" pitchFamily="34" charset="-122"/>
                          <a:cs typeface="+mn-cs"/>
                        </a:rPr>
                        <a:t>完成</a:t>
                      </a:r>
                      <a:endParaRPr kumimoji="0" lang="zh-CN" altLang="en-US" sz="1400" b="0" i="0" u="none" strike="noStrike" kern="1200" cap="none" spc="0" normalizeH="0" baseline="0" noProof="0" dirty="0">
                        <a:ln>
                          <a:noFill/>
                        </a:ln>
                        <a:solidFill>
                          <a:srgbClr val="00465B"/>
                        </a:solidFill>
                        <a:effectLst/>
                        <a:uLnTx/>
                        <a:uFillTx/>
                        <a:latin typeface="Adient Sans"/>
                        <a:ea typeface="微软雅黑" panose="020B0503020204020204" pitchFamily="34" charset="-122"/>
                        <a:cs typeface="+mn-cs"/>
                      </a:endParaRPr>
                    </a:p>
                  </a:txBody>
                  <a:tcPr anchor="ctr">
                    <a:lnL>
                      <a:noFill/>
                    </a:lnL>
                    <a:lnR>
                      <a:noFill/>
                    </a:lnR>
                    <a:lnT w="6350" cap="flat" cmpd="sng" algn="ctr">
                      <a:solidFill>
                        <a:srgbClr val="00465B"/>
                      </a:solidFill>
                      <a:prstDash val="solid"/>
                      <a:round/>
                      <a:headEnd type="none" w="med" len="med"/>
                      <a:tailEnd type="none" w="med" len="med"/>
                    </a:lnT>
                    <a:lnB w="6350" cap="flat" cmpd="sng" algn="ctr">
                      <a:solidFill>
                        <a:srgbClr val="00465B"/>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1506"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21507" name="TextBox 16"/>
          <p:cNvPicPr/>
          <p:nvPr/>
        </p:nvPicPr>
        <p:blipFill>
          <a:blip r:embed="rId1"/>
          <a:stretch>
            <a:fillRect/>
          </a:stretch>
        </p:blipFill>
        <p:spPr>
          <a:xfrm>
            <a:off x="0" y="184150"/>
            <a:ext cx="1309688" cy="1079500"/>
          </a:xfrm>
          <a:prstGeom prst="rect">
            <a:avLst/>
          </a:prstGeom>
          <a:noFill/>
          <a:ln w="9525">
            <a:noFill/>
          </a:ln>
        </p:spPr>
      </p:pic>
      <p:sp>
        <p:nvSpPr>
          <p:cNvPr id="21508" name="文本框 11"/>
          <p:cNvSpPr txBox="1"/>
          <p:nvPr/>
        </p:nvSpPr>
        <p:spPr>
          <a:xfrm>
            <a:off x="1828800" y="312738"/>
            <a:ext cx="3643313" cy="460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2400" b="1" dirty="0">
                <a:solidFill>
                  <a:srgbClr val="262626"/>
                </a:solidFill>
                <a:latin typeface="微软雅黑" panose="020B0503020204020204" pitchFamily="34" charset="-122"/>
                <a:ea typeface="微软雅黑" panose="020B0503020204020204" pitchFamily="34" charset="-122"/>
              </a:rPr>
              <a:t>202XKPI</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952968" y="942603"/>
          <a:ext cx="9969974" cy="4972794"/>
        </p:xfrm>
        <a:graphic>
          <a:graphicData uri="http://schemas.openxmlformats.org/drawingml/2006/table">
            <a:tbl>
              <a:tblPr firstRow="1" bandRow="1"/>
              <a:tblGrid>
                <a:gridCol w="819039"/>
                <a:gridCol w="826254"/>
                <a:gridCol w="734449"/>
                <a:gridCol w="2544319"/>
                <a:gridCol w="1770565"/>
                <a:gridCol w="734449"/>
                <a:gridCol w="980197"/>
                <a:gridCol w="1560702"/>
              </a:tblGrid>
              <a:tr h="279549">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marL="0" marR="0" algn="ctr">
                        <a:spcBef>
                          <a:spcPts val="0"/>
                        </a:spcBef>
                        <a:spcAft>
                          <a:spcPts val="0"/>
                        </a:spcAft>
                      </a:pPr>
                      <a:r>
                        <a:rPr lang="en-US" sz="1200" b="1" dirty="0">
                          <a:effectLst/>
                          <a:latin typeface="微软雅黑" panose="020B0503020204020204" pitchFamily="34" charset="-122"/>
                          <a:ea typeface="微软雅黑" panose="020B0503020204020204" pitchFamily="34" charset="-122"/>
                        </a:rPr>
                        <a:t> </a:t>
                      </a:r>
                      <a:r>
                        <a:rPr lang="zh-CN" sz="1200" b="1" dirty="0">
                          <a:effectLst/>
                          <a:latin typeface="微软雅黑" panose="020B0503020204020204" pitchFamily="34" charset="-122"/>
                          <a:ea typeface="微软雅黑" panose="020B0503020204020204" pitchFamily="34" charset="-122"/>
                        </a:rPr>
                        <a:t>范围 </a:t>
                      </a:r>
                      <a:endParaRPr lang="en-US" sz="1200" b="1"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marL="0" marR="0" algn="ctr">
                        <a:spcBef>
                          <a:spcPts val="0"/>
                        </a:spcBef>
                        <a:spcAft>
                          <a:spcPts val="0"/>
                        </a:spcAft>
                      </a:pPr>
                      <a:r>
                        <a:rPr lang="en-US" sz="1200" b="1" dirty="0">
                          <a:effectLst/>
                          <a:latin typeface="微软雅黑" panose="020B0503020204020204" pitchFamily="34" charset="-122"/>
                          <a:ea typeface="微软雅黑" panose="020B0503020204020204" pitchFamily="34" charset="-122"/>
                        </a:rPr>
                        <a:t> </a:t>
                      </a:r>
                      <a:r>
                        <a:rPr lang="zh-CN" sz="1200" b="1" dirty="0">
                          <a:effectLst/>
                          <a:latin typeface="微软雅黑" panose="020B0503020204020204" pitchFamily="34" charset="-122"/>
                          <a:ea typeface="微软雅黑" panose="020B0503020204020204" pitchFamily="34" charset="-122"/>
                        </a:rPr>
                        <a:t>模块 </a:t>
                      </a:r>
                      <a:endParaRPr lang="en-US" sz="1200" b="1"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marL="0" marR="0" algn="ctr">
                        <a:spcBef>
                          <a:spcPts val="0"/>
                        </a:spcBef>
                        <a:spcAft>
                          <a:spcPts val="0"/>
                        </a:spcAft>
                      </a:pPr>
                      <a:r>
                        <a:rPr lang="en-US" sz="1200" b="1" dirty="0">
                          <a:effectLst/>
                          <a:latin typeface="微软雅黑" panose="020B0503020204020204" pitchFamily="34" charset="-122"/>
                          <a:ea typeface="微软雅黑" panose="020B0503020204020204" pitchFamily="34" charset="-122"/>
                        </a:rPr>
                        <a:t> </a:t>
                      </a:r>
                      <a:r>
                        <a:rPr lang="zh-CN" sz="1200" b="1" dirty="0">
                          <a:effectLst/>
                          <a:latin typeface="微软雅黑" panose="020B0503020204020204" pitchFamily="34" charset="-122"/>
                          <a:ea typeface="微软雅黑" panose="020B0503020204020204" pitchFamily="34" charset="-122"/>
                        </a:rPr>
                        <a:t>序号 </a:t>
                      </a:r>
                      <a:endParaRPr lang="en-US" sz="1200" b="1"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marL="0" marR="0" algn="ctr">
                        <a:spcBef>
                          <a:spcPts val="0"/>
                        </a:spcBef>
                        <a:spcAft>
                          <a:spcPts val="0"/>
                        </a:spcAft>
                      </a:pPr>
                      <a:r>
                        <a:rPr lang="en-US" sz="1200" b="1" dirty="0">
                          <a:effectLst/>
                          <a:latin typeface="微软雅黑" panose="020B0503020204020204" pitchFamily="34" charset="-122"/>
                          <a:ea typeface="微软雅黑" panose="020B0503020204020204" pitchFamily="34" charset="-122"/>
                        </a:rPr>
                        <a:t> </a:t>
                      </a:r>
                      <a:r>
                        <a:rPr lang="zh-CN" sz="1200" b="1" dirty="0">
                          <a:effectLst/>
                          <a:latin typeface="微软雅黑" panose="020B0503020204020204" pitchFamily="34" charset="-122"/>
                          <a:ea typeface="微软雅黑" panose="020B0503020204020204" pitchFamily="34" charset="-122"/>
                        </a:rPr>
                        <a:t>关键业务指标 </a:t>
                      </a:r>
                      <a:endParaRPr lang="en-US" sz="1200" b="1"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marL="0" marR="0" algn="ctr">
                        <a:spcBef>
                          <a:spcPts val="0"/>
                        </a:spcBef>
                        <a:spcAft>
                          <a:spcPts val="0"/>
                        </a:spcAft>
                      </a:pPr>
                      <a:r>
                        <a:rPr lang="en-US" sz="1200" b="1" dirty="0">
                          <a:effectLst/>
                          <a:latin typeface="微软雅黑" panose="020B0503020204020204" pitchFamily="34" charset="-122"/>
                          <a:ea typeface="微软雅黑" panose="020B0503020204020204" pitchFamily="34" charset="-122"/>
                        </a:rPr>
                        <a:t> </a:t>
                      </a:r>
                      <a:r>
                        <a:rPr lang="zh-CN" sz="1200" b="1" dirty="0">
                          <a:effectLst/>
                          <a:latin typeface="微软雅黑" panose="020B0503020204020204" pitchFamily="34" charset="-122"/>
                          <a:ea typeface="微软雅黑" panose="020B0503020204020204" pitchFamily="34" charset="-122"/>
                        </a:rPr>
                        <a:t>要求 </a:t>
                      </a:r>
                      <a:endParaRPr lang="en-US" sz="1200" b="1"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marL="0" marR="0" algn="ctr">
                        <a:spcBef>
                          <a:spcPts val="0"/>
                        </a:spcBef>
                        <a:spcAft>
                          <a:spcPts val="0"/>
                        </a:spcAft>
                      </a:pPr>
                      <a:r>
                        <a:rPr lang="en-US" sz="1200" b="1" dirty="0">
                          <a:effectLst/>
                          <a:latin typeface="微软雅黑" panose="020B0503020204020204" pitchFamily="34" charset="-122"/>
                          <a:ea typeface="微软雅黑" panose="020B0503020204020204" pitchFamily="34" charset="-122"/>
                        </a:rPr>
                        <a:t> </a:t>
                      </a:r>
                      <a:r>
                        <a:rPr lang="zh-CN" sz="1200" b="1" dirty="0">
                          <a:effectLst/>
                          <a:latin typeface="微软雅黑" panose="020B0503020204020204" pitchFamily="34" charset="-122"/>
                          <a:ea typeface="微软雅黑" panose="020B0503020204020204" pitchFamily="34" charset="-122"/>
                        </a:rPr>
                        <a:t>权重 </a:t>
                      </a:r>
                      <a:endParaRPr lang="en-US" sz="1200" b="1"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marL="0" marR="0" algn="ctr">
                        <a:spcBef>
                          <a:spcPts val="0"/>
                        </a:spcBef>
                        <a:spcAft>
                          <a:spcPts val="0"/>
                        </a:spcAft>
                      </a:pPr>
                      <a:r>
                        <a:rPr lang="zh-CN" altLang="en-US" sz="1000" dirty="0">
                          <a:effectLst/>
                          <a:latin typeface="微软雅黑" panose="020B0503020204020204" pitchFamily="34" charset="-122"/>
                          <a:ea typeface="微软雅黑" panose="020B0503020204020204" pitchFamily="34" charset="-122"/>
                          <a:cs typeface="宋体" panose="02010600030101010101" pitchFamily="2" charset="-122"/>
                        </a:rPr>
                        <a:t>工厂</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c rowSpan="2">
                  <a:txBody>
                    <a:bodyPr/>
                    <a:lstStyle>
                      <a:lvl1pPr marL="0" algn="l" defTabSz="914400" rtl="0" eaLnBrk="1" latinLnBrk="0" hangingPunct="1">
                        <a:defRPr sz="1800" b="1" kern="1200">
                          <a:solidFill>
                            <a:schemeClr val="lt1"/>
                          </a:solidFill>
                          <a:latin typeface="Adient Sans"/>
                          <a:ea typeface="微软雅黑" panose="020B0503020204020204" pitchFamily="34" charset="-122"/>
                        </a:defRPr>
                      </a:lvl1pPr>
                      <a:lvl2pPr marL="457200" algn="l" defTabSz="914400" rtl="0" eaLnBrk="1" latinLnBrk="0" hangingPunct="1">
                        <a:defRPr sz="1800" b="1" kern="1200">
                          <a:solidFill>
                            <a:schemeClr val="lt1"/>
                          </a:solidFill>
                          <a:latin typeface="Adient Sans"/>
                          <a:ea typeface="微软雅黑" panose="020B0503020204020204" pitchFamily="34" charset="-122"/>
                        </a:defRPr>
                      </a:lvl2pPr>
                      <a:lvl3pPr marL="914400" algn="l" defTabSz="914400" rtl="0" eaLnBrk="1" latinLnBrk="0" hangingPunct="1">
                        <a:defRPr sz="1800" b="1" kern="1200">
                          <a:solidFill>
                            <a:schemeClr val="lt1"/>
                          </a:solidFill>
                          <a:latin typeface="Adient Sans"/>
                          <a:ea typeface="微软雅黑" panose="020B0503020204020204" pitchFamily="34" charset="-122"/>
                        </a:defRPr>
                      </a:lvl3pPr>
                      <a:lvl4pPr marL="1371600" algn="l" defTabSz="914400" rtl="0" eaLnBrk="1" latinLnBrk="0" hangingPunct="1">
                        <a:defRPr sz="1800" b="1" kern="1200">
                          <a:solidFill>
                            <a:schemeClr val="lt1"/>
                          </a:solidFill>
                          <a:latin typeface="Adient Sans"/>
                          <a:ea typeface="微软雅黑" panose="020B0503020204020204" pitchFamily="34" charset="-122"/>
                        </a:defRPr>
                      </a:lvl4pPr>
                      <a:lvl5pPr marL="1828800" algn="l" defTabSz="914400" rtl="0" eaLnBrk="1" latinLnBrk="0" hangingPunct="1">
                        <a:defRPr sz="1800" b="1" kern="1200">
                          <a:solidFill>
                            <a:schemeClr val="lt1"/>
                          </a:solidFill>
                          <a:latin typeface="Adient Sans"/>
                          <a:ea typeface="微软雅黑" panose="020B0503020204020204" pitchFamily="34" charset="-122"/>
                        </a:defRPr>
                      </a:lvl5pPr>
                      <a:lvl6pPr marL="2286000" algn="l" defTabSz="914400" rtl="0" eaLnBrk="1" latinLnBrk="0" hangingPunct="1">
                        <a:defRPr sz="1800" b="1" kern="1200">
                          <a:solidFill>
                            <a:schemeClr val="lt1"/>
                          </a:solidFill>
                          <a:latin typeface="Adient Sans"/>
                          <a:ea typeface="微软雅黑" panose="020B0503020204020204" pitchFamily="34" charset="-122"/>
                        </a:defRPr>
                      </a:lvl6pPr>
                      <a:lvl7pPr marL="2743200" algn="l" defTabSz="914400" rtl="0" eaLnBrk="1" latinLnBrk="0" hangingPunct="1">
                        <a:defRPr sz="1800" b="1" kern="1200">
                          <a:solidFill>
                            <a:schemeClr val="lt1"/>
                          </a:solidFill>
                          <a:latin typeface="Adient Sans"/>
                          <a:ea typeface="微软雅黑" panose="020B0503020204020204" pitchFamily="34" charset="-122"/>
                        </a:defRPr>
                      </a:lvl7pPr>
                      <a:lvl8pPr marL="3200400" algn="l" defTabSz="914400" rtl="0" eaLnBrk="1" latinLnBrk="0" hangingPunct="1">
                        <a:defRPr sz="1800" b="1" kern="1200">
                          <a:solidFill>
                            <a:schemeClr val="lt1"/>
                          </a:solidFill>
                          <a:latin typeface="Adient Sans"/>
                          <a:ea typeface="微软雅黑" panose="020B0503020204020204" pitchFamily="34" charset="-122"/>
                        </a:defRPr>
                      </a:lvl8pPr>
                      <a:lvl9pPr marL="3657600" algn="l" defTabSz="914400" rtl="0" eaLnBrk="1" latinLnBrk="0" hangingPunct="1">
                        <a:defRPr sz="1800" b="1" kern="1200">
                          <a:solidFill>
                            <a:schemeClr val="lt1"/>
                          </a:solidFill>
                          <a:latin typeface="Adient Sans"/>
                          <a:ea typeface="微软雅黑" panose="020B0503020204020204" pitchFamily="34" charset="-122"/>
                        </a:defRPr>
                      </a:lvl9pPr>
                    </a:lstStyle>
                    <a:p>
                      <a:pPr marL="0" marR="0" algn="ctr">
                        <a:spcBef>
                          <a:spcPts val="0"/>
                        </a:spcBef>
                        <a:spcAft>
                          <a:spcPts val="0"/>
                        </a:spcAft>
                      </a:pPr>
                      <a:r>
                        <a:rPr lang="en-US" sz="1200" b="1" dirty="0">
                          <a:effectLst/>
                          <a:latin typeface="微软雅黑" panose="020B0503020204020204" pitchFamily="34" charset="-122"/>
                          <a:ea typeface="微软雅黑" panose="020B0503020204020204" pitchFamily="34" charset="-122"/>
                        </a:rPr>
                        <a:t> </a:t>
                      </a:r>
                      <a:r>
                        <a:rPr lang="zh-CN" sz="1200" b="1" dirty="0">
                          <a:effectLst/>
                          <a:latin typeface="微软雅黑" panose="020B0503020204020204" pitchFamily="34" charset="-122"/>
                          <a:ea typeface="微软雅黑" panose="020B0503020204020204" pitchFamily="34" charset="-122"/>
                        </a:rPr>
                        <a:t>备注 </a:t>
                      </a:r>
                      <a:endParaRPr lang="en-US" sz="1200" b="1"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465B"/>
                    </a:solidFill>
                  </a:tcPr>
                </a:tc>
              </a:tr>
              <a:tr h="275489">
                <a:tc vMerge="1">
                  <a:tcPr/>
                </a:tc>
                <a:tc vMerge="1">
                  <a:tcPr/>
                </a:tc>
                <a:tc vMerge="1">
                  <a:tcPr/>
                </a:tc>
                <a:tc vMerge="1">
                  <a:tcPr/>
                </a:tc>
                <a:tc vMerge="1">
                  <a:tcPr/>
                </a:tc>
                <a:tc vMerge="1">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ctr"/>
                      <a:r>
                        <a:rPr lang="en-US" altLang="zh-CN" sz="1200" b="1" dirty="0">
                          <a:solidFill>
                            <a:schemeClr val="tx1"/>
                          </a:solidFill>
                          <a:latin typeface="+mn-ea"/>
                          <a:ea typeface="+mn-ea"/>
                        </a:rPr>
                        <a:t>YTD</a:t>
                      </a:r>
                      <a:endParaRPr lang="zh-CN" altLang="en-US" sz="1200" b="1" dirty="0">
                        <a:solidFill>
                          <a:schemeClr val="tx1"/>
                        </a:solidFill>
                        <a:latin typeface="+mn-ea"/>
                        <a:ea typeface="+mn-ea"/>
                      </a:endParaRPr>
                    </a:p>
                  </a:txBody>
                  <a:tcPr marL="53022" marR="53022" marT="0" marB="0" anchor="ctr">
                    <a:lnL w="381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65B"/>
                    </a:solidFill>
                  </a:tcPr>
                </a:tc>
                <a:tc vMerge="1">
                  <a:tcPr/>
                </a:tc>
              </a:tr>
              <a:tr h="295734">
                <a:tc rowSpan="10">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zh-CN" altLang="en-US" sz="1200" dirty="0">
                          <a:solidFill>
                            <a:schemeClr val="tx1"/>
                          </a:solidFill>
                        </a:rPr>
                        <a:t>运营指标</a:t>
                      </a:r>
                      <a:endParaRPr lang="zh-CN" altLang="en-US" sz="1200"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FD732">
                        <a:lumMod val="75000"/>
                      </a:srgbClr>
                    </a:solidFill>
                  </a:tcPr>
                </a:tc>
                <a:tc rowSpan="10">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en-US" altLang="zh-CN" sz="1200" dirty="0"/>
                        <a:t>EHS</a:t>
                      </a:r>
                      <a:r>
                        <a:rPr lang="zh-CN" altLang="en-US" sz="1200" dirty="0"/>
                        <a:t>指标</a:t>
                      </a:r>
                      <a:endParaRPr lang="zh-CN" altLang="en-US" sz="12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sz="1000" dirty="0">
                          <a:effectLst/>
                          <a:latin typeface="微软雅黑" panose="020B0503020204020204" pitchFamily="34" charset="-122"/>
                          <a:ea typeface="微软雅黑" panose="020B0503020204020204" pitchFamily="34" charset="-122"/>
                        </a:rPr>
                        <a:t>1</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spcBef>
                          <a:spcPts val="0"/>
                        </a:spcBef>
                        <a:spcAft>
                          <a:spcPts val="0"/>
                        </a:spcAft>
                      </a:pPr>
                      <a:r>
                        <a:rPr lang="en-US" sz="1000" dirty="0">
                          <a:effectLst/>
                          <a:latin typeface="微软雅黑" panose="020B0503020204020204" pitchFamily="34" charset="-122"/>
                          <a:ea typeface="微软雅黑" panose="020B0503020204020204" pitchFamily="34" charset="-122"/>
                        </a:rPr>
                        <a:t> </a:t>
                      </a:r>
                      <a:r>
                        <a:rPr lang="zh-CN" sz="1000" dirty="0">
                          <a:effectLst/>
                          <a:latin typeface="微软雅黑" panose="020B0503020204020204" pitchFamily="34" charset="-122"/>
                          <a:ea typeface="微软雅黑" panose="020B0503020204020204" pitchFamily="34" charset="-122"/>
                        </a:rPr>
                        <a:t>重复</a:t>
                      </a:r>
                      <a:r>
                        <a:rPr lang="zh-CN" altLang="en-US" sz="1000" dirty="0">
                          <a:effectLst/>
                          <a:latin typeface="微软雅黑" panose="020B0503020204020204" pitchFamily="34" charset="-122"/>
                          <a:ea typeface="微软雅黑" panose="020B0503020204020204" pitchFamily="34" charset="-122"/>
                        </a:rPr>
                        <a:t>现象</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l">
                        <a:spcBef>
                          <a:spcPts val="0"/>
                        </a:spcBef>
                        <a:spcAft>
                          <a:spcPts val="0"/>
                        </a:spcAft>
                      </a:pPr>
                      <a:r>
                        <a:rPr lang="en-US" sz="1000" dirty="0">
                          <a:effectLst/>
                          <a:latin typeface="微软雅黑" panose="020B0503020204020204" pitchFamily="34" charset="-122"/>
                          <a:ea typeface="微软雅黑" panose="020B0503020204020204" pitchFamily="34" charset="-122"/>
                        </a:rPr>
                        <a:t>0</a:t>
                      </a:r>
                      <a:r>
                        <a:rPr lang="zh-CN" sz="1000" dirty="0">
                          <a:effectLst/>
                          <a:latin typeface="微软雅黑" panose="020B0503020204020204" pitchFamily="34" charset="-122"/>
                          <a:ea typeface="微软雅黑" panose="020B0503020204020204" pitchFamily="34" charset="-122"/>
                        </a:rPr>
                        <a:t>起 </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sz="1000" dirty="0">
                          <a:effectLst/>
                          <a:latin typeface="微软雅黑" panose="020B0503020204020204" pitchFamily="34" charset="-122"/>
                          <a:ea typeface="微软雅黑" panose="020B0503020204020204" pitchFamily="34" charset="-122"/>
                        </a:rPr>
                        <a:t>1</a:t>
                      </a:r>
                      <a:r>
                        <a:rPr lang="en-US" altLang="zh-CN" sz="1000" dirty="0">
                          <a:effectLst/>
                          <a:latin typeface="微软雅黑" panose="020B0503020204020204" pitchFamily="34" charset="-122"/>
                          <a:ea typeface="微软雅黑" panose="020B0503020204020204" pitchFamily="34" charset="-122"/>
                        </a:rPr>
                        <a:t>5</a:t>
                      </a:r>
                      <a:r>
                        <a:rPr lang="en-US" sz="1000" dirty="0">
                          <a:effectLst/>
                          <a:latin typeface="微软雅黑" panose="020B0503020204020204" pitchFamily="34" charset="-122"/>
                          <a:ea typeface="微软雅黑" panose="020B0503020204020204" pitchFamily="34" charset="-122"/>
                        </a:rPr>
                        <a:t>%</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en-US" altLang="zh-CN" sz="1000" dirty="0"/>
                        <a:t>0</a:t>
                      </a:r>
                      <a:endParaRPr lang="zh-CN" altLang="en-US" sz="1000" dirty="0"/>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r>
              <a:tr h="470250">
                <a:tc vMerge="1">
                  <a:tcPr/>
                </a:tc>
                <a:tc vMerge="1">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2</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000" dirty="0">
                          <a:latin typeface="微软雅黑" panose="020B0503020204020204" pitchFamily="34" charset="-122"/>
                          <a:ea typeface="微软雅黑" panose="020B0503020204020204" pitchFamily="34" charset="-122"/>
                        </a:rPr>
                        <a:t>急救</a:t>
                      </a:r>
                      <a:r>
                        <a:rPr lang="en-US" altLang="zh-CN" sz="1000" dirty="0">
                          <a:latin typeface="微软雅黑" panose="020B0503020204020204" pitchFamily="34" charset="-122"/>
                          <a:ea typeface="微软雅黑" panose="020B0503020204020204" pitchFamily="34" charset="-122"/>
                        </a:rPr>
                        <a:t>&amp;</a:t>
                      </a:r>
                      <a:r>
                        <a:rPr lang="zh-CN" altLang="en-US" sz="1000" dirty="0">
                          <a:latin typeface="微软雅黑" panose="020B0503020204020204" pitchFamily="34" charset="-122"/>
                          <a:ea typeface="微软雅黑" panose="020B0503020204020204" pitchFamily="34" charset="-122"/>
                        </a:rPr>
                        <a:t>险肇事故</a:t>
                      </a:r>
                      <a:endParaRPr lang="en-US" sz="1000" dirty="0">
                        <a:latin typeface="微软雅黑" panose="020B0503020204020204" pitchFamily="34" charset="-122"/>
                        <a:ea typeface="微软雅黑" panose="020B0503020204020204" pitchFamily="34"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l"/>
                      <a:r>
                        <a:rPr lang="en-US" altLang="zh-CN" sz="1000" dirty="0">
                          <a:latin typeface="微软雅黑" panose="020B0503020204020204" pitchFamily="34" charset="-122"/>
                          <a:ea typeface="微软雅黑" panose="020B0503020204020204" pitchFamily="34" charset="-122"/>
                        </a:rPr>
                        <a:t>NA</a:t>
                      </a:r>
                      <a:endParaRPr lang="en-US" sz="1000" dirty="0">
                        <a:latin typeface="微软雅黑" panose="020B0503020204020204" pitchFamily="34" charset="-122"/>
                        <a:ea typeface="微软雅黑" panose="020B0503020204020204" pitchFamily="34"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NA</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zh-CN" altLang="en-US" sz="1000" dirty="0"/>
                        <a:t>鼓励上报，不占指标</a:t>
                      </a:r>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295734">
                <a:tc vMerge="1">
                  <a:tcPr/>
                </a:tc>
                <a:tc vMerge="1">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3</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000" dirty="0">
                          <a:latin typeface="微软雅黑" panose="020B0503020204020204" pitchFamily="34" charset="-122"/>
                          <a:ea typeface="微软雅黑" panose="020B0503020204020204" pitchFamily="34" charset="-122"/>
                        </a:rPr>
                        <a:t>事故报告</a:t>
                      </a:r>
                      <a:endParaRPr lang="en-US" sz="1000" dirty="0">
                        <a:latin typeface="微软雅黑" panose="020B0503020204020204" pitchFamily="34" charset="-122"/>
                        <a:ea typeface="微软雅黑" panose="020B0503020204020204" pitchFamily="34"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algn="l"/>
                      <a:r>
                        <a:rPr lang="zh-CN" altLang="en-US" sz="1000" dirty="0">
                          <a:latin typeface="微软雅黑" panose="020B0503020204020204" pitchFamily="34" charset="-122"/>
                          <a:ea typeface="微软雅黑" panose="020B0503020204020204" pitchFamily="34" charset="-122"/>
                        </a:rPr>
                        <a:t>事故发生</a:t>
                      </a:r>
                      <a:r>
                        <a:rPr lang="en-US" altLang="zh-CN" sz="1000" dirty="0">
                          <a:latin typeface="微软雅黑" panose="020B0503020204020204" pitchFamily="34" charset="-122"/>
                          <a:ea typeface="微软雅黑" panose="020B0503020204020204" pitchFamily="34" charset="-122"/>
                        </a:rPr>
                        <a:t>0.5</a:t>
                      </a:r>
                      <a:r>
                        <a:rPr lang="zh-CN" altLang="en-US" sz="1000" dirty="0">
                          <a:latin typeface="微软雅黑" panose="020B0503020204020204" pitchFamily="34" charset="-122"/>
                          <a:ea typeface="微软雅黑" panose="020B0503020204020204" pitchFamily="34" charset="-122"/>
                        </a:rPr>
                        <a:t>小时内</a:t>
                      </a:r>
                      <a:endParaRPr lang="en-US" sz="1000" dirty="0">
                        <a:latin typeface="微软雅黑" panose="020B0503020204020204" pitchFamily="34" charset="-122"/>
                        <a:ea typeface="微软雅黑" panose="020B0503020204020204" pitchFamily="34"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10%</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en-US" altLang="zh-CN" sz="1000" dirty="0"/>
                        <a:t>0</a:t>
                      </a:r>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zh-CN" altLang="en-US" sz="1000" dirty="0"/>
                        <a:t>先报事故后调查</a:t>
                      </a:r>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r>
              <a:tr h="295734">
                <a:tc vMerge="1">
                  <a:tcPr/>
                </a:tc>
                <a:tc vMerge="1">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4</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spcBef>
                          <a:spcPts val="0"/>
                        </a:spcBef>
                        <a:spcAft>
                          <a:spcPts val="0"/>
                        </a:spcAft>
                      </a:pPr>
                      <a:r>
                        <a:rPr lang="en-US" sz="1000" dirty="0">
                          <a:effectLst/>
                          <a:latin typeface="微软雅黑" panose="020B0503020204020204" pitchFamily="34" charset="-122"/>
                          <a:ea typeface="微软雅黑" panose="020B0503020204020204" pitchFamily="34" charset="-122"/>
                        </a:rPr>
                        <a:t> </a:t>
                      </a:r>
                      <a:r>
                        <a:rPr lang="zh-CN" sz="1000" dirty="0">
                          <a:effectLst/>
                          <a:latin typeface="微软雅黑" panose="020B0503020204020204" pitchFamily="34" charset="-122"/>
                          <a:ea typeface="微软雅黑" panose="020B0503020204020204" pitchFamily="34" charset="-122"/>
                        </a:rPr>
                        <a:t>安全发现项 </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l">
                        <a:spcBef>
                          <a:spcPts val="0"/>
                        </a:spcBef>
                        <a:spcAft>
                          <a:spcPts val="0"/>
                        </a:spcAft>
                      </a:pPr>
                      <a:r>
                        <a:rPr lang="en-US" sz="1000" dirty="0">
                          <a:effectLst/>
                          <a:latin typeface="微软雅黑" panose="020B0503020204020204" pitchFamily="34" charset="-122"/>
                          <a:ea typeface="微软雅黑" panose="020B0503020204020204" pitchFamily="34" charset="-122"/>
                        </a:rPr>
                        <a:t>1</a:t>
                      </a:r>
                      <a:r>
                        <a:rPr lang="zh-CN" altLang="en-US" sz="1000" dirty="0">
                          <a:effectLst/>
                          <a:latin typeface="微软雅黑" panose="020B0503020204020204" pitchFamily="34" charset="-122"/>
                          <a:ea typeface="微软雅黑" panose="020B0503020204020204" pitchFamily="34" charset="-122"/>
                        </a:rPr>
                        <a:t>条</a:t>
                      </a:r>
                      <a:r>
                        <a:rPr lang="en-US" altLang="zh-CN" sz="1000" dirty="0">
                          <a:effectLst/>
                          <a:latin typeface="微软雅黑" panose="020B0503020204020204" pitchFamily="34" charset="-122"/>
                          <a:ea typeface="微软雅黑" panose="020B0503020204020204" pitchFamily="34" charset="-122"/>
                        </a:rPr>
                        <a:t>/10</a:t>
                      </a:r>
                      <a:r>
                        <a:rPr lang="zh-CN" altLang="en-US" sz="1000" dirty="0">
                          <a:effectLst/>
                          <a:latin typeface="微软雅黑" panose="020B0503020204020204" pitchFamily="34" charset="-122"/>
                          <a:ea typeface="微软雅黑" panose="020B0503020204020204" pitchFamily="34" charset="-122"/>
                        </a:rPr>
                        <a:t>人</a:t>
                      </a:r>
                      <a:r>
                        <a:rPr lang="en-US" altLang="zh-CN" sz="1000" dirty="0">
                          <a:effectLst/>
                          <a:latin typeface="微软雅黑" panose="020B0503020204020204" pitchFamily="34" charset="-122"/>
                          <a:ea typeface="微软雅黑" panose="020B0503020204020204" pitchFamily="34" charset="-122"/>
                        </a:rPr>
                        <a:t>/</a:t>
                      </a:r>
                      <a:r>
                        <a:rPr lang="zh-CN" altLang="en-US" sz="1000" dirty="0">
                          <a:effectLst/>
                          <a:latin typeface="微软雅黑" panose="020B0503020204020204" pitchFamily="34" charset="-122"/>
                          <a:ea typeface="微软雅黑" panose="020B0503020204020204" pitchFamily="34" charset="-122"/>
                        </a:rPr>
                        <a:t>月</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10%</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0" dirty="0"/>
                        <a:t>总数</a:t>
                      </a:r>
                      <a:r>
                        <a:rPr lang="en-US" altLang="zh-CN" sz="1000" dirty="0"/>
                        <a:t>/</a:t>
                      </a:r>
                      <a:r>
                        <a:rPr lang="zh-CN" altLang="en-US" sz="1000" dirty="0"/>
                        <a:t>工厂人数</a:t>
                      </a:r>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295734">
                <a:tc vMerge="1">
                  <a:tcPr/>
                </a:tc>
                <a:tc vMerge="1">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rPr>
                        <a:t>5</a:t>
                      </a:r>
                      <a:r>
                        <a:rPr lang="en-US" sz="1000" dirty="0">
                          <a:effectLst/>
                          <a:latin typeface="微软雅黑" panose="020B0503020204020204" pitchFamily="34" charset="-122"/>
                          <a:ea typeface="微软雅黑" panose="020B0503020204020204" pitchFamily="34" charset="-122"/>
                        </a:rPr>
                        <a:t> </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spcBef>
                          <a:spcPts val="0"/>
                        </a:spcBef>
                        <a:spcAft>
                          <a:spcPts val="0"/>
                        </a:spcAft>
                      </a:pPr>
                      <a:r>
                        <a:rPr lang="en-US" sz="1000" dirty="0">
                          <a:effectLst/>
                          <a:latin typeface="微软雅黑" panose="020B0503020204020204" pitchFamily="34" charset="-122"/>
                          <a:ea typeface="微软雅黑" panose="020B0503020204020204" pitchFamily="34" charset="-122"/>
                        </a:rPr>
                        <a:t> </a:t>
                      </a:r>
                      <a:r>
                        <a:rPr lang="zh-CN" altLang="en-US" sz="1000" dirty="0">
                          <a:effectLst/>
                          <a:latin typeface="微软雅黑" panose="020B0503020204020204" pitchFamily="34" charset="-122"/>
                          <a:ea typeface="微软雅黑" panose="020B0503020204020204" pitchFamily="34" charset="-122"/>
                        </a:rPr>
                        <a:t>开口问题按时关闭率</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l">
                        <a:spcBef>
                          <a:spcPts val="0"/>
                        </a:spcBef>
                        <a:spcAft>
                          <a:spcPts val="0"/>
                        </a:spcAft>
                      </a:pPr>
                      <a:r>
                        <a:rPr lang="en-US" altLang="zh-CN" sz="1000" kern="1200" dirty="0">
                          <a:solidFill>
                            <a:schemeClr val="dk1"/>
                          </a:solidFill>
                          <a:effectLst/>
                          <a:latin typeface="微软雅黑" panose="020B0503020204020204" pitchFamily="34" charset="-122"/>
                          <a:ea typeface="微软雅黑" panose="020B0503020204020204" pitchFamily="34" charset="-122"/>
                        </a:rPr>
                        <a:t>≥</a:t>
                      </a: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90%</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rPr>
                        <a:t>10</a:t>
                      </a:r>
                      <a:r>
                        <a:rPr lang="en-US" sz="1000" dirty="0">
                          <a:effectLst/>
                          <a:latin typeface="微软雅黑" panose="020B0503020204020204" pitchFamily="34" charset="-122"/>
                          <a:ea typeface="微软雅黑" panose="020B0503020204020204" pitchFamily="34" charset="-122"/>
                        </a:rPr>
                        <a:t>%</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r>
              <a:tr h="361731">
                <a:tc vMerge="1">
                  <a:tcPr>
                    <a:lnT w="12700" cap="flat" cmpd="sng" algn="ctr">
                      <a:solidFill>
                        <a:sysClr val="window" lastClr="FFFFFF"/>
                      </a:solidFill>
                      <a:prstDash val="solid"/>
                      <a:round/>
                      <a:headEnd type="none" w="med" len="med"/>
                      <a:tailEnd type="none" w="med" len="med"/>
                    </a:lnT>
                  </a:tcPr>
                </a:tc>
                <a:tc vMerge="1">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8</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spcBef>
                          <a:spcPts val="0"/>
                        </a:spcBef>
                        <a:spcAft>
                          <a:spcPts val="0"/>
                        </a:spcAft>
                      </a:pPr>
                      <a:r>
                        <a:rPr lang="en-US" sz="1000" dirty="0">
                          <a:effectLst/>
                          <a:latin typeface="微软雅黑" panose="020B0503020204020204" pitchFamily="34" charset="-122"/>
                          <a:ea typeface="微软雅黑" panose="020B0503020204020204" pitchFamily="34" charset="-122"/>
                        </a:rPr>
                        <a:t> </a:t>
                      </a:r>
                      <a:r>
                        <a:rPr lang="zh-CN" sz="1000" dirty="0">
                          <a:effectLst/>
                          <a:latin typeface="微软雅黑" panose="020B0503020204020204" pitchFamily="34" charset="-122"/>
                          <a:ea typeface="微软雅黑" panose="020B0503020204020204" pitchFamily="34" charset="-122"/>
                        </a:rPr>
                        <a:t>人机工程 </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l">
                        <a:spcBef>
                          <a:spcPts val="0"/>
                        </a:spcBef>
                        <a:spcAft>
                          <a:spcPts val="0"/>
                        </a:spcAft>
                      </a:pPr>
                      <a:r>
                        <a:rPr lang="en-US" altLang="zh-CN" sz="1000" kern="1200" dirty="0">
                          <a:solidFill>
                            <a:schemeClr val="dk1"/>
                          </a:solidFill>
                          <a:effectLst/>
                          <a:latin typeface="微软雅黑" panose="020B0503020204020204" pitchFamily="34" charset="-122"/>
                          <a:ea typeface="微软雅黑" panose="020B0503020204020204" pitchFamily="34" charset="-122"/>
                          <a:cs typeface="+mn-cs"/>
                        </a:rPr>
                        <a:t>6</a:t>
                      </a:r>
                      <a:r>
                        <a:rPr lang="zh-CN" altLang="en-US" sz="1000" kern="1200" dirty="0">
                          <a:solidFill>
                            <a:schemeClr val="dk1"/>
                          </a:solidFill>
                          <a:effectLst/>
                          <a:latin typeface="微软雅黑" panose="020B0503020204020204" pitchFamily="34" charset="-122"/>
                          <a:ea typeface="微软雅黑" panose="020B0503020204020204" pitchFamily="34" charset="-122"/>
                          <a:cs typeface="+mn-cs"/>
                        </a:rPr>
                        <a:t>项</a:t>
                      </a:r>
                      <a:r>
                        <a:rPr lang="en-US" altLang="zh-CN" sz="10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000" kern="1200" dirty="0">
                          <a:solidFill>
                            <a:schemeClr val="dk1"/>
                          </a:solidFill>
                          <a:effectLst/>
                          <a:latin typeface="微软雅黑" panose="020B0503020204020204" pitchFamily="34" charset="-122"/>
                          <a:ea typeface="微软雅黑" panose="020B0503020204020204" pitchFamily="34" charset="-122"/>
                          <a:cs typeface="+mn-cs"/>
                        </a:rPr>
                        <a:t>年</a:t>
                      </a:r>
                      <a:endParaRPr lang="en-US" altLang="zh-CN" sz="1000" kern="1200" dirty="0">
                        <a:solidFill>
                          <a:schemeClr val="dk1"/>
                        </a:solidFill>
                        <a:effectLst/>
                        <a:latin typeface="微软雅黑" panose="020B0503020204020204" pitchFamily="34" charset="-122"/>
                        <a:ea typeface="微软雅黑" panose="020B0503020204020204" pitchFamily="34" charset="-122"/>
                        <a:cs typeface="+mn-cs"/>
                      </a:endParaRPr>
                    </a:p>
                  </a:txBody>
                  <a:tcPr marL="53022" marR="5302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10%</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en-US" altLang="zh-CN" sz="1000" dirty="0"/>
                        <a:t>6</a:t>
                      </a:r>
                      <a:endParaRPr lang="zh-CN" altLang="en-US" sz="10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295734">
                <a:tc vMerge="1">
                  <a:tcPr/>
                </a:tc>
                <a:tc vMerge="1">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9</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LOTO</a:t>
                      </a:r>
                      <a:r>
                        <a:rPr lang="zh-CN" altLang="en-US" sz="1000" dirty="0">
                          <a:effectLst/>
                          <a:latin typeface="微软雅黑" panose="020B0503020204020204" pitchFamily="34" charset="-122"/>
                          <a:ea typeface="微软雅黑" panose="020B0503020204020204" pitchFamily="34" charset="-122"/>
                          <a:cs typeface="宋体" panose="02010600030101010101" pitchFamily="2" charset="-122"/>
                        </a:rPr>
                        <a:t>未执行</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effectLst/>
                          <a:latin typeface="微软雅黑" panose="020B0503020204020204" pitchFamily="34" charset="-122"/>
                          <a:ea typeface="微软雅黑" panose="020B0503020204020204" pitchFamily="34" charset="-122"/>
                        </a:rPr>
                        <a:t> 0</a:t>
                      </a:r>
                      <a:r>
                        <a:rPr lang="zh-CN" altLang="zh-CN" sz="1000" dirty="0">
                          <a:effectLst/>
                          <a:latin typeface="微软雅黑" panose="020B0503020204020204" pitchFamily="34" charset="-122"/>
                          <a:ea typeface="微软雅黑" panose="020B0503020204020204" pitchFamily="34" charset="-122"/>
                        </a:rPr>
                        <a:t>起 </a:t>
                      </a:r>
                      <a:endParaRPr lang="en-US" altLang="zh-CN"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10%</a:t>
                      </a:r>
                      <a:endParaRPr lang="en-US" altLang="zh-CN"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en-US" altLang="zh-CN" sz="1000" dirty="0">
                          <a:highlight>
                            <a:srgbClr val="C0C0C0"/>
                          </a:highlight>
                        </a:rPr>
                        <a:t>0</a:t>
                      </a:r>
                      <a:endParaRPr lang="zh-CN" altLang="en-US" sz="1000" dirty="0">
                        <a:highlight>
                          <a:srgbClr val="C0C0C0"/>
                        </a:highligh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r>
              <a:tr h="295734">
                <a:tc vMerge="1">
                  <a:tcPr>
                    <a:lnT w="12700" cap="flat" cmpd="sng" algn="ctr">
                      <a:solidFill>
                        <a:sysClr val="window" lastClr="FFFFFF"/>
                      </a:solidFill>
                      <a:prstDash val="solid"/>
                      <a:round/>
                      <a:headEnd type="none" w="med" len="med"/>
                      <a:tailEnd type="none" w="med" len="med"/>
                    </a:lnT>
                  </a:tcPr>
                </a:tc>
                <a:tc vMerge="1">
                  <a:tcPr>
                    <a:lnT w="12700" cap="flat" cmpd="sng" algn="ctr">
                      <a:solidFill>
                        <a:sysClr val="window" lastClr="FFFFFF"/>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11</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0" dirty="0">
                          <a:effectLst/>
                          <a:latin typeface="微软雅黑" panose="020B0503020204020204" pitchFamily="34" charset="-122"/>
                          <a:ea typeface="微软雅黑" panose="020B0503020204020204" pitchFamily="34" charset="-122"/>
                          <a:cs typeface="宋体" panose="02010600030101010101" pitchFamily="2" charset="-122"/>
                        </a:rPr>
                        <a:t>危险作业</a:t>
                      </a: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1000" dirty="0">
                          <a:effectLst/>
                          <a:latin typeface="微软雅黑" panose="020B0503020204020204" pitchFamily="34" charset="-122"/>
                          <a:ea typeface="微软雅黑" panose="020B0503020204020204" pitchFamily="34" charset="-122"/>
                          <a:cs typeface="宋体" panose="02010600030101010101" pitchFamily="2" charset="-122"/>
                        </a:rPr>
                        <a:t>节假日施工审批</a:t>
                      </a:r>
                      <a:endParaRPr lang="en-US" altLang="zh-CN"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100%</a:t>
                      </a:r>
                      <a:r>
                        <a:rPr lang="zh-CN" altLang="en-US" sz="1000" dirty="0">
                          <a:effectLst/>
                          <a:latin typeface="微软雅黑" panose="020B0503020204020204" pitchFamily="34" charset="-122"/>
                          <a:ea typeface="微软雅黑" panose="020B0503020204020204" pitchFamily="34" charset="-122"/>
                          <a:cs typeface="宋体" panose="02010600030101010101" pitchFamily="2" charset="-122"/>
                        </a:rPr>
                        <a:t>符合</a:t>
                      </a:r>
                      <a:endParaRPr lang="en-US" altLang="zh-CN"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4%</a:t>
                      </a:r>
                      <a:endParaRPr lang="en-US" altLang="zh-CN"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en-US" altLang="zh-CN" sz="1000" dirty="0"/>
                        <a:t>100%</a:t>
                      </a:r>
                      <a:endParaRPr lang="zh-CN" altLang="en-US" sz="10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r>
              <a:tr h="295734">
                <a:tc vMerge="1">
                  <a:tcPr/>
                </a:tc>
                <a:tc vMerge="1">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12</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0" dirty="0">
                          <a:effectLst/>
                          <a:latin typeface="微软雅黑" panose="020B0503020204020204" pitchFamily="34" charset="-122"/>
                          <a:ea typeface="微软雅黑" panose="020B0503020204020204" pitchFamily="34" charset="-122"/>
                          <a:cs typeface="宋体" panose="02010600030101010101" pitchFamily="2" charset="-122"/>
                        </a:rPr>
                        <a:t>相关方违纪</a:t>
                      </a:r>
                      <a:endParaRPr lang="en-US" altLang="zh-CN"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l">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0</a:t>
                      </a:r>
                      <a:r>
                        <a:rPr lang="zh-CN" altLang="en-US" sz="1000" dirty="0">
                          <a:effectLst/>
                          <a:latin typeface="微软雅黑" panose="020B0503020204020204" pitchFamily="34" charset="-122"/>
                          <a:ea typeface="微软雅黑" panose="020B0503020204020204" pitchFamily="34" charset="-122"/>
                          <a:cs typeface="宋体" panose="02010600030101010101" pitchFamily="2" charset="-122"/>
                        </a:rPr>
                        <a:t>起</a:t>
                      </a:r>
                      <a:endParaRPr lang="en-US" altLang="zh-CN" sz="10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4%</a:t>
                      </a:r>
                      <a:endParaRPr lang="en-US" altLang="zh-CN"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en-US" altLang="zh-CN" sz="1000" dirty="0"/>
                        <a:t>0</a:t>
                      </a:r>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295734">
                <a:tc vMerge="1">
                  <a:tcPr anchor="ctr">
                    <a:solidFill>
                      <a:schemeClr val="tx2">
                        <a:lumMod val="75000"/>
                      </a:schemeClr>
                    </a:solidFill>
                  </a:tcPr>
                </a:tc>
                <a:tc vMerge="1">
                  <a:tcPr anchor="ctr">
                    <a:solidFill>
                      <a:schemeClr val="tx1">
                        <a:lumMod val="85000"/>
                      </a:scheme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13</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0" dirty="0">
                          <a:effectLst/>
                          <a:latin typeface="微软雅黑" panose="020B0503020204020204" pitchFamily="34" charset="-122"/>
                          <a:ea typeface="微软雅黑" panose="020B0503020204020204" pitchFamily="34" charset="-122"/>
                          <a:cs typeface="宋体" panose="02010600030101010101" pitchFamily="2" charset="-122"/>
                        </a:rPr>
                        <a:t>安全培训不及格人数</a:t>
                      </a:r>
                      <a:endParaRPr lang="en-US" altLang="zh-CN"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0</a:t>
                      </a:r>
                      <a:r>
                        <a:rPr lang="zh-CN" altLang="en-US" sz="1000" dirty="0">
                          <a:effectLst/>
                          <a:latin typeface="微软雅黑" panose="020B0503020204020204" pitchFamily="34" charset="-122"/>
                          <a:ea typeface="微软雅黑" panose="020B0503020204020204" pitchFamily="34" charset="-122"/>
                          <a:cs typeface="宋体" panose="02010600030101010101" pitchFamily="2" charset="-122"/>
                        </a:rPr>
                        <a:t>人</a:t>
                      </a:r>
                      <a:endParaRPr lang="en-US" altLang="zh-CN" sz="10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2%</a:t>
                      </a:r>
                      <a:endParaRPr lang="en-US" altLang="zh-CN"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en-US" altLang="zh-CN" sz="1000" dirty="0"/>
                        <a:t>0</a:t>
                      </a:r>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r>
              <a:tr h="295734">
                <a:tc rowSpan="4">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zh-CN" altLang="en-US" sz="1200" dirty="0">
                          <a:solidFill>
                            <a:schemeClr val="tx1"/>
                          </a:solidFill>
                        </a:rPr>
                        <a:t>否决项</a:t>
                      </a:r>
                      <a:endParaRPr lang="zh-CN" altLang="en-US" sz="12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FD732">
                        <a:lumMod val="75000"/>
                      </a:srgbClr>
                    </a:solidFill>
                  </a:tcPr>
                </a:tc>
                <a:tc rowSpan="3">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zh-CN" altLang="en-US" sz="1200" dirty="0"/>
                        <a:t>事故</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sz="1000" dirty="0">
                          <a:effectLst/>
                          <a:latin typeface="微软雅黑" panose="020B0503020204020204" pitchFamily="34" charset="-122"/>
                          <a:ea typeface="微软雅黑" panose="020B0503020204020204" pitchFamily="34" charset="-122"/>
                        </a:rPr>
                        <a:t>1 </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spcBef>
                          <a:spcPts val="0"/>
                        </a:spcBef>
                        <a:spcAft>
                          <a:spcPts val="0"/>
                        </a:spcAft>
                      </a:pPr>
                      <a:r>
                        <a:rPr lang="en-US" sz="1000" dirty="0">
                          <a:effectLst/>
                          <a:latin typeface="微软雅黑" panose="020B0503020204020204" pitchFamily="34" charset="-122"/>
                          <a:ea typeface="微软雅黑" panose="020B0503020204020204" pitchFamily="34" charset="-122"/>
                        </a:rPr>
                        <a:t> </a:t>
                      </a:r>
                      <a:r>
                        <a:rPr lang="zh-CN" altLang="en-US" sz="1000" dirty="0">
                          <a:effectLst/>
                          <a:latin typeface="微软雅黑" panose="020B0503020204020204" pitchFamily="34" charset="-122"/>
                          <a:ea typeface="微软雅黑" panose="020B0503020204020204" pitchFamily="34" charset="-122"/>
                        </a:rPr>
                        <a:t>损工事故</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spcBef>
                          <a:spcPts val="0"/>
                        </a:spcBef>
                        <a:spcAft>
                          <a:spcPts val="0"/>
                        </a:spcAft>
                      </a:pPr>
                      <a:r>
                        <a:rPr lang="en-US" sz="1000" dirty="0">
                          <a:effectLst/>
                          <a:latin typeface="微软雅黑" panose="020B0503020204020204" pitchFamily="34" charset="-122"/>
                          <a:ea typeface="微软雅黑" panose="020B0503020204020204" pitchFamily="34" charset="-122"/>
                        </a:rPr>
                        <a:t>0</a:t>
                      </a:r>
                      <a:r>
                        <a:rPr lang="zh-CN" altLang="en-US" sz="1000" dirty="0">
                          <a:effectLst/>
                          <a:latin typeface="微软雅黑" panose="020B0503020204020204" pitchFamily="34" charset="-122"/>
                          <a:ea typeface="微软雅黑" panose="020B0503020204020204" pitchFamily="34" charset="-122"/>
                        </a:rPr>
                        <a:t>起</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rowSpan="4">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zh-CN" altLang="en-US" sz="1000" dirty="0">
                          <a:effectLst/>
                          <a:latin typeface="微软雅黑" panose="020B0503020204020204" pitchFamily="34" charset="-122"/>
                          <a:ea typeface="微软雅黑" panose="020B0503020204020204" pitchFamily="34" charset="-122"/>
                          <a:cs typeface="宋体" panose="02010600030101010101" pitchFamily="2" charset="-122"/>
                        </a:rPr>
                        <a:t>发生直接扣为零</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en-US" altLang="zh-CN" sz="1000" dirty="0"/>
                        <a:t>0</a:t>
                      </a:r>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295734">
                <a:tc vMerge="1">
                  <a:tcPr/>
                </a:tc>
                <a:tc vMerge="1">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sz="1000" dirty="0">
                          <a:effectLst/>
                          <a:latin typeface="微软雅黑" panose="020B0503020204020204" pitchFamily="34" charset="-122"/>
                          <a:ea typeface="微软雅黑" panose="020B0503020204020204" pitchFamily="34" charset="-122"/>
                          <a:cs typeface="宋体" panose="02010600030101010101" pitchFamily="2" charset="-122"/>
                        </a:rPr>
                        <a:t>2</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zh-CN" altLang="en-US" sz="1000" dirty="0">
                          <a:latin typeface="微软雅黑" panose="020B0503020204020204" pitchFamily="34" charset="-122"/>
                          <a:ea typeface="微软雅黑" panose="020B0503020204020204" pitchFamily="34" charset="-122"/>
                        </a:rPr>
                        <a:t>可记录安全事故</a:t>
                      </a:r>
                      <a:endParaRPr lang="en-US" sz="1000" dirty="0">
                        <a:latin typeface="微软雅黑" panose="020B0503020204020204" pitchFamily="34" charset="-122"/>
                        <a:ea typeface="微软雅黑" panose="020B0503020204020204" pitchFamily="34"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en-US" sz="1000" dirty="0">
                          <a:effectLst/>
                          <a:latin typeface="微软雅黑" panose="020B0503020204020204" pitchFamily="34" charset="-122"/>
                          <a:ea typeface="微软雅黑" panose="020B0503020204020204" pitchFamily="34" charset="-122"/>
                        </a:rPr>
                        <a:t>0</a:t>
                      </a:r>
                      <a:r>
                        <a:rPr lang="zh-CN" altLang="en-US" sz="1000" dirty="0">
                          <a:effectLst/>
                          <a:latin typeface="微软雅黑" panose="020B0503020204020204" pitchFamily="34" charset="-122"/>
                          <a:ea typeface="微软雅黑" panose="020B0503020204020204" pitchFamily="34" charset="-122"/>
                        </a:rPr>
                        <a:t>起 </a:t>
                      </a:r>
                      <a:endParaRPr lang="en-US" sz="1000" dirty="0">
                        <a:latin typeface="微软雅黑" panose="020B0503020204020204" pitchFamily="34" charset="-122"/>
                        <a:ea typeface="微软雅黑" panose="020B0503020204020204" pitchFamily="34"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vMerge="1">
                  <a:tcPr marL="53022" marR="53022" marT="0" marB="0" anchor="ctr">
                    <a:solidFill>
                      <a:schemeClr val="tx1">
                        <a:lumMod val="85000"/>
                      </a:scheme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en-US" altLang="zh-CN" sz="1000" dirty="0"/>
                        <a:t>0</a:t>
                      </a:r>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r>
              <a:tr h="295734">
                <a:tc vMerge="1">
                  <a:tcPr/>
                </a:tc>
                <a:tc vMerge="1">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sz="1000" dirty="0">
                          <a:effectLst/>
                          <a:latin typeface="微软雅黑" panose="020B0503020204020204" pitchFamily="34" charset="-122"/>
                          <a:ea typeface="微软雅黑" panose="020B0503020204020204" pitchFamily="34" charset="-122"/>
                          <a:cs typeface="宋体" panose="02010600030101010101" pitchFamily="2" charset="-122"/>
                        </a:rPr>
                        <a:t>3</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spcBef>
                          <a:spcPts val="0"/>
                        </a:spcBef>
                        <a:spcAft>
                          <a:spcPts val="0"/>
                        </a:spcAft>
                      </a:pPr>
                      <a:r>
                        <a:rPr lang="en-US" sz="1000" dirty="0">
                          <a:effectLst/>
                          <a:latin typeface="微软雅黑" panose="020B0503020204020204" pitchFamily="34" charset="-122"/>
                          <a:ea typeface="微软雅黑" panose="020B0503020204020204" pitchFamily="34" charset="-122"/>
                        </a:rPr>
                        <a:t> </a:t>
                      </a:r>
                      <a:r>
                        <a:rPr lang="zh-CN" altLang="en-US" sz="1000" dirty="0">
                          <a:effectLst/>
                          <a:latin typeface="微软雅黑" panose="020B0503020204020204" pitchFamily="34" charset="-122"/>
                          <a:ea typeface="微软雅黑" panose="020B0503020204020204" pitchFamily="34" charset="-122"/>
                        </a:rPr>
                        <a:t>其他事故</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spcBef>
                          <a:spcPts val="0"/>
                        </a:spcBef>
                        <a:spcAft>
                          <a:spcPts val="0"/>
                        </a:spcAft>
                      </a:pPr>
                      <a:r>
                        <a:rPr lang="en-US" sz="1000" dirty="0">
                          <a:effectLst/>
                          <a:latin typeface="微软雅黑" panose="020B0503020204020204" pitchFamily="34" charset="-122"/>
                          <a:ea typeface="微软雅黑" panose="020B0503020204020204" pitchFamily="34" charset="-122"/>
                        </a:rPr>
                        <a:t>0</a:t>
                      </a:r>
                      <a:r>
                        <a:rPr lang="zh-CN" sz="1000" dirty="0">
                          <a:effectLst/>
                          <a:latin typeface="微软雅黑" panose="020B0503020204020204" pitchFamily="34" charset="-122"/>
                          <a:ea typeface="微软雅黑" panose="020B0503020204020204" pitchFamily="34" charset="-122"/>
                        </a:rPr>
                        <a:t>起 </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vMerge="1">
                  <a:tcPr marL="53022" marR="53022" marT="0" marB="0" anchor="ctr">
                    <a:solidFill>
                      <a:schemeClr val="tx1">
                        <a:lumMod val="95000"/>
                      </a:scheme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en-US" altLang="zh-CN" sz="1000" dirty="0"/>
                        <a:t>0</a:t>
                      </a:r>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332701">
                <a:tc vMerge="1">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zh-CN" altLang="en-US" sz="1200" dirty="0"/>
                        <a:t>审核</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lgn="ctr">
                        <a:spcBef>
                          <a:spcPts val="0"/>
                        </a:spcBef>
                        <a:spcAft>
                          <a:spcPts val="0"/>
                        </a:spcAft>
                      </a:pPr>
                      <a:r>
                        <a:rPr lang="en-US" altLang="zh-CN" sz="1000" dirty="0">
                          <a:effectLst/>
                          <a:latin typeface="微软雅黑" panose="020B0503020204020204" pitchFamily="34" charset="-122"/>
                          <a:ea typeface="微软雅黑" panose="020B0503020204020204" pitchFamily="34" charset="-122"/>
                          <a:cs typeface="宋体" panose="02010600030101010101" pitchFamily="2" charset="-122"/>
                        </a:rPr>
                        <a:t>1</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spcBef>
                          <a:spcPts val="0"/>
                        </a:spcBef>
                        <a:spcAft>
                          <a:spcPts val="0"/>
                        </a:spcAft>
                      </a:pPr>
                      <a:r>
                        <a:rPr lang="en-US" sz="1000" dirty="0">
                          <a:effectLst/>
                          <a:latin typeface="微软雅黑" panose="020B0503020204020204" pitchFamily="34" charset="-122"/>
                          <a:ea typeface="微软雅黑" panose="020B0503020204020204" pitchFamily="34" charset="-122"/>
                        </a:rPr>
                        <a:t> HSE</a:t>
                      </a:r>
                      <a:r>
                        <a:rPr lang="zh-CN" sz="1000" dirty="0">
                          <a:effectLst/>
                          <a:latin typeface="微软雅黑" panose="020B0503020204020204" pitchFamily="34" charset="-122"/>
                          <a:ea typeface="微软雅黑" panose="020B0503020204020204" pitchFamily="34" charset="-122"/>
                        </a:rPr>
                        <a:t>审核 </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pPr marL="0" marR="0">
                        <a:spcBef>
                          <a:spcPts val="0"/>
                        </a:spcBef>
                        <a:spcAft>
                          <a:spcPts val="0"/>
                        </a:spcAft>
                      </a:pPr>
                      <a:r>
                        <a:rPr lang="en-US" sz="1000" dirty="0">
                          <a:effectLst/>
                          <a:latin typeface="微软雅黑" panose="020B0503020204020204" pitchFamily="34" charset="-122"/>
                          <a:ea typeface="微软雅黑" panose="020B0503020204020204" pitchFamily="34" charset="-122"/>
                        </a:rPr>
                        <a:t> </a:t>
                      </a:r>
                      <a:r>
                        <a:rPr lang="zh-CN" sz="1000" dirty="0">
                          <a:effectLst/>
                          <a:latin typeface="微软雅黑" panose="020B0503020204020204" pitchFamily="34" charset="-122"/>
                          <a:ea typeface="微软雅黑" panose="020B0503020204020204" pitchFamily="34" charset="-122"/>
                        </a:rPr>
                        <a:t>无重大不符合项 </a:t>
                      </a:r>
                      <a:endParaRPr lang="en-US" sz="1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53022" marR="5302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vMerge="1">
                  <a:tcPr marL="53022" marR="53022" marT="0" marB="0" anchor="ctr">
                    <a:solidFill>
                      <a:schemeClr val="tx1">
                        <a:lumMod val="95000"/>
                      </a:scheme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r>
                        <a:rPr lang="zh-CN" altLang="en-US" sz="1000" dirty="0"/>
                        <a:t>无</a:t>
                      </a:r>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dient Sans"/>
                          <a:ea typeface="微软雅黑" panose="020B0503020204020204" pitchFamily="34" charset="-122"/>
                        </a:defRPr>
                      </a:lvl1pPr>
                      <a:lvl2pPr marL="457200" algn="l" defTabSz="914400" rtl="0" eaLnBrk="1" latinLnBrk="0" hangingPunct="1">
                        <a:defRPr sz="1800" kern="1200">
                          <a:solidFill>
                            <a:schemeClr val="dk1"/>
                          </a:solidFill>
                          <a:latin typeface="Adient Sans"/>
                          <a:ea typeface="微软雅黑" panose="020B0503020204020204" pitchFamily="34" charset="-122"/>
                        </a:defRPr>
                      </a:lvl2pPr>
                      <a:lvl3pPr marL="914400" algn="l" defTabSz="914400" rtl="0" eaLnBrk="1" latinLnBrk="0" hangingPunct="1">
                        <a:defRPr sz="1800" kern="1200">
                          <a:solidFill>
                            <a:schemeClr val="dk1"/>
                          </a:solidFill>
                          <a:latin typeface="Adient Sans"/>
                          <a:ea typeface="微软雅黑" panose="020B0503020204020204" pitchFamily="34" charset="-122"/>
                        </a:defRPr>
                      </a:lvl3pPr>
                      <a:lvl4pPr marL="1371600" algn="l" defTabSz="914400" rtl="0" eaLnBrk="1" latinLnBrk="0" hangingPunct="1">
                        <a:defRPr sz="1800" kern="1200">
                          <a:solidFill>
                            <a:schemeClr val="dk1"/>
                          </a:solidFill>
                          <a:latin typeface="Adient Sans"/>
                          <a:ea typeface="微软雅黑" panose="020B0503020204020204" pitchFamily="34" charset="-122"/>
                        </a:defRPr>
                      </a:lvl4pPr>
                      <a:lvl5pPr marL="1828800" algn="l" defTabSz="914400" rtl="0" eaLnBrk="1" latinLnBrk="0" hangingPunct="1">
                        <a:defRPr sz="1800" kern="1200">
                          <a:solidFill>
                            <a:schemeClr val="dk1"/>
                          </a:solidFill>
                          <a:latin typeface="Adient Sans"/>
                          <a:ea typeface="微软雅黑" panose="020B0503020204020204" pitchFamily="34" charset="-122"/>
                        </a:defRPr>
                      </a:lvl5pPr>
                      <a:lvl6pPr marL="2286000" algn="l" defTabSz="914400" rtl="0" eaLnBrk="1" latinLnBrk="0" hangingPunct="1">
                        <a:defRPr sz="1800" kern="1200">
                          <a:solidFill>
                            <a:schemeClr val="dk1"/>
                          </a:solidFill>
                          <a:latin typeface="Adient Sans"/>
                          <a:ea typeface="微软雅黑" panose="020B0503020204020204" pitchFamily="34" charset="-122"/>
                        </a:defRPr>
                      </a:lvl6pPr>
                      <a:lvl7pPr marL="2743200" algn="l" defTabSz="914400" rtl="0" eaLnBrk="1" latinLnBrk="0" hangingPunct="1">
                        <a:defRPr sz="1800" kern="1200">
                          <a:solidFill>
                            <a:schemeClr val="dk1"/>
                          </a:solidFill>
                          <a:latin typeface="Adient Sans"/>
                          <a:ea typeface="微软雅黑" panose="020B0503020204020204" pitchFamily="34" charset="-122"/>
                        </a:defRPr>
                      </a:lvl7pPr>
                      <a:lvl8pPr marL="3200400" algn="l" defTabSz="914400" rtl="0" eaLnBrk="1" latinLnBrk="0" hangingPunct="1">
                        <a:defRPr sz="1800" kern="1200">
                          <a:solidFill>
                            <a:schemeClr val="dk1"/>
                          </a:solidFill>
                          <a:latin typeface="Adient Sans"/>
                          <a:ea typeface="微软雅黑" panose="020B0503020204020204" pitchFamily="34" charset="-122"/>
                        </a:defRPr>
                      </a:lvl8pPr>
                      <a:lvl9pPr marL="3657600" algn="l" defTabSz="914400" rtl="0" eaLnBrk="1" latinLnBrk="0" hangingPunct="1">
                        <a:defRPr sz="1800" kern="1200">
                          <a:solidFill>
                            <a:schemeClr val="dk1"/>
                          </a:solidFill>
                          <a:latin typeface="Adient Sans"/>
                          <a:ea typeface="微软雅黑" panose="020B0503020204020204" pitchFamily="34" charset="-122"/>
                        </a:defRPr>
                      </a:lvl9pPr>
                    </a:lstStyle>
                    <a:p>
                      <a:endParaRPr lang="zh-CN" altLang="en-US" sz="1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2530"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22531" name="TextBox 16"/>
          <p:cNvPicPr/>
          <p:nvPr/>
        </p:nvPicPr>
        <p:blipFill>
          <a:blip r:embed="rId1"/>
          <a:stretch>
            <a:fillRect/>
          </a:stretch>
        </p:blipFill>
        <p:spPr>
          <a:xfrm>
            <a:off x="0" y="184150"/>
            <a:ext cx="1309688" cy="1079500"/>
          </a:xfrm>
          <a:prstGeom prst="rect">
            <a:avLst/>
          </a:prstGeom>
          <a:noFill/>
          <a:ln w="9525">
            <a:noFill/>
          </a:ln>
        </p:spPr>
      </p:pic>
      <p:sp>
        <p:nvSpPr>
          <p:cNvPr id="22532" name="文本框 11"/>
          <p:cNvSpPr txBox="1"/>
          <p:nvPr/>
        </p:nvSpPr>
        <p:spPr>
          <a:xfrm>
            <a:off x="1828800" y="312738"/>
            <a:ext cx="3643313"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事故统计及分析</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aphicFrame>
        <p:nvGraphicFramePr>
          <p:cNvPr id="22533" name="图表 6"/>
          <p:cNvGraphicFramePr/>
          <p:nvPr/>
        </p:nvGraphicFramePr>
        <p:xfrm>
          <a:off x="776288" y="873125"/>
          <a:ext cx="4478337" cy="4165600"/>
        </p:xfrm>
        <a:graphic>
          <a:graphicData uri="http://schemas.openxmlformats.org/presentationml/2006/ole">
            <mc:AlternateContent xmlns:mc="http://schemas.openxmlformats.org/markup-compatibility/2006">
              <mc:Choice xmlns:v="urn:schemas-microsoft-com:vml" Requires="v">
                <p:oleObj spid="_x0000_s3077" name="" r:id="rId2" imgW="4480560" imgH="4169410" progId="Excel.Chart.8">
                  <p:embed/>
                </p:oleObj>
              </mc:Choice>
              <mc:Fallback>
                <p:oleObj name="" r:id="rId2" imgW="4480560" imgH="4169410" progId="Excel.Chart.8">
                  <p:embed/>
                  <p:pic>
                    <p:nvPicPr>
                      <p:cNvPr id="0" name="图片 3076"/>
                      <p:cNvPicPr/>
                      <p:nvPr/>
                    </p:nvPicPr>
                    <p:blipFill>
                      <a:blip r:embed="rId3"/>
                      <a:stretch>
                        <a:fillRect/>
                      </a:stretch>
                    </p:blipFill>
                    <p:spPr>
                      <a:xfrm>
                        <a:off x="776288" y="873125"/>
                        <a:ext cx="4478337" cy="4165600"/>
                      </a:xfrm>
                      <a:prstGeom prst="rect">
                        <a:avLst/>
                      </a:prstGeom>
                      <a:noFill/>
                      <a:ln w="38100">
                        <a:noFill/>
                        <a:miter/>
                      </a:ln>
                    </p:spPr>
                  </p:pic>
                </p:oleObj>
              </mc:Fallback>
            </mc:AlternateContent>
          </a:graphicData>
        </a:graphic>
      </p:graphicFrame>
      <p:graphicFrame>
        <p:nvGraphicFramePr>
          <p:cNvPr id="22534" name="图表 7"/>
          <p:cNvGraphicFramePr/>
          <p:nvPr/>
        </p:nvGraphicFramePr>
        <p:xfrm>
          <a:off x="6265863" y="973138"/>
          <a:ext cx="4478337" cy="4165600"/>
        </p:xfrm>
        <a:graphic>
          <a:graphicData uri="http://schemas.openxmlformats.org/presentationml/2006/ole">
            <mc:AlternateContent xmlns:mc="http://schemas.openxmlformats.org/markup-compatibility/2006">
              <mc:Choice xmlns:v="urn:schemas-microsoft-com:vml" Requires="v">
                <p:oleObj spid="_x0000_s3076" name="" r:id="rId4" imgW="4486910" imgH="4175760" progId="Excel.Chart.8">
                  <p:embed/>
                </p:oleObj>
              </mc:Choice>
              <mc:Fallback>
                <p:oleObj name="" r:id="rId4" imgW="4486910" imgH="4175760" progId="Excel.Chart.8">
                  <p:embed/>
                  <p:pic>
                    <p:nvPicPr>
                      <p:cNvPr id="0" name="图片 3075"/>
                      <p:cNvPicPr/>
                      <p:nvPr/>
                    </p:nvPicPr>
                    <p:blipFill>
                      <a:blip r:embed="rId5"/>
                      <a:stretch>
                        <a:fillRect/>
                      </a:stretch>
                    </p:blipFill>
                    <p:spPr>
                      <a:xfrm>
                        <a:off x="6265863" y="973138"/>
                        <a:ext cx="4478337" cy="4165600"/>
                      </a:xfrm>
                      <a:prstGeom prst="rect">
                        <a:avLst/>
                      </a:prstGeom>
                      <a:noFill/>
                      <a:ln w="38100">
                        <a:noFill/>
                        <a:miter/>
                      </a:ln>
                    </p:spPr>
                  </p:pic>
                </p:oleObj>
              </mc:Fallback>
            </mc:AlternateContent>
          </a:graphicData>
        </a:graphic>
      </p:graphicFrame>
      <p:sp>
        <p:nvSpPr>
          <p:cNvPr id="22535" name="TextBox 34"/>
          <p:cNvSpPr txBox="1"/>
          <p:nvPr/>
        </p:nvSpPr>
        <p:spPr>
          <a:xfrm>
            <a:off x="827088" y="5087938"/>
            <a:ext cx="6910387" cy="645160"/>
          </a:xfrm>
          <a:prstGeom prst="rect">
            <a:avLst/>
          </a:prstGeom>
          <a:noFill/>
          <a:ln w="9525">
            <a:noFill/>
          </a:ln>
        </p:spPr>
        <p:txBody>
          <a:bodyPr>
            <a:spAutoFit/>
          </a:bodyPr>
          <a:p>
            <a:pPr marL="250825" indent="-250825" algn="just">
              <a:lnSpc>
                <a:spcPct val="150000"/>
              </a:lnSpc>
              <a:buClr>
                <a:schemeClr val="accent1"/>
              </a:buClr>
              <a:buFont typeface="Wingdings" panose="05000000000000000000" pitchFamily="2" charset="2"/>
              <a:buChar char="n"/>
            </a:pPr>
            <a:r>
              <a:rPr lang="en-US" altLang="zh-CN" sz="1200" dirty="0">
                <a:solidFill>
                  <a:srgbClr val="00465B"/>
                </a:solidFill>
                <a:latin typeface="Calibri" panose="020F0502020204030204" pitchFamily="34" charset="0"/>
                <a:ea typeface="微软雅黑" panose="020B0503020204020204" pitchFamily="34" charset="-122"/>
              </a:rPr>
              <a:t>2019</a:t>
            </a:r>
            <a:r>
              <a:rPr lang="zh-CN" altLang="en-US" sz="1200" dirty="0">
                <a:solidFill>
                  <a:srgbClr val="00465B"/>
                </a:solidFill>
                <a:latin typeface="Calibri" panose="020F0502020204030204" pitchFamily="34" charset="0"/>
                <a:ea typeface="微软雅黑" panose="020B0503020204020204" pitchFamily="34" charset="-122"/>
              </a:rPr>
              <a:t>年</a:t>
            </a:r>
            <a:r>
              <a:rPr lang="en-US" altLang="zh-CN" sz="1200" dirty="0">
                <a:solidFill>
                  <a:srgbClr val="00465B"/>
                </a:solidFill>
                <a:latin typeface="Calibri" panose="020F0502020204030204" pitchFamily="34" charset="0"/>
                <a:ea typeface="微软雅黑" panose="020B0503020204020204" pitchFamily="34" charset="-122"/>
              </a:rPr>
              <a:t>-202X</a:t>
            </a:r>
            <a:r>
              <a:rPr lang="zh-CN" altLang="en-US" sz="1200" dirty="0">
                <a:solidFill>
                  <a:srgbClr val="00465B"/>
                </a:solidFill>
                <a:latin typeface="Calibri" panose="020F0502020204030204" pitchFamily="34" charset="0"/>
                <a:ea typeface="微软雅黑" panose="020B0503020204020204" pitchFamily="34" charset="-122"/>
              </a:rPr>
              <a:t>年，事故主要发生在下半年</a:t>
            </a:r>
            <a:r>
              <a:rPr lang="en-US" altLang="zh-CN" sz="1200" dirty="0">
                <a:solidFill>
                  <a:srgbClr val="00465B"/>
                </a:solidFill>
                <a:latin typeface="Calibri" panose="020F0502020204030204" pitchFamily="34" charset="0"/>
                <a:ea typeface="微软雅黑" panose="020B0503020204020204" pitchFamily="34" charset="-122"/>
              </a:rPr>
              <a:t>8-12</a:t>
            </a:r>
            <a:r>
              <a:rPr lang="zh-CN" altLang="en-US" sz="1200" dirty="0">
                <a:solidFill>
                  <a:srgbClr val="00465B"/>
                </a:solidFill>
                <a:latin typeface="Calibri" panose="020F0502020204030204" pitchFamily="34" charset="0"/>
                <a:ea typeface="微软雅黑" panose="020B0503020204020204" pitchFamily="34" charset="-122"/>
              </a:rPr>
              <a:t>月份，尤其</a:t>
            </a:r>
            <a:r>
              <a:rPr lang="en-US" altLang="zh-CN" sz="1200" dirty="0">
                <a:solidFill>
                  <a:srgbClr val="00465B"/>
                </a:solidFill>
                <a:latin typeface="Calibri" panose="020F0502020204030204" pitchFamily="34" charset="0"/>
                <a:ea typeface="微软雅黑" panose="020B0503020204020204" pitchFamily="34" charset="-122"/>
              </a:rPr>
              <a:t>10</a:t>
            </a:r>
            <a:r>
              <a:rPr lang="zh-CN" altLang="en-US" sz="1200" dirty="0">
                <a:solidFill>
                  <a:srgbClr val="00465B"/>
                </a:solidFill>
                <a:latin typeface="Calibri" panose="020F0502020204030204" pitchFamily="34" charset="0"/>
                <a:ea typeface="微软雅黑" panose="020B0503020204020204" pitchFamily="34" charset="-122"/>
              </a:rPr>
              <a:t>月份国庆假期后，需要加强长假复工后的人员行为安全培训及设施检查。</a:t>
            </a:r>
            <a:endParaRPr lang="en-US" altLang="zh-CN" sz="1200" dirty="0">
              <a:solidFill>
                <a:srgbClr val="00465B"/>
              </a:solidFill>
              <a:latin typeface="Calibri" panose="020F0502020204030204" pitchFamily="34" charset="0"/>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3554"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23555" name="TextBox 16"/>
          <p:cNvPicPr/>
          <p:nvPr/>
        </p:nvPicPr>
        <p:blipFill>
          <a:blip r:embed="rId1"/>
          <a:stretch>
            <a:fillRect/>
          </a:stretch>
        </p:blipFill>
        <p:spPr>
          <a:xfrm>
            <a:off x="354013" y="261938"/>
            <a:ext cx="1309687" cy="1079500"/>
          </a:xfrm>
          <a:prstGeom prst="rect">
            <a:avLst/>
          </a:prstGeom>
          <a:noFill/>
          <a:ln w="9525">
            <a:noFill/>
          </a:ln>
        </p:spPr>
      </p:pic>
      <p:sp>
        <p:nvSpPr>
          <p:cNvPr id="23556" name="文本框 11"/>
          <p:cNvSpPr txBox="1"/>
          <p:nvPr/>
        </p:nvSpPr>
        <p:spPr>
          <a:xfrm>
            <a:off x="1828800" y="312738"/>
            <a:ext cx="5792788"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内、外部问题变更</a:t>
            </a:r>
            <a:r>
              <a:rPr lang="en-US" altLang="zh-CN" sz="2400" b="1" dirty="0">
                <a:solidFill>
                  <a:srgbClr val="262626"/>
                </a:solidFill>
                <a:latin typeface="微软雅黑" panose="020B0503020204020204" pitchFamily="34" charset="-122"/>
                <a:ea typeface="微软雅黑" panose="020B0503020204020204" pitchFamily="34" charset="-122"/>
              </a:rPr>
              <a:t>—</a:t>
            </a:r>
            <a:r>
              <a:rPr lang="zh-CN" altLang="en-US" sz="2400" b="1" dirty="0">
                <a:solidFill>
                  <a:srgbClr val="262626"/>
                </a:solidFill>
                <a:latin typeface="微软雅黑" panose="020B0503020204020204" pitchFamily="34" charset="-122"/>
                <a:ea typeface="微软雅黑" panose="020B0503020204020204" pitchFamily="34" charset="-122"/>
              </a:rPr>
              <a:t>相关方需求和期望</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pSp>
        <p:nvGrpSpPr>
          <p:cNvPr id="20485" name="组合 40"/>
          <p:cNvGrpSpPr/>
          <p:nvPr/>
        </p:nvGrpSpPr>
        <p:grpSpPr>
          <a:xfrm>
            <a:off x="7319963" y="5013325"/>
            <a:ext cx="3343275" cy="317500"/>
            <a:chOff x="0" y="0"/>
            <a:chExt cx="3343185" cy="317834"/>
          </a:xfrm>
        </p:grpSpPr>
        <p:cxnSp>
          <p:nvCxnSpPr>
            <p:cNvPr id="23754" name="直接连接符 41"/>
            <p:cNvCxnSpPr/>
            <p:nvPr/>
          </p:nvCxnSpPr>
          <p:spPr>
            <a:xfrm>
              <a:off x="0" y="0"/>
              <a:ext cx="307222" cy="317032"/>
            </a:xfrm>
            <a:prstGeom prst="line">
              <a:avLst/>
            </a:prstGeom>
            <a:ln w="6350" cap="flat" cmpd="sng">
              <a:solidFill>
                <a:schemeClr val="tx1"/>
              </a:solidFill>
              <a:prstDash val="solid"/>
              <a:headEnd type="none" w="med" len="med"/>
              <a:tailEnd type="none" w="med" len="med"/>
            </a:ln>
          </p:spPr>
        </p:cxnSp>
        <p:cxnSp>
          <p:nvCxnSpPr>
            <p:cNvPr id="23755" name="直接连接符 42"/>
            <p:cNvCxnSpPr/>
            <p:nvPr/>
          </p:nvCxnSpPr>
          <p:spPr>
            <a:xfrm flipV="1">
              <a:off x="302271" y="304551"/>
              <a:ext cx="3040914" cy="13283"/>
            </a:xfrm>
            <a:prstGeom prst="line">
              <a:avLst/>
            </a:prstGeom>
            <a:ln w="6350" cap="flat" cmpd="sng">
              <a:solidFill>
                <a:schemeClr val="tx1"/>
              </a:solidFill>
              <a:prstDash val="solid"/>
              <a:headEnd type="none" w="med" len="med"/>
              <a:tailEnd type="none" w="med" len="med"/>
            </a:ln>
          </p:spPr>
        </p:cxnSp>
      </p:grpSp>
      <p:grpSp>
        <p:nvGrpSpPr>
          <p:cNvPr id="20488" name="组合 43"/>
          <p:cNvGrpSpPr/>
          <p:nvPr/>
        </p:nvGrpSpPr>
        <p:grpSpPr>
          <a:xfrm>
            <a:off x="1063625" y="5008563"/>
            <a:ext cx="3340100" cy="307975"/>
            <a:chOff x="0" y="0"/>
            <a:chExt cx="3340026" cy="308927"/>
          </a:xfrm>
        </p:grpSpPr>
        <p:cxnSp>
          <p:nvCxnSpPr>
            <p:cNvPr id="23752" name="直接连接符 44"/>
            <p:cNvCxnSpPr/>
            <p:nvPr/>
          </p:nvCxnSpPr>
          <p:spPr>
            <a:xfrm flipH="1">
              <a:off x="3033094" y="0"/>
              <a:ext cx="306932" cy="308147"/>
            </a:xfrm>
            <a:prstGeom prst="line">
              <a:avLst/>
            </a:prstGeom>
            <a:ln w="6350" cap="flat" cmpd="sng">
              <a:solidFill>
                <a:schemeClr val="tx1"/>
              </a:solidFill>
              <a:prstDash val="solid"/>
              <a:headEnd type="none" w="med" len="med"/>
              <a:tailEnd type="none" w="med" len="med"/>
            </a:ln>
          </p:spPr>
        </p:cxnSp>
        <p:cxnSp>
          <p:nvCxnSpPr>
            <p:cNvPr id="23753" name="直接连接符 45"/>
            <p:cNvCxnSpPr/>
            <p:nvPr/>
          </p:nvCxnSpPr>
          <p:spPr>
            <a:xfrm flipH="1" flipV="1">
              <a:off x="0" y="296016"/>
              <a:ext cx="3038041" cy="12911"/>
            </a:xfrm>
            <a:prstGeom prst="line">
              <a:avLst/>
            </a:prstGeom>
            <a:ln w="6350" cap="flat" cmpd="sng">
              <a:solidFill>
                <a:schemeClr val="tx1"/>
              </a:solidFill>
              <a:prstDash val="solid"/>
              <a:headEnd type="none" w="med" len="med"/>
              <a:tailEnd type="none" w="med" len="med"/>
            </a:ln>
          </p:spPr>
        </p:cxnSp>
      </p:grpSp>
      <p:grpSp>
        <p:nvGrpSpPr>
          <p:cNvPr id="20491" name="组合 46"/>
          <p:cNvGrpSpPr/>
          <p:nvPr/>
        </p:nvGrpSpPr>
        <p:grpSpPr>
          <a:xfrm>
            <a:off x="7421563" y="2393950"/>
            <a:ext cx="3340100" cy="288925"/>
            <a:chOff x="0" y="0"/>
            <a:chExt cx="3340026" cy="289285"/>
          </a:xfrm>
        </p:grpSpPr>
        <p:cxnSp>
          <p:nvCxnSpPr>
            <p:cNvPr id="23750" name="直接连接符 47"/>
            <p:cNvCxnSpPr/>
            <p:nvPr/>
          </p:nvCxnSpPr>
          <p:spPr>
            <a:xfrm flipV="1">
              <a:off x="0" y="730"/>
              <a:ext cx="306932" cy="288555"/>
            </a:xfrm>
            <a:prstGeom prst="line">
              <a:avLst/>
            </a:prstGeom>
            <a:ln w="6350" cap="flat" cmpd="sng">
              <a:solidFill>
                <a:schemeClr val="tx1"/>
              </a:solidFill>
              <a:prstDash val="solid"/>
              <a:headEnd type="none" w="med" len="med"/>
              <a:tailEnd type="none" w="med" len="med"/>
            </a:ln>
          </p:spPr>
        </p:cxnSp>
        <p:cxnSp>
          <p:nvCxnSpPr>
            <p:cNvPr id="23751" name="直接连接符 48"/>
            <p:cNvCxnSpPr/>
            <p:nvPr/>
          </p:nvCxnSpPr>
          <p:spPr>
            <a:xfrm>
              <a:off x="301985" y="0"/>
              <a:ext cx="3038041" cy="12090"/>
            </a:xfrm>
            <a:prstGeom prst="line">
              <a:avLst/>
            </a:prstGeom>
            <a:ln w="6350" cap="flat" cmpd="sng">
              <a:solidFill>
                <a:schemeClr val="tx1"/>
              </a:solidFill>
              <a:prstDash val="solid"/>
              <a:headEnd type="none" w="med" len="med"/>
              <a:tailEnd type="none" w="med" len="med"/>
            </a:ln>
          </p:spPr>
        </p:cxnSp>
      </p:grpSp>
      <p:grpSp>
        <p:nvGrpSpPr>
          <p:cNvPr id="20494" name="组合 49"/>
          <p:cNvGrpSpPr/>
          <p:nvPr/>
        </p:nvGrpSpPr>
        <p:grpSpPr>
          <a:xfrm>
            <a:off x="1063625" y="2393950"/>
            <a:ext cx="3340100" cy="288925"/>
            <a:chOff x="0" y="0"/>
            <a:chExt cx="3340026" cy="289285"/>
          </a:xfrm>
        </p:grpSpPr>
        <p:cxnSp>
          <p:nvCxnSpPr>
            <p:cNvPr id="23748" name="直接连接符 50"/>
            <p:cNvCxnSpPr/>
            <p:nvPr/>
          </p:nvCxnSpPr>
          <p:spPr>
            <a:xfrm flipH="1" flipV="1">
              <a:off x="3033094" y="730"/>
              <a:ext cx="306932" cy="288555"/>
            </a:xfrm>
            <a:prstGeom prst="line">
              <a:avLst/>
            </a:prstGeom>
            <a:ln w="6350" cap="flat" cmpd="sng">
              <a:solidFill>
                <a:schemeClr val="tx1"/>
              </a:solidFill>
              <a:prstDash val="solid"/>
              <a:headEnd type="none" w="med" len="med"/>
              <a:tailEnd type="none" w="med" len="med"/>
            </a:ln>
          </p:spPr>
        </p:cxnSp>
        <p:cxnSp>
          <p:nvCxnSpPr>
            <p:cNvPr id="23749" name="直接连接符 51"/>
            <p:cNvCxnSpPr/>
            <p:nvPr/>
          </p:nvCxnSpPr>
          <p:spPr>
            <a:xfrm flipH="1">
              <a:off x="0" y="0"/>
              <a:ext cx="3038041" cy="12090"/>
            </a:xfrm>
            <a:prstGeom prst="line">
              <a:avLst/>
            </a:prstGeom>
            <a:ln w="6350" cap="flat" cmpd="sng">
              <a:solidFill>
                <a:schemeClr val="tx1"/>
              </a:solidFill>
              <a:prstDash val="solid"/>
              <a:headEnd type="none" w="med" len="med"/>
              <a:tailEnd type="none" w="med" len="med"/>
            </a:ln>
          </p:spPr>
        </p:cxnSp>
      </p:grpSp>
      <p:grpSp>
        <p:nvGrpSpPr>
          <p:cNvPr id="20497" name="组合 52"/>
          <p:cNvGrpSpPr/>
          <p:nvPr/>
        </p:nvGrpSpPr>
        <p:grpSpPr>
          <a:xfrm>
            <a:off x="4038600" y="1920875"/>
            <a:ext cx="3730625" cy="3733800"/>
            <a:chOff x="0" y="0"/>
            <a:chExt cx="3729680" cy="3733800"/>
          </a:xfrm>
        </p:grpSpPr>
        <p:sp>
          <p:nvSpPr>
            <p:cNvPr id="23710" name="Freeform 59"/>
            <p:cNvSpPr/>
            <p:nvPr/>
          </p:nvSpPr>
          <p:spPr>
            <a:xfrm>
              <a:off x="1443795" y="1059421"/>
              <a:ext cx="2285885" cy="2664382"/>
            </a:xfrm>
            <a:custGeom>
              <a:avLst/>
              <a:gdLst/>
              <a:ahLst/>
              <a:cxnLst>
                <a:cxn ang="0">
                  <a:pos x="2103823" y="10248"/>
                </a:cxn>
                <a:cxn ang="0">
                  <a:pos x="2245427" y="481638"/>
                </a:cxn>
                <a:cxn ang="0">
                  <a:pos x="2255541" y="604610"/>
                </a:cxn>
                <a:cxn ang="0">
                  <a:pos x="1658784" y="1219467"/>
                </a:cxn>
                <a:cxn ang="0">
                  <a:pos x="1648669" y="1219467"/>
                </a:cxn>
                <a:cxn ang="0">
                  <a:pos x="1072141" y="778819"/>
                </a:cxn>
                <a:cxn ang="0">
                  <a:pos x="1072141" y="799315"/>
                </a:cxn>
                <a:cxn ang="0">
                  <a:pos x="667559" y="1403924"/>
                </a:cxn>
                <a:cxn ang="0">
                  <a:pos x="657445" y="1403924"/>
                </a:cxn>
                <a:cxn ang="0">
                  <a:pos x="616987" y="1414172"/>
                </a:cxn>
                <a:cxn ang="0">
                  <a:pos x="566414" y="1434667"/>
                </a:cxn>
                <a:cxn ang="0">
                  <a:pos x="566414" y="1434667"/>
                </a:cxn>
                <a:cxn ang="0">
                  <a:pos x="505727" y="1444915"/>
                </a:cxn>
                <a:cxn ang="0">
                  <a:pos x="505727" y="1444915"/>
                </a:cxn>
                <a:cxn ang="0">
                  <a:pos x="505727" y="1444915"/>
                </a:cxn>
                <a:cxn ang="0">
                  <a:pos x="505727" y="1444915"/>
                </a:cxn>
                <a:cxn ang="0">
                  <a:pos x="505727" y="1444915"/>
                </a:cxn>
                <a:cxn ang="0">
                  <a:pos x="0" y="2049525"/>
                </a:cxn>
                <a:cxn ang="0">
                  <a:pos x="606872" y="2664382"/>
                </a:cxn>
                <a:cxn ang="0">
                  <a:pos x="738361" y="2654134"/>
                </a:cxn>
                <a:cxn ang="0">
                  <a:pos x="1213744" y="2500420"/>
                </a:cxn>
                <a:cxn ang="0">
                  <a:pos x="1254202" y="2479925"/>
                </a:cxn>
                <a:cxn ang="0">
                  <a:pos x="1294661" y="2459430"/>
                </a:cxn>
                <a:cxn ang="0">
                  <a:pos x="1314890" y="2449182"/>
                </a:cxn>
                <a:cxn ang="0">
                  <a:pos x="1385691" y="2408191"/>
                </a:cxn>
                <a:cxn ang="0">
                  <a:pos x="1385691" y="2408191"/>
                </a:cxn>
                <a:cxn ang="0">
                  <a:pos x="2285885" y="799315"/>
                </a:cxn>
                <a:cxn ang="0">
                  <a:pos x="2113938" y="0"/>
                </a:cxn>
                <a:cxn ang="0">
                  <a:pos x="2103823" y="10248"/>
                </a:cxn>
                <a:cxn ang="0">
                  <a:pos x="2103823" y="10248"/>
                </a:cxn>
              </a:cxnLst>
              <a:pathLst>
                <a:path w="226" h="260">
                  <a:moveTo>
                    <a:pt x="208" y="1"/>
                  </a:moveTo>
                  <a:cubicBezTo>
                    <a:pt x="214" y="15"/>
                    <a:pt x="219" y="31"/>
                    <a:pt x="222" y="47"/>
                  </a:cubicBezTo>
                  <a:cubicBezTo>
                    <a:pt x="223" y="51"/>
                    <a:pt x="223" y="55"/>
                    <a:pt x="223" y="59"/>
                  </a:cubicBezTo>
                  <a:cubicBezTo>
                    <a:pt x="223" y="92"/>
                    <a:pt x="196" y="119"/>
                    <a:pt x="164" y="119"/>
                  </a:cubicBezTo>
                  <a:cubicBezTo>
                    <a:pt x="163" y="119"/>
                    <a:pt x="163" y="119"/>
                    <a:pt x="163" y="119"/>
                  </a:cubicBezTo>
                  <a:cubicBezTo>
                    <a:pt x="136" y="119"/>
                    <a:pt x="113" y="101"/>
                    <a:pt x="106" y="76"/>
                  </a:cubicBezTo>
                  <a:cubicBezTo>
                    <a:pt x="106" y="77"/>
                    <a:pt x="106" y="77"/>
                    <a:pt x="106" y="78"/>
                  </a:cubicBezTo>
                  <a:cubicBezTo>
                    <a:pt x="106" y="104"/>
                    <a:pt x="89" y="127"/>
                    <a:pt x="66" y="137"/>
                  </a:cubicBezTo>
                  <a:cubicBezTo>
                    <a:pt x="66" y="137"/>
                    <a:pt x="66" y="137"/>
                    <a:pt x="65" y="137"/>
                  </a:cubicBezTo>
                  <a:cubicBezTo>
                    <a:pt x="64" y="137"/>
                    <a:pt x="63" y="138"/>
                    <a:pt x="61" y="138"/>
                  </a:cubicBezTo>
                  <a:cubicBezTo>
                    <a:pt x="59" y="139"/>
                    <a:pt x="58" y="139"/>
                    <a:pt x="56" y="140"/>
                  </a:cubicBezTo>
                  <a:cubicBezTo>
                    <a:pt x="56" y="140"/>
                    <a:pt x="56" y="140"/>
                    <a:pt x="56" y="140"/>
                  </a:cubicBezTo>
                  <a:cubicBezTo>
                    <a:pt x="54" y="140"/>
                    <a:pt x="52" y="141"/>
                    <a:pt x="50" y="141"/>
                  </a:cubicBezTo>
                  <a:cubicBezTo>
                    <a:pt x="50" y="141"/>
                    <a:pt x="50" y="141"/>
                    <a:pt x="50" y="141"/>
                  </a:cubicBezTo>
                  <a:cubicBezTo>
                    <a:pt x="50" y="141"/>
                    <a:pt x="50" y="141"/>
                    <a:pt x="50" y="141"/>
                  </a:cubicBezTo>
                  <a:cubicBezTo>
                    <a:pt x="50" y="141"/>
                    <a:pt x="50" y="141"/>
                    <a:pt x="50" y="141"/>
                  </a:cubicBezTo>
                  <a:cubicBezTo>
                    <a:pt x="50" y="141"/>
                    <a:pt x="50" y="141"/>
                    <a:pt x="50" y="141"/>
                  </a:cubicBezTo>
                  <a:cubicBezTo>
                    <a:pt x="22" y="146"/>
                    <a:pt x="0" y="170"/>
                    <a:pt x="0" y="200"/>
                  </a:cubicBezTo>
                  <a:cubicBezTo>
                    <a:pt x="0" y="233"/>
                    <a:pt x="27" y="260"/>
                    <a:pt x="60" y="260"/>
                  </a:cubicBezTo>
                  <a:cubicBezTo>
                    <a:pt x="64" y="260"/>
                    <a:pt x="68" y="260"/>
                    <a:pt x="73" y="259"/>
                  </a:cubicBezTo>
                  <a:cubicBezTo>
                    <a:pt x="89" y="256"/>
                    <a:pt x="105" y="251"/>
                    <a:pt x="120" y="244"/>
                  </a:cubicBezTo>
                  <a:cubicBezTo>
                    <a:pt x="121" y="244"/>
                    <a:pt x="122" y="243"/>
                    <a:pt x="124" y="242"/>
                  </a:cubicBezTo>
                  <a:cubicBezTo>
                    <a:pt x="125" y="241"/>
                    <a:pt x="127" y="241"/>
                    <a:pt x="128" y="240"/>
                  </a:cubicBezTo>
                  <a:cubicBezTo>
                    <a:pt x="129" y="240"/>
                    <a:pt x="129" y="239"/>
                    <a:pt x="130" y="239"/>
                  </a:cubicBezTo>
                  <a:cubicBezTo>
                    <a:pt x="132" y="238"/>
                    <a:pt x="134" y="236"/>
                    <a:pt x="137" y="235"/>
                  </a:cubicBezTo>
                  <a:cubicBezTo>
                    <a:pt x="137" y="235"/>
                    <a:pt x="137" y="235"/>
                    <a:pt x="137" y="235"/>
                  </a:cubicBezTo>
                  <a:cubicBezTo>
                    <a:pt x="190" y="203"/>
                    <a:pt x="226" y="144"/>
                    <a:pt x="226" y="78"/>
                  </a:cubicBezTo>
                  <a:cubicBezTo>
                    <a:pt x="226" y="50"/>
                    <a:pt x="220" y="24"/>
                    <a:pt x="209" y="0"/>
                  </a:cubicBezTo>
                  <a:cubicBezTo>
                    <a:pt x="209" y="0"/>
                    <a:pt x="208" y="0"/>
                    <a:pt x="208" y="1"/>
                  </a:cubicBezTo>
                  <a:cubicBezTo>
                    <a:pt x="208" y="1"/>
                    <a:pt x="208" y="1"/>
                    <a:pt x="208" y="1"/>
                  </a:cubicBezTo>
                  <a:close/>
                </a:path>
              </a:pathLst>
            </a:custGeom>
            <a:solidFill>
              <a:srgbClr val="E93C3F">
                <a:alpha val="100000"/>
              </a:srgbClr>
            </a:solidFill>
            <a:ln w="9525">
              <a:noFill/>
            </a:ln>
          </p:spPr>
          <p:txBody>
            <a:bodyPr/>
            <a:p>
              <a:endParaRPr lang="zh-CN" altLang="en-US"/>
            </a:p>
          </p:txBody>
        </p:sp>
        <p:sp>
          <p:nvSpPr>
            <p:cNvPr id="23711" name="Freeform 5"/>
            <p:cNvSpPr/>
            <p:nvPr/>
          </p:nvSpPr>
          <p:spPr>
            <a:xfrm>
              <a:off x="20637" y="1552575"/>
              <a:ext cx="9525" cy="39688"/>
            </a:xfrm>
            <a:custGeom>
              <a:avLst/>
              <a:gdLst/>
              <a:ahLst/>
              <a:cxnLst>
                <a:cxn ang="0">
                  <a:pos x="0" y="39688"/>
                </a:cxn>
                <a:cxn ang="0">
                  <a:pos x="9525" y="0"/>
                </a:cxn>
                <a:cxn ang="0">
                  <a:pos x="0" y="39688"/>
                </a:cxn>
              </a:cxnLst>
              <a:pathLst>
                <a:path w="1" h="4">
                  <a:moveTo>
                    <a:pt x="0" y="4"/>
                  </a:moveTo>
                  <a:cubicBezTo>
                    <a:pt x="0" y="3"/>
                    <a:pt x="1" y="1"/>
                    <a:pt x="1" y="0"/>
                  </a:cubicBezTo>
                  <a:cubicBezTo>
                    <a:pt x="1" y="1"/>
                    <a:pt x="0" y="3"/>
                    <a:pt x="0" y="4"/>
                  </a:cubicBezTo>
                  <a:close/>
                </a:path>
              </a:pathLst>
            </a:custGeom>
            <a:solidFill>
              <a:srgbClr val="E84E2D">
                <a:alpha val="100000"/>
              </a:srgbClr>
            </a:solidFill>
            <a:ln w="9525">
              <a:noFill/>
            </a:ln>
          </p:spPr>
          <p:txBody>
            <a:bodyPr/>
            <a:p>
              <a:endParaRPr lang="zh-CN" altLang="en-US"/>
            </a:p>
          </p:txBody>
        </p:sp>
        <p:sp>
          <p:nvSpPr>
            <p:cNvPr id="23712" name="Freeform 6"/>
            <p:cNvSpPr/>
            <p:nvPr/>
          </p:nvSpPr>
          <p:spPr>
            <a:xfrm>
              <a:off x="1936750" y="2506663"/>
              <a:ext cx="20638" cy="0"/>
            </a:xfrm>
            <a:custGeom>
              <a:avLst/>
              <a:gdLst/>
              <a:ahLst/>
              <a:cxnLst>
                <a:cxn ang="0">
                  <a:pos x="0" y="0"/>
                </a:cxn>
                <a:cxn ang="0">
                  <a:pos x="20638" y="0"/>
                </a:cxn>
                <a:cxn ang="0">
                  <a:pos x="20638" y="0"/>
                </a:cxn>
                <a:cxn ang="0">
                  <a:pos x="0" y="0"/>
                </a:cxn>
              </a:cxnLst>
              <a:pathLst>
                <a:path w="2">
                  <a:moveTo>
                    <a:pt x="0" y="0"/>
                  </a:moveTo>
                  <a:cubicBezTo>
                    <a:pt x="1" y="0"/>
                    <a:pt x="1" y="0"/>
                    <a:pt x="2" y="0"/>
                  </a:cubicBezTo>
                  <a:cubicBezTo>
                    <a:pt x="2" y="0"/>
                    <a:pt x="2" y="0"/>
                    <a:pt x="2" y="0"/>
                  </a:cubicBezTo>
                  <a:cubicBezTo>
                    <a:pt x="1" y="0"/>
                    <a:pt x="1" y="0"/>
                    <a:pt x="0" y="0"/>
                  </a:cubicBezTo>
                  <a:close/>
                </a:path>
              </a:pathLst>
            </a:custGeom>
            <a:solidFill>
              <a:srgbClr val="E84E2D">
                <a:alpha val="100000"/>
              </a:srgbClr>
            </a:solidFill>
            <a:ln w="9525">
              <a:noFill/>
            </a:ln>
          </p:spPr>
          <p:txBody>
            <a:bodyPr/>
            <a:p>
              <a:endParaRPr lang="zh-CN" altLang="en-US"/>
            </a:p>
          </p:txBody>
        </p:sp>
        <p:sp>
          <p:nvSpPr>
            <p:cNvPr id="23713" name="Freeform 8"/>
            <p:cNvSpPr/>
            <p:nvPr/>
          </p:nvSpPr>
          <p:spPr>
            <a:xfrm>
              <a:off x="2017712" y="2495550"/>
              <a:ext cx="0" cy="0"/>
            </a:xfrm>
            <a:custGeom>
              <a:avLst/>
              <a:gdLst/>
              <a:ahLst/>
              <a:cxnLst>
                <a:cxn ang="0">
                  <a:pos x="0" y="0"/>
                </a:cxn>
                <a:cxn ang="0">
                  <a:pos x="0" y="0"/>
                </a:cxn>
                <a:cxn ang="0">
                  <a:pos x="0" y="0"/>
                </a:cxn>
              </a:cxnLst>
              <a:pathLst>
                <a:path>
                  <a:moveTo>
                    <a:pt x="0" y="0"/>
                  </a:moveTo>
                  <a:cubicBezTo>
                    <a:pt x="0" y="0"/>
                    <a:pt x="0" y="0"/>
                    <a:pt x="0" y="0"/>
                  </a:cubicBezTo>
                  <a:cubicBezTo>
                    <a:pt x="0" y="0"/>
                    <a:pt x="0" y="0"/>
                    <a:pt x="0" y="0"/>
                  </a:cubicBezTo>
                  <a:close/>
                </a:path>
              </a:pathLst>
            </a:custGeom>
            <a:solidFill>
              <a:srgbClr val="E84E2D">
                <a:alpha val="100000"/>
              </a:srgbClr>
            </a:solidFill>
            <a:ln w="9525">
              <a:noFill/>
            </a:ln>
          </p:spPr>
          <p:txBody>
            <a:bodyPr/>
            <a:p>
              <a:endParaRPr lang="zh-CN" altLang="en-US"/>
            </a:p>
          </p:txBody>
        </p:sp>
        <p:sp>
          <p:nvSpPr>
            <p:cNvPr id="23714" name="Freeform 9"/>
            <p:cNvSpPr/>
            <p:nvPr/>
          </p:nvSpPr>
          <p:spPr>
            <a:xfrm>
              <a:off x="1571625" y="9525"/>
              <a:ext cx="60325" cy="11113"/>
            </a:xfrm>
            <a:custGeom>
              <a:avLst/>
              <a:gdLst/>
              <a:ahLst/>
              <a:cxnLst>
                <a:cxn ang="0">
                  <a:pos x="50271" y="0"/>
                </a:cxn>
                <a:cxn ang="0">
                  <a:pos x="50271" y="0"/>
                </a:cxn>
                <a:cxn ang="0">
                  <a:pos x="60325" y="0"/>
                </a:cxn>
                <a:cxn ang="0">
                  <a:pos x="0" y="11113"/>
                </a:cxn>
                <a:cxn ang="0">
                  <a:pos x="50271" y="0"/>
                </a:cxn>
                <a:cxn ang="0">
                  <a:pos x="50271" y="0"/>
                </a:cxn>
              </a:cxnLst>
              <a:pathLst>
                <a:path w="6" h="1">
                  <a:moveTo>
                    <a:pt x="5" y="0"/>
                  </a:moveTo>
                  <a:cubicBezTo>
                    <a:pt x="5" y="0"/>
                    <a:pt x="5" y="0"/>
                    <a:pt x="5" y="0"/>
                  </a:cubicBezTo>
                  <a:cubicBezTo>
                    <a:pt x="5" y="0"/>
                    <a:pt x="5" y="0"/>
                    <a:pt x="6" y="0"/>
                  </a:cubicBezTo>
                  <a:cubicBezTo>
                    <a:pt x="4" y="0"/>
                    <a:pt x="2" y="1"/>
                    <a:pt x="0" y="1"/>
                  </a:cubicBezTo>
                  <a:cubicBezTo>
                    <a:pt x="1" y="1"/>
                    <a:pt x="3" y="1"/>
                    <a:pt x="5" y="0"/>
                  </a:cubicBezTo>
                  <a:cubicBezTo>
                    <a:pt x="5" y="0"/>
                    <a:pt x="5" y="0"/>
                    <a:pt x="5" y="0"/>
                  </a:cubicBezTo>
                  <a:close/>
                </a:path>
              </a:pathLst>
            </a:custGeom>
            <a:solidFill>
              <a:srgbClr val="E84E2D">
                <a:alpha val="100000"/>
              </a:srgbClr>
            </a:solidFill>
            <a:ln w="9525">
              <a:noFill/>
            </a:ln>
          </p:spPr>
          <p:txBody>
            <a:bodyPr/>
            <a:p>
              <a:endParaRPr lang="zh-CN" altLang="en-US"/>
            </a:p>
          </p:txBody>
        </p:sp>
        <p:sp>
          <p:nvSpPr>
            <p:cNvPr id="23715" name="Freeform 10"/>
            <p:cNvSpPr/>
            <p:nvPr/>
          </p:nvSpPr>
          <p:spPr>
            <a:xfrm>
              <a:off x="1804987" y="1217613"/>
              <a:ext cx="1308100" cy="1247775"/>
            </a:xfrm>
            <a:custGeom>
              <a:avLst/>
              <a:gdLst/>
              <a:ahLst/>
              <a:cxnLst>
                <a:cxn ang="0">
                  <a:pos x="709822" y="649249"/>
                </a:cxn>
                <a:cxn ang="0">
                  <a:pos x="314350" y="1247775"/>
                </a:cxn>
                <a:cxn ang="0">
                  <a:pos x="719962" y="649249"/>
                </a:cxn>
                <a:cxn ang="0">
                  <a:pos x="719962" y="628960"/>
                </a:cxn>
                <a:cxn ang="0">
                  <a:pos x="1297960" y="1065174"/>
                </a:cxn>
                <a:cxn ang="0">
                  <a:pos x="1308100" y="1065174"/>
                </a:cxn>
                <a:cxn ang="0">
                  <a:pos x="709822" y="557948"/>
                </a:cxn>
                <a:cxn ang="0">
                  <a:pos x="709822" y="557948"/>
                </a:cxn>
                <a:cxn ang="0">
                  <a:pos x="709822" y="557948"/>
                </a:cxn>
                <a:cxn ang="0">
                  <a:pos x="60842" y="0"/>
                </a:cxn>
                <a:cxn ang="0">
                  <a:pos x="0" y="0"/>
                </a:cxn>
                <a:cxn ang="0">
                  <a:pos x="60842" y="0"/>
                </a:cxn>
                <a:cxn ang="0">
                  <a:pos x="709822" y="649249"/>
                </a:cxn>
              </a:cxnLst>
              <a:pathLst>
                <a:path w="129" h="123">
                  <a:moveTo>
                    <a:pt x="70" y="64"/>
                  </a:moveTo>
                  <a:cubicBezTo>
                    <a:pt x="70" y="90"/>
                    <a:pt x="54" y="113"/>
                    <a:pt x="31" y="123"/>
                  </a:cubicBezTo>
                  <a:cubicBezTo>
                    <a:pt x="54" y="113"/>
                    <a:pt x="71" y="90"/>
                    <a:pt x="71" y="64"/>
                  </a:cubicBezTo>
                  <a:cubicBezTo>
                    <a:pt x="71" y="63"/>
                    <a:pt x="71" y="63"/>
                    <a:pt x="71" y="62"/>
                  </a:cubicBezTo>
                  <a:cubicBezTo>
                    <a:pt x="78" y="87"/>
                    <a:pt x="101" y="105"/>
                    <a:pt x="128" y="105"/>
                  </a:cubicBezTo>
                  <a:cubicBezTo>
                    <a:pt x="128" y="105"/>
                    <a:pt x="128" y="105"/>
                    <a:pt x="129" y="105"/>
                  </a:cubicBezTo>
                  <a:cubicBezTo>
                    <a:pt x="99" y="105"/>
                    <a:pt x="75" y="83"/>
                    <a:pt x="70" y="55"/>
                  </a:cubicBezTo>
                  <a:cubicBezTo>
                    <a:pt x="70" y="55"/>
                    <a:pt x="70" y="55"/>
                    <a:pt x="70" y="55"/>
                  </a:cubicBezTo>
                  <a:cubicBezTo>
                    <a:pt x="70" y="55"/>
                    <a:pt x="70" y="55"/>
                    <a:pt x="70" y="55"/>
                  </a:cubicBezTo>
                  <a:cubicBezTo>
                    <a:pt x="66" y="24"/>
                    <a:pt x="39" y="0"/>
                    <a:pt x="6" y="0"/>
                  </a:cubicBezTo>
                  <a:cubicBezTo>
                    <a:pt x="4" y="0"/>
                    <a:pt x="2" y="0"/>
                    <a:pt x="0" y="0"/>
                  </a:cubicBezTo>
                  <a:cubicBezTo>
                    <a:pt x="2" y="0"/>
                    <a:pt x="4" y="0"/>
                    <a:pt x="6" y="0"/>
                  </a:cubicBezTo>
                  <a:cubicBezTo>
                    <a:pt x="42" y="0"/>
                    <a:pt x="70" y="28"/>
                    <a:pt x="70" y="64"/>
                  </a:cubicBezTo>
                  <a:close/>
                </a:path>
              </a:pathLst>
            </a:custGeom>
            <a:solidFill>
              <a:srgbClr val="E84E2D">
                <a:alpha val="100000"/>
              </a:srgbClr>
            </a:solidFill>
            <a:ln w="9525">
              <a:noFill/>
            </a:ln>
          </p:spPr>
          <p:txBody>
            <a:bodyPr/>
            <a:p>
              <a:endParaRPr lang="zh-CN" altLang="en-US"/>
            </a:p>
          </p:txBody>
        </p:sp>
        <p:sp>
          <p:nvSpPr>
            <p:cNvPr id="23716" name="Freeform 13"/>
            <p:cNvSpPr/>
            <p:nvPr/>
          </p:nvSpPr>
          <p:spPr>
            <a:xfrm>
              <a:off x="1470025" y="30163"/>
              <a:ext cx="71438" cy="9525"/>
            </a:xfrm>
            <a:custGeom>
              <a:avLst/>
              <a:gdLst/>
              <a:ahLst/>
              <a:cxnLst>
                <a:cxn ang="0">
                  <a:pos x="0" y="9525"/>
                </a:cxn>
                <a:cxn ang="0">
                  <a:pos x="71438" y="0"/>
                </a:cxn>
                <a:cxn ang="0">
                  <a:pos x="0" y="9525"/>
                </a:cxn>
              </a:cxnLst>
              <a:pathLst>
                <a:path w="7" h="1">
                  <a:moveTo>
                    <a:pt x="0" y="1"/>
                  </a:moveTo>
                  <a:cubicBezTo>
                    <a:pt x="2" y="0"/>
                    <a:pt x="5" y="0"/>
                    <a:pt x="7" y="0"/>
                  </a:cubicBezTo>
                  <a:cubicBezTo>
                    <a:pt x="5" y="0"/>
                    <a:pt x="2" y="0"/>
                    <a:pt x="0" y="1"/>
                  </a:cubicBezTo>
                  <a:close/>
                </a:path>
              </a:pathLst>
            </a:custGeom>
            <a:solidFill>
              <a:srgbClr val="E84E2D">
                <a:alpha val="100000"/>
              </a:srgbClr>
            </a:solidFill>
            <a:ln w="9525">
              <a:noFill/>
            </a:ln>
          </p:spPr>
          <p:txBody>
            <a:bodyPr/>
            <a:p>
              <a:endParaRPr lang="zh-CN" altLang="en-US"/>
            </a:p>
          </p:txBody>
        </p:sp>
        <p:sp>
          <p:nvSpPr>
            <p:cNvPr id="23717" name="Freeform 14"/>
            <p:cNvSpPr/>
            <p:nvPr/>
          </p:nvSpPr>
          <p:spPr>
            <a:xfrm>
              <a:off x="1368425" y="39688"/>
              <a:ext cx="80963" cy="20638"/>
            </a:xfrm>
            <a:custGeom>
              <a:avLst/>
              <a:gdLst/>
              <a:ahLst/>
              <a:cxnLst>
                <a:cxn ang="0">
                  <a:pos x="0" y="20638"/>
                </a:cxn>
                <a:cxn ang="0">
                  <a:pos x="80963" y="0"/>
                </a:cxn>
                <a:cxn ang="0">
                  <a:pos x="0" y="20638"/>
                </a:cxn>
              </a:cxnLst>
              <a:pathLst>
                <a:path w="8" h="2">
                  <a:moveTo>
                    <a:pt x="0" y="2"/>
                  </a:moveTo>
                  <a:cubicBezTo>
                    <a:pt x="3" y="2"/>
                    <a:pt x="5" y="1"/>
                    <a:pt x="8" y="0"/>
                  </a:cubicBezTo>
                  <a:cubicBezTo>
                    <a:pt x="5" y="1"/>
                    <a:pt x="3" y="2"/>
                    <a:pt x="0" y="2"/>
                  </a:cubicBezTo>
                  <a:close/>
                </a:path>
              </a:pathLst>
            </a:custGeom>
            <a:solidFill>
              <a:srgbClr val="E84E2D">
                <a:alpha val="100000"/>
              </a:srgbClr>
            </a:solidFill>
            <a:ln w="9525">
              <a:noFill/>
            </a:ln>
          </p:spPr>
          <p:txBody>
            <a:bodyPr/>
            <a:p>
              <a:endParaRPr lang="zh-CN" altLang="en-US"/>
            </a:p>
          </p:txBody>
        </p:sp>
        <p:sp>
          <p:nvSpPr>
            <p:cNvPr id="23718" name="Freeform 16"/>
            <p:cNvSpPr/>
            <p:nvPr/>
          </p:nvSpPr>
          <p:spPr>
            <a:xfrm>
              <a:off x="1673225" y="0"/>
              <a:ext cx="39688" cy="9525"/>
            </a:xfrm>
            <a:custGeom>
              <a:avLst/>
              <a:gdLst/>
              <a:ahLst/>
              <a:cxnLst>
                <a:cxn ang="0">
                  <a:pos x="0" y="9525"/>
                </a:cxn>
                <a:cxn ang="0">
                  <a:pos x="39688" y="0"/>
                </a:cxn>
                <a:cxn ang="0">
                  <a:pos x="0" y="9525"/>
                </a:cxn>
              </a:cxnLst>
              <a:pathLst>
                <a:path w="4" h="1">
                  <a:moveTo>
                    <a:pt x="0" y="1"/>
                  </a:moveTo>
                  <a:cubicBezTo>
                    <a:pt x="1" y="1"/>
                    <a:pt x="3" y="0"/>
                    <a:pt x="4" y="0"/>
                  </a:cubicBezTo>
                  <a:cubicBezTo>
                    <a:pt x="3" y="0"/>
                    <a:pt x="1" y="1"/>
                    <a:pt x="0" y="1"/>
                  </a:cubicBezTo>
                  <a:close/>
                </a:path>
              </a:pathLst>
            </a:custGeom>
            <a:solidFill>
              <a:srgbClr val="E84E2D">
                <a:alpha val="100000"/>
              </a:srgbClr>
            </a:solidFill>
            <a:ln w="9525">
              <a:noFill/>
            </a:ln>
          </p:spPr>
          <p:txBody>
            <a:bodyPr/>
            <a:p>
              <a:endParaRPr lang="zh-CN" altLang="en-US"/>
            </a:p>
          </p:txBody>
        </p:sp>
        <p:sp>
          <p:nvSpPr>
            <p:cNvPr id="23719" name="Freeform 17"/>
            <p:cNvSpPr/>
            <p:nvPr/>
          </p:nvSpPr>
          <p:spPr>
            <a:xfrm>
              <a:off x="1257300" y="1624013"/>
              <a:ext cx="9525" cy="30163"/>
            </a:xfrm>
            <a:custGeom>
              <a:avLst/>
              <a:gdLst/>
              <a:ahLst/>
              <a:cxnLst>
                <a:cxn ang="0">
                  <a:pos x="0" y="30163"/>
                </a:cxn>
                <a:cxn ang="0">
                  <a:pos x="9525" y="0"/>
                </a:cxn>
                <a:cxn ang="0">
                  <a:pos x="0" y="30163"/>
                </a:cxn>
              </a:cxnLst>
              <a:pathLst>
                <a:path w="1" h="3">
                  <a:moveTo>
                    <a:pt x="0" y="3"/>
                  </a:moveTo>
                  <a:cubicBezTo>
                    <a:pt x="0" y="2"/>
                    <a:pt x="1" y="1"/>
                    <a:pt x="1" y="0"/>
                  </a:cubicBezTo>
                  <a:cubicBezTo>
                    <a:pt x="1" y="1"/>
                    <a:pt x="0" y="2"/>
                    <a:pt x="0" y="3"/>
                  </a:cubicBezTo>
                  <a:close/>
                </a:path>
              </a:pathLst>
            </a:custGeom>
            <a:solidFill>
              <a:srgbClr val="E84E2D">
                <a:alpha val="100000"/>
              </a:srgbClr>
            </a:solidFill>
            <a:ln w="9525">
              <a:noFill/>
            </a:ln>
          </p:spPr>
          <p:txBody>
            <a:bodyPr/>
            <a:p>
              <a:endParaRPr lang="zh-CN" altLang="en-US"/>
            </a:p>
          </p:txBody>
        </p:sp>
        <p:sp>
          <p:nvSpPr>
            <p:cNvPr id="23720" name="Freeform 18"/>
            <p:cNvSpPr/>
            <p:nvPr/>
          </p:nvSpPr>
          <p:spPr>
            <a:xfrm>
              <a:off x="1379537" y="1420813"/>
              <a:ext cx="9525" cy="20638"/>
            </a:xfrm>
            <a:custGeom>
              <a:avLst/>
              <a:gdLst/>
              <a:ahLst/>
              <a:cxnLst>
                <a:cxn ang="0">
                  <a:pos x="0" y="20638"/>
                </a:cxn>
                <a:cxn ang="0">
                  <a:pos x="9525" y="0"/>
                </a:cxn>
                <a:cxn ang="0">
                  <a:pos x="0" y="20638"/>
                </a:cxn>
              </a:cxnLst>
              <a:pathLst>
                <a:path w="1" h="2">
                  <a:moveTo>
                    <a:pt x="0" y="2"/>
                  </a:moveTo>
                  <a:cubicBezTo>
                    <a:pt x="0" y="1"/>
                    <a:pt x="1" y="1"/>
                    <a:pt x="1" y="0"/>
                  </a:cubicBezTo>
                  <a:cubicBezTo>
                    <a:pt x="1" y="1"/>
                    <a:pt x="0" y="1"/>
                    <a:pt x="0" y="2"/>
                  </a:cubicBezTo>
                  <a:close/>
                </a:path>
              </a:pathLst>
            </a:custGeom>
            <a:solidFill>
              <a:srgbClr val="E84E2D">
                <a:alpha val="100000"/>
              </a:srgbClr>
            </a:solidFill>
            <a:ln w="9525">
              <a:noFill/>
            </a:ln>
          </p:spPr>
          <p:txBody>
            <a:bodyPr/>
            <a:p>
              <a:endParaRPr lang="zh-CN" altLang="en-US"/>
            </a:p>
          </p:txBody>
        </p:sp>
        <p:sp>
          <p:nvSpPr>
            <p:cNvPr id="23721" name="Freeform 20"/>
            <p:cNvSpPr/>
            <p:nvPr/>
          </p:nvSpPr>
          <p:spPr>
            <a:xfrm>
              <a:off x="1470025" y="1349375"/>
              <a:ext cx="0" cy="9525"/>
            </a:xfrm>
            <a:custGeom>
              <a:avLst/>
              <a:gdLst/>
              <a:ahLst/>
              <a:cxnLst>
                <a:cxn ang="0">
                  <a:pos x="0" y="9525"/>
                </a:cxn>
                <a:cxn ang="0">
                  <a:pos x="0" y="0"/>
                </a:cxn>
                <a:cxn ang="0">
                  <a:pos x="0" y="9525"/>
                </a:cxn>
              </a:cxnLst>
              <a:pathLst>
                <a:path h="1">
                  <a:moveTo>
                    <a:pt x="0" y="1"/>
                  </a:moveTo>
                  <a:cubicBezTo>
                    <a:pt x="0" y="1"/>
                    <a:pt x="0" y="0"/>
                    <a:pt x="0" y="0"/>
                  </a:cubicBezTo>
                  <a:cubicBezTo>
                    <a:pt x="0" y="0"/>
                    <a:pt x="0" y="1"/>
                    <a:pt x="0" y="1"/>
                  </a:cubicBezTo>
                  <a:close/>
                </a:path>
              </a:pathLst>
            </a:custGeom>
            <a:solidFill>
              <a:srgbClr val="E84E2D">
                <a:alpha val="100000"/>
              </a:srgbClr>
            </a:solidFill>
            <a:ln w="9525">
              <a:noFill/>
            </a:ln>
          </p:spPr>
          <p:txBody>
            <a:bodyPr/>
            <a:p>
              <a:endParaRPr lang="zh-CN" altLang="en-US"/>
            </a:p>
          </p:txBody>
        </p:sp>
        <p:sp>
          <p:nvSpPr>
            <p:cNvPr id="23722" name="Freeform 21"/>
            <p:cNvSpPr/>
            <p:nvPr/>
          </p:nvSpPr>
          <p:spPr>
            <a:xfrm>
              <a:off x="1419225" y="1390650"/>
              <a:ext cx="11113" cy="0"/>
            </a:xfrm>
            <a:custGeom>
              <a:avLst/>
              <a:gdLst/>
              <a:ahLst/>
              <a:cxnLst>
                <a:cxn ang="0">
                  <a:pos x="0" y="0"/>
                </a:cxn>
                <a:cxn ang="0">
                  <a:pos x="11113" y="0"/>
                </a:cxn>
                <a:cxn ang="0">
                  <a:pos x="0" y="0"/>
                </a:cxn>
              </a:cxnLst>
              <a:pathLst>
                <a:path w="1">
                  <a:moveTo>
                    <a:pt x="0" y="0"/>
                  </a:moveTo>
                  <a:cubicBezTo>
                    <a:pt x="0" y="0"/>
                    <a:pt x="1" y="0"/>
                    <a:pt x="1" y="0"/>
                  </a:cubicBezTo>
                  <a:cubicBezTo>
                    <a:pt x="1" y="0"/>
                    <a:pt x="0" y="0"/>
                    <a:pt x="0" y="0"/>
                  </a:cubicBezTo>
                  <a:close/>
                </a:path>
              </a:pathLst>
            </a:custGeom>
            <a:solidFill>
              <a:srgbClr val="E84E2D">
                <a:alpha val="100000"/>
              </a:srgbClr>
            </a:solidFill>
            <a:ln w="9525">
              <a:noFill/>
            </a:ln>
          </p:spPr>
          <p:txBody>
            <a:bodyPr/>
            <a:p>
              <a:endParaRPr lang="zh-CN" altLang="en-US"/>
            </a:p>
          </p:txBody>
        </p:sp>
        <p:sp>
          <p:nvSpPr>
            <p:cNvPr id="23723" name="Freeform 22"/>
            <p:cNvSpPr/>
            <p:nvPr/>
          </p:nvSpPr>
          <p:spPr>
            <a:xfrm>
              <a:off x="1277937" y="1562100"/>
              <a:ext cx="9525" cy="30163"/>
            </a:xfrm>
            <a:custGeom>
              <a:avLst/>
              <a:gdLst/>
              <a:ahLst/>
              <a:cxnLst>
                <a:cxn ang="0">
                  <a:pos x="0" y="30163"/>
                </a:cxn>
                <a:cxn ang="0">
                  <a:pos x="9525" y="0"/>
                </a:cxn>
                <a:cxn ang="0">
                  <a:pos x="0" y="30163"/>
                </a:cxn>
              </a:cxnLst>
              <a:pathLst>
                <a:path w="1" h="3">
                  <a:moveTo>
                    <a:pt x="0" y="3"/>
                  </a:moveTo>
                  <a:cubicBezTo>
                    <a:pt x="1" y="2"/>
                    <a:pt x="1" y="1"/>
                    <a:pt x="1" y="0"/>
                  </a:cubicBezTo>
                  <a:cubicBezTo>
                    <a:pt x="1" y="1"/>
                    <a:pt x="1" y="2"/>
                    <a:pt x="0" y="3"/>
                  </a:cubicBezTo>
                  <a:close/>
                </a:path>
              </a:pathLst>
            </a:custGeom>
            <a:solidFill>
              <a:srgbClr val="E84E2D">
                <a:alpha val="100000"/>
              </a:srgbClr>
            </a:solidFill>
            <a:ln w="9525">
              <a:noFill/>
            </a:ln>
          </p:spPr>
          <p:txBody>
            <a:bodyPr/>
            <a:p>
              <a:endParaRPr lang="zh-CN" altLang="en-US"/>
            </a:p>
          </p:txBody>
        </p:sp>
        <p:sp>
          <p:nvSpPr>
            <p:cNvPr id="23724" name="Freeform 23"/>
            <p:cNvSpPr/>
            <p:nvPr/>
          </p:nvSpPr>
          <p:spPr>
            <a:xfrm>
              <a:off x="1308100" y="1511300"/>
              <a:ext cx="9525" cy="30163"/>
            </a:xfrm>
            <a:custGeom>
              <a:avLst/>
              <a:gdLst/>
              <a:ahLst/>
              <a:cxnLst>
                <a:cxn ang="0">
                  <a:pos x="0" y="30163"/>
                </a:cxn>
                <a:cxn ang="0">
                  <a:pos x="9525" y="0"/>
                </a:cxn>
                <a:cxn ang="0">
                  <a:pos x="0" y="30163"/>
                </a:cxn>
              </a:cxnLst>
              <a:pathLst>
                <a:path w="1" h="3">
                  <a:moveTo>
                    <a:pt x="0" y="3"/>
                  </a:moveTo>
                  <a:cubicBezTo>
                    <a:pt x="0" y="2"/>
                    <a:pt x="1" y="1"/>
                    <a:pt x="1" y="0"/>
                  </a:cubicBezTo>
                  <a:cubicBezTo>
                    <a:pt x="1" y="1"/>
                    <a:pt x="0" y="2"/>
                    <a:pt x="0" y="3"/>
                  </a:cubicBezTo>
                  <a:close/>
                </a:path>
              </a:pathLst>
            </a:custGeom>
            <a:solidFill>
              <a:srgbClr val="E84E2D">
                <a:alpha val="100000"/>
              </a:srgbClr>
            </a:solidFill>
            <a:ln w="9525">
              <a:noFill/>
            </a:ln>
          </p:spPr>
          <p:txBody>
            <a:bodyPr/>
            <a:p>
              <a:endParaRPr lang="zh-CN" altLang="en-US"/>
            </a:p>
          </p:txBody>
        </p:sp>
        <p:sp>
          <p:nvSpPr>
            <p:cNvPr id="23725" name="Freeform 24"/>
            <p:cNvSpPr/>
            <p:nvPr/>
          </p:nvSpPr>
          <p:spPr>
            <a:xfrm>
              <a:off x="1227137" y="1735138"/>
              <a:ext cx="9525" cy="39688"/>
            </a:xfrm>
            <a:custGeom>
              <a:avLst/>
              <a:gdLst/>
              <a:ahLst/>
              <a:cxnLst>
                <a:cxn ang="0">
                  <a:pos x="0" y="39688"/>
                </a:cxn>
                <a:cxn ang="0">
                  <a:pos x="9525" y="0"/>
                </a:cxn>
                <a:cxn ang="0">
                  <a:pos x="0" y="39688"/>
                </a:cxn>
              </a:cxnLst>
              <a:pathLst>
                <a:path w="1" h="4">
                  <a:moveTo>
                    <a:pt x="0" y="4"/>
                  </a:moveTo>
                  <a:cubicBezTo>
                    <a:pt x="0" y="3"/>
                    <a:pt x="0" y="2"/>
                    <a:pt x="1" y="0"/>
                  </a:cubicBezTo>
                  <a:cubicBezTo>
                    <a:pt x="0" y="2"/>
                    <a:pt x="0" y="3"/>
                    <a:pt x="0" y="4"/>
                  </a:cubicBezTo>
                  <a:close/>
                </a:path>
              </a:pathLst>
            </a:custGeom>
            <a:solidFill>
              <a:srgbClr val="E84E2D">
                <a:alpha val="100000"/>
              </a:srgbClr>
            </a:solidFill>
            <a:ln w="9525">
              <a:noFill/>
            </a:ln>
          </p:spPr>
          <p:txBody>
            <a:bodyPr/>
            <a:p>
              <a:endParaRPr lang="zh-CN" altLang="en-US"/>
            </a:p>
          </p:txBody>
        </p:sp>
        <p:sp>
          <p:nvSpPr>
            <p:cNvPr id="23726" name="Freeform 27"/>
            <p:cNvSpPr/>
            <p:nvPr/>
          </p:nvSpPr>
          <p:spPr>
            <a:xfrm>
              <a:off x="1236662" y="1674813"/>
              <a:ext cx="11113" cy="39688"/>
            </a:xfrm>
            <a:custGeom>
              <a:avLst/>
              <a:gdLst/>
              <a:ahLst/>
              <a:cxnLst>
                <a:cxn ang="0">
                  <a:pos x="0" y="39688"/>
                </a:cxn>
                <a:cxn ang="0">
                  <a:pos x="11113" y="0"/>
                </a:cxn>
                <a:cxn ang="0">
                  <a:pos x="0" y="39688"/>
                </a:cxn>
              </a:cxnLst>
              <a:pathLst>
                <a:path w="1" h="4">
                  <a:moveTo>
                    <a:pt x="0" y="4"/>
                  </a:moveTo>
                  <a:cubicBezTo>
                    <a:pt x="0" y="3"/>
                    <a:pt x="1" y="1"/>
                    <a:pt x="1" y="0"/>
                  </a:cubicBezTo>
                  <a:cubicBezTo>
                    <a:pt x="1" y="1"/>
                    <a:pt x="0" y="3"/>
                    <a:pt x="0" y="4"/>
                  </a:cubicBezTo>
                  <a:close/>
                </a:path>
              </a:pathLst>
            </a:custGeom>
            <a:solidFill>
              <a:srgbClr val="E84E2D">
                <a:alpha val="100000"/>
              </a:srgbClr>
            </a:solidFill>
            <a:ln w="9525">
              <a:noFill/>
            </a:ln>
          </p:spPr>
          <p:txBody>
            <a:bodyPr/>
            <a:p>
              <a:endParaRPr lang="zh-CN" altLang="en-US"/>
            </a:p>
          </p:txBody>
        </p:sp>
        <p:sp>
          <p:nvSpPr>
            <p:cNvPr id="23727" name="Freeform 28"/>
            <p:cNvSpPr/>
            <p:nvPr/>
          </p:nvSpPr>
          <p:spPr>
            <a:xfrm>
              <a:off x="2068512" y="2465388"/>
              <a:ext cx="41275" cy="11113"/>
            </a:xfrm>
            <a:custGeom>
              <a:avLst/>
              <a:gdLst/>
              <a:ahLst/>
              <a:cxnLst>
                <a:cxn ang="0">
                  <a:pos x="41275" y="0"/>
                </a:cxn>
                <a:cxn ang="0">
                  <a:pos x="0" y="11113"/>
                </a:cxn>
                <a:cxn ang="0">
                  <a:pos x="41275" y="0"/>
                </a:cxn>
              </a:cxnLst>
              <a:pathLst>
                <a:path w="4" h="1">
                  <a:moveTo>
                    <a:pt x="4" y="0"/>
                  </a:moveTo>
                  <a:cubicBezTo>
                    <a:pt x="3" y="0"/>
                    <a:pt x="2" y="1"/>
                    <a:pt x="0" y="1"/>
                  </a:cubicBezTo>
                  <a:cubicBezTo>
                    <a:pt x="2" y="1"/>
                    <a:pt x="3" y="0"/>
                    <a:pt x="4" y="0"/>
                  </a:cubicBezTo>
                  <a:close/>
                </a:path>
              </a:pathLst>
            </a:custGeom>
            <a:solidFill>
              <a:srgbClr val="E84E2D">
                <a:alpha val="100000"/>
              </a:srgbClr>
            </a:solidFill>
            <a:ln w="9525">
              <a:noFill/>
            </a:ln>
          </p:spPr>
          <p:txBody>
            <a:bodyPr/>
            <a:p>
              <a:endParaRPr lang="zh-CN" altLang="en-US"/>
            </a:p>
          </p:txBody>
        </p:sp>
        <p:sp>
          <p:nvSpPr>
            <p:cNvPr id="23728" name="Freeform 29"/>
            <p:cNvSpPr/>
            <p:nvPr/>
          </p:nvSpPr>
          <p:spPr>
            <a:xfrm>
              <a:off x="1216025" y="1795463"/>
              <a:ext cx="11113" cy="71438"/>
            </a:xfrm>
            <a:custGeom>
              <a:avLst/>
              <a:gdLst/>
              <a:ahLst/>
              <a:cxnLst>
                <a:cxn ang="0">
                  <a:pos x="0" y="71438"/>
                </a:cxn>
                <a:cxn ang="0">
                  <a:pos x="11113" y="0"/>
                </a:cxn>
                <a:cxn ang="0">
                  <a:pos x="0" y="71438"/>
                </a:cxn>
              </a:cxnLst>
              <a:pathLst>
                <a:path w="1" h="7">
                  <a:moveTo>
                    <a:pt x="0" y="7"/>
                  </a:moveTo>
                  <a:cubicBezTo>
                    <a:pt x="0" y="5"/>
                    <a:pt x="0" y="2"/>
                    <a:pt x="1" y="0"/>
                  </a:cubicBezTo>
                  <a:cubicBezTo>
                    <a:pt x="0" y="2"/>
                    <a:pt x="0" y="5"/>
                    <a:pt x="0" y="7"/>
                  </a:cubicBezTo>
                  <a:close/>
                </a:path>
              </a:pathLst>
            </a:custGeom>
            <a:solidFill>
              <a:srgbClr val="E84E2D">
                <a:alpha val="100000"/>
              </a:srgbClr>
            </a:solidFill>
            <a:ln w="9525">
              <a:noFill/>
            </a:ln>
          </p:spPr>
          <p:txBody>
            <a:bodyPr/>
            <a:p>
              <a:endParaRPr lang="zh-CN" altLang="en-US"/>
            </a:p>
          </p:txBody>
        </p:sp>
        <p:sp>
          <p:nvSpPr>
            <p:cNvPr id="23729" name="Freeform 30"/>
            <p:cNvSpPr/>
            <p:nvPr/>
          </p:nvSpPr>
          <p:spPr>
            <a:xfrm>
              <a:off x="1338262" y="1471613"/>
              <a:ext cx="20638" cy="19050"/>
            </a:xfrm>
            <a:custGeom>
              <a:avLst/>
              <a:gdLst/>
              <a:ahLst/>
              <a:cxnLst>
                <a:cxn ang="0">
                  <a:pos x="0" y="19050"/>
                </a:cxn>
                <a:cxn ang="0">
                  <a:pos x="20638" y="0"/>
                </a:cxn>
                <a:cxn ang="0">
                  <a:pos x="0" y="19050"/>
                </a:cxn>
              </a:cxnLst>
              <a:pathLst>
                <a:path w="2" h="2">
                  <a:moveTo>
                    <a:pt x="0" y="2"/>
                  </a:moveTo>
                  <a:cubicBezTo>
                    <a:pt x="1" y="1"/>
                    <a:pt x="1" y="0"/>
                    <a:pt x="2" y="0"/>
                  </a:cubicBezTo>
                  <a:cubicBezTo>
                    <a:pt x="1" y="0"/>
                    <a:pt x="1" y="1"/>
                    <a:pt x="0" y="2"/>
                  </a:cubicBezTo>
                  <a:close/>
                </a:path>
              </a:pathLst>
            </a:custGeom>
            <a:solidFill>
              <a:srgbClr val="E84E2D">
                <a:alpha val="100000"/>
              </a:srgbClr>
            </a:solidFill>
            <a:ln w="9525">
              <a:noFill/>
            </a:ln>
          </p:spPr>
          <p:txBody>
            <a:bodyPr/>
            <a:p>
              <a:endParaRPr lang="zh-CN" altLang="en-US"/>
            </a:p>
          </p:txBody>
        </p:sp>
        <p:sp>
          <p:nvSpPr>
            <p:cNvPr id="23730" name="Freeform 31"/>
            <p:cNvSpPr/>
            <p:nvPr/>
          </p:nvSpPr>
          <p:spPr>
            <a:xfrm>
              <a:off x="0" y="1866900"/>
              <a:ext cx="9525" cy="101600"/>
            </a:xfrm>
            <a:custGeom>
              <a:avLst/>
              <a:gdLst/>
              <a:ahLst/>
              <a:cxnLst>
                <a:cxn ang="0">
                  <a:pos x="9525" y="101600"/>
                </a:cxn>
                <a:cxn ang="0">
                  <a:pos x="0" y="0"/>
                </a:cxn>
                <a:cxn ang="0">
                  <a:pos x="9525" y="101600"/>
                </a:cxn>
              </a:cxnLst>
              <a:pathLst>
                <a:path w="1" h="10">
                  <a:moveTo>
                    <a:pt x="1" y="10"/>
                  </a:moveTo>
                  <a:cubicBezTo>
                    <a:pt x="0" y="6"/>
                    <a:pt x="0" y="3"/>
                    <a:pt x="0" y="0"/>
                  </a:cubicBezTo>
                  <a:cubicBezTo>
                    <a:pt x="0" y="3"/>
                    <a:pt x="0" y="6"/>
                    <a:pt x="1" y="10"/>
                  </a:cubicBezTo>
                  <a:close/>
                </a:path>
              </a:pathLst>
            </a:custGeom>
            <a:solidFill>
              <a:srgbClr val="E84E2D">
                <a:alpha val="100000"/>
              </a:srgbClr>
            </a:solidFill>
            <a:ln w="9525">
              <a:noFill/>
            </a:ln>
          </p:spPr>
          <p:txBody>
            <a:bodyPr/>
            <a:p>
              <a:endParaRPr lang="zh-CN" altLang="en-US"/>
            </a:p>
          </p:txBody>
        </p:sp>
        <p:sp>
          <p:nvSpPr>
            <p:cNvPr id="23731" name="Freeform 33"/>
            <p:cNvSpPr/>
            <p:nvPr/>
          </p:nvSpPr>
          <p:spPr>
            <a:xfrm>
              <a:off x="69850" y="2374900"/>
              <a:ext cx="1908175" cy="1358900"/>
            </a:xfrm>
            <a:custGeom>
              <a:avLst/>
              <a:gdLst/>
              <a:ahLst/>
              <a:cxnLst>
                <a:cxn ang="0">
                  <a:pos x="111649" y="263667"/>
                </a:cxn>
                <a:cxn ang="0">
                  <a:pos x="101499" y="273808"/>
                </a:cxn>
                <a:cxn ang="0">
                  <a:pos x="0" y="0"/>
                </a:cxn>
                <a:cxn ang="0">
                  <a:pos x="1796526" y="1358900"/>
                </a:cxn>
                <a:cxn ang="0">
                  <a:pos x="1908175" y="1348759"/>
                </a:cxn>
                <a:cxn ang="0">
                  <a:pos x="1816826" y="1358900"/>
                </a:cxn>
                <a:cxn ang="0">
                  <a:pos x="111649" y="263667"/>
                </a:cxn>
              </a:cxnLst>
              <a:pathLst>
                <a:path w="188" h="134">
                  <a:moveTo>
                    <a:pt x="11" y="26"/>
                  </a:moveTo>
                  <a:cubicBezTo>
                    <a:pt x="11" y="26"/>
                    <a:pt x="11" y="27"/>
                    <a:pt x="10" y="27"/>
                  </a:cubicBezTo>
                  <a:cubicBezTo>
                    <a:pt x="6" y="18"/>
                    <a:pt x="3" y="9"/>
                    <a:pt x="0" y="0"/>
                  </a:cubicBezTo>
                  <a:cubicBezTo>
                    <a:pt x="22" y="77"/>
                    <a:pt x="93" y="134"/>
                    <a:pt x="177" y="134"/>
                  </a:cubicBezTo>
                  <a:cubicBezTo>
                    <a:pt x="181" y="134"/>
                    <a:pt x="184" y="134"/>
                    <a:pt x="188" y="133"/>
                  </a:cubicBezTo>
                  <a:cubicBezTo>
                    <a:pt x="185" y="133"/>
                    <a:pt x="182" y="134"/>
                    <a:pt x="179" y="134"/>
                  </a:cubicBezTo>
                  <a:cubicBezTo>
                    <a:pt x="104" y="134"/>
                    <a:pt x="40" y="89"/>
                    <a:pt x="11" y="26"/>
                  </a:cubicBezTo>
                  <a:close/>
                </a:path>
              </a:pathLst>
            </a:custGeom>
            <a:solidFill>
              <a:srgbClr val="E84E2D">
                <a:alpha val="100000"/>
              </a:srgbClr>
            </a:solidFill>
            <a:ln w="9525">
              <a:noFill/>
            </a:ln>
          </p:spPr>
          <p:txBody>
            <a:bodyPr/>
            <a:p>
              <a:endParaRPr lang="zh-CN" altLang="en-US"/>
            </a:p>
          </p:txBody>
        </p:sp>
        <p:sp>
          <p:nvSpPr>
            <p:cNvPr id="23732" name="Freeform 34"/>
            <p:cNvSpPr/>
            <p:nvPr/>
          </p:nvSpPr>
          <p:spPr>
            <a:xfrm>
              <a:off x="60325" y="1379538"/>
              <a:ext cx="9525" cy="41275"/>
            </a:xfrm>
            <a:custGeom>
              <a:avLst/>
              <a:gdLst/>
              <a:ahLst/>
              <a:cxnLst>
                <a:cxn ang="0">
                  <a:pos x="0" y="41275"/>
                </a:cxn>
                <a:cxn ang="0">
                  <a:pos x="9525" y="0"/>
                </a:cxn>
                <a:cxn ang="0">
                  <a:pos x="0" y="41275"/>
                </a:cxn>
              </a:cxnLst>
              <a:pathLst>
                <a:path w="1" h="4">
                  <a:moveTo>
                    <a:pt x="0" y="4"/>
                  </a:moveTo>
                  <a:cubicBezTo>
                    <a:pt x="0" y="3"/>
                    <a:pt x="0" y="1"/>
                    <a:pt x="1" y="0"/>
                  </a:cubicBezTo>
                  <a:cubicBezTo>
                    <a:pt x="0" y="1"/>
                    <a:pt x="0" y="3"/>
                    <a:pt x="0" y="4"/>
                  </a:cubicBezTo>
                  <a:close/>
                </a:path>
              </a:pathLst>
            </a:custGeom>
            <a:solidFill>
              <a:srgbClr val="E84E2D">
                <a:alpha val="100000"/>
              </a:srgbClr>
            </a:solidFill>
            <a:ln w="9525">
              <a:noFill/>
            </a:ln>
          </p:spPr>
          <p:txBody>
            <a:bodyPr/>
            <a:p>
              <a:endParaRPr lang="zh-CN" altLang="en-US"/>
            </a:p>
          </p:txBody>
        </p:sp>
        <p:sp>
          <p:nvSpPr>
            <p:cNvPr id="23733" name="Freeform 38"/>
            <p:cNvSpPr/>
            <p:nvPr/>
          </p:nvSpPr>
          <p:spPr>
            <a:xfrm>
              <a:off x="9525" y="1989138"/>
              <a:ext cx="0" cy="69850"/>
            </a:xfrm>
            <a:custGeom>
              <a:avLst/>
              <a:gdLst/>
              <a:ahLst/>
              <a:cxnLst>
                <a:cxn ang="0">
                  <a:pos x="0" y="69850"/>
                </a:cxn>
                <a:cxn ang="0">
                  <a:pos x="0" y="0"/>
                </a:cxn>
                <a:cxn ang="0">
                  <a:pos x="0" y="69850"/>
                </a:cxn>
              </a:cxnLst>
              <a:pathLst>
                <a:path h="7">
                  <a:moveTo>
                    <a:pt x="0" y="7"/>
                  </a:moveTo>
                  <a:cubicBezTo>
                    <a:pt x="0" y="5"/>
                    <a:pt x="0" y="3"/>
                    <a:pt x="0" y="0"/>
                  </a:cubicBezTo>
                  <a:cubicBezTo>
                    <a:pt x="0" y="3"/>
                    <a:pt x="0" y="5"/>
                    <a:pt x="0" y="7"/>
                  </a:cubicBezTo>
                  <a:close/>
                </a:path>
              </a:pathLst>
            </a:custGeom>
            <a:solidFill>
              <a:srgbClr val="E84E2D">
                <a:alpha val="100000"/>
              </a:srgbClr>
            </a:solidFill>
            <a:ln w="9525">
              <a:noFill/>
            </a:ln>
          </p:spPr>
          <p:txBody>
            <a:bodyPr/>
            <a:p>
              <a:endParaRPr lang="zh-CN" altLang="en-US"/>
            </a:p>
          </p:txBody>
        </p:sp>
        <p:sp>
          <p:nvSpPr>
            <p:cNvPr id="23734" name="Freeform 39"/>
            <p:cNvSpPr/>
            <p:nvPr/>
          </p:nvSpPr>
          <p:spPr>
            <a:xfrm>
              <a:off x="20637" y="2090738"/>
              <a:ext cx="9525" cy="69850"/>
            </a:xfrm>
            <a:custGeom>
              <a:avLst/>
              <a:gdLst/>
              <a:ahLst/>
              <a:cxnLst>
                <a:cxn ang="0">
                  <a:pos x="9525" y="69850"/>
                </a:cxn>
                <a:cxn ang="0">
                  <a:pos x="0" y="0"/>
                </a:cxn>
                <a:cxn ang="0">
                  <a:pos x="9525" y="69850"/>
                </a:cxn>
              </a:cxnLst>
              <a:pathLst>
                <a:path w="1" h="7">
                  <a:moveTo>
                    <a:pt x="1" y="7"/>
                  </a:moveTo>
                  <a:cubicBezTo>
                    <a:pt x="0" y="5"/>
                    <a:pt x="0" y="3"/>
                    <a:pt x="0" y="0"/>
                  </a:cubicBezTo>
                  <a:cubicBezTo>
                    <a:pt x="0" y="3"/>
                    <a:pt x="0" y="5"/>
                    <a:pt x="1" y="7"/>
                  </a:cubicBezTo>
                  <a:close/>
                </a:path>
              </a:pathLst>
            </a:custGeom>
            <a:solidFill>
              <a:srgbClr val="E84E2D">
                <a:alpha val="100000"/>
              </a:srgbClr>
            </a:solidFill>
            <a:ln w="9525">
              <a:noFill/>
            </a:ln>
          </p:spPr>
          <p:txBody>
            <a:bodyPr/>
            <a:p>
              <a:endParaRPr lang="zh-CN" altLang="en-US"/>
            </a:p>
          </p:txBody>
        </p:sp>
        <p:sp>
          <p:nvSpPr>
            <p:cNvPr id="23735" name="Freeform 40"/>
            <p:cNvSpPr/>
            <p:nvPr/>
          </p:nvSpPr>
          <p:spPr>
            <a:xfrm>
              <a:off x="80962" y="1298575"/>
              <a:ext cx="9525" cy="41275"/>
            </a:xfrm>
            <a:custGeom>
              <a:avLst/>
              <a:gdLst/>
              <a:ahLst/>
              <a:cxnLst>
                <a:cxn ang="0">
                  <a:pos x="0" y="41275"/>
                </a:cxn>
                <a:cxn ang="0">
                  <a:pos x="9525" y="0"/>
                </a:cxn>
                <a:cxn ang="0">
                  <a:pos x="0" y="41275"/>
                </a:cxn>
              </a:cxnLst>
              <a:pathLst>
                <a:path w="1" h="4">
                  <a:moveTo>
                    <a:pt x="0" y="4"/>
                  </a:moveTo>
                  <a:cubicBezTo>
                    <a:pt x="0" y="2"/>
                    <a:pt x="1" y="1"/>
                    <a:pt x="1" y="0"/>
                  </a:cubicBezTo>
                  <a:cubicBezTo>
                    <a:pt x="1" y="1"/>
                    <a:pt x="0" y="2"/>
                    <a:pt x="0" y="4"/>
                  </a:cubicBezTo>
                  <a:close/>
                </a:path>
              </a:pathLst>
            </a:custGeom>
            <a:solidFill>
              <a:srgbClr val="E84E2D">
                <a:alpha val="100000"/>
              </a:srgbClr>
            </a:solidFill>
            <a:ln w="9525">
              <a:noFill/>
            </a:ln>
          </p:spPr>
          <p:txBody>
            <a:bodyPr/>
            <a:p>
              <a:endParaRPr lang="zh-CN" altLang="en-US"/>
            </a:p>
          </p:txBody>
        </p:sp>
        <p:sp>
          <p:nvSpPr>
            <p:cNvPr id="23736" name="Freeform 42"/>
            <p:cNvSpPr/>
            <p:nvPr/>
          </p:nvSpPr>
          <p:spPr>
            <a:xfrm>
              <a:off x="9525" y="1744663"/>
              <a:ext cx="0" cy="30163"/>
            </a:xfrm>
            <a:custGeom>
              <a:avLst/>
              <a:gdLst/>
              <a:ahLst/>
              <a:cxnLst>
                <a:cxn ang="0">
                  <a:pos x="0" y="30163"/>
                </a:cxn>
                <a:cxn ang="0">
                  <a:pos x="0" y="0"/>
                </a:cxn>
                <a:cxn ang="0">
                  <a:pos x="0" y="30163"/>
                </a:cxn>
              </a:cxnLst>
              <a:pathLst>
                <a:path h="3">
                  <a:moveTo>
                    <a:pt x="0" y="3"/>
                  </a:moveTo>
                  <a:cubicBezTo>
                    <a:pt x="0" y="2"/>
                    <a:pt x="0" y="1"/>
                    <a:pt x="0" y="0"/>
                  </a:cubicBezTo>
                  <a:cubicBezTo>
                    <a:pt x="0" y="1"/>
                    <a:pt x="0" y="2"/>
                    <a:pt x="0" y="3"/>
                  </a:cubicBezTo>
                  <a:close/>
                </a:path>
              </a:pathLst>
            </a:custGeom>
            <a:solidFill>
              <a:srgbClr val="E84E2D">
                <a:alpha val="100000"/>
              </a:srgbClr>
            </a:solidFill>
            <a:ln w="9525">
              <a:noFill/>
            </a:ln>
          </p:spPr>
          <p:txBody>
            <a:bodyPr/>
            <a:p>
              <a:endParaRPr lang="zh-CN" altLang="en-US"/>
            </a:p>
          </p:txBody>
        </p:sp>
        <p:sp>
          <p:nvSpPr>
            <p:cNvPr id="23737" name="Freeform 43"/>
            <p:cNvSpPr/>
            <p:nvPr/>
          </p:nvSpPr>
          <p:spPr>
            <a:xfrm>
              <a:off x="2058987" y="3724275"/>
              <a:ext cx="0" cy="0"/>
            </a:xfrm>
            <a:custGeom>
              <a:avLst/>
              <a:gdLst/>
              <a:ahLst/>
              <a:cxnLst>
                <a:cxn ang="0">
                  <a:pos x="0" y="0"/>
                </a:cxn>
                <a:cxn ang="0">
                  <a:pos x="0" y="0"/>
                </a:cxn>
                <a:cxn ang="0">
                  <a:pos x="0" y="0"/>
                </a:cxn>
              </a:cxnLst>
              <a:pathLst>
                <a:path>
                  <a:moveTo>
                    <a:pt x="0" y="0"/>
                  </a:moveTo>
                  <a:cubicBezTo>
                    <a:pt x="0" y="0"/>
                    <a:pt x="0" y="0"/>
                    <a:pt x="0" y="0"/>
                  </a:cubicBezTo>
                  <a:cubicBezTo>
                    <a:pt x="0" y="0"/>
                    <a:pt x="0" y="0"/>
                    <a:pt x="0" y="0"/>
                  </a:cubicBezTo>
                  <a:close/>
                </a:path>
              </a:pathLst>
            </a:custGeom>
            <a:solidFill>
              <a:srgbClr val="E84E2D">
                <a:alpha val="100000"/>
              </a:srgbClr>
            </a:solidFill>
            <a:ln w="9525">
              <a:noFill/>
            </a:ln>
          </p:spPr>
          <p:txBody>
            <a:bodyPr/>
            <a:p>
              <a:endParaRPr lang="zh-CN" altLang="en-US"/>
            </a:p>
          </p:txBody>
        </p:sp>
        <p:sp>
          <p:nvSpPr>
            <p:cNvPr id="23738" name="Freeform 45"/>
            <p:cNvSpPr/>
            <p:nvPr/>
          </p:nvSpPr>
          <p:spPr>
            <a:xfrm>
              <a:off x="9525" y="1643063"/>
              <a:ext cx="11113" cy="41275"/>
            </a:xfrm>
            <a:custGeom>
              <a:avLst/>
              <a:gdLst/>
              <a:ahLst/>
              <a:cxnLst>
                <a:cxn ang="0">
                  <a:pos x="0" y="41275"/>
                </a:cxn>
                <a:cxn ang="0">
                  <a:pos x="11113" y="0"/>
                </a:cxn>
                <a:cxn ang="0">
                  <a:pos x="0" y="41275"/>
                </a:cxn>
              </a:cxnLst>
              <a:pathLst>
                <a:path w="1" h="4">
                  <a:moveTo>
                    <a:pt x="0" y="4"/>
                  </a:moveTo>
                  <a:cubicBezTo>
                    <a:pt x="0" y="3"/>
                    <a:pt x="0" y="1"/>
                    <a:pt x="1" y="0"/>
                  </a:cubicBezTo>
                  <a:cubicBezTo>
                    <a:pt x="0" y="1"/>
                    <a:pt x="0" y="3"/>
                    <a:pt x="0" y="4"/>
                  </a:cubicBezTo>
                  <a:close/>
                </a:path>
              </a:pathLst>
            </a:custGeom>
            <a:solidFill>
              <a:srgbClr val="E84E2D">
                <a:alpha val="100000"/>
              </a:srgbClr>
            </a:solidFill>
            <a:ln w="9525">
              <a:noFill/>
            </a:ln>
          </p:spPr>
          <p:txBody>
            <a:bodyPr/>
            <a:p>
              <a:endParaRPr lang="zh-CN" altLang="en-US"/>
            </a:p>
          </p:txBody>
        </p:sp>
        <p:sp>
          <p:nvSpPr>
            <p:cNvPr id="23739" name="Freeform 46"/>
            <p:cNvSpPr/>
            <p:nvPr/>
          </p:nvSpPr>
          <p:spPr>
            <a:xfrm>
              <a:off x="395287" y="71438"/>
              <a:ext cx="963613" cy="638175"/>
            </a:xfrm>
            <a:custGeom>
              <a:avLst/>
              <a:gdLst/>
              <a:ahLst/>
              <a:cxnLst>
                <a:cxn ang="0">
                  <a:pos x="689744" y="101298"/>
                </a:cxn>
                <a:cxn ang="0">
                  <a:pos x="689744" y="101298"/>
                </a:cxn>
                <a:cxn ang="0">
                  <a:pos x="740461" y="70908"/>
                </a:cxn>
                <a:cxn ang="0">
                  <a:pos x="770890" y="60779"/>
                </a:cxn>
                <a:cxn ang="0">
                  <a:pos x="841893" y="40519"/>
                </a:cxn>
                <a:cxn ang="0">
                  <a:pos x="841893" y="40519"/>
                </a:cxn>
                <a:cxn ang="0">
                  <a:pos x="963613" y="0"/>
                </a:cxn>
                <a:cxn ang="0">
                  <a:pos x="0" y="638175"/>
                </a:cxn>
                <a:cxn ang="0">
                  <a:pos x="689744" y="101298"/>
                </a:cxn>
              </a:cxnLst>
              <a:pathLst>
                <a:path w="95" h="63">
                  <a:moveTo>
                    <a:pt x="68" y="10"/>
                  </a:moveTo>
                  <a:cubicBezTo>
                    <a:pt x="68" y="10"/>
                    <a:pt x="68" y="10"/>
                    <a:pt x="68" y="10"/>
                  </a:cubicBezTo>
                  <a:cubicBezTo>
                    <a:pt x="70" y="9"/>
                    <a:pt x="72" y="8"/>
                    <a:pt x="73" y="7"/>
                  </a:cubicBezTo>
                  <a:cubicBezTo>
                    <a:pt x="74" y="7"/>
                    <a:pt x="75" y="7"/>
                    <a:pt x="76" y="6"/>
                  </a:cubicBezTo>
                  <a:cubicBezTo>
                    <a:pt x="78" y="6"/>
                    <a:pt x="80" y="5"/>
                    <a:pt x="83" y="4"/>
                  </a:cubicBezTo>
                  <a:cubicBezTo>
                    <a:pt x="83" y="4"/>
                    <a:pt x="83" y="4"/>
                    <a:pt x="83" y="4"/>
                  </a:cubicBezTo>
                  <a:cubicBezTo>
                    <a:pt x="87" y="2"/>
                    <a:pt x="91" y="1"/>
                    <a:pt x="95" y="0"/>
                  </a:cubicBezTo>
                  <a:cubicBezTo>
                    <a:pt x="57" y="10"/>
                    <a:pt x="24" y="33"/>
                    <a:pt x="0" y="63"/>
                  </a:cubicBezTo>
                  <a:cubicBezTo>
                    <a:pt x="18" y="41"/>
                    <a:pt x="41" y="22"/>
                    <a:pt x="68" y="10"/>
                  </a:cubicBezTo>
                  <a:close/>
                </a:path>
              </a:pathLst>
            </a:custGeom>
            <a:solidFill>
              <a:srgbClr val="E84E2D">
                <a:alpha val="100000"/>
              </a:srgbClr>
            </a:solidFill>
            <a:ln w="9525">
              <a:noFill/>
            </a:ln>
          </p:spPr>
          <p:txBody>
            <a:bodyPr/>
            <a:p>
              <a:endParaRPr lang="zh-CN" altLang="en-US"/>
            </a:p>
          </p:txBody>
        </p:sp>
        <p:sp>
          <p:nvSpPr>
            <p:cNvPr id="23740" name="Freeform 49"/>
            <p:cNvSpPr/>
            <p:nvPr/>
          </p:nvSpPr>
          <p:spPr>
            <a:xfrm>
              <a:off x="39687" y="1460500"/>
              <a:ext cx="0" cy="41275"/>
            </a:xfrm>
            <a:custGeom>
              <a:avLst/>
              <a:gdLst/>
              <a:ahLst/>
              <a:cxnLst>
                <a:cxn ang="0">
                  <a:pos x="0" y="41275"/>
                </a:cxn>
                <a:cxn ang="0">
                  <a:pos x="0" y="0"/>
                </a:cxn>
                <a:cxn ang="0">
                  <a:pos x="0" y="41275"/>
                </a:cxn>
              </a:cxnLst>
              <a:pathLst>
                <a:path h="4">
                  <a:moveTo>
                    <a:pt x="0" y="4"/>
                  </a:moveTo>
                  <a:cubicBezTo>
                    <a:pt x="0" y="3"/>
                    <a:pt x="0" y="2"/>
                    <a:pt x="0" y="0"/>
                  </a:cubicBezTo>
                  <a:cubicBezTo>
                    <a:pt x="0" y="2"/>
                    <a:pt x="0" y="3"/>
                    <a:pt x="0" y="4"/>
                  </a:cubicBezTo>
                  <a:close/>
                </a:path>
              </a:pathLst>
            </a:custGeom>
            <a:solidFill>
              <a:srgbClr val="E84E2D">
                <a:alpha val="100000"/>
              </a:srgbClr>
            </a:solidFill>
            <a:ln w="9525">
              <a:noFill/>
            </a:ln>
          </p:spPr>
          <p:txBody>
            <a:bodyPr/>
            <a:p>
              <a:endParaRPr lang="zh-CN" altLang="en-US"/>
            </a:p>
          </p:txBody>
        </p:sp>
        <p:sp>
          <p:nvSpPr>
            <p:cNvPr id="23741" name="Freeform 50"/>
            <p:cNvSpPr/>
            <p:nvPr/>
          </p:nvSpPr>
          <p:spPr>
            <a:xfrm>
              <a:off x="1622425" y="9525"/>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close/>
                </a:path>
              </a:pathLst>
            </a:custGeom>
            <a:solidFill>
              <a:srgbClr val="FFF3DE">
                <a:alpha val="100000"/>
              </a:srgbClr>
            </a:solidFill>
            <a:ln w="9525">
              <a:noFill/>
            </a:ln>
          </p:spPr>
          <p:txBody>
            <a:bodyPr/>
            <a:p>
              <a:endParaRPr lang="zh-CN" altLang="en-US"/>
            </a:p>
          </p:txBody>
        </p:sp>
        <p:sp>
          <p:nvSpPr>
            <p:cNvPr id="23742" name="Freeform 53"/>
            <p:cNvSpPr/>
            <p:nvPr/>
          </p:nvSpPr>
          <p:spPr>
            <a:xfrm>
              <a:off x="1165225" y="111125"/>
              <a:ext cx="71438" cy="20638"/>
            </a:xfrm>
            <a:custGeom>
              <a:avLst/>
              <a:gdLst/>
              <a:ahLst/>
              <a:cxnLst>
                <a:cxn ang="0">
                  <a:pos x="71438" y="0"/>
                </a:cxn>
                <a:cxn ang="0">
                  <a:pos x="0" y="20638"/>
                </a:cxn>
                <a:cxn ang="0">
                  <a:pos x="71438" y="0"/>
                </a:cxn>
              </a:cxnLst>
              <a:pathLst>
                <a:path w="7" h="2">
                  <a:moveTo>
                    <a:pt x="7" y="0"/>
                  </a:moveTo>
                  <a:cubicBezTo>
                    <a:pt x="4" y="1"/>
                    <a:pt x="2" y="2"/>
                    <a:pt x="0" y="2"/>
                  </a:cubicBezTo>
                  <a:cubicBezTo>
                    <a:pt x="2" y="2"/>
                    <a:pt x="4" y="1"/>
                    <a:pt x="7" y="0"/>
                  </a:cubicBezTo>
                  <a:close/>
                </a:path>
              </a:pathLst>
            </a:custGeom>
            <a:solidFill>
              <a:srgbClr val="5B4E21">
                <a:alpha val="100000"/>
              </a:srgbClr>
            </a:solidFill>
            <a:ln w="9525">
              <a:noFill/>
            </a:ln>
          </p:spPr>
          <p:txBody>
            <a:bodyPr/>
            <a:p>
              <a:endParaRPr lang="zh-CN" altLang="en-US"/>
            </a:p>
          </p:txBody>
        </p:sp>
        <p:sp>
          <p:nvSpPr>
            <p:cNvPr id="23743" name="Freeform 54"/>
            <p:cNvSpPr/>
            <p:nvPr/>
          </p:nvSpPr>
          <p:spPr>
            <a:xfrm>
              <a:off x="1084262" y="141288"/>
              <a:ext cx="50800" cy="30163"/>
            </a:xfrm>
            <a:custGeom>
              <a:avLst/>
              <a:gdLst/>
              <a:ahLst/>
              <a:cxnLst>
                <a:cxn ang="0">
                  <a:pos x="0" y="30163"/>
                </a:cxn>
                <a:cxn ang="0">
                  <a:pos x="50800" y="0"/>
                </a:cxn>
                <a:cxn ang="0">
                  <a:pos x="0" y="30163"/>
                </a:cxn>
                <a:cxn ang="0">
                  <a:pos x="0" y="30163"/>
                </a:cxn>
              </a:cxnLst>
              <a:pathLst>
                <a:path w="5" h="3">
                  <a:moveTo>
                    <a:pt x="0" y="3"/>
                  </a:moveTo>
                  <a:cubicBezTo>
                    <a:pt x="2" y="2"/>
                    <a:pt x="4" y="1"/>
                    <a:pt x="5" y="0"/>
                  </a:cubicBezTo>
                  <a:cubicBezTo>
                    <a:pt x="4" y="1"/>
                    <a:pt x="2" y="2"/>
                    <a:pt x="0" y="3"/>
                  </a:cubicBezTo>
                  <a:cubicBezTo>
                    <a:pt x="0" y="3"/>
                    <a:pt x="0" y="3"/>
                    <a:pt x="0" y="3"/>
                  </a:cubicBezTo>
                  <a:close/>
                </a:path>
              </a:pathLst>
            </a:custGeom>
            <a:solidFill>
              <a:srgbClr val="5B4E21">
                <a:alpha val="100000"/>
              </a:srgbClr>
            </a:solidFill>
            <a:ln w="9525">
              <a:noFill/>
            </a:ln>
          </p:spPr>
          <p:txBody>
            <a:bodyPr/>
            <a:p>
              <a:endParaRPr lang="zh-CN" altLang="en-US"/>
            </a:p>
          </p:txBody>
        </p:sp>
        <p:sp>
          <p:nvSpPr>
            <p:cNvPr id="23744" name="Freeform 55"/>
            <p:cNvSpPr/>
            <p:nvPr/>
          </p:nvSpPr>
          <p:spPr>
            <a:xfrm>
              <a:off x="1236662" y="9525"/>
              <a:ext cx="385763" cy="101600"/>
            </a:xfrm>
            <a:custGeom>
              <a:avLst/>
              <a:gdLst/>
              <a:ahLst/>
              <a:cxnLst>
                <a:cxn ang="0">
                  <a:pos x="314701" y="10160"/>
                </a:cxn>
                <a:cxn ang="0">
                  <a:pos x="385763" y="0"/>
                </a:cxn>
                <a:cxn ang="0">
                  <a:pos x="335005" y="10160"/>
                </a:cxn>
                <a:cxn ang="0">
                  <a:pos x="304550" y="20320"/>
                </a:cxn>
                <a:cxn ang="0">
                  <a:pos x="233488" y="30480"/>
                </a:cxn>
                <a:cxn ang="0">
                  <a:pos x="213185" y="30480"/>
                </a:cxn>
                <a:cxn ang="0">
                  <a:pos x="131972" y="50800"/>
                </a:cxn>
                <a:cxn ang="0">
                  <a:pos x="121820" y="60960"/>
                </a:cxn>
                <a:cxn ang="0">
                  <a:pos x="0" y="101600"/>
                </a:cxn>
                <a:cxn ang="0">
                  <a:pos x="314701" y="10160"/>
                </a:cxn>
              </a:cxnLst>
              <a:pathLst>
                <a:path w="38" h="10">
                  <a:moveTo>
                    <a:pt x="31" y="1"/>
                  </a:moveTo>
                  <a:cubicBezTo>
                    <a:pt x="33" y="1"/>
                    <a:pt x="36" y="1"/>
                    <a:pt x="38" y="0"/>
                  </a:cubicBezTo>
                  <a:cubicBezTo>
                    <a:pt x="36" y="1"/>
                    <a:pt x="34" y="1"/>
                    <a:pt x="33" y="1"/>
                  </a:cubicBezTo>
                  <a:cubicBezTo>
                    <a:pt x="32" y="1"/>
                    <a:pt x="31" y="1"/>
                    <a:pt x="30" y="2"/>
                  </a:cubicBezTo>
                  <a:cubicBezTo>
                    <a:pt x="28" y="2"/>
                    <a:pt x="25" y="2"/>
                    <a:pt x="23" y="3"/>
                  </a:cubicBezTo>
                  <a:cubicBezTo>
                    <a:pt x="22" y="3"/>
                    <a:pt x="22" y="3"/>
                    <a:pt x="21" y="3"/>
                  </a:cubicBezTo>
                  <a:cubicBezTo>
                    <a:pt x="18" y="4"/>
                    <a:pt x="16" y="5"/>
                    <a:pt x="13" y="5"/>
                  </a:cubicBezTo>
                  <a:cubicBezTo>
                    <a:pt x="13" y="5"/>
                    <a:pt x="13" y="6"/>
                    <a:pt x="12" y="6"/>
                  </a:cubicBezTo>
                  <a:cubicBezTo>
                    <a:pt x="8" y="7"/>
                    <a:pt x="4" y="8"/>
                    <a:pt x="0" y="10"/>
                  </a:cubicBezTo>
                  <a:cubicBezTo>
                    <a:pt x="10" y="6"/>
                    <a:pt x="21" y="3"/>
                    <a:pt x="31" y="1"/>
                  </a:cubicBezTo>
                  <a:close/>
                </a:path>
              </a:pathLst>
            </a:custGeom>
            <a:solidFill>
              <a:srgbClr val="5B4E21">
                <a:alpha val="100000"/>
              </a:srgbClr>
            </a:solidFill>
            <a:ln w="9525">
              <a:noFill/>
            </a:ln>
          </p:spPr>
          <p:txBody>
            <a:bodyPr/>
            <a:p>
              <a:endParaRPr lang="zh-CN" altLang="en-US"/>
            </a:p>
          </p:txBody>
        </p:sp>
        <p:sp>
          <p:nvSpPr>
            <p:cNvPr id="23745" name="Freeform 56"/>
            <p:cNvSpPr/>
            <p:nvPr/>
          </p:nvSpPr>
          <p:spPr>
            <a:xfrm>
              <a:off x="1631478" y="9053"/>
              <a:ext cx="2089150" cy="2282825"/>
            </a:xfrm>
            <a:custGeom>
              <a:avLst/>
              <a:gdLst/>
              <a:ahLst/>
              <a:cxnLst>
                <a:cxn ang="0">
                  <a:pos x="0" y="10146"/>
                </a:cxn>
                <a:cxn ang="0">
                  <a:pos x="60849" y="10146"/>
                </a:cxn>
                <a:cxn ang="0">
                  <a:pos x="669339" y="618899"/>
                </a:cxn>
                <a:cxn ang="0">
                  <a:pos x="162264" y="1217507"/>
                </a:cxn>
                <a:cxn ang="0">
                  <a:pos x="162264" y="1217507"/>
                </a:cxn>
                <a:cxn ang="0">
                  <a:pos x="162264" y="1217507"/>
                </a:cxn>
                <a:cxn ang="0">
                  <a:pos x="162264" y="1217507"/>
                </a:cxn>
                <a:cxn ang="0">
                  <a:pos x="182547" y="1217507"/>
                </a:cxn>
                <a:cxn ang="0">
                  <a:pos x="243396" y="1217507"/>
                </a:cxn>
                <a:cxn ang="0">
                  <a:pos x="892452" y="1775531"/>
                </a:cxn>
                <a:cxn ang="0">
                  <a:pos x="892452" y="1775531"/>
                </a:cxn>
                <a:cxn ang="0">
                  <a:pos x="892452" y="1775531"/>
                </a:cxn>
                <a:cxn ang="0">
                  <a:pos x="1490801" y="2282825"/>
                </a:cxn>
                <a:cxn ang="0">
                  <a:pos x="2089150" y="1674072"/>
                </a:cxn>
                <a:cxn ang="0">
                  <a:pos x="2079008" y="1552321"/>
                </a:cxn>
                <a:cxn ang="0">
                  <a:pos x="1937027" y="1085610"/>
                </a:cxn>
                <a:cxn ang="0">
                  <a:pos x="1937027" y="1085610"/>
                </a:cxn>
                <a:cxn ang="0">
                  <a:pos x="1937027" y="1065318"/>
                </a:cxn>
                <a:cxn ang="0">
                  <a:pos x="1916744" y="1034881"/>
                </a:cxn>
                <a:cxn ang="0">
                  <a:pos x="1896461" y="984151"/>
                </a:cxn>
                <a:cxn ang="0">
                  <a:pos x="1876178" y="963859"/>
                </a:cxn>
                <a:cxn ang="0">
                  <a:pos x="1845754" y="902984"/>
                </a:cxn>
                <a:cxn ang="0">
                  <a:pos x="1835612" y="882692"/>
                </a:cxn>
                <a:cxn ang="0">
                  <a:pos x="1795046" y="831963"/>
                </a:cxn>
                <a:cxn ang="0">
                  <a:pos x="1795046" y="811671"/>
                </a:cxn>
                <a:cxn ang="0">
                  <a:pos x="243396" y="0"/>
                </a:cxn>
                <a:cxn ang="0">
                  <a:pos x="91274" y="0"/>
                </a:cxn>
                <a:cxn ang="0">
                  <a:pos x="50708" y="10146"/>
                </a:cxn>
                <a:cxn ang="0">
                  <a:pos x="10142" y="10146"/>
                </a:cxn>
                <a:cxn ang="0">
                  <a:pos x="0" y="10146"/>
                </a:cxn>
                <a:cxn ang="0">
                  <a:pos x="0" y="10146"/>
                </a:cxn>
              </a:cxnLst>
              <a:pathLst>
                <a:path w="206" h="225">
                  <a:moveTo>
                    <a:pt x="0" y="1"/>
                  </a:moveTo>
                  <a:cubicBezTo>
                    <a:pt x="2" y="1"/>
                    <a:pt x="4" y="1"/>
                    <a:pt x="6" y="1"/>
                  </a:cubicBezTo>
                  <a:cubicBezTo>
                    <a:pt x="39" y="1"/>
                    <a:pt x="66" y="28"/>
                    <a:pt x="66" y="61"/>
                  </a:cubicBezTo>
                  <a:cubicBezTo>
                    <a:pt x="66" y="91"/>
                    <a:pt x="44" y="115"/>
                    <a:pt x="16" y="120"/>
                  </a:cubicBezTo>
                  <a:cubicBezTo>
                    <a:pt x="16" y="120"/>
                    <a:pt x="16" y="120"/>
                    <a:pt x="16" y="120"/>
                  </a:cubicBezTo>
                  <a:cubicBezTo>
                    <a:pt x="16" y="120"/>
                    <a:pt x="16" y="120"/>
                    <a:pt x="16" y="120"/>
                  </a:cubicBezTo>
                  <a:cubicBezTo>
                    <a:pt x="16" y="120"/>
                    <a:pt x="16" y="120"/>
                    <a:pt x="16" y="120"/>
                  </a:cubicBezTo>
                  <a:cubicBezTo>
                    <a:pt x="16" y="120"/>
                    <a:pt x="17" y="120"/>
                    <a:pt x="18" y="120"/>
                  </a:cubicBezTo>
                  <a:cubicBezTo>
                    <a:pt x="20" y="120"/>
                    <a:pt x="22" y="120"/>
                    <a:pt x="24" y="120"/>
                  </a:cubicBezTo>
                  <a:cubicBezTo>
                    <a:pt x="57" y="120"/>
                    <a:pt x="84" y="144"/>
                    <a:pt x="88" y="175"/>
                  </a:cubicBezTo>
                  <a:cubicBezTo>
                    <a:pt x="88" y="175"/>
                    <a:pt x="88" y="175"/>
                    <a:pt x="88" y="175"/>
                  </a:cubicBezTo>
                  <a:cubicBezTo>
                    <a:pt x="88" y="175"/>
                    <a:pt x="88" y="175"/>
                    <a:pt x="88" y="175"/>
                  </a:cubicBezTo>
                  <a:cubicBezTo>
                    <a:pt x="93" y="203"/>
                    <a:pt x="117" y="225"/>
                    <a:pt x="147" y="225"/>
                  </a:cubicBezTo>
                  <a:cubicBezTo>
                    <a:pt x="179" y="225"/>
                    <a:pt x="206" y="198"/>
                    <a:pt x="206" y="165"/>
                  </a:cubicBezTo>
                  <a:cubicBezTo>
                    <a:pt x="206" y="161"/>
                    <a:pt x="206" y="157"/>
                    <a:pt x="205" y="153"/>
                  </a:cubicBezTo>
                  <a:cubicBezTo>
                    <a:pt x="202" y="137"/>
                    <a:pt x="197" y="121"/>
                    <a:pt x="191" y="107"/>
                  </a:cubicBezTo>
                  <a:cubicBezTo>
                    <a:pt x="191" y="107"/>
                    <a:pt x="191" y="107"/>
                    <a:pt x="191" y="107"/>
                  </a:cubicBezTo>
                  <a:cubicBezTo>
                    <a:pt x="191" y="106"/>
                    <a:pt x="191" y="105"/>
                    <a:pt x="191" y="105"/>
                  </a:cubicBezTo>
                  <a:cubicBezTo>
                    <a:pt x="190" y="104"/>
                    <a:pt x="190" y="103"/>
                    <a:pt x="189" y="102"/>
                  </a:cubicBezTo>
                  <a:cubicBezTo>
                    <a:pt x="188" y="101"/>
                    <a:pt x="188" y="99"/>
                    <a:pt x="187" y="97"/>
                  </a:cubicBezTo>
                  <a:cubicBezTo>
                    <a:pt x="186" y="96"/>
                    <a:pt x="186" y="96"/>
                    <a:pt x="185" y="95"/>
                  </a:cubicBezTo>
                  <a:cubicBezTo>
                    <a:pt x="184" y="93"/>
                    <a:pt x="183" y="91"/>
                    <a:pt x="182" y="89"/>
                  </a:cubicBezTo>
                  <a:cubicBezTo>
                    <a:pt x="182" y="89"/>
                    <a:pt x="182" y="88"/>
                    <a:pt x="181" y="87"/>
                  </a:cubicBezTo>
                  <a:cubicBezTo>
                    <a:pt x="180" y="85"/>
                    <a:pt x="179" y="84"/>
                    <a:pt x="177" y="82"/>
                  </a:cubicBezTo>
                  <a:cubicBezTo>
                    <a:pt x="177" y="81"/>
                    <a:pt x="177" y="81"/>
                    <a:pt x="177" y="80"/>
                  </a:cubicBezTo>
                  <a:cubicBezTo>
                    <a:pt x="144" y="32"/>
                    <a:pt x="88" y="0"/>
                    <a:pt x="24" y="0"/>
                  </a:cubicBezTo>
                  <a:cubicBezTo>
                    <a:pt x="19" y="0"/>
                    <a:pt x="14" y="0"/>
                    <a:pt x="9" y="0"/>
                  </a:cubicBezTo>
                  <a:cubicBezTo>
                    <a:pt x="8" y="0"/>
                    <a:pt x="6" y="1"/>
                    <a:pt x="5" y="1"/>
                  </a:cubicBezTo>
                  <a:cubicBezTo>
                    <a:pt x="3" y="1"/>
                    <a:pt x="2" y="1"/>
                    <a:pt x="1" y="1"/>
                  </a:cubicBezTo>
                  <a:cubicBezTo>
                    <a:pt x="0" y="1"/>
                    <a:pt x="0" y="1"/>
                    <a:pt x="0" y="1"/>
                  </a:cubicBezTo>
                  <a:cubicBezTo>
                    <a:pt x="0" y="1"/>
                    <a:pt x="0" y="1"/>
                    <a:pt x="0" y="1"/>
                  </a:cubicBezTo>
                  <a:close/>
                </a:path>
              </a:pathLst>
            </a:custGeom>
            <a:solidFill>
              <a:srgbClr val="D6BF00">
                <a:alpha val="100000"/>
              </a:srgbClr>
            </a:solidFill>
            <a:ln w="9525">
              <a:noFill/>
            </a:ln>
          </p:spPr>
          <p:txBody>
            <a:bodyPr/>
            <a:p>
              <a:endParaRPr lang="zh-CN" altLang="en-US"/>
            </a:p>
          </p:txBody>
        </p:sp>
        <p:sp>
          <p:nvSpPr>
            <p:cNvPr id="23746" name="Freeform 57"/>
            <p:cNvSpPr/>
            <p:nvPr/>
          </p:nvSpPr>
          <p:spPr>
            <a:xfrm>
              <a:off x="0" y="9525"/>
              <a:ext cx="2292350" cy="2638425"/>
            </a:xfrm>
            <a:custGeom>
              <a:avLst/>
              <a:gdLst/>
              <a:ahLst/>
              <a:cxnLst>
                <a:cxn ang="0">
                  <a:pos x="40573" y="2161479"/>
                </a:cxn>
                <a:cxn ang="0">
                  <a:pos x="639018" y="1430838"/>
                </a:cxn>
                <a:cxn ang="0">
                  <a:pos x="1217177" y="1857045"/>
                </a:cxn>
                <a:cxn ang="0">
                  <a:pos x="1227320" y="1765715"/>
                </a:cxn>
                <a:cxn ang="0">
                  <a:pos x="1237463" y="1704828"/>
                </a:cxn>
                <a:cxn ang="0">
                  <a:pos x="1257750" y="1643942"/>
                </a:cxn>
                <a:cxn ang="0">
                  <a:pos x="1278036" y="1583055"/>
                </a:cxn>
                <a:cxn ang="0">
                  <a:pos x="1308465" y="1532316"/>
                </a:cxn>
                <a:cxn ang="0">
                  <a:pos x="1338895" y="1481577"/>
                </a:cxn>
                <a:cxn ang="0">
                  <a:pos x="1379467" y="1430838"/>
                </a:cxn>
                <a:cxn ang="0">
                  <a:pos x="1420040" y="1380099"/>
                </a:cxn>
                <a:cxn ang="0">
                  <a:pos x="1470756" y="1349656"/>
                </a:cxn>
                <a:cxn ang="0">
                  <a:pos x="1622903" y="1258326"/>
                </a:cxn>
                <a:cxn ang="0">
                  <a:pos x="1704048" y="1227882"/>
                </a:cxn>
                <a:cxn ang="0">
                  <a:pos x="1785193" y="1207587"/>
                </a:cxn>
                <a:cxn ang="0">
                  <a:pos x="1785193" y="1207587"/>
                </a:cxn>
                <a:cxn ang="0">
                  <a:pos x="2292350" y="608867"/>
                </a:cxn>
                <a:cxn ang="0">
                  <a:pos x="1622903" y="0"/>
                </a:cxn>
                <a:cxn ang="0">
                  <a:pos x="1622903" y="0"/>
                </a:cxn>
                <a:cxn ang="0">
                  <a:pos x="1237463" y="101478"/>
                </a:cxn>
                <a:cxn ang="0">
                  <a:pos x="1166461" y="121773"/>
                </a:cxn>
                <a:cxn ang="0">
                  <a:pos x="1085316" y="162365"/>
                </a:cxn>
                <a:cxn ang="0">
                  <a:pos x="395583" y="710345"/>
                </a:cxn>
                <a:cxn ang="0">
                  <a:pos x="344867" y="771232"/>
                </a:cxn>
                <a:cxn ang="0">
                  <a:pos x="304294" y="842266"/>
                </a:cxn>
                <a:cxn ang="0">
                  <a:pos x="253579" y="913301"/>
                </a:cxn>
                <a:cxn ang="0">
                  <a:pos x="223149" y="974188"/>
                </a:cxn>
                <a:cxn ang="0">
                  <a:pos x="121718" y="1197439"/>
                </a:cxn>
                <a:cxn ang="0">
                  <a:pos x="91288" y="1288769"/>
                </a:cxn>
                <a:cxn ang="0">
                  <a:pos x="71002" y="1369951"/>
                </a:cxn>
                <a:cxn ang="0">
                  <a:pos x="40573" y="1451134"/>
                </a:cxn>
                <a:cxn ang="0">
                  <a:pos x="30429" y="1542464"/>
                </a:cxn>
                <a:cxn ang="0">
                  <a:pos x="20286" y="1633794"/>
                </a:cxn>
                <a:cxn ang="0">
                  <a:pos x="10143" y="1735272"/>
                </a:cxn>
                <a:cxn ang="0">
                  <a:pos x="0" y="1857045"/>
                </a:cxn>
                <a:cxn ang="0">
                  <a:pos x="10143" y="1978819"/>
                </a:cxn>
                <a:cxn ang="0">
                  <a:pos x="20286" y="2080297"/>
                </a:cxn>
                <a:cxn ang="0">
                  <a:pos x="30429" y="2181775"/>
                </a:cxn>
                <a:cxn ang="0">
                  <a:pos x="50716" y="2273105"/>
                </a:cxn>
                <a:cxn ang="0">
                  <a:pos x="71002" y="2364435"/>
                </a:cxn>
                <a:cxn ang="0">
                  <a:pos x="182577" y="2628277"/>
                </a:cxn>
              </a:cxnLst>
              <a:pathLst>
                <a:path w="226" h="260">
                  <a:moveTo>
                    <a:pt x="18" y="259"/>
                  </a:moveTo>
                  <a:cubicBezTo>
                    <a:pt x="12" y="245"/>
                    <a:pt x="7" y="229"/>
                    <a:pt x="4" y="213"/>
                  </a:cubicBezTo>
                  <a:cubicBezTo>
                    <a:pt x="3" y="209"/>
                    <a:pt x="3" y="205"/>
                    <a:pt x="3" y="201"/>
                  </a:cubicBezTo>
                  <a:cubicBezTo>
                    <a:pt x="3" y="168"/>
                    <a:pt x="30" y="141"/>
                    <a:pt x="63" y="141"/>
                  </a:cubicBezTo>
                  <a:cubicBezTo>
                    <a:pt x="90" y="141"/>
                    <a:pt x="113" y="159"/>
                    <a:pt x="120" y="184"/>
                  </a:cubicBezTo>
                  <a:cubicBezTo>
                    <a:pt x="120" y="183"/>
                    <a:pt x="120" y="183"/>
                    <a:pt x="120" y="183"/>
                  </a:cubicBezTo>
                  <a:cubicBezTo>
                    <a:pt x="120" y="181"/>
                    <a:pt x="120" y="178"/>
                    <a:pt x="121" y="176"/>
                  </a:cubicBezTo>
                  <a:cubicBezTo>
                    <a:pt x="121" y="176"/>
                    <a:pt x="121" y="175"/>
                    <a:pt x="121" y="174"/>
                  </a:cubicBezTo>
                  <a:cubicBezTo>
                    <a:pt x="121" y="173"/>
                    <a:pt x="121" y="172"/>
                    <a:pt x="122" y="170"/>
                  </a:cubicBezTo>
                  <a:cubicBezTo>
                    <a:pt x="122" y="169"/>
                    <a:pt x="122" y="169"/>
                    <a:pt x="122" y="168"/>
                  </a:cubicBezTo>
                  <a:cubicBezTo>
                    <a:pt x="122" y="167"/>
                    <a:pt x="123" y="165"/>
                    <a:pt x="123" y="164"/>
                  </a:cubicBezTo>
                  <a:cubicBezTo>
                    <a:pt x="123" y="163"/>
                    <a:pt x="124" y="163"/>
                    <a:pt x="124" y="162"/>
                  </a:cubicBezTo>
                  <a:cubicBezTo>
                    <a:pt x="124" y="161"/>
                    <a:pt x="125" y="160"/>
                    <a:pt x="125" y="159"/>
                  </a:cubicBezTo>
                  <a:cubicBezTo>
                    <a:pt x="125" y="158"/>
                    <a:pt x="126" y="157"/>
                    <a:pt x="126" y="156"/>
                  </a:cubicBezTo>
                  <a:cubicBezTo>
                    <a:pt x="127" y="155"/>
                    <a:pt x="127" y="154"/>
                    <a:pt x="127" y="153"/>
                  </a:cubicBezTo>
                  <a:cubicBezTo>
                    <a:pt x="128" y="152"/>
                    <a:pt x="128" y="152"/>
                    <a:pt x="129" y="151"/>
                  </a:cubicBezTo>
                  <a:cubicBezTo>
                    <a:pt x="129" y="150"/>
                    <a:pt x="130" y="149"/>
                    <a:pt x="130" y="148"/>
                  </a:cubicBezTo>
                  <a:cubicBezTo>
                    <a:pt x="131" y="147"/>
                    <a:pt x="132" y="146"/>
                    <a:pt x="132" y="146"/>
                  </a:cubicBezTo>
                  <a:cubicBezTo>
                    <a:pt x="133" y="145"/>
                    <a:pt x="133" y="144"/>
                    <a:pt x="134" y="144"/>
                  </a:cubicBezTo>
                  <a:cubicBezTo>
                    <a:pt x="134" y="143"/>
                    <a:pt x="135" y="142"/>
                    <a:pt x="136" y="141"/>
                  </a:cubicBezTo>
                  <a:cubicBezTo>
                    <a:pt x="136" y="140"/>
                    <a:pt x="137" y="140"/>
                    <a:pt x="137" y="139"/>
                  </a:cubicBezTo>
                  <a:cubicBezTo>
                    <a:pt x="138" y="138"/>
                    <a:pt x="139" y="137"/>
                    <a:pt x="140" y="136"/>
                  </a:cubicBezTo>
                  <a:cubicBezTo>
                    <a:pt x="140" y="136"/>
                    <a:pt x="141" y="136"/>
                    <a:pt x="141" y="136"/>
                  </a:cubicBezTo>
                  <a:cubicBezTo>
                    <a:pt x="142" y="135"/>
                    <a:pt x="143" y="134"/>
                    <a:pt x="145" y="133"/>
                  </a:cubicBezTo>
                  <a:cubicBezTo>
                    <a:pt x="145" y="133"/>
                    <a:pt x="145" y="132"/>
                    <a:pt x="145" y="132"/>
                  </a:cubicBezTo>
                  <a:cubicBezTo>
                    <a:pt x="149" y="129"/>
                    <a:pt x="154" y="126"/>
                    <a:pt x="160" y="124"/>
                  </a:cubicBezTo>
                  <a:cubicBezTo>
                    <a:pt x="162" y="123"/>
                    <a:pt x="164" y="122"/>
                    <a:pt x="165" y="122"/>
                  </a:cubicBezTo>
                  <a:cubicBezTo>
                    <a:pt x="166" y="121"/>
                    <a:pt x="167" y="121"/>
                    <a:pt x="168" y="121"/>
                  </a:cubicBezTo>
                  <a:cubicBezTo>
                    <a:pt x="169" y="121"/>
                    <a:pt x="170" y="120"/>
                    <a:pt x="171" y="120"/>
                  </a:cubicBezTo>
                  <a:cubicBezTo>
                    <a:pt x="172" y="120"/>
                    <a:pt x="174" y="120"/>
                    <a:pt x="176" y="119"/>
                  </a:cubicBezTo>
                  <a:cubicBezTo>
                    <a:pt x="176" y="119"/>
                    <a:pt x="176" y="119"/>
                    <a:pt x="176" y="119"/>
                  </a:cubicBezTo>
                  <a:cubicBezTo>
                    <a:pt x="176" y="119"/>
                    <a:pt x="176" y="119"/>
                    <a:pt x="176" y="119"/>
                  </a:cubicBezTo>
                  <a:cubicBezTo>
                    <a:pt x="176" y="119"/>
                    <a:pt x="176" y="119"/>
                    <a:pt x="176" y="119"/>
                  </a:cubicBezTo>
                  <a:cubicBezTo>
                    <a:pt x="204" y="114"/>
                    <a:pt x="226" y="90"/>
                    <a:pt x="226" y="60"/>
                  </a:cubicBezTo>
                  <a:cubicBezTo>
                    <a:pt x="226" y="27"/>
                    <a:pt x="199" y="0"/>
                    <a:pt x="166" y="0"/>
                  </a:cubicBezTo>
                  <a:cubicBezTo>
                    <a:pt x="164" y="0"/>
                    <a:pt x="162" y="0"/>
                    <a:pt x="160" y="0"/>
                  </a:cubicBezTo>
                  <a:cubicBezTo>
                    <a:pt x="160" y="0"/>
                    <a:pt x="160" y="0"/>
                    <a:pt x="160" y="0"/>
                  </a:cubicBezTo>
                  <a:cubicBezTo>
                    <a:pt x="160" y="0"/>
                    <a:pt x="160" y="0"/>
                    <a:pt x="160" y="0"/>
                  </a:cubicBezTo>
                  <a:cubicBezTo>
                    <a:pt x="158" y="1"/>
                    <a:pt x="155" y="1"/>
                    <a:pt x="153" y="1"/>
                  </a:cubicBezTo>
                  <a:cubicBezTo>
                    <a:pt x="143" y="3"/>
                    <a:pt x="132" y="6"/>
                    <a:pt x="122" y="10"/>
                  </a:cubicBezTo>
                  <a:cubicBezTo>
                    <a:pt x="122" y="10"/>
                    <a:pt x="122" y="10"/>
                    <a:pt x="122" y="10"/>
                  </a:cubicBezTo>
                  <a:cubicBezTo>
                    <a:pt x="119" y="11"/>
                    <a:pt x="117" y="12"/>
                    <a:pt x="115" y="12"/>
                  </a:cubicBezTo>
                  <a:cubicBezTo>
                    <a:pt x="114" y="13"/>
                    <a:pt x="113" y="13"/>
                    <a:pt x="112" y="13"/>
                  </a:cubicBezTo>
                  <a:cubicBezTo>
                    <a:pt x="111" y="14"/>
                    <a:pt x="109" y="15"/>
                    <a:pt x="107" y="16"/>
                  </a:cubicBezTo>
                  <a:cubicBezTo>
                    <a:pt x="80" y="28"/>
                    <a:pt x="57" y="47"/>
                    <a:pt x="39" y="69"/>
                  </a:cubicBezTo>
                  <a:cubicBezTo>
                    <a:pt x="39" y="69"/>
                    <a:pt x="39" y="69"/>
                    <a:pt x="39" y="70"/>
                  </a:cubicBezTo>
                  <a:cubicBezTo>
                    <a:pt x="38" y="71"/>
                    <a:pt x="36" y="73"/>
                    <a:pt x="35" y="76"/>
                  </a:cubicBezTo>
                  <a:cubicBezTo>
                    <a:pt x="35" y="76"/>
                    <a:pt x="34" y="76"/>
                    <a:pt x="34" y="76"/>
                  </a:cubicBezTo>
                  <a:cubicBezTo>
                    <a:pt x="33" y="78"/>
                    <a:pt x="32" y="80"/>
                    <a:pt x="30" y="82"/>
                  </a:cubicBezTo>
                  <a:cubicBezTo>
                    <a:pt x="30" y="82"/>
                    <a:pt x="30" y="83"/>
                    <a:pt x="30" y="83"/>
                  </a:cubicBezTo>
                  <a:cubicBezTo>
                    <a:pt x="28" y="85"/>
                    <a:pt x="27" y="87"/>
                    <a:pt x="26" y="89"/>
                  </a:cubicBezTo>
                  <a:cubicBezTo>
                    <a:pt x="26" y="89"/>
                    <a:pt x="26" y="90"/>
                    <a:pt x="25" y="90"/>
                  </a:cubicBezTo>
                  <a:cubicBezTo>
                    <a:pt x="24" y="92"/>
                    <a:pt x="23" y="94"/>
                    <a:pt x="22" y="96"/>
                  </a:cubicBezTo>
                  <a:cubicBezTo>
                    <a:pt x="22" y="96"/>
                    <a:pt x="22" y="96"/>
                    <a:pt x="22" y="96"/>
                  </a:cubicBezTo>
                  <a:cubicBezTo>
                    <a:pt x="19" y="102"/>
                    <a:pt x="16" y="109"/>
                    <a:pt x="13" y="115"/>
                  </a:cubicBezTo>
                  <a:cubicBezTo>
                    <a:pt x="13" y="116"/>
                    <a:pt x="12" y="117"/>
                    <a:pt x="12" y="118"/>
                  </a:cubicBezTo>
                  <a:cubicBezTo>
                    <a:pt x="11" y="120"/>
                    <a:pt x="11" y="121"/>
                    <a:pt x="10" y="123"/>
                  </a:cubicBezTo>
                  <a:cubicBezTo>
                    <a:pt x="10" y="124"/>
                    <a:pt x="9" y="125"/>
                    <a:pt x="9" y="127"/>
                  </a:cubicBezTo>
                  <a:cubicBezTo>
                    <a:pt x="9" y="128"/>
                    <a:pt x="8" y="129"/>
                    <a:pt x="8" y="131"/>
                  </a:cubicBezTo>
                  <a:cubicBezTo>
                    <a:pt x="7" y="132"/>
                    <a:pt x="7" y="134"/>
                    <a:pt x="7" y="135"/>
                  </a:cubicBezTo>
                  <a:cubicBezTo>
                    <a:pt x="6" y="136"/>
                    <a:pt x="6" y="138"/>
                    <a:pt x="6" y="139"/>
                  </a:cubicBezTo>
                  <a:cubicBezTo>
                    <a:pt x="5" y="140"/>
                    <a:pt x="5" y="142"/>
                    <a:pt x="4" y="143"/>
                  </a:cubicBezTo>
                  <a:cubicBezTo>
                    <a:pt x="4" y="145"/>
                    <a:pt x="4" y="146"/>
                    <a:pt x="4" y="147"/>
                  </a:cubicBezTo>
                  <a:cubicBezTo>
                    <a:pt x="3" y="149"/>
                    <a:pt x="3" y="151"/>
                    <a:pt x="3" y="152"/>
                  </a:cubicBezTo>
                  <a:cubicBezTo>
                    <a:pt x="3" y="153"/>
                    <a:pt x="2" y="155"/>
                    <a:pt x="2" y="156"/>
                  </a:cubicBezTo>
                  <a:cubicBezTo>
                    <a:pt x="2" y="158"/>
                    <a:pt x="2" y="159"/>
                    <a:pt x="2" y="161"/>
                  </a:cubicBezTo>
                  <a:cubicBezTo>
                    <a:pt x="1" y="162"/>
                    <a:pt x="1" y="164"/>
                    <a:pt x="1" y="165"/>
                  </a:cubicBezTo>
                  <a:cubicBezTo>
                    <a:pt x="1" y="167"/>
                    <a:pt x="1" y="169"/>
                    <a:pt x="1" y="171"/>
                  </a:cubicBezTo>
                  <a:cubicBezTo>
                    <a:pt x="1" y="172"/>
                    <a:pt x="1" y="173"/>
                    <a:pt x="1" y="174"/>
                  </a:cubicBezTo>
                  <a:cubicBezTo>
                    <a:pt x="0" y="177"/>
                    <a:pt x="0" y="180"/>
                    <a:pt x="0" y="183"/>
                  </a:cubicBezTo>
                  <a:cubicBezTo>
                    <a:pt x="0" y="186"/>
                    <a:pt x="0" y="189"/>
                    <a:pt x="1" y="193"/>
                  </a:cubicBezTo>
                  <a:cubicBezTo>
                    <a:pt x="1" y="193"/>
                    <a:pt x="1" y="194"/>
                    <a:pt x="1" y="195"/>
                  </a:cubicBezTo>
                  <a:cubicBezTo>
                    <a:pt x="1" y="198"/>
                    <a:pt x="1" y="200"/>
                    <a:pt x="1" y="202"/>
                  </a:cubicBezTo>
                  <a:cubicBezTo>
                    <a:pt x="1" y="203"/>
                    <a:pt x="2" y="204"/>
                    <a:pt x="2" y="205"/>
                  </a:cubicBezTo>
                  <a:cubicBezTo>
                    <a:pt x="2" y="208"/>
                    <a:pt x="2" y="210"/>
                    <a:pt x="3" y="212"/>
                  </a:cubicBezTo>
                  <a:cubicBezTo>
                    <a:pt x="3" y="213"/>
                    <a:pt x="3" y="214"/>
                    <a:pt x="3" y="215"/>
                  </a:cubicBezTo>
                  <a:cubicBezTo>
                    <a:pt x="4" y="217"/>
                    <a:pt x="4" y="220"/>
                    <a:pt x="5" y="222"/>
                  </a:cubicBezTo>
                  <a:cubicBezTo>
                    <a:pt x="5" y="223"/>
                    <a:pt x="5" y="223"/>
                    <a:pt x="5" y="224"/>
                  </a:cubicBezTo>
                  <a:cubicBezTo>
                    <a:pt x="6" y="227"/>
                    <a:pt x="6" y="229"/>
                    <a:pt x="7" y="232"/>
                  </a:cubicBezTo>
                  <a:cubicBezTo>
                    <a:pt x="7" y="232"/>
                    <a:pt x="7" y="233"/>
                    <a:pt x="7" y="233"/>
                  </a:cubicBezTo>
                  <a:cubicBezTo>
                    <a:pt x="10" y="242"/>
                    <a:pt x="13" y="251"/>
                    <a:pt x="17" y="260"/>
                  </a:cubicBezTo>
                  <a:cubicBezTo>
                    <a:pt x="18" y="260"/>
                    <a:pt x="18" y="259"/>
                    <a:pt x="18" y="259"/>
                  </a:cubicBezTo>
                  <a:close/>
                </a:path>
              </a:pathLst>
            </a:custGeom>
            <a:solidFill>
              <a:srgbClr val="67CDCC">
                <a:alpha val="100000"/>
              </a:srgbClr>
            </a:solidFill>
            <a:ln w="9525">
              <a:noFill/>
            </a:ln>
          </p:spPr>
          <p:txBody>
            <a:bodyPr/>
            <a:p>
              <a:endParaRPr lang="zh-CN" altLang="en-US"/>
            </a:p>
          </p:txBody>
        </p:sp>
        <p:sp>
          <p:nvSpPr>
            <p:cNvPr id="23747" name="Freeform 58"/>
            <p:cNvSpPr/>
            <p:nvPr/>
          </p:nvSpPr>
          <p:spPr>
            <a:xfrm>
              <a:off x="12055" y="1441450"/>
              <a:ext cx="2720145" cy="2292350"/>
            </a:xfrm>
            <a:custGeom>
              <a:avLst/>
              <a:gdLst/>
              <a:ahLst/>
              <a:cxnLst>
                <a:cxn ang="0">
                  <a:pos x="2228426" y="2261921"/>
                </a:cxn>
                <a:cxn ang="0">
                  <a:pos x="2092419" y="2272064"/>
                </a:cxn>
                <a:cxn ang="0">
                  <a:pos x="1464693" y="1663475"/>
                </a:cxn>
                <a:cxn ang="0">
                  <a:pos x="1987798" y="1065030"/>
                </a:cxn>
                <a:cxn ang="0">
                  <a:pos x="1987798" y="1065030"/>
                </a:cxn>
                <a:cxn ang="0">
                  <a:pos x="1987798" y="1065030"/>
                </a:cxn>
                <a:cxn ang="0">
                  <a:pos x="1966874" y="1065030"/>
                </a:cxn>
                <a:cxn ang="0">
                  <a:pos x="1914564" y="1075173"/>
                </a:cxn>
                <a:cxn ang="0">
                  <a:pos x="1244989" y="507157"/>
                </a:cxn>
                <a:cxn ang="0">
                  <a:pos x="1244989" y="507157"/>
                </a:cxn>
                <a:cxn ang="0">
                  <a:pos x="1244989" y="507157"/>
                </a:cxn>
                <a:cxn ang="0">
                  <a:pos x="1224065" y="436155"/>
                </a:cxn>
                <a:cxn ang="0">
                  <a:pos x="627726" y="0"/>
                </a:cxn>
                <a:cxn ang="0">
                  <a:pos x="0" y="608588"/>
                </a:cxn>
                <a:cxn ang="0">
                  <a:pos x="10462" y="730306"/>
                </a:cxn>
                <a:cxn ang="0">
                  <a:pos x="156931" y="1196891"/>
                </a:cxn>
                <a:cxn ang="0">
                  <a:pos x="1914564" y="2292350"/>
                </a:cxn>
                <a:cxn ang="0">
                  <a:pos x="2008722" y="2282207"/>
                </a:cxn>
                <a:cxn ang="0">
                  <a:pos x="2092419" y="2282207"/>
                </a:cxn>
                <a:cxn ang="0">
                  <a:pos x="2092419" y="2282207"/>
                </a:cxn>
                <a:cxn ang="0">
                  <a:pos x="2720145" y="2119917"/>
                </a:cxn>
                <a:cxn ang="0">
                  <a:pos x="2720145" y="2109773"/>
                </a:cxn>
                <a:cxn ang="0">
                  <a:pos x="2720145" y="2109773"/>
                </a:cxn>
                <a:cxn ang="0">
                  <a:pos x="2228426" y="2261921"/>
                </a:cxn>
              </a:cxnLst>
              <a:pathLst>
                <a:path w="260" h="226">
                  <a:moveTo>
                    <a:pt x="213" y="223"/>
                  </a:moveTo>
                  <a:cubicBezTo>
                    <a:pt x="208" y="224"/>
                    <a:pt x="204" y="224"/>
                    <a:pt x="200" y="224"/>
                  </a:cubicBezTo>
                  <a:cubicBezTo>
                    <a:pt x="167" y="224"/>
                    <a:pt x="140" y="197"/>
                    <a:pt x="140" y="164"/>
                  </a:cubicBezTo>
                  <a:cubicBezTo>
                    <a:pt x="140" y="134"/>
                    <a:pt x="162" y="110"/>
                    <a:pt x="190" y="105"/>
                  </a:cubicBezTo>
                  <a:cubicBezTo>
                    <a:pt x="190" y="105"/>
                    <a:pt x="190" y="105"/>
                    <a:pt x="190" y="105"/>
                  </a:cubicBezTo>
                  <a:cubicBezTo>
                    <a:pt x="190" y="105"/>
                    <a:pt x="190" y="105"/>
                    <a:pt x="190" y="105"/>
                  </a:cubicBezTo>
                  <a:cubicBezTo>
                    <a:pt x="189" y="105"/>
                    <a:pt x="189" y="105"/>
                    <a:pt x="188" y="105"/>
                  </a:cubicBezTo>
                  <a:cubicBezTo>
                    <a:pt x="186" y="105"/>
                    <a:pt x="184" y="106"/>
                    <a:pt x="183" y="106"/>
                  </a:cubicBezTo>
                  <a:cubicBezTo>
                    <a:pt x="150" y="106"/>
                    <a:pt x="123" y="81"/>
                    <a:pt x="119" y="50"/>
                  </a:cubicBezTo>
                  <a:cubicBezTo>
                    <a:pt x="119" y="50"/>
                    <a:pt x="119" y="50"/>
                    <a:pt x="119" y="50"/>
                  </a:cubicBezTo>
                  <a:cubicBezTo>
                    <a:pt x="119" y="50"/>
                    <a:pt x="119" y="50"/>
                    <a:pt x="119" y="50"/>
                  </a:cubicBezTo>
                  <a:cubicBezTo>
                    <a:pt x="119" y="47"/>
                    <a:pt x="118" y="45"/>
                    <a:pt x="117" y="43"/>
                  </a:cubicBezTo>
                  <a:cubicBezTo>
                    <a:pt x="110" y="18"/>
                    <a:pt x="87" y="0"/>
                    <a:pt x="60" y="0"/>
                  </a:cubicBezTo>
                  <a:cubicBezTo>
                    <a:pt x="27" y="0"/>
                    <a:pt x="0" y="27"/>
                    <a:pt x="0" y="60"/>
                  </a:cubicBezTo>
                  <a:cubicBezTo>
                    <a:pt x="0" y="64"/>
                    <a:pt x="0" y="68"/>
                    <a:pt x="1" y="72"/>
                  </a:cubicBezTo>
                  <a:cubicBezTo>
                    <a:pt x="4" y="88"/>
                    <a:pt x="9" y="104"/>
                    <a:pt x="15" y="118"/>
                  </a:cubicBezTo>
                  <a:cubicBezTo>
                    <a:pt x="44" y="181"/>
                    <a:pt x="108" y="226"/>
                    <a:pt x="183" y="226"/>
                  </a:cubicBezTo>
                  <a:cubicBezTo>
                    <a:pt x="186" y="226"/>
                    <a:pt x="189" y="225"/>
                    <a:pt x="192" y="225"/>
                  </a:cubicBezTo>
                  <a:cubicBezTo>
                    <a:pt x="194" y="225"/>
                    <a:pt x="197" y="225"/>
                    <a:pt x="200" y="225"/>
                  </a:cubicBezTo>
                  <a:cubicBezTo>
                    <a:pt x="200" y="225"/>
                    <a:pt x="200" y="225"/>
                    <a:pt x="200" y="225"/>
                  </a:cubicBezTo>
                  <a:cubicBezTo>
                    <a:pt x="221" y="223"/>
                    <a:pt x="241" y="217"/>
                    <a:pt x="260" y="209"/>
                  </a:cubicBezTo>
                  <a:cubicBezTo>
                    <a:pt x="260" y="208"/>
                    <a:pt x="260" y="208"/>
                    <a:pt x="260" y="208"/>
                  </a:cubicBezTo>
                  <a:cubicBezTo>
                    <a:pt x="260" y="208"/>
                    <a:pt x="260" y="208"/>
                    <a:pt x="260" y="208"/>
                  </a:cubicBezTo>
                  <a:cubicBezTo>
                    <a:pt x="245" y="215"/>
                    <a:pt x="229" y="220"/>
                    <a:pt x="213" y="223"/>
                  </a:cubicBezTo>
                  <a:close/>
                </a:path>
              </a:pathLst>
            </a:custGeom>
            <a:solidFill>
              <a:srgbClr val="F76915">
                <a:alpha val="100000"/>
              </a:srgbClr>
            </a:solidFill>
            <a:ln w="9525">
              <a:noFill/>
            </a:ln>
          </p:spPr>
          <p:txBody>
            <a:bodyPr/>
            <a:p>
              <a:endParaRPr lang="zh-CN" altLang="en-US"/>
            </a:p>
          </p:txBody>
        </p:sp>
      </p:grpSp>
      <p:sp>
        <p:nvSpPr>
          <p:cNvPr id="20536" name="椭圆 91"/>
          <p:cNvSpPr/>
          <p:nvPr/>
        </p:nvSpPr>
        <p:spPr>
          <a:xfrm>
            <a:off x="4329113" y="2571750"/>
            <a:ext cx="217487" cy="215900"/>
          </a:xfrm>
          <a:prstGeom prst="ellipse">
            <a:avLst/>
          </a:prstGeom>
          <a:solidFill>
            <a:srgbClr val="767171"/>
          </a:solidFill>
          <a:ln w="12700" cap="flat" cmpd="sng">
            <a:solidFill>
              <a:schemeClr val="tx1"/>
            </a:solidFill>
            <a:prstDash val="solid"/>
            <a:headEnd type="none" w="med" len="med"/>
            <a:tailEnd type="none" w="med" len="med"/>
          </a:ln>
        </p:spPr>
        <p:txBody>
          <a:bodyPr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37" name="椭圆 92"/>
          <p:cNvSpPr/>
          <p:nvPr/>
        </p:nvSpPr>
        <p:spPr>
          <a:xfrm flipH="1">
            <a:off x="7278688" y="2571750"/>
            <a:ext cx="215900" cy="215900"/>
          </a:xfrm>
          <a:prstGeom prst="ellipse">
            <a:avLst/>
          </a:prstGeom>
          <a:solidFill>
            <a:srgbClr val="767171"/>
          </a:solidFill>
          <a:ln w="12700" cap="flat" cmpd="sng">
            <a:solidFill>
              <a:schemeClr val="tx1"/>
            </a:solidFill>
            <a:prstDash val="solid"/>
            <a:headEnd type="none" w="med" len="med"/>
            <a:tailEnd type="none" w="med" len="med"/>
          </a:ln>
        </p:spPr>
        <p:txBody>
          <a:bodyPr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38" name="椭圆 93"/>
          <p:cNvSpPr/>
          <p:nvPr/>
        </p:nvSpPr>
        <p:spPr>
          <a:xfrm flipV="1">
            <a:off x="4329113" y="4895850"/>
            <a:ext cx="217487" cy="231775"/>
          </a:xfrm>
          <a:prstGeom prst="ellipse">
            <a:avLst/>
          </a:prstGeom>
          <a:solidFill>
            <a:srgbClr val="767171"/>
          </a:solidFill>
          <a:ln w="12700" cap="flat" cmpd="sng">
            <a:solidFill>
              <a:schemeClr val="tx1"/>
            </a:solidFill>
            <a:prstDash val="solid"/>
            <a:headEnd type="none" w="med" len="med"/>
            <a:tailEnd type="none" w="med" len="med"/>
          </a:ln>
        </p:spPr>
        <p:txBody>
          <a:bodyPr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39" name="椭圆 94"/>
          <p:cNvSpPr/>
          <p:nvPr/>
        </p:nvSpPr>
        <p:spPr>
          <a:xfrm flipH="1" flipV="1">
            <a:off x="7178675" y="4897438"/>
            <a:ext cx="215900" cy="238125"/>
          </a:xfrm>
          <a:prstGeom prst="ellipse">
            <a:avLst/>
          </a:prstGeom>
          <a:solidFill>
            <a:srgbClr val="767171"/>
          </a:solidFill>
          <a:ln w="12700" cap="flat" cmpd="sng">
            <a:solidFill>
              <a:schemeClr val="tx1"/>
            </a:solidFill>
            <a:prstDash val="solid"/>
            <a:headEnd type="none" w="med" len="med"/>
            <a:tailEnd type="none" w="med" len="med"/>
          </a:ln>
        </p:spPr>
        <p:txBody>
          <a:bodyPr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nvGrpSpPr>
          <p:cNvPr id="20540" name="组合 95"/>
          <p:cNvGrpSpPr/>
          <p:nvPr/>
        </p:nvGrpSpPr>
        <p:grpSpPr>
          <a:xfrm>
            <a:off x="1036638" y="1462088"/>
            <a:ext cx="434975" cy="800100"/>
            <a:chOff x="0" y="0"/>
            <a:chExt cx="1722438" cy="2830512"/>
          </a:xfrm>
        </p:grpSpPr>
        <p:sp>
          <p:nvSpPr>
            <p:cNvPr id="23678" name="AutoShape 3"/>
            <p:cNvSpPr>
              <a:spLocks noChangeAspect="1" noTextEdit="1"/>
            </p:cNvSpPr>
            <p:nvPr/>
          </p:nvSpPr>
          <p:spPr>
            <a:xfrm>
              <a:off x="0" y="0"/>
              <a:ext cx="1697038" cy="2805112"/>
            </a:xfrm>
            <a:prstGeom prst="rect">
              <a:avLst/>
            </a:prstGeom>
            <a:noFill/>
            <a:ln w="9525">
              <a:noFill/>
            </a:ln>
          </p:spPr>
          <p:txBody>
            <a:bodyPr/>
            <a:p>
              <a:endParaRPr lang="zh-CN" altLang="en-US"/>
            </a:p>
          </p:txBody>
        </p:sp>
        <p:sp>
          <p:nvSpPr>
            <p:cNvPr id="23679" name="Freeform 5"/>
            <p:cNvSpPr/>
            <p:nvPr/>
          </p:nvSpPr>
          <p:spPr>
            <a:xfrm>
              <a:off x="1458913" y="398462"/>
              <a:ext cx="263525" cy="274637"/>
            </a:xfrm>
            <a:custGeom>
              <a:avLst/>
              <a:gdLst/>
              <a:ahLst/>
              <a:cxnLst>
                <a:cxn ang="0">
                  <a:pos x="12549" y="262154"/>
                </a:cxn>
                <a:cxn ang="0">
                  <a:pos x="62744" y="274637"/>
                </a:cxn>
                <a:cxn ang="0">
                  <a:pos x="163135" y="199736"/>
                </a:cxn>
                <a:cxn ang="0">
                  <a:pos x="188232" y="162286"/>
                </a:cxn>
                <a:cxn ang="0">
                  <a:pos x="213330" y="99868"/>
                </a:cxn>
                <a:cxn ang="0">
                  <a:pos x="200781" y="112352"/>
                </a:cxn>
                <a:cxn ang="0">
                  <a:pos x="213330" y="74901"/>
                </a:cxn>
                <a:cxn ang="0">
                  <a:pos x="250976" y="0"/>
                </a:cxn>
                <a:cxn ang="0">
                  <a:pos x="225879" y="12484"/>
                </a:cxn>
                <a:cxn ang="0">
                  <a:pos x="213330" y="12484"/>
                </a:cxn>
                <a:cxn ang="0">
                  <a:pos x="163135" y="49934"/>
                </a:cxn>
                <a:cxn ang="0">
                  <a:pos x="125488" y="124835"/>
                </a:cxn>
                <a:cxn ang="0">
                  <a:pos x="50195" y="174769"/>
                </a:cxn>
                <a:cxn ang="0">
                  <a:pos x="0" y="187253"/>
                </a:cxn>
                <a:cxn ang="0">
                  <a:pos x="12549" y="262154"/>
                </a:cxn>
              </a:cxnLst>
              <a:pathLst>
                <a:path w="21" h="22">
                  <a:moveTo>
                    <a:pt x="1" y="21"/>
                  </a:moveTo>
                  <a:cubicBezTo>
                    <a:pt x="1" y="21"/>
                    <a:pt x="4" y="22"/>
                    <a:pt x="5" y="22"/>
                  </a:cubicBezTo>
                  <a:cubicBezTo>
                    <a:pt x="6" y="21"/>
                    <a:pt x="13" y="16"/>
                    <a:pt x="13" y="16"/>
                  </a:cubicBezTo>
                  <a:cubicBezTo>
                    <a:pt x="13" y="16"/>
                    <a:pt x="14" y="14"/>
                    <a:pt x="15" y="13"/>
                  </a:cubicBezTo>
                  <a:cubicBezTo>
                    <a:pt x="16" y="12"/>
                    <a:pt x="19" y="9"/>
                    <a:pt x="17" y="8"/>
                  </a:cubicBezTo>
                  <a:cubicBezTo>
                    <a:pt x="16" y="9"/>
                    <a:pt x="16" y="9"/>
                    <a:pt x="16" y="9"/>
                  </a:cubicBezTo>
                  <a:cubicBezTo>
                    <a:pt x="16" y="9"/>
                    <a:pt x="16" y="7"/>
                    <a:pt x="17" y="6"/>
                  </a:cubicBezTo>
                  <a:cubicBezTo>
                    <a:pt x="17" y="6"/>
                    <a:pt x="21" y="2"/>
                    <a:pt x="20" y="0"/>
                  </a:cubicBezTo>
                  <a:cubicBezTo>
                    <a:pt x="20" y="0"/>
                    <a:pt x="19" y="0"/>
                    <a:pt x="18" y="1"/>
                  </a:cubicBezTo>
                  <a:cubicBezTo>
                    <a:pt x="18" y="1"/>
                    <a:pt x="17" y="1"/>
                    <a:pt x="17" y="1"/>
                  </a:cubicBezTo>
                  <a:cubicBezTo>
                    <a:pt x="15" y="2"/>
                    <a:pt x="14" y="4"/>
                    <a:pt x="13" y="4"/>
                  </a:cubicBezTo>
                  <a:cubicBezTo>
                    <a:pt x="12" y="6"/>
                    <a:pt x="10" y="9"/>
                    <a:pt x="10" y="10"/>
                  </a:cubicBezTo>
                  <a:cubicBezTo>
                    <a:pt x="9" y="10"/>
                    <a:pt x="6" y="12"/>
                    <a:pt x="4" y="14"/>
                  </a:cubicBezTo>
                  <a:cubicBezTo>
                    <a:pt x="1" y="16"/>
                    <a:pt x="0" y="15"/>
                    <a:pt x="0" y="15"/>
                  </a:cubicBezTo>
                  <a:cubicBezTo>
                    <a:pt x="0" y="15"/>
                    <a:pt x="0" y="19"/>
                    <a:pt x="1" y="21"/>
                  </a:cubicBezTo>
                  <a:close/>
                </a:path>
              </a:pathLst>
            </a:custGeom>
            <a:solidFill>
              <a:srgbClr val="F1B15F">
                <a:alpha val="100000"/>
              </a:srgbClr>
            </a:solidFill>
            <a:ln w="9525">
              <a:noFill/>
            </a:ln>
          </p:spPr>
          <p:txBody>
            <a:bodyPr/>
            <a:p>
              <a:endParaRPr lang="zh-CN" altLang="en-US"/>
            </a:p>
          </p:txBody>
        </p:sp>
        <p:sp>
          <p:nvSpPr>
            <p:cNvPr id="23680" name="Freeform 6"/>
            <p:cNvSpPr/>
            <p:nvPr/>
          </p:nvSpPr>
          <p:spPr>
            <a:xfrm>
              <a:off x="1471613" y="398462"/>
              <a:ext cx="250825" cy="274637"/>
            </a:xfrm>
            <a:custGeom>
              <a:avLst/>
              <a:gdLst/>
              <a:ahLst/>
              <a:cxnLst>
                <a:cxn ang="0">
                  <a:pos x="238284" y="0"/>
                </a:cxn>
                <a:cxn ang="0">
                  <a:pos x="225743" y="0"/>
                </a:cxn>
                <a:cxn ang="0">
                  <a:pos x="188119" y="74901"/>
                </a:cxn>
                <a:cxn ang="0">
                  <a:pos x="163036" y="124835"/>
                </a:cxn>
                <a:cxn ang="0">
                  <a:pos x="188119" y="124835"/>
                </a:cxn>
                <a:cxn ang="0">
                  <a:pos x="137954" y="199736"/>
                </a:cxn>
                <a:cxn ang="0">
                  <a:pos x="62706" y="249670"/>
                </a:cxn>
                <a:cxn ang="0">
                  <a:pos x="12541" y="237187"/>
                </a:cxn>
                <a:cxn ang="0">
                  <a:pos x="0" y="262154"/>
                </a:cxn>
                <a:cxn ang="0">
                  <a:pos x="0" y="262154"/>
                </a:cxn>
                <a:cxn ang="0">
                  <a:pos x="50165" y="274637"/>
                </a:cxn>
                <a:cxn ang="0">
                  <a:pos x="150495" y="199736"/>
                </a:cxn>
                <a:cxn ang="0">
                  <a:pos x="175578" y="162286"/>
                </a:cxn>
                <a:cxn ang="0">
                  <a:pos x="200660" y="99868"/>
                </a:cxn>
                <a:cxn ang="0">
                  <a:pos x="188119" y="112352"/>
                </a:cxn>
                <a:cxn ang="0">
                  <a:pos x="200660" y="74901"/>
                </a:cxn>
                <a:cxn ang="0">
                  <a:pos x="238284" y="0"/>
                </a:cxn>
              </a:cxnLst>
              <a:pathLst>
                <a:path w="20" h="22">
                  <a:moveTo>
                    <a:pt x="19" y="0"/>
                  </a:moveTo>
                  <a:cubicBezTo>
                    <a:pt x="19" y="0"/>
                    <a:pt x="18" y="0"/>
                    <a:pt x="18" y="0"/>
                  </a:cubicBezTo>
                  <a:cubicBezTo>
                    <a:pt x="19" y="2"/>
                    <a:pt x="15" y="6"/>
                    <a:pt x="15" y="6"/>
                  </a:cubicBezTo>
                  <a:cubicBezTo>
                    <a:pt x="13" y="10"/>
                    <a:pt x="13" y="10"/>
                    <a:pt x="13" y="10"/>
                  </a:cubicBezTo>
                  <a:cubicBezTo>
                    <a:pt x="13" y="10"/>
                    <a:pt x="15" y="9"/>
                    <a:pt x="15" y="10"/>
                  </a:cubicBezTo>
                  <a:cubicBezTo>
                    <a:pt x="14" y="11"/>
                    <a:pt x="11" y="16"/>
                    <a:pt x="11" y="16"/>
                  </a:cubicBezTo>
                  <a:cubicBezTo>
                    <a:pt x="11" y="16"/>
                    <a:pt x="8" y="18"/>
                    <a:pt x="5" y="20"/>
                  </a:cubicBezTo>
                  <a:cubicBezTo>
                    <a:pt x="1" y="22"/>
                    <a:pt x="1" y="19"/>
                    <a:pt x="1" y="19"/>
                  </a:cubicBezTo>
                  <a:cubicBezTo>
                    <a:pt x="0" y="21"/>
                    <a:pt x="0" y="21"/>
                    <a:pt x="0" y="21"/>
                  </a:cubicBezTo>
                  <a:cubicBezTo>
                    <a:pt x="0" y="21"/>
                    <a:pt x="0" y="21"/>
                    <a:pt x="0" y="21"/>
                  </a:cubicBezTo>
                  <a:cubicBezTo>
                    <a:pt x="0" y="21"/>
                    <a:pt x="3" y="22"/>
                    <a:pt x="4" y="22"/>
                  </a:cubicBezTo>
                  <a:cubicBezTo>
                    <a:pt x="5" y="21"/>
                    <a:pt x="12" y="16"/>
                    <a:pt x="12" y="16"/>
                  </a:cubicBezTo>
                  <a:cubicBezTo>
                    <a:pt x="12" y="16"/>
                    <a:pt x="13" y="14"/>
                    <a:pt x="14" y="13"/>
                  </a:cubicBezTo>
                  <a:cubicBezTo>
                    <a:pt x="15" y="12"/>
                    <a:pt x="18" y="9"/>
                    <a:pt x="16" y="8"/>
                  </a:cubicBezTo>
                  <a:cubicBezTo>
                    <a:pt x="15" y="9"/>
                    <a:pt x="15" y="9"/>
                    <a:pt x="15" y="9"/>
                  </a:cubicBezTo>
                  <a:cubicBezTo>
                    <a:pt x="15" y="9"/>
                    <a:pt x="15" y="7"/>
                    <a:pt x="16" y="6"/>
                  </a:cubicBezTo>
                  <a:cubicBezTo>
                    <a:pt x="16" y="6"/>
                    <a:pt x="20" y="2"/>
                    <a:pt x="19" y="0"/>
                  </a:cubicBezTo>
                  <a:close/>
                </a:path>
              </a:pathLst>
            </a:custGeom>
            <a:solidFill>
              <a:srgbClr val="E99D5A">
                <a:alpha val="100000"/>
              </a:srgbClr>
            </a:solidFill>
            <a:ln w="9525">
              <a:noFill/>
            </a:ln>
          </p:spPr>
          <p:txBody>
            <a:bodyPr/>
            <a:p>
              <a:endParaRPr lang="zh-CN" altLang="en-US"/>
            </a:p>
          </p:txBody>
        </p:sp>
        <p:sp>
          <p:nvSpPr>
            <p:cNvPr id="23681" name="Freeform 7"/>
            <p:cNvSpPr/>
            <p:nvPr/>
          </p:nvSpPr>
          <p:spPr>
            <a:xfrm>
              <a:off x="1597025" y="498475"/>
              <a:ext cx="61913" cy="61912"/>
            </a:xfrm>
            <a:custGeom>
              <a:avLst/>
              <a:gdLst/>
              <a:ahLst/>
              <a:cxnLst>
                <a:cxn ang="0">
                  <a:pos x="0" y="61912"/>
                </a:cxn>
                <a:cxn ang="0">
                  <a:pos x="61913" y="24765"/>
                </a:cxn>
                <a:cxn ang="0">
                  <a:pos x="49530" y="0"/>
                </a:cxn>
                <a:cxn ang="0">
                  <a:pos x="0" y="61912"/>
                </a:cxn>
              </a:cxnLst>
              <a:pathLst>
                <a:path w="5" h="5">
                  <a:moveTo>
                    <a:pt x="0" y="5"/>
                  </a:moveTo>
                  <a:cubicBezTo>
                    <a:pt x="0" y="5"/>
                    <a:pt x="3" y="2"/>
                    <a:pt x="5" y="2"/>
                  </a:cubicBezTo>
                  <a:cubicBezTo>
                    <a:pt x="4" y="0"/>
                    <a:pt x="4" y="0"/>
                    <a:pt x="4" y="0"/>
                  </a:cubicBezTo>
                  <a:cubicBezTo>
                    <a:pt x="4" y="0"/>
                    <a:pt x="1" y="4"/>
                    <a:pt x="0" y="5"/>
                  </a:cubicBezTo>
                  <a:close/>
                </a:path>
              </a:pathLst>
            </a:custGeom>
            <a:solidFill>
              <a:srgbClr val="E99D5A">
                <a:alpha val="100000"/>
              </a:srgbClr>
            </a:solidFill>
            <a:ln w="9525">
              <a:noFill/>
            </a:ln>
          </p:spPr>
          <p:txBody>
            <a:bodyPr/>
            <a:p>
              <a:endParaRPr lang="zh-CN" altLang="en-US"/>
            </a:p>
          </p:txBody>
        </p:sp>
        <p:sp>
          <p:nvSpPr>
            <p:cNvPr id="23682" name="Freeform 8"/>
            <p:cNvSpPr/>
            <p:nvPr/>
          </p:nvSpPr>
          <p:spPr>
            <a:xfrm>
              <a:off x="1609725" y="423862"/>
              <a:ext cx="74613" cy="74612"/>
            </a:xfrm>
            <a:custGeom>
              <a:avLst/>
              <a:gdLst/>
              <a:ahLst/>
              <a:cxnLst>
                <a:cxn ang="0">
                  <a:pos x="0" y="74612"/>
                </a:cxn>
                <a:cxn ang="0">
                  <a:pos x="24871" y="37306"/>
                </a:cxn>
                <a:cxn ang="0">
                  <a:pos x="74613" y="0"/>
                </a:cxn>
                <a:cxn ang="0">
                  <a:pos x="24871" y="37306"/>
                </a:cxn>
                <a:cxn ang="0">
                  <a:pos x="0" y="74612"/>
                </a:cxn>
              </a:cxnLst>
              <a:pathLst>
                <a:path w="6" h="6">
                  <a:moveTo>
                    <a:pt x="0" y="6"/>
                  </a:moveTo>
                  <a:cubicBezTo>
                    <a:pt x="0" y="6"/>
                    <a:pt x="2" y="3"/>
                    <a:pt x="2" y="3"/>
                  </a:cubicBezTo>
                  <a:cubicBezTo>
                    <a:pt x="3" y="3"/>
                    <a:pt x="6" y="0"/>
                    <a:pt x="6" y="0"/>
                  </a:cubicBezTo>
                  <a:cubicBezTo>
                    <a:pt x="2" y="3"/>
                    <a:pt x="2" y="3"/>
                    <a:pt x="2" y="3"/>
                  </a:cubicBezTo>
                  <a:lnTo>
                    <a:pt x="0" y="6"/>
                  </a:lnTo>
                  <a:close/>
                </a:path>
              </a:pathLst>
            </a:custGeom>
            <a:solidFill>
              <a:srgbClr val="E99D5A">
                <a:alpha val="100000"/>
              </a:srgbClr>
            </a:solidFill>
            <a:ln w="9525">
              <a:noFill/>
            </a:ln>
          </p:spPr>
          <p:txBody>
            <a:bodyPr/>
            <a:p>
              <a:endParaRPr lang="zh-CN" altLang="en-US"/>
            </a:p>
          </p:txBody>
        </p:sp>
        <p:sp>
          <p:nvSpPr>
            <p:cNvPr id="23683" name="Freeform 9"/>
            <p:cNvSpPr/>
            <p:nvPr/>
          </p:nvSpPr>
          <p:spPr>
            <a:xfrm>
              <a:off x="1508125" y="534987"/>
              <a:ext cx="63500" cy="150812"/>
            </a:xfrm>
            <a:custGeom>
              <a:avLst/>
              <a:gdLst/>
              <a:ahLst/>
              <a:cxnLst>
                <a:cxn ang="0">
                  <a:pos x="38100" y="0"/>
                </a:cxn>
                <a:cxn ang="0">
                  <a:pos x="0" y="25135"/>
                </a:cxn>
                <a:cxn ang="0">
                  <a:pos x="38100" y="150812"/>
                </a:cxn>
                <a:cxn ang="0">
                  <a:pos x="38100" y="0"/>
                </a:cxn>
              </a:cxnLst>
              <a:pathLst>
                <a:path w="5" h="12">
                  <a:moveTo>
                    <a:pt x="3" y="0"/>
                  </a:moveTo>
                  <a:cubicBezTo>
                    <a:pt x="0" y="2"/>
                    <a:pt x="0" y="2"/>
                    <a:pt x="0" y="2"/>
                  </a:cubicBezTo>
                  <a:cubicBezTo>
                    <a:pt x="3" y="12"/>
                    <a:pt x="3" y="12"/>
                    <a:pt x="3" y="12"/>
                  </a:cubicBezTo>
                  <a:cubicBezTo>
                    <a:pt x="3" y="12"/>
                    <a:pt x="5" y="5"/>
                    <a:pt x="3" y="0"/>
                  </a:cubicBezTo>
                  <a:close/>
                </a:path>
              </a:pathLst>
            </a:custGeom>
            <a:solidFill>
              <a:srgbClr val="BABABA">
                <a:alpha val="100000"/>
              </a:srgbClr>
            </a:solidFill>
            <a:ln w="9525">
              <a:noFill/>
            </a:ln>
          </p:spPr>
          <p:txBody>
            <a:bodyPr/>
            <a:p>
              <a:endParaRPr lang="zh-CN" altLang="en-US"/>
            </a:p>
          </p:txBody>
        </p:sp>
        <p:sp>
          <p:nvSpPr>
            <p:cNvPr id="23684" name="Freeform 10"/>
            <p:cNvSpPr/>
            <p:nvPr/>
          </p:nvSpPr>
          <p:spPr>
            <a:xfrm>
              <a:off x="125413" y="1308100"/>
              <a:ext cx="138113" cy="212725"/>
            </a:xfrm>
            <a:custGeom>
              <a:avLst/>
              <a:gdLst/>
              <a:ahLst/>
              <a:cxnLst>
                <a:cxn ang="0">
                  <a:pos x="0" y="0"/>
                </a:cxn>
                <a:cxn ang="0">
                  <a:pos x="0" y="175185"/>
                </a:cxn>
                <a:cxn ang="0">
                  <a:pos x="138113" y="212725"/>
                </a:cxn>
                <a:cxn ang="0">
                  <a:pos x="75334" y="0"/>
                </a:cxn>
                <a:cxn ang="0">
                  <a:pos x="0" y="0"/>
                </a:cxn>
              </a:cxnLst>
              <a:pathLst>
                <a:path w="11" h="17">
                  <a:moveTo>
                    <a:pt x="0" y="0"/>
                  </a:moveTo>
                  <a:cubicBezTo>
                    <a:pt x="0" y="0"/>
                    <a:pt x="0" y="13"/>
                    <a:pt x="0" y="14"/>
                  </a:cubicBezTo>
                  <a:cubicBezTo>
                    <a:pt x="1" y="16"/>
                    <a:pt x="11" y="17"/>
                    <a:pt x="11" y="17"/>
                  </a:cubicBezTo>
                  <a:cubicBezTo>
                    <a:pt x="6" y="0"/>
                    <a:pt x="6" y="0"/>
                    <a:pt x="6" y="0"/>
                  </a:cubicBezTo>
                  <a:lnTo>
                    <a:pt x="0" y="0"/>
                  </a:lnTo>
                  <a:close/>
                </a:path>
              </a:pathLst>
            </a:custGeom>
            <a:solidFill>
              <a:srgbClr val="000000">
                <a:alpha val="100000"/>
              </a:srgbClr>
            </a:solidFill>
            <a:ln w="9525">
              <a:noFill/>
            </a:ln>
          </p:spPr>
          <p:txBody>
            <a:bodyPr/>
            <a:p>
              <a:endParaRPr lang="zh-CN" altLang="en-US"/>
            </a:p>
          </p:txBody>
        </p:sp>
        <p:sp>
          <p:nvSpPr>
            <p:cNvPr id="23685" name="Freeform 11"/>
            <p:cNvSpPr/>
            <p:nvPr/>
          </p:nvSpPr>
          <p:spPr>
            <a:xfrm>
              <a:off x="401638" y="249237"/>
              <a:ext cx="201613" cy="236537"/>
            </a:xfrm>
            <a:custGeom>
              <a:avLst/>
              <a:gdLst/>
              <a:ahLst/>
              <a:cxnLst>
                <a:cxn ang="0">
                  <a:pos x="201613" y="99595"/>
                </a:cxn>
                <a:cxn ang="0">
                  <a:pos x="189012" y="149392"/>
                </a:cxn>
                <a:cxn ang="0">
                  <a:pos x="100807" y="236537"/>
                </a:cxn>
                <a:cxn ang="0">
                  <a:pos x="37802" y="211638"/>
                </a:cxn>
                <a:cxn ang="0">
                  <a:pos x="12601" y="136942"/>
                </a:cxn>
                <a:cxn ang="0">
                  <a:pos x="0" y="24899"/>
                </a:cxn>
                <a:cxn ang="0">
                  <a:pos x="201613" y="99595"/>
                </a:cxn>
              </a:cxnLst>
              <a:pathLst>
                <a:path w="16" h="19">
                  <a:moveTo>
                    <a:pt x="16" y="8"/>
                  </a:moveTo>
                  <a:cubicBezTo>
                    <a:pt x="15" y="12"/>
                    <a:pt x="15" y="12"/>
                    <a:pt x="15" y="12"/>
                  </a:cubicBezTo>
                  <a:cubicBezTo>
                    <a:pt x="15" y="12"/>
                    <a:pt x="10" y="18"/>
                    <a:pt x="8" y="19"/>
                  </a:cubicBezTo>
                  <a:cubicBezTo>
                    <a:pt x="7" y="19"/>
                    <a:pt x="3" y="17"/>
                    <a:pt x="3" y="17"/>
                  </a:cubicBezTo>
                  <a:cubicBezTo>
                    <a:pt x="1" y="11"/>
                    <a:pt x="1" y="11"/>
                    <a:pt x="1" y="11"/>
                  </a:cubicBezTo>
                  <a:cubicBezTo>
                    <a:pt x="1" y="11"/>
                    <a:pt x="1" y="5"/>
                    <a:pt x="0" y="2"/>
                  </a:cubicBezTo>
                  <a:cubicBezTo>
                    <a:pt x="0" y="0"/>
                    <a:pt x="12" y="7"/>
                    <a:pt x="16" y="8"/>
                  </a:cubicBezTo>
                  <a:close/>
                </a:path>
              </a:pathLst>
            </a:custGeom>
            <a:solidFill>
              <a:srgbClr val="D08147">
                <a:alpha val="100000"/>
              </a:srgbClr>
            </a:solidFill>
            <a:ln w="9525">
              <a:noFill/>
            </a:ln>
          </p:spPr>
          <p:txBody>
            <a:bodyPr/>
            <a:p>
              <a:endParaRPr lang="zh-CN" altLang="en-US"/>
            </a:p>
          </p:txBody>
        </p:sp>
        <p:sp>
          <p:nvSpPr>
            <p:cNvPr id="23686" name="Freeform 12"/>
            <p:cNvSpPr/>
            <p:nvPr/>
          </p:nvSpPr>
          <p:spPr>
            <a:xfrm>
              <a:off x="427038" y="323850"/>
              <a:ext cx="138113" cy="161925"/>
            </a:xfrm>
            <a:custGeom>
              <a:avLst/>
              <a:gdLst/>
              <a:ahLst/>
              <a:cxnLst>
                <a:cxn ang="0">
                  <a:pos x="0" y="0"/>
                </a:cxn>
                <a:cxn ang="0">
                  <a:pos x="50223" y="62279"/>
                </a:cxn>
                <a:cxn ang="0">
                  <a:pos x="138113" y="112102"/>
                </a:cxn>
                <a:cxn ang="0">
                  <a:pos x="75334" y="161925"/>
                </a:cxn>
                <a:cxn ang="0">
                  <a:pos x="12556" y="137013"/>
                </a:cxn>
                <a:cxn ang="0">
                  <a:pos x="0" y="87190"/>
                </a:cxn>
                <a:cxn ang="0">
                  <a:pos x="0" y="0"/>
                </a:cxn>
              </a:cxnLst>
              <a:pathLst>
                <a:path w="11" h="13">
                  <a:moveTo>
                    <a:pt x="0" y="0"/>
                  </a:moveTo>
                  <a:cubicBezTo>
                    <a:pt x="1" y="0"/>
                    <a:pt x="3" y="4"/>
                    <a:pt x="4" y="5"/>
                  </a:cubicBezTo>
                  <a:cubicBezTo>
                    <a:pt x="4" y="6"/>
                    <a:pt x="8" y="8"/>
                    <a:pt x="11" y="9"/>
                  </a:cubicBezTo>
                  <a:cubicBezTo>
                    <a:pt x="9" y="11"/>
                    <a:pt x="7" y="13"/>
                    <a:pt x="6" y="13"/>
                  </a:cubicBezTo>
                  <a:cubicBezTo>
                    <a:pt x="5" y="13"/>
                    <a:pt x="1" y="11"/>
                    <a:pt x="1" y="11"/>
                  </a:cubicBezTo>
                  <a:cubicBezTo>
                    <a:pt x="0" y="7"/>
                    <a:pt x="0" y="7"/>
                    <a:pt x="0" y="7"/>
                  </a:cubicBezTo>
                  <a:cubicBezTo>
                    <a:pt x="0" y="5"/>
                    <a:pt x="0" y="0"/>
                    <a:pt x="0" y="0"/>
                  </a:cubicBezTo>
                  <a:close/>
                </a:path>
              </a:pathLst>
            </a:custGeom>
            <a:solidFill>
              <a:srgbClr val="E99D5A">
                <a:alpha val="100000"/>
              </a:srgbClr>
            </a:solidFill>
            <a:ln w="9525">
              <a:noFill/>
            </a:ln>
          </p:spPr>
          <p:txBody>
            <a:bodyPr/>
            <a:p>
              <a:endParaRPr lang="zh-CN" altLang="en-US"/>
            </a:p>
          </p:txBody>
        </p:sp>
        <p:sp>
          <p:nvSpPr>
            <p:cNvPr id="23687" name="Freeform 13"/>
            <p:cNvSpPr/>
            <p:nvPr/>
          </p:nvSpPr>
          <p:spPr>
            <a:xfrm>
              <a:off x="339725" y="0"/>
              <a:ext cx="301625" cy="285750"/>
            </a:xfrm>
            <a:custGeom>
              <a:avLst/>
              <a:gdLst/>
              <a:ahLst/>
              <a:cxnLst>
                <a:cxn ang="0">
                  <a:pos x="289057" y="74543"/>
                </a:cxn>
                <a:cxn ang="0">
                  <a:pos x="301625" y="62120"/>
                </a:cxn>
                <a:cxn ang="0">
                  <a:pos x="226219" y="0"/>
                </a:cxn>
                <a:cxn ang="0">
                  <a:pos x="113109" y="0"/>
                </a:cxn>
                <a:cxn ang="0">
                  <a:pos x="25135" y="74543"/>
                </a:cxn>
                <a:cxn ang="0">
                  <a:pos x="12568" y="161511"/>
                </a:cxn>
                <a:cxn ang="0">
                  <a:pos x="50271" y="248478"/>
                </a:cxn>
                <a:cxn ang="0">
                  <a:pos x="289057" y="74543"/>
                </a:cxn>
              </a:cxnLst>
              <a:pathLst>
                <a:path w="24" h="23">
                  <a:moveTo>
                    <a:pt x="23" y="6"/>
                  </a:moveTo>
                  <a:cubicBezTo>
                    <a:pt x="23" y="6"/>
                    <a:pt x="24" y="5"/>
                    <a:pt x="24" y="5"/>
                  </a:cubicBezTo>
                  <a:cubicBezTo>
                    <a:pt x="23" y="4"/>
                    <a:pt x="21" y="0"/>
                    <a:pt x="18" y="0"/>
                  </a:cubicBezTo>
                  <a:cubicBezTo>
                    <a:pt x="15" y="0"/>
                    <a:pt x="9" y="0"/>
                    <a:pt x="9" y="0"/>
                  </a:cubicBezTo>
                  <a:cubicBezTo>
                    <a:pt x="9" y="0"/>
                    <a:pt x="4" y="3"/>
                    <a:pt x="2" y="6"/>
                  </a:cubicBezTo>
                  <a:cubicBezTo>
                    <a:pt x="0" y="9"/>
                    <a:pt x="1" y="13"/>
                    <a:pt x="1" y="13"/>
                  </a:cubicBezTo>
                  <a:cubicBezTo>
                    <a:pt x="1" y="13"/>
                    <a:pt x="0" y="19"/>
                    <a:pt x="4" y="20"/>
                  </a:cubicBezTo>
                  <a:cubicBezTo>
                    <a:pt x="4" y="20"/>
                    <a:pt x="11" y="23"/>
                    <a:pt x="23" y="6"/>
                  </a:cubicBezTo>
                  <a:close/>
                </a:path>
              </a:pathLst>
            </a:custGeom>
            <a:solidFill>
              <a:srgbClr val="121212">
                <a:alpha val="100000"/>
              </a:srgbClr>
            </a:solidFill>
            <a:ln w="9525">
              <a:noFill/>
            </a:ln>
          </p:spPr>
          <p:txBody>
            <a:bodyPr/>
            <a:p>
              <a:endParaRPr lang="zh-CN" altLang="en-US"/>
            </a:p>
          </p:txBody>
        </p:sp>
        <p:sp>
          <p:nvSpPr>
            <p:cNvPr id="23688" name="Freeform 14"/>
            <p:cNvSpPr/>
            <p:nvPr/>
          </p:nvSpPr>
          <p:spPr>
            <a:xfrm>
              <a:off x="352425" y="74612"/>
              <a:ext cx="314325" cy="311150"/>
            </a:xfrm>
            <a:custGeom>
              <a:avLst/>
              <a:gdLst/>
              <a:ahLst/>
              <a:cxnLst>
                <a:cxn ang="0">
                  <a:pos x="264033" y="298704"/>
                </a:cxn>
                <a:cxn ang="0">
                  <a:pos x="213741" y="311150"/>
                </a:cxn>
                <a:cxn ang="0">
                  <a:pos x="113157" y="273812"/>
                </a:cxn>
                <a:cxn ang="0">
                  <a:pos x="75438" y="211582"/>
                </a:cxn>
                <a:cxn ang="0">
                  <a:pos x="62865" y="211582"/>
                </a:cxn>
                <a:cxn ang="0">
                  <a:pos x="25146" y="174244"/>
                </a:cxn>
                <a:cxn ang="0">
                  <a:pos x="25146" y="112014"/>
                </a:cxn>
                <a:cxn ang="0">
                  <a:pos x="62865" y="124460"/>
                </a:cxn>
                <a:cxn ang="0">
                  <a:pos x="88011" y="161798"/>
                </a:cxn>
                <a:cxn ang="0">
                  <a:pos x="100584" y="161798"/>
                </a:cxn>
                <a:cxn ang="0">
                  <a:pos x="88011" y="124460"/>
                </a:cxn>
                <a:cxn ang="0">
                  <a:pos x="125730" y="62230"/>
                </a:cxn>
                <a:cxn ang="0">
                  <a:pos x="113157" y="49784"/>
                </a:cxn>
                <a:cxn ang="0">
                  <a:pos x="150876" y="0"/>
                </a:cxn>
                <a:cxn ang="0">
                  <a:pos x="276606" y="0"/>
                </a:cxn>
                <a:cxn ang="0">
                  <a:pos x="301752" y="87122"/>
                </a:cxn>
                <a:cxn ang="0">
                  <a:pos x="289179" y="112014"/>
                </a:cxn>
                <a:cxn ang="0">
                  <a:pos x="301752" y="174244"/>
                </a:cxn>
                <a:cxn ang="0">
                  <a:pos x="276606" y="261366"/>
                </a:cxn>
                <a:cxn ang="0">
                  <a:pos x="264033" y="298704"/>
                </a:cxn>
              </a:cxnLst>
              <a:pathLst>
                <a:path w="25" h="25">
                  <a:moveTo>
                    <a:pt x="21" y="24"/>
                  </a:move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3" y="0"/>
                    <a:pt x="19" y="0"/>
                    <a:pt x="22" y="0"/>
                  </a:cubicBezTo>
                  <a:cubicBezTo>
                    <a:pt x="22" y="0"/>
                    <a:pt x="24" y="3"/>
                    <a:pt x="24" y="7"/>
                  </a:cubicBezTo>
                  <a:cubicBezTo>
                    <a:pt x="24" y="7"/>
                    <a:pt x="24" y="8"/>
                    <a:pt x="23" y="9"/>
                  </a:cubicBezTo>
                  <a:cubicBezTo>
                    <a:pt x="23" y="9"/>
                    <a:pt x="25" y="11"/>
                    <a:pt x="24" y="14"/>
                  </a:cubicBezTo>
                  <a:cubicBezTo>
                    <a:pt x="24" y="17"/>
                    <a:pt x="22" y="20"/>
                    <a:pt x="22" y="21"/>
                  </a:cubicBezTo>
                  <a:cubicBezTo>
                    <a:pt x="22" y="22"/>
                    <a:pt x="22" y="24"/>
                    <a:pt x="21" y="24"/>
                  </a:cubicBezTo>
                  <a:close/>
                </a:path>
              </a:pathLst>
            </a:custGeom>
            <a:solidFill>
              <a:srgbClr val="F1B15F">
                <a:alpha val="100000"/>
              </a:srgbClr>
            </a:solidFill>
            <a:ln w="9525">
              <a:noFill/>
            </a:ln>
          </p:spPr>
          <p:txBody>
            <a:bodyPr/>
            <a:p>
              <a:endParaRPr lang="zh-CN" altLang="en-US"/>
            </a:p>
          </p:txBody>
        </p:sp>
        <p:sp>
          <p:nvSpPr>
            <p:cNvPr id="23689" name="Freeform 15"/>
            <p:cNvSpPr/>
            <p:nvPr/>
          </p:nvSpPr>
          <p:spPr>
            <a:xfrm>
              <a:off x="352425" y="74612"/>
              <a:ext cx="276225" cy="311150"/>
            </a:xfrm>
            <a:custGeom>
              <a:avLst/>
              <a:gdLst/>
              <a:ahLst/>
              <a:cxnLst>
                <a:cxn ang="0">
                  <a:pos x="25111" y="112014"/>
                </a:cxn>
                <a:cxn ang="0">
                  <a:pos x="62778" y="124460"/>
                </a:cxn>
                <a:cxn ang="0">
                  <a:pos x="87890" y="161798"/>
                </a:cxn>
                <a:cxn ang="0">
                  <a:pos x="100445" y="161798"/>
                </a:cxn>
                <a:cxn ang="0">
                  <a:pos x="87890" y="124460"/>
                </a:cxn>
                <a:cxn ang="0">
                  <a:pos x="125557" y="62230"/>
                </a:cxn>
                <a:cxn ang="0">
                  <a:pos x="113001" y="49784"/>
                </a:cxn>
                <a:cxn ang="0">
                  <a:pos x="150668" y="0"/>
                </a:cxn>
                <a:cxn ang="0">
                  <a:pos x="163224" y="0"/>
                </a:cxn>
                <a:cxn ang="0">
                  <a:pos x="200891" y="74676"/>
                </a:cxn>
                <a:cxn ang="0">
                  <a:pos x="163224" y="87122"/>
                </a:cxn>
                <a:cxn ang="0">
                  <a:pos x="163224" y="124460"/>
                </a:cxn>
                <a:cxn ang="0">
                  <a:pos x="138113" y="124460"/>
                </a:cxn>
                <a:cxn ang="0">
                  <a:pos x="150668" y="186690"/>
                </a:cxn>
                <a:cxn ang="0">
                  <a:pos x="188335" y="186690"/>
                </a:cxn>
                <a:cxn ang="0">
                  <a:pos x="175780" y="248920"/>
                </a:cxn>
                <a:cxn ang="0">
                  <a:pos x="226002" y="298704"/>
                </a:cxn>
                <a:cxn ang="0">
                  <a:pos x="276225" y="286258"/>
                </a:cxn>
                <a:cxn ang="0">
                  <a:pos x="263669" y="298704"/>
                </a:cxn>
                <a:cxn ang="0">
                  <a:pos x="213447" y="311150"/>
                </a:cxn>
                <a:cxn ang="0">
                  <a:pos x="113001" y="273812"/>
                </a:cxn>
                <a:cxn ang="0">
                  <a:pos x="75334" y="211582"/>
                </a:cxn>
                <a:cxn ang="0">
                  <a:pos x="62778" y="211582"/>
                </a:cxn>
                <a:cxn ang="0">
                  <a:pos x="25111" y="174244"/>
                </a:cxn>
                <a:cxn ang="0">
                  <a:pos x="25111" y="112014"/>
                </a:cxn>
              </a:cxnLst>
              <a:pathLst>
                <a:path w="22" h="25">
                  <a:moveTo>
                    <a:pt x="2" y="9"/>
                  </a:move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2" y="0"/>
                    <a:pt x="13" y="0"/>
                    <a:pt x="13" y="0"/>
                  </a:cubicBezTo>
                  <a:cubicBezTo>
                    <a:pt x="15" y="2"/>
                    <a:pt x="17" y="6"/>
                    <a:pt x="16" y="6"/>
                  </a:cubicBezTo>
                  <a:cubicBezTo>
                    <a:pt x="15" y="6"/>
                    <a:pt x="13" y="7"/>
                    <a:pt x="13" y="7"/>
                  </a:cubicBezTo>
                  <a:cubicBezTo>
                    <a:pt x="13" y="7"/>
                    <a:pt x="13" y="9"/>
                    <a:pt x="13" y="10"/>
                  </a:cubicBezTo>
                  <a:cubicBezTo>
                    <a:pt x="12" y="10"/>
                    <a:pt x="11" y="10"/>
                    <a:pt x="11" y="10"/>
                  </a:cubicBezTo>
                  <a:cubicBezTo>
                    <a:pt x="11" y="11"/>
                    <a:pt x="11" y="14"/>
                    <a:pt x="12" y="15"/>
                  </a:cubicBezTo>
                  <a:cubicBezTo>
                    <a:pt x="13" y="16"/>
                    <a:pt x="15" y="15"/>
                    <a:pt x="15" y="15"/>
                  </a:cubicBezTo>
                  <a:cubicBezTo>
                    <a:pt x="14" y="16"/>
                    <a:pt x="14" y="19"/>
                    <a:pt x="14" y="20"/>
                  </a:cubicBezTo>
                  <a:cubicBezTo>
                    <a:pt x="14" y="21"/>
                    <a:pt x="16" y="23"/>
                    <a:pt x="18" y="24"/>
                  </a:cubicBezTo>
                  <a:cubicBezTo>
                    <a:pt x="18" y="24"/>
                    <a:pt x="20" y="23"/>
                    <a:pt x="22" y="23"/>
                  </a:cubicBezTo>
                  <a:cubicBezTo>
                    <a:pt x="22" y="24"/>
                    <a:pt x="21" y="24"/>
                    <a:pt x="21" y="24"/>
                  </a:cubicBez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lose/>
                </a:path>
              </a:pathLst>
            </a:custGeom>
            <a:solidFill>
              <a:srgbClr val="E99D5A">
                <a:alpha val="100000"/>
              </a:srgbClr>
            </a:solidFill>
            <a:ln w="9525">
              <a:noFill/>
            </a:ln>
          </p:spPr>
          <p:txBody>
            <a:bodyPr/>
            <a:p>
              <a:endParaRPr lang="zh-CN" altLang="en-US"/>
            </a:p>
          </p:txBody>
        </p:sp>
        <p:sp>
          <p:nvSpPr>
            <p:cNvPr id="23690" name="Freeform 16"/>
            <p:cNvSpPr/>
            <p:nvPr/>
          </p:nvSpPr>
          <p:spPr>
            <a:xfrm>
              <a:off x="214313" y="2106612"/>
              <a:ext cx="163513" cy="63500"/>
            </a:xfrm>
            <a:custGeom>
              <a:avLst/>
              <a:gdLst/>
              <a:ahLst/>
              <a:cxnLst>
                <a:cxn ang="0">
                  <a:pos x="62890" y="63500"/>
                </a:cxn>
                <a:cxn ang="0">
                  <a:pos x="100623" y="0"/>
                </a:cxn>
                <a:cxn ang="0">
                  <a:pos x="62890" y="63500"/>
                </a:cxn>
              </a:cxnLst>
              <a:pathLst>
                <a:path w="13" h="5">
                  <a:moveTo>
                    <a:pt x="5" y="5"/>
                  </a:moveTo>
                  <a:cubicBezTo>
                    <a:pt x="8" y="5"/>
                    <a:pt x="13" y="0"/>
                    <a:pt x="8" y="0"/>
                  </a:cubicBezTo>
                  <a:cubicBezTo>
                    <a:pt x="5" y="0"/>
                    <a:pt x="0" y="5"/>
                    <a:pt x="5" y="5"/>
                  </a:cubicBezTo>
                  <a:close/>
                </a:path>
              </a:pathLst>
            </a:custGeom>
            <a:solidFill>
              <a:srgbClr val="121212">
                <a:alpha val="100000"/>
              </a:srgbClr>
            </a:solidFill>
            <a:ln w="9525">
              <a:noFill/>
            </a:ln>
          </p:spPr>
          <p:txBody>
            <a:bodyPr/>
            <a:p>
              <a:endParaRPr lang="zh-CN" altLang="en-US"/>
            </a:p>
          </p:txBody>
        </p:sp>
        <p:sp>
          <p:nvSpPr>
            <p:cNvPr id="23691" name="Freeform 17"/>
            <p:cNvSpPr/>
            <p:nvPr/>
          </p:nvSpPr>
          <p:spPr>
            <a:xfrm>
              <a:off x="112713" y="2655887"/>
              <a:ext cx="227013" cy="174625"/>
            </a:xfrm>
            <a:custGeom>
              <a:avLst/>
              <a:gdLst/>
              <a:ahLst/>
              <a:cxnLst>
                <a:cxn ang="0">
                  <a:pos x="75671" y="0"/>
                </a:cxn>
                <a:cxn ang="0">
                  <a:pos x="0" y="149679"/>
                </a:cxn>
                <a:cxn ang="0">
                  <a:pos x="189178" y="112259"/>
                </a:cxn>
                <a:cxn ang="0">
                  <a:pos x="201789" y="74839"/>
                </a:cxn>
                <a:cxn ang="0">
                  <a:pos x="214401" y="12473"/>
                </a:cxn>
                <a:cxn ang="0">
                  <a:pos x="75671" y="0"/>
                </a:cxn>
              </a:cxnLst>
              <a:pathLst>
                <a:path w="18" h="14">
                  <a:moveTo>
                    <a:pt x="6" y="0"/>
                  </a:moveTo>
                  <a:cubicBezTo>
                    <a:pt x="6" y="0"/>
                    <a:pt x="0" y="8"/>
                    <a:pt x="0" y="12"/>
                  </a:cubicBezTo>
                  <a:cubicBezTo>
                    <a:pt x="0" y="12"/>
                    <a:pt x="14" y="14"/>
                    <a:pt x="15" y="9"/>
                  </a:cubicBezTo>
                  <a:cubicBezTo>
                    <a:pt x="16" y="6"/>
                    <a:pt x="16" y="6"/>
                    <a:pt x="16" y="6"/>
                  </a:cubicBezTo>
                  <a:cubicBezTo>
                    <a:pt x="16" y="6"/>
                    <a:pt x="18" y="8"/>
                    <a:pt x="17" y="1"/>
                  </a:cubicBezTo>
                  <a:lnTo>
                    <a:pt x="6" y="0"/>
                  </a:lnTo>
                  <a:close/>
                </a:path>
              </a:pathLst>
            </a:custGeom>
            <a:solidFill>
              <a:srgbClr val="000000">
                <a:alpha val="100000"/>
              </a:srgbClr>
            </a:solidFill>
            <a:ln w="9525">
              <a:noFill/>
            </a:ln>
          </p:spPr>
          <p:txBody>
            <a:bodyPr/>
            <a:p>
              <a:endParaRPr lang="zh-CN" altLang="en-US"/>
            </a:p>
          </p:txBody>
        </p:sp>
        <p:sp>
          <p:nvSpPr>
            <p:cNvPr id="23692" name="Freeform 18"/>
            <p:cNvSpPr/>
            <p:nvPr/>
          </p:nvSpPr>
          <p:spPr>
            <a:xfrm>
              <a:off x="715963" y="2605087"/>
              <a:ext cx="252413" cy="225425"/>
            </a:xfrm>
            <a:custGeom>
              <a:avLst/>
              <a:gdLst/>
              <a:ahLst/>
              <a:cxnLst>
                <a:cxn ang="0">
                  <a:pos x="0" y="50094"/>
                </a:cxn>
                <a:cxn ang="0">
                  <a:pos x="0" y="125236"/>
                </a:cxn>
                <a:cxn ang="0">
                  <a:pos x="75724" y="162807"/>
                </a:cxn>
                <a:cxn ang="0">
                  <a:pos x="88345" y="200378"/>
                </a:cxn>
                <a:cxn ang="0">
                  <a:pos x="88345" y="200378"/>
                </a:cxn>
                <a:cxn ang="0">
                  <a:pos x="252413" y="212901"/>
                </a:cxn>
                <a:cxn ang="0">
                  <a:pos x="252413" y="175331"/>
                </a:cxn>
                <a:cxn ang="0">
                  <a:pos x="151448" y="50094"/>
                </a:cxn>
                <a:cxn ang="0">
                  <a:pos x="0" y="50094"/>
                </a:cxn>
              </a:cxnLst>
              <a:pathLst>
                <a:path w="20" h="18">
                  <a:moveTo>
                    <a:pt x="0" y="4"/>
                  </a:moveTo>
                  <a:cubicBezTo>
                    <a:pt x="0" y="4"/>
                    <a:pt x="0" y="8"/>
                    <a:pt x="0" y="10"/>
                  </a:cubicBezTo>
                  <a:cubicBezTo>
                    <a:pt x="0" y="10"/>
                    <a:pt x="3" y="13"/>
                    <a:pt x="6" y="13"/>
                  </a:cubicBezTo>
                  <a:cubicBezTo>
                    <a:pt x="6" y="13"/>
                    <a:pt x="7" y="16"/>
                    <a:pt x="7" y="16"/>
                  </a:cubicBezTo>
                  <a:cubicBezTo>
                    <a:pt x="8" y="17"/>
                    <a:pt x="7" y="16"/>
                    <a:pt x="7" y="16"/>
                  </a:cubicBezTo>
                  <a:cubicBezTo>
                    <a:pt x="7" y="16"/>
                    <a:pt x="17" y="18"/>
                    <a:pt x="20" y="17"/>
                  </a:cubicBezTo>
                  <a:cubicBezTo>
                    <a:pt x="20" y="14"/>
                    <a:pt x="20" y="14"/>
                    <a:pt x="20" y="14"/>
                  </a:cubicBezTo>
                  <a:cubicBezTo>
                    <a:pt x="20" y="14"/>
                    <a:pt x="14" y="7"/>
                    <a:pt x="12" y="4"/>
                  </a:cubicBezTo>
                  <a:cubicBezTo>
                    <a:pt x="11" y="0"/>
                    <a:pt x="0" y="4"/>
                    <a:pt x="0" y="4"/>
                  </a:cubicBezTo>
                  <a:close/>
                </a:path>
              </a:pathLst>
            </a:custGeom>
            <a:solidFill>
              <a:srgbClr val="000000">
                <a:alpha val="100000"/>
              </a:srgbClr>
            </a:solidFill>
            <a:ln w="9525">
              <a:noFill/>
            </a:ln>
          </p:spPr>
          <p:txBody>
            <a:bodyPr/>
            <a:p>
              <a:endParaRPr lang="zh-CN" altLang="en-US"/>
            </a:p>
          </p:txBody>
        </p:sp>
        <p:sp>
          <p:nvSpPr>
            <p:cNvPr id="23693" name="Freeform 19"/>
            <p:cNvSpPr/>
            <p:nvPr/>
          </p:nvSpPr>
          <p:spPr>
            <a:xfrm>
              <a:off x="138113" y="1158875"/>
              <a:ext cx="779463" cy="1571625"/>
            </a:xfrm>
            <a:custGeom>
              <a:avLst/>
              <a:gdLst/>
              <a:ahLst/>
              <a:cxnLst>
                <a:cxn ang="0">
                  <a:pos x="37716" y="1509259"/>
                </a:cxn>
                <a:cxn ang="0">
                  <a:pos x="213724" y="1496786"/>
                </a:cxn>
                <a:cxn ang="0">
                  <a:pos x="188580" y="1322161"/>
                </a:cxn>
                <a:cxn ang="0">
                  <a:pos x="289156" y="798286"/>
                </a:cxn>
                <a:cxn ang="0">
                  <a:pos x="377160" y="449036"/>
                </a:cxn>
                <a:cxn ang="0">
                  <a:pos x="402303" y="498929"/>
                </a:cxn>
                <a:cxn ang="0">
                  <a:pos x="578311" y="1496786"/>
                </a:cxn>
                <a:cxn ang="0">
                  <a:pos x="741747" y="1521732"/>
                </a:cxn>
                <a:cxn ang="0">
                  <a:pos x="741747" y="1372054"/>
                </a:cxn>
                <a:cxn ang="0">
                  <a:pos x="729175" y="1097643"/>
                </a:cxn>
                <a:cxn ang="0">
                  <a:pos x="729175" y="723446"/>
                </a:cxn>
                <a:cxn ang="0">
                  <a:pos x="704031" y="299357"/>
                </a:cxn>
                <a:cxn ang="0">
                  <a:pos x="704031" y="249464"/>
                </a:cxn>
                <a:cxn ang="0">
                  <a:pos x="666315" y="149679"/>
                </a:cxn>
                <a:cxn ang="0">
                  <a:pos x="653743" y="24946"/>
                </a:cxn>
                <a:cxn ang="0">
                  <a:pos x="377160" y="62366"/>
                </a:cxn>
                <a:cxn ang="0">
                  <a:pos x="176008" y="0"/>
                </a:cxn>
                <a:cxn ang="0">
                  <a:pos x="163436" y="62366"/>
                </a:cxn>
                <a:cxn ang="0">
                  <a:pos x="37716" y="212045"/>
                </a:cxn>
                <a:cxn ang="0">
                  <a:pos x="62860" y="286884"/>
                </a:cxn>
                <a:cxn ang="0">
                  <a:pos x="62860" y="686027"/>
                </a:cxn>
                <a:cxn ang="0">
                  <a:pos x="37716" y="1160009"/>
                </a:cxn>
                <a:cxn ang="0">
                  <a:pos x="12572" y="1397000"/>
                </a:cxn>
                <a:cxn ang="0">
                  <a:pos x="37716" y="1509259"/>
                </a:cxn>
              </a:cxnLst>
              <a:pathLst>
                <a:path w="62" h="126">
                  <a:moveTo>
                    <a:pt x="3" y="121"/>
                  </a:moveTo>
                  <a:cubicBezTo>
                    <a:pt x="3" y="121"/>
                    <a:pt x="16" y="124"/>
                    <a:pt x="17" y="120"/>
                  </a:cubicBezTo>
                  <a:cubicBezTo>
                    <a:pt x="18" y="116"/>
                    <a:pt x="15" y="106"/>
                    <a:pt x="15" y="106"/>
                  </a:cubicBezTo>
                  <a:cubicBezTo>
                    <a:pt x="15" y="106"/>
                    <a:pt x="22" y="65"/>
                    <a:pt x="23" y="64"/>
                  </a:cubicBezTo>
                  <a:cubicBezTo>
                    <a:pt x="24" y="64"/>
                    <a:pt x="28" y="47"/>
                    <a:pt x="30" y="36"/>
                  </a:cubicBezTo>
                  <a:cubicBezTo>
                    <a:pt x="32" y="40"/>
                    <a:pt x="32" y="40"/>
                    <a:pt x="32" y="40"/>
                  </a:cubicBezTo>
                  <a:cubicBezTo>
                    <a:pt x="32" y="40"/>
                    <a:pt x="39" y="111"/>
                    <a:pt x="46" y="120"/>
                  </a:cubicBezTo>
                  <a:cubicBezTo>
                    <a:pt x="46" y="120"/>
                    <a:pt x="55" y="126"/>
                    <a:pt x="59" y="122"/>
                  </a:cubicBezTo>
                  <a:cubicBezTo>
                    <a:pt x="59" y="122"/>
                    <a:pt x="62" y="119"/>
                    <a:pt x="59" y="110"/>
                  </a:cubicBezTo>
                  <a:cubicBezTo>
                    <a:pt x="59" y="110"/>
                    <a:pt x="61" y="95"/>
                    <a:pt x="58" y="88"/>
                  </a:cubicBezTo>
                  <a:cubicBezTo>
                    <a:pt x="58" y="88"/>
                    <a:pt x="58" y="63"/>
                    <a:pt x="58" y="58"/>
                  </a:cubicBezTo>
                  <a:cubicBezTo>
                    <a:pt x="58" y="53"/>
                    <a:pt x="55" y="28"/>
                    <a:pt x="56" y="24"/>
                  </a:cubicBezTo>
                  <a:cubicBezTo>
                    <a:pt x="56" y="20"/>
                    <a:pt x="56" y="20"/>
                    <a:pt x="56" y="20"/>
                  </a:cubicBezTo>
                  <a:cubicBezTo>
                    <a:pt x="53" y="12"/>
                    <a:pt x="53" y="12"/>
                    <a:pt x="53" y="12"/>
                  </a:cubicBezTo>
                  <a:cubicBezTo>
                    <a:pt x="52" y="2"/>
                    <a:pt x="52" y="2"/>
                    <a:pt x="52" y="2"/>
                  </a:cubicBezTo>
                  <a:cubicBezTo>
                    <a:pt x="52" y="2"/>
                    <a:pt x="37" y="6"/>
                    <a:pt x="30" y="5"/>
                  </a:cubicBezTo>
                  <a:cubicBezTo>
                    <a:pt x="14" y="0"/>
                    <a:pt x="14" y="0"/>
                    <a:pt x="14" y="0"/>
                  </a:cubicBezTo>
                  <a:cubicBezTo>
                    <a:pt x="13" y="5"/>
                    <a:pt x="13" y="5"/>
                    <a:pt x="13" y="5"/>
                  </a:cubicBezTo>
                  <a:cubicBezTo>
                    <a:pt x="13" y="5"/>
                    <a:pt x="4" y="14"/>
                    <a:pt x="3" y="17"/>
                  </a:cubicBezTo>
                  <a:cubicBezTo>
                    <a:pt x="5" y="23"/>
                    <a:pt x="5" y="23"/>
                    <a:pt x="5" y="23"/>
                  </a:cubicBezTo>
                  <a:cubicBezTo>
                    <a:pt x="5" y="23"/>
                    <a:pt x="4" y="48"/>
                    <a:pt x="5" y="55"/>
                  </a:cubicBezTo>
                  <a:cubicBezTo>
                    <a:pt x="5" y="55"/>
                    <a:pt x="2" y="87"/>
                    <a:pt x="3" y="93"/>
                  </a:cubicBezTo>
                  <a:cubicBezTo>
                    <a:pt x="3" y="93"/>
                    <a:pt x="0" y="109"/>
                    <a:pt x="1" y="112"/>
                  </a:cubicBezTo>
                  <a:cubicBezTo>
                    <a:pt x="2" y="115"/>
                    <a:pt x="3" y="121"/>
                    <a:pt x="3" y="121"/>
                  </a:cubicBezTo>
                  <a:close/>
                </a:path>
              </a:pathLst>
            </a:custGeom>
            <a:solidFill>
              <a:srgbClr val="121212">
                <a:alpha val="100000"/>
              </a:srgbClr>
            </a:solidFill>
            <a:ln w="9525">
              <a:noFill/>
            </a:ln>
          </p:spPr>
          <p:txBody>
            <a:bodyPr/>
            <a:p>
              <a:endParaRPr lang="zh-CN" altLang="en-US"/>
            </a:p>
          </p:txBody>
        </p:sp>
        <p:sp>
          <p:nvSpPr>
            <p:cNvPr id="23694" name="Freeform 20"/>
            <p:cNvSpPr/>
            <p:nvPr/>
          </p:nvSpPr>
          <p:spPr>
            <a:xfrm>
              <a:off x="628650" y="1384300"/>
              <a:ext cx="12700" cy="0"/>
            </a:xfrm>
            <a:custGeom>
              <a:avLst/>
              <a:gdLst/>
              <a:ahLst/>
              <a:cxnLst>
                <a:cxn ang="0">
                  <a:pos x="0" y="0"/>
                </a:cxn>
                <a:cxn ang="0">
                  <a:pos x="12700" y="0"/>
                </a:cxn>
                <a:cxn ang="0">
                  <a:pos x="0" y="0"/>
                </a:cxn>
              </a:cxnLst>
              <a:pathLst>
                <a:path w="1">
                  <a:moveTo>
                    <a:pt x="0" y="0"/>
                  </a:moveTo>
                  <a:cubicBezTo>
                    <a:pt x="0" y="0"/>
                    <a:pt x="0" y="0"/>
                    <a:pt x="1" y="0"/>
                  </a:cubicBezTo>
                  <a:lnTo>
                    <a:pt x="0" y="0"/>
                  </a:lnTo>
                  <a:close/>
                </a:path>
              </a:pathLst>
            </a:custGeom>
            <a:solidFill>
              <a:srgbClr val="000000">
                <a:alpha val="100000"/>
              </a:srgbClr>
            </a:solidFill>
            <a:ln w="9525">
              <a:noFill/>
            </a:ln>
          </p:spPr>
          <p:txBody>
            <a:bodyPr/>
            <a:p>
              <a:endParaRPr lang="zh-CN" altLang="en-US"/>
            </a:p>
          </p:txBody>
        </p:sp>
        <p:sp>
          <p:nvSpPr>
            <p:cNvPr id="23695" name="Freeform 21"/>
            <p:cNvSpPr/>
            <p:nvPr/>
          </p:nvSpPr>
          <p:spPr>
            <a:xfrm>
              <a:off x="741363" y="1446212"/>
              <a:ext cx="12700" cy="12700"/>
            </a:xfrm>
            <a:custGeom>
              <a:avLst/>
              <a:gdLst/>
              <a:ahLst/>
              <a:cxnLst>
                <a:cxn ang="0">
                  <a:pos x="0" y="12700"/>
                </a:cxn>
                <a:cxn ang="0">
                  <a:pos x="12700" y="0"/>
                </a:cxn>
                <a:cxn ang="0">
                  <a:pos x="0" y="12700"/>
                </a:cxn>
              </a:cxnLst>
              <a:pathLst>
                <a:path w="1" h="1">
                  <a:moveTo>
                    <a:pt x="0" y="1"/>
                  </a:moveTo>
                  <a:cubicBezTo>
                    <a:pt x="0" y="1"/>
                    <a:pt x="1" y="1"/>
                    <a:pt x="1" y="0"/>
                  </a:cubicBezTo>
                  <a:cubicBezTo>
                    <a:pt x="1" y="0"/>
                    <a:pt x="1" y="1"/>
                    <a:pt x="0" y="1"/>
                  </a:cubicBezTo>
                  <a:close/>
                </a:path>
              </a:pathLst>
            </a:custGeom>
            <a:solidFill>
              <a:srgbClr val="000000">
                <a:alpha val="100000"/>
              </a:srgbClr>
            </a:solidFill>
            <a:ln w="9525">
              <a:noFill/>
            </a:ln>
          </p:spPr>
          <p:txBody>
            <a:bodyPr/>
            <a:p>
              <a:endParaRPr lang="zh-CN" altLang="en-US"/>
            </a:p>
          </p:txBody>
        </p:sp>
        <p:sp>
          <p:nvSpPr>
            <p:cNvPr id="23696" name="Freeform 22"/>
            <p:cNvSpPr/>
            <p:nvPr/>
          </p:nvSpPr>
          <p:spPr>
            <a:xfrm>
              <a:off x="741363" y="1570037"/>
              <a:ext cx="12700" cy="0"/>
            </a:xfrm>
            <a:custGeom>
              <a:avLst/>
              <a:gdLst/>
              <a:ahLst/>
              <a:cxnLst>
                <a:cxn ang="0">
                  <a:pos x="0" y="0"/>
                </a:cxn>
                <a:cxn ang="0">
                  <a:pos x="12700" y="0"/>
                </a:cxn>
                <a:cxn ang="0">
                  <a:pos x="0" y="0"/>
                </a:cxn>
              </a:cxnLst>
              <a:pathLst>
                <a:path w="1">
                  <a:moveTo>
                    <a:pt x="0" y="0"/>
                  </a:moveTo>
                  <a:cubicBezTo>
                    <a:pt x="1" y="0"/>
                    <a:pt x="1" y="0"/>
                    <a:pt x="1" y="0"/>
                  </a:cubicBezTo>
                  <a:cubicBezTo>
                    <a:pt x="1" y="0"/>
                    <a:pt x="1" y="0"/>
                    <a:pt x="0" y="0"/>
                  </a:cubicBezTo>
                  <a:close/>
                </a:path>
              </a:pathLst>
            </a:custGeom>
            <a:solidFill>
              <a:srgbClr val="000000">
                <a:alpha val="100000"/>
              </a:srgbClr>
            </a:solidFill>
            <a:ln w="9525">
              <a:noFill/>
            </a:ln>
          </p:spPr>
          <p:txBody>
            <a:bodyPr/>
            <a:p>
              <a:endParaRPr lang="zh-CN" altLang="en-US"/>
            </a:p>
          </p:txBody>
        </p:sp>
        <p:sp>
          <p:nvSpPr>
            <p:cNvPr id="23697" name="Freeform 23"/>
            <p:cNvSpPr/>
            <p:nvPr/>
          </p:nvSpPr>
          <p:spPr>
            <a:xfrm>
              <a:off x="176213" y="1284287"/>
              <a:ext cx="666750" cy="1408112"/>
            </a:xfrm>
            <a:custGeom>
              <a:avLst/>
              <a:gdLst/>
              <a:ahLst/>
              <a:cxnLst>
                <a:cxn ang="0">
                  <a:pos x="666750" y="1408112"/>
                </a:cxn>
                <a:cxn ang="0">
                  <a:pos x="629009" y="1246117"/>
                </a:cxn>
                <a:cxn ang="0">
                  <a:pos x="603849" y="1109044"/>
                </a:cxn>
                <a:cxn ang="0">
                  <a:pos x="666750" y="909665"/>
                </a:cxn>
                <a:cxn ang="0">
                  <a:pos x="578689" y="971971"/>
                </a:cxn>
                <a:cxn ang="0">
                  <a:pos x="578689" y="847359"/>
                </a:cxn>
                <a:cxn ang="0">
                  <a:pos x="540948" y="548291"/>
                </a:cxn>
                <a:cxn ang="0">
                  <a:pos x="540948" y="747670"/>
                </a:cxn>
                <a:cxn ang="0">
                  <a:pos x="465467" y="423680"/>
                </a:cxn>
                <a:cxn ang="0">
                  <a:pos x="566108" y="286607"/>
                </a:cxn>
                <a:cxn ang="0">
                  <a:pos x="402566" y="286607"/>
                </a:cxn>
                <a:cxn ang="0">
                  <a:pos x="566108" y="174456"/>
                </a:cxn>
                <a:cxn ang="0">
                  <a:pos x="402566" y="224301"/>
                </a:cxn>
                <a:cxn ang="0">
                  <a:pos x="452887" y="99689"/>
                </a:cxn>
                <a:cxn ang="0">
                  <a:pos x="301925" y="137073"/>
                </a:cxn>
                <a:cxn ang="0">
                  <a:pos x="176123" y="0"/>
                </a:cxn>
                <a:cxn ang="0">
                  <a:pos x="239024" y="174456"/>
                </a:cxn>
                <a:cxn ang="0">
                  <a:pos x="125802" y="124612"/>
                </a:cxn>
                <a:cxn ang="0">
                  <a:pos x="50321" y="12461"/>
                </a:cxn>
                <a:cxn ang="0">
                  <a:pos x="0" y="87228"/>
                </a:cxn>
                <a:cxn ang="0">
                  <a:pos x="12580" y="124612"/>
                </a:cxn>
                <a:cxn ang="0">
                  <a:pos x="276764" y="286607"/>
                </a:cxn>
                <a:cxn ang="0">
                  <a:pos x="100642" y="261685"/>
                </a:cxn>
                <a:cxn ang="0">
                  <a:pos x="226443" y="336452"/>
                </a:cxn>
                <a:cxn ang="0">
                  <a:pos x="150962" y="585675"/>
                </a:cxn>
                <a:cxn ang="0">
                  <a:pos x="150962" y="834898"/>
                </a:cxn>
                <a:cxn ang="0">
                  <a:pos x="88061" y="672903"/>
                </a:cxn>
                <a:cxn ang="0">
                  <a:pos x="75481" y="971971"/>
                </a:cxn>
                <a:cxn ang="0">
                  <a:pos x="125802" y="1221194"/>
                </a:cxn>
                <a:cxn ang="0">
                  <a:pos x="37741" y="1059199"/>
                </a:cxn>
                <a:cxn ang="0">
                  <a:pos x="75481" y="1283500"/>
                </a:cxn>
                <a:cxn ang="0">
                  <a:pos x="75481" y="1395651"/>
                </a:cxn>
                <a:cxn ang="0">
                  <a:pos x="176123" y="1370728"/>
                </a:cxn>
                <a:cxn ang="0">
                  <a:pos x="150962" y="1196272"/>
                </a:cxn>
                <a:cxn ang="0">
                  <a:pos x="251604" y="672903"/>
                </a:cxn>
                <a:cxn ang="0">
                  <a:pos x="339665" y="323990"/>
                </a:cxn>
                <a:cxn ang="0">
                  <a:pos x="364825" y="373835"/>
                </a:cxn>
                <a:cxn ang="0">
                  <a:pos x="540948" y="1370728"/>
                </a:cxn>
                <a:cxn ang="0">
                  <a:pos x="666750" y="1408112"/>
                </a:cxn>
              </a:cxnLst>
              <a:pathLst>
                <a:path w="53" h="113">
                  <a:moveTo>
                    <a:pt x="53" y="113"/>
                  </a:moveTo>
                  <a:cubicBezTo>
                    <a:pt x="52" y="108"/>
                    <a:pt x="51" y="102"/>
                    <a:pt x="50" y="100"/>
                  </a:cubicBezTo>
                  <a:cubicBezTo>
                    <a:pt x="48" y="96"/>
                    <a:pt x="48" y="89"/>
                    <a:pt x="48" y="89"/>
                  </a:cubicBezTo>
                  <a:cubicBezTo>
                    <a:pt x="52" y="88"/>
                    <a:pt x="53" y="73"/>
                    <a:pt x="53" y="73"/>
                  </a:cubicBezTo>
                  <a:cubicBezTo>
                    <a:pt x="53" y="73"/>
                    <a:pt x="48" y="79"/>
                    <a:pt x="46" y="78"/>
                  </a:cubicBezTo>
                  <a:cubicBezTo>
                    <a:pt x="44" y="78"/>
                    <a:pt x="45" y="75"/>
                    <a:pt x="46" y="68"/>
                  </a:cubicBezTo>
                  <a:cubicBezTo>
                    <a:pt x="47" y="62"/>
                    <a:pt x="43" y="44"/>
                    <a:pt x="43" y="44"/>
                  </a:cubicBezTo>
                  <a:cubicBezTo>
                    <a:pt x="44" y="49"/>
                    <a:pt x="43" y="60"/>
                    <a:pt x="43" y="60"/>
                  </a:cubicBezTo>
                  <a:cubicBezTo>
                    <a:pt x="43" y="60"/>
                    <a:pt x="38" y="40"/>
                    <a:pt x="37" y="34"/>
                  </a:cubicBezTo>
                  <a:cubicBezTo>
                    <a:pt x="37" y="29"/>
                    <a:pt x="44" y="24"/>
                    <a:pt x="45" y="23"/>
                  </a:cubicBezTo>
                  <a:cubicBezTo>
                    <a:pt x="39" y="28"/>
                    <a:pt x="32" y="23"/>
                    <a:pt x="32" y="23"/>
                  </a:cubicBezTo>
                  <a:cubicBezTo>
                    <a:pt x="35" y="22"/>
                    <a:pt x="43" y="16"/>
                    <a:pt x="45" y="14"/>
                  </a:cubicBezTo>
                  <a:cubicBezTo>
                    <a:pt x="41" y="16"/>
                    <a:pt x="32" y="18"/>
                    <a:pt x="32" y="18"/>
                  </a:cubicBezTo>
                  <a:cubicBezTo>
                    <a:pt x="36" y="8"/>
                    <a:pt x="36" y="8"/>
                    <a:pt x="36" y="8"/>
                  </a:cubicBezTo>
                  <a:cubicBezTo>
                    <a:pt x="34" y="14"/>
                    <a:pt x="28" y="17"/>
                    <a:pt x="24" y="11"/>
                  </a:cubicBezTo>
                  <a:cubicBezTo>
                    <a:pt x="21" y="5"/>
                    <a:pt x="14" y="0"/>
                    <a:pt x="14" y="0"/>
                  </a:cubicBezTo>
                  <a:cubicBezTo>
                    <a:pt x="17" y="4"/>
                    <a:pt x="19" y="14"/>
                    <a:pt x="19" y="14"/>
                  </a:cubicBezTo>
                  <a:cubicBezTo>
                    <a:pt x="19" y="14"/>
                    <a:pt x="17" y="13"/>
                    <a:pt x="10" y="10"/>
                  </a:cubicBezTo>
                  <a:cubicBezTo>
                    <a:pt x="5" y="8"/>
                    <a:pt x="4" y="4"/>
                    <a:pt x="4" y="1"/>
                  </a:cubicBezTo>
                  <a:cubicBezTo>
                    <a:pt x="2" y="4"/>
                    <a:pt x="1" y="6"/>
                    <a:pt x="0" y="7"/>
                  </a:cubicBezTo>
                  <a:cubicBezTo>
                    <a:pt x="1" y="10"/>
                    <a:pt x="1" y="10"/>
                    <a:pt x="1" y="10"/>
                  </a:cubicBezTo>
                  <a:cubicBezTo>
                    <a:pt x="4" y="23"/>
                    <a:pt x="25" y="20"/>
                    <a:pt x="22" y="23"/>
                  </a:cubicBezTo>
                  <a:cubicBezTo>
                    <a:pt x="18" y="26"/>
                    <a:pt x="8" y="21"/>
                    <a:pt x="8" y="21"/>
                  </a:cubicBezTo>
                  <a:cubicBezTo>
                    <a:pt x="10" y="25"/>
                    <a:pt x="18" y="27"/>
                    <a:pt x="18" y="27"/>
                  </a:cubicBezTo>
                  <a:cubicBezTo>
                    <a:pt x="18" y="27"/>
                    <a:pt x="18" y="35"/>
                    <a:pt x="12" y="47"/>
                  </a:cubicBezTo>
                  <a:cubicBezTo>
                    <a:pt x="7" y="58"/>
                    <a:pt x="12" y="67"/>
                    <a:pt x="12" y="67"/>
                  </a:cubicBezTo>
                  <a:cubicBezTo>
                    <a:pt x="8" y="67"/>
                    <a:pt x="7" y="54"/>
                    <a:pt x="7" y="54"/>
                  </a:cubicBezTo>
                  <a:cubicBezTo>
                    <a:pt x="7" y="54"/>
                    <a:pt x="7" y="72"/>
                    <a:pt x="6" y="78"/>
                  </a:cubicBezTo>
                  <a:cubicBezTo>
                    <a:pt x="5" y="84"/>
                    <a:pt x="10" y="98"/>
                    <a:pt x="10" y="98"/>
                  </a:cubicBezTo>
                  <a:cubicBezTo>
                    <a:pt x="5" y="98"/>
                    <a:pt x="3" y="85"/>
                    <a:pt x="3" y="85"/>
                  </a:cubicBezTo>
                  <a:cubicBezTo>
                    <a:pt x="2" y="87"/>
                    <a:pt x="4" y="98"/>
                    <a:pt x="6" y="103"/>
                  </a:cubicBezTo>
                  <a:cubicBezTo>
                    <a:pt x="7" y="105"/>
                    <a:pt x="7" y="109"/>
                    <a:pt x="6" y="112"/>
                  </a:cubicBezTo>
                  <a:cubicBezTo>
                    <a:pt x="9" y="112"/>
                    <a:pt x="13" y="112"/>
                    <a:pt x="14" y="110"/>
                  </a:cubicBezTo>
                  <a:cubicBezTo>
                    <a:pt x="15" y="106"/>
                    <a:pt x="12" y="96"/>
                    <a:pt x="12" y="96"/>
                  </a:cubicBezTo>
                  <a:cubicBezTo>
                    <a:pt x="12" y="96"/>
                    <a:pt x="19" y="55"/>
                    <a:pt x="20" y="54"/>
                  </a:cubicBezTo>
                  <a:cubicBezTo>
                    <a:pt x="21" y="54"/>
                    <a:pt x="25" y="37"/>
                    <a:pt x="27" y="26"/>
                  </a:cubicBezTo>
                  <a:cubicBezTo>
                    <a:pt x="29" y="30"/>
                    <a:pt x="29" y="30"/>
                    <a:pt x="29" y="30"/>
                  </a:cubicBezTo>
                  <a:cubicBezTo>
                    <a:pt x="29" y="30"/>
                    <a:pt x="36" y="101"/>
                    <a:pt x="43" y="110"/>
                  </a:cubicBezTo>
                  <a:cubicBezTo>
                    <a:pt x="43" y="110"/>
                    <a:pt x="48" y="113"/>
                    <a:pt x="53" y="113"/>
                  </a:cubicBezTo>
                  <a:close/>
                </a:path>
              </a:pathLst>
            </a:custGeom>
            <a:solidFill>
              <a:srgbClr val="000000">
                <a:alpha val="100000"/>
              </a:srgbClr>
            </a:solidFill>
            <a:ln w="9525">
              <a:noFill/>
            </a:ln>
          </p:spPr>
          <p:txBody>
            <a:bodyPr/>
            <a:p>
              <a:endParaRPr lang="zh-CN" altLang="en-US"/>
            </a:p>
          </p:txBody>
        </p:sp>
        <p:sp>
          <p:nvSpPr>
            <p:cNvPr id="23698" name="Freeform 24"/>
            <p:cNvSpPr/>
            <p:nvPr/>
          </p:nvSpPr>
          <p:spPr>
            <a:xfrm>
              <a:off x="163513" y="1308100"/>
              <a:ext cx="112713" cy="163512"/>
            </a:xfrm>
            <a:custGeom>
              <a:avLst/>
              <a:gdLst/>
              <a:ahLst/>
              <a:cxnLst>
                <a:cxn ang="0">
                  <a:pos x="0" y="75467"/>
                </a:cxn>
                <a:cxn ang="0">
                  <a:pos x="62618" y="163512"/>
                </a:cxn>
                <a:cxn ang="0">
                  <a:pos x="62618" y="88045"/>
                </a:cxn>
                <a:cxn ang="0">
                  <a:pos x="87666" y="0"/>
                </a:cxn>
                <a:cxn ang="0">
                  <a:pos x="0" y="75467"/>
                </a:cxn>
              </a:cxnLst>
              <a:pathLst>
                <a:path w="9" h="13">
                  <a:moveTo>
                    <a:pt x="0" y="6"/>
                  </a:moveTo>
                  <a:cubicBezTo>
                    <a:pt x="0" y="6"/>
                    <a:pt x="2" y="12"/>
                    <a:pt x="5" y="13"/>
                  </a:cubicBezTo>
                  <a:cubicBezTo>
                    <a:pt x="5" y="13"/>
                    <a:pt x="3" y="8"/>
                    <a:pt x="5" y="7"/>
                  </a:cubicBezTo>
                  <a:cubicBezTo>
                    <a:pt x="5" y="7"/>
                    <a:pt x="9" y="4"/>
                    <a:pt x="7" y="0"/>
                  </a:cubicBezTo>
                  <a:lnTo>
                    <a:pt x="0" y="6"/>
                  </a:lnTo>
                  <a:close/>
                </a:path>
              </a:pathLst>
            </a:custGeom>
            <a:solidFill>
              <a:srgbClr val="E99D5A">
                <a:alpha val="100000"/>
              </a:srgbClr>
            </a:solidFill>
            <a:ln w="9525">
              <a:noFill/>
            </a:ln>
          </p:spPr>
          <p:txBody>
            <a:bodyPr/>
            <a:p>
              <a:endParaRPr lang="zh-CN" altLang="en-US"/>
            </a:p>
          </p:txBody>
        </p:sp>
        <p:sp>
          <p:nvSpPr>
            <p:cNvPr id="23699" name="Freeform 25"/>
            <p:cNvSpPr/>
            <p:nvPr/>
          </p:nvSpPr>
          <p:spPr>
            <a:xfrm>
              <a:off x="214313" y="373062"/>
              <a:ext cx="590550" cy="847725"/>
            </a:xfrm>
            <a:custGeom>
              <a:avLst/>
              <a:gdLst/>
              <a:ahLst/>
              <a:cxnLst>
                <a:cxn ang="0">
                  <a:pos x="175909" y="0"/>
                </a:cxn>
                <a:cxn ang="0">
                  <a:pos x="251298" y="87266"/>
                </a:cxn>
                <a:cxn ang="0">
                  <a:pos x="376947" y="62333"/>
                </a:cxn>
                <a:cxn ang="0">
                  <a:pos x="502596" y="573461"/>
                </a:cxn>
                <a:cxn ang="0">
                  <a:pos x="590550" y="822792"/>
                </a:cxn>
                <a:cxn ang="0">
                  <a:pos x="301557" y="847725"/>
                </a:cxn>
                <a:cxn ang="0">
                  <a:pos x="25130" y="822792"/>
                </a:cxn>
                <a:cxn ang="0">
                  <a:pos x="0" y="249331"/>
                </a:cxn>
                <a:cxn ang="0">
                  <a:pos x="175909" y="0"/>
                </a:cxn>
              </a:cxnLst>
              <a:pathLst>
                <a:path w="47" h="68">
                  <a:moveTo>
                    <a:pt x="14" y="0"/>
                  </a:moveTo>
                  <a:cubicBezTo>
                    <a:pt x="14" y="0"/>
                    <a:pt x="17" y="7"/>
                    <a:pt x="20" y="7"/>
                  </a:cubicBezTo>
                  <a:cubicBezTo>
                    <a:pt x="20" y="7"/>
                    <a:pt x="25" y="9"/>
                    <a:pt x="30" y="5"/>
                  </a:cubicBezTo>
                  <a:cubicBezTo>
                    <a:pt x="40" y="46"/>
                    <a:pt x="40" y="46"/>
                    <a:pt x="40" y="46"/>
                  </a:cubicBezTo>
                  <a:cubicBezTo>
                    <a:pt x="47" y="66"/>
                    <a:pt x="47" y="66"/>
                    <a:pt x="47" y="66"/>
                  </a:cubicBezTo>
                  <a:cubicBezTo>
                    <a:pt x="24" y="68"/>
                    <a:pt x="24" y="68"/>
                    <a:pt x="24" y="68"/>
                  </a:cubicBezTo>
                  <a:cubicBezTo>
                    <a:pt x="2" y="66"/>
                    <a:pt x="2" y="66"/>
                    <a:pt x="2" y="66"/>
                  </a:cubicBezTo>
                  <a:cubicBezTo>
                    <a:pt x="0" y="20"/>
                    <a:pt x="0" y="20"/>
                    <a:pt x="0" y="20"/>
                  </a:cubicBezTo>
                  <a:lnTo>
                    <a:pt x="14" y="0"/>
                  </a:lnTo>
                  <a:close/>
                </a:path>
              </a:pathLst>
            </a:custGeom>
            <a:solidFill>
              <a:srgbClr val="F2F2F8">
                <a:alpha val="100000"/>
              </a:srgbClr>
            </a:solidFill>
            <a:ln w="9525">
              <a:noFill/>
            </a:ln>
          </p:spPr>
          <p:txBody>
            <a:bodyPr/>
            <a:p>
              <a:endParaRPr lang="zh-CN" altLang="en-US"/>
            </a:p>
          </p:txBody>
        </p:sp>
        <p:sp>
          <p:nvSpPr>
            <p:cNvPr id="23700" name="Freeform 26"/>
            <p:cNvSpPr/>
            <p:nvPr/>
          </p:nvSpPr>
          <p:spPr>
            <a:xfrm>
              <a:off x="327025" y="473075"/>
              <a:ext cx="125413" cy="112712"/>
            </a:xfrm>
            <a:custGeom>
              <a:avLst/>
              <a:gdLst/>
              <a:ahLst/>
              <a:cxnLst>
                <a:cxn ang="0">
                  <a:pos x="0" y="87312"/>
                </a:cxn>
                <a:cxn ang="0">
                  <a:pos x="125413" y="0"/>
                </a:cxn>
                <a:cxn ang="0">
                  <a:pos x="0" y="112712"/>
                </a:cxn>
                <a:cxn ang="0">
                  <a:pos x="0" y="87312"/>
                </a:cxn>
              </a:cxnLst>
              <a:pathLst>
                <a:path w="79" h="71">
                  <a:moveTo>
                    <a:pt x="0" y="55"/>
                  </a:moveTo>
                  <a:lnTo>
                    <a:pt x="79" y="0"/>
                  </a:lnTo>
                  <a:lnTo>
                    <a:pt x="0" y="71"/>
                  </a:lnTo>
                  <a:lnTo>
                    <a:pt x="0" y="55"/>
                  </a:lnTo>
                  <a:close/>
                </a:path>
              </a:pathLst>
            </a:custGeom>
            <a:solidFill>
              <a:srgbClr val="BABABA">
                <a:alpha val="100000"/>
              </a:srgbClr>
            </a:solidFill>
            <a:ln w="9525">
              <a:noFill/>
            </a:ln>
          </p:spPr>
          <p:txBody>
            <a:bodyPr/>
            <a:p>
              <a:endParaRPr lang="zh-CN" altLang="en-US"/>
            </a:p>
          </p:txBody>
        </p:sp>
        <p:sp>
          <p:nvSpPr>
            <p:cNvPr id="23701" name="Freeform 27"/>
            <p:cNvSpPr/>
            <p:nvPr/>
          </p:nvSpPr>
          <p:spPr>
            <a:xfrm>
              <a:off x="503238" y="498475"/>
              <a:ext cx="276225" cy="673100"/>
            </a:xfrm>
            <a:custGeom>
              <a:avLst/>
              <a:gdLst/>
              <a:ahLst/>
              <a:cxnLst>
                <a:cxn ang="0">
                  <a:pos x="0" y="0"/>
                </a:cxn>
                <a:cxn ang="0">
                  <a:pos x="100445" y="74789"/>
                </a:cxn>
                <a:cxn ang="0">
                  <a:pos x="188335" y="361480"/>
                </a:cxn>
                <a:cxn ang="0">
                  <a:pos x="276225" y="623241"/>
                </a:cxn>
                <a:cxn ang="0">
                  <a:pos x="75334" y="610776"/>
                </a:cxn>
                <a:cxn ang="0">
                  <a:pos x="163224" y="548452"/>
                </a:cxn>
                <a:cxn ang="0">
                  <a:pos x="75334" y="423804"/>
                </a:cxn>
                <a:cxn ang="0">
                  <a:pos x="100445" y="349015"/>
                </a:cxn>
                <a:cxn ang="0">
                  <a:pos x="87890" y="99719"/>
                </a:cxn>
                <a:cxn ang="0">
                  <a:pos x="0" y="0"/>
                </a:cxn>
              </a:cxnLst>
              <a:pathLst>
                <a:path w="22" h="54">
                  <a:moveTo>
                    <a:pt x="0" y="0"/>
                  </a:moveTo>
                  <a:cubicBezTo>
                    <a:pt x="8" y="6"/>
                    <a:pt x="8" y="6"/>
                    <a:pt x="8" y="6"/>
                  </a:cubicBezTo>
                  <a:cubicBezTo>
                    <a:pt x="15" y="29"/>
                    <a:pt x="15" y="29"/>
                    <a:pt x="15" y="29"/>
                  </a:cubicBezTo>
                  <a:cubicBezTo>
                    <a:pt x="22" y="50"/>
                    <a:pt x="22" y="50"/>
                    <a:pt x="22" y="50"/>
                  </a:cubicBezTo>
                  <a:cubicBezTo>
                    <a:pt x="22" y="50"/>
                    <a:pt x="9" y="54"/>
                    <a:pt x="6" y="49"/>
                  </a:cubicBezTo>
                  <a:cubicBezTo>
                    <a:pt x="6" y="49"/>
                    <a:pt x="14" y="52"/>
                    <a:pt x="13" y="44"/>
                  </a:cubicBezTo>
                  <a:cubicBezTo>
                    <a:pt x="12" y="36"/>
                    <a:pt x="8" y="37"/>
                    <a:pt x="6" y="34"/>
                  </a:cubicBezTo>
                  <a:cubicBezTo>
                    <a:pt x="6" y="34"/>
                    <a:pt x="8" y="34"/>
                    <a:pt x="8" y="28"/>
                  </a:cubicBezTo>
                  <a:cubicBezTo>
                    <a:pt x="8" y="22"/>
                    <a:pt x="7" y="8"/>
                    <a:pt x="7" y="8"/>
                  </a:cubicBezTo>
                  <a:cubicBezTo>
                    <a:pt x="7" y="8"/>
                    <a:pt x="4" y="4"/>
                    <a:pt x="0" y="0"/>
                  </a:cubicBezTo>
                  <a:close/>
                </a:path>
              </a:pathLst>
            </a:custGeom>
            <a:solidFill>
              <a:srgbClr val="BABABA">
                <a:alpha val="100000"/>
              </a:srgbClr>
            </a:solidFill>
            <a:ln w="9525">
              <a:noFill/>
            </a:ln>
          </p:spPr>
          <p:txBody>
            <a:bodyPr/>
            <a:p>
              <a:endParaRPr lang="zh-CN" altLang="en-US"/>
            </a:p>
          </p:txBody>
        </p:sp>
        <p:sp>
          <p:nvSpPr>
            <p:cNvPr id="23702" name="Freeform 28"/>
            <p:cNvSpPr/>
            <p:nvPr/>
          </p:nvSpPr>
          <p:spPr>
            <a:xfrm>
              <a:off x="12700" y="398462"/>
              <a:ext cx="365125" cy="1047750"/>
            </a:xfrm>
            <a:custGeom>
              <a:avLst/>
              <a:gdLst/>
              <a:ahLst/>
              <a:cxnLst>
                <a:cxn ang="0">
                  <a:pos x="151086" y="1047750"/>
                </a:cxn>
                <a:cxn ang="0">
                  <a:pos x="251810" y="935491"/>
                </a:cxn>
                <a:cxn ang="0">
                  <a:pos x="339944" y="548821"/>
                </a:cxn>
                <a:cxn ang="0">
                  <a:pos x="365125" y="0"/>
                </a:cxn>
                <a:cxn ang="0">
                  <a:pos x="314763" y="49893"/>
                </a:cxn>
                <a:cxn ang="0">
                  <a:pos x="88134" y="112259"/>
                </a:cxn>
                <a:cxn ang="0">
                  <a:pos x="0" y="573768"/>
                </a:cxn>
                <a:cxn ang="0">
                  <a:pos x="37772" y="785813"/>
                </a:cxn>
                <a:cxn ang="0">
                  <a:pos x="151086" y="1047750"/>
                </a:cxn>
              </a:cxnLst>
              <a:pathLst>
                <a:path w="29" h="84">
                  <a:moveTo>
                    <a:pt x="12" y="84"/>
                  </a:moveTo>
                  <a:cubicBezTo>
                    <a:pt x="12" y="84"/>
                    <a:pt x="13" y="78"/>
                    <a:pt x="20" y="75"/>
                  </a:cubicBezTo>
                  <a:cubicBezTo>
                    <a:pt x="20" y="75"/>
                    <a:pt x="27" y="59"/>
                    <a:pt x="27" y="44"/>
                  </a:cubicBezTo>
                  <a:cubicBezTo>
                    <a:pt x="28" y="28"/>
                    <a:pt x="27" y="4"/>
                    <a:pt x="29" y="0"/>
                  </a:cubicBezTo>
                  <a:cubicBezTo>
                    <a:pt x="29" y="0"/>
                    <a:pt x="27" y="1"/>
                    <a:pt x="25" y="4"/>
                  </a:cubicBezTo>
                  <a:cubicBezTo>
                    <a:pt x="25" y="4"/>
                    <a:pt x="10" y="7"/>
                    <a:pt x="7" y="9"/>
                  </a:cubicBezTo>
                  <a:cubicBezTo>
                    <a:pt x="7" y="9"/>
                    <a:pt x="2" y="22"/>
                    <a:pt x="0" y="46"/>
                  </a:cubicBezTo>
                  <a:cubicBezTo>
                    <a:pt x="0" y="46"/>
                    <a:pt x="2" y="61"/>
                    <a:pt x="3" y="63"/>
                  </a:cubicBezTo>
                  <a:cubicBezTo>
                    <a:pt x="4" y="65"/>
                    <a:pt x="8" y="76"/>
                    <a:pt x="12" y="84"/>
                  </a:cubicBezTo>
                  <a:close/>
                </a:path>
              </a:pathLst>
            </a:custGeom>
            <a:solidFill>
              <a:srgbClr val="121212">
                <a:alpha val="100000"/>
              </a:srgbClr>
            </a:solidFill>
            <a:ln w="9525">
              <a:noFill/>
            </a:ln>
          </p:spPr>
          <p:txBody>
            <a:bodyPr/>
            <a:p>
              <a:endParaRPr lang="zh-CN" altLang="en-US"/>
            </a:p>
          </p:txBody>
        </p:sp>
        <p:sp>
          <p:nvSpPr>
            <p:cNvPr id="23703" name="Freeform 29"/>
            <p:cNvSpPr/>
            <p:nvPr/>
          </p:nvSpPr>
          <p:spPr>
            <a:xfrm>
              <a:off x="327025" y="1158875"/>
              <a:ext cx="427038" cy="112712"/>
            </a:xfrm>
            <a:custGeom>
              <a:avLst/>
              <a:gdLst/>
              <a:ahLst/>
              <a:cxnLst>
                <a:cxn ang="0">
                  <a:pos x="401918" y="0"/>
                </a:cxn>
                <a:cxn ang="0">
                  <a:pos x="12560" y="50094"/>
                </a:cxn>
                <a:cxn ang="0">
                  <a:pos x="0" y="62618"/>
                </a:cxn>
                <a:cxn ang="0">
                  <a:pos x="427038" y="50094"/>
                </a:cxn>
                <a:cxn ang="0">
                  <a:pos x="401918" y="0"/>
                </a:cxn>
              </a:cxnLst>
              <a:pathLst>
                <a:path w="34" h="9">
                  <a:moveTo>
                    <a:pt x="32" y="0"/>
                  </a:moveTo>
                  <a:cubicBezTo>
                    <a:pt x="21" y="5"/>
                    <a:pt x="7" y="4"/>
                    <a:pt x="1" y="4"/>
                  </a:cubicBezTo>
                  <a:cubicBezTo>
                    <a:pt x="1" y="4"/>
                    <a:pt x="0" y="5"/>
                    <a:pt x="0" y="5"/>
                  </a:cubicBezTo>
                  <a:cubicBezTo>
                    <a:pt x="0" y="5"/>
                    <a:pt x="20" y="9"/>
                    <a:pt x="34" y="4"/>
                  </a:cubicBezTo>
                  <a:lnTo>
                    <a:pt x="32" y="0"/>
                  </a:lnTo>
                  <a:close/>
                </a:path>
              </a:pathLst>
            </a:custGeom>
            <a:solidFill>
              <a:srgbClr val="000000">
                <a:alpha val="100000"/>
              </a:srgbClr>
            </a:solidFill>
            <a:ln w="9525">
              <a:noFill/>
            </a:ln>
          </p:spPr>
          <p:txBody>
            <a:bodyPr/>
            <a:p>
              <a:endParaRPr lang="zh-CN" altLang="en-US"/>
            </a:p>
          </p:txBody>
        </p:sp>
        <p:sp>
          <p:nvSpPr>
            <p:cNvPr id="23704" name="Freeform 30"/>
            <p:cNvSpPr/>
            <p:nvPr/>
          </p:nvSpPr>
          <p:spPr>
            <a:xfrm>
              <a:off x="238125" y="498475"/>
              <a:ext cx="127000" cy="573087"/>
            </a:xfrm>
            <a:custGeom>
              <a:avLst/>
              <a:gdLst/>
              <a:ahLst/>
              <a:cxnLst>
                <a:cxn ang="0">
                  <a:pos x="101600" y="573087"/>
                </a:cxn>
                <a:cxn ang="0">
                  <a:pos x="114300" y="448503"/>
                </a:cxn>
                <a:cxn ang="0">
                  <a:pos x="127000" y="423586"/>
                </a:cxn>
                <a:cxn ang="0">
                  <a:pos x="12700" y="62292"/>
                </a:cxn>
                <a:cxn ang="0">
                  <a:pos x="50800" y="49834"/>
                </a:cxn>
                <a:cxn ang="0">
                  <a:pos x="12700" y="0"/>
                </a:cxn>
                <a:cxn ang="0">
                  <a:pos x="38100" y="49834"/>
                </a:cxn>
                <a:cxn ang="0">
                  <a:pos x="0" y="62292"/>
                </a:cxn>
                <a:cxn ang="0">
                  <a:pos x="101600" y="573087"/>
                </a:cxn>
              </a:cxnLst>
              <a:pathLst>
                <a:path w="10" h="46">
                  <a:moveTo>
                    <a:pt x="8" y="46"/>
                  </a:moveTo>
                  <a:cubicBezTo>
                    <a:pt x="9" y="43"/>
                    <a:pt x="9" y="39"/>
                    <a:pt x="9" y="36"/>
                  </a:cubicBezTo>
                  <a:cubicBezTo>
                    <a:pt x="10" y="35"/>
                    <a:pt x="10" y="34"/>
                    <a:pt x="10" y="34"/>
                  </a:cubicBezTo>
                  <a:cubicBezTo>
                    <a:pt x="6" y="23"/>
                    <a:pt x="1" y="5"/>
                    <a:pt x="1" y="5"/>
                  </a:cubicBezTo>
                  <a:cubicBezTo>
                    <a:pt x="4" y="4"/>
                    <a:pt x="4" y="4"/>
                    <a:pt x="4" y="4"/>
                  </a:cubicBezTo>
                  <a:cubicBezTo>
                    <a:pt x="3" y="2"/>
                    <a:pt x="1" y="0"/>
                    <a:pt x="1" y="0"/>
                  </a:cubicBezTo>
                  <a:cubicBezTo>
                    <a:pt x="3" y="4"/>
                    <a:pt x="3" y="4"/>
                    <a:pt x="3" y="4"/>
                  </a:cubicBezTo>
                  <a:cubicBezTo>
                    <a:pt x="1" y="4"/>
                    <a:pt x="0" y="5"/>
                    <a:pt x="0" y="5"/>
                  </a:cubicBezTo>
                  <a:cubicBezTo>
                    <a:pt x="4" y="22"/>
                    <a:pt x="7" y="38"/>
                    <a:pt x="8" y="46"/>
                  </a:cubicBezTo>
                  <a:close/>
                </a:path>
              </a:pathLst>
            </a:custGeom>
            <a:solidFill>
              <a:srgbClr val="000000">
                <a:alpha val="100000"/>
              </a:srgbClr>
            </a:solidFill>
            <a:ln w="9525">
              <a:noFill/>
            </a:ln>
          </p:spPr>
          <p:txBody>
            <a:bodyPr/>
            <a:p>
              <a:endParaRPr lang="zh-CN" altLang="en-US"/>
            </a:p>
          </p:txBody>
        </p:sp>
        <p:sp>
          <p:nvSpPr>
            <p:cNvPr id="23705" name="Freeform 31"/>
            <p:cNvSpPr/>
            <p:nvPr/>
          </p:nvSpPr>
          <p:spPr>
            <a:xfrm>
              <a:off x="250825" y="773112"/>
              <a:ext cx="0" cy="61912"/>
            </a:xfrm>
            <a:custGeom>
              <a:avLst/>
              <a:gdLst/>
              <a:ahLst/>
              <a:cxnLst>
                <a:cxn ang="0">
                  <a:pos x="0" y="12382"/>
                </a:cxn>
                <a:cxn ang="0">
                  <a:pos x="0" y="61912"/>
                </a:cxn>
                <a:cxn ang="0">
                  <a:pos x="0" y="24765"/>
                </a:cxn>
                <a:cxn ang="0">
                  <a:pos x="0" y="12382"/>
                </a:cxn>
              </a:cxnLst>
              <a:pathLst>
                <a:path h="5">
                  <a:moveTo>
                    <a:pt x="0" y="1"/>
                  </a:moveTo>
                  <a:cubicBezTo>
                    <a:pt x="0" y="0"/>
                    <a:pt x="0" y="1"/>
                    <a:pt x="0" y="5"/>
                  </a:cubicBezTo>
                  <a:cubicBezTo>
                    <a:pt x="0" y="4"/>
                    <a:pt x="0" y="3"/>
                    <a:pt x="0" y="2"/>
                  </a:cubicBezTo>
                  <a:cubicBezTo>
                    <a:pt x="0" y="1"/>
                    <a:pt x="0" y="1"/>
                    <a:pt x="0" y="1"/>
                  </a:cubicBezTo>
                  <a:close/>
                </a:path>
              </a:pathLst>
            </a:custGeom>
            <a:solidFill>
              <a:srgbClr val="000000">
                <a:alpha val="100000"/>
              </a:srgbClr>
            </a:solidFill>
            <a:ln w="9525">
              <a:noFill/>
            </a:ln>
          </p:spPr>
          <p:txBody>
            <a:bodyPr/>
            <a:p>
              <a:endParaRPr lang="zh-CN" altLang="en-US"/>
            </a:p>
          </p:txBody>
        </p:sp>
        <p:sp>
          <p:nvSpPr>
            <p:cNvPr id="23706" name="Freeform 32"/>
            <p:cNvSpPr/>
            <p:nvPr/>
          </p:nvSpPr>
          <p:spPr>
            <a:xfrm>
              <a:off x="50800" y="573087"/>
              <a:ext cx="238125" cy="760412"/>
            </a:xfrm>
            <a:custGeom>
              <a:avLst/>
              <a:gdLst/>
              <a:ahLst/>
              <a:cxnLst>
                <a:cxn ang="0">
                  <a:pos x="238125" y="710549"/>
                </a:cxn>
                <a:cxn ang="0">
                  <a:pos x="213059" y="548494"/>
                </a:cxn>
                <a:cxn ang="0">
                  <a:pos x="200526" y="261781"/>
                </a:cxn>
                <a:cxn ang="0">
                  <a:pos x="175461" y="473699"/>
                </a:cxn>
                <a:cxn ang="0">
                  <a:pos x="162928" y="211918"/>
                </a:cxn>
                <a:cxn ang="0">
                  <a:pos x="162928" y="548494"/>
                </a:cxn>
                <a:cxn ang="0">
                  <a:pos x="100263" y="336576"/>
                </a:cxn>
                <a:cxn ang="0">
                  <a:pos x="75197" y="0"/>
                </a:cxn>
                <a:cxn ang="0">
                  <a:pos x="75197" y="311644"/>
                </a:cxn>
                <a:cxn ang="0">
                  <a:pos x="0" y="236850"/>
                </a:cxn>
                <a:cxn ang="0">
                  <a:pos x="75197" y="349042"/>
                </a:cxn>
                <a:cxn ang="0">
                  <a:pos x="50132" y="373973"/>
                </a:cxn>
                <a:cxn ang="0">
                  <a:pos x="75197" y="398905"/>
                </a:cxn>
                <a:cxn ang="0">
                  <a:pos x="12533" y="436302"/>
                </a:cxn>
                <a:cxn ang="0">
                  <a:pos x="87730" y="436302"/>
                </a:cxn>
                <a:cxn ang="0">
                  <a:pos x="25066" y="461234"/>
                </a:cxn>
                <a:cxn ang="0">
                  <a:pos x="112796" y="511097"/>
                </a:cxn>
                <a:cxn ang="0">
                  <a:pos x="213059" y="760412"/>
                </a:cxn>
                <a:cxn ang="0">
                  <a:pos x="238125" y="710549"/>
                </a:cxn>
              </a:cxnLst>
              <a:pathLst>
                <a:path w="19" h="61">
                  <a:moveTo>
                    <a:pt x="19" y="57"/>
                  </a:moveTo>
                  <a:cubicBezTo>
                    <a:pt x="17" y="52"/>
                    <a:pt x="17" y="44"/>
                    <a:pt x="17" y="44"/>
                  </a:cubicBezTo>
                  <a:cubicBezTo>
                    <a:pt x="17" y="37"/>
                    <a:pt x="16" y="27"/>
                    <a:pt x="16" y="21"/>
                  </a:cubicBezTo>
                  <a:cubicBezTo>
                    <a:pt x="16" y="28"/>
                    <a:pt x="14" y="38"/>
                    <a:pt x="14" y="38"/>
                  </a:cubicBezTo>
                  <a:cubicBezTo>
                    <a:pt x="14" y="32"/>
                    <a:pt x="13" y="17"/>
                    <a:pt x="13" y="17"/>
                  </a:cubicBezTo>
                  <a:cubicBezTo>
                    <a:pt x="13" y="17"/>
                    <a:pt x="13" y="44"/>
                    <a:pt x="13" y="44"/>
                  </a:cubicBezTo>
                  <a:cubicBezTo>
                    <a:pt x="9" y="40"/>
                    <a:pt x="8" y="27"/>
                    <a:pt x="8" y="27"/>
                  </a:cubicBezTo>
                  <a:cubicBezTo>
                    <a:pt x="9" y="19"/>
                    <a:pt x="6" y="0"/>
                    <a:pt x="6" y="0"/>
                  </a:cubicBezTo>
                  <a:cubicBezTo>
                    <a:pt x="6" y="0"/>
                    <a:pt x="8" y="23"/>
                    <a:pt x="6" y="25"/>
                  </a:cubicBezTo>
                  <a:cubicBezTo>
                    <a:pt x="3" y="27"/>
                    <a:pt x="0" y="19"/>
                    <a:pt x="0" y="19"/>
                  </a:cubicBezTo>
                  <a:cubicBezTo>
                    <a:pt x="1" y="25"/>
                    <a:pt x="5" y="28"/>
                    <a:pt x="6" y="28"/>
                  </a:cubicBezTo>
                  <a:cubicBezTo>
                    <a:pt x="5" y="28"/>
                    <a:pt x="4" y="30"/>
                    <a:pt x="4" y="30"/>
                  </a:cubicBezTo>
                  <a:cubicBezTo>
                    <a:pt x="6" y="30"/>
                    <a:pt x="6" y="32"/>
                    <a:pt x="6" y="32"/>
                  </a:cubicBezTo>
                  <a:cubicBezTo>
                    <a:pt x="5" y="32"/>
                    <a:pt x="1" y="35"/>
                    <a:pt x="1" y="35"/>
                  </a:cubicBezTo>
                  <a:cubicBezTo>
                    <a:pt x="4" y="34"/>
                    <a:pt x="7" y="35"/>
                    <a:pt x="7" y="35"/>
                  </a:cubicBezTo>
                  <a:cubicBezTo>
                    <a:pt x="5" y="35"/>
                    <a:pt x="2" y="37"/>
                    <a:pt x="2" y="37"/>
                  </a:cubicBezTo>
                  <a:cubicBezTo>
                    <a:pt x="6" y="36"/>
                    <a:pt x="8" y="40"/>
                    <a:pt x="9" y="41"/>
                  </a:cubicBezTo>
                  <a:cubicBezTo>
                    <a:pt x="9" y="42"/>
                    <a:pt x="14" y="54"/>
                    <a:pt x="17" y="61"/>
                  </a:cubicBezTo>
                  <a:cubicBezTo>
                    <a:pt x="17" y="61"/>
                    <a:pt x="18" y="59"/>
                    <a:pt x="19" y="57"/>
                  </a:cubicBezTo>
                  <a:close/>
                </a:path>
              </a:pathLst>
            </a:custGeom>
            <a:solidFill>
              <a:srgbClr val="000000">
                <a:alpha val="100000"/>
              </a:srgbClr>
            </a:solidFill>
            <a:ln w="9525">
              <a:noFill/>
            </a:ln>
          </p:spPr>
          <p:txBody>
            <a:bodyPr/>
            <a:p>
              <a:endParaRPr lang="zh-CN" altLang="en-US"/>
            </a:p>
          </p:txBody>
        </p:sp>
        <p:sp>
          <p:nvSpPr>
            <p:cNvPr id="23707" name="Freeform 33"/>
            <p:cNvSpPr/>
            <p:nvPr/>
          </p:nvSpPr>
          <p:spPr>
            <a:xfrm>
              <a:off x="577850" y="423862"/>
              <a:ext cx="993775" cy="1122362"/>
            </a:xfrm>
            <a:custGeom>
              <a:avLst/>
              <a:gdLst/>
              <a:ahLst/>
              <a:cxnLst>
                <a:cxn ang="0">
                  <a:pos x="0" y="24941"/>
                </a:cxn>
                <a:cxn ang="0">
                  <a:pos x="25159" y="461415"/>
                </a:cxn>
                <a:cxn ang="0">
                  <a:pos x="352224" y="1122362"/>
                </a:cxn>
                <a:cxn ang="0">
                  <a:pos x="415121" y="1072479"/>
                </a:cxn>
                <a:cxn ang="0">
                  <a:pos x="327065" y="523769"/>
                </a:cxn>
                <a:cxn ang="0">
                  <a:pos x="301906" y="311767"/>
                </a:cxn>
                <a:cxn ang="0">
                  <a:pos x="478018" y="324238"/>
                </a:cxn>
                <a:cxn ang="0">
                  <a:pos x="515757" y="349179"/>
                </a:cxn>
                <a:cxn ang="0">
                  <a:pos x="704448" y="311767"/>
                </a:cxn>
                <a:cxn ang="0">
                  <a:pos x="981196" y="274355"/>
                </a:cxn>
                <a:cxn ang="0">
                  <a:pos x="943457" y="124707"/>
                </a:cxn>
                <a:cxn ang="0">
                  <a:pos x="540916" y="149648"/>
                </a:cxn>
                <a:cxn ang="0">
                  <a:pos x="402542" y="137178"/>
                </a:cxn>
                <a:cxn ang="0">
                  <a:pos x="339645" y="137178"/>
                </a:cxn>
                <a:cxn ang="0">
                  <a:pos x="314486" y="99766"/>
                </a:cxn>
                <a:cxn ang="0">
                  <a:pos x="276747" y="99766"/>
                </a:cxn>
                <a:cxn ang="0">
                  <a:pos x="251589" y="24941"/>
                </a:cxn>
                <a:cxn ang="0">
                  <a:pos x="113215" y="12471"/>
                </a:cxn>
                <a:cxn ang="0">
                  <a:pos x="37738" y="0"/>
                </a:cxn>
                <a:cxn ang="0">
                  <a:pos x="0" y="24941"/>
                </a:cxn>
              </a:cxnLst>
              <a:pathLst>
                <a:path w="79" h="90">
                  <a:moveTo>
                    <a:pt x="0" y="2"/>
                  </a:moveTo>
                  <a:cubicBezTo>
                    <a:pt x="0" y="2"/>
                    <a:pt x="0" y="25"/>
                    <a:pt x="2" y="37"/>
                  </a:cubicBezTo>
                  <a:cubicBezTo>
                    <a:pt x="2" y="37"/>
                    <a:pt x="14" y="82"/>
                    <a:pt x="28" y="90"/>
                  </a:cubicBezTo>
                  <a:cubicBezTo>
                    <a:pt x="28" y="90"/>
                    <a:pt x="33" y="87"/>
                    <a:pt x="33" y="86"/>
                  </a:cubicBezTo>
                  <a:cubicBezTo>
                    <a:pt x="34" y="84"/>
                    <a:pt x="27" y="45"/>
                    <a:pt x="26" y="42"/>
                  </a:cubicBezTo>
                  <a:cubicBezTo>
                    <a:pt x="25" y="39"/>
                    <a:pt x="24" y="25"/>
                    <a:pt x="24" y="25"/>
                  </a:cubicBezTo>
                  <a:cubicBezTo>
                    <a:pt x="24" y="25"/>
                    <a:pt x="36" y="26"/>
                    <a:pt x="38" y="26"/>
                  </a:cubicBezTo>
                  <a:cubicBezTo>
                    <a:pt x="38" y="26"/>
                    <a:pt x="38" y="29"/>
                    <a:pt x="41" y="28"/>
                  </a:cubicBezTo>
                  <a:cubicBezTo>
                    <a:pt x="44" y="28"/>
                    <a:pt x="55" y="26"/>
                    <a:pt x="56" y="25"/>
                  </a:cubicBezTo>
                  <a:cubicBezTo>
                    <a:pt x="58" y="25"/>
                    <a:pt x="77" y="22"/>
                    <a:pt x="78" y="22"/>
                  </a:cubicBezTo>
                  <a:cubicBezTo>
                    <a:pt x="79" y="21"/>
                    <a:pt x="76" y="11"/>
                    <a:pt x="75" y="10"/>
                  </a:cubicBezTo>
                  <a:cubicBezTo>
                    <a:pt x="75" y="9"/>
                    <a:pt x="49" y="11"/>
                    <a:pt x="43" y="12"/>
                  </a:cubicBezTo>
                  <a:cubicBezTo>
                    <a:pt x="43" y="12"/>
                    <a:pt x="33" y="11"/>
                    <a:pt x="32" y="11"/>
                  </a:cubicBezTo>
                  <a:cubicBezTo>
                    <a:pt x="31" y="10"/>
                    <a:pt x="27" y="11"/>
                    <a:pt x="27" y="11"/>
                  </a:cubicBezTo>
                  <a:cubicBezTo>
                    <a:pt x="27" y="11"/>
                    <a:pt x="26" y="8"/>
                    <a:pt x="25" y="8"/>
                  </a:cubicBezTo>
                  <a:cubicBezTo>
                    <a:pt x="25" y="8"/>
                    <a:pt x="22" y="8"/>
                    <a:pt x="22" y="8"/>
                  </a:cubicBezTo>
                  <a:cubicBezTo>
                    <a:pt x="22" y="8"/>
                    <a:pt x="23" y="4"/>
                    <a:pt x="20" y="2"/>
                  </a:cubicBezTo>
                  <a:cubicBezTo>
                    <a:pt x="16" y="1"/>
                    <a:pt x="11" y="2"/>
                    <a:pt x="9" y="1"/>
                  </a:cubicBezTo>
                  <a:cubicBezTo>
                    <a:pt x="7" y="0"/>
                    <a:pt x="3" y="0"/>
                    <a:pt x="3" y="0"/>
                  </a:cubicBezTo>
                  <a:lnTo>
                    <a:pt x="0" y="2"/>
                  </a:lnTo>
                  <a:close/>
                </a:path>
              </a:pathLst>
            </a:custGeom>
            <a:solidFill>
              <a:srgbClr val="000000">
                <a:alpha val="100000"/>
              </a:srgbClr>
            </a:solidFill>
            <a:ln w="9525">
              <a:noFill/>
            </a:ln>
          </p:spPr>
          <p:txBody>
            <a:bodyPr/>
            <a:p>
              <a:endParaRPr lang="zh-CN" altLang="en-US"/>
            </a:p>
          </p:txBody>
        </p:sp>
        <p:sp>
          <p:nvSpPr>
            <p:cNvPr id="23708" name="Freeform 34"/>
            <p:cNvSpPr/>
            <p:nvPr/>
          </p:nvSpPr>
          <p:spPr>
            <a:xfrm>
              <a:off x="577850" y="436562"/>
              <a:ext cx="955675" cy="1035050"/>
            </a:xfrm>
            <a:custGeom>
              <a:avLst/>
              <a:gdLst/>
              <a:ahLst/>
              <a:cxnLst>
                <a:cxn ang="0">
                  <a:pos x="930526" y="124705"/>
                </a:cxn>
                <a:cxn ang="0">
                  <a:pos x="565860" y="162116"/>
                </a:cxn>
                <a:cxn ang="0">
                  <a:pos x="389815" y="261880"/>
                </a:cxn>
                <a:cxn ang="0">
                  <a:pos x="490412" y="162116"/>
                </a:cxn>
                <a:cxn ang="0">
                  <a:pos x="364665" y="261880"/>
                </a:cxn>
                <a:cxn ang="0">
                  <a:pos x="440113" y="162116"/>
                </a:cxn>
                <a:cxn ang="0">
                  <a:pos x="326941" y="249410"/>
                </a:cxn>
                <a:cxn ang="0">
                  <a:pos x="352091" y="162116"/>
                </a:cxn>
                <a:cxn ang="0">
                  <a:pos x="364665" y="149646"/>
                </a:cxn>
                <a:cxn ang="0">
                  <a:pos x="339516" y="149646"/>
                </a:cxn>
                <a:cxn ang="0">
                  <a:pos x="301792" y="224469"/>
                </a:cxn>
                <a:cxn ang="0">
                  <a:pos x="314367" y="137175"/>
                </a:cxn>
                <a:cxn ang="0">
                  <a:pos x="276643" y="187057"/>
                </a:cxn>
                <a:cxn ang="0">
                  <a:pos x="276643" y="187057"/>
                </a:cxn>
                <a:cxn ang="0">
                  <a:pos x="264068" y="24941"/>
                </a:cxn>
                <a:cxn ang="0">
                  <a:pos x="251493" y="12470"/>
                </a:cxn>
                <a:cxn ang="0">
                  <a:pos x="188620" y="12470"/>
                </a:cxn>
                <a:cxn ang="0">
                  <a:pos x="188620" y="12470"/>
                </a:cxn>
                <a:cxn ang="0">
                  <a:pos x="113172" y="12470"/>
                </a:cxn>
                <a:cxn ang="0">
                  <a:pos x="163471" y="49882"/>
                </a:cxn>
                <a:cxn ang="0">
                  <a:pos x="12575" y="0"/>
                </a:cxn>
                <a:cxn ang="0">
                  <a:pos x="0" y="12470"/>
                </a:cxn>
                <a:cxn ang="0">
                  <a:pos x="0" y="24941"/>
                </a:cxn>
                <a:cxn ang="0">
                  <a:pos x="62873" y="74823"/>
                </a:cxn>
                <a:cxn ang="0">
                  <a:pos x="25149" y="274351"/>
                </a:cxn>
                <a:cxn ang="0">
                  <a:pos x="12575" y="411526"/>
                </a:cxn>
                <a:cxn ang="0">
                  <a:pos x="25149" y="448937"/>
                </a:cxn>
                <a:cxn ang="0">
                  <a:pos x="37724" y="511290"/>
                </a:cxn>
                <a:cxn ang="0">
                  <a:pos x="75448" y="286821"/>
                </a:cxn>
                <a:cxn ang="0">
                  <a:pos x="100597" y="87293"/>
                </a:cxn>
                <a:cxn ang="0">
                  <a:pos x="88023" y="299292"/>
                </a:cxn>
                <a:cxn ang="0">
                  <a:pos x="100597" y="523760"/>
                </a:cxn>
                <a:cxn ang="0">
                  <a:pos x="264068" y="922816"/>
                </a:cxn>
                <a:cxn ang="0">
                  <a:pos x="352091" y="1035050"/>
                </a:cxn>
                <a:cxn ang="0">
                  <a:pos x="314367" y="635995"/>
                </a:cxn>
                <a:cxn ang="0">
                  <a:pos x="289217" y="286821"/>
                </a:cxn>
                <a:cxn ang="0">
                  <a:pos x="414964" y="274351"/>
                </a:cxn>
                <a:cxn ang="0">
                  <a:pos x="540711" y="261880"/>
                </a:cxn>
                <a:cxn ang="0">
                  <a:pos x="515562" y="286821"/>
                </a:cxn>
                <a:cxn ang="0">
                  <a:pos x="653883" y="274351"/>
                </a:cxn>
                <a:cxn ang="0">
                  <a:pos x="955675" y="236939"/>
                </a:cxn>
                <a:cxn ang="0">
                  <a:pos x="930526" y="124705"/>
                </a:cxn>
              </a:cxnLst>
              <a:pathLst>
                <a:path w="76" h="83">
                  <a:moveTo>
                    <a:pt x="74" y="10"/>
                  </a:moveTo>
                  <a:cubicBezTo>
                    <a:pt x="72" y="9"/>
                    <a:pt x="45" y="13"/>
                    <a:pt x="45" y="13"/>
                  </a:cubicBezTo>
                  <a:cubicBezTo>
                    <a:pt x="45" y="13"/>
                    <a:pt x="35" y="21"/>
                    <a:pt x="31" y="21"/>
                  </a:cubicBezTo>
                  <a:cubicBezTo>
                    <a:pt x="31" y="21"/>
                    <a:pt x="41" y="16"/>
                    <a:pt x="39" y="13"/>
                  </a:cubicBezTo>
                  <a:cubicBezTo>
                    <a:pt x="37" y="10"/>
                    <a:pt x="29" y="21"/>
                    <a:pt x="29" y="21"/>
                  </a:cubicBezTo>
                  <a:cubicBezTo>
                    <a:pt x="29" y="21"/>
                    <a:pt x="31" y="15"/>
                    <a:pt x="35" y="13"/>
                  </a:cubicBezTo>
                  <a:cubicBezTo>
                    <a:pt x="35" y="13"/>
                    <a:pt x="30" y="11"/>
                    <a:pt x="26" y="20"/>
                  </a:cubicBezTo>
                  <a:cubicBezTo>
                    <a:pt x="26" y="20"/>
                    <a:pt x="27" y="15"/>
                    <a:pt x="28" y="13"/>
                  </a:cubicBezTo>
                  <a:cubicBezTo>
                    <a:pt x="29" y="13"/>
                    <a:pt x="29" y="12"/>
                    <a:pt x="29" y="12"/>
                  </a:cubicBezTo>
                  <a:cubicBezTo>
                    <a:pt x="31" y="11"/>
                    <a:pt x="28" y="11"/>
                    <a:pt x="27" y="12"/>
                  </a:cubicBezTo>
                  <a:cubicBezTo>
                    <a:pt x="25" y="13"/>
                    <a:pt x="24" y="18"/>
                    <a:pt x="24" y="18"/>
                  </a:cubicBezTo>
                  <a:cubicBezTo>
                    <a:pt x="24" y="18"/>
                    <a:pt x="22" y="12"/>
                    <a:pt x="25" y="11"/>
                  </a:cubicBezTo>
                  <a:cubicBezTo>
                    <a:pt x="25" y="11"/>
                    <a:pt x="21" y="9"/>
                    <a:pt x="22" y="15"/>
                  </a:cubicBezTo>
                  <a:cubicBezTo>
                    <a:pt x="22" y="15"/>
                    <a:pt x="22" y="15"/>
                    <a:pt x="22" y="15"/>
                  </a:cubicBezTo>
                  <a:cubicBezTo>
                    <a:pt x="22" y="21"/>
                    <a:pt x="16" y="6"/>
                    <a:pt x="21" y="2"/>
                  </a:cubicBezTo>
                  <a:cubicBezTo>
                    <a:pt x="20" y="2"/>
                    <a:pt x="20" y="1"/>
                    <a:pt x="20" y="1"/>
                  </a:cubicBezTo>
                  <a:cubicBezTo>
                    <a:pt x="18" y="1"/>
                    <a:pt x="17" y="1"/>
                    <a:pt x="15" y="1"/>
                  </a:cubicBezTo>
                  <a:cubicBezTo>
                    <a:pt x="15" y="1"/>
                    <a:pt x="15" y="1"/>
                    <a:pt x="15" y="1"/>
                  </a:cubicBezTo>
                  <a:cubicBezTo>
                    <a:pt x="15" y="1"/>
                    <a:pt x="9" y="1"/>
                    <a:pt x="9" y="1"/>
                  </a:cubicBezTo>
                  <a:cubicBezTo>
                    <a:pt x="10" y="1"/>
                    <a:pt x="11" y="4"/>
                    <a:pt x="13" y="4"/>
                  </a:cubicBezTo>
                  <a:cubicBezTo>
                    <a:pt x="13" y="4"/>
                    <a:pt x="5" y="4"/>
                    <a:pt x="1" y="0"/>
                  </a:cubicBezTo>
                  <a:cubicBezTo>
                    <a:pt x="0" y="1"/>
                    <a:pt x="0" y="1"/>
                    <a:pt x="0" y="1"/>
                  </a:cubicBezTo>
                  <a:cubicBezTo>
                    <a:pt x="0" y="1"/>
                    <a:pt x="0" y="1"/>
                    <a:pt x="0" y="2"/>
                  </a:cubicBezTo>
                  <a:cubicBezTo>
                    <a:pt x="2" y="4"/>
                    <a:pt x="4" y="6"/>
                    <a:pt x="5" y="6"/>
                  </a:cubicBezTo>
                  <a:cubicBezTo>
                    <a:pt x="7" y="7"/>
                    <a:pt x="2" y="11"/>
                    <a:pt x="2" y="22"/>
                  </a:cubicBezTo>
                  <a:cubicBezTo>
                    <a:pt x="2" y="26"/>
                    <a:pt x="2" y="30"/>
                    <a:pt x="1" y="33"/>
                  </a:cubicBezTo>
                  <a:cubicBezTo>
                    <a:pt x="1" y="34"/>
                    <a:pt x="2" y="35"/>
                    <a:pt x="2" y="36"/>
                  </a:cubicBezTo>
                  <a:cubicBezTo>
                    <a:pt x="2" y="36"/>
                    <a:pt x="2" y="38"/>
                    <a:pt x="3" y="41"/>
                  </a:cubicBezTo>
                  <a:cubicBezTo>
                    <a:pt x="6" y="23"/>
                    <a:pt x="6" y="23"/>
                    <a:pt x="6" y="23"/>
                  </a:cubicBezTo>
                  <a:cubicBezTo>
                    <a:pt x="8" y="7"/>
                    <a:pt x="8" y="7"/>
                    <a:pt x="8" y="7"/>
                  </a:cubicBezTo>
                  <a:cubicBezTo>
                    <a:pt x="7" y="24"/>
                    <a:pt x="7" y="24"/>
                    <a:pt x="7" y="24"/>
                  </a:cubicBezTo>
                  <a:cubicBezTo>
                    <a:pt x="7" y="24"/>
                    <a:pt x="6" y="42"/>
                    <a:pt x="8" y="42"/>
                  </a:cubicBezTo>
                  <a:cubicBezTo>
                    <a:pt x="10" y="43"/>
                    <a:pt x="20" y="74"/>
                    <a:pt x="21" y="74"/>
                  </a:cubicBezTo>
                  <a:cubicBezTo>
                    <a:pt x="22" y="75"/>
                    <a:pt x="28" y="83"/>
                    <a:pt x="28" y="83"/>
                  </a:cubicBezTo>
                  <a:cubicBezTo>
                    <a:pt x="28" y="83"/>
                    <a:pt x="25" y="54"/>
                    <a:pt x="25" y="51"/>
                  </a:cubicBezTo>
                  <a:cubicBezTo>
                    <a:pt x="25" y="49"/>
                    <a:pt x="23" y="23"/>
                    <a:pt x="23" y="23"/>
                  </a:cubicBezTo>
                  <a:cubicBezTo>
                    <a:pt x="23" y="23"/>
                    <a:pt x="32" y="23"/>
                    <a:pt x="33" y="22"/>
                  </a:cubicBezTo>
                  <a:cubicBezTo>
                    <a:pt x="35" y="22"/>
                    <a:pt x="41" y="21"/>
                    <a:pt x="43" y="21"/>
                  </a:cubicBezTo>
                  <a:cubicBezTo>
                    <a:pt x="43" y="21"/>
                    <a:pt x="40" y="22"/>
                    <a:pt x="41" y="23"/>
                  </a:cubicBezTo>
                  <a:cubicBezTo>
                    <a:pt x="42" y="25"/>
                    <a:pt x="49" y="23"/>
                    <a:pt x="52" y="22"/>
                  </a:cubicBezTo>
                  <a:cubicBezTo>
                    <a:pt x="54" y="22"/>
                    <a:pt x="76" y="19"/>
                    <a:pt x="76" y="19"/>
                  </a:cubicBezTo>
                  <a:cubicBezTo>
                    <a:pt x="76" y="19"/>
                    <a:pt x="76" y="11"/>
                    <a:pt x="74" y="10"/>
                  </a:cubicBezTo>
                  <a:close/>
                </a:path>
              </a:pathLst>
            </a:custGeom>
            <a:solidFill>
              <a:srgbClr val="121212">
                <a:alpha val="100000"/>
              </a:srgbClr>
            </a:solidFill>
            <a:ln w="9525">
              <a:noFill/>
            </a:ln>
          </p:spPr>
          <p:txBody>
            <a:bodyPr/>
            <a:p>
              <a:endParaRPr lang="zh-CN" altLang="en-US"/>
            </a:p>
          </p:txBody>
        </p:sp>
        <p:sp>
          <p:nvSpPr>
            <p:cNvPr id="23709" name="Freeform 35"/>
            <p:cNvSpPr/>
            <p:nvPr/>
          </p:nvSpPr>
          <p:spPr>
            <a:xfrm>
              <a:off x="377825" y="447675"/>
              <a:ext cx="163513" cy="674687"/>
            </a:xfrm>
            <a:custGeom>
              <a:avLst/>
              <a:gdLst/>
              <a:ahLst/>
              <a:cxnLst>
                <a:cxn ang="0">
                  <a:pos x="0" y="612216"/>
                </a:cxn>
                <a:cxn ang="0">
                  <a:pos x="88045" y="674687"/>
                </a:cxn>
                <a:cxn ang="0">
                  <a:pos x="163513" y="599722"/>
                </a:cxn>
                <a:cxn ang="0">
                  <a:pos x="138357" y="149930"/>
                </a:cxn>
                <a:cxn ang="0">
                  <a:pos x="113201" y="87459"/>
                </a:cxn>
                <a:cxn ang="0">
                  <a:pos x="138357" y="37483"/>
                </a:cxn>
                <a:cxn ang="0">
                  <a:pos x="88045" y="12494"/>
                </a:cxn>
                <a:cxn ang="0">
                  <a:pos x="50312" y="74965"/>
                </a:cxn>
                <a:cxn ang="0">
                  <a:pos x="25156" y="137436"/>
                </a:cxn>
                <a:cxn ang="0">
                  <a:pos x="0" y="612216"/>
                </a:cxn>
              </a:cxnLst>
              <a:pathLst>
                <a:path w="13" h="54">
                  <a:moveTo>
                    <a:pt x="0" y="49"/>
                  </a:moveTo>
                  <a:cubicBezTo>
                    <a:pt x="7" y="54"/>
                    <a:pt x="7" y="54"/>
                    <a:pt x="7" y="54"/>
                  </a:cubicBezTo>
                  <a:cubicBezTo>
                    <a:pt x="13" y="48"/>
                    <a:pt x="13" y="48"/>
                    <a:pt x="13" y="48"/>
                  </a:cubicBezTo>
                  <a:cubicBezTo>
                    <a:pt x="13" y="48"/>
                    <a:pt x="11" y="13"/>
                    <a:pt x="11" y="12"/>
                  </a:cubicBezTo>
                  <a:cubicBezTo>
                    <a:pt x="11" y="11"/>
                    <a:pt x="9" y="7"/>
                    <a:pt x="9" y="7"/>
                  </a:cubicBezTo>
                  <a:cubicBezTo>
                    <a:pt x="11" y="3"/>
                    <a:pt x="11" y="3"/>
                    <a:pt x="11" y="3"/>
                  </a:cubicBezTo>
                  <a:cubicBezTo>
                    <a:pt x="11" y="3"/>
                    <a:pt x="9" y="0"/>
                    <a:pt x="7" y="1"/>
                  </a:cubicBezTo>
                  <a:cubicBezTo>
                    <a:pt x="5" y="2"/>
                    <a:pt x="4" y="6"/>
                    <a:pt x="4" y="6"/>
                  </a:cubicBezTo>
                  <a:cubicBezTo>
                    <a:pt x="2" y="11"/>
                    <a:pt x="2" y="11"/>
                    <a:pt x="2" y="11"/>
                  </a:cubicBezTo>
                  <a:lnTo>
                    <a:pt x="0" y="49"/>
                  </a:lnTo>
                  <a:close/>
                </a:path>
              </a:pathLst>
            </a:custGeom>
            <a:solidFill>
              <a:srgbClr val="121212">
                <a:alpha val="100000"/>
              </a:srgbClr>
            </a:solidFill>
            <a:ln w="9525">
              <a:noFill/>
            </a:ln>
          </p:spPr>
          <p:txBody>
            <a:bodyPr/>
            <a:p>
              <a:endParaRPr lang="zh-CN" altLang="en-US"/>
            </a:p>
          </p:txBody>
        </p:sp>
      </p:grpSp>
      <p:sp>
        <p:nvSpPr>
          <p:cNvPr id="20573" name="矩形 128"/>
          <p:cNvSpPr/>
          <p:nvPr/>
        </p:nvSpPr>
        <p:spPr>
          <a:xfrm>
            <a:off x="1538288" y="1489075"/>
            <a:ext cx="2878137" cy="64611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1200" b="1" dirty="0">
                <a:solidFill>
                  <a:srgbClr val="E8B161"/>
                </a:solidFill>
                <a:latin typeface="微软雅黑" panose="020B0503020204020204" pitchFamily="34" charset="-122"/>
                <a:ea typeface="微软雅黑" panose="020B0503020204020204" pitchFamily="34" charset="-122"/>
              </a:rPr>
              <a:t>环保局重污染天气一厂一策要求，重污染黄色预警以上时停止国四及以下重型载货汽车（含燃气）运输</a:t>
            </a:r>
            <a:endParaRPr lang="zh-CN" altLang="en-US" sz="1200" b="1" dirty="0">
              <a:solidFill>
                <a:srgbClr val="E8B161"/>
              </a:solidFill>
              <a:latin typeface="微软雅黑" panose="020B0503020204020204" pitchFamily="34" charset="-122"/>
              <a:ea typeface="微软雅黑" panose="020B0503020204020204" pitchFamily="34" charset="-122"/>
            </a:endParaRPr>
          </a:p>
        </p:txBody>
      </p:sp>
      <p:sp>
        <p:nvSpPr>
          <p:cNvPr id="20574" name="矩形 129"/>
          <p:cNvSpPr>
            <a:spLocks noChangeArrowheads="1"/>
          </p:cNvSpPr>
          <p:nvPr/>
        </p:nvSpPr>
        <p:spPr bwMode="auto">
          <a:xfrm>
            <a:off x="1527175" y="4481513"/>
            <a:ext cx="2879725" cy="646113"/>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519CD6"/>
                </a:solidFill>
                <a:effectLst/>
                <a:uLnTx/>
                <a:uFillTx/>
                <a:latin typeface="微软雅黑" panose="020B0503020204020204" pitchFamily="34" charset="-122"/>
                <a:ea typeface="微软雅黑" panose="020B0503020204020204" pitchFamily="34" charset="-122"/>
                <a:cs typeface="+mn-cs"/>
              </a:rPr>
              <a:t>职业健康监管由安监局调整为卫生部门，需持续对接卫生部门的文件发布</a:t>
            </a:r>
            <a:endParaRPr kumimoji="0" lang="zh-CN" altLang="en-US" sz="1100" b="1" i="0" u="none" strike="noStrike" kern="0" cap="none" spc="0" normalizeH="0" baseline="0" noProof="0" dirty="0">
              <a:ln>
                <a:noFill/>
              </a:ln>
              <a:solidFill>
                <a:srgbClr val="519CD6"/>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nvGrpSpPr>
          <p:cNvPr id="20575" name="组合 130"/>
          <p:cNvGrpSpPr/>
          <p:nvPr/>
        </p:nvGrpSpPr>
        <p:grpSpPr>
          <a:xfrm>
            <a:off x="1158875" y="4213225"/>
            <a:ext cx="317500" cy="989013"/>
            <a:chOff x="0" y="0"/>
            <a:chExt cx="792163" cy="2900362"/>
          </a:xfrm>
        </p:grpSpPr>
        <p:sp>
          <p:nvSpPr>
            <p:cNvPr id="23636" name="AutoShape 37"/>
            <p:cNvSpPr>
              <a:spLocks noChangeAspect="1" noTextEdit="1"/>
            </p:cNvSpPr>
            <p:nvPr/>
          </p:nvSpPr>
          <p:spPr>
            <a:xfrm>
              <a:off x="12700" y="0"/>
              <a:ext cx="752475" cy="2900362"/>
            </a:xfrm>
            <a:prstGeom prst="rect">
              <a:avLst/>
            </a:prstGeom>
            <a:noFill/>
            <a:ln w="9525">
              <a:noFill/>
            </a:ln>
          </p:spPr>
          <p:txBody>
            <a:bodyPr/>
            <a:p>
              <a:endParaRPr lang="zh-CN" altLang="en-US"/>
            </a:p>
          </p:txBody>
        </p:sp>
        <p:sp>
          <p:nvSpPr>
            <p:cNvPr id="23637" name="Freeform 39"/>
            <p:cNvSpPr/>
            <p:nvPr/>
          </p:nvSpPr>
          <p:spPr>
            <a:xfrm>
              <a:off x="263525" y="1946275"/>
              <a:ext cx="238125" cy="839787"/>
            </a:xfrm>
            <a:custGeom>
              <a:avLst/>
              <a:gdLst/>
              <a:ahLst/>
              <a:cxnLst>
                <a:cxn ang="0">
                  <a:pos x="224896" y="801615"/>
                </a:cxn>
                <a:cxn ang="0">
                  <a:pos x="79375" y="725271"/>
                </a:cxn>
                <a:cxn ang="0">
                  <a:pos x="26458" y="623478"/>
                </a:cxn>
                <a:cxn ang="0">
                  <a:pos x="52917" y="508962"/>
                </a:cxn>
                <a:cxn ang="0">
                  <a:pos x="0" y="318101"/>
                </a:cxn>
                <a:cxn ang="0">
                  <a:pos x="92604" y="12724"/>
                </a:cxn>
                <a:cxn ang="0">
                  <a:pos x="238125" y="0"/>
                </a:cxn>
                <a:cxn ang="0">
                  <a:pos x="198438" y="101792"/>
                </a:cxn>
                <a:cxn ang="0">
                  <a:pos x="158750" y="585306"/>
                </a:cxn>
                <a:cxn ang="0">
                  <a:pos x="158750" y="661650"/>
                </a:cxn>
                <a:cxn ang="0">
                  <a:pos x="198438" y="776167"/>
                </a:cxn>
                <a:cxn ang="0">
                  <a:pos x="224896" y="801615"/>
                </a:cxn>
              </a:cxnLst>
              <a:pathLst>
                <a:path w="18" h="66">
                  <a:moveTo>
                    <a:pt x="17" y="63"/>
                  </a:moveTo>
                  <a:cubicBezTo>
                    <a:pt x="17" y="63"/>
                    <a:pt x="9" y="66"/>
                    <a:pt x="6" y="57"/>
                  </a:cubicBezTo>
                  <a:cubicBezTo>
                    <a:pt x="2" y="48"/>
                    <a:pt x="2" y="49"/>
                    <a:pt x="2" y="49"/>
                  </a:cubicBezTo>
                  <a:cubicBezTo>
                    <a:pt x="2" y="49"/>
                    <a:pt x="4" y="44"/>
                    <a:pt x="4" y="40"/>
                  </a:cubicBezTo>
                  <a:cubicBezTo>
                    <a:pt x="4" y="37"/>
                    <a:pt x="0" y="27"/>
                    <a:pt x="0" y="25"/>
                  </a:cubicBezTo>
                  <a:cubicBezTo>
                    <a:pt x="0" y="23"/>
                    <a:pt x="7" y="1"/>
                    <a:pt x="7" y="1"/>
                  </a:cubicBezTo>
                  <a:cubicBezTo>
                    <a:pt x="18" y="0"/>
                    <a:pt x="18" y="0"/>
                    <a:pt x="18" y="0"/>
                  </a:cubicBezTo>
                  <a:cubicBezTo>
                    <a:pt x="18" y="0"/>
                    <a:pt x="17" y="7"/>
                    <a:pt x="15" y="8"/>
                  </a:cubicBezTo>
                  <a:cubicBezTo>
                    <a:pt x="15" y="8"/>
                    <a:pt x="12" y="44"/>
                    <a:pt x="12" y="46"/>
                  </a:cubicBezTo>
                  <a:cubicBezTo>
                    <a:pt x="12" y="48"/>
                    <a:pt x="11" y="51"/>
                    <a:pt x="12" y="52"/>
                  </a:cubicBezTo>
                  <a:cubicBezTo>
                    <a:pt x="12" y="53"/>
                    <a:pt x="13" y="59"/>
                    <a:pt x="15" y="61"/>
                  </a:cubicBezTo>
                  <a:cubicBezTo>
                    <a:pt x="15" y="61"/>
                    <a:pt x="15" y="63"/>
                    <a:pt x="17" y="63"/>
                  </a:cubicBezTo>
                  <a:close/>
                </a:path>
              </a:pathLst>
            </a:custGeom>
            <a:solidFill>
              <a:srgbClr val="F1B15F">
                <a:alpha val="100000"/>
              </a:srgbClr>
            </a:solidFill>
            <a:ln w="9525">
              <a:noFill/>
            </a:ln>
          </p:spPr>
          <p:txBody>
            <a:bodyPr/>
            <a:p>
              <a:endParaRPr lang="zh-CN" altLang="en-US"/>
            </a:p>
          </p:txBody>
        </p:sp>
        <p:sp>
          <p:nvSpPr>
            <p:cNvPr id="23638" name="Freeform 40"/>
            <p:cNvSpPr/>
            <p:nvPr/>
          </p:nvSpPr>
          <p:spPr>
            <a:xfrm>
              <a:off x="290513" y="2570162"/>
              <a:ext cx="92075" cy="177800"/>
            </a:xfrm>
            <a:custGeom>
              <a:avLst/>
              <a:gdLst/>
              <a:ahLst/>
              <a:cxnLst>
                <a:cxn ang="0">
                  <a:pos x="92075" y="177800"/>
                </a:cxn>
                <a:cxn ang="0">
                  <a:pos x="65768" y="114300"/>
                </a:cxn>
                <a:cxn ang="0">
                  <a:pos x="26307" y="0"/>
                </a:cxn>
                <a:cxn ang="0">
                  <a:pos x="0" y="12700"/>
                </a:cxn>
                <a:cxn ang="0">
                  <a:pos x="92075" y="177800"/>
                </a:cxn>
              </a:cxnLst>
              <a:pathLst>
                <a:path w="7" h="14">
                  <a:moveTo>
                    <a:pt x="7" y="14"/>
                  </a:moveTo>
                  <a:cubicBezTo>
                    <a:pt x="7" y="14"/>
                    <a:pt x="6" y="9"/>
                    <a:pt x="5" y="9"/>
                  </a:cubicBezTo>
                  <a:cubicBezTo>
                    <a:pt x="5" y="9"/>
                    <a:pt x="2" y="1"/>
                    <a:pt x="2" y="0"/>
                  </a:cubicBezTo>
                  <a:cubicBezTo>
                    <a:pt x="0" y="1"/>
                    <a:pt x="0" y="1"/>
                    <a:pt x="0" y="1"/>
                  </a:cubicBezTo>
                  <a:lnTo>
                    <a:pt x="7" y="14"/>
                  </a:lnTo>
                  <a:close/>
                </a:path>
              </a:pathLst>
            </a:custGeom>
            <a:solidFill>
              <a:srgbClr val="E99D5A">
                <a:alpha val="100000"/>
              </a:srgbClr>
            </a:solidFill>
            <a:ln w="9525">
              <a:noFill/>
            </a:ln>
          </p:spPr>
          <p:txBody>
            <a:bodyPr/>
            <a:p>
              <a:endParaRPr lang="zh-CN" altLang="en-US"/>
            </a:p>
          </p:txBody>
        </p:sp>
        <p:sp>
          <p:nvSpPr>
            <p:cNvPr id="23639" name="Freeform 41"/>
            <p:cNvSpPr/>
            <p:nvPr/>
          </p:nvSpPr>
          <p:spPr>
            <a:xfrm>
              <a:off x="330200" y="2684462"/>
              <a:ext cx="223838" cy="165100"/>
            </a:xfrm>
            <a:custGeom>
              <a:avLst/>
              <a:gdLst/>
              <a:ahLst/>
              <a:cxnLst>
                <a:cxn ang="0">
                  <a:pos x="223838" y="127000"/>
                </a:cxn>
                <a:cxn ang="0">
                  <a:pos x="223838" y="139700"/>
                </a:cxn>
                <a:cxn ang="0">
                  <a:pos x="131669" y="152400"/>
                </a:cxn>
                <a:cxn ang="0">
                  <a:pos x="13167" y="63500"/>
                </a:cxn>
                <a:cxn ang="0">
                  <a:pos x="0" y="0"/>
                </a:cxn>
                <a:cxn ang="0">
                  <a:pos x="92169" y="63500"/>
                </a:cxn>
                <a:cxn ang="0">
                  <a:pos x="158003" y="63500"/>
                </a:cxn>
                <a:cxn ang="0">
                  <a:pos x="223838" y="127000"/>
                </a:cxn>
              </a:cxnLst>
              <a:pathLst>
                <a:path w="17" h="13">
                  <a:moveTo>
                    <a:pt x="17" y="10"/>
                  </a:moveTo>
                  <a:cubicBezTo>
                    <a:pt x="17" y="10"/>
                    <a:pt x="17" y="10"/>
                    <a:pt x="17" y="11"/>
                  </a:cubicBezTo>
                  <a:cubicBezTo>
                    <a:pt x="15" y="13"/>
                    <a:pt x="12" y="13"/>
                    <a:pt x="10" y="12"/>
                  </a:cubicBezTo>
                  <a:cubicBezTo>
                    <a:pt x="4" y="10"/>
                    <a:pt x="1" y="5"/>
                    <a:pt x="1" y="5"/>
                  </a:cubicBezTo>
                  <a:cubicBezTo>
                    <a:pt x="0" y="0"/>
                    <a:pt x="0" y="0"/>
                    <a:pt x="0" y="0"/>
                  </a:cubicBezTo>
                  <a:cubicBezTo>
                    <a:pt x="0" y="0"/>
                    <a:pt x="5" y="5"/>
                    <a:pt x="7" y="5"/>
                  </a:cubicBezTo>
                  <a:cubicBezTo>
                    <a:pt x="9" y="6"/>
                    <a:pt x="12" y="5"/>
                    <a:pt x="12" y="5"/>
                  </a:cubicBezTo>
                  <a:lnTo>
                    <a:pt x="17" y="10"/>
                  </a:lnTo>
                  <a:close/>
                </a:path>
              </a:pathLst>
            </a:custGeom>
            <a:solidFill>
              <a:srgbClr val="584B58">
                <a:alpha val="100000"/>
              </a:srgbClr>
            </a:solidFill>
            <a:ln w="9525">
              <a:noFill/>
            </a:ln>
          </p:spPr>
          <p:txBody>
            <a:bodyPr/>
            <a:p>
              <a:endParaRPr lang="zh-CN" altLang="en-US"/>
            </a:p>
          </p:txBody>
        </p:sp>
        <p:sp>
          <p:nvSpPr>
            <p:cNvPr id="23640" name="Freeform 42"/>
            <p:cNvSpPr/>
            <p:nvPr/>
          </p:nvSpPr>
          <p:spPr>
            <a:xfrm>
              <a:off x="263525" y="1946275"/>
              <a:ext cx="238125" cy="661987"/>
            </a:xfrm>
            <a:custGeom>
              <a:avLst/>
              <a:gdLst/>
              <a:ahLst/>
              <a:cxnLst>
                <a:cxn ang="0">
                  <a:pos x="238125" y="0"/>
                </a:cxn>
                <a:cxn ang="0">
                  <a:pos x="224896" y="63653"/>
                </a:cxn>
                <a:cxn ang="0">
                  <a:pos x="211667" y="38192"/>
                </a:cxn>
                <a:cxn ang="0">
                  <a:pos x="92604" y="114575"/>
                </a:cxn>
                <a:cxn ang="0">
                  <a:pos x="66146" y="343724"/>
                </a:cxn>
                <a:cxn ang="0">
                  <a:pos x="92604" y="534682"/>
                </a:cxn>
                <a:cxn ang="0">
                  <a:pos x="119063" y="649256"/>
                </a:cxn>
                <a:cxn ang="0">
                  <a:pos x="79375" y="649256"/>
                </a:cxn>
                <a:cxn ang="0">
                  <a:pos x="52917" y="649256"/>
                </a:cxn>
                <a:cxn ang="0">
                  <a:pos x="26458" y="623795"/>
                </a:cxn>
                <a:cxn ang="0">
                  <a:pos x="52917" y="509221"/>
                </a:cxn>
                <a:cxn ang="0">
                  <a:pos x="0" y="318263"/>
                </a:cxn>
                <a:cxn ang="0">
                  <a:pos x="92604" y="12731"/>
                </a:cxn>
                <a:cxn ang="0">
                  <a:pos x="238125" y="0"/>
                </a:cxn>
              </a:cxnLst>
              <a:pathLst>
                <a:path w="18" h="52">
                  <a:moveTo>
                    <a:pt x="18" y="0"/>
                  </a:moveTo>
                  <a:cubicBezTo>
                    <a:pt x="18" y="0"/>
                    <a:pt x="18" y="3"/>
                    <a:pt x="17" y="5"/>
                  </a:cubicBezTo>
                  <a:cubicBezTo>
                    <a:pt x="17" y="4"/>
                    <a:pt x="16" y="3"/>
                    <a:pt x="16" y="3"/>
                  </a:cubicBezTo>
                  <a:cubicBezTo>
                    <a:pt x="16" y="3"/>
                    <a:pt x="7" y="6"/>
                    <a:pt x="7" y="9"/>
                  </a:cubicBezTo>
                  <a:cubicBezTo>
                    <a:pt x="6" y="12"/>
                    <a:pt x="4" y="23"/>
                    <a:pt x="5" y="27"/>
                  </a:cubicBezTo>
                  <a:cubicBezTo>
                    <a:pt x="6" y="31"/>
                    <a:pt x="7" y="40"/>
                    <a:pt x="7" y="42"/>
                  </a:cubicBezTo>
                  <a:cubicBezTo>
                    <a:pt x="7" y="44"/>
                    <a:pt x="6" y="49"/>
                    <a:pt x="9" y="51"/>
                  </a:cubicBezTo>
                  <a:cubicBezTo>
                    <a:pt x="9" y="51"/>
                    <a:pt x="8" y="52"/>
                    <a:pt x="6" y="51"/>
                  </a:cubicBezTo>
                  <a:cubicBezTo>
                    <a:pt x="5" y="50"/>
                    <a:pt x="4" y="50"/>
                    <a:pt x="4" y="51"/>
                  </a:cubicBezTo>
                  <a:cubicBezTo>
                    <a:pt x="3" y="48"/>
                    <a:pt x="2" y="49"/>
                    <a:pt x="2" y="49"/>
                  </a:cubicBezTo>
                  <a:cubicBezTo>
                    <a:pt x="2" y="49"/>
                    <a:pt x="4" y="44"/>
                    <a:pt x="4" y="40"/>
                  </a:cubicBezTo>
                  <a:cubicBezTo>
                    <a:pt x="4" y="37"/>
                    <a:pt x="0" y="27"/>
                    <a:pt x="0" y="25"/>
                  </a:cubicBezTo>
                  <a:cubicBezTo>
                    <a:pt x="0" y="23"/>
                    <a:pt x="7" y="1"/>
                    <a:pt x="7" y="1"/>
                  </a:cubicBezTo>
                  <a:lnTo>
                    <a:pt x="18" y="0"/>
                  </a:lnTo>
                  <a:close/>
                </a:path>
              </a:pathLst>
            </a:custGeom>
            <a:solidFill>
              <a:srgbClr val="E99D5A">
                <a:alpha val="100000"/>
              </a:srgbClr>
            </a:solidFill>
            <a:ln w="9525">
              <a:noFill/>
            </a:ln>
          </p:spPr>
          <p:txBody>
            <a:bodyPr/>
            <a:p>
              <a:endParaRPr lang="zh-CN" altLang="en-US"/>
            </a:p>
          </p:txBody>
        </p:sp>
        <p:sp>
          <p:nvSpPr>
            <p:cNvPr id="23641" name="Freeform 43"/>
            <p:cNvSpPr/>
            <p:nvPr/>
          </p:nvSpPr>
          <p:spPr>
            <a:xfrm>
              <a:off x="395288" y="2047875"/>
              <a:ext cx="66675" cy="38100"/>
            </a:xfrm>
            <a:custGeom>
              <a:avLst/>
              <a:gdLst/>
              <a:ahLst/>
              <a:cxnLst>
                <a:cxn ang="0">
                  <a:pos x="66675" y="0"/>
                </a:cxn>
                <a:cxn ang="0">
                  <a:pos x="66675" y="0"/>
                </a:cxn>
                <a:cxn ang="0">
                  <a:pos x="66675" y="38100"/>
                </a:cxn>
                <a:cxn ang="0">
                  <a:pos x="0" y="12700"/>
                </a:cxn>
                <a:cxn ang="0">
                  <a:pos x="66675" y="0"/>
                </a:cxn>
              </a:cxnLst>
              <a:pathLst>
                <a:path w="5" h="3">
                  <a:moveTo>
                    <a:pt x="5" y="0"/>
                  </a:moveTo>
                  <a:cubicBezTo>
                    <a:pt x="5" y="0"/>
                    <a:pt x="5" y="0"/>
                    <a:pt x="5" y="0"/>
                  </a:cubicBezTo>
                  <a:cubicBezTo>
                    <a:pt x="5" y="0"/>
                    <a:pt x="5" y="1"/>
                    <a:pt x="5" y="3"/>
                  </a:cubicBezTo>
                  <a:cubicBezTo>
                    <a:pt x="0" y="1"/>
                    <a:pt x="0" y="1"/>
                    <a:pt x="0" y="1"/>
                  </a:cubicBezTo>
                  <a:cubicBezTo>
                    <a:pt x="0" y="1"/>
                    <a:pt x="3" y="1"/>
                    <a:pt x="5" y="0"/>
                  </a:cubicBezTo>
                  <a:close/>
                </a:path>
              </a:pathLst>
            </a:custGeom>
            <a:solidFill>
              <a:srgbClr val="E99D5A">
                <a:alpha val="100000"/>
              </a:srgbClr>
            </a:solidFill>
            <a:ln w="9525">
              <a:noFill/>
            </a:ln>
          </p:spPr>
          <p:txBody>
            <a:bodyPr/>
            <a:p>
              <a:endParaRPr lang="zh-CN" altLang="en-US"/>
            </a:p>
          </p:txBody>
        </p:sp>
        <p:sp>
          <p:nvSpPr>
            <p:cNvPr id="23642" name="Freeform 44"/>
            <p:cNvSpPr/>
            <p:nvPr/>
          </p:nvSpPr>
          <p:spPr>
            <a:xfrm>
              <a:off x="65088" y="1933575"/>
              <a:ext cx="330200" cy="890587"/>
            </a:xfrm>
            <a:custGeom>
              <a:avLst/>
              <a:gdLst/>
              <a:ahLst/>
              <a:cxnLst>
                <a:cxn ang="0">
                  <a:pos x="330200" y="865142"/>
                </a:cxn>
                <a:cxn ang="0">
                  <a:pos x="277368" y="725192"/>
                </a:cxn>
                <a:cxn ang="0">
                  <a:pos x="224536" y="585243"/>
                </a:cxn>
                <a:cxn ang="0">
                  <a:pos x="250952" y="152672"/>
                </a:cxn>
                <a:cxn ang="0">
                  <a:pos x="290576" y="38168"/>
                </a:cxn>
                <a:cxn ang="0">
                  <a:pos x="79248" y="0"/>
                </a:cxn>
                <a:cxn ang="0">
                  <a:pos x="66040" y="127227"/>
                </a:cxn>
                <a:cxn ang="0">
                  <a:pos x="52832" y="432571"/>
                </a:cxn>
                <a:cxn ang="0">
                  <a:pos x="105664" y="687024"/>
                </a:cxn>
                <a:cxn ang="0">
                  <a:pos x="224536" y="890587"/>
                </a:cxn>
                <a:cxn ang="0">
                  <a:pos x="330200" y="865142"/>
                </a:cxn>
              </a:cxnLst>
              <a:pathLst>
                <a:path w="25" h="70">
                  <a:moveTo>
                    <a:pt x="25" y="68"/>
                  </a:moveTo>
                  <a:cubicBezTo>
                    <a:pt x="25" y="68"/>
                    <a:pt x="22" y="59"/>
                    <a:pt x="21" y="57"/>
                  </a:cubicBezTo>
                  <a:cubicBezTo>
                    <a:pt x="19" y="54"/>
                    <a:pt x="18" y="47"/>
                    <a:pt x="17" y="46"/>
                  </a:cubicBezTo>
                  <a:cubicBezTo>
                    <a:pt x="17" y="45"/>
                    <a:pt x="18" y="14"/>
                    <a:pt x="19" y="12"/>
                  </a:cubicBezTo>
                  <a:cubicBezTo>
                    <a:pt x="21" y="10"/>
                    <a:pt x="23" y="3"/>
                    <a:pt x="22" y="3"/>
                  </a:cubicBezTo>
                  <a:cubicBezTo>
                    <a:pt x="21" y="2"/>
                    <a:pt x="6" y="0"/>
                    <a:pt x="6" y="0"/>
                  </a:cubicBezTo>
                  <a:cubicBezTo>
                    <a:pt x="6" y="0"/>
                    <a:pt x="6" y="8"/>
                    <a:pt x="5" y="10"/>
                  </a:cubicBezTo>
                  <a:cubicBezTo>
                    <a:pt x="4" y="11"/>
                    <a:pt x="0" y="24"/>
                    <a:pt x="4" y="34"/>
                  </a:cubicBezTo>
                  <a:cubicBezTo>
                    <a:pt x="8" y="44"/>
                    <a:pt x="10" y="48"/>
                    <a:pt x="8" y="54"/>
                  </a:cubicBezTo>
                  <a:cubicBezTo>
                    <a:pt x="17" y="70"/>
                    <a:pt x="17" y="70"/>
                    <a:pt x="17" y="70"/>
                  </a:cubicBezTo>
                  <a:lnTo>
                    <a:pt x="25" y="68"/>
                  </a:lnTo>
                  <a:close/>
                </a:path>
              </a:pathLst>
            </a:custGeom>
            <a:solidFill>
              <a:srgbClr val="F1B15F">
                <a:alpha val="100000"/>
              </a:srgbClr>
            </a:solidFill>
            <a:ln w="9525">
              <a:noFill/>
            </a:ln>
          </p:spPr>
          <p:txBody>
            <a:bodyPr/>
            <a:p>
              <a:endParaRPr lang="zh-CN" altLang="en-US"/>
            </a:p>
          </p:txBody>
        </p:sp>
        <p:sp>
          <p:nvSpPr>
            <p:cNvPr id="23643" name="Freeform 45"/>
            <p:cNvSpPr/>
            <p:nvPr/>
          </p:nvSpPr>
          <p:spPr>
            <a:xfrm>
              <a:off x="65088" y="1946275"/>
              <a:ext cx="171450" cy="674687"/>
            </a:xfrm>
            <a:custGeom>
              <a:avLst/>
              <a:gdLst/>
              <a:ahLst/>
              <a:cxnLst>
                <a:cxn ang="0">
                  <a:pos x="131885" y="38190"/>
                </a:cxn>
                <a:cxn ang="0">
                  <a:pos x="105508" y="140029"/>
                </a:cxn>
                <a:cxn ang="0">
                  <a:pos x="145073" y="534658"/>
                </a:cxn>
                <a:cxn ang="0">
                  <a:pos x="145073" y="674687"/>
                </a:cxn>
                <a:cxn ang="0">
                  <a:pos x="118696" y="649227"/>
                </a:cxn>
                <a:cxn ang="0">
                  <a:pos x="118696" y="649227"/>
                </a:cxn>
                <a:cxn ang="0">
                  <a:pos x="52754" y="420088"/>
                </a:cxn>
                <a:cxn ang="0">
                  <a:pos x="65942" y="114569"/>
                </a:cxn>
                <a:cxn ang="0">
                  <a:pos x="79131" y="0"/>
                </a:cxn>
                <a:cxn ang="0">
                  <a:pos x="131885" y="38190"/>
                </a:cxn>
              </a:cxnLst>
              <a:pathLst>
                <a:path w="13" h="53">
                  <a:moveTo>
                    <a:pt x="10" y="3"/>
                  </a:moveTo>
                  <a:cubicBezTo>
                    <a:pt x="10" y="3"/>
                    <a:pt x="9" y="10"/>
                    <a:pt x="8" y="11"/>
                  </a:cubicBezTo>
                  <a:cubicBezTo>
                    <a:pt x="7" y="13"/>
                    <a:pt x="5" y="28"/>
                    <a:pt x="11" y="42"/>
                  </a:cubicBezTo>
                  <a:cubicBezTo>
                    <a:pt x="11" y="42"/>
                    <a:pt x="13" y="49"/>
                    <a:pt x="11" y="53"/>
                  </a:cubicBezTo>
                  <a:cubicBezTo>
                    <a:pt x="11" y="53"/>
                    <a:pt x="9" y="48"/>
                    <a:pt x="9" y="51"/>
                  </a:cubicBezTo>
                  <a:cubicBezTo>
                    <a:pt x="9" y="51"/>
                    <a:pt x="9" y="51"/>
                    <a:pt x="9" y="51"/>
                  </a:cubicBezTo>
                  <a:cubicBezTo>
                    <a:pt x="10" y="46"/>
                    <a:pt x="8" y="42"/>
                    <a:pt x="4" y="33"/>
                  </a:cubicBezTo>
                  <a:cubicBezTo>
                    <a:pt x="0" y="23"/>
                    <a:pt x="4" y="10"/>
                    <a:pt x="5" y="9"/>
                  </a:cubicBezTo>
                  <a:cubicBezTo>
                    <a:pt x="6" y="7"/>
                    <a:pt x="6" y="2"/>
                    <a:pt x="6" y="0"/>
                  </a:cubicBezTo>
                  <a:lnTo>
                    <a:pt x="10" y="3"/>
                  </a:lnTo>
                  <a:close/>
                </a:path>
              </a:pathLst>
            </a:custGeom>
            <a:solidFill>
              <a:srgbClr val="E99D5A">
                <a:alpha val="100000"/>
              </a:srgbClr>
            </a:solidFill>
            <a:ln w="9525">
              <a:noFill/>
            </a:ln>
          </p:spPr>
          <p:txBody>
            <a:bodyPr/>
            <a:p>
              <a:endParaRPr lang="zh-CN" altLang="en-US"/>
            </a:p>
          </p:txBody>
        </p:sp>
        <p:sp>
          <p:nvSpPr>
            <p:cNvPr id="23644" name="Freeform 46"/>
            <p:cNvSpPr/>
            <p:nvPr/>
          </p:nvSpPr>
          <p:spPr>
            <a:xfrm>
              <a:off x="92075" y="1106487"/>
              <a:ext cx="514350" cy="966787"/>
            </a:xfrm>
            <a:custGeom>
              <a:avLst/>
              <a:gdLst/>
              <a:ahLst/>
              <a:cxnLst>
                <a:cxn ang="0">
                  <a:pos x="514350" y="127209"/>
                </a:cxn>
                <a:cxn ang="0">
                  <a:pos x="422031" y="890462"/>
                </a:cxn>
                <a:cxn ang="0">
                  <a:pos x="52754" y="890462"/>
                </a:cxn>
                <a:cxn ang="0">
                  <a:pos x="26377" y="394347"/>
                </a:cxn>
                <a:cxn ang="0">
                  <a:pos x="13188" y="178092"/>
                </a:cxn>
                <a:cxn ang="0">
                  <a:pos x="52754" y="76325"/>
                </a:cxn>
                <a:cxn ang="0">
                  <a:pos x="448408" y="0"/>
                </a:cxn>
                <a:cxn ang="0">
                  <a:pos x="514350" y="127209"/>
                </a:cxn>
              </a:cxnLst>
              <a:pathLst>
                <a:path w="39" h="76">
                  <a:moveTo>
                    <a:pt x="39" y="10"/>
                  </a:moveTo>
                  <a:cubicBezTo>
                    <a:pt x="39" y="10"/>
                    <a:pt x="35" y="61"/>
                    <a:pt x="32" y="70"/>
                  </a:cubicBezTo>
                  <a:cubicBezTo>
                    <a:pt x="32" y="70"/>
                    <a:pt x="11" y="76"/>
                    <a:pt x="4" y="70"/>
                  </a:cubicBezTo>
                  <a:cubicBezTo>
                    <a:pt x="4" y="70"/>
                    <a:pt x="4" y="35"/>
                    <a:pt x="2" y="31"/>
                  </a:cubicBezTo>
                  <a:cubicBezTo>
                    <a:pt x="1" y="27"/>
                    <a:pt x="0" y="17"/>
                    <a:pt x="1" y="14"/>
                  </a:cubicBezTo>
                  <a:cubicBezTo>
                    <a:pt x="2" y="11"/>
                    <a:pt x="4" y="6"/>
                    <a:pt x="4" y="6"/>
                  </a:cubicBezTo>
                  <a:cubicBezTo>
                    <a:pt x="34" y="0"/>
                    <a:pt x="34" y="0"/>
                    <a:pt x="34" y="0"/>
                  </a:cubicBezTo>
                  <a:lnTo>
                    <a:pt x="39" y="10"/>
                  </a:lnTo>
                  <a:close/>
                </a:path>
              </a:pathLst>
            </a:custGeom>
            <a:solidFill>
              <a:srgbClr val="B5AEAB">
                <a:alpha val="100000"/>
              </a:srgbClr>
            </a:solidFill>
            <a:ln w="9525">
              <a:noFill/>
            </a:ln>
          </p:spPr>
          <p:txBody>
            <a:bodyPr/>
            <a:p>
              <a:endParaRPr lang="zh-CN" altLang="en-US"/>
            </a:p>
          </p:txBody>
        </p:sp>
        <p:sp>
          <p:nvSpPr>
            <p:cNvPr id="23645" name="Freeform 47"/>
            <p:cNvSpPr/>
            <p:nvPr/>
          </p:nvSpPr>
          <p:spPr>
            <a:xfrm>
              <a:off x="198438" y="304800"/>
              <a:ext cx="144463" cy="127000"/>
            </a:xfrm>
            <a:custGeom>
              <a:avLst/>
              <a:gdLst/>
              <a:ahLst/>
              <a:cxnLst>
                <a:cxn ang="0">
                  <a:pos x="144463" y="63500"/>
                </a:cxn>
                <a:cxn ang="0">
                  <a:pos x="131763" y="127000"/>
                </a:cxn>
                <a:cxn ang="0">
                  <a:pos x="52388" y="114300"/>
                </a:cxn>
                <a:cxn ang="0">
                  <a:pos x="0" y="0"/>
                </a:cxn>
                <a:cxn ang="0">
                  <a:pos x="38100" y="0"/>
                </a:cxn>
                <a:cxn ang="0">
                  <a:pos x="144463" y="63500"/>
                </a:cxn>
              </a:cxnLst>
              <a:pathLst>
                <a:path w="91" h="80">
                  <a:moveTo>
                    <a:pt x="91" y="40"/>
                  </a:moveTo>
                  <a:lnTo>
                    <a:pt x="83" y="80"/>
                  </a:lnTo>
                  <a:lnTo>
                    <a:pt x="33" y="72"/>
                  </a:lnTo>
                  <a:lnTo>
                    <a:pt x="0" y="0"/>
                  </a:lnTo>
                  <a:lnTo>
                    <a:pt x="24" y="0"/>
                  </a:lnTo>
                  <a:lnTo>
                    <a:pt x="91" y="40"/>
                  </a:lnTo>
                  <a:close/>
                </a:path>
              </a:pathLst>
            </a:custGeom>
            <a:solidFill>
              <a:srgbClr val="E99D5A">
                <a:alpha val="100000"/>
              </a:srgbClr>
            </a:solidFill>
            <a:ln w="9525">
              <a:noFill/>
            </a:ln>
          </p:spPr>
          <p:txBody>
            <a:bodyPr/>
            <a:p>
              <a:endParaRPr lang="zh-CN" altLang="en-US"/>
            </a:p>
          </p:txBody>
        </p:sp>
        <p:sp>
          <p:nvSpPr>
            <p:cNvPr id="23646" name="Freeform 48"/>
            <p:cNvSpPr/>
            <p:nvPr/>
          </p:nvSpPr>
          <p:spPr>
            <a:xfrm>
              <a:off x="330200" y="38100"/>
              <a:ext cx="157163" cy="471487"/>
            </a:xfrm>
            <a:custGeom>
              <a:avLst/>
              <a:gdLst/>
              <a:ahLst/>
              <a:cxnLst>
                <a:cxn ang="0">
                  <a:pos x="26194" y="471487"/>
                </a:cxn>
                <a:cxn ang="0">
                  <a:pos x="91678" y="382287"/>
                </a:cxn>
                <a:cxn ang="0">
                  <a:pos x="91678" y="305829"/>
                </a:cxn>
                <a:cxn ang="0">
                  <a:pos x="117872" y="229372"/>
                </a:cxn>
                <a:cxn ang="0">
                  <a:pos x="104775" y="38229"/>
                </a:cxn>
                <a:cxn ang="0">
                  <a:pos x="0" y="0"/>
                </a:cxn>
                <a:cxn ang="0">
                  <a:pos x="13097" y="63714"/>
                </a:cxn>
                <a:cxn ang="0">
                  <a:pos x="0" y="369544"/>
                </a:cxn>
                <a:cxn ang="0">
                  <a:pos x="26194" y="471487"/>
                </a:cxn>
              </a:cxnLst>
              <a:pathLst>
                <a:path w="12" h="37">
                  <a:moveTo>
                    <a:pt x="2" y="37"/>
                  </a:moveTo>
                  <a:cubicBezTo>
                    <a:pt x="2" y="37"/>
                    <a:pt x="6" y="31"/>
                    <a:pt x="7" y="30"/>
                  </a:cubicBezTo>
                  <a:cubicBezTo>
                    <a:pt x="8" y="28"/>
                    <a:pt x="7" y="25"/>
                    <a:pt x="7" y="24"/>
                  </a:cubicBezTo>
                  <a:cubicBezTo>
                    <a:pt x="7" y="24"/>
                    <a:pt x="9" y="21"/>
                    <a:pt x="9" y="18"/>
                  </a:cubicBezTo>
                  <a:cubicBezTo>
                    <a:pt x="9" y="15"/>
                    <a:pt x="12" y="6"/>
                    <a:pt x="8" y="3"/>
                  </a:cubicBezTo>
                  <a:cubicBezTo>
                    <a:pt x="4" y="0"/>
                    <a:pt x="0" y="0"/>
                    <a:pt x="0" y="0"/>
                  </a:cubicBezTo>
                  <a:cubicBezTo>
                    <a:pt x="0" y="0"/>
                    <a:pt x="0" y="4"/>
                    <a:pt x="1" y="5"/>
                  </a:cubicBezTo>
                  <a:cubicBezTo>
                    <a:pt x="3" y="5"/>
                    <a:pt x="0" y="29"/>
                    <a:pt x="0" y="29"/>
                  </a:cubicBezTo>
                  <a:lnTo>
                    <a:pt x="2" y="37"/>
                  </a:lnTo>
                  <a:close/>
                </a:path>
              </a:pathLst>
            </a:custGeom>
            <a:solidFill>
              <a:srgbClr val="281517">
                <a:alpha val="100000"/>
              </a:srgbClr>
            </a:solidFill>
            <a:ln w="9525">
              <a:noFill/>
            </a:ln>
          </p:spPr>
          <p:txBody>
            <a:bodyPr/>
            <a:p>
              <a:endParaRPr lang="zh-CN" altLang="en-US"/>
            </a:p>
          </p:txBody>
        </p:sp>
        <p:sp>
          <p:nvSpPr>
            <p:cNvPr id="23647" name="Freeform 49"/>
            <p:cNvSpPr/>
            <p:nvPr/>
          </p:nvSpPr>
          <p:spPr>
            <a:xfrm>
              <a:off x="236538" y="406400"/>
              <a:ext cx="198438" cy="166687"/>
            </a:xfrm>
            <a:custGeom>
              <a:avLst/>
              <a:gdLst/>
              <a:ahLst/>
              <a:cxnLst>
                <a:cxn ang="0">
                  <a:pos x="198438" y="153865"/>
                </a:cxn>
                <a:cxn ang="0">
                  <a:pos x="145521" y="38466"/>
                </a:cxn>
                <a:cxn ang="0">
                  <a:pos x="105834" y="12822"/>
                </a:cxn>
                <a:cxn ang="0">
                  <a:pos x="26458" y="0"/>
                </a:cxn>
                <a:cxn ang="0">
                  <a:pos x="0" y="38466"/>
                </a:cxn>
                <a:cxn ang="0">
                  <a:pos x="158750" y="166687"/>
                </a:cxn>
                <a:cxn ang="0">
                  <a:pos x="198438" y="153865"/>
                </a:cxn>
              </a:cxnLst>
              <a:pathLst>
                <a:path w="15" h="13">
                  <a:moveTo>
                    <a:pt x="15" y="12"/>
                  </a:moveTo>
                  <a:cubicBezTo>
                    <a:pt x="15" y="12"/>
                    <a:pt x="13" y="4"/>
                    <a:pt x="11" y="3"/>
                  </a:cubicBezTo>
                  <a:cubicBezTo>
                    <a:pt x="10" y="2"/>
                    <a:pt x="8" y="1"/>
                    <a:pt x="8" y="1"/>
                  </a:cubicBezTo>
                  <a:cubicBezTo>
                    <a:pt x="8" y="1"/>
                    <a:pt x="4" y="2"/>
                    <a:pt x="2" y="0"/>
                  </a:cubicBezTo>
                  <a:cubicBezTo>
                    <a:pt x="0" y="3"/>
                    <a:pt x="0" y="3"/>
                    <a:pt x="0" y="3"/>
                  </a:cubicBezTo>
                  <a:cubicBezTo>
                    <a:pt x="12" y="13"/>
                    <a:pt x="12" y="13"/>
                    <a:pt x="12" y="13"/>
                  </a:cubicBezTo>
                  <a:lnTo>
                    <a:pt x="15" y="12"/>
                  </a:lnTo>
                  <a:close/>
                </a:path>
              </a:pathLst>
            </a:custGeom>
            <a:solidFill>
              <a:srgbClr val="F2F2F2">
                <a:alpha val="100000"/>
              </a:srgbClr>
            </a:solidFill>
            <a:ln w="9525">
              <a:noFill/>
            </a:ln>
          </p:spPr>
          <p:txBody>
            <a:bodyPr/>
            <a:p>
              <a:endParaRPr lang="zh-CN" altLang="en-US"/>
            </a:p>
          </p:txBody>
        </p:sp>
        <p:sp>
          <p:nvSpPr>
            <p:cNvPr id="23648" name="Freeform 50"/>
            <p:cNvSpPr/>
            <p:nvPr/>
          </p:nvSpPr>
          <p:spPr>
            <a:xfrm>
              <a:off x="92075" y="1106487"/>
              <a:ext cx="514350" cy="915987"/>
            </a:xfrm>
            <a:custGeom>
              <a:avLst/>
              <a:gdLst/>
              <a:ahLst/>
              <a:cxnLst>
                <a:cxn ang="0">
                  <a:pos x="52754" y="76332"/>
                </a:cxn>
                <a:cxn ang="0">
                  <a:pos x="448408" y="0"/>
                </a:cxn>
                <a:cxn ang="0">
                  <a:pos x="514350" y="127220"/>
                </a:cxn>
                <a:cxn ang="0">
                  <a:pos x="514350" y="190831"/>
                </a:cxn>
                <a:cxn ang="0">
                  <a:pos x="487973" y="178109"/>
                </a:cxn>
                <a:cxn ang="0">
                  <a:pos x="422031" y="89054"/>
                </a:cxn>
                <a:cxn ang="0">
                  <a:pos x="422031" y="127220"/>
                </a:cxn>
                <a:cxn ang="0">
                  <a:pos x="329712" y="165387"/>
                </a:cxn>
                <a:cxn ang="0">
                  <a:pos x="92319" y="165387"/>
                </a:cxn>
                <a:cxn ang="0">
                  <a:pos x="52754" y="190831"/>
                </a:cxn>
                <a:cxn ang="0">
                  <a:pos x="145073" y="178109"/>
                </a:cxn>
                <a:cxn ang="0">
                  <a:pos x="52754" y="228997"/>
                </a:cxn>
                <a:cxn ang="0">
                  <a:pos x="65942" y="292607"/>
                </a:cxn>
                <a:cxn ang="0">
                  <a:pos x="92319" y="381661"/>
                </a:cxn>
                <a:cxn ang="0">
                  <a:pos x="65942" y="737878"/>
                </a:cxn>
                <a:cxn ang="0">
                  <a:pos x="105508" y="915987"/>
                </a:cxn>
                <a:cxn ang="0">
                  <a:pos x="52754" y="890543"/>
                </a:cxn>
                <a:cxn ang="0">
                  <a:pos x="26377" y="394383"/>
                </a:cxn>
                <a:cxn ang="0">
                  <a:pos x="13188" y="152665"/>
                </a:cxn>
                <a:cxn ang="0">
                  <a:pos x="52754" y="76332"/>
                </a:cxn>
              </a:cxnLst>
              <a:pathLst>
                <a:path w="39" h="72">
                  <a:moveTo>
                    <a:pt x="4" y="6"/>
                  </a:moveTo>
                  <a:cubicBezTo>
                    <a:pt x="34" y="0"/>
                    <a:pt x="34" y="0"/>
                    <a:pt x="34" y="0"/>
                  </a:cubicBezTo>
                  <a:cubicBezTo>
                    <a:pt x="39" y="10"/>
                    <a:pt x="39" y="10"/>
                    <a:pt x="39" y="10"/>
                  </a:cubicBezTo>
                  <a:cubicBezTo>
                    <a:pt x="39" y="10"/>
                    <a:pt x="39" y="12"/>
                    <a:pt x="39" y="15"/>
                  </a:cubicBezTo>
                  <a:cubicBezTo>
                    <a:pt x="38" y="15"/>
                    <a:pt x="37" y="14"/>
                    <a:pt x="37" y="14"/>
                  </a:cubicBezTo>
                  <a:cubicBezTo>
                    <a:pt x="36" y="13"/>
                    <a:pt x="32" y="7"/>
                    <a:pt x="32" y="7"/>
                  </a:cubicBezTo>
                  <a:cubicBezTo>
                    <a:pt x="32" y="10"/>
                    <a:pt x="32" y="10"/>
                    <a:pt x="32" y="10"/>
                  </a:cubicBezTo>
                  <a:cubicBezTo>
                    <a:pt x="32" y="10"/>
                    <a:pt x="28" y="13"/>
                    <a:pt x="25" y="13"/>
                  </a:cubicBezTo>
                  <a:cubicBezTo>
                    <a:pt x="23" y="14"/>
                    <a:pt x="7" y="12"/>
                    <a:pt x="7" y="13"/>
                  </a:cubicBezTo>
                  <a:cubicBezTo>
                    <a:pt x="6" y="13"/>
                    <a:pt x="5" y="14"/>
                    <a:pt x="4" y="15"/>
                  </a:cubicBezTo>
                  <a:cubicBezTo>
                    <a:pt x="4" y="15"/>
                    <a:pt x="9" y="13"/>
                    <a:pt x="11" y="14"/>
                  </a:cubicBezTo>
                  <a:cubicBezTo>
                    <a:pt x="11" y="14"/>
                    <a:pt x="6" y="15"/>
                    <a:pt x="4" y="18"/>
                  </a:cubicBezTo>
                  <a:cubicBezTo>
                    <a:pt x="2" y="22"/>
                    <a:pt x="5" y="23"/>
                    <a:pt x="5" y="23"/>
                  </a:cubicBezTo>
                  <a:cubicBezTo>
                    <a:pt x="7" y="30"/>
                    <a:pt x="7" y="30"/>
                    <a:pt x="7" y="30"/>
                  </a:cubicBezTo>
                  <a:cubicBezTo>
                    <a:pt x="7" y="30"/>
                    <a:pt x="4" y="51"/>
                    <a:pt x="5" y="58"/>
                  </a:cubicBezTo>
                  <a:cubicBezTo>
                    <a:pt x="5" y="63"/>
                    <a:pt x="7" y="69"/>
                    <a:pt x="8" y="72"/>
                  </a:cubicBezTo>
                  <a:cubicBezTo>
                    <a:pt x="6" y="72"/>
                    <a:pt x="5" y="71"/>
                    <a:pt x="4" y="70"/>
                  </a:cubicBezTo>
                  <a:cubicBezTo>
                    <a:pt x="4" y="70"/>
                    <a:pt x="4" y="35"/>
                    <a:pt x="2" y="31"/>
                  </a:cubicBezTo>
                  <a:cubicBezTo>
                    <a:pt x="1" y="27"/>
                    <a:pt x="0" y="15"/>
                    <a:pt x="1" y="12"/>
                  </a:cubicBezTo>
                  <a:cubicBezTo>
                    <a:pt x="2" y="9"/>
                    <a:pt x="4" y="6"/>
                    <a:pt x="4" y="6"/>
                  </a:cubicBezTo>
                  <a:close/>
                </a:path>
              </a:pathLst>
            </a:custGeom>
            <a:solidFill>
              <a:srgbClr val="6D6366">
                <a:alpha val="100000"/>
              </a:srgbClr>
            </a:solidFill>
            <a:ln w="9525">
              <a:noFill/>
            </a:ln>
          </p:spPr>
          <p:txBody>
            <a:bodyPr/>
            <a:p>
              <a:endParaRPr lang="zh-CN" altLang="en-US"/>
            </a:p>
          </p:txBody>
        </p:sp>
        <p:sp>
          <p:nvSpPr>
            <p:cNvPr id="23649" name="Freeform 51"/>
            <p:cNvSpPr/>
            <p:nvPr/>
          </p:nvSpPr>
          <p:spPr>
            <a:xfrm>
              <a:off x="92075" y="865187"/>
              <a:ext cx="449263" cy="393700"/>
            </a:xfrm>
            <a:custGeom>
              <a:avLst/>
              <a:gdLst/>
              <a:ahLst/>
              <a:cxnLst>
                <a:cxn ang="0">
                  <a:pos x="449263" y="304800"/>
                </a:cxn>
                <a:cxn ang="0">
                  <a:pos x="409622" y="381000"/>
                </a:cxn>
                <a:cxn ang="0">
                  <a:pos x="264272" y="393700"/>
                </a:cxn>
                <a:cxn ang="0">
                  <a:pos x="39641" y="381000"/>
                </a:cxn>
                <a:cxn ang="0">
                  <a:pos x="0" y="368300"/>
                </a:cxn>
                <a:cxn ang="0">
                  <a:pos x="105709" y="165100"/>
                </a:cxn>
                <a:cxn ang="0">
                  <a:pos x="92495" y="0"/>
                </a:cxn>
                <a:cxn ang="0">
                  <a:pos x="409622" y="88900"/>
                </a:cxn>
                <a:cxn ang="0">
                  <a:pos x="449263" y="304800"/>
                </a:cxn>
              </a:cxnLst>
              <a:pathLst>
                <a:path w="34" h="31">
                  <a:moveTo>
                    <a:pt x="34" y="24"/>
                  </a:moveTo>
                  <a:cubicBezTo>
                    <a:pt x="34" y="24"/>
                    <a:pt x="34" y="29"/>
                    <a:pt x="31" y="30"/>
                  </a:cubicBezTo>
                  <a:cubicBezTo>
                    <a:pt x="27" y="30"/>
                    <a:pt x="23" y="31"/>
                    <a:pt x="20" y="31"/>
                  </a:cubicBezTo>
                  <a:cubicBezTo>
                    <a:pt x="18" y="31"/>
                    <a:pt x="3" y="30"/>
                    <a:pt x="3" y="30"/>
                  </a:cubicBezTo>
                  <a:cubicBezTo>
                    <a:pt x="0" y="29"/>
                    <a:pt x="0" y="29"/>
                    <a:pt x="0" y="29"/>
                  </a:cubicBezTo>
                  <a:cubicBezTo>
                    <a:pt x="0" y="29"/>
                    <a:pt x="8" y="19"/>
                    <a:pt x="8" y="13"/>
                  </a:cubicBezTo>
                  <a:cubicBezTo>
                    <a:pt x="8" y="8"/>
                    <a:pt x="7" y="0"/>
                    <a:pt x="7" y="0"/>
                  </a:cubicBezTo>
                  <a:cubicBezTo>
                    <a:pt x="31" y="7"/>
                    <a:pt x="31" y="7"/>
                    <a:pt x="31" y="7"/>
                  </a:cubicBezTo>
                  <a:lnTo>
                    <a:pt x="34" y="24"/>
                  </a:lnTo>
                  <a:close/>
                </a:path>
              </a:pathLst>
            </a:custGeom>
            <a:solidFill>
              <a:srgbClr val="B5AEAB">
                <a:alpha val="100000"/>
              </a:srgbClr>
            </a:solidFill>
            <a:ln w="9525">
              <a:noFill/>
            </a:ln>
          </p:spPr>
          <p:txBody>
            <a:bodyPr/>
            <a:p>
              <a:endParaRPr lang="zh-CN" altLang="en-US"/>
            </a:p>
          </p:txBody>
        </p:sp>
        <p:sp>
          <p:nvSpPr>
            <p:cNvPr id="23650" name="Freeform 52"/>
            <p:cNvSpPr/>
            <p:nvPr/>
          </p:nvSpPr>
          <p:spPr>
            <a:xfrm>
              <a:off x="395288" y="1017587"/>
              <a:ext cx="14288" cy="241300"/>
            </a:xfrm>
            <a:custGeom>
              <a:avLst/>
              <a:gdLst/>
              <a:ahLst/>
              <a:cxnLst>
                <a:cxn ang="0">
                  <a:pos x="14288" y="241300"/>
                </a:cxn>
                <a:cxn ang="0">
                  <a:pos x="0" y="241300"/>
                </a:cxn>
                <a:cxn ang="0">
                  <a:pos x="0" y="0"/>
                </a:cxn>
                <a:cxn ang="0">
                  <a:pos x="14288" y="241300"/>
                </a:cxn>
              </a:cxnLst>
              <a:pathLst>
                <a:path w="1" h="19">
                  <a:moveTo>
                    <a:pt x="1" y="19"/>
                  </a:moveTo>
                  <a:cubicBezTo>
                    <a:pt x="1" y="19"/>
                    <a:pt x="1" y="19"/>
                    <a:pt x="0" y="19"/>
                  </a:cubicBezTo>
                  <a:cubicBezTo>
                    <a:pt x="1" y="13"/>
                    <a:pt x="0" y="0"/>
                    <a:pt x="0" y="0"/>
                  </a:cubicBezTo>
                  <a:lnTo>
                    <a:pt x="1" y="19"/>
                  </a:lnTo>
                  <a:close/>
                </a:path>
              </a:pathLst>
            </a:custGeom>
            <a:solidFill>
              <a:srgbClr val="6D6366">
                <a:alpha val="100000"/>
              </a:srgbClr>
            </a:solidFill>
            <a:ln w="9525">
              <a:noFill/>
            </a:ln>
          </p:spPr>
          <p:txBody>
            <a:bodyPr/>
            <a:p>
              <a:endParaRPr lang="zh-CN" altLang="en-US"/>
            </a:p>
          </p:txBody>
        </p:sp>
        <p:sp>
          <p:nvSpPr>
            <p:cNvPr id="23651" name="Freeform 53"/>
            <p:cNvSpPr/>
            <p:nvPr/>
          </p:nvSpPr>
          <p:spPr>
            <a:xfrm>
              <a:off x="92075" y="877887"/>
              <a:ext cx="119063" cy="368300"/>
            </a:xfrm>
            <a:custGeom>
              <a:avLst/>
              <a:gdLst/>
              <a:ahLst/>
              <a:cxnLst>
                <a:cxn ang="0">
                  <a:pos x="39688" y="368300"/>
                </a:cxn>
                <a:cxn ang="0">
                  <a:pos x="0" y="355600"/>
                </a:cxn>
                <a:cxn ang="0">
                  <a:pos x="105834" y="152400"/>
                </a:cxn>
                <a:cxn ang="0">
                  <a:pos x="92605" y="0"/>
                </a:cxn>
                <a:cxn ang="0">
                  <a:pos x="119063" y="38100"/>
                </a:cxn>
                <a:cxn ang="0">
                  <a:pos x="119063" y="152400"/>
                </a:cxn>
                <a:cxn ang="0">
                  <a:pos x="92605" y="304800"/>
                </a:cxn>
                <a:cxn ang="0">
                  <a:pos x="92605" y="368300"/>
                </a:cxn>
                <a:cxn ang="0">
                  <a:pos x="39688" y="368300"/>
                </a:cxn>
              </a:cxnLst>
              <a:pathLst>
                <a:path w="9" h="29">
                  <a:moveTo>
                    <a:pt x="3" y="29"/>
                  </a:moveTo>
                  <a:cubicBezTo>
                    <a:pt x="0" y="28"/>
                    <a:pt x="0" y="28"/>
                    <a:pt x="0" y="28"/>
                  </a:cubicBezTo>
                  <a:cubicBezTo>
                    <a:pt x="0" y="28"/>
                    <a:pt x="8" y="18"/>
                    <a:pt x="8" y="12"/>
                  </a:cubicBezTo>
                  <a:cubicBezTo>
                    <a:pt x="8" y="8"/>
                    <a:pt x="7" y="1"/>
                    <a:pt x="7" y="0"/>
                  </a:cubicBezTo>
                  <a:cubicBezTo>
                    <a:pt x="9" y="3"/>
                    <a:pt x="9" y="3"/>
                    <a:pt x="9" y="3"/>
                  </a:cubicBezTo>
                  <a:cubicBezTo>
                    <a:pt x="9" y="3"/>
                    <a:pt x="9" y="10"/>
                    <a:pt x="9" y="12"/>
                  </a:cubicBezTo>
                  <a:cubicBezTo>
                    <a:pt x="9" y="15"/>
                    <a:pt x="8" y="23"/>
                    <a:pt x="7" y="24"/>
                  </a:cubicBezTo>
                  <a:cubicBezTo>
                    <a:pt x="6" y="25"/>
                    <a:pt x="6" y="28"/>
                    <a:pt x="7" y="29"/>
                  </a:cubicBezTo>
                  <a:cubicBezTo>
                    <a:pt x="5" y="29"/>
                    <a:pt x="3" y="29"/>
                    <a:pt x="3" y="29"/>
                  </a:cubicBezTo>
                  <a:close/>
                </a:path>
              </a:pathLst>
            </a:custGeom>
            <a:solidFill>
              <a:srgbClr val="6D6366">
                <a:alpha val="100000"/>
              </a:srgbClr>
            </a:solidFill>
            <a:ln w="9525">
              <a:noFill/>
            </a:ln>
          </p:spPr>
          <p:txBody>
            <a:bodyPr/>
            <a:p>
              <a:endParaRPr lang="zh-CN" altLang="en-US"/>
            </a:p>
          </p:txBody>
        </p:sp>
        <p:sp>
          <p:nvSpPr>
            <p:cNvPr id="23652" name="Freeform 54"/>
            <p:cNvSpPr/>
            <p:nvPr/>
          </p:nvSpPr>
          <p:spPr>
            <a:xfrm>
              <a:off x="461963" y="1030287"/>
              <a:ext cx="79375" cy="165100"/>
            </a:xfrm>
            <a:custGeom>
              <a:avLst/>
              <a:gdLst/>
              <a:ahLst/>
              <a:cxnLst>
                <a:cxn ang="0">
                  <a:pos x="79375" y="165100"/>
                </a:cxn>
                <a:cxn ang="0">
                  <a:pos x="0" y="0"/>
                </a:cxn>
                <a:cxn ang="0">
                  <a:pos x="79375" y="139700"/>
                </a:cxn>
                <a:cxn ang="0">
                  <a:pos x="79375" y="165100"/>
                </a:cxn>
              </a:cxnLst>
              <a:pathLst>
                <a:path w="6" h="13">
                  <a:moveTo>
                    <a:pt x="6" y="13"/>
                  </a:moveTo>
                  <a:cubicBezTo>
                    <a:pt x="0" y="0"/>
                    <a:pt x="0" y="0"/>
                    <a:pt x="0" y="0"/>
                  </a:cubicBezTo>
                  <a:cubicBezTo>
                    <a:pt x="0" y="0"/>
                    <a:pt x="3" y="5"/>
                    <a:pt x="6" y="11"/>
                  </a:cubicBezTo>
                  <a:cubicBezTo>
                    <a:pt x="6" y="11"/>
                    <a:pt x="6" y="12"/>
                    <a:pt x="6" y="13"/>
                  </a:cubicBezTo>
                  <a:close/>
                </a:path>
              </a:pathLst>
            </a:custGeom>
            <a:solidFill>
              <a:srgbClr val="6D6366">
                <a:alpha val="100000"/>
              </a:srgbClr>
            </a:solidFill>
            <a:ln w="9525">
              <a:noFill/>
            </a:ln>
          </p:spPr>
          <p:txBody>
            <a:bodyPr/>
            <a:p>
              <a:endParaRPr lang="zh-CN" altLang="en-US"/>
            </a:p>
          </p:txBody>
        </p:sp>
        <p:sp>
          <p:nvSpPr>
            <p:cNvPr id="23653" name="Freeform 55"/>
            <p:cNvSpPr/>
            <p:nvPr/>
          </p:nvSpPr>
          <p:spPr>
            <a:xfrm>
              <a:off x="422275" y="1169987"/>
              <a:ext cx="25400" cy="88900"/>
            </a:xfrm>
            <a:custGeom>
              <a:avLst/>
              <a:gdLst/>
              <a:ahLst/>
              <a:cxnLst>
                <a:cxn ang="0">
                  <a:pos x="0" y="88900"/>
                </a:cxn>
                <a:cxn ang="0">
                  <a:pos x="12700" y="0"/>
                </a:cxn>
                <a:cxn ang="0">
                  <a:pos x="25400" y="76200"/>
                </a:cxn>
                <a:cxn ang="0">
                  <a:pos x="0" y="88900"/>
                </a:cxn>
              </a:cxnLst>
              <a:pathLst>
                <a:path w="2" h="7">
                  <a:moveTo>
                    <a:pt x="0" y="7"/>
                  </a:moveTo>
                  <a:cubicBezTo>
                    <a:pt x="1" y="0"/>
                    <a:pt x="1" y="0"/>
                    <a:pt x="1" y="0"/>
                  </a:cubicBezTo>
                  <a:cubicBezTo>
                    <a:pt x="1" y="0"/>
                    <a:pt x="1" y="3"/>
                    <a:pt x="2" y="6"/>
                  </a:cubicBezTo>
                  <a:cubicBezTo>
                    <a:pt x="1" y="7"/>
                    <a:pt x="1" y="7"/>
                    <a:pt x="0" y="7"/>
                  </a:cubicBezTo>
                  <a:close/>
                </a:path>
              </a:pathLst>
            </a:custGeom>
            <a:solidFill>
              <a:srgbClr val="6D6366">
                <a:alpha val="100000"/>
              </a:srgbClr>
            </a:solidFill>
            <a:ln w="9525">
              <a:noFill/>
            </a:ln>
          </p:spPr>
          <p:txBody>
            <a:bodyPr/>
            <a:p>
              <a:endParaRPr lang="zh-CN" altLang="en-US"/>
            </a:p>
          </p:txBody>
        </p:sp>
        <p:sp>
          <p:nvSpPr>
            <p:cNvPr id="23654" name="Freeform 56"/>
            <p:cNvSpPr/>
            <p:nvPr/>
          </p:nvSpPr>
          <p:spPr>
            <a:xfrm>
              <a:off x="474663" y="1017587"/>
              <a:ext cx="158750" cy="266700"/>
            </a:xfrm>
            <a:custGeom>
              <a:avLst/>
              <a:gdLst/>
              <a:ahLst/>
              <a:cxnLst>
                <a:cxn ang="0">
                  <a:pos x="158750" y="241300"/>
                </a:cxn>
                <a:cxn ang="0">
                  <a:pos x="105833" y="241300"/>
                </a:cxn>
                <a:cxn ang="0">
                  <a:pos x="0" y="0"/>
                </a:cxn>
                <a:cxn ang="0">
                  <a:pos x="119063" y="0"/>
                </a:cxn>
                <a:cxn ang="0">
                  <a:pos x="158750" y="241300"/>
                </a:cxn>
              </a:cxnLst>
              <a:pathLst>
                <a:path w="12" h="21">
                  <a:moveTo>
                    <a:pt x="12" y="19"/>
                  </a:moveTo>
                  <a:cubicBezTo>
                    <a:pt x="12" y="19"/>
                    <a:pt x="10" y="21"/>
                    <a:pt x="8" y="19"/>
                  </a:cubicBezTo>
                  <a:cubicBezTo>
                    <a:pt x="6" y="17"/>
                    <a:pt x="0" y="0"/>
                    <a:pt x="0" y="0"/>
                  </a:cubicBezTo>
                  <a:cubicBezTo>
                    <a:pt x="9" y="0"/>
                    <a:pt x="9" y="0"/>
                    <a:pt x="9" y="0"/>
                  </a:cubicBezTo>
                  <a:lnTo>
                    <a:pt x="12" y="19"/>
                  </a:lnTo>
                  <a:close/>
                </a:path>
              </a:pathLst>
            </a:custGeom>
            <a:solidFill>
              <a:srgbClr val="B5AEAB">
                <a:alpha val="100000"/>
              </a:srgbClr>
            </a:solidFill>
            <a:ln w="9525">
              <a:noFill/>
            </a:ln>
          </p:spPr>
          <p:txBody>
            <a:bodyPr/>
            <a:p>
              <a:endParaRPr lang="zh-CN" altLang="en-US"/>
            </a:p>
          </p:txBody>
        </p:sp>
        <p:sp>
          <p:nvSpPr>
            <p:cNvPr id="23655" name="Freeform 57"/>
            <p:cNvSpPr/>
            <p:nvPr/>
          </p:nvSpPr>
          <p:spPr>
            <a:xfrm>
              <a:off x="395288" y="444500"/>
              <a:ext cx="357188" cy="420687"/>
            </a:xfrm>
            <a:custGeom>
              <a:avLst/>
              <a:gdLst/>
              <a:ahLst/>
              <a:cxnLst>
                <a:cxn ang="0">
                  <a:pos x="357188" y="420687"/>
                </a:cxn>
                <a:cxn ang="0">
                  <a:pos x="330730" y="369695"/>
                </a:cxn>
                <a:cxn ang="0">
                  <a:pos x="277813" y="293206"/>
                </a:cxn>
                <a:cxn ang="0">
                  <a:pos x="198438" y="191221"/>
                </a:cxn>
                <a:cxn ang="0">
                  <a:pos x="145521" y="63740"/>
                </a:cxn>
                <a:cxn ang="0">
                  <a:pos x="79375" y="38244"/>
                </a:cxn>
                <a:cxn ang="0">
                  <a:pos x="26458" y="12748"/>
                </a:cxn>
                <a:cxn ang="0">
                  <a:pos x="0" y="0"/>
                </a:cxn>
                <a:cxn ang="0">
                  <a:pos x="39688" y="127481"/>
                </a:cxn>
                <a:cxn ang="0">
                  <a:pos x="224896" y="369695"/>
                </a:cxn>
                <a:cxn ang="0">
                  <a:pos x="357188" y="420687"/>
                </a:cxn>
              </a:cxnLst>
              <a:pathLst>
                <a:path w="27" h="33">
                  <a:moveTo>
                    <a:pt x="27" y="33"/>
                  </a:moveTo>
                  <a:cubicBezTo>
                    <a:pt x="27" y="33"/>
                    <a:pt x="27" y="30"/>
                    <a:pt x="25" y="29"/>
                  </a:cubicBezTo>
                  <a:cubicBezTo>
                    <a:pt x="24" y="28"/>
                    <a:pt x="22" y="24"/>
                    <a:pt x="21" y="23"/>
                  </a:cubicBezTo>
                  <a:cubicBezTo>
                    <a:pt x="20" y="23"/>
                    <a:pt x="16" y="17"/>
                    <a:pt x="15" y="15"/>
                  </a:cubicBezTo>
                  <a:cubicBezTo>
                    <a:pt x="14" y="13"/>
                    <a:pt x="12" y="7"/>
                    <a:pt x="11" y="5"/>
                  </a:cubicBezTo>
                  <a:cubicBezTo>
                    <a:pt x="9" y="4"/>
                    <a:pt x="6" y="3"/>
                    <a:pt x="6" y="3"/>
                  </a:cubicBezTo>
                  <a:cubicBezTo>
                    <a:pt x="6" y="3"/>
                    <a:pt x="3" y="1"/>
                    <a:pt x="2" y="1"/>
                  </a:cubicBezTo>
                  <a:cubicBezTo>
                    <a:pt x="1" y="0"/>
                    <a:pt x="0" y="0"/>
                    <a:pt x="0" y="0"/>
                  </a:cubicBezTo>
                  <a:cubicBezTo>
                    <a:pt x="0" y="0"/>
                    <a:pt x="2" y="8"/>
                    <a:pt x="3" y="10"/>
                  </a:cubicBezTo>
                  <a:cubicBezTo>
                    <a:pt x="5" y="11"/>
                    <a:pt x="17" y="29"/>
                    <a:pt x="17" y="29"/>
                  </a:cubicBezTo>
                  <a:lnTo>
                    <a:pt x="27" y="33"/>
                  </a:lnTo>
                  <a:close/>
                </a:path>
              </a:pathLst>
            </a:custGeom>
            <a:solidFill>
              <a:srgbClr val="B5AEAB">
                <a:alpha val="100000"/>
              </a:srgbClr>
            </a:solidFill>
            <a:ln w="9525">
              <a:noFill/>
            </a:ln>
          </p:spPr>
          <p:txBody>
            <a:bodyPr/>
            <a:p>
              <a:endParaRPr lang="zh-CN" altLang="en-US"/>
            </a:p>
          </p:txBody>
        </p:sp>
        <p:sp>
          <p:nvSpPr>
            <p:cNvPr id="23656" name="Freeform 58"/>
            <p:cNvSpPr/>
            <p:nvPr/>
          </p:nvSpPr>
          <p:spPr>
            <a:xfrm>
              <a:off x="158750" y="406400"/>
              <a:ext cx="250825" cy="509587"/>
            </a:xfrm>
            <a:custGeom>
              <a:avLst/>
              <a:gdLst/>
              <a:ahLst/>
              <a:cxnLst>
                <a:cxn ang="0">
                  <a:pos x="92409" y="0"/>
                </a:cxn>
                <a:cxn ang="0">
                  <a:pos x="250825" y="152876"/>
                </a:cxn>
                <a:cxn ang="0">
                  <a:pos x="237624" y="471368"/>
                </a:cxn>
                <a:cxn ang="0">
                  <a:pos x="66007" y="331232"/>
                </a:cxn>
                <a:cxn ang="0">
                  <a:pos x="0" y="0"/>
                </a:cxn>
                <a:cxn ang="0">
                  <a:pos x="92409" y="0"/>
                </a:cxn>
              </a:cxnLst>
              <a:pathLst>
                <a:path w="19" h="40">
                  <a:moveTo>
                    <a:pt x="7" y="0"/>
                  </a:moveTo>
                  <a:cubicBezTo>
                    <a:pt x="7" y="0"/>
                    <a:pt x="16" y="8"/>
                    <a:pt x="19" y="12"/>
                  </a:cubicBezTo>
                  <a:cubicBezTo>
                    <a:pt x="18" y="37"/>
                    <a:pt x="18" y="37"/>
                    <a:pt x="18" y="37"/>
                  </a:cubicBezTo>
                  <a:cubicBezTo>
                    <a:pt x="18" y="37"/>
                    <a:pt x="8" y="40"/>
                    <a:pt x="5" y="26"/>
                  </a:cubicBezTo>
                  <a:cubicBezTo>
                    <a:pt x="2" y="12"/>
                    <a:pt x="0" y="0"/>
                    <a:pt x="0" y="0"/>
                  </a:cubicBezTo>
                  <a:cubicBezTo>
                    <a:pt x="7" y="0"/>
                    <a:pt x="7" y="0"/>
                    <a:pt x="7" y="0"/>
                  </a:cubicBezTo>
                </a:path>
              </a:pathLst>
            </a:custGeom>
            <a:solidFill>
              <a:srgbClr val="B5AEAB">
                <a:alpha val="100000"/>
              </a:srgbClr>
            </a:solidFill>
            <a:ln w="9525">
              <a:noFill/>
            </a:ln>
          </p:spPr>
          <p:txBody>
            <a:bodyPr/>
            <a:p>
              <a:endParaRPr lang="zh-CN" altLang="en-US"/>
            </a:p>
          </p:txBody>
        </p:sp>
        <p:sp>
          <p:nvSpPr>
            <p:cNvPr id="23657" name="Freeform 59"/>
            <p:cNvSpPr/>
            <p:nvPr/>
          </p:nvSpPr>
          <p:spPr>
            <a:xfrm>
              <a:off x="355600" y="534987"/>
              <a:ext cx="265113" cy="508000"/>
            </a:xfrm>
            <a:custGeom>
              <a:avLst/>
              <a:gdLst/>
              <a:ahLst/>
              <a:cxnLst>
                <a:cxn ang="0">
                  <a:pos x="238125" y="12700"/>
                </a:cxn>
                <a:cxn ang="0">
                  <a:pos x="0" y="0"/>
                </a:cxn>
                <a:cxn ang="0">
                  <a:pos x="26988" y="508000"/>
                </a:cxn>
                <a:cxn ang="0">
                  <a:pos x="265113" y="495300"/>
                </a:cxn>
                <a:cxn ang="0">
                  <a:pos x="238125" y="12700"/>
                </a:cxn>
              </a:cxnLst>
              <a:pathLst>
                <a:path w="167" h="320">
                  <a:moveTo>
                    <a:pt x="150" y="8"/>
                  </a:moveTo>
                  <a:lnTo>
                    <a:pt x="0" y="0"/>
                  </a:lnTo>
                  <a:lnTo>
                    <a:pt x="17" y="320"/>
                  </a:lnTo>
                  <a:lnTo>
                    <a:pt x="167" y="312"/>
                  </a:lnTo>
                  <a:lnTo>
                    <a:pt x="150" y="8"/>
                  </a:lnTo>
                  <a:close/>
                </a:path>
              </a:pathLst>
            </a:custGeom>
            <a:solidFill>
              <a:srgbClr val="F2F2F2">
                <a:alpha val="100000"/>
              </a:srgbClr>
            </a:solidFill>
            <a:ln w="9525">
              <a:noFill/>
            </a:ln>
          </p:spPr>
          <p:txBody>
            <a:bodyPr/>
            <a:p>
              <a:endParaRPr lang="zh-CN" altLang="en-US"/>
            </a:p>
          </p:txBody>
        </p:sp>
        <p:sp>
          <p:nvSpPr>
            <p:cNvPr id="23658" name="Freeform 60"/>
            <p:cNvSpPr/>
            <p:nvPr/>
          </p:nvSpPr>
          <p:spPr>
            <a:xfrm>
              <a:off x="527050" y="750887"/>
              <a:ext cx="119063" cy="177800"/>
            </a:xfrm>
            <a:custGeom>
              <a:avLst/>
              <a:gdLst/>
              <a:ahLst/>
              <a:cxnLst>
                <a:cxn ang="0">
                  <a:pos x="92605" y="152400"/>
                </a:cxn>
                <a:cxn ang="0">
                  <a:pos x="52917" y="177800"/>
                </a:cxn>
                <a:cxn ang="0">
                  <a:pos x="0" y="177800"/>
                </a:cxn>
                <a:cxn ang="0">
                  <a:pos x="0" y="114300"/>
                </a:cxn>
                <a:cxn ang="0">
                  <a:pos x="105834" y="0"/>
                </a:cxn>
                <a:cxn ang="0">
                  <a:pos x="105834" y="50800"/>
                </a:cxn>
                <a:cxn ang="0">
                  <a:pos x="92605" y="152400"/>
                </a:cxn>
              </a:cxnLst>
              <a:pathLst>
                <a:path w="9" h="14">
                  <a:moveTo>
                    <a:pt x="7" y="12"/>
                  </a:moveTo>
                  <a:cubicBezTo>
                    <a:pt x="7" y="12"/>
                    <a:pt x="5" y="14"/>
                    <a:pt x="4" y="14"/>
                  </a:cubicBezTo>
                  <a:cubicBezTo>
                    <a:pt x="2" y="14"/>
                    <a:pt x="0" y="14"/>
                    <a:pt x="0" y="14"/>
                  </a:cubicBezTo>
                  <a:cubicBezTo>
                    <a:pt x="0" y="9"/>
                    <a:pt x="0" y="9"/>
                    <a:pt x="0" y="9"/>
                  </a:cubicBezTo>
                  <a:cubicBezTo>
                    <a:pt x="0" y="9"/>
                    <a:pt x="4" y="1"/>
                    <a:pt x="8" y="0"/>
                  </a:cubicBezTo>
                  <a:cubicBezTo>
                    <a:pt x="8" y="0"/>
                    <a:pt x="9" y="3"/>
                    <a:pt x="8" y="4"/>
                  </a:cubicBezTo>
                  <a:cubicBezTo>
                    <a:pt x="7" y="5"/>
                    <a:pt x="7" y="12"/>
                    <a:pt x="7" y="12"/>
                  </a:cubicBezTo>
                  <a:close/>
                </a:path>
              </a:pathLst>
            </a:custGeom>
            <a:solidFill>
              <a:srgbClr val="D08147">
                <a:alpha val="100000"/>
              </a:srgbClr>
            </a:solidFill>
            <a:ln w="9525">
              <a:noFill/>
            </a:ln>
          </p:spPr>
          <p:txBody>
            <a:bodyPr/>
            <a:p>
              <a:endParaRPr lang="zh-CN" altLang="en-US"/>
            </a:p>
          </p:txBody>
        </p:sp>
        <p:sp>
          <p:nvSpPr>
            <p:cNvPr id="23659" name="Freeform 61"/>
            <p:cNvSpPr/>
            <p:nvPr/>
          </p:nvSpPr>
          <p:spPr>
            <a:xfrm>
              <a:off x="606425" y="788987"/>
              <a:ext cx="185738" cy="203200"/>
            </a:xfrm>
            <a:custGeom>
              <a:avLst/>
              <a:gdLst/>
              <a:ahLst/>
              <a:cxnLst>
                <a:cxn ang="0">
                  <a:pos x="39801" y="0"/>
                </a:cxn>
                <a:cxn ang="0">
                  <a:pos x="145937" y="63500"/>
                </a:cxn>
                <a:cxn ang="0">
                  <a:pos x="106136" y="190500"/>
                </a:cxn>
                <a:cxn ang="0">
                  <a:pos x="0" y="127000"/>
                </a:cxn>
                <a:cxn ang="0">
                  <a:pos x="39801" y="0"/>
                </a:cxn>
              </a:cxnLst>
              <a:pathLst>
                <a:path w="14" h="16">
                  <a:moveTo>
                    <a:pt x="3" y="0"/>
                  </a:moveTo>
                  <a:cubicBezTo>
                    <a:pt x="3" y="0"/>
                    <a:pt x="8" y="2"/>
                    <a:pt x="11" y="5"/>
                  </a:cubicBezTo>
                  <a:cubicBezTo>
                    <a:pt x="11" y="5"/>
                    <a:pt x="14" y="14"/>
                    <a:pt x="8" y="15"/>
                  </a:cubicBezTo>
                  <a:cubicBezTo>
                    <a:pt x="2" y="16"/>
                    <a:pt x="1" y="11"/>
                    <a:pt x="0" y="10"/>
                  </a:cubicBezTo>
                  <a:lnTo>
                    <a:pt x="3" y="0"/>
                  </a:lnTo>
                  <a:close/>
                </a:path>
              </a:pathLst>
            </a:custGeom>
            <a:solidFill>
              <a:srgbClr val="B5AEAB">
                <a:alpha val="100000"/>
              </a:srgbClr>
            </a:solidFill>
            <a:ln w="9525">
              <a:noFill/>
            </a:ln>
          </p:spPr>
          <p:txBody>
            <a:bodyPr/>
            <a:p>
              <a:endParaRPr lang="zh-CN" altLang="en-US"/>
            </a:p>
          </p:txBody>
        </p:sp>
        <p:sp>
          <p:nvSpPr>
            <p:cNvPr id="23660" name="Freeform 62"/>
            <p:cNvSpPr/>
            <p:nvPr/>
          </p:nvSpPr>
          <p:spPr>
            <a:xfrm>
              <a:off x="92075" y="393700"/>
              <a:ext cx="317500" cy="484187"/>
            </a:xfrm>
            <a:custGeom>
              <a:avLst/>
              <a:gdLst/>
              <a:ahLst/>
              <a:cxnLst>
                <a:cxn ang="0">
                  <a:pos x="317500" y="484187"/>
                </a:cxn>
                <a:cxn ang="0">
                  <a:pos x="238125" y="369511"/>
                </a:cxn>
                <a:cxn ang="0">
                  <a:pos x="224896" y="305802"/>
                </a:cxn>
                <a:cxn ang="0">
                  <a:pos x="211667" y="267577"/>
                </a:cxn>
                <a:cxn ang="0">
                  <a:pos x="185208" y="203868"/>
                </a:cxn>
                <a:cxn ang="0">
                  <a:pos x="145521" y="140159"/>
                </a:cxn>
                <a:cxn ang="0">
                  <a:pos x="132292" y="101934"/>
                </a:cxn>
                <a:cxn ang="0">
                  <a:pos x="264583" y="152901"/>
                </a:cxn>
                <a:cxn ang="0">
                  <a:pos x="145521" y="76451"/>
                </a:cxn>
                <a:cxn ang="0">
                  <a:pos x="132292" y="25484"/>
                </a:cxn>
                <a:cxn ang="0">
                  <a:pos x="52917" y="0"/>
                </a:cxn>
                <a:cxn ang="0">
                  <a:pos x="0" y="50967"/>
                </a:cxn>
                <a:cxn ang="0">
                  <a:pos x="66146" y="318544"/>
                </a:cxn>
                <a:cxn ang="0">
                  <a:pos x="185208" y="484187"/>
                </a:cxn>
                <a:cxn ang="0">
                  <a:pos x="317500" y="484187"/>
                </a:cxn>
              </a:cxnLst>
              <a:pathLst>
                <a:path w="24" h="38">
                  <a:moveTo>
                    <a:pt x="24" y="38"/>
                  </a:moveTo>
                  <a:cubicBezTo>
                    <a:pt x="24" y="38"/>
                    <a:pt x="19" y="30"/>
                    <a:pt x="18" y="29"/>
                  </a:cubicBezTo>
                  <a:cubicBezTo>
                    <a:pt x="17" y="27"/>
                    <a:pt x="18" y="24"/>
                    <a:pt x="17" y="24"/>
                  </a:cubicBezTo>
                  <a:cubicBezTo>
                    <a:pt x="17" y="23"/>
                    <a:pt x="16" y="21"/>
                    <a:pt x="16" y="21"/>
                  </a:cubicBezTo>
                  <a:cubicBezTo>
                    <a:pt x="16" y="21"/>
                    <a:pt x="13" y="19"/>
                    <a:pt x="14" y="16"/>
                  </a:cubicBezTo>
                  <a:cubicBezTo>
                    <a:pt x="15" y="14"/>
                    <a:pt x="12" y="12"/>
                    <a:pt x="11" y="11"/>
                  </a:cubicBezTo>
                  <a:cubicBezTo>
                    <a:pt x="10" y="10"/>
                    <a:pt x="10" y="8"/>
                    <a:pt x="10" y="8"/>
                  </a:cubicBezTo>
                  <a:cubicBezTo>
                    <a:pt x="10" y="8"/>
                    <a:pt x="17" y="11"/>
                    <a:pt x="20" y="12"/>
                  </a:cubicBezTo>
                  <a:cubicBezTo>
                    <a:pt x="11" y="6"/>
                    <a:pt x="11" y="6"/>
                    <a:pt x="11" y="6"/>
                  </a:cubicBezTo>
                  <a:cubicBezTo>
                    <a:pt x="11" y="6"/>
                    <a:pt x="12" y="4"/>
                    <a:pt x="10" y="2"/>
                  </a:cubicBezTo>
                  <a:cubicBezTo>
                    <a:pt x="9" y="1"/>
                    <a:pt x="4" y="0"/>
                    <a:pt x="4" y="0"/>
                  </a:cubicBezTo>
                  <a:cubicBezTo>
                    <a:pt x="0" y="4"/>
                    <a:pt x="0" y="4"/>
                    <a:pt x="0" y="4"/>
                  </a:cubicBezTo>
                  <a:cubicBezTo>
                    <a:pt x="5" y="25"/>
                    <a:pt x="5" y="25"/>
                    <a:pt x="5" y="25"/>
                  </a:cubicBezTo>
                  <a:cubicBezTo>
                    <a:pt x="14" y="38"/>
                    <a:pt x="14" y="38"/>
                    <a:pt x="14" y="38"/>
                  </a:cubicBezTo>
                  <a:lnTo>
                    <a:pt x="24" y="38"/>
                  </a:lnTo>
                  <a:close/>
                </a:path>
              </a:pathLst>
            </a:custGeom>
            <a:solidFill>
              <a:srgbClr val="6D6366">
                <a:alpha val="100000"/>
              </a:srgbClr>
            </a:solidFill>
            <a:ln w="9525">
              <a:noFill/>
            </a:ln>
          </p:spPr>
          <p:txBody>
            <a:bodyPr/>
            <a:p>
              <a:endParaRPr lang="zh-CN" altLang="en-US"/>
            </a:p>
          </p:txBody>
        </p:sp>
        <p:sp>
          <p:nvSpPr>
            <p:cNvPr id="23661" name="Freeform 63"/>
            <p:cNvSpPr/>
            <p:nvPr/>
          </p:nvSpPr>
          <p:spPr>
            <a:xfrm>
              <a:off x="593725" y="890587"/>
              <a:ext cx="171450" cy="101600"/>
            </a:xfrm>
            <a:custGeom>
              <a:avLst/>
              <a:gdLst/>
              <a:ahLst/>
              <a:cxnLst>
                <a:cxn ang="0">
                  <a:pos x="0" y="12700"/>
                </a:cxn>
                <a:cxn ang="0">
                  <a:pos x="26377" y="0"/>
                </a:cxn>
                <a:cxn ang="0">
                  <a:pos x="52754" y="0"/>
                </a:cxn>
                <a:cxn ang="0">
                  <a:pos x="145073" y="38100"/>
                </a:cxn>
                <a:cxn ang="0">
                  <a:pos x="171450" y="0"/>
                </a:cxn>
                <a:cxn ang="0">
                  <a:pos x="118696" y="88900"/>
                </a:cxn>
                <a:cxn ang="0">
                  <a:pos x="0" y="12700"/>
                </a:cxn>
              </a:cxnLst>
              <a:pathLst>
                <a:path w="13" h="8">
                  <a:moveTo>
                    <a:pt x="0" y="1"/>
                  </a:moveTo>
                  <a:cubicBezTo>
                    <a:pt x="2" y="0"/>
                    <a:pt x="2" y="0"/>
                    <a:pt x="2" y="0"/>
                  </a:cubicBezTo>
                  <a:cubicBezTo>
                    <a:pt x="3" y="0"/>
                    <a:pt x="4" y="0"/>
                    <a:pt x="4" y="0"/>
                  </a:cubicBezTo>
                  <a:cubicBezTo>
                    <a:pt x="4" y="0"/>
                    <a:pt x="8" y="3"/>
                    <a:pt x="11" y="3"/>
                  </a:cubicBezTo>
                  <a:cubicBezTo>
                    <a:pt x="12" y="3"/>
                    <a:pt x="12" y="2"/>
                    <a:pt x="13" y="0"/>
                  </a:cubicBezTo>
                  <a:cubicBezTo>
                    <a:pt x="13" y="2"/>
                    <a:pt x="12" y="6"/>
                    <a:pt x="9" y="7"/>
                  </a:cubicBezTo>
                  <a:cubicBezTo>
                    <a:pt x="3" y="8"/>
                    <a:pt x="1" y="2"/>
                    <a:pt x="0" y="1"/>
                  </a:cubicBezTo>
                  <a:close/>
                </a:path>
              </a:pathLst>
            </a:custGeom>
            <a:solidFill>
              <a:srgbClr val="6D6366">
                <a:alpha val="100000"/>
              </a:srgbClr>
            </a:solidFill>
            <a:ln w="9525">
              <a:noFill/>
            </a:ln>
          </p:spPr>
          <p:txBody>
            <a:bodyPr/>
            <a:p>
              <a:endParaRPr lang="zh-CN" altLang="en-US"/>
            </a:p>
          </p:txBody>
        </p:sp>
        <p:sp>
          <p:nvSpPr>
            <p:cNvPr id="23662" name="Freeform 64"/>
            <p:cNvSpPr/>
            <p:nvPr/>
          </p:nvSpPr>
          <p:spPr>
            <a:xfrm>
              <a:off x="330200" y="687387"/>
              <a:ext cx="368300" cy="241300"/>
            </a:xfrm>
            <a:custGeom>
              <a:avLst/>
              <a:gdLst/>
              <a:ahLst/>
              <a:cxnLst>
                <a:cxn ang="0">
                  <a:pos x="328839" y="114300"/>
                </a:cxn>
                <a:cxn ang="0">
                  <a:pos x="341993" y="203200"/>
                </a:cxn>
                <a:cxn ang="0">
                  <a:pos x="263071" y="215900"/>
                </a:cxn>
                <a:cxn ang="0">
                  <a:pos x="236764" y="177800"/>
                </a:cxn>
                <a:cxn ang="0">
                  <a:pos x="39461" y="165100"/>
                </a:cxn>
                <a:cxn ang="0">
                  <a:pos x="39461" y="152400"/>
                </a:cxn>
                <a:cxn ang="0">
                  <a:pos x="26307" y="127000"/>
                </a:cxn>
                <a:cxn ang="0">
                  <a:pos x="26307" y="88900"/>
                </a:cxn>
                <a:cxn ang="0">
                  <a:pos x="13154" y="76200"/>
                </a:cxn>
                <a:cxn ang="0">
                  <a:pos x="92075" y="50800"/>
                </a:cxn>
                <a:cxn ang="0">
                  <a:pos x="65768" y="25400"/>
                </a:cxn>
                <a:cxn ang="0">
                  <a:pos x="65768" y="0"/>
                </a:cxn>
                <a:cxn ang="0">
                  <a:pos x="105229" y="25400"/>
                </a:cxn>
                <a:cxn ang="0">
                  <a:pos x="184150" y="50800"/>
                </a:cxn>
                <a:cxn ang="0">
                  <a:pos x="276225" y="88900"/>
                </a:cxn>
                <a:cxn ang="0">
                  <a:pos x="328839" y="114300"/>
                </a:cxn>
              </a:cxnLst>
              <a:pathLst>
                <a:path w="28" h="19">
                  <a:moveTo>
                    <a:pt x="25" y="9"/>
                  </a:moveTo>
                  <a:cubicBezTo>
                    <a:pt x="25" y="9"/>
                    <a:pt x="28" y="12"/>
                    <a:pt x="26" y="16"/>
                  </a:cubicBezTo>
                  <a:cubicBezTo>
                    <a:pt x="24" y="19"/>
                    <a:pt x="20" y="17"/>
                    <a:pt x="20" y="17"/>
                  </a:cubicBezTo>
                  <a:cubicBezTo>
                    <a:pt x="18" y="14"/>
                    <a:pt x="18" y="14"/>
                    <a:pt x="18" y="14"/>
                  </a:cubicBezTo>
                  <a:cubicBezTo>
                    <a:pt x="18" y="14"/>
                    <a:pt x="6" y="14"/>
                    <a:pt x="3" y="13"/>
                  </a:cubicBezTo>
                  <a:cubicBezTo>
                    <a:pt x="3" y="13"/>
                    <a:pt x="3" y="13"/>
                    <a:pt x="3" y="12"/>
                  </a:cubicBezTo>
                  <a:cubicBezTo>
                    <a:pt x="3" y="12"/>
                    <a:pt x="2" y="11"/>
                    <a:pt x="2" y="10"/>
                  </a:cubicBezTo>
                  <a:cubicBezTo>
                    <a:pt x="2" y="10"/>
                    <a:pt x="0" y="9"/>
                    <a:pt x="2" y="7"/>
                  </a:cubicBezTo>
                  <a:cubicBezTo>
                    <a:pt x="2" y="7"/>
                    <a:pt x="1" y="7"/>
                    <a:pt x="1" y="6"/>
                  </a:cubicBezTo>
                  <a:cubicBezTo>
                    <a:pt x="2" y="5"/>
                    <a:pt x="2" y="4"/>
                    <a:pt x="7" y="4"/>
                  </a:cubicBezTo>
                  <a:cubicBezTo>
                    <a:pt x="7" y="4"/>
                    <a:pt x="5" y="3"/>
                    <a:pt x="5" y="2"/>
                  </a:cubicBezTo>
                  <a:cubicBezTo>
                    <a:pt x="4" y="2"/>
                    <a:pt x="3" y="0"/>
                    <a:pt x="5" y="0"/>
                  </a:cubicBezTo>
                  <a:cubicBezTo>
                    <a:pt x="5" y="0"/>
                    <a:pt x="7" y="1"/>
                    <a:pt x="8" y="2"/>
                  </a:cubicBezTo>
                  <a:cubicBezTo>
                    <a:pt x="9" y="2"/>
                    <a:pt x="13" y="3"/>
                    <a:pt x="14" y="4"/>
                  </a:cubicBezTo>
                  <a:cubicBezTo>
                    <a:pt x="15" y="4"/>
                    <a:pt x="17" y="6"/>
                    <a:pt x="21" y="7"/>
                  </a:cubicBezTo>
                  <a:cubicBezTo>
                    <a:pt x="24" y="8"/>
                    <a:pt x="25" y="9"/>
                    <a:pt x="25" y="9"/>
                  </a:cubicBezTo>
                  <a:close/>
                </a:path>
              </a:pathLst>
            </a:custGeom>
            <a:solidFill>
              <a:srgbClr val="F1B15F">
                <a:alpha val="100000"/>
              </a:srgbClr>
            </a:solidFill>
            <a:ln w="9525">
              <a:noFill/>
            </a:ln>
          </p:spPr>
          <p:txBody>
            <a:bodyPr/>
            <a:p>
              <a:endParaRPr lang="zh-CN" altLang="en-US"/>
            </a:p>
          </p:txBody>
        </p:sp>
        <p:sp>
          <p:nvSpPr>
            <p:cNvPr id="23663" name="Freeform 65"/>
            <p:cNvSpPr/>
            <p:nvPr/>
          </p:nvSpPr>
          <p:spPr>
            <a:xfrm>
              <a:off x="409575" y="776287"/>
              <a:ext cx="288925" cy="152400"/>
            </a:xfrm>
            <a:custGeom>
              <a:avLst/>
              <a:gdLst/>
              <a:ahLst/>
              <a:cxnLst>
                <a:cxn ang="0">
                  <a:pos x="26266" y="63500"/>
                </a:cxn>
                <a:cxn ang="0">
                  <a:pos x="118197" y="76200"/>
                </a:cxn>
                <a:cxn ang="0">
                  <a:pos x="196994" y="76200"/>
                </a:cxn>
                <a:cxn ang="0">
                  <a:pos x="196994" y="0"/>
                </a:cxn>
                <a:cxn ang="0">
                  <a:pos x="249526" y="25400"/>
                </a:cxn>
                <a:cxn ang="0">
                  <a:pos x="262659" y="114300"/>
                </a:cxn>
                <a:cxn ang="0">
                  <a:pos x="183861" y="127000"/>
                </a:cxn>
                <a:cxn ang="0">
                  <a:pos x="157595" y="88900"/>
                </a:cxn>
                <a:cxn ang="0">
                  <a:pos x="0" y="76200"/>
                </a:cxn>
                <a:cxn ang="0">
                  <a:pos x="26266" y="63500"/>
                </a:cxn>
              </a:cxnLst>
              <a:pathLst>
                <a:path w="22" h="12">
                  <a:moveTo>
                    <a:pt x="2" y="5"/>
                  </a:moveTo>
                  <a:cubicBezTo>
                    <a:pt x="3" y="5"/>
                    <a:pt x="7" y="5"/>
                    <a:pt x="9" y="6"/>
                  </a:cubicBezTo>
                  <a:cubicBezTo>
                    <a:pt x="10" y="6"/>
                    <a:pt x="15" y="6"/>
                    <a:pt x="15" y="6"/>
                  </a:cubicBezTo>
                  <a:cubicBezTo>
                    <a:pt x="16" y="5"/>
                    <a:pt x="16" y="2"/>
                    <a:pt x="15" y="0"/>
                  </a:cubicBezTo>
                  <a:cubicBezTo>
                    <a:pt x="18" y="1"/>
                    <a:pt x="19" y="2"/>
                    <a:pt x="19" y="2"/>
                  </a:cubicBezTo>
                  <a:cubicBezTo>
                    <a:pt x="19" y="2"/>
                    <a:pt x="22" y="5"/>
                    <a:pt x="20" y="9"/>
                  </a:cubicBezTo>
                  <a:cubicBezTo>
                    <a:pt x="18" y="12"/>
                    <a:pt x="14" y="10"/>
                    <a:pt x="14" y="10"/>
                  </a:cubicBezTo>
                  <a:cubicBezTo>
                    <a:pt x="12" y="7"/>
                    <a:pt x="12" y="7"/>
                    <a:pt x="12" y="7"/>
                  </a:cubicBezTo>
                  <a:cubicBezTo>
                    <a:pt x="12" y="7"/>
                    <a:pt x="4" y="7"/>
                    <a:pt x="0" y="6"/>
                  </a:cubicBezTo>
                  <a:lnTo>
                    <a:pt x="2" y="5"/>
                  </a:lnTo>
                  <a:close/>
                </a:path>
              </a:pathLst>
            </a:custGeom>
            <a:solidFill>
              <a:srgbClr val="E99D5A">
                <a:alpha val="100000"/>
              </a:srgbClr>
            </a:solidFill>
            <a:ln w="9525">
              <a:noFill/>
            </a:ln>
          </p:spPr>
          <p:txBody>
            <a:bodyPr/>
            <a:p>
              <a:endParaRPr lang="zh-CN" altLang="en-US"/>
            </a:p>
          </p:txBody>
        </p:sp>
        <p:sp>
          <p:nvSpPr>
            <p:cNvPr id="23664" name="Freeform 66"/>
            <p:cNvSpPr/>
            <p:nvPr/>
          </p:nvSpPr>
          <p:spPr>
            <a:xfrm>
              <a:off x="342900" y="801687"/>
              <a:ext cx="66675" cy="12700"/>
            </a:xfrm>
            <a:custGeom>
              <a:avLst/>
              <a:gdLst/>
              <a:ahLst/>
              <a:cxnLst>
                <a:cxn ang="0">
                  <a:pos x="13335" y="12700"/>
                </a:cxn>
                <a:cxn ang="0">
                  <a:pos x="0" y="0"/>
                </a:cxn>
                <a:cxn ang="0">
                  <a:pos x="66675" y="0"/>
                </a:cxn>
                <a:cxn ang="0">
                  <a:pos x="13335" y="12700"/>
                </a:cxn>
              </a:cxnLst>
              <a:pathLst>
                <a:path w="5" h="1">
                  <a:moveTo>
                    <a:pt x="1" y="1"/>
                  </a:moveTo>
                  <a:cubicBezTo>
                    <a:pt x="1" y="0"/>
                    <a:pt x="1" y="0"/>
                    <a:pt x="0" y="0"/>
                  </a:cubicBezTo>
                  <a:cubicBezTo>
                    <a:pt x="5" y="0"/>
                    <a:pt x="5" y="0"/>
                    <a:pt x="5" y="0"/>
                  </a:cubicBezTo>
                  <a:lnTo>
                    <a:pt x="1" y="1"/>
                  </a:lnTo>
                  <a:close/>
                </a:path>
              </a:pathLst>
            </a:custGeom>
            <a:solidFill>
              <a:srgbClr val="E99D5A">
                <a:alpha val="100000"/>
              </a:srgbClr>
            </a:solidFill>
            <a:ln w="9525">
              <a:noFill/>
            </a:ln>
          </p:spPr>
          <p:txBody>
            <a:bodyPr/>
            <a:p>
              <a:endParaRPr lang="zh-CN" altLang="en-US"/>
            </a:p>
          </p:txBody>
        </p:sp>
        <p:sp>
          <p:nvSpPr>
            <p:cNvPr id="23665" name="Freeform 67"/>
            <p:cNvSpPr/>
            <p:nvPr/>
          </p:nvSpPr>
          <p:spPr>
            <a:xfrm>
              <a:off x="382588" y="687387"/>
              <a:ext cx="65088" cy="63500"/>
            </a:xfrm>
            <a:custGeom>
              <a:avLst/>
              <a:gdLst/>
              <a:ahLst/>
              <a:cxnLst>
                <a:cxn ang="0">
                  <a:pos x="39053" y="50800"/>
                </a:cxn>
                <a:cxn ang="0">
                  <a:pos x="13018" y="25400"/>
                </a:cxn>
                <a:cxn ang="0">
                  <a:pos x="0" y="0"/>
                </a:cxn>
                <a:cxn ang="0">
                  <a:pos x="65088" y="50800"/>
                </a:cxn>
                <a:cxn ang="0">
                  <a:pos x="13018" y="50800"/>
                </a:cxn>
                <a:cxn ang="0">
                  <a:pos x="39053" y="50800"/>
                </a:cxn>
              </a:cxnLst>
              <a:pathLst>
                <a:path w="5" h="5">
                  <a:moveTo>
                    <a:pt x="3" y="4"/>
                  </a:moveTo>
                  <a:cubicBezTo>
                    <a:pt x="3" y="4"/>
                    <a:pt x="1" y="3"/>
                    <a:pt x="1" y="2"/>
                  </a:cubicBezTo>
                  <a:cubicBezTo>
                    <a:pt x="0" y="2"/>
                    <a:pt x="0" y="1"/>
                    <a:pt x="0" y="0"/>
                  </a:cubicBezTo>
                  <a:cubicBezTo>
                    <a:pt x="1" y="1"/>
                    <a:pt x="3" y="3"/>
                    <a:pt x="5" y="4"/>
                  </a:cubicBezTo>
                  <a:cubicBezTo>
                    <a:pt x="5" y="4"/>
                    <a:pt x="4" y="5"/>
                    <a:pt x="1" y="4"/>
                  </a:cubicBezTo>
                  <a:cubicBezTo>
                    <a:pt x="2" y="4"/>
                    <a:pt x="3" y="4"/>
                    <a:pt x="3" y="4"/>
                  </a:cubicBezTo>
                  <a:close/>
                </a:path>
              </a:pathLst>
            </a:custGeom>
            <a:solidFill>
              <a:srgbClr val="E99D5A">
                <a:alpha val="100000"/>
              </a:srgbClr>
            </a:solidFill>
            <a:ln w="9525">
              <a:noFill/>
            </a:ln>
          </p:spPr>
          <p:txBody>
            <a:bodyPr/>
            <a:p>
              <a:endParaRPr lang="zh-CN" altLang="en-US"/>
            </a:p>
          </p:txBody>
        </p:sp>
        <p:sp>
          <p:nvSpPr>
            <p:cNvPr id="23666" name="Freeform 68"/>
            <p:cNvSpPr/>
            <p:nvPr/>
          </p:nvSpPr>
          <p:spPr>
            <a:xfrm>
              <a:off x="355600" y="827087"/>
              <a:ext cx="53975" cy="12700"/>
            </a:xfrm>
            <a:custGeom>
              <a:avLst/>
              <a:gdLst/>
              <a:ahLst/>
              <a:cxnLst>
                <a:cxn ang="0">
                  <a:pos x="40481" y="0"/>
                </a:cxn>
                <a:cxn ang="0">
                  <a:pos x="53975" y="0"/>
                </a:cxn>
                <a:cxn ang="0">
                  <a:pos x="26988" y="12700"/>
                </a:cxn>
                <a:cxn ang="0">
                  <a:pos x="13494" y="12700"/>
                </a:cxn>
                <a:cxn ang="0">
                  <a:pos x="0" y="0"/>
                </a:cxn>
                <a:cxn ang="0">
                  <a:pos x="40481" y="0"/>
                </a:cxn>
              </a:cxnLst>
              <a:pathLst>
                <a:path w="4" h="1">
                  <a:moveTo>
                    <a:pt x="3" y="0"/>
                  </a:moveTo>
                  <a:cubicBezTo>
                    <a:pt x="3" y="0"/>
                    <a:pt x="4" y="0"/>
                    <a:pt x="4" y="0"/>
                  </a:cubicBezTo>
                  <a:cubicBezTo>
                    <a:pt x="4" y="0"/>
                    <a:pt x="3" y="0"/>
                    <a:pt x="2" y="1"/>
                  </a:cubicBezTo>
                  <a:cubicBezTo>
                    <a:pt x="2" y="1"/>
                    <a:pt x="2" y="1"/>
                    <a:pt x="1" y="1"/>
                  </a:cubicBezTo>
                  <a:cubicBezTo>
                    <a:pt x="1" y="1"/>
                    <a:pt x="1" y="0"/>
                    <a:pt x="0" y="0"/>
                  </a:cubicBezTo>
                  <a:cubicBezTo>
                    <a:pt x="1" y="0"/>
                    <a:pt x="2" y="0"/>
                    <a:pt x="3" y="0"/>
                  </a:cubicBezTo>
                  <a:close/>
                </a:path>
              </a:pathLst>
            </a:custGeom>
            <a:solidFill>
              <a:srgbClr val="E99D5A">
                <a:alpha val="100000"/>
              </a:srgbClr>
            </a:solidFill>
            <a:ln w="9525">
              <a:noFill/>
            </a:ln>
          </p:spPr>
          <p:txBody>
            <a:bodyPr/>
            <a:p>
              <a:endParaRPr lang="zh-CN" altLang="en-US"/>
            </a:p>
          </p:txBody>
        </p:sp>
        <p:sp>
          <p:nvSpPr>
            <p:cNvPr id="23667" name="Freeform 69"/>
            <p:cNvSpPr/>
            <p:nvPr/>
          </p:nvSpPr>
          <p:spPr>
            <a:xfrm>
              <a:off x="342900" y="763587"/>
              <a:ext cx="66675" cy="12700"/>
            </a:xfrm>
            <a:custGeom>
              <a:avLst/>
              <a:gdLst/>
              <a:ahLst/>
              <a:cxnLst>
                <a:cxn ang="0">
                  <a:pos x="0" y="0"/>
                </a:cxn>
                <a:cxn ang="0">
                  <a:pos x="40005" y="12700"/>
                </a:cxn>
                <a:cxn ang="0">
                  <a:pos x="66675" y="12700"/>
                </a:cxn>
                <a:cxn ang="0">
                  <a:pos x="13335" y="12700"/>
                </a:cxn>
                <a:cxn ang="0">
                  <a:pos x="13335" y="12700"/>
                </a:cxn>
                <a:cxn ang="0">
                  <a:pos x="0" y="0"/>
                </a:cxn>
              </a:cxnLst>
              <a:pathLst>
                <a:path w="5" h="1">
                  <a:moveTo>
                    <a:pt x="0" y="0"/>
                  </a:moveTo>
                  <a:cubicBezTo>
                    <a:pt x="1" y="0"/>
                    <a:pt x="2" y="1"/>
                    <a:pt x="3" y="1"/>
                  </a:cubicBezTo>
                  <a:cubicBezTo>
                    <a:pt x="3" y="1"/>
                    <a:pt x="5" y="1"/>
                    <a:pt x="5" y="1"/>
                  </a:cubicBezTo>
                  <a:cubicBezTo>
                    <a:pt x="3" y="1"/>
                    <a:pt x="2" y="1"/>
                    <a:pt x="1" y="1"/>
                  </a:cubicBezTo>
                  <a:cubicBezTo>
                    <a:pt x="1" y="1"/>
                    <a:pt x="1" y="1"/>
                    <a:pt x="1" y="1"/>
                  </a:cubicBezTo>
                  <a:cubicBezTo>
                    <a:pt x="1" y="1"/>
                    <a:pt x="0" y="1"/>
                    <a:pt x="0" y="0"/>
                  </a:cubicBezTo>
                  <a:close/>
                </a:path>
              </a:pathLst>
            </a:custGeom>
            <a:solidFill>
              <a:srgbClr val="E99D5A">
                <a:alpha val="100000"/>
              </a:srgbClr>
            </a:solidFill>
            <a:ln w="9525">
              <a:noFill/>
            </a:ln>
          </p:spPr>
          <p:txBody>
            <a:bodyPr/>
            <a:p>
              <a:endParaRPr lang="zh-CN" altLang="en-US"/>
            </a:p>
          </p:txBody>
        </p:sp>
        <p:sp>
          <p:nvSpPr>
            <p:cNvPr id="23668" name="Freeform 70"/>
            <p:cNvSpPr/>
            <p:nvPr/>
          </p:nvSpPr>
          <p:spPr>
            <a:xfrm>
              <a:off x="198438" y="76200"/>
              <a:ext cx="223838" cy="317500"/>
            </a:xfrm>
            <a:custGeom>
              <a:avLst/>
              <a:gdLst/>
              <a:ahLst/>
              <a:cxnLst>
                <a:cxn ang="0">
                  <a:pos x="158003" y="12700"/>
                </a:cxn>
                <a:cxn ang="0">
                  <a:pos x="197504" y="38100"/>
                </a:cxn>
                <a:cxn ang="0">
                  <a:pos x="223838" y="127000"/>
                </a:cxn>
                <a:cxn ang="0">
                  <a:pos x="223838" y="177800"/>
                </a:cxn>
                <a:cxn ang="0">
                  <a:pos x="197504" y="266700"/>
                </a:cxn>
                <a:cxn ang="0">
                  <a:pos x="144836" y="317500"/>
                </a:cxn>
                <a:cxn ang="0">
                  <a:pos x="52668" y="266700"/>
                </a:cxn>
                <a:cxn ang="0">
                  <a:pos x="13167" y="177800"/>
                </a:cxn>
                <a:cxn ang="0">
                  <a:pos x="158003" y="12700"/>
                </a:cxn>
              </a:cxnLst>
              <a:pathLst>
                <a:path w="17" h="25">
                  <a:moveTo>
                    <a:pt x="12" y="1"/>
                  </a:moveTo>
                  <a:cubicBezTo>
                    <a:pt x="12" y="1"/>
                    <a:pt x="14" y="1"/>
                    <a:pt x="15" y="3"/>
                  </a:cubicBezTo>
                  <a:cubicBezTo>
                    <a:pt x="16" y="5"/>
                    <a:pt x="17" y="6"/>
                    <a:pt x="17" y="10"/>
                  </a:cubicBezTo>
                  <a:cubicBezTo>
                    <a:pt x="17" y="10"/>
                    <a:pt x="17" y="12"/>
                    <a:pt x="17" y="14"/>
                  </a:cubicBezTo>
                  <a:cubicBezTo>
                    <a:pt x="17" y="15"/>
                    <a:pt x="15" y="19"/>
                    <a:pt x="15" y="21"/>
                  </a:cubicBezTo>
                  <a:cubicBezTo>
                    <a:pt x="14" y="22"/>
                    <a:pt x="12" y="25"/>
                    <a:pt x="11" y="25"/>
                  </a:cubicBezTo>
                  <a:cubicBezTo>
                    <a:pt x="9" y="24"/>
                    <a:pt x="4" y="22"/>
                    <a:pt x="4" y="21"/>
                  </a:cubicBezTo>
                  <a:cubicBezTo>
                    <a:pt x="3" y="20"/>
                    <a:pt x="0" y="19"/>
                    <a:pt x="1" y="14"/>
                  </a:cubicBezTo>
                  <a:cubicBezTo>
                    <a:pt x="2" y="9"/>
                    <a:pt x="8" y="0"/>
                    <a:pt x="12" y="1"/>
                  </a:cubicBezTo>
                  <a:close/>
                </a:path>
              </a:pathLst>
            </a:custGeom>
            <a:solidFill>
              <a:srgbClr val="F1B15F">
                <a:alpha val="100000"/>
              </a:srgbClr>
            </a:solidFill>
            <a:ln w="9525">
              <a:noFill/>
            </a:ln>
          </p:spPr>
          <p:txBody>
            <a:bodyPr/>
            <a:p>
              <a:endParaRPr lang="zh-CN" altLang="en-US"/>
            </a:p>
          </p:txBody>
        </p:sp>
        <p:sp>
          <p:nvSpPr>
            <p:cNvPr id="23669" name="Freeform 71"/>
            <p:cNvSpPr/>
            <p:nvPr/>
          </p:nvSpPr>
          <p:spPr>
            <a:xfrm>
              <a:off x="369888" y="839787"/>
              <a:ext cx="65088" cy="25400"/>
            </a:xfrm>
            <a:custGeom>
              <a:avLst/>
              <a:gdLst/>
              <a:ahLst/>
              <a:cxnLst>
                <a:cxn ang="0">
                  <a:pos x="65088" y="12700"/>
                </a:cxn>
                <a:cxn ang="0">
                  <a:pos x="52070" y="25400"/>
                </a:cxn>
                <a:cxn ang="0">
                  <a:pos x="0" y="12700"/>
                </a:cxn>
                <a:cxn ang="0">
                  <a:pos x="0" y="0"/>
                </a:cxn>
                <a:cxn ang="0">
                  <a:pos x="65088" y="12700"/>
                </a:cxn>
              </a:cxnLst>
              <a:pathLst>
                <a:path w="5" h="2">
                  <a:moveTo>
                    <a:pt x="5" y="1"/>
                  </a:moveTo>
                  <a:cubicBezTo>
                    <a:pt x="4" y="2"/>
                    <a:pt x="4" y="2"/>
                    <a:pt x="4" y="2"/>
                  </a:cubicBezTo>
                  <a:cubicBezTo>
                    <a:pt x="2" y="1"/>
                    <a:pt x="1" y="1"/>
                    <a:pt x="0" y="1"/>
                  </a:cubicBezTo>
                  <a:cubicBezTo>
                    <a:pt x="0" y="1"/>
                    <a:pt x="0" y="1"/>
                    <a:pt x="0" y="0"/>
                  </a:cubicBezTo>
                  <a:cubicBezTo>
                    <a:pt x="1" y="1"/>
                    <a:pt x="5" y="1"/>
                    <a:pt x="5" y="1"/>
                  </a:cubicBezTo>
                  <a:close/>
                </a:path>
              </a:pathLst>
            </a:custGeom>
            <a:solidFill>
              <a:srgbClr val="E99D5A">
                <a:alpha val="100000"/>
              </a:srgbClr>
            </a:solidFill>
            <a:ln w="9525">
              <a:noFill/>
            </a:ln>
          </p:spPr>
          <p:txBody>
            <a:bodyPr/>
            <a:p>
              <a:endParaRPr lang="zh-CN" altLang="en-US"/>
            </a:p>
          </p:txBody>
        </p:sp>
        <p:sp>
          <p:nvSpPr>
            <p:cNvPr id="23670" name="Freeform 72"/>
            <p:cNvSpPr/>
            <p:nvPr/>
          </p:nvSpPr>
          <p:spPr>
            <a:xfrm>
              <a:off x="198438" y="101600"/>
              <a:ext cx="144463" cy="292100"/>
            </a:xfrm>
            <a:custGeom>
              <a:avLst/>
              <a:gdLst/>
              <a:ahLst/>
              <a:cxnLst>
                <a:cxn ang="0">
                  <a:pos x="13133" y="152400"/>
                </a:cxn>
                <a:cxn ang="0">
                  <a:pos x="105064" y="0"/>
                </a:cxn>
                <a:cxn ang="0">
                  <a:pos x="131330" y="12700"/>
                </a:cxn>
                <a:cxn ang="0">
                  <a:pos x="91931" y="88900"/>
                </a:cxn>
                <a:cxn ang="0">
                  <a:pos x="52532" y="127000"/>
                </a:cxn>
                <a:cxn ang="0">
                  <a:pos x="78798" y="165100"/>
                </a:cxn>
                <a:cxn ang="0">
                  <a:pos x="65665" y="215900"/>
                </a:cxn>
                <a:cxn ang="0">
                  <a:pos x="144463" y="292100"/>
                </a:cxn>
                <a:cxn ang="0">
                  <a:pos x="52532" y="241300"/>
                </a:cxn>
                <a:cxn ang="0">
                  <a:pos x="13133" y="152400"/>
                </a:cxn>
              </a:cxnLst>
              <a:pathLst>
                <a:path w="11" h="23">
                  <a:moveTo>
                    <a:pt x="1" y="12"/>
                  </a:moveTo>
                  <a:cubicBezTo>
                    <a:pt x="2" y="8"/>
                    <a:pt x="5" y="3"/>
                    <a:pt x="8" y="0"/>
                  </a:cubicBezTo>
                  <a:cubicBezTo>
                    <a:pt x="9" y="0"/>
                    <a:pt x="10" y="1"/>
                    <a:pt x="10" y="1"/>
                  </a:cubicBezTo>
                  <a:cubicBezTo>
                    <a:pt x="7" y="3"/>
                    <a:pt x="7" y="7"/>
                    <a:pt x="7" y="7"/>
                  </a:cubicBezTo>
                  <a:cubicBezTo>
                    <a:pt x="7" y="7"/>
                    <a:pt x="3" y="9"/>
                    <a:pt x="4" y="10"/>
                  </a:cubicBezTo>
                  <a:cubicBezTo>
                    <a:pt x="5" y="10"/>
                    <a:pt x="6" y="12"/>
                    <a:pt x="6" y="13"/>
                  </a:cubicBezTo>
                  <a:cubicBezTo>
                    <a:pt x="5" y="14"/>
                    <a:pt x="4" y="15"/>
                    <a:pt x="5" y="17"/>
                  </a:cubicBezTo>
                  <a:cubicBezTo>
                    <a:pt x="5" y="20"/>
                    <a:pt x="11" y="23"/>
                    <a:pt x="11" y="23"/>
                  </a:cubicBezTo>
                  <a:cubicBezTo>
                    <a:pt x="9" y="22"/>
                    <a:pt x="4" y="20"/>
                    <a:pt x="4" y="19"/>
                  </a:cubicBezTo>
                  <a:cubicBezTo>
                    <a:pt x="3" y="18"/>
                    <a:pt x="0" y="17"/>
                    <a:pt x="1" y="12"/>
                  </a:cubicBezTo>
                  <a:close/>
                </a:path>
              </a:pathLst>
            </a:custGeom>
            <a:solidFill>
              <a:srgbClr val="E99D5A">
                <a:alpha val="100000"/>
              </a:srgbClr>
            </a:solidFill>
            <a:ln w="9525">
              <a:noFill/>
            </a:ln>
          </p:spPr>
          <p:txBody>
            <a:bodyPr/>
            <a:p>
              <a:endParaRPr lang="zh-CN" altLang="en-US"/>
            </a:p>
          </p:txBody>
        </p:sp>
        <p:sp>
          <p:nvSpPr>
            <p:cNvPr id="23671" name="Freeform 73"/>
            <p:cNvSpPr/>
            <p:nvPr/>
          </p:nvSpPr>
          <p:spPr>
            <a:xfrm>
              <a:off x="26988" y="431800"/>
              <a:ext cx="554038" cy="560387"/>
            </a:xfrm>
            <a:custGeom>
              <a:avLst/>
              <a:gdLst/>
              <a:ahLst/>
              <a:cxnLst>
                <a:cxn ang="0">
                  <a:pos x="514464" y="433026"/>
                </a:cxn>
                <a:cxn ang="0">
                  <a:pos x="474890" y="445762"/>
                </a:cxn>
                <a:cxn ang="0">
                  <a:pos x="290210" y="420290"/>
                </a:cxn>
                <a:cxn ang="0">
                  <a:pos x="263828" y="369346"/>
                </a:cxn>
                <a:cxn ang="0">
                  <a:pos x="197871" y="165569"/>
                </a:cxn>
                <a:cxn ang="0">
                  <a:pos x="131914" y="50944"/>
                </a:cxn>
                <a:cxn ang="0">
                  <a:pos x="92340" y="12736"/>
                </a:cxn>
                <a:cxn ang="0">
                  <a:pos x="13191" y="216513"/>
                </a:cxn>
                <a:cxn ang="0">
                  <a:pos x="52766" y="331138"/>
                </a:cxn>
                <a:cxn ang="0">
                  <a:pos x="184679" y="509443"/>
                </a:cxn>
                <a:cxn ang="0">
                  <a:pos x="224253" y="547651"/>
                </a:cxn>
                <a:cxn ang="0">
                  <a:pos x="501272" y="547651"/>
                </a:cxn>
                <a:cxn ang="0">
                  <a:pos x="514464" y="433026"/>
                </a:cxn>
              </a:cxnLst>
              <a:pathLst>
                <a:path w="42" h="44">
                  <a:moveTo>
                    <a:pt x="39" y="34"/>
                  </a:moveTo>
                  <a:cubicBezTo>
                    <a:pt x="39" y="34"/>
                    <a:pt x="37" y="35"/>
                    <a:pt x="36" y="35"/>
                  </a:cubicBezTo>
                  <a:cubicBezTo>
                    <a:pt x="34" y="35"/>
                    <a:pt x="26" y="33"/>
                    <a:pt x="22" y="33"/>
                  </a:cubicBezTo>
                  <a:cubicBezTo>
                    <a:pt x="22" y="33"/>
                    <a:pt x="22" y="30"/>
                    <a:pt x="20" y="29"/>
                  </a:cubicBezTo>
                  <a:cubicBezTo>
                    <a:pt x="18" y="27"/>
                    <a:pt x="16" y="16"/>
                    <a:pt x="15" y="13"/>
                  </a:cubicBezTo>
                  <a:cubicBezTo>
                    <a:pt x="15" y="11"/>
                    <a:pt x="14" y="5"/>
                    <a:pt x="10" y="4"/>
                  </a:cubicBezTo>
                  <a:cubicBezTo>
                    <a:pt x="10" y="4"/>
                    <a:pt x="7" y="1"/>
                    <a:pt x="7" y="1"/>
                  </a:cubicBezTo>
                  <a:cubicBezTo>
                    <a:pt x="6" y="0"/>
                    <a:pt x="0" y="11"/>
                    <a:pt x="1" y="17"/>
                  </a:cubicBezTo>
                  <a:cubicBezTo>
                    <a:pt x="1" y="23"/>
                    <a:pt x="4" y="26"/>
                    <a:pt x="4" y="26"/>
                  </a:cubicBezTo>
                  <a:cubicBezTo>
                    <a:pt x="4" y="26"/>
                    <a:pt x="13" y="38"/>
                    <a:pt x="14" y="40"/>
                  </a:cubicBezTo>
                  <a:cubicBezTo>
                    <a:pt x="16" y="42"/>
                    <a:pt x="15" y="43"/>
                    <a:pt x="17" y="43"/>
                  </a:cubicBezTo>
                  <a:cubicBezTo>
                    <a:pt x="20" y="44"/>
                    <a:pt x="38" y="43"/>
                    <a:pt x="38" y="43"/>
                  </a:cubicBezTo>
                  <a:cubicBezTo>
                    <a:pt x="38" y="43"/>
                    <a:pt x="42" y="41"/>
                    <a:pt x="39" y="34"/>
                  </a:cubicBezTo>
                  <a:close/>
                </a:path>
              </a:pathLst>
            </a:custGeom>
            <a:solidFill>
              <a:srgbClr val="B5AEAB">
                <a:alpha val="100000"/>
              </a:srgbClr>
            </a:solidFill>
            <a:ln w="9525">
              <a:noFill/>
            </a:ln>
          </p:spPr>
          <p:txBody>
            <a:bodyPr/>
            <a:p>
              <a:endParaRPr lang="zh-CN" altLang="en-US"/>
            </a:p>
          </p:txBody>
        </p:sp>
        <p:sp>
          <p:nvSpPr>
            <p:cNvPr id="23672" name="Freeform 74"/>
            <p:cNvSpPr/>
            <p:nvPr/>
          </p:nvSpPr>
          <p:spPr>
            <a:xfrm>
              <a:off x="26988" y="431800"/>
              <a:ext cx="527050" cy="560387"/>
            </a:xfrm>
            <a:custGeom>
              <a:avLst/>
              <a:gdLst/>
              <a:ahLst/>
              <a:cxnLst>
                <a:cxn ang="0">
                  <a:pos x="92234" y="12736"/>
                </a:cxn>
                <a:cxn ang="0">
                  <a:pos x="131763" y="50944"/>
                </a:cxn>
                <a:cxn ang="0">
                  <a:pos x="184468" y="114625"/>
                </a:cxn>
                <a:cxn ang="0">
                  <a:pos x="105410" y="89152"/>
                </a:cxn>
                <a:cxn ang="0">
                  <a:pos x="79058" y="165569"/>
                </a:cxn>
                <a:cxn ang="0">
                  <a:pos x="144939" y="191041"/>
                </a:cxn>
                <a:cxn ang="0">
                  <a:pos x="79058" y="254721"/>
                </a:cxn>
                <a:cxn ang="0">
                  <a:pos x="92234" y="280194"/>
                </a:cxn>
                <a:cxn ang="0">
                  <a:pos x="197644" y="318402"/>
                </a:cxn>
                <a:cxn ang="0">
                  <a:pos x="118586" y="305666"/>
                </a:cxn>
                <a:cxn ang="0">
                  <a:pos x="210820" y="343874"/>
                </a:cxn>
                <a:cxn ang="0">
                  <a:pos x="118586" y="331138"/>
                </a:cxn>
                <a:cxn ang="0">
                  <a:pos x="184468" y="458498"/>
                </a:cxn>
                <a:cxn ang="0">
                  <a:pos x="250349" y="420290"/>
                </a:cxn>
                <a:cxn ang="0">
                  <a:pos x="250349" y="509443"/>
                </a:cxn>
                <a:cxn ang="0">
                  <a:pos x="289878" y="458498"/>
                </a:cxn>
                <a:cxn ang="0">
                  <a:pos x="276701" y="522179"/>
                </a:cxn>
                <a:cxn ang="0">
                  <a:pos x="408464" y="522179"/>
                </a:cxn>
                <a:cxn ang="0">
                  <a:pos x="527050" y="522179"/>
                </a:cxn>
                <a:cxn ang="0">
                  <a:pos x="500698" y="547651"/>
                </a:cxn>
                <a:cxn ang="0">
                  <a:pos x="223996" y="547651"/>
                </a:cxn>
                <a:cxn ang="0">
                  <a:pos x="184468" y="509443"/>
                </a:cxn>
                <a:cxn ang="0">
                  <a:pos x="52705" y="331138"/>
                </a:cxn>
                <a:cxn ang="0">
                  <a:pos x="13176" y="216513"/>
                </a:cxn>
                <a:cxn ang="0">
                  <a:pos x="92234" y="12736"/>
                </a:cxn>
              </a:cxnLst>
              <a:pathLst>
                <a:path w="40" h="44">
                  <a:moveTo>
                    <a:pt x="7" y="1"/>
                  </a:moveTo>
                  <a:cubicBezTo>
                    <a:pt x="7" y="1"/>
                    <a:pt x="10" y="4"/>
                    <a:pt x="10" y="4"/>
                  </a:cubicBezTo>
                  <a:cubicBezTo>
                    <a:pt x="12" y="5"/>
                    <a:pt x="13" y="7"/>
                    <a:pt x="14" y="9"/>
                  </a:cubicBezTo>
                  <a:cubicBezTo>
                    <a:pt x="11" y="6"/>
                    <a:pt x="8" y="7"/>
                    <a:pt x="8" y="7"/>
                  </a:cubicBezTo>
                  <a:cubicBezTo>
                    <a:pt x="8" y="9"/>
                    <a:pt x="6" y="12"/>
                    <a:pt x="6" y="13"/>
                  </a:cubicBezTo>
                  <a:cubicBezTo>
                    <a:pt x="6" y="15"/>
                    <a:pt x="11" y="15"/>
                    <a:pt x="11" y="15"/>
                  </a:cubicBezTo>
                  <a:cubicBezTo>
                    <a:pt x="5" y="16"/>
                    <a:pt x="6" y="20"/>
                    <a:pt x="6" y="20"/>
                  </a:cubicBezTo>
                  <a:cubicBezTo>
                    <a:pt x="5" y="20"/>
                    <a:pt x="7" y="22"/>
                    <a:pt x="7" y="22"/>
                  </a:cubicBezTo>
                  <a:cubicBezTo>
                    <a:pt x="11" y="22"/>
                    <a:pt x="15" y="25"/>
                    <a:pt x="15" y="25"/>
                  </a:cubicBezTo>
                  <a:cubicBezTo>
                    <a:pt x="11" y="24"/>
                    <a:pt x="9" y="24"/>
                    <a:pt x="9" y="24"/>
                  </a:cubicBezTo>
                  <a:cubicBezTo>
                    <a:pt x="12" y="24"/>
                    <a:pt x="16" y="27"/>
                    <a:pt x="16" y="27"/>
                  </a:cubicBezTo>
                  <a:cubicBezTo>
                    <a:pt x="13" y="26"/>
                    <a:pt x="9" y="26"/>
                    <a:pt x="9" y="26"/>
                  </a:cubicBezTo>
                  <a:cubicBezTo>
                    <a:pt x="14" y="27"/>
                    <a:pt x="14" y="36"/>
                    <a:pt x="14" y="36"/>
                  </a:cubicBezTo>
                  <a:cubicBezTo>
                    <a:pt x="16" y="33"/>
                    <a:pt x="19" y="33"/>
                    <a:pt x="19" y="33"/>
                  </a:cubicBezTo>
                  <a:cubicBezTo>
                    <a:pt x="14" y="36"/>
                    <a:pt x="17" y="40"/>
                    <a:pt x="19" y="40"/>
                  </a:cubicBezTo>
                  <a:cubicBezTo>
                    <a:pt x="20" y="40"/>
                    <a:pt x="22" y="36"/>
                    <a:pt x="22" y="36"/>
                  </a:cubicBezTo>
                  <a:cubicBezTo>
                    <a:pt x="22" y="36"/>
                    <a:pt x="21" y="41"/>
                    <a:pt x="21" y="41"/>
                  </a:cubicBezTo>
                  <a:cubicBezTo>
                    <a:pt x="22" y="41"/>
                    <a:pt x="29" y="42"/>
                    <a:pt x="31" y="41"/>
                  </a:cubicBezTo>
                  <a:cubicBezTo>
                    <a:pt x="33" y="41"/>
                    <a:pt x="37" y="41"/>
                    <a:pt x="40" y="41"/>
                  </a:cubicBezTo>
                  <a:cubicBezTo>
                    <a:pt x="39" y="43"/>
                    <a:pt x="38" y="43"/>
                    <a:pt x="38" y="43"/>
                  </a:cubicBezTo>
                  <a:cubicBezTo>
                    <a:pt x="38" y="43"/>
                    <a:pt x="20" y="44"/>
                    <a:pt x="17" y="43"/>
                  </a:cubicBezTo>
                  <a:cubicBezTo>
                    <a:pt x="15" y="43"/>
                    <a:pt x="16" y="42"/>
                    <a:pt x="14" y="40"/>
                  </a:cubicBezTo>
                  <a:cubicBezTo>
                    <a:pt x="13" y="38"/>
                    <a:pt x="4" y="26"/>
                    <a:pt x="4" y="26"/>
                  </a:cubicBezTo>
                  <a:cubicBezTo>
                    <a:pt x="4" y="26"/>
                    <a:pt x="1" y="23"/>
                    <a:pt x="1" y="17"/>
                  </a:cubicBezTo>
                  <a:cubicBezTo>
                    <a:pt x="0" y="11"/>
                    <a:pt x="6" y="0"/>
                    <a:pt x="7" y="1"/>
                  </a:cubicBezTo>
                  <a:close/>
                </a:path>
              </a:pathLst>
            </a:custGeom>
            <a:solidFill>
              <a:srgbClr val="6D6366">
                <a:alpha val="100000"/>
              </a:srgbClr>
            </a:solidFill>
            <a:ln w="9525">
              <a:noFill/>
            </a:ln>
          </p:spPr>
          <p:txBody>
            <a:bodyPr/>
            <a:p>
              <a:endParaRPr lang="zh-CN" altLang="en-US"/>
            </a:p>
          </p:txBody>
        </p:sp>
        <p:sp>
          <p:nvSpPr>
            <p:cNvPr id="23673" name="Freeform 75"/>
            <p:cNvSpPr/>
            <p:nvPr/>
          </p:nvSpPr>
          <p:spPr>
            <a:xfrm>
              <a:off x="0" y="0"/>
              <a:ext cx="369888" cy="827087"/>
            </a:xfrm>
            <a:custGeom>
              <a:avLst/>
              <a:gdLst/>
              <a:ahLst/>
              <a:cxnLst>
                <a:cxn ang="0">
                  <a:pos x="369888" y="76346"/>
                </a:cxn>
                <a:cxn ang="0">
                  <a:pos x="330257" y="114520"/>
                </a:cxn>
                <a:cxn ang="0">
                  <a:pos x="290626" y="178142"/>
                </a:cxn>
                <a:cxn ang="0">
                  <a:pos x="224575" y="254488"/>
                </a:cxn>
                <a:cxn ang="0">
                  <a:pos x="224575" y="318110"/>
                </a:cxn>
                <a:cxn ang="0">
                  <a:pos x="277416" y="432630"/>
                </a:cxn>
                <a:cxn ang="0">
                  <a:pos x="250995" y="521701"/>
                </a:cxn>
                <a:cxn ang="0">
                  <a:pos x="290626" y="610772"/>
                </a:cxn>
                <a:cxn ang="0">
                  <a:pos x="303837" y="661670"/>
                </a:cxn>
                <a:cxn ang="0">
                  <a:pos x="264206" y="623496"/>
                </a:cxn>
                <a:cxn ang="0">
                  <a:pos x="264206" y="585323"/>
                </a:cxn>
                <a:cxn ang="0">
                  <a:pos x="198154" y="496252"/>
                </a:cxn>
                <a:cxn ang="0">
                  <a:pos x="224575" y="432630"/>
                </a:cxn>
                <a:cxn ang="0">
                  <a:pos x="184944" y="419906"/>
                </a:cxn>
                <a:cxn ang="0">
                  <a:pos x="145313" y="458079"/>
                </a:cxn>
                <a:cxn ang="0">
                  <a:pos x="118893" y="585323"/>
                </a:cxn>
                <a:cxn ang="0">
                  <a:pos x="132103" y="470803"/>
                </a:cxn>
                <a:cxn ang="0">
                  <a:pos x="105682" y="496252"/>
                </a:cxn>
                <a:cxn ang="0">
                  <a:pos x="52841" y="623496"/>
                </a:cxn>
                <a:cxn ang="0">
                  <a:pos x="79262" y="763465"/>
                </a:cxn>
                <a:cxn ang="0">
                  <a:pos x="66051" y="776189"/>
                </a:cxn>
                <a:cxn ang="0">
                  <a:pos x="66051" y="827087"/>
                </a:cxn>
                <a:cxn ang="0">
                  <a:pos x="39631" y="776189"/>
                </a:cxn>
                <a:cxn ang="0">
                  <a:pos x="39631" y="725292"/>
                </a:cxn>
                <a:cxn ang="0">
                  <a:pos x="13210" y="687118"/>
                </a:cxn>
                <a:cxn ang="0">
                  <a:pos x="26421" y="598048"/>
                </a:cxn>
                <a:cxn ang="0">
                  <a:pos x="39631" y="534425"/>
                </a:cxn>
                <a:cxn ang="0">
                  <a:pos x="39631" y="445355"/>
                </a:cxn>
                <a:cxn ang="0">
                  <a:pos x="118893" y="343559"/>
                </a:cxn>
                <a:cxn ang="0">
                  <a:pos x="132103" y="203591"/>
                </a:cxn>
                <a:cxn ang="0">
                  <a:pos x="224575" y="25449"/>
                </a:cxn>
                <a:cxn ang="0">
                  <a:pos x="330257" y="38173"/>
                </a:cxn>
                <a:cxn ang="0">
                  <a:pos x="369888" y="76346"/>
                </a:cxn>
              </a:cxnLst>
              <a:pathLst>
                <a:path w="28" h="65">
                  <a:moveTo>
                    <a:pt x="28" y="6"/>
                  </a:moveTo>
                  <a:cubicBezTo>
                    <a:pt x="28" y="6"/>
                    <a:pt x="26" y="9"/>
                    <a:pt x="25" y="9"/>
                  </a:cubicBezTo>
                  <a:cubicBezTo>
                    <a:pt x="23" y="9"/>
                    <a:pt x="22" y="11"/>
                    <a:pt x="22" y="14"/>
                  </a:cubicBezTo>
                  <a:cubicBezTo>
                    <a:pt x="21" y="16"/>
                    <a:pt x="21" y="18"/>
                    <a:pt x="17" y="20"/>
                  </a:cubicBezTo>
                  <a:cubicBezTo>
                    <a:pt x="17" y="20"/>
                    <a:pt x="15" y="24"/>
                    <a:pt x="17" y="25"/>
                  </a:cubicBezTo>
                  <a:cubicBezTo>
                    <a:pt x="19" y="27"/>
                    <a:pt x="22" y="31"/>
                    <a:pt x="21" y="34"/>
                  </a:cubicBezTo>
                  <a:cubicBezTo>
                    <a:pt x="19" y="37"/>
                    <a:pt x="17" y="39"/>
                    <a:pt x="19" y="41"/>
                  </a:cubicBezTo>
                  <a:cubicBezTo>
                    <a:pt x="22" y="44"/>
                    <a:pt x="23" y="46"/>
                    <a:pt x="22" y="48"/>
                  </a:cubicBezTo>
                  <a:cubicBezTo>
                    <a:pt x="21" y="50"/>
                    <a:pt x="22" y="51"/>
                    <a:pt x="23" y="52"/>
                  </a:cubicBezTo>
                  <a:cubicBezTo>
                    <a:pt x="23" y="52"/>
                    <a:pt x="21" y="51"/>
                    <a:pt x="20" y="49"/>
                  </a:cubicBezTo>
                  <a:cubicBezTo>
                    <a:pt x="19" y="48"/>
                    <a:pt x="21" y="47"/>
                    <a:pt x="20" y="46"/>
                  </a:cubicBezTo>
                  <a:cubicBezTo>
                    <a:pt x="19" y="44"/>
                    <a:pt x="15" y="42"/>
                    <a:pt x="15" y="39"/>
                  </a:cubicBezTo>
                  <a:cubicBezTo>
                    <a:pt x="15" y="37"/>
                    <a:pt x="17" y="36"/>
                    <a:pt x="17" y="34"/>
                  </a:cubicBezTo>
                  <a:cubicBezTo>
                    <a:pt x="17" y="34"/>
                    <a:pt x="15" y="32"/>
                    <a:pt x="14" y="33"/>
                  </a:cubicBezTo>
                  <a:cubicBezTo>
                    <a:pt x="12" y="33"/>
                    <a:pt x="10" y="35"/>
                    <a:pt x="11" y="36"/>
                  </a:cubicBezTo>
                  <a:cubicBezTo>
                    <a:pt x="12" y="37"/>
                    <a:pt x="14" y="39"/>
                    <a:pt x="9" y="46"/>
                  </a:cubicBezTo>
                  <a:cubicBezTo>
                    <a:pt x="9" y="46"/>
                    <a:pt x="14" y="39"/>
                    <a:pt x="10" y="37"/>
                  </a:cubicBezTo>
                  <a:cubicBezTo>
                    <a:pt x="10" y="37"/>
                    <a:pt x="8" y="38"/>
                    <a:pt x="8" y="39"/>
                  </a:cubicBezTo>
                  <a:cubicBezTo>
                    <a:pt x="7" y="41"/>
                    <a:pt x="4" y="41"/>
                    <a:pt x="4" y="49"/>
                  </a:cubicBezTo>
                  <a:cubicBezTo>
                    <a:pt x="4" y="49"/>
                    <a:pt x="4" y="57"/>
                    <a:pt x="6" y="60"/>
                  </a:cubicBezTo>
                  <a:cubicBezTo>
                    <a:pt x="6" y="60"/>
                    <a:pt x="5" y="60"/>
                    <a:pt x="5" y="61"/>
                  </a:cubicBezTo>
                  <a:cubicBezTo>
                    <a:pt x="5" y="63"/>
                    <a:pt x="6" y="64"/>
                    <a:pt x="5" y="65"/>
                  </a:cubicBezTo>
                  <a:cubicBezTo>
                    <a:pt x="5" y="65"/>
                    <a:pt x="5" y="64"/>
                    <a:pt x="3" y="61"/>
                  </a:cubicBezTo>
                  <a:cubicBezTo>
                    <a:pt x="1" y="59"/>
                    <a:pt x="3" y="57"/>
                    <a:pt x="3" y="57"/>
                  </a:cubicBezTo>
                  <a:cubicBezTo>
                    <a:pt x="3" y="57"/>
                    <a:pt x="3" y="55"/>
                    <a:pt x="1" y="54"/>
                  </a:cubicBezTo>
                  <a:cubicBezTo>
                    <a:pt x="0" y="53"/>
                    <a:pt x="1" y="49"/>
                    <a:pt x="2" y="47"/>
                  </a:cubicBezTo>
                  <a:cubicBezTo>
                    <a:pt x="3" y="46"/>
                    <a:pt x="4" y="43"/>
                    <a:pt x="3" y="42"/>
                  </a:cubicBezTo>
                  <a:cubicBezTo>
                    <a:pt x="3" y="41"/>
                    <a:pt x="2" y="37"/>
                    <a:pt x="3" y="35"/>
                  </a:cubicBezTo>
                  <a:cubicBezTo>
                    <a:pt x="4" y="33"/>
                    <a:pt x="9" y="29"/>
                    <a:pt x="9" y="27"/>
                  </a:cubicBezTo>
                  <a:cubicBezTo>
                    <a:pt x="9" y="26"/>
                    <a:pt x="10" y="22"/>
                    <a:pt x="10" y="16"/>
                  </a:cubicBezTo>
                  <a:cubicBezTo>
                    <a:pt x="9" y="9"/>
                    <a:pt x="15" y="3"/>
                    <a:pt x="17" y="2"/>
                  </a:cubicBezTo>
                  <a:cubicBezTo>
                    <a:pt x="19" y="0"/>
                    <a:pt x="22" y="1"/>
                    <a:pt x="25" y="3"/>
                  </a:cubicBezTo>
                  <a:cubicBezTo>
                    <a:pt x="27" y="5"/>
                    <a:pt x="28" y="6"/>
                    <a:pt x="28" y="6"/>
                  </a:cubicBezTo>
                  <a:close/>
                </a:path>
              </a:pathLst>
            </a:custGeom>
            <a:solidFill>
              <a:srgbClr val="281517">
                <a:alpha val="100000"/>
              </a:srgbClr>
            </a:solidFill>
            <a:ln w="9525">
              <a:noFill/>
            </a:ln>
          </p:spPr>
          <p:txBody>
            <a:bodyPr/>
            <a:p>
              <a:endParaRPr lang="zh-CN" altLang="en-US"/>
            </a:p>
          </p:txBody>
        </p:sp>
        <p:sp>
          <p:nvSpPr>
            <p:cNvPr id="23674" name="Freeform 76"/>
            <p:cNvSpPr/>
            <p:nvPr/>
          </p:nvSpPr>
          <p:spPr>
            <a:xfrm>
              <a:off x="330200" y="393700"/>
              <a:ext cx="92075" cy="141287"/>
            </a:xfrm>
            <a:custGeom>
              <a:avLst/>
              <a:gdLst/>
              <a:ahLst/>
              <a:cxnLst>
                <a:cxn ang="0">
                  <a:pos x="92075" y="12844"/>
                </a:cxn>
                <a:cxn ang="0">
                  <a:pos x="65768" y="64221"/>
                </a:cxn>
                <a:cxn ang="0">
                  <a:pos x="92075" y="102754"/>
                </a:cxn>
                <a:cxn ang="0">
                  <a:pos x="92075" y="141287"/>
                </a:cxn>
                <a:cxn ang="0">
                  <a:pos x="65768" y="115598"/>
                </a:cxn>
                <a:cxn ang="0">
                  <a:pos x="52614" y="77066"/>
                </a:cxn>
                <a:cxn ang="0">
                  <a:pos x="39461" y="51377"/>
                </a:cxn>
                <a:cxn ang="0">
                  <a:pos x="13154" y="12844"/>
                </a:cxn>
                <a:cxn ang="0">
                  <a:pos x="92075" y="12844"/>
                </a:cxn>
              </a:cxnLst>
              <a:pathLst>
                <a:path w="7" h="11">
                  <a:moveTo>
                    <a:pt x="7" y="1"/>
                  </a:moveTo>
                  <a:cubicBezTo>
                    <a:pt x="7" y="1"/>
                    <a:pt x="5" y="4"/>
                    <a:pt x="5" y="5"/>
                  </a:cubicBezTo>
                  <a:cubicBezTo>
                    <a:pt x="5" y="5"/>
                    <a:pt x="7" y="7"/>
                    <a:pt x="7" y="8"/>
                  </a:cubicBezTo>
                  <a:cubicBezTo>
                    <a:pt x="7" y="9"/>
                    <a:pt x="7" y="11"/>
                    <a:pt x="7" y="11"/>
                  </a:cubicBezTo>
                  <a:cubicBezTo>
                    <a:pt x="7" y="11"/>
                    <a:pt x="5" y="10"/>
                    <a:pt x="5" y="9"/>
                  </a:cubicBezTo>
                  <a:cubicBezTo>
                    <a:pt x="5" y="8"/>
                    <a:pt x="5" y="6"/>
                    <a:pt x="4" y="6"/>
                  </a:cubicBezTo>
                  <a:cubicBezTo>
                    <a:pt x="4" y="6"/>
                    <a:pt x="3" y="4"/>
                    <a:pt x="3" y="4"/>
                  </a:cubicBezTo>
                  <a:cubicBezTo>
                    <a:pt x="2" y="4"/>
                    <a:pt x="0" y="2"/>
                    <a:pt x="1" y="1"/>
                  </a:cubicBezTo>
                  <a:cubicBezTo>
                    <a:pt x="1" y="0"/>
                    <a:pt x="7" y="1"/>
                    <a:pt x="7" y="1"/>
                  </a:cubicBezTo>
                  <a:close/>
                </a:path>
              </a:pathLst>
            </a:custGeom>
            <a:solidFill>
              <a:srgbClr val="281517">
                <a:alpha val="100000"/>
              </a:srgbClr>
            </a:solidFill>
            <a:ln w="9525">
              <a:noFill/>
            </a:ln>
          </p:spPr>
          <p:txBody>
            <a:bodyPr/>
            <a:p>
              <a:endParaRPr lang="zh-CN" altLang="en-US"/>
            </a:p>
          </p:txBody>
        </p:sp>
        <p:sp>
          <p:nvSpPr>
            <p:cNvPr id="23675" name="Freeform 77"/>
            <p:cNvSpPr/>
            <p:nvPr/>
          </p:nvSpPr>
          <p:spPr>
            <a:xfrm>
              <a:off x="330200" y="381000"/>
              <a:ext cx="52388" cy="38100"/>
            </a:xfrm>
            <a:custGeom>
              <a:avLst/>
              <a:gdLst/>
              <a:ahLst/>
              <a:cxnLst>
                <a:cxn ang="0">
                  <a:pos x="0" y="12700"/>
                </a:cxn>
                <a:cxn ang="0">
                  <a:pos x="52388" y="12700"/>
                </a:cxn>
                <a:cxn ang="0">
                  <a:pos x="13097" y="38100"/>
                </a:cxn>
                <a:cxn ang="0">
                  <a:pos x="0" y="38100"/>
                </a:cxn>
                <a:cxn ang="0">
                  <a:pos x="0" y="12700"/>
                </a:cxn>
              </a:cxnLst>
              <a:pathLst>
                <a:path w="4" h="3">
                  <a:moveTo>
                    <a:pt x="0" y="1"/>
                  </a:moveTo>
                  <a:cubicBezTo>
                    <a:pt x="0" y="1"/>
                    <a:pt x="3" y="0"/>
                    <a:pt x="4" y="1"/>
                  </a:cubicBezTo>
                  <a:cubicBezTo>
                    <a:pt x="1" y="3"/>
                    <a:pt x="1" y="3"/>
                    <a:pt x="1" y="3"/>
                  </a:cubicBezTo>
                  <a:cubicBezTo>
                    <a:pt x="1" y="3"/>
                    <a:pt x="0" y="3"/>
                    <a:pt x="0" y="3"/>
                  </a:cubicBezTo>
                  <a:lnTo>
                    <a:pt x="0" y="1"/>
                  </a:lnTo>
                  <a:close/>
                </a:path>
              </a:pathLst>
            </a:custGeom>
            <a:solidFill>
              <a:srgbClr val="6D6366">
                <a:alpha val="100000"/>
              </a:srgbClr>
            </a:solidFill>
            <a:ln w="9525">
              <a:noFill/>
            </a:ln>
          </p:spPr>
          <p:txBody>
            <a:bodyPr/>
            <a:p>
              <a:endParaRPr lang="zh-CN" altLang="en-US"/>
            </a:p>
          </p:txBody>
        </p:sp>
        <p:sp>
          <p:nvSpPr>
            <p:cNvPr id="23676" name="Freeform 78"/>
            <p:cNvSpPr/>
            <p:nvPr/>
          </p:nvSpPr>
          <p:spPr>
            <a:xfrm>
              <a:off x="330200" y="393700"/>
              <a:ext cx="52388" cy="50800"/>
            </a:xfrm>
            <a:custGeom>
              <a:avLst/>
              <a:gdLst/>
              <a:ahLst/>
              <a:cxnLst>
                <a:cxn ang="0">
                  <a:pos x="39291" y="50800"/>
                </a:cxn>
                <a:cxn ang="0">
                  <a:pos x="39291" y="50800"/>
                </a:cxn>
                <a:cxn ang="0">
                  <a:pos x="0" y="25400"/>
                </a:cxn>
                <a:cxn ang="0">
                  <a:pos x="52388" y="0"/>
                </a:cxn>
                <a:cxn ang="0">
                  <a:pos x="39291" y="38100"/>
                </a:cxn>
                <a:cxn ang="0">
                  <a:pos x="39291" y="50800"/>
                </a:cxn>
              </a:cxnLst>
              <a:pathLst>
                <a:path w="4" h="4">
                  <a:moveTo>
                    <a:pt x="3" y="4"/>
                  </a:moveTo>
                  <a:cubicBezTo>
                    <a:pt x="3" y="4"/>
                    <a:pt x="3" y="4"/>
                    <a:pt x="3" y="4"/>
                  </a:cubicBezTo>
                  <a:cubicBezTo>
                    <a:pt x="3" y="4"/>
                    <a:pt x="0" y="3"/>
                    <a:pt x="0" y="2"/>
                  </a:cubicBezTo>
                  <a:cubicBezTo>
                    <a:pt x="1" y="0"/>
                    <a:pt x="4" y="0"/>
                    <a:pt x="4" y="0"/>
                  </a:cubicBezTo>
                  <a:cubicBezTo>
                    <a:pt x="4" y="0"/>
                    <a:pt x="2" y="2"/>
                    <a:pt x="3" y="3"/>
                  </a:cubicBezTo>
                  <a:cubicBezTo>
                    <a:pt x="3" y="4"/>
                    <a:pt x="3" y="4"/>
                    <a:pt x="3" y="4"/>
                  </a:cubicBezTo>
                  <a:close/>
                </a:path>
              </a:pathLst>
            </a:custGeom>
            <a:solidFill>
              <a:srgbClr val="B5AEAB">
                <a:alpha val="100000"/>
              </a:srgbClr>
            </a:solidFill>
            <a:ln w="9525">
              <a:noFill/>
            </a:ln>
          </p:spPr>
          <p:txBody>
            <a:bodyPr/>
            <a:p>
              <a:endParaRPr lang="zh-CN" altLang="en-US"/>
            </a:p>
          </p:txBody>
        </p:sp>
        <p:sp>
          <p:nvSpPr>
            <p:cNvPr id="23677" name="Freeform 79"/>
            <p:cNvSpPr/>
            <p:nvPr/>
          </p:nvSpPr>
          <p:spPr>
            <a:xfrm>
              <a:off x="131763" y="2608262"/>
              <a:ext cx="355600" cy="292100"/>
            </a:xfrm>
            <a:custGeom>
              <a:avLst/>
              <a:gdLst/>
              <a:ahLst/>
              <a:cxnLst>
                <a:cxn ang="0">
                  <a:pos x="355600" y="241300"/>
                </a:cxn>
                <a:cxn ang="0">
                  <a:pos x="316089" y="215900"/>
                </a:cxn>
                <a:cxn ang="0">
                  <a:pos x="237067" y="127000"/>
                </a:cxn>
                <a:cxn ang="0">
                  <a:pos x="158044" y="139700"/>
                </a:cxn>
                <a:cxn ang="0">
                  <a:pos x="52681" y="0"/>
                </a:cxn>
                <a:cxn ang="0">
                  <a:pos x="0" y="76200"/>
                </a:cxn>
                <a:cxn ang="0">
                  <a:pos x="26341" y="241300"/>
                </a:cxn>
                <a:cxn ang="0">
                  <a:pos x="39511" y="241300"/>
                </a:cxn>
                <a:cxn ang="0">
                  <a:pos x="39511" y="127000"/>
                </a:cxn>
                <a:cxn ang="0">
                  <a:pos x="118533" y="190500"/>
                </a:cxn>
                <a:cxn ang="0">
                  <a:pos x="171215" y="266700"/>
                </a:cxn>
                <a:cxn ang="0">
                  <a:pos x="355600" y="241300"/>
                </a:cxn>
              </a:cxnLst>
              <a:pathLst>
                <a:path w="27" h="23">
                  <a:moveTo>
                    <a:pt x="27" y="19"/>
                  </a:moveTo>
                  <a:cubicBezTo>
                    <a:pt x="27" y="19"/>
                    <a:pt x="27" y="18"/>
                    <a:pt x="24" y="17"/>
                  </a:cubicBezTo>
                  <a:cubicBezTo>
                    <a:pt x="21" y="15"/>
                    <a:pt x="18" y="11"/>
                    <a:pt x="18" y="10"/>
                  </a:cubicBezTo>
                  <a:cubicBezTo>
                    <a:pt x="12" y="11"/>
                    <a:pt x="12" y="11"/>
                    <a:pt x="12" y="11"/>
                  </a:cubicBezTo>
                  <a:cubicBezTo>
                    <a:pt x="11" y="11"/>
                    <a:pt x="5" y="3"/>
                    <a:pt x="4" y="0"/>
                  </a:cubicBezTo>
                  <a:cubicBezTo>
                    <a:pt x="4" y="0"/>
                    <a:pt x="0" y="2"/>
                    <a:pt x="0" y="6"/>
                  </a:cubicBezTo>
                  <a:cubicBezTo>
                    <a:pt x="0" y="8"/>
                    <a:pt x="2" y="13"/>
                    <a:pt x="2" y="19"/>
                  </a:cubicBezTo>
                  <a:cubicBezTo>
                    <a:pt x="2" y="20"/>
                    <a:pt x="3" y="19"/>
                    <a:pt x="3" y="19"/>
                  </a:cubicBezTo>
                  <a:cubicBezTo>
                    <a:pt x="3" y="10"/>
                    <a:pt x="3" y="10"/>
                    <a:pt x="3" y="10"/>
                  </a:cubicBezTo>
                  <a:cubicBezTo>
                    <a:pt x="3" y="10"/>
                    <a:pt x="8" y="12"/>
                    <a:pt x="9" y="15"/>
                  </a:cubicBezTo>
                  <a:cubicBezTo>
                    <a:pt x="10" y="17"/>
                    <a:pt x="10" y="20"/>
                    <a:pt x="13" y="21"/>
                  </a:cubicBezTo>
                  <a:cubicBezTo>
                    <a:pt x="15" y="22"/>
                    <a:pt x="25" y="23"/>
                    <a:pt x="27" y="19"/>
                  </a:cubicBezTo>
                  <a:close/>
                </a:path>
              </a:pathLst>
            </a:custGeom>
            <a:solidFill>
              <a:srgbClr val="584B58">
                <a:alpha val="100000"/>
              </a:srgbClr>
            </a:solidFill>
            <a:ln w="9525">
              <a:noFill/>
            </a:ln>
          </p:spPr>
          <p:txBody>
            <a:bodyPr/>
            <a:p>
              <a:endParaRPr lang="zh-CN" altLang="en-US"/>
            </a:p>
          </p:txBody>
        </p:sp>
      </p:grpSp>
      <p:grpSp>
        <p:nvGrpSpPr>
          <p:cNvPr id="20618" name="组合 173"/>
          <p:cNvGrpSpPr/>
          <p:nvPr/>
        </p:nvGrpSpPr>
        <p:grpSpPr>
          <a:xfrm>
            <a:off x="10472738" y="1306513"/>
            <a:ext cx="288925" cy="1050925"/>
            <a:chOff x="0" y="0"/>
            <a:chExt cx="788987" cy="2878137"/>
          </a:xfrm>
        </p:grpSpPr>
        <p:sp>
          <p:nvSpPr>
            <p:cNvPr id="23604" name="AutoShape 272"/>
            <p:cNvSpPr>
              <a:spLocks noChangeAspect="1" noTextEdit="1"/>
            </p:cNvSpPr>
            <p:nvPr/>
          </p:nvSpPr>
          <p:spPr>
            <a:xfrm>
              <a:off x="3175" y="34925"/>
              <a:ext cx="782637" cy="2840037"/>
            </a:xfrm>
            <a:prstGeom prst="rect">
              <a:avLst/>
            </a:prstGeom>
            <a:noFill/>
            <a:ln w="9525">
              <a:noFill/>
            </a:ln>
          </p:spPr>
          <p:txBody>
            <a:bodyPr/>
            <a:p>
              <a:endParaRPr lang="zh-CN" altLang="en-US"/>
            </a:p>
          </p:txBody>
        </p:sp>
        <p:sp>
          <p:nvSpPr>
            <p:cNvPr id="23605" name="Freeform 274"/>
            <p:cNvSpPr/>
            <p:nvPr/>
          </p:nvSpPr>
          <p:spPr>
            <a:xfrm>
              <a:off x="688975" y="1281112"/>
              <a:ext cx="96837" cy="217487"/>
            </a:xfrm>
            <a:custGeom>
              <a:avLst/>
              <a:gdLst/>
              <a:ahLst/>
              <a:cxnLst>
                <a:cxn ang="0">
                  <a:pos x="12912" y="188702"/>
                </a:cxn>
                <a:cxn ang="0">
                  <a:pos x="6456" y="198297"/>
                </a:cxn>
                <a:cxn ang="0">
                  <a:pos x="6456" y="214289"/>
                </a:cxn>
                <a:cxn ang="0">
                  <a:pos x="61330" y="185504"/>
                </a:cxn>
                <a:cxn ang="0">
                  <a:pos x="77470" y="172710"/>
                </a:cxn>
                <a:cxn ang="0">
                  <a:pos x="87153" y="143925"/>
                </a:cxn>
                <a:cxn ang="0">
                  <a:pos x="96837" y="121537"/>
                </a:cxn>
                <a:cxn ang="0">
                  <a:pos x="96837" y="79958"/>
                </a:cxn>
                <a:cxn ang="0">
                  <a:pos x="90381" y="6397"/>
                </a:cxn>
                <a:cxn ang="0">
                  <a:pos x="12912" y="0"/>
                </a:cxn>
                <a:cxn ang="0">
                  <a:pos x="0" y="47975"/>
                </a:cxn>
                <a:cxn ang="0">
                  <a:pos x="6456" y="111942"/>
                </a:cxn>
                <a:cxn ang="0">
                  <a:pos x="9684" y="153520"/>
                </a:cxn>
                <a:cxn ang="0">
                  <a:pos x="29051" y="134330"/>
                </a:cxn>
                <a:cxn ang="0">
                  <a:pos x="29051" y="105545"/>
                </a:cxn>
                <a:cxn ang="0">
                  <a:pos x="35507" y="83157"/>
                </a:cxn>
                <a:cxn ang="0">
                  <a:pos x="51646" y="92752"/>
                </a:cxn>
                <a:cxn ang="0">
                  <a:pos x="54874" y="111942"/>
                </a:cxn>
                <a:cxn ang="0">
                  <a:pos x="54874" y="147124"/>
                </a:cxn>
                <a:cxn ang="0">
                  <a:pos x="22595" y="179107"/>
                </a:cxn>
                <a:cxn ang="0">
                  <a:pos x="12912" y="188702"/>
                </a:cxn>
              </a:cxnLst>
              <a:pathLst>
                <a:path w="30" h="68">
                  <a:moveTo>
                    <a:pt x="4" y="59"/>
                  </a:moveTo>
                  <a:cubicBezTo>
                    <a:pt x="3" y="60"/>
                    <a:pt x="2" y="62"/>
                    <a:pt x="2" y="62"/>
                  </a:cubicBezTo>
                  <a:cubicBezTo>
                    <a:pt x="2" y="62"/>
                    <a:pt x="1" y="65"/>
                    <a:pt x="2" y="67"/>
                  </a:cubicBezTo>
                  <a:cubicBezTo>
                    <a:pt x="4" y="68"/>
                    <a:pt x="18" y="58"/>
                    <a:pt x="19" y="58"/>
                  </a:cubicBezTo>
                  <a:cubicBezTo>
                    <a:pt x="19" y="57"/>
                    <a:pt x="24" y="56"/>
                    <a:pt x="24" y="54"/>
                  </a:cubicBezTo>
                  <a:cubicBezTo>
                    <a:pt x="25" y="51"/>
                    <a:pt x="27" y="46"/>
                    <a:pt x="27" y="45"/>
                  </a:cubicBezTo>
                  <a:cubicBezTo>
                    <a:pt x="27" y="44"/>
                    <a:pt x="30" y="40"/>
                    <a:pt x="30" y="38"/>
                  </a:cubicBezTo>
                  <a:cubicBezTo>
                    <a:pt x="30" y="37"/>
                    <a:pt x="30" y="27"/>
                    <a:pt x="30" y="25"/>
                  </a:cubicBezTo>
                  <a:cubicBezTo>
                    <a:pt x="29" y="23"/>
                    <a:pt x="28" y="2"/>
                    <a:pt x="28" y="2"/>
                  </a:cubicBezTo>
                  <a:cubicBezTo>
                    <a:pt x="4" y="0"/>
                    <a:pt x="4" y="0"/>
                    <a:pt x="4" y="0"/>
                  </a:cubicBezTo>
                  <a:cubicBezTo>
                    <a:pt x="4" y="0"/>
                    <a:pt x="0" y="13"/>
                    <a:pt x="0" y="15"/>
                  </a:cubicBezTo>
                  <a:cubicBezTo>
                    <a:pt x="0" y="17"/>
                    <a:pt x="2" y="30"/>
                    <a:pt x="2" y="35"/>
                  </a:cubicBezTo>
                  <a:cubicBezTo>
                    <a:pt x="2" y="37"/>
                    <a:pt x="2" y="46"/>
                    <a:pt x="3" y="48"/>
                  </a:cubicBezTo>
                  <a:cubicBezTo>
                    <a:pt x="3" y="51"/>
                    <a:pt x="6" y="52"/>
                    <a:pt x="9" y="42"/>
                  </a:cubicBezTo>
                  <a:cubicBezTo>
                    <a:pt x="10" y="39"/>
                    <a:pt x="9" y="33"/>
                    <a:pt x="9" y="33"/>
                  </a:cubicBezTo>
                  <a:cubicBezTo>
                    <a:pt x="11" y="26"/>
                    <a:pt x="11" y="26"/>
                    <a:pt x="11" y="26"/>
                  </a:cubicBezTo>
                  <a:cubicBezTo>
                    <a:pt x="16" y="29"/>
                    <a:pt x="16" y="29"/>
                    <a:pt x="16" y="29"/>
                  </a:cubicBezTo>
                  <a:cubicBezTo>
                    <a:pt x="16" y="29"/>
                    <a:pt x="17" y="32"/>
                    <a:pt x="17" y="35"/>
                  </a:cubicBezTo>
                  <a:cubicBezTo>
                    <a:pt x="17" y="35"/>
                    <a:pt x="17" y="41"/>
                    <a:pt x="17" y="46"/>
                  </a:cubicBezTo>
                  <a:cubicBezTo>
                    <a:pt x="17" y="46"/>
                    <a:pt x="6" y="53"/>
                    <a:pt x="7" y="56"/>
                  </a:cubicBezTo>
                  <a:cubicBezTo>
                    <a:pt x="7" y="56"/>
                    <a:pt x="4" y="58"/>
                    <a:pt x="4" y="59"/>
                  </a:cubicBezTo>
                  <a:close/>
                </a:path>
              </a:pathLst>
            </a:custGeom>
            <a:solidFill>
              <a:srgbClr val="FDD9BD">
                <a:alpha val="100000"/>
              </a:srgbClr>
            </a:solidFill>
            <a:ln w="9525">
              <a:noFill/>
            </a:ln>
          </p:spPr>
          <p:txBody>
            <a:bodyPr/>
            <a:p>
              <a:endParaRPr lang="zh-CN" altLang="en-US"/>
            </a:p>
          </p:txBody>
        </p:sp>
        <p:sp>
          <p:nvSpPr>
            <p:cNvPr id="23606" name="Freeform 275"/>
            <p:cNvSpPr/>
            <p:nvPr/>
          </p:nvSpPr>
          <p:spPr>
            <a:xfrm>
              <a:off x="563562" y="496887"/>
              <a:ext cx="225425" cy="857250"/>
            </a:xfrm>
            <a:custGeom>
              <a:avLst/>
              <a:gdLst/>
              <a:ahLst/>
              <a:cxnLst>
                <a:cxn ang="0">
                  <a:pos x="74068" y="12747"/>
                </a:cxn>
                <a:cxn ang="0">
                  <a:pos x="99831" y="19121"/>
                </a:cxn>
                <a:cxn ang="0">
                  <a:pos x="154577" y="363296"/>
                </a:cxn>
                <a:cxn ang="0">
                  <a:pos x="173899" y="487581"/>
                </a:cxn>
                <a:cxn ang="0">
                  <a:pos x="225425" y="831756"/>
                </a:cxn>
                <a:cxn ang="0">
                  <a:pos x="119153" y="857250"/>
                </a:cxn>
                <a:cxn ang="0">
                  <a:pos x="3220" y="289999"/>
                </a:cxn>
                <a:cxn ang="0">
                  <a:pos x="74068" y="12747"/>
                </a:cxn>
              </a:cxnLst>
              <a:pathLst>
                <a:path w="70" h="269">
                  <a:moveTo>
                    <a:pt x="23" y="4"/>
                  </a:moveTo>
                  <a:cubicBezTo>
                    <a:pt x="23" y="4"/>
                    <a:pt x="28" y="0"/>
                    <a:pt x="31" y="6"/>
                  </a:cubicBezTo>
                  <a:cubicBezTo>
                    <a:pt x="37" y="23"/>
                    <a:pt x="45" y="100"/>
                    <a:pt x="48" y="114"/>
                  </a:cubicBezTo>
                  <a:cubicBezTo>
                    <a:pt x="50" y="124"/>
                    <a:pt x="51" y="133"/>
                    <a:pt x="54" y="153"/>
                  </a:cubicBezTo>
                  <a:cubicBezTo>
                    <a:pt x="56" y="173"/>
                    <a:pt x="70" y="261"/>
                    <a:pt x="70" y="261"/>
                  </a:cubicBezTo>
                  <a:cubicBezTo>
                    <a:pt x="70" y="261"/>
                    <a:pt x="59" y="261"/>
                    <a:pt x="37" y="269"/>
                  </a:cubicBezTo>
                  <a:cubicBezTo>
                    <a:pt x="37" y="269"/>
                    <a:pt x="12" y="153"/>
                    <a:pt x="1" y="91"/>
                  </a:cubicBezTo>
                  <a:cubicBezTo>
                    <a:pt x="0" y="82"/>
                    <a:pt x="23" y="4"/>
                    <a:pt x="23" y="4"/>
                  </a:cubicBezTo>
                  <a:close/>
                </a:path>
              </a:pathLst>
            </a:custGeom>
            <a:solidFill>
              <a:srgbClr val="8C8C8C">
                <a:alpha val="100000"/>
              </a:srgbClr>
            </a:solidFill>
            <a:ln w="9525">
              <a:noFill/>
            </a:ln>
          </p:spPr>
          <p:txBody>
            <a:bodyPr/>
            <a:p>
              <a:endParaRPr lang="zh-CN" altLang="en-US"/>
            </a:p>
          </p:txBody>
        </p:sp>
        <p:sp>
          <p:nvSpPr>
            <p:cNvPr id="23607" name="Freeform 276"/>
            <p:cNvSpPr/>
            <p:nvPr/>
          </p:nvSpPr>
          <p:spPr>
            <a:xfrm>
              <a:off x="28575" y="1173162"/>
              <a:ext cx="122237" cy="295275"/>
            </a:xfrm>
            <a:custGeom>
              <a:avLst/>
              <a:gdLst/>
              <a:ahLst/>
              <a:cxnLst>
                <a:cxn ang="0">
                  <a:pos x="38601" y="0"/>
                </a:cxn>
                <a:cxn ang="0">
                  <a:pos x="41818" y="142875"/>
                </a:cxn>
                <a:cxn ang="0">
                  <a:pos x="0" y="219075"/>
                </a:cxn>
                <a:cxn ang="0">
                  <a:pos x="22517" y="244475"/>
                </a:cxn>
                <a:cxn ang="0">
                  <a:pos x="54685" y="292100"/>
                </a:cxn>
                <a:cxn ang="0">
                  <a:pos x="122237" y="238125"/>
                </a:cxn>
                <a:cxn ang="0">
                  <a:pos x="96503" y="238125"/>
                </a:cxn>
                <a:cxn ang="0">
                  <a:pos x="106153" y="209550"/>
                </a:cxn>
                <a:cxn ang="0">
                  <a:pos x="86853" y="142875"/>
                </a:cxn>
                <a:cxn ang="0">
                  <a:pos x="109370" y="3175"/>
                </a:cxn>
                <a:cxn ang="0">
                  <a:pos x="38601" y="0"/>
                </a:cxn>
              </a:cxnLst>
              <a:pathLst>
                <a:path w="38" h="93">
                  <a:moveTo>
                    <a:pt x="12" y="0"/>
                  </a:moveTo>
                  <a:cubicBezTo>
                    <a:pt x="12" y="0"/>
                    <a:pt x="14" y="39"/>
                    <a:pt x="13" y="45"/>
                  </a:cubicBezTo>
                  <a:cubicBezTo>
                    <a:pt x="12" y="50"/>
                    <a:pt x="0" y="66"/>
                    <a:pt x="0" y="69"/>
                  </a:cubicBezTo>
                  <a:cubicBezTo>
                    <a:pt x="0" y="72"/>
                    <a:pt x="5" y="76"/>
                    <a:pt x="7" y="77"/>
                  </a:cubicBezTo>
                  <a:cubicBezTo>
                    <a:pt x="8" y="79"/>
                    <a:pt x="15" y="93"/>
                    <a:pt x="17" y="92"/>
                  </a:cubicBezTo>
                  <a:cubicBezTo>
                    <a:pt x="18" y="91"/>
                    <a:pt x="38" y="78"/>
                    <a:pt x="38" y="75"/>
                  </a:cubicBezTo>
                  <a:cubicBezTo>
                    <a:pt x="38" y="73"/>
                    <a:pt x="33" y="75"/>
                    <a:pt x="30" y="75"/>
                  </a:cubicBezTo>
                  <a:cubicBezTo>
                    <a:pt x="30" y="75"/>
                    <a:pt x="32" y="66"/>
                    <a:pt x="33" y="66"/>
                  </a:cubicBezTo>
                  <a:cubicBezTo>
                    <a:pt x="36" y="68"/>
                    <a:pt x="27" y="48"/>
                    <a:pt x="27" y="45"/>
                  </a:cubicBezTo>
                  <a:cubicBezTo>
                    <a:pt x="26" y="42"/>
                    <a:pt x="34" y="1"/>
                    <a:pt x="34" y="1"/>
                  </a:cubicBezTo>
                  <a:lnTo>
                    <a:pt x="12" y="0"/>
                  </a:lnTo>
                  <a:close/>
                </a:path>
              </a:pathLst>
            </a:custGeom>
            <a:solidFill>
              <a:srgbClr val="FDD9BD">
                <a:alpha val="100000"/>
              </a:srgbClr>
            </a:solidFill>
            <a:ln w="9525">
              <a:noFill/>
            </a:ln>
          </p:spPr>
          <p:txBody>
            <a:bodyPr/>
            <a:p>
              <a:endParaRPr lang="zh-CN" altLang="en-US"/>
            </a:p>
          </p:txBody>
        </p:sp>
        <p:sp>
          <p:nvSpPr>
            <p:cNvPr id="23608" name="Freeform 277"/>
            <p:cNvSpPr/>
            <p:nvPr/>
          </p:nvSpPr>
          <p:spPr>
            <a:xfrm>
              <a:off x="15875" y="1404937"/>
              <a:ext cx="87312" cy="322262"/>
            </a:xfrm>
            <a:custGeom>
              <a:avLst/>
              <a:gdLst/>
              <a:ahLst/>
              <a:cxnLst>
                <a:cxn ang="0">
                  <a:pos x="9701" y="322262"/>
                </a:cxn>
                <a:cxn ang="0">
                  <a:pos x="9701" y="322262"/>
                </a:cxn>
                <a:cxn ang="0">
                  <a:pos x="0" y="309499"/>
                </a:cxn>
                <a:cxn ang="0">
                  <a:pos x="64676" y="9572"/>
                </a:cxn>
                <a:cxn ang="0">
                  <a:pos x="77611" y="0"/>
                </a:cxn>
                <a:cxn ang="0">
                  <a:pos x="84078" y="12763"/>
                </a:cxn>
                <a:cxn ang="0">
                  <a:pos x="19403" y="312690"/>
                </a:cxn>
                <a:cxn ang="0">
                  <a:pos x="9701" y="322262"/>
                </a:cxn>
              </a:cxnLst>
              <a:pathLst>
                <a:path w="27" h="101">
                  <a:moveTo>
                    <a:pt x="3" y="101"/>
                  </a:moveTo>
                  <a:cubicBezTo>
                    <a:pt x="3" y="101"/>
                    <a:pt x="3" y="101"/>
                    <a:pt x="3" y="101"/>
                  </a:cubicBezTo>
                  <a:cubicBezTo>
                    <a:pt x="1" y="101"/>
                    <a:pt x="0" y="99"/>
                    <a:pt x="0" y="97"/>
                  </a:cubicBezTo>
                  <a:cubicBezTo>
                    <a:pt x="7" y="46"/>
                    <a:pt x="19" y="3"/>
                    <a:pt x="20" y="3"/>
                  </a:cubicBezTo>
                  <a:cubicBezTo>
                    <a:pt x="20" y="1"/>
                    <a:pt x="22" y="0"/>
                    <a:pt x="24" y="0"/>
                  </a:cubicBezTo>
                  <a:cubicBezTo>
                    <a:pt x="25" y="1"/>
                    <a:pt x="27" y="3"/>
                    <a:pt x="26" y="4"/>
                  </a:cubicBezTo>
                  <a:cubicBezTo>
                    <a:pt x="26" y="5"/>
                    <a:pt x="13" y="48"/>
                    <a:pt x="6" y="98"/>
                  </a:cubicBezTo>
                  <a:cubicBezTo>
                    <a:pt x="6" y="100"/>
                    <a:pt x="5" y="101"/>
                    <a:pt x="3" y="101"/>
                  </a:cubicBezTo>
                  <a:close/>
                </a:path>
              </a:pathLst>
            </a:custGeom>
            <a:solidFill>
              <a:srgbClr val="000000">
                <a:alpha val="100000"/>
              </a:srgbClr>
            </a:solidFill>
            <a:ln w="9525">
              <a:noFill/>
            </a:ln>
          </p:spPr>
          <p:txBody>
            <a:bodyPr/>
            <a:p>
              <a:endParaRPr lang="zh-CN" altLang="en-US"/>
            </a:p>
          </p:txBody>
        </p:sp>
        <p:sp>
          <p:nvSpPr>
            <p:cNvPr id="23609" name="Freeform 278"/>
            <p:cNvSpPr/>
            <p:nvPr/>
          </p:nvSpPr>
          <p:spPr>
            <a:xfrm>
              <a:off x="87312" y="1404937"/>
              <a:ext cx="60325" cy="325437"/>
            </a:xfrm>
            <a:custGeom>
              <a:avLst/>
              <a:gdLst/>
              <a:ahLst/>
              <a:cxnLst>
                <a:cxn ang="0">
                  <a:pos x="50800" y="325437"/>
                </a:cxn>
                <a:cxn ang="0">
                  <a:pos x="50800" y="325437"/>
                </a:cxn>
                <a:cxn ang="0">
                  <a:pos x="60325" y="315865"/>
                </a:cxn>
                <a:cxn ang="0">
                  <a:pos x="22225" y="9572"/>
                </a:cxn>
                <a:cxn ang="0">
                  <a:pos x="9525" y="0"/>
                </a:cxn>
                <a:cxn ang="0">
                  <a:pos x="3175" y="12762"/>
                </a:cxn>
                <a:cxn ang="0">
                  <a:pos x="38100" y="315865"/>
                </a:cxn>
                <a:cxn ang="0">
                  <a:pos x="50800" y="325437"/>
                </a:cxn>
              </a:cxnLst>
              <a:pathLst>
                <a:path w="19" h="102">
                  <a:moveTo>
                    <a:pt x="16" y="102"/>
                  </a:moveTo>
                  <a:cubicBezTo>
                    <a:pt x="16" y="102"/>
                    <a:pt x="16" y="102"/>
                    <a:pt x="16" y="102"/>
                  </a:cubicBezTo>
                  <a:cubicBezTo>
                    <a:pt x="18" y="102"/>
                    <a:pt x="19" y="101"/>
                    <a:pt x="19" y="99"/>
                  </a:cubicBezTo>
                  <a:cubicBezTo>
                    <a:pt x="16" y="48"/>
                    <a:pt x="7" y="3"/>
                    <a:pt x="7" y="3"/>
                  </a:cubicBezTo>
                  <a:cubicBezTo>
                    <a:pt x="7" y="1"/>
                    <a:pt x="5" y="0"/>
                    <a:pt x="3" y="0"/>
                  </a:cubicBezTo>
                  <a:cubicBezTo>
                    <a:pt x="2" y="1"/>
                    <a:pt x="0" y="2"/>
                    <a:pt x="1" y="4"/>
                  </a:cubicBezTo>
                  <a:cubicBezTo>
                    <a:pt x="1" y="5"/>
                    <a:pt x="10" y="48"/>
                    <a:pt x="12" y="99"/>
                  </a:cubicBezTo>
                  <a:cubicBezTo>
                    <a:pt x="12" y="101"/>
                    <a:pt x="14" y="102"/>
                    <a:pt x="16" y="102"/>
                  </a:cubicBezTo>
                  <a:close/>
                </a:path>
              </a:pathLst>
            </a:custGeom>
            <a:solidFill>
              <a:srgbClr val="000000">
                <a:alpha val="100000"/>
              </a:srgbClr>
            </a:solidFill>
            <a:ln w="9525">
              <a:noFill/>
            </a:ln>
          </p:spPr>
          <p:txBody>
            <a:bodyPr/>
            <a:p>
              <a:endParaRPr lang="zh-CN" altLang="en-US"/>
            </a:p>
          </p:txBody>
        </p:sp>
        <p:sp>
          <p:nvSpPr>
            <p:cNvPr id="23610" name="Freeform 279"/>
            <p:cNvSpPr/>
            <p:nvPr/>
          </p:nvSpPr>
          <p:spPr>
            <a:xfrm>
              <a:off x="0" y="1647825"/>
              <a:ext cx="128587" cy="519112"/>
            </a:xfrm>
            <a:custGeom>
              <a:avLst/>
              <a:gdLst/>
              <a:ahLst/>
              <a:cxnLst>
                <a:cxn ang="0">
                  <a:pos x="125372" y="3185"/>
                </a:cxn>
                <a:cxn ang="0">
                  <a:pos x="128587" y="484080"/>
                </a:cxn>
                <a:cxn ang="0">
                  <a:pos x="93226" y="519112"/>
                </a:cxn>
                <a:cxn ang="0">
                  <a:pos x="64294" y="509558"/>
                </a:cxn>
                <a:cxn ang="0">
                  <a:pos x="32147" y="515927"/>
                </a:cxn>
                <a:cxn ang="0">
                  <a:pos x="0" y="477710"/>
                </a:cxn>
                <a:cxn ang="0">
                  <a:pos x="41791" y="0"/>
                </a:cxn>
                <a:cxn ang="0">
                  <a:pos x="83582" y="6369"/>
                </a:cxn>
                <a:cxn ang="0">
                  <a:pos x="125372" y="3185"/>
                </a:cxn>
              </a:cxnLst>
              <a:pathLst>
                <a:path w="40" h="163">
                  <a:moveTo>
                    <a:pt x="39" y="1"/>
                  </a:moveTo>
                  <a:cubicBezTo>
                    <a:pt x="40" y="152"/>
                    <a:pt x="40" y="152"/>
                    <a:pt x="40" y="152"/>
                  </a:cubicBezTo>
                  <a:cubicBezTo>
                    <a:pt x="40" y="158"/>
                    <a:pt x="35" y="163"/>
                    <a:pt x="29" y="163"/>
                  </a:cubicBezTo>
                  <a:cubicBezTo>
                    <a:pt x="20" y="160"/>
                    <a:pt x="20" y="160"/>
                    <a:pt x="20" y="160"/>
                  </a:cubicBezTo>
                  <a:cubicBezTo>
                    <a:pt x="10" y="162"/>
                    <a:pt x="10" y="162"/>
                    <a:pt x="10" y="162"/>
                  </a:cubicBezTo>
                  <a:cubicBezTo>
                    <a:pt x="4" y="162"/>
                    <a:pt x="0" y="157"/>
                    <a:pt x="0" y="150"/>
                  </a:cubicBezTo>
                  <a:cubicBezTo>
                    <a:pt x="13" y="0"/>
                    <a:pt x="13" y="0"/>
                    <a:pt x="13" y="0"/>
                  </a:cubicBezTo>
                  <a:cubicBezTo>
                    <a:pt x="26" y="2"/>
                    <a:pt x="26" y="2"/>
                    <a:pt x="26" y="2"/>
                  </a:cubicBezTo>
                  <a:lnTo>
                    <a:pt x="39" y="1"/>
                  </a:lnTo>
                  <a:close/>
                </a:path>
              </a:pathLst>
            </a:custGeom>
            <a:solidFill>
              <a:srgbClr val="1A1A1A">
                <a:alpha val="100000"/>
              </a:srgbClr>
            </a:solidFill>
            <a:ln w="9525">
              <a:noFill/>
            </a:ln>
          </p:spPr>
          <p:txBody>
            <a:bodyPr/>
            <a:p>
              <a:endParaRPr lang="zh-CN" altLang="en-US"/>
            </a:p>
          </p:txBody>
        </p:sp>
        <p:sp>
          <p:nvSpPr>
            <p:cNvPr id="23611" name="Freeform 280"/>
            <p:cNvSpPr/>
            <p:nvPr/>
          </p:nvSpPr>
          <p:spPr>
            <a:xfrm>
              <a:off x="63500" y="1685925"/>
              <a:ext cx="23812" cy="455612"/>
            </a:xfrm>
            <a:custGeom>
              <a:avLst/>
              <a:gdLst/>
              <a:ahLst/>
              <a:cxnLst>
                <a:cxn ang="0">
                  <a:pos x="20410" y="0"/>
                </a:cxn>
                <a:cxn ang="0">
                  <a:pos x="13607" y="89211"/>
                </a:cxn>
                <a:cxn ang="0">
                  <a:pos x="6803" y="178421"/>
                </a:cxn>
                <a:cxn ang="0">
                  <a:pos x="0" y="363215"/>
                </a:cxn>
                <a:cxn ang="0">
                  <a:pos x="0" y="452426"/>
                </a:cxn>
                <a:cxn ang="0">
                  <a:pos x="0" y="452426"/>
                </a:cxn>
                <a:cxn ang="0">
                  <a:pos x="0" y="452426"/>
                </a:cxn>
                <a:cxn ang="0">
                  <a:pos x="6803" y="363215"/>
                </a:cxn>
                <a:cxn ang="0">
                  <a:pos x="20410" y="178421"/>
                </a:cxn>
                <a:cxn ang="0">
                  <a:pos x="20410" y="89211"/>
                </a:cxn>
                <a:cxn ang="0">
                  <a:pos x="20410" y="0"/>
                </a:cxn>
                <a:cxn ang="0">
                  <a:pos x="20410" y="0"/>
                </a:cxn>
                <a:cxn ang="0">
                  <a:pos x="20410" y="0"/>
                </a:cxn>
              </a:cxnLst>
              <a:pathLst>
                <a:path w="7" h="143">
                  <a:moveTo>
                    <a:pt x="6" y="0"/>
                  </a:moveTo>
                  <a:cubicBezTo>
                    <a:pt x="5" y="10"/>
                    <a:pt x="4" y="19"/>
                    <a:pt x="4" y="28"/>
                  </a:cubicBezTo>
                  <a:cubicBezTo>
                    <a:pt x="3" y="37"/>
                    <a:pt x="3" y="47"/>
                    <a:pt x="2" y="56"/>
                  </a:cubicBezTo>
                  <a:cubicBezTo>
                    <a:pt x="2" y="65"/>
                    <a:pt x="0" y="105"/>
                    <a:pt x="0" y="114"/>
                  </a:cubicBezTo>
                  <a:cubicBezTo>
                    <a:pt x="0" y="124"/>
                    <a:pt x="0" y="133"/>
                    <a:pt x="0" y="142"/>
                  </a:cubicBezTo>
                  <a:cubicBezTo>
                    <a:pt x="0" y="142"/>
                    <a:pt x="0" y="143"/>
                    <a:pt x="0" y="142"/>
                  </a:cubicBezTo>
                  <a:cubicBezTo>
                    <a:pt x="0" y="142"/>
                    <a:pt x="0" y="142"/>
                    <a:pt x="0" y="142"/>
                  </a:cubicBezTo>
                  <a:cubicBezTo>
                    <a:pt x="1" y="133"/>
                    <a:pt x="2" y="124"/>
                    <a:pt x="2" y="114"/>
                  </a:cubicBezTo>
                  <a:cubicBezTo>
                    <a:pt x="3" y="105"/>
                    <a:pt x="5" y="66"/>
                    <a:pt x="6" y="56"/>
                  </a:cubicBezTo>
                  <a:cubicBezTo>
                    <a:pt x="6" y="47"/>
                    <a:pt x="6" y="38"/>
                    <a:pt x="6" y="28"/>
                  </a:cubicBezTo>
                  <a:cubicBezTo>
                    <a:pt x="6" y="19"/>
                    <a:pt x="7" y="10"/>
                    <a:pt x="6" y="0"/>
                  </a:cubicBezTo>
                  <a:cubicBezTo>
                    <a:pt x="6" y="0"/>
                    <a:pt x="6" y="0"/>
                    <a:pt x="6" y="0"/>
                  </a:cubicBezTo>
                  <a:cubicBezTo>
                    <a:pt x="6" y="0"/>
                    <a:pt x="6" y="0"/>
                    <a:pt x="6" y="0"/>
                  </a:cubicBezTo>
                  <a:close/>
                </a:path>
              </a:pathLst>
            </a:custGeom>
            <a:solidFill>
              <a:srgbClr val="000000">
                <a:alpha val="100000"/>
              </a:srgbClr>
            </a:solidFill>
            <a:ln w="9525">
              <a:noFill/>
            </a:ln>
          </p:spPr>
          <p:txBody>
            <a:bodyPr/>
            <a:p>
              <a:endParaRPr lang="zh-CN" altLang="en-US"/>
            </a:p>
          </p:txBody>
        </p:sp>
        <p:sp>
          <p:nvSpPr>
            <p:cNvPr id="23612" name="Freeform 281"/>
            <p:cNvSpPr/>
            <p:nvPr/>
          </p:nvSpPr>
          <p:spPr>
            <a:xfrm>
              <a:off x="31750" y="500062"/>
              <a:ext cx="187325" cy="873125"/>
            </a:xfrm>
            <a:custGeom>
              <a:avLst/>
              <a:gdLst/>
              <a:ahLst/>
              <a:cxnLst>
                <a:cxn ang="0">
                  <a:pos x="80744" y="9560"/>
                </a:cxn>
                <a:cxn ang="0">
                  <a:pos x="58135" y="15933"/>
                </a:cxn>
                <a:cxn ang="0">
                  <a:pos x="25838" y="344151"/>
                </a:cxn>
                <a:cxn ang="0">
                  <a:pos x="12919" y="525787"/>
                </a:cxn>
                <a:cxn ang="0">
                  <a:pos x="0" y="857192"/>
                </a:cxn>
                <a:cxn ang="0">
                  <a:pos x="100122" y="869938"/>
                </a:cxn>
                <a:cxn ang="0">
                  <a:pos x="187325" y="487548"/>
                </a:cxn>
                <a:cxn ang="0">
                  <a:pos x="80744" y="9560"/>
                </a:cxn>
              </a:cxnLst>
              <a:pathLst>
                <a:path w="58" h="274">
                  <a:moveTo>
                    <a:pt x="25" y="3"/>
                  </a:moveTo>
                  <a:cubicBezTo>
                    <a:pt x="25" y="3"/>
                    <a:pt x="20" y="0"/>
                    <a:pt x="18" y="5"/>
                  </a:cubicBezTo>
                  <a:cubicBezTo>
                    <a:pt x="13" y="24"/>
                    <a:pt x="9" y="90"/>
                    <a:pt x="8" y="108"/>
                  </a:cubicBezTo>
                  <a:cubicBezTo>
                    <a:pt x="7" y="117"/>
                    <a:pt x="4" y="144"/>
                    <a:pt x="4" y="165"/>
                  </a:cubicBezTo>
                  <a:cubicBezTo>
                    <a:pt x="4" y="182"/>
                    <a:pt x="0" y="269"/>
                    <a:pt x="0" y="269"/>
                  </a:cubicBezTo>
                  <a:cubicBezTo>
                    <a:pt x="0" y="269"/>
                    <a:pt x="10" y="274"/>
                    <a:pt x="31" y="273"/>
                  </a:cubicBezTo>
                  <a:cubicBezTo>
                    <a:pt x="31" y="273"/>
                    <a:pt x="58" y="161"/>
                    <a:pt x="58" y="153"/>
                  </a:cubicBezTo>
                  <a:cubicBezTo>
                    <a:pt x="58" y="144"/>
                    <a:pt x="25" y="3"/>
                    <a:pt x="25" y="3"/>
                  </a:cubicBezTo>
                  <a:close/>
                </a:path>
              </a:pathLst>
            </a:custGeom>
            <a:solidFill>
              <a:srgbClr val="8C8C8C">
                <a:alpha val="100000"/>
              </a:srgbClr>
            </a:solidFill>
            <a:ln w="9525">
              <a:noFill/>
            </a:ln>
          </p:spPr>
          <p:txBody>
            <a:bodyPr/>
            <a:p>
              <a:endParaRPr lang="zh-CN" altLang="en-US"/>
            </a:p>
          </p:txBody>
        </p:sp>
        <p:sp>
          <p:nvSpPr>
            <p:cNvPr id="23613" name="Freeform 282"/>
            <p:cNvSpPr/>
            <p:nvPr/>
          </p:nvSpPr>
          <p:spPr>
            <a:xfrm>
              <a:off x="209550" y="22225"/>
              <a:ext cx="392112" cy="554037"/>
            </a:xfrm>
            <a:custGeom>
              <a:avLst/>
              <a:gdLst/>
              <a:ahLst/>
              <a:cxnLst>
                <a:cxn ang="0">
                  <a:pos x="337473" y="499907"/>
                </a:cxn>
                <a:cxn ang="0">
                  <a:pos x="334259" y="407567"/>
                </a:cxn>
                <a:cxn ang="0">
                  <a:pos x="324617" y="347069"/>
                </a:cxn>
                <a:cxn ang="0">
                  <a:pos x="311761" y="267466"/>
                </a:cxn>
                <a:cxn ang="0">
                  <a:pos x="282835" y="89155"/>
                </a:cxn>
                <a:cxn ang="0">
                  <a:pos x="170344" y="9552"/>
                </a:cxn>
                <a:cxn ang="0">
                  <a:pos x="102849" y="41394"/>
                </a:cxn>
                <a:cxn ang="0">
                  <a:pos x="89993" y="35025"/>
                </a:cxn>
                <a:cxn ang="0">
                  <a:pos x="38568" y="133733"/>
                </a:cxn>
                <a:cxn ang="0">
                  <a:pos x="32140" y="296123"/>
                </a:cxn>
                <a:cxn ang="0">
                  <a:pos x="38568" y="340701"/>
                </a:cxn>
                <a:cxn ang="0">
                  <a:pos x="19284" y="378910"/>
                </a:cxn>
                <a:cxn ang="0">
                  <a:pos x="12856" y="420304"/>
                </a:cxn>
                <a:cxn ang="0">
                  <a:pos x="6428" y="464882"/>
                </a:cxn>
                <a:cxn ang="0">
                  <a:pos x="61067" y="554037"/>
                </a:cxn>
                <a:cxn ang="0">
                  <a:pos x="337473" y="499907"/>
                </a:cxn>
              </a:cxnLst>
              <a:pathLst>
                <a:path w="122" h="174">
                  <a:moveTo>
                    <a:pt x="105" y="157"/>
                  </a:moveTo>
                  <a:cubicBezTo>
                    <a:pt x="122" y="141"/>
                    <a:pt x="100" y="136"/>
                    <a:pt x="104" y="128"/>
                  </a:cubicBezTo>
                  <a:cubicBezTo>
                    <a:pt x="108" y="122"/>
                    <a:pt x="112" y="117"/>
                    <a:pt x="101" y="109"/>
                  </a:cubicBezTo>
                  <a:cubicBezTo>
                    <a:pt x="93" y="103"/>
                    <a:pt x="93" y="98"/>
                    <a:pt x="97" y="84"/>
                  </a:cubicBezTo>
                  <a:cubicBezTo>
                    <a:pt x="101" y="71"/>
                    <a:pt x="98" y="43"/>
                    <a:pt x="88" y="28"/>
                  </a:cubicBezTo>
                  <a:cubicBezTo>
                    <a:pt x="79" y="14"/>
                    <a:pt x="60" y="6"/>
                    <a:pt x="53" y="3"/>
                  </a:cubicBezTo>
                  <a:cubicBezTo>
                    <a:pt x="43" y="0"/>
                    <a:pt x="32" y="13"/>
                    <a:pt x="32" y="13"/>
                  </a:cubicBezTo>
                  <a:cubicBezTo>
                    <a:pt x="32" y="13"/>
                    <a:pt x="30" y="10"/>
                    <a:pt x="28" y="11"/>
                  </a:cubicBezTo>
                  <a:cubicBezTo>
                    <a:pt x="26" y="12"/>
                    <a:pt x="14" y="33"/>
                    <a:pt x="12" y="42"/>
                  </a:cubicBezTo>
                  <a:cubicBezTo>
                    <a:pt x="9" y="53"/>
                    <a:pt x="1" y="82"/>
                    <a:pt x="10" y="93"/>
                  </a:cubicBezTo>
                  <a:cubicBezTo>
                    <a:pt x="14" y="98"/>
                    <a:pt x="15" y="101"/>
                    <a:pt x="12" y="107"/>
                  </a:cubicBezTo>
                  <a:cubicBezTo>
                    <a:pt x="11" y="110"/>
                    <a:pt x="0" y="111"/>
                    <a:pt x="6" y="119"/>
                  </a:cubicBezTo>
                  <a:cubicBezTo>
                    <a:pt x="11" y="127"/>
                    <a:pt x="8" y="129"/>
                    <a:pt x="4" y="132"/>
                  </a:cubicBezTo>
                  <a:cubicBezTo>
                    <a:pt x="0" y="135"/>
                    <a:pt x="0" y="139"/>
                    <a:pt x="2" y="146"/>
                  </a:cubicBezTo>
                  <a:cubicBezTo>
                    <a:pt x="4" y="153"/>
                    <a:pt x="19" y="174"/>
                    <a:pt x="19" y="174"/>
                  </a:cubicBezTo>
                  <a:lnTo>
                    <a:pt x="105" y="157"/>
                  </a:lnTo>
                  <a:close/>
                </a:path>
              </a:pathLst>
            </a:custGeom>
            <a:solidFill>
              <a:srgbClr val="281B17">
                <a:alpha val="100000"/>
              </a:srgbClr>
            </a:solidFill>
            <a:ln w="9525">
              <a:noFill/>
            </a:ln>
          </p:spPr>
          <p:txBody>
            <a:bodyPr/>
            <a:p>
              <a:endParaRPr lang="zh-CN" altLang="en-US"/>
            </a:p>
          </p:txBody>
        </p:sp>
        <p:sp>
          <p:nvSpPr>
            <p:cNvPr id="23614" name="Freeform 283"/>
            <p:cNvSpPr/>
            <p:nvPr/>
          </p:nvSpPr>
          <p:spPr>
            <a:xfrm>
              <a:off x="238125" y="284162"/>
              <a:ext cx="260350" cy="392112"/>
            </a:xfrm>
            <a:custGeom>
              <a:avLst/>
              <a:gdLst/>
              <a:ahLst/>
              <a:cxnLst>
                <a:cxn ang="0">
                  <a:pos x="106069" y="392112"/>
                </a:cxn>
                <a:cxn ang="0">
                  <a:pos x="260350" y="197650"/>
                </a:cxn>
                <a:cxn ang="0">
                  <a:pos x="205709" y="159395"/>
                </a:cxn>
                <a:cxn ang="0">
                  <a:pos x="186423" y="0"/>
                </a:cxn>
                <a:cxn ang="0">
                  <a:pos x="86783" y="0"/>
                </a:cxn>
                <a:cxn ang="0">
                  <a:pos x="64284" y="159395"/>
                </a:cxn>
                <a:cxn ang="0">
                  <a:pos x="9643" y="197650"/>
                </a:cxn>
                <a:cxn ang="0">
                  <a:pos x="106069" y="392112"/>
                </a:cxn>
              </a:cxnLst>
              <a:pathLst>
                <a:path w="81" h="123">
                  <a:moveTo>
                    <a:pt x="33" y="123"/>
                  </a:moveTo>
                  <a:cubicBezTo>
                    <a:pt x="67" y="123"/>
                    <a:pt x="81" y="62"/>
                    <a:pt x="81" y="62"/>
                  </a:cubicBezTo>
                  <a:cubicBezTo>
                    <a:pt x="81" y="62"/>
                    <a:pt x="76" y="61"/>
                    <a:pt x="64" y="50"/>
                  </a:cubicBezTo>
                  <a:cubicBezTo>
                    <a:pt x="53" y="39"/>
                    <a:pt x="58" y="0"/>
                    <a:pt x="58" y="0"/>
                  </a:cubicBezTo>
                  <a:cubicBezTo>
                    <a:pt x="27" y="0"/>
                    <a:pt x="27" y="0"/>
                    <a:pt x="27" y="0"/>
                  </a:cubicBezTo>
                  <a:cubicBezTo>
                    <a:pt x="27" y="0"/>
                    <a:pt x="31" y="39"/>
                    <a:pt x="20" y="50"/>
                  </a:cubicBezTo>
                  <a:cubicBezTo>
                    <a:pt x="9" y="61"/>
                    <a:pt x="3" y="62"/>
                    <a:pt x="3" y="62"/>
                  </a:cubicBezTo>
                  <a:cubicBezTo>
                    <a:pt x="3" y="62"/>
                    <a:pt x="0" y="123"/>
                    <a:pt x="33" y="123"/>
                  </a:cubicBezTo>
                  <a:close/>
                </a:path>
              </a:pathLst>
            </a:custGeom>
            <a:solidFill>
              <a:srgbClr val="FCC09C">
                <a:alpha val="100000"/>
              </a:srgbClr>
            </a:solidFill>
            <a:ln w="9525">
              <a:noFill/>
            </a:ln>
          </p:spPr>
          <p:txBody>
            <a:bodyPr/>
            <a:p>
              <a:endParaRPr lang="zh-CN" altLang="en-US"/>
            </a:p>
          </p:txBody>
        </p:sp>
        <p:sp>
          <p:nvSpPr>
            <p:cNvPr id="23615" name="Freeform 284"/>
            <p:cNvSpPr/>
            <p:nvPr/>
          </p:nvSpPr>
          <p:spPr>
            <a:xfrm>
              <a:off x="444500" y="190500"/>
              <a:ext cx="44450" cy="100012"/>
            </a:xfrm>
            <a:custGeom>
              <a:avLst/>
              <a:gdLst/>
              <a:ahLst/>
              <a:cxnLst>
                <a:cxn ang="0">
                  <a:pos x="22225" y="12905"/>
                </a:cxn>
                <a:cxn ang="0">
                  <a:pos x="38100" y="6452"/>
                </a:cxn>
                <a:cxn ang="0">
                  <a:pos x="44450" y="51619"/>
                </a:cxn>
                <a:cxn ang="0">
                  <a:pos x="28575" y="74202"/>
                </a:cxn>
                <a:cxn ang="0">
                  <a:pos x="6350" y="93560"/>
                </a:cxn>
                <a:cxn ang="0">
                  <a:pos x="22225" y="12905"/>
                </a:cxn>
              </a:cxnLst>
              <a:pathLst>
                <a:path w="14" h="31">
                  <a:moveTo>
                    <a:pt x="7" y="4"/>
                  </a:moveTo>
                  <a:cubicBezTo>
                    <a:pt x="7" y="4"/>
                    <a:pt x="11" y="0"/>
                    <a:pt x="12" y="2"/>
                  </a:cubicBezTo>
                  <a:cubicBezTo>
                    <a:pt x="14" y="4"/>
                    <a:pt x="14" y="13"/>
                    <a:pt x="14" y="16"/>
                  </a:cubicBezTo>
                  <a:cubicBezTo>
                    <a:pt x="13" y="19"/>
                    <a:pt x="11" y="21"/>
                    <a:pt x="9" y="23"/>
                  </a:cubicBezTo>
                  <a:cubicBezTo>
                    <a:pt x="8" y="26"/>
                    <a:pt x="4" y="31"/>
                    <a:pt x="2" y="29"/>
                  </a:cubicBezTo>
                  <a:cubicBezTo>
                    <a:pt x="0" y="27"/>
                    <a:pt x="7" y="4"/>
                    <a:pt x="7" y="4"/>
                  </a:cubicBezTo>
                  <a:close/>
                </a:path>
              </a:pathLst>
            </a:custGeom>
            <a:solidFill>
              <a:srgbClr val="FDCDAC">
                <a:alpha val="100000"/>
              </a:srgbClr>
            </a:solidFill>
            <a:ln w="9525">
              <a:noFill/>
            </a:ln>
          </p:spPr>
          <p:txBody>
            <a:bodyPr/>
            <a:p>
              <a:endParaRPr lang="zh-CN" altLang="en-US"/>
            </a:p>
          </p:txBody>
        </p:sp>
        <p:sp>
          <p:nvSpPr>
            <p:cNvPr id="23616" name="Freeform 285"/>
            <p:cNvSpPr/>
            <p:nvPr/>
          </p:nvSpPr>
          <p:spPr>
            <a:xfrm>
              <a:off x="260350" y="190500"/>
              <a:ext cx="46037" cy="100012"/>
            </a:xfrm>
            <a:custGeom>
              <a:avLst/>
              <a:gdLst/>
              <a:ahLst/>
              <a:cxnLst>
                <a:cxn ang="0">
                  <a:pos x="23019" y="12905"/>
                </a:cxn>
                <a:cxn ang="0">
                  <a:pos x="3288" y="6452"/>
                </a:cxn>
                <a:cxn ang="0">
                  <a:pos x="0" y="51619"/>
                </a:cxn>
                <a:cxn ang="0">
                  <a:pos x="13153" y="74202"/>
                </a:cxn>
                <a:cxn ang="0">
                  <a:pos x="39460" y="93560"/>
                </a:cxn>
                <a:cxn ang="0">
                  <a:pos x="23019" y="12905"/>
                </a:cxn>
              </a:cxnLst>
              <a:pathLst>
                <a:path w="14" h="31">
                  <a:moveTo>
                    <a:pt x="7" y="4"/>
                  </a:moveTo>
                  <a:cubicBezTo>
                    <a:pt x="7" y="4"/>
                    <a:pt x="3" y="0"/>
                    <a:pt x="1" y="2"/>
                  </a:cubicBezTo>
                  <a:cubicBezTo>
                    <a:pt x="0" y="4"/>
                    <a:pt x="0" y="13"/>
                    <a:pt x="0" y="16"/>
                  </a:cubicBezTo>
                  <a:cubicBezTo>
                    <a:pt x="1" y="19"/>
                    <a:pt x="3" y="21"/>
                    <a:pt x="4" y="23"/>
                  </a:cubicBezTo>
                  <a:cubicBezTo>
                    <a:pt x="6" y="26"/>
                    <a:pt x="10" y="31"/>
                    <a:pt x="12" y="29"/>
                  </a:cubicBezTo>
                  <a:cubicBezTo>
                    <a:pt x="14" y="27"/>
                    <a:pt x="7" y="4"/>
                    <a:pt x="7" y="4"/>
                  </a:cubicBezTo>
                  <a:close/>
                </a:path>
              </a:pathLst>
            </a:custGeom>
            <a:solidFill>
              <a:srgbClr val="FDCDAC">
                <a:alpha val="100000"/>
              </a:srgbClr>
            </a:solidFill>
            <a:ln w="9525">
              <a:noFill/>
            </a:ln>
          </p:spPr>
          <p:txBody>
            <a:bodyPr/>
            <a:p>
              <a:endParaRPr lang="zh-CN" altLang="en-US"/>
            </a:p>
          </p:txBody>
        </p:sp>
        <p:sp>
          <p:nvSpPr>
            <p:cNvPr id="23617" name="Freeform 286"/>
            <p:cNvSpPr/>
            <p:nvPr/>
          </p:nvSpPr>
          <p:spPr>
            <a:xfrm>
              <a:off x="266700" y="31750"/>
              <a:ext cx="212725" cy="328612"/>
            </a:xfrm>
            <a:custGeom>
              <a:avLst/>
              <a:gdLst/>
              <a:ahLst/>
              <a:cxnLst>
                <a:cxn ang="0">
                  <a:pos x="19339" y="114855"/>
                </a:cxn>
                <a:cxn ang="0">
                  <a:pos x="9669" y="175472"/>
                </a:cxn>
                <a:cxn ang="0">
                  <a:pos x="16116" y="216948"/>
                </a:cxn>
                <a:cxn ang="0">
                  <a:pos x="51570" y="287137"/>
                </a:cxn>
                <a:cxn ang="0">
                  <a:pos x="106363" y="328612"/>
                </a:cxn>
                <a:cxn ang="0">
                  <a:pos x="164378" y="287137"/>
                </a:cxn>
                <a:cxn ang="0">
                  <a:pos x="199833" y="216948"/>
                </a:cxn>
                <a:cxn ang="0">
                  <a:pos x="206279" y="175472"/>
                </a:cxn>
                <a:cxn ang="0">
                  <a:pos x="196609" y="89331"/>
                </a:cxn>
                <a:cxn ang="0">
                  <a:pos x="70908" y="35094"/>
                </a:cxn>
                <a:cxn ang="0">
                  <a:pos x="19339" y="114855"/>
                </a:cxn>
              </a:cxnLst>
              <a:pathLst>
                <a:path w="66" h="103">
                  <a:moveTo>
                    <a:pt x="6" y="36"/>
                  </a:moveTo>
                  <a:cubicBezTo>
                    <a:pt x="0" y="45"/>
                    <a:pt x="3" y="55"/>
                    <a:pt x="3" y="55"/>
                  </a:cubicBezTo>
                  <a:cubicBezTo>
                    <a:pt x="3" y="55"/>
                    <a:pt x="5" y="61"/>
                    <a:pt x="5" y="68"/>
                  </a:cubicBezTo>
                  <a:cubicBezTo>
                    <a:pt x="4" y="75"/>
                    <a:pt x="12" y="85"/>
                    <a:pt x="16" y="90"/>
                  </a:cubicBezTo>
                  <a:cubicBezTo>
                    <a:pt x="20" y="96"/>
                    <a:pt x="26" y="103"/>
                    <a:pt x="33" y="103"/>
                  </a:cubicBezTo>
                  <a:cubicBezTo>
                    <a:pt x="41" y="103"/>
                    <a:pt x="46" y="96"/>
                    <a:pt x="51" y="90"/>
                  </a:cubicBezTo>
                  <a:cubicBezTo>
                    <a:pt x="55" y="85"/>
                    <a:pt x="62" y="75"/>
                    <a:pt x="62" y="68"/>
                  </a:cubicBezTo>
                  <a:cubicBezTo>
                    <a:pt x="62" y="61"/>
                    <a:pt x="64" y="55"/>
                    <a:pt x="64" y="55"/>
                  </a:cubicBezTo>
                  <a:cubicBezTo>
                    <a:pt x="64" y="55"/>
                    <a:pt x="66" y="37"/>
                    <a:pt x="61" y="28"/>
                  </a:cubicBezTo>
                  <a:cubicBezTo>
                    <a:pt x="61" y="28"/>
                    <a:pt x="34" y="0"/>
                    <a:pt x="22" y="11"/>
                  </a:cubicBezTo>
                  <a:cubicBezTo>
                    <a:pt x="10" y="23"/>
                    <a:pt x="6" y="36"/>
                    <a:pt x="6" y="36"/>
                  </a:cubicBezTo>
                  <a:close/>
                </a:path>
              </a:pathLst>
            </a:custGeom>
            <a:solidFill>
              <a:srgbClr val="FDD9BD">
                <a:alpha val="100000"/>
              </a:srgbClr>
            </a:solidFill>
            <a:ln w="9525">
              <a:noFill/>
            </a:ln>
          </p:spPr>
          <p:txBody>
            <a:bodyPr/>
            <a:p>
              <a:endParaRPr lang="zh-CN" altLang="en-US"/>
            </a:p>
          </p:txBody>
        </p:sp>
        <p:sp>
          <p:nvSpPr>
            <p:cNvPr id="23618" name="Freeform 287"/>
            <p:cNvSpPr/>
            <p:nvPr/>
          </p:nvSpPr>
          <p:spPr>
            <a:xfrm>
              <a:off x="366712" y="2343150"/>
              <a:ext cx="38100" cy="187325"/>
            </a:xfrm>
            <a:custGeom>
              <a:avLst/>
              <a:gdLst/>
              <a:ahLst/>
              <a:cxnLst>
                <a:cxn ang="0">
                  <a:pos x="38100" y="0"/>
                </a:cxn>
                <a:cxn ang="0">
                  <a:pos x="9525" y="25400"/>
                </a:cxn>
                <a:cxn ang="0">
                  <a:pos x="0" y="88900"/>
                </a:cxn>
                <a:cxn ang="0">
                  <a:pos x="15875" y="187325"/>
                </a:cxn>
                <a:cxn ang="0">
                  <a:pos x="38100" y="0"/>
                </a:cxn>
              </a:cxnLst>
              <a:pathLst>
                <a:path w="12" h="59">
                  <a:moveTo>
                    <a:pt x="12" y="0"/>
                  </a:moveTo>
                  <a:cubicBezTo>
                    <a:pt x="12" y="0"/>
                    <a:pt x="5" y="2"/>
                    <a:pt x="3" y="8"/>
                  </a:cubicBezTo>
                  <a:cubicBezTo>
                    <a:pt x="1" y="13"/>
                    <a:pt x="0" y="19"/>
                    <a:pt x="0" y="28"/>
                  </a:cubicBezTo>
                  <a:cubicBezTo>
                    <a:pt x="0" y="34"/>
                    <a:pt x="4" y="45"/>
                    <a:pt x="5" y="59"/>
                  </a:cubicBezTo>
                  <a:lnTo>
                    <a:pt x="12" y="0"/>
                  </a:lnTo>
                  <a:close/>
                </a:path>
              </a:pathLst>
            </a:custGeom>
            <a:solidFill>
              <a:srgbClr val="1A1A1A">
                <a:alpha val="100000"/>
              </a:srgbClr>
            </a:solidFill>
            <a:ln w="9525">
              <a:noFill/>
            </a:ln>
          </p:spPr>
          <p:txBody>
            <a:bodyPr/>
            <a:p>
              <a:endParaRPr lang="zh-CN" altLang="en-US"/>
            </a:p>
          </p:txBody>
        </p:sp>
        <p:sp>
          <p:nvSpPr>
            <p:cNvPr id="23619" name="Freeform 288"/>
            <p:cNvSpPr/>
            <p:nvPr/>
          </p:nvSpPr>
          <p:spPr>
            <a:xfrm>
              <a:off x="260350" y="2747962"/>
              <a:ext cx="128587" cy="130175"/>
            </a:xfrm>
            <a:custGeom>
              <a:avLst/>
              <a:gdLst/>
              <a:ahLst/>
              <a:cxnLst>
                <a:cxn ang="0">
                  <a:pos x="77152" y="50800"/>
                </a:cxn>
                <a:cxn ang="0">
                  <a:pos x="22503" y="28575"/>
                </a:cxn>
                <a:cxn ang="0">
                  <a:pos x="0" y="0"/>
                </a:cxn>
                <a:cxn ang="0">
                  <a:pos x="3215" y="82550"/>
                </a:cxn>
                <a:cxn ang="0">
                  <a:pos x="83582" y="123825"/>
                </a:cxn>
                <a:cxn ang="0">
                  <a:pos x="128587" y="73025"/>
                </a:cxn>
                <a:cxn ang="0">
                  <a:pos x="125372" y="9525"/>
                </a:cxn>
                <a:cxn ang="0">
                  <a:pos x="77152" y="50800"/>
                </a:cxn>
              </a:cxnLst>
              <a:pathLst>
                <a:path w="40" h="41">
                  <a:moveTo>
                    <a:pt x="24" y="16"/>
                  </a:moveTo>
                  <a:cubicBezTo>
                    <a:pt x="24" y="16"/>
                    <a:pt x="13" y="12"/>
                    <a:pt x="7" y="9"/>
                  </a:cubicBezTo>
                  <a:cubicBezTo>
                    <a:pt x="4" y="8"/>
                    <a:pt x="2" y="4"/>
                    <a:pt x="0" y="0"/>
                  </a:cubicBezTo>
                  <a:cubicBezTo>
                    <a:pt x="0" y="9"/>
                    <a:pt x="0" y="24"/>
                    <a:pt x="1" y="26"/>
                  </a:cubicBezTo>
                  <a:cubicBezTo>
                    <a:pt x="2" y="28"/>
                    <a:pt x="21" y="41"/>
                    <a:pt x="26" y="39"/>
                  </a:cubicBezTo>
                  <a:cubicBezTo>
                    <a:pt x="30" y="36"/>
                    <a:pt x="40" y="27"/>
                    <a:pt x="40" y="23"/>
                  </a:cubicBezTo>
                  <a:cubicBezTo>
                    <a:pt x="40" y="21"/>
                    <a:pt x="39" y="11"/>
                    <a:pt x="39" y="3"/>
                  </a:cubicBezTo>
                  <a:cubicBezTo>
                    <a:pt x="34" y="11"/>
                    <a:pt x="24" y="16"/>
                    <a:pt x="24" y="16"/>
                  </a:cubicBezTo>
                  <a:close/>
                </a:path>
              </a:pathLst>
            </a:custGeom>
            <a:solidFill>
              <a:srgbClr val="1A1A1A">
                <a:alpha val="100000"/>
              </a:srgbClr>
            </a:solidFill>
            <a:ln w="9525">
              <a:noFill/>
            </a:ln>
          </p:spPr>
          <p:txBody>
            <a:bodyPr/>
            <a:p>
              <a:endParaRPr lang="zh-CN" altLang="en-US"/>
            </a:p>
          </p:txBody>
        </p:sp>
        <p:sp>
          <p:nvSpPr>
            <p:cNvPr id="23620" name="Freeform 289"/>
            <p:cNvSpPr/>
            <p:nvPr/>
          </p:nvSpPr>
          <p:spPr>
            <a:xfrm>
              <a:off x="166687" y="1590675"/>
              <a:ext cx="219075" cy="1208087"/>
            </a:xfrm>
            <a:custGeom>
              <a:avLst/>
              <a:gdLst/>
              <a:ahLst/>
              <a:cxnLst>
                <a:cxn ang="0">
                  <a:pos x="115981" y="1185774"/>
                </a:cxn>
                <a:cxn ang="0">
                  <a:pos x="170750" y="1208087"/>
                </a:cxn>
                <a:cxn ang="0">
                  <a:pos x="219075" y="1166649"/>
                </a:cxn>
                <a:cxn ang="0">
                  <a:pos x="215853" y="1131585"/>
                </a:cxn>
                <a:cxn ang="0">
                  <a:pos x="186858" y="1013646"/>
                </a:cxn>
                <a:cxn ang="0">
                  <a:pos x="173971" y="905268"/>
                </a:cxn>
                <a:cxn ang="0">
                  <a:pos x="186858" y="404821"/>
                </a:cxn>
                <a:cxn ang="0">
                  <a:pos x="190080" y="242255"/>
                </a:cxn>
                <a:cxn ang="0">
                  <a:pos x="206188" y="0"/>
                </a:cxn>
                <a:cxn ang="0">
                  <a:pos x="0" y="0"/>
                </a:cxn>
                <a:cxn ang="0">
                  <a:pos x="28995" y="213567"/>
                </a:cxn>
                <a:cxn ang="0">
                  <a:pos x="41882" y="337882"/>
                </a:cxn>
                <a:cxn ang="0">
                  <a:pos x="48325" y="634325"/>
                </a:cxn>
                <a:cxn ang="0">
                  <a:pos x="106316" y="994520"/>
                </a:cxn>
                <a:cxn ang="0">
                  <a:pos x="96651" y="1137961"/>
                </a:cxn>
                <a:cxn ang="0">
                  <a:pos x="93429" y="1157086"/>
                </a:cxn>
                <a:cxn ang="0">
                  <a:pos x="115981" y="1185774"/>
                </a:cxn>
              </a:cxnLst>
              <a:pathLst>
                <a:path w="68" h="379">
                  <a:moveTo>
                    <a:pt x="36" y="372"/>
                  </a:moveTo>
                  <a:cubicBezTo>
                    <a:pt x="42" y="375"/>
                    <a:pt x="53" y="379"/>
                    <a:pt x="53" y="379"/>
                  </a:cubicBezTo>
                  <a:cubicBezTo>
                    <a:pt x="53" y="379"/>
                    <a:pt x="63" y="374"/>
                    <a:pt x="68" y="366"/>
                  </a:cubicBezTo>
                  <a:cubicBezTo>
                    <a:pt x="67" y="362"/>
                    <a:pt x="67" y="358"/>
                    <a:pt x="67" y="355"/>
                  </a:cubicBezTo>
                  <a:cubicBezTo>
                    <a:pt x="66" y="347"/>
                    <a:pt x="62" y="329"/>
                    <a:pt x="58" y="318"/>
                  </a:cubicBezTo>
                  <a:cubicBezTo>
                    <a:pt x="55" y="310"/>
                    <a:pt x="54" y="298"/>
                    <a:pt x="54" y="284"/>
                  </a:cubicBezTo>
                  <a:cubicBezTo>
                    <a:pt x="53" y="263"/>
                    <a:pt x="61" y="171"/>
                    <a:pt x="58" y="127"/>
                  </a:cubicBezTo>
                  <a:cubicBezTo>
                    <a:pt x="58" y="123"/>
                    <a:pt x="61" y="89"/>
                    <a:pt x="59" y="76"/>
                  </a:cubicBezTo>
                  <a:cubicBezTo>
                    <a:pt x="58" y="61"/>
                    <a:pt x="64" y="0"/>
                    <a:pt x="64" y="0"/>
                  </a:cubicBezTo>
                  <a:cubicBezTo>
                    <a:pt x="0" y="0"/>
                    <a:pt x="0" y="0"/>
                    <a:pt x="0" y="0"/>
                  </a:cubicBezTo>
                  <a:cubicBezTo>
                    <a:pt x="0" y="0"/>
                    <a:pt x="5" y="56"/>
                    <a:pt x="9" y="67"/>
                  </a:cubicBezTo>
                  <a:cubicBezTo>
                    <a:pt x="13" y="79"/>
                    <a:pt x="15" y="95"/>
                    <a:pt x="13" y="106"/>
                  </a:cubicBezTo>
                  <a:cubicBezTo>
                    <a:pt x="10" y="118"/>
                    <a:pt x="3" y="158"/>
                    <a:pt x="15" y="199"/>
                  </a:cubicBezTo>
                  <a:cubicBezTo>
                    <a:pt x="26" y="237"/>
                    <a:pt x="33" y="290"/>
                    <a:pt x="33" y="312"/>
                  </a:cubicBezTo>
                  <a:cubicBezTo>
                    <a:pt x="33" y="325"/>
                    <a:pt x="31" y="350"/>
                    <a:pt x="30" y="357"/>
                  </a:cubicBezTo>
                  <a:cubicBezTo>
                    <a:pt x="30" y="359"/>
                    <a:pt x="29" y="361"/>
                    <a:pt x="29" y="363"/>
                  </a:cubicBezTo>
                  <a:cubicBezTo>
                    <a:pt x="31" y="367"/>
                    <a:pt x="33" y="371"/>
                    <a:pt x="36" y="372"/>
                  </a:cubicBezTo>
                  <a:close/>
                </a:path>
              </a:pathLst>
            </a:custGeom>
            <a:solidFill>
              <a:srgbClr val="FDD9BD">
                <a:alpha val="100000"/>
              </a:srgbClr>
            </a:solidFill>
            <a:ln w="9525">
              <a:noFill/>
            </a:ln>
          </p:spPr>
          <p:txBody>
            <a:bodyPr/>
            <a:p>
              <a:endParaRPr lang="zh-CN" altLang="en-US"/>
            </a:p>
          </p:txBody>
        </p:sp>
        <p:sp>
          <p:nvSpPr>
            <p:cNvPr id="23621" name="Freeform 290"/>
            <p:cNvSpPr/>
            <p:nvPr/>
          </p:nvSpPr>
          <p:spPr>
            <a:xfrm>
              <a:off x="376237" y="2546350"/>
              <a:ext cx="112712" cy="147637"/>
            </a:xfrm>
            <a:custGeom>
              <a:avLst/>
              <a:gdLst/>
              <a:ahLst/>
              <a:cxnLst>
                <a:cxn ang="0">
                  <a:pos x="74068" y="57771"/>
                </a:cxn>
                <a:cxn ang="0">
                  <a:pos x="22542" y="44933"/>
                </a:cxn>
                <a:cxn ang="0">
                  <a:pos x="0" y="9629"/>
                </a:cxn>
                <a:cxn ang="0">
                  <a:pos x="6441" y="51352"/>
                </a:cxn>
                <a:cxn ang="0">
                  <a:pos x="64407" y="147637"/>
                </a:cxn>
                <a:cxn ang="0">
                  <a:pos x="109492" y="48143"/>
                </a:cxn>
                <a:cxn ang="0">
                  <a:pos x="109492" y="0"/>
                </a:cxn>
                <a:cxn ang="0">
                  <a:pos x="74068" y="57771"/>
                </a:cxn>
              </a:cxnLst>
              <a:pathLst>
                <a:path w="35" h="46">
                  <a:moveTo>
                    <a:pt x="23" y="18"/>
                  </a:moveTo>
                  <a:cubicBezTo>
                    <a:pt x="19" y="21"/>
                    <a:pt x="18" y="19"/>
                    <a:pt x="7" y="14"/>
                  </a:cubicBezTo>
                  <a:cubicBezTo>
                    <a:pt x="3" y="11"/>
                    <a:pt x="1" y="7"/>
                    <a:pt x="0" y="3"/>
                  </a:cubicBezTo>
                  <a:cubicBezTo>
                    <a:pt x="0" y="7"/>
                    <a:pt x="0" y="12"/>
                    <a:pt x="2" y="16"/>
                  </a:cubicBezTo>
                  <a:cubicBezTo>
                    <a:pt x="4" y="24"/>
                    <a:pt x="13" y="46"/>
                    <a:pt x="20" y="46"/>
                  </a:cubicBezTo>
                  <a:cubicBezTo>
                    <a:pt x="27" y="45"/>
                    <a:pt x="33" y="22"/>
                    <a:pt x="34" y="15"/>
                  </a:cubicBezTo>
                  <a:cubicBezTo>
                    <a:pt x="35" y="11"/>
                    <a:pt x="35" y="6"/>
                    <a:pt x="34" y="0"/>
                  </a:cubicBezTo>
                  <a:cubicBezTo>
                    <a:pt x="32" y="7"/>
                    <a:pt x="26" y="15"/>
                    <a:pt x="23" y="18"/>
                  </a:cubicBezTo>
                  <a:close/>
                </a:path>
              </a:pathLst>
            </a:custGeom>
            <a:solidFill>
              <a:srgbClr val="1A1A1A">
                <a:alpha val="100000"/>
              </a:srgbClr>
            </a:solidFill>
            <a:ln w="9525">
              <a:noFill/>
            </a:ln>
          </p:spPr>
          <p:txBody>
            <a:bodyPr/>
            <a:p>
              <a:endParaRPr lang="zh-CN" altLang="en-US"/>
            </a:p>
          </p:txBody>
        </p:sp>
        <p:sp>
          <p:nvSpPr>
            <p:cNvPr id="23622" name="Freeform 291"/>
            <p:cNvSpPr/>
            <p:nvPr/>
          </p:nvSpPr>
          <p:spPr>
            <a:xfrm>
              <a:off x="363537" y="1762125"/>
              <a:ext cx="177800" cy="850900"/>
            </a:xfrm>
            <a:custGeom>
              <a:avLst/>
              <a:gdLst/>
              <a:ahLst/>
              <a:cxnLst>
                <a:cxn ang="0">
                  <a:pos x="168102" y="296381"/>
                </a:cxn>
                <a:cxn ang="0">
                  <a:pos x="158404" y="175279"/>
                </a:cxn>
                <a:cxn ang="0">
                  <a:pos x="177800" y="6374"/>
                </a:cxn>
                <a:cxn ang="0">
                  <a:pos x="6465" y="0"/>
                </a:cxn>
                <a:cxn ang="0">
                  <a:pos x="22629" y="203961"/>
                </a:cxn>
                <a:cxn ang="0">
                  <a:pos x="35560" y="573640"/>
                </a:cxn>
                <a:cxn ang="0">
                  <a:pos x="12931" y="666060"/>
                </a:cxn>
                <a:cxn ang="0">
                  <a:pos x="12931" y="758480"/>
                </a:cxn>
                <a:cxn ang="0">
                  <a:pos x="12931" y="793536"/>
                </a:cxn>
                <a:cxn ang="0">
                  <a:pos x="35560" y="828592"/>
                </a:cxn>
                <a:cxn ang="0">
                  <a:pos x="87284" y="841339"/>
                </a:cxn>
                <a:cxn ang="0">
                  <a:pos x="122844" y="783975"/>
                </a:cxn>
                <a:cxn ang="0">
                  <a:pos x="113145" y="720237"/>
                </a:cxn>
                <a:cxn ang="0">
                  <a:pos x="100215" y="611883"/>
                </a:cxn>
                <a:cxn ang="0">
                  <a:pos x="168102" y="296381"/>
                </a:cxn>
              </a:cxnLst>
              <a:pathLst>
                <a:path w="55" h="267">
                  <a:moveTo>
                    <a:pt x="52" y="93"/>
                  </a:moveTo>
                  <a:cubicBezTo>
                    <a:pt x="53" y="71"/>
                    <a:pt x="49" y="62"/>
                    <a:pt x="49" y="55"/>
                  </a:cubicBezTo>
                  <a:cubicBezTo>
                    <a:pt x="48" y="48"/>
                    <a:pt x="55" y="2"/>
                    <a:pt x="55" y="2"/>
                  </a:cubicBezTo>
                  <a:cubicBezTo>
                    <a:pt x="2" y="0"/>
                    <a:pt x="2" y="0"/>
                    <a:pt x="2" y="0"/>
                  </a:cubicBezTo>
                  <a:cubicBezTo>
                    <a:pt x="2" y="0"/>
                    <a:pt x="0" y="36"/>
                    <a:pt x="7" y="64"/>
                  </a:cubicBezTo>
                  <a:cubicBezTo>
                    <a:pt x="12" y="83"/>
                    <a:pt x="11" y="172"/>
                    <a:pt x="11" y="180"/>
                  </a:cubicBezTo>
                  <a:cubicBezTo>
                    <a:pt x="11" y="187"/>
                    <a:pt x="7" y="198"/>
                    <a:pt x="4" y="209"/>
                  </a:cubicBezTo>
                  <a:cubicBezTo>
                    <a:pt x="3" y="213"/>
                    <a:pt x="5" y="233"/>
                    <a:pt x="4" y="238"/>
                  </a:cubicBezTo>
                  <a:cubicBezTo>
                    <a:pt x="4" y="240"/>
                    <a:pt x="4" y="244"/>
                    <a:pt x="4" y="249"/>
                  </a:cubicBezTo>
                  <a:cubicBezTo>
                    <a:pt x="5" y="253"/>
                    <a:pt x="7" y="257"/>
                    <a:pt x="11" y="260"/>
                  </a:cubicBezTo>
                  <a:cubicBezTo>
                    <a:pt x="22" y="265"/>
                    <a:pt x="23" y="267"/>
                    <a:pt x="27" y="264"/>
                  </a:cubicBezTo>
                  <a:cubicBezTo>
                    <a:pt x="30" y="261"/>
                    <a:pt x="36" y="253"/>
                    <a:pt x="38" y="246"/>
                  </a:cubicBezTo>
                  <a:cubicBezTo>
                    <a:pt x="38" y="240"/>
                    <a:pt x="37" y="233"/>
                    <a:pt x="35" y="226"/>
                  </a:cubicBezTo>
                  <a:cubicBezTo>
                    <a:pt x="31" y="214"/>
                    <a:pt x="30" y="197"/>
                    <a:pt x="31" y="192"/>
                  </a:cubicBezTo>
                  <a:cubicBezTo>
                    <a:pt x="34" y="171"/>
                    <a:pt x="50" y="114"/>
                    <a:pt x="52" y="93"/>
                  </a:cubicBezTo>
                  <a:close/>
                </a:path>
              </a:pathLst>
            </a:custGeom>
            <a:solidFill>
              <a:srgbClr val="FDCDAC">
                <a:alpha val="100000"/>
              </a:srgbClr>
            </a:solidFill>
            <a:ln w="9525">
              <a:noFill/>
            </a:ln>
          </p:spPr>
          <p:txBody>
            <a:bodyPr/>
            <a:p>
              <a:endParaRPr lang="zh-CN" altLang="en-US"/>
            </a:p>
          </p:txBody>
        </p:sp>
        <p:sp>
          <p:nvSpPr>
            <p:cNvPr id="23623" name="Freeform 292"/>
            <p:cNvSpPr/>
            <p:nvPr/>
          </p:nvSpPr>
          <p:spPr>
            <a:xfrm>
              <a:off x="106362" y="1090612"/>
              <a:ext cx="550862" cy="819150"/>
            </a:xfrm>
            <a:custGeom>
              <a:avLst/>
              <a:gdLst/>
              <a:ahLst/>
              <a:cxnLst>
                <a:cxn ang="0">
                  <a:pos x="57985" y="0"/>
                </a:cxn>
                <a:cxn ang="0">
                  <a:pos x="19328" y="321923"/>
                </a:cxn>
                <a:cxn ang="0">
                  <a:pos x="70871" y="669344"/>
                </a:cxn>
                <a:cxn ang="0">
                  <a:pos x="57985" y="809588"/>
                </a:cxn>
                <a:cxn ang="0">
                  <a:pos x="144964" y="812775"/>
                </a:cxn>
                <a:cxn ang="0">
                  <a:pos x="267377" y="774527"/>
                </a:cxn>
                <a:cxn ang="0">
                  <a:pos x="351134" y="809588"/>
                </a:cxn>
                <a:cxn ang="0">
                  <a:pos x="450998" y="819150"/>
                </a:cxn>
                <a:cxn ang="0">
                  <a:pos x="444555" y="666157"/>
                </a:cxn>
                <a:cxn ang="0">
                  <a:pos x="479991" y="0"/>
                </a:cxn>
                <a:cxn ang="0">
                  <a:pos x="57985" y="0"/>
                </a:cxn>
              </a:cxnLst>
              <a:pathLst>
                <a:path w="171" h="257">
                  <a:moveTo>
                    <a:pt x="18" y="0"/>
                  </a:moveTo>
                  <a:cubicBezTo>
                    <a:pt x="18" y="0"/>
                    <a:pt x="0" y="67"/>
                    <a:pt x="6" y="101"/>
                  </a:cubicBezTo>
                  <a:cubicBezTo>
                    <a:pt x="12" y="137"/>
                    <a:pt x="22" y="196"/>
                    <a:pt x="22" y="210"/>
                  </a:cubicBezTo>
                  <a:cubicBezTo>
                    <a:pt x="22" y="224"/>
                    <a:pt x="18" y="254"/>
                    <a:pt x="18" y="254"/>
                  </a:cubicBezTo>
                  <a:cubicBezTo>
                    <a:pt x="18" y="254"/>
                    <a:pt x="22" y="256"/>
                    <a:pt x="45" y="255"/>
                  </a:cubicBezTo>
                  <a:cubicBezTo>
                    <a:pt x="67" y="254"/>
                    <a:pt x="77" y="245"/>
                    <a:pt x="83" y="243"/>
                  </a:cubicBezTo>
                  <a:cubicBezTo>
                    <a:pt x="89" y="240"/>
                    <a:pt x="97" y="252"/>
                    <a:pt x="109" y="254"/>
                  </a:cubicBezTo>
                  <a:cubicBezTo>
                    <a:pt x="115" y="256"/>
                    <a:pt x="140" y="257"/>
                    <a:pt x="140" y="257"/>
                  </a:cubicBezTo>
                  <a:cubicBezTo>
                    <a:pt x="140" y="257"/>
                    <a:pt x="135" y="239"/>
                    <a:pt x="138" y="209"/>
                  </a:cubicBezTo>
                  <a:cubicBezTo>
                    <a:pt x="146" y="137"/>
                    <a:pt x="171" y="93"/>
                    <a:pt x="149" y="0"/>
                  </a:cubicBezTo>
                  <a:lnTo>
                    <a:pt x="18" y="0"/>
                  </a:lnTo>
                  <a:close/>
                </a:path>
              </a:pathLst>
            </a:custGeom>
            <a:solidFill>
              <a:srgbClr val="B3B3B3">
                <a:alpha val="100000"/>
              </a:srgbClr>
            </a:solidFill>
            <a:ln w="9525">
              <a:noFill/>
            </a:ln>
          </p:spPr>
          <p:txBody>
            <a:bodyPr/>
            <a:p>
              <a:endParaRPr lang="zh-CN" altLang="en-US"/>
            </a:p>
          </p:txBody>
        </p:sp>
        <p:sp>
          <p:nvSpPr>
            <p:cNvPr id="23624" name="Freeform 293"/>
            <p:cNvSpPr/>
            <p:nvPr/>
          </p:nvSpPr>
          <p:spPr>
            <a:xfrm>
              <a:off x="225425" y="417512"/>
              <a:ext cx="300037" cy="395287"/>
            </a:xfrm>
            <a:custGeom>
              <a:avLst/>
              <a:gdLst/>
              <a:ahLst/>
              <a:cxnLst>
                <a:cxn ang="0">
                  <a:pos x="209703" y="0"/>
                </a:cxn>
                <a:cxn ang="0">
                  <a:pos x="161310" y="54193"/>
                </a:cxn>
                <a:cxn ang="0">
                  <a:pos x="148405" y="130700"/>
                </a:cxn>
                <a:cxn ang="0">
                  <a:pos x="138727" y="54193"/>
                </a:cxn>
                <a:cxn ang="0">
                  <a:pos x="90334" y="0"/>
                </a:cxn>
                <a:cxn ang="0">
                  <a:pos x="0" y="47817"/>
                </a:cxn>
                <a:cxn ang="0">
                  <a:pos x="0" y="395287"/>
                </a:cxn>
                <a:cxn ang="0">
                  <a:pos x="132274" y="395287"/>
                </a:cxn>
                <a:cxn ang="0">
                  <a:pos x="167763" y="395287"/>
                </a:cxn>
                <a:cxn ang="0">
                  <a:pos x="300037" y="395287"/>
                </a:cxn>
                <a:cxn ang="0">
                  <a:pos x="300037" y="47817"/>
                </a:cxn>
                <a:cxn ang="0">
                  <a:pos x="209703" y="0"/>
                </a:cxn>
              </a:cxnLst>
              <a:pathLst>
                <a:path w="93" h="124">
                  <a:moveTo>
                    <a:pt x="65" y="0"/>
                  </a:moveTo>
                  <a:cubicBezTo>
                    <a:pt x="62" y="11"/>
                    <a:pt x="50" y="17"/>
                    <a:pt x="50" y="17"/>
                  </a:cubicBezTo>
                  <a:cubicBezTo>
                    <a:pt x="46" y="41"/>
                    <a:pt x="46" y="41"/>
                    <a:pt x="46" y="41"/>
                  </a:cubicBezTo>
                  <a:cubicBezTo>
                    <a:pt x="43" y="17"/>
                    <a:pt x="43" y="17"/>
                    <a:pt x="43" y="17"/>
                  </a:cubicBezTo>
                  <a:cubicBezTo>
                    <a:pt x="43" y="17"/>
                    <a:pt x="31" y="11"/>
                    <a:pt x="28" y="0"/>
                  </a:cubicBezTo>
                  <a:cubicBezTo>
                    <a:pt x="0" y="15"/>
                    <a:pt x="0" y="15"/>
                    <a:pt x="0" y="15"/>
                  </a:cubicBezTo>
                  <a:cubicBezTo>
                    <a:pt x="0" y="124"/>
                    <a:pt x="0" y="124"/>
                    <a:pt x="0" y="124"/>
                  </a:cubicBezTo>
                  <a:cubicBezTo>
                    <a:pt x="41" y="124"/>
                    <a:pt x="41" y="124"/>
                    <a:pt x="41" y="124"/>
                  </a:cubicBezTo>
                  <a:cubicBezTo>
                    <a:pt x="52" y="124"/>
                    <a:pt x="52" y="124"/>
                    <a:pt x="52" y="124"/>
                  </a:cubicBezTo>
                  <a:cubicBezTo>
                    <a:pt x="93" y="124"/>
                    <a:pt x="93" y="124"/>
                    <a:pt x="93" y="124"/>
                  </a:cubicBezTo>
                  <a:cubicBezTo>
                    <a:pt x="93" y="15"/>
                    <a:pt x="93" y="15"/>
                    <a:pt x="93" y="15"/>
                  </a:cubicBezTo>
                  <a:lnTo>
                    <a:pt x="65" y="0"/>
                  </a:lnTo>
                  <a:close/>
                </a:path>
              </a:pathLst>
            </a:custGeom>
            <a:solidFill>
              <a:srgbClr val="3399FF">
                <a:alpha val="100000"/>
              </a:srgbClr>
            </a:solidFill>
            <a:ln w="9525">
              <a:noFill/>
            </a:ln>
          </p:spPr>
          <p:txBody>
            <a:bodyPr/>
            <a:p>
              <a:endParaRPr lang="zh-CN" altLang="en-US"/>
            </a:p>
          </p:txBody>
        </p:sp>
        <p:sp>
          <p:nvSpPr>
            <p:cNvPr id="23625" name="Freeform 294"/>
            <p:cNvSpPr/>
            <p:nvPr/>
          </p:nvSpPr>
          <p:spPr>
            <a:xfrm>
              <a:off x="109537" y="439737"/>
              <a:ext cx="528637" cy="866775"/>
            </a:xfrm>
            <a:custGeom>
              <a:avLst/>
              <a:gdLst/>
              <a:ahLst/>
              <a:cxnLst>
                <a:cxn ang="0">
                  <a:pos x="264319" y="758428"/>
                </a:cxn>
                <a:cxn ang="0">
                  <a:pos x="235308" y="844468"/>
                </a:cxn>
                <a:cxn ang="0">
                  <a:pos x="0" y="850842"/>
                </a:cxn>
                <a:cxn ang="0">
                  <a:pos x="87032" y="513054"/>
                </a:cxn>
                <a:cxn ang="0">
                  <a:pos x="61245" y="369654"/>
                </a:cxn>
                <a:cxn ang="0">
                  <a:pos x="3223" y="70107"/>
                </a:cxn>
                <a:cxn ang="0">
                  <a:pos x="170840" y="0"/>
                </a:cxn>
                <a:cxn ang="0">
                  <a:pos x="264319" y="353721"/>
                </a:cxn>
                <a:cxn ang="0">
                  <a:pos x="361020" y="0"/>
                </a:cxn>
                <a:cxn ang="0">
                  <a:pos x="528637" y="70107"/>
                </a:cxn>
                <a:cxn ang="0">
                  <a:pos x="467392" y="369654"/>
                </a:cxn>
                <a:cxn ang="0">
                  <a:pos x="444829" y="513054"/>
                </a:cxn>
                <a:cxn ang="0">
                  <a:pos x="528637" y="850842"/>
                </a:cxn>
                <a:cxn ang="0">
                  <a:pos x="296552" y="844468"/>
                </a:cxn>
                <a:cxn ang="0">
                  <a:pos x="264319" y="758428"/>
                </a:cxn>
              </a:cxnLst>
              <a:pathLst>
                <a:path w="164" h="272">
                  <a:moveTo>
                    <a:pt x="82" y="238"/>
                  </a:moveTo>
                  <a:cubicBezTo>
                    <a:pt x="80" y="255"/>
                    <a:pt x="73" y="265"/>
                    <a:pt x="73" y="265"/>
                  </a:cubicBezTo>
                  <a:cubicBezTo>
                    <a:pt x="34" y="272"/>
                    <a:pt x="0" y="267"/>
                    <a:pt x="0" y="267"/>
                  </a:cubicBezTo>
                  <a:cubicBezTo>
                    <a:pt x="5" y="209"/>
                    <a:pt x="27" y="185"/>
                    <a:pt x="27" y="161"/>
                  </a:cubicBezTo>
                  <a:cubicBezTo>
                    <a:pt x="27" y="152"/>
                    <a:pt x="19" y="116"/>
                    <a:pt x="19" y="116"/>
                  </a:cubicBezTo>
                  <a:cubicBezTo>
                    <a:pt x="10" y="83"/>
                    <a:pt x="1" y="22"/>
                    <a:pt x="1" y="22"/>
                  </a:cubicBezTo>
                  <a:cubicBezTo>
                    <a:pt x="11" y="15"/>
                    <a:pt x="53" y="0"/>
                    <a:pt x="53" y="0"/>
                  </a:cubicBezTo>
                  <a:cubicBezTo>
                    <a:pt x="53" y="0"/>
                    <a:pt x="50" y="65"/>
                    <a:pt x="82" y="111"/>
                  </a:cubicBezTo>
                  <a:cubicBezTo>
                    <a:pt x="115" y="65"/>
                    <a:pt x="112" y="0"/>
                    <a:pt x="112" y="0"/>
                  </a:cubicBezTo>
                  <a:cubicBezTo>
                    <a:pt x="112" y="0"/>
                    <a:pt x="154" y="15"/>
                    <a:pt x="164" y="22"/>
                  </a:cubicBezTo>
                  <a:cubicBezTo>
                    <a:pt x="164" y="22"/>
                    <a:pt x="155" y="83"/>
                    <a:pt x="145" y="116"/>
                  </a:cubicBezTo>
                  <a:cubicBezTo>
                    <a:pt x="145" y="116"/>
                    <a:pt x="138" y="152"/>
                    <a:pt x="138" y="161"/>
                  </a:cubicBezTo>
                  <a:cubicBezTo>
                    <a:pt x="138" y="184"/>
                    <a:pt x="160" y="209"/>
                    <a:pt x="164" y="267"/>
                  </a:cubicBezTo>
                  <a:cubicBezTo>
                    <a:pt x="164" y="267"/>
                    <a:pt x="130" y="272"/>
                    <a:pt x="92" y="265"/>
                  </a:cubicBezTo>
                  <a:cubicBezTo>
                    <a:pt x="92" y="265"/>
                    <a:pt x="85" y="255"/>
                    <a:pt x="82" y="238"/>
                  </a:cubicBezTo>
                  <a:close/>
                </a:path>
              </a:pathLst>
            </a:custGeom>
            <a:solidFill>
              <a:srgbClr val="999999">
                <a:alpha val="100000"/>
              </a:srgbClr>
            </a:solidFill>
            <a:ln w="9525">
              <a:noFill/>
            </a:ln>
          </p:spPr>
          <p:txBody>
            <a:bodyPr/>
            <a:p>
              <a:endParaRPr lang="zh-CN" altLang="en-US"/>
            </a:p>
          </p:txBody>
        </p:sp>
        <p:sp>
          <p:nvSpPr>
            <p:cNvPr id="23626" name="Freeform 295"/>
            <p:cNvSpPr/>
            <p:nvPr/>
          </p:nvSpPr>
          <p:spPr>
            <a:xfrm>
              <a:off x="212725" y="407987"/>
              <a:ext cx="160337" cy="385762"/>
            </a:xfrm>
            <a:custGeom>
              <a:avLst/>
              <a:gdLst/>
              <a:ahLst/>
              <a:cxnLst>
                <a:cxn ang="0">
                  <a:pos x="3207" y="98832"/>
                </a:cxn>
                <a:cxn ang="0">
                  <a:pos x="38481" y="105208"/>
                </a:cxn>
                <a:cxn ang="0">
                  <a:pos x="0" y="121148"/>
                </a:cxn>
                <a:cxn ang="0">
                  <a:pos x="160337" y="385762"/>
                </a:cxn>
                <a:cxn ang="0">
                  <a:pos x="89789" y="0"/>
                </a:cxn>
                <a:cxn ang="0">
                  <a:pos x="64135" y="19129"/>
                </a:cxn>
                <a:cxn ang="0">
                  <a:pos x="3207" y="98832"/>
                </a:cxn>
              </a:cxnLst>
              <a:pathLst>
                <a:path w="50" h="121">
                  <a:moveTo>
                    <a:pt x="1" y="31"/>
                  </a:moveTo>
                  <a:cubicBezTo>
                    <a:pt x="12" y="33"/>
                    <a:pt x="12" y="33"/>
                    <a:pt x="12" y="33"/>
                  </a:cubicBezTo>
                  <a:cubicBezTo>
                    <a:pt x="0" y="38"/>
                    <a:pt x="0" y="38"/>
                    <a:pt x="0" y="38"/>
                  </a:cubicBezTo>
                  <a:cubicBezTo>
                    <a:pt x="0" y="38"/>
                    <a:pt x="14" y="87"/>
                    <a:pt x="50" y="121"/>
                  </a:cubicBezTo>
                  <a:cubicBezTo>
                    <a:pt x="26" y="69"/>
                    <a:pt x="28" y="0"/>
                    <a:pt x="28" y="0"/>
                  </a:cubicBezTo>
                  <a:cubicBezTo>
                    <a:pt x="20" y="6"/>
                    <a:pt x="20" y="6"/>
                    <a:pt x="20" y="6"/>
                  </a:cubicBezTo>
                  <a:cubicBezTo>
                    <a:pt x="20" y="6"/>
                    <a:pt x="9" y="14"/>
                    <a:pt x="1" y="31"/>
                  </a:cubicBezTo>
                  <a:close/>
                </a:path>
              </a:pathLst>
            </a:custGeom>
            <a:solidFill>
              <a:srgbClr val="7F7F7F">
                <a:alpha val="100000"/>
              </a:srgbClr>
            </a:solidFill>
            <a:ln w="9525">
              <a:noFill/>
            </a:ln>
          </p:spPr>
          <p:txBody>
            <a:bodyPr/>
            <a:p>
              <a:endParaRPr lang="zh-CN" altLang="en-US"/>
            </a:p>
          </p:txBody>
        </p:sp>
        <p:sp>
          <p:nvSpPr>
            <p:cNvPr id="23627" name="Freeform 296"/>
            <p:cNvSpPr/>
            <p:nvPr/>
          </p:nvSpPr>
          <p:spPr>
            <a:xfrm>
              <a:off x="373062" y="407987"/>
              <a:ext cx="165100" cy="385762"/>
            </a:xfrm>
            <a:custGeom>
              <a:avLst/>
              <a:gdLst/>
              <a:ahLst/>
              <a:cxnLst>
                <a:cxn ang="0">
                  <a:pos x="158625" y="98832"/>
                </a:cxn>
                <a:cxn ang="0">
                  <a:pos x="123016" y="105208"/>
                </a:cxn>
                <a:cxn ang="0">
                  <a:pos x="165100" y="121148"/>
                </a:cxn>
                <a:cxn ang="0">
                  <a:pos x="0" y="385762"/>
                </a:cxn>
                <a:cxn ang="0">
                  <a:pos x="74457" y="0"/>
                </a:cxn>
                <a:cxn ang="0">
                  <a:pos x="97118" y="19129"/>
                </a:cxn>
                <a:cxn ang="0">
                  <a:pos x="158625" y="98832"/>
                </a:cxn>
              </a:cxnLst>
              <a:pathLst>
                <a:path w="51" h="121">
                  <a:moveTo>
                    <a:pt x="49" y="31"/>
                  </a:moveTo>
                  <a:cubicBezTo>
                    <a:pt x="38" y="33"/>
                    <a:pt x="38" y="33"/>
                    <a:pt x="38" y="33"/>
                  </a:cubicBezTo>
                  <a:cubicBezTo>
                    <a:pt x="51" y="38"/>
                    <a:pt x="51" y="38"/>
                    <a:pt x="51" y="38"/>
                  </a:cubicBezTo>
                  <a:cubicBezTo>
                    <a:pt x="51" y="38"/>
                    <a:pt x="37" y="87"/>
                    <a:pt x="0" y="121"/>
                  </a:cubicBezTo>
                  <a:cubicBezTo>
                    <a:pt x="24" y="69"/>
                    <a:pt x="23" y="0"/>
                    <a:pt x="23" y="0"/>
                  </a:cubicBezTo>
                  <a:cubicBezTo>
                    <a:pt x="30" y="6"/>
                    <a:pt x="30" y="6"/>
                    <a:pt x="30" y="6"/>
                  </a:cubicBezTo>
                  <a:cubicBezTo>
                    <a:pt x="30" y="6"/>
                    <a:pt x="41" y="14"/>
                    <a:pt x="49" y="31"/>
                  </a:cubicBezTo>
                  <a:close/>
                </a:path>
              </a:pathLst>
            </a:custGeom>
            <a:solidFill>
              <a:srgbClr val="7F7F7F">
                <a:alpha val="100000"/>
              </a:srgbClr>
            </a:solidFill>
            <a:ln w="9525">
              <a:noFill/>
            </a:ln>
          </p:spPr>
          <p:txBody>
            <a:bodyPr/>
            <a:p>
              <a:endParaRPr lang="zh-CN" altLang="en-US"/>
            </a:p>
          </p:txBody>
        </p:sp>
        <p:sp>
          <p:nvSpPr>
            <p:cNvPr id="23628" name="Oval 297"/>
            <p:cNvSpPr/>
            <p:nvPr/>
          </p:nvSpPr>
          <p:spPr>
            <a:xfrm>
              <a:off x="360362" y="806450"/>
              <a:ext cx="28575" cy="28575"/>
            </a:xfrm>
            <a:prstGeom prst="ellipse">
              <a:avLst/>
            </a:prstGeom>
            <a:solidFill>
              <a:srgbClr val="7F7F7F"/>
            </a:solid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solidFill>
                  <a:srgbClr val="000000"/>
                </a:solidFill>
              </a:endParaRPr>
            </a:p>
          </p:txBody>
        </p:sp>
        <p:sp>
          <p:nvSpPr>
            <p:cNvPr id="23629" name="Oval 298"/>
            <p:cNvSpPr/>
            <p:nvPr/>
          </p:nvSpPr>
          <p:spPr>
            <a:xfrm>
              <a:off x="360362" y="942975"/>
              <a:ext cx="28575" cy="28575"/>
            </a:xfrm>
            <a:prstGeom prst="ellipse">
              <a:avLst/>
            </a:prstGeom>
            <a:solidFill>
              <a:srgbClr val="7F7F7F"/>
            </a:solid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solidFill>
                  <a:srgbClr val="000000"/>
                </a:solidFill>
              </a:endParaRPr>
            </a:p>
          </p:txBody>
        </p:sp>
        <p:sp>
          <p:nvSpPr>
            <p:cNvPr id="23630" name="Oval 299"/>
            <p:cNvSpPr/>
            <p:nvPr/>
          </p:nvSpPr>
          <p:spPr>
            <a:xfrm>
              <a:off x="360362" y="1084262"/>
              <a:ext cx="28575" cy="28575"/>
            </a:xfrm>
            <a:prstGeom prst="ellipse">
              <a:avLst/>
            </a:prstGeom>
            <a:solidFill>
              <a:srgbClr val="7F7F7F"/>
            </a:solid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solidFill>
                  <a:srgbClr val="000000"/>
                </a:solidFill>
              </a:endParaRPr>
            </a:p>
          </p:txBody>
        </p:sp>
        <p:sp>
          <p:nvSpPr>
            <p:cNvPr id="23631" name="Freeform 300"/>
            <p:cNvSpPr/>
            <p:nvPr/>
          </p:nvSpPr>
          <p:spPr>
            <a:xfrm>
              <a:off x="285750" y="452437"/>
              <a:ext cx="87312" cy="85725"/>
            </a:xfrm>
            <a:custGeom>
              <a:avLst/>
              <a:gdLst/>
              <a:ahLst/>
              <a:cxnLst>
                <a:cxn ang="0">
                  <a:pos x="0" y="57150"/>
                </a:cxn>
                <a:cxn ang="0">
                  <a:pos x="45273" y="15875"/>
                </a:cxn>
                <a:cxn ang="0">
                  <a:pos x="71143" y="25400"/>
                </a:cxn>
                <a:cxn ang="0">
                  <a:pos x="87312" y="85725"/>
                </a:cxn>
                <a:cxn ang="0">
                  <a:pos x="77611" y="19050"/>
                </a:cxn>
                <a:cxn ang="0">
                  <a:pos x="35572" y="0"/>
                </a:cxn>
                <a:cxn ang="0">
                  <a:pos x="0" y="57150"/>
                </a:cxn>
              </a:cxnLst>
              <a:pathLst>
                <a:path w="27" h="27">
                  <a:moveTo>
                    <a:pt x="0" y="18"/>
                  </a:moveTo>
                  <a:cubicBezTo>
                    <a:pt x="0" y="18"/>
                    <a:pt x="12" y="5"/>
                    <a:pt x="14" y="5"/>
                  </a:cubicBezTo>
                  <a:cubicBezTo>
                    <a:pt x="15" y="5"/>
                    <a:pt x="22" y="8"/>
                    <a:pt x="22" y="8"/>
                  </a:cubicBezTo>
                  <a:cubicBezTo>
                    <a:pt x="27" y="27"/>
                    <a:pt x="27" y="27"/>
                    <a:pt x="27" y="27"/>
                  </a:cubicBezTo>
                  <a:cubicBezTo>
                    <a:pt x="24" y="6"/>
                    <a:pt x="24" y="6"/>
                    <a:pt x="24" y="6"/>
                  </a:cubicBezTo>
                  <a:cubicBezTo>
                    <a:pt x="11" y="0"/>
                    <a:pt x="11" y="0"/>
                    <a:pt x="11" y="0"/>
                  </a:cubicBezTo>
                  <a:lnTo>
                    <a:pt x="0" y="18"/>
                  </a:lnTo>
                  <a:close/>
                </a:path>
              </a:pathLst>
            </a:custGeom>
            <a:solidFill>
              <a:srgbClr val="D9D9D9">
                <a:alpha val="100000"/>
              </a:srgbClr>
            </a:solidFill>
            <a:ln w="9525">
              <a:noFill/>
            </a:ln>
          </p:spPr>
          <p:txBody>
            <a:bodyPr/>
            <a:p>
              <a:endParaRPr lang="zh-CN" altLang="en-US"/>
            </a:p>
          </p:txBody>
        </p:sp>
        <p:sp>
          <p:nvSpPr>
            <p:cNvPr id="23632" name="Freeform 301"/>
            <p:cNvSpPr/>
            <p:nvPr/>
          </p:nvSpPr>
          <p:spPr>
            <a:xfrm>
              <a:off x="373062" y="452437"/>
              <a:ext cx="87312" cy="85725"/>
            </a:xfrm>
            <a:custGeom>
              <a:avLst/>
              <a:gdLst/>
              <a:ahLst/>
              <a:cxnLst>
                <a:cxn ang="0">
                  <a:pos x="87312" y="57150"/>
                </a:cxn>
                <a:cxn ang="0">
                  <a:pos x="42039" y="15875"/>
                </a:cxn>
                <a:cxn ang="0">
                  <a:pos x="16169" y="25400"/>
                </a:cxn>
                <a:cxn ang="0">
                  <a:pos x="0" y="85725"/>
                </a:cxn>
                <a:cxn ang="0">
                  <a:pos x="12935" y="19050"/>
                </a:cxn>
                <a:cxn ang="0">
                  <a:pos x="51740" y="0"/>
                </a:cxn>
                <a:cxn ang="0">
                  <a:pos x="87312" y="57150"/>
                </a:cxn>
              </a:cxnLst>
              <a:pathLst>
                <a:path w="27" h="27">
                  <a:moveTo>
                    <a:pt x="27" y="18"/>
                  </a:moveTo>
                  <a:cubicBezTo>
                    <a:pt x="27" y="18"/>
                    <a:pt x="15" y="5"/>
                    <a:pt x="13" y="5"/>
                  </a:cubicBezTo>
                  <a:cubicBezTo>
                    <a:pt x="12" y="5"/>
                    <a:pt x="5" y="8"/>
                    <a:pt x="5" y="8"/>
                  </a:cubicBezTo>
                  <a:cubicBezTo>
                    <a:pt x="0" y="27"/>
                    <a:pt x="0" y="27"/>
                    <a:pt x="0" y="27"/>
                  </a:cubicBezTo>
                  <a:cubicBezTo>
                    <a:pt x="4" y="6"/>
                    <a:pt x="4" y="6"/>
                    <a:pt x="4" y="6"/>
                  </a:cubicBezTo>
                  <a:cubicBezTo>
                    <a:pt x="16" y="0"/>
                    <a:pt x="16" y="0"/>
                    <a:pt x="16" y="0"/>
                  </a:cubicBezTo>
                  <a:lnTo>
                    <a:pt x="27" y="18"/>
                  </a:lnTo>
                  <a:close/>
                </a:path>
              </a:pathLst>
            </a:custGeom>
            <a:solidFill>
              <a:srgbClr val="D9D9D9">
                <a:alpha val="100000"/>
              </a:srgbClr>
            </a:solidFill>
            <a:ln w="9525">
              <a:noFill/>
            </a:ln>
          </p:spPr>
          <p:txBody>
            <a:bodyPr/>
            <a:p>
              <a:endParaRPr lang="zh-CN" altLang="en-US"/>
            </a:p>
          </p:txBody>
        </p:sp>
        <p:sp>
          <p:nvSpPr>
            <p:cNvPr id="23633" name="Freeform 302"/>
            <p:cNvSpPr/>
            <p:nvPr/>
          </p:nvSpPr>
          <p:spPr>
            <a:xfrm>
              <a:off x="273050" y="360362"/>
              <a:ext cx="90487" cy="149225"/>
            </a:xfrm>
            <a:custGeom>
              <a:avLst/>
              <a:gdLst/>
              <a:ahLst/>
              <a:cxnLst>
                <a:cxn ang="0">
                  <a:pos x="90487" y="111125"/>
                </a:cxn>
                <a:cxn ang="0">
                  <a:pos x="54939" y="0"/>
                </a:cxn>
                <a:cxn ang="0">
                  <a:pos x="25853" y="41275"/>
                </a:cxn>
                <a:cxn ang="0">
                  <a:pos x="12927" y="149225"/>
                </a:cxn>
                <a:cxn ang="0">
                  <a:pos x="51707" y="101600"/>
                </a:cxn>
                <a:cxn ang="0">
                  <a:pos x="90487" y="111125"/>
                </a:cxn>
              </a:cxnLst>
              <a:pathLst>
                <a:path w="28" h="47">
                  <a:moveTo>
                    <a:pt x="28" y="35"/>
                  </a:moveTo>
                  <a:cubicBezTo>
                    <a:pt x="14" y="21"/>
                    <a:pt x="17" y="0"/>
                    <a:pt x="17" y="0"/>
                  </a:cubicBezTo>
                  <a:cubicBezTo>
                    <a:pt x="8" y="13"/>
                    <a:pt x="8" y="13"/>
                    <a:pt x="8" y="13"/>
                  </a:cubicBezTo>
                  <a:cubicBezTo>
                    <a:pt x="8" y="13"/>
                    <a:pt x="0" y="23"/>
                    <a:pt x="4" y="47"/>
                  </a:cubicBezTo>
                  <a:cubicBezTo>
                    <a:pt x="4" y="47"/>
                    <a:pt x="14" y="34"/>
                    <a:pt x="16" y="32"/>
                  </a:cubicBezTo>
                  <a:cubicBezTo>
                    <a:pt x="18" y="31"/>
                    <a:pt x="28" y="35"/>
                    <a:pt x="28" y="35"/>
                  </a:cubicBezTo>
                  <a:close/>
                </a:path>
              </a:pathLst>
            </a:custGeom>
            <a:solidFill>
              <a:srgbClr val="3399FF">
                <a:alpha val="100000"/>
              </a:srgbClr>
            </a:solidFill>
            <a:ln w="9525">
              <a:noFill/>
            </a:ln>
          </p:spPr>
          <p:txBody>
            <a:bodyPr/>
            <a:p>
              <a:endParaRPr lang="zh-CN" altLang="en-US"/>
            </a:p>
          </p:txBody>
        </p:sp>
        <p:sp>
          <p:nvSpPr>
            <p:cNvPr id="23634" name="Freeform 303"/>
            <p:cNvSpPr/>
            <p:nvPr/>
          </p:nvSpPr>
          <p:spPr>
            <a:xfrm>
              <a:off x="385762" y="360362"/>
              <a:ext cx="90487" cy="149225"/>
            </a:xfrm>
            <a:custGeom>
              <a:avLst/>
              <a:gdLst/>
              <a:ahLst/>
              <a:cxnLst>
                <a:cxn ang="0">
                  <a:pos x="0" y="111125"/>
                </a:cxn>
                <a:cxn ang="0">
                  <a:pos x="35548" y="0"/>
                </a:cxn>
                <a:cxn ang="0">
                  <a:pos x="64634" y="41275"/>
                </a:cxn>
                <a:cxn ang="0">
                  <a:pos x="77560" y="149225"/>
                </a:cxn>
                <a:cxn ang="0">
                  <a:pos x="38780" y="101600"/>
                </a:cxn>
                <a:cxn ang="0">
                  <a:pos x="0" y="111125"/>
                </a:cxn>
              </a:cxnLst>
              <a:pathLst>
                <a:path w="28" h="47">
                  <a:moveTo>
                    <a:pt x="0" y="35"/>
                  </a:moveTo>
                  <a:cubicBezTo>
                    <a:pt x="13" y="21"/>
                    <a:pt x="11" y="0"/>
                    <a:pt x="11" y="0"/>
                  </a:cubicBezTo>
                  <a:cubicBezTo>
                    <a:pt x="20" y="13"/>
                    <a:pt x="20" y="13"/>
                    <a:pt x="20" y="13"/>
                  </a:cubicBezTo>
                  <a:cubicBezTo>
                    <a:pt x="20" y="13"/>
                    <a:pt x="28" y="23"/>
                    <a:pt x="24" y="47"/>
                  </a:cubicBezTo>
                  <a:cubicBezTo>
                    <a:pt x="24" y="47"/>
                    <a:pt x="13" y="34"/>
                    <a:pt x="12" y="32"/>
                  </a:cubicBezTo>
                  <a:cubicBezTo>
                    <a:pt x="10" y="31"/>
                    <a:pt x="0" y="35"/>
                    <a:pt x="0" y="35"/>
                  </a:cubicBezTo>
                  <a:close/>
                </a:path>
              </a:pathLst>
            </a:custGeom>
            <a:solidFill>
              <a:srgbClr val="3399FF">
                <a:alpha val="100000"/>
              </a:srgbClr>
            </a:solidFill>
            <a:ln w="9525">
              <a:noFill/>
            </a:ln>
          </p:spPr>
          <p:txBody>
            <a:bodyPr/>
            <a:p>
              <a:endParaRPr lang="zh-CN" altLang="en-US"/>
            </a:p>
          </p:txBody>
        </p:sp>
        <p:sp>
          <p:nvSpPr>
            <p:cNvPr id="23635" name="Freeform 304"/>
            <p:cNvSpPr/>
            <p:nvPr/>
          </p:nvSpPr>
          <p:spPr>
            <a:xfrm>
              <a:off x="247650" y="0"/>
              <a:ext cx="260350" cy="550862"/>
            </a:xfrm>
            <a:custGeom>
              <a:avLst/>
              <a:gdLst/>
              <a:ahLst/>
              <a:cxnLst>
                <a:cxn ang="0">
                  <a:pos x="57856" y="550862"/>
                </a:cxn>
                <a:cxn ang="0">
                  <a:pos x="54641" y="493547"/>
                </a:cxn>
                <a:cxn ang="0">
                  <a:pos x="54641" y="442600"/>
                </a:cxn>
                <a:cxn ang="0">
                  <a:pos x="67498" y="366180"/>
                </a:cxn>
                <a:cxn ang="0">
                  <a:pos x="35356" y="264286"/>
                </a:cxn>
                <a:cxn ang="0">
                  <a:pos x="67498" y="130551"/>
                </a:cxn>
                <a:cxn ang="0">
                  <a:pos x="80355" y="127367"/>
                </a:cxn>
                <a:cxn ang="0">
                  <a:pos x="131782" y="120999"/>
                </a:cxn>
                <a:cxn ang="0">
                  <a:pos x="173567" y="448968"/>
                </a:cxn>
                <a:cxn ang="0">
                  <a:pos x="228208" y="385285"/>
                </a:cxn>
                <a:cxn ang="0">
                  <a:pos x="212137" y="458521"/>
                </a:cxn>
                <a:cxn ang="0">
                  <a:pos x="228208" y="519020"/>
                </a:cxn>
                <a:cxn ang="0">
                  <a:pos x="221780" y="483994"/>
                </a:cxn>
                <a:cxn ang="0">
                  <a:pos x="260350" y="433048"/>
                </a:cxn>
                <a:cxn ang="0">
                  <a:pos x="247493" y="337522"/>
                </a:cxn>
                <a:cxn ang="0">
                  <a:pos x="244279" y="146472"/>
                </a:cxn>
                <a:cxn ang="0">
                  <a:pos x="70712" y="79604"/>
                </a:cxn>
                <a:cxn ang="0">
                  <a:pos x="25714" y="127367"/>
                </a:cxn>
                <a:cxn ang="0">
                  <a:pos x="6428" y="277023"/>
                </a:cxn>
                <a:cxn ang="0">
                  <a:pos x="32142" y="369364"/>
                </a:cxn>
                <a:cxn ang="0">
                  <a:pos x="38570" y="426679"/>
                </a:cxn>
                <a:cxn ang="0">
                  <a:pos x="32142" y="499915"/>
                </a:cxn>
                <a:cxn ang="0">
                  <a:pos x="57856" y="550862"/>
                </a:cxn>
              </a:cxnLst>
              <a:pathLst>
                <a:path w="81" h="173">
                  <a:moveTo>
                    <a:pt x="18" y="173"/>
                  </a:moveTo>
                  <a:cubicBezTo>
                    <a:pt x="25" y="170"/>
                    <a:pt x="26" y="162"/>
                    <a:pt x="17" y="155"/>
                  </a:cubicBezTo>
                  <a:cubicBezTo>
                    <a:pt x="10" y="149"/>
                    <a:pt x="14" y="142"/>
                    <a:pt x="17" y="139"/>
                  </a:cubicBezTo>
                  <a:cubicBezTo>
                    <a:pt x="21" y="136"/>
                    <a:pt x="31" y="125"/>
                    <a:pt x="21" y="115"/>
                  </a:cubicBezTo>
                  <a:cubicBezTo>
                    <a:pt x="13" y="108"/>
                    <a:pt x="11" y="96"/>
                    <a:pt x="11" y="83"/>
                  </a:cubicBezTo>
                  <a:cubicBezTo>
                    <a:pt x="11" y="70"/>
                    <a:pt x="19" y="46"/>
                    <a:pt x="21" y="41"/>
                  </a:cubicBezTo>
                  <a:cubicBezTo>
                    <a:pt x="23" y="37"/>
                    <a:pt x="25" y="40"/>
                    <a:pt x="25" y="40"/>
                  </a:cubicBezTo>
                  <a:cubicBezTo>
                    <a:pt x="25" y="40"/>
                    <a:pt x="31" y="25"/>
                    <a:pt x="41" y="38"/>
                  </a:cubicBezTo>
                  <a:cubicBezTo>
                    <a:pt x="60" y="63"/>
                    <a:pt x="79" y="120"/>
                    <a:pt x="54" y="141"/>
                  </a:cubicBezTo>
                  <a:cubicBezTo>
                    <a:pt x="54" y="141"/>
                    <a:pt x="70" y="130"/>
                    <a:pt x="71" y="121"/>
                  </a:cubicBezTo>
                  <a:cubicBezTo>
                    <a:pt x="71" y="121"/>
                    <a:pt x="76" y="132"/>
                    <a:pt x="66" y="144"/>
                  </a:cubicBezTo>
                  <a:cubicBezTo>
                    <a:pt x="60" y="151"/>
                    <a:pt x="61" y="162"/>
                    <a:pt x="71" y="163"/>
                  </a:cubicBezTo>
                  <a:cubicBezTo>
                    <a:pt x="71" y="163"/>
                    <a:pt x="63" y="159"/>
                    <a:pt x="69" y="152"/>
                  </a:cubicBezTo>
                  <a:cubicBezTo>
                    <a:pt x="73" y="146"/>
                    <a:pt x="80" y="147"/>
                    <a:pt x="81" y="136"/>
                  </a:cubicBezTo>
                  <a:cubicBezTo>
                    <a:pt x="81" y="136"/>
                    <a:pt x="76" y="118"/>
                    <a:pt x="77" y="106"/>
                  </a:cubicBezTo>
                  <a:cubicBezTo>
                    <a:pt x="78" y="94"/>
                    <a:pt x="79" y="55"/>
                    <a:pt x="76" y="46"/>
                  </a:cubicBezTo>
                  <a:cubicBezTo>
                    <a:pt x="72" y="37"/>
                    <a:pt x="40" y="0"/>
                    <a:pt x="22" y="25"/>
                  </a:cubicBezTo>
                  <a:cubicBezTo>
                    <a:pt x="22" y="25"/>
                    <a:pt x="12" y="27"/>
                    <a:pt x="8" y="40"/>
                  </a:cubicBezTo>
                  <a:cubicBezTo>
                    <a:pt x="4" y="53"/>
                    <a:pt x="2" y="74"/>
                    <a:pt x="2" y="87"/>
                  </a:cubicBezTo>
                  <a:cubicBezTo>
                    <a:pt x="3" y="99"/>
                    <a:pt x="8" y="113"/>
                    <a:pt x="10" y="116"/>
                  </a:cubicBezTo>
                  <a:cubicBezTo>
                    <a:pt x="13" y="120"/>
                    <a:pt x="18" y="128"/>
                    <a:pt x="12" y="134"/>
                  </a:cubicBezTo>
                  <a:cubicBezTo>
                    <a:pt x="6" y="140"/>
                    <a:pt x="0" y="150"/>
                    <a:pt x="10" y="157"/>
                  </a:cubicBezTo>
                  <a:cubicBezTo>
                    <a:pt x="20" y="164"/>
                    <a:pt x="23" y="166"/>
                    <a:pt x="18" y="173"/>
                  </a:cubicBezTo>
                  <a:close/>
                </a:path>
              </a:pathLst>
            </a:custGeom>
            <a:solidFill>
              <a:srgbClr val="281B17">
                <a:alpha val="100000"/>
              </a:srgbClr>
            </a:solidFill>
            <a:ln w="9525">
              <a:noFill/>
            </a:ln>
          </p:spPr>
          <p:txBody>
            <a:bodyPr/>
            <a:p>
              <a:endParaRPr lang="zh-CN" altLang="en-US"/>
            </a:p>
          </p:txBody>
        </p:sp>
      </p:grpSp>
      <p:sp>
        <p:nvSpPr>
          <p:cNvPr id="20651" name="矩形 206"/>
          <p:cNvSpPr>
            <a:spLocks noChangeArrowheads="1"/>
          </p:cNvSpPr>
          <p:nvPr/>
        </p:nvSpPr>
        <p:spPr bwMode="auto">
          <a:xfrm>
            <a:off x="7629525" y="1508125"/>
            <a:ext cx="2878138" cy="646113"/>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519CD6"/>
                </a:solidFill>
                <a:effectLst/>
                <a:uLnTx/>
                <a:uFillTx/>
                <a:latin typeface="微软雅黑" panose="020B0503020204020204" pitchFamily="34" charset="-122"/>
                <a:ea typeface="微软雅黑" panose="020B0503020204020204" pitchFamily="34" charset="-122"/>
                <a:cs typeface="+mn-cs"/>
              </a:rPr>
              <a:t>疫情原因，政府部门严格要求进口件及冷冻食品管控</a:t>
            </a:r>
            <a:endParaRPr kumimoji="0" lang="zh-CN" altLang="en-US" sz="1100" b="1" i="0" u="none" strike="noStrike" kern="0" cap="none" spc="0" normalizeH="0" baseline="0" noProof="0" dirty="0">
              <a:ln>
                <a:noFill/>
              </a:ln>
              <a:solidFill>
                <a:srgbClr val="519CD6"/>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nvGrpSpPr>
          <p:cNvPr id="20652" name="组合 207"/>
          <p:cNvGrpSpPr/>
          <p:nvPr/>
        </p:nvGrpSpPr>
        <p:grpSpPr>
          <a:xfrm>
            <a:off x="10352088" y="4256088"/>
            <a:ext cx="604837" cy="984250"/>
            <a:chOff x="0" y="0"/>
            <a:chExt cx="1789113" cy="2909889"/>
          </a:xfrm>
        </p:grpSpPr>
        <p:sp>
          <p:nvSpPr>
            <p:cNvPr id="23575" name="AutoShape 145"/>
            <p:cNvSpPr>
              <a:spLocks noChangeAspect="1" noTextEdit="1"/>
            </p:cNvSpPr>
            <p:nvPr/>
          </p:nvSpPr>
          <p:spPr>
            <a:xfrm>
              <a:off x="0" y="36513"/>
              <a:ext cx="1789113" cy="2849563"/>
            </a:xfrm>
            <a:prstGeom prst="rect">
              <a:avLst/>
            </a:prstGeom>
            <a:noFill/>
            <a:ln w="9525">
              <a:noFill/>
            </a:ln>
          </p:spPr>
          <p:txBody>
            <a:bodyPr/>
            <a:p>
              <a:endParaRPr lang="zh-CN" altLang="en-US"/>
            </a:p>
          </p:txBody>
        </p:sp>
        <p:sp>
          <p:nvSpPr>
            <p:cNvPr id="23576" name="Freeform 147"/>
            <p:cNvSpPr/>
            <p:nvPr/>
          </p:nvSpPr>
          <p:spPr>
            <a:xfrm>
              <a:off x="1168400" y="357188"/>
              <a:ext cx="198438" cy="173038"/>
            </a:xfrm>
            <a:custGeom>
              <a:avLst/>
              <a:gdLst/>
              <a:ahLst/>
              <a:cxnLst>
                <a:cxn ang="0">
                  <a:pos x="136426" y="160678"/>
                </a:cxn>
                <a:cxn ang="0">
                  <a:pos x="99219" y="173038"/>
                </a:cxn>
                <a:cxn ang="0">
                  <a:pos x="37207" y="160678"/>
                </a:cxn>
                <a:cxn ang="0">
                  <a:pos x="0" y="123599"/>
                </a:cxn>
                <a:cxn ang="0">
                  <a:pos x="0" y="24720"/>
                </a:cxn>
                <a:cxn ang="0">
                  <a:pos x="198438" y="0"/>
                </a:cxn>
                <a:cxn ang="0">
                  <a:pos x="198438" y="61799"/>
                </a:cxn>
                <a:cxn ang="0">
                  <a:pos x="136426" y="160678"/>
                </a:cxn>
              </a:cxnLst>
              <a:pathLst>
                <a:path w="16" h="14">
                  <a:moveTo>
                    <a:pt x="11" y="13"/>
                  </a:moveTo>
                  <a:cubicBezTo>
                    <a:pt x="11" y="13"/>
                    <a:pt x="9" y="13"/>
                    <a:pt x="8" y="14"/>
                  </a:cubicBezTo>
                  <a:cubicBezTo>
                    <a:pt x="8" y="14"/>
                    <a:pt x="4" y="14"/>
                    <a:pt x="3" y="13"/>
                  </a:cubicBezTo>
                  <a:cubicBezTo>
                    <a:pt x="2" y="11"/>
                    <a:pt x="0" y="10"/>
                    <a:pt x="0" y="10"/>
                  </a:cubicBezTo>
                  <a:cubicBezTo>
                    <a:pt x="0" y="2"/>
                    <a:pt x="0" y="2"/>
                    <a:pt x="0" y="2"/>
                  </a:cubicBezTo>
                  <a:cubicBezTo>
                    <a:pt x="0" y="2"/>
                    <a:pt x="8" y="8"/>
                    <a:pt x="16" y="0"/>
                  </a:cubicBezTo>
                  <a:cubicBezTo>
                    <a:pt x="16" y="0"/>
                    <a:pt x="16" y="4"/>
                    <a:pt x="16" y="5"/>
                  </a:cubicBezTo>
                  <a:cubicBezTo>
                    <a:pt x="16" y="5"/>
                    <a:pt x="14" y="13"/>
                    <a:pt x="11" y="13"/>
                  </a:cubicBezTo>
                  <a:close/>
                </a:path>
              </a:pathLst>
            </a:custGeom>
            <a:solidFill>
              <a:srgbClr val="D08147">
                <a:alpha val="100000"/>
              </a:srgbClr>
            </a:solidFill>
            <a:ln w="9525">
              <a:noFill/>
            </a:ln>
          </p:spPr>
          <p:txBody>
            <a:bodyPr/>
            <a:p>
              <a:endParaRPr lang="zh-CN" altLang="en-US"/>
            </a:p>
          </p:txBody>
        </p:sp>
        <p:sp>
          <p:nvSpPr>
            <p:cNvPr id="23577" name="Freeform 148"/>
            <p:cNvSpPr/>
            <p:nvPr/>
          </p:nvSpPr>
          <p:spPr>
            <a:xfrm>
              <a:off x="1106488" y="49213"/>
              <a:ext cx="285750" cy="406400"/>
            </a:xfrm>
            <a:custGeom>
              <a:avLst/>
              <a:gdLst/>
              <a:ahLst/>
              <a:cxnLst>
                <a:cxn ang="0">
                  <a:pos x="273326" y="160097"/>
                </a:cxn>
                <a:cxn ang="0">
                  <a:pos x="285750" y="209358"/>
                </a:cxn>
                <a:cxn ang="0">
                  <a:pos x="285750" y="258618"/>
                </a:cxn>
                <a:cxn ang="0">
                  <a:pos x="273326" y="258618"/>
                </a:cxn>
                <a:cxn ang="0">
                  <a:pos x="260902" y="307879"/>
                </a:cxn>
                <a:cxn ang="0">
                  <a:pos x="198783" y="394085"/>
                </a:cxn>
                <a:cxn ang="0">
                  <a:pos x="124239" y="394085"/>
                </a:cxn>
                <a:cxn ang="0">
                  <a:pos x="37272" y="320194"/>
                </a:cxn>
                <a:cxn ang="0">
                  <a:pos x="37272" y="283248"/>
                </a:cxn>
                <a:cxn ang="0">
                  <a:pos x="12424" y="283248"/>
                </a:cxn>
                <a:cxn ang="0">
                  <a:pos x="0" y="246303"/>
                </a:cxn>
                <a:cxn ang="0">
                  <a:pos x="0" y="184727"/>
                </a:cxn>
                <a:cxn ang="0">
                  <a:pos x="0" y="135467"/>
                </a:cxn>
                <a:cxn ang="0">
                  <a:pos x="111815" y="12315"/>
                </a:cxn>
                <a:cxn ang="0">
                  <a:pos x="260902" y="110836"/>
                </a:cxn>
                <a:cxn ang="0">
                  <a:pos x="273326" y="160097"/>
                </a:cxn>
              </a:cxnLst>
              <a:pathLst>
                <a:path w="23" h="33">
                  <a:moveTo>
                    <a:pt x="22" y="13"/>
                  </a:moveTo>
                  <a:cubicBezTo>
                    <a:pt x="22" y="13"/>
                    <a:pt x="23" y="16"/>
                    <a:pt x="23" y="17"/>
                  </a:cubicBezTo>
                  <a:cubicBezTo>
                    <a:pt x="23" y="18"/>
                    <a:pt x="23" y="21"/>
                    <a:pt x="23" y="21"/>
                  </a:cubicBezTo>
                  <a:cubicBezTo>
                    <a:pt x="23" y="21"/>
                    <a:pt x="22" y="21"/>
                    <a:pt x="22" y="21"/>
                  </a:cubicBezTo>
                  <a:cubicBezTo>
                    <a:pt x="22" y="21"/>
                    <a:pt x="22" y="25"/>
                    <a:pt x="21" y="25"/>
                  </a:cubicBezTo>
                  <a:cubicBezTo>
                    <a:pt x="21" y="26"/>
                    <a:pt x="18" y="32"/>
                    <a:pt x="16" y="32"/>
                  </a:cubicBezTo>
                  <a:cubicBezTo>
                    <a:pt x="14" y="33"/>
                    <a:pt x="12" y="33"/>
                    <a:pt x="10" y="32"/>
                  </a:cubicBezTo>
                  <a:cubicBezTo>
                    <a:pt x="8" y="32"/>
                    <a:pt x="4" y="27"/>
                    <a:pt x="3" y="26"/>
                  </a:cubicBezTo>
                  <a:cubicBezTo>
                    <a:pt x="3" y="25"/>
                    <a:pt x="3" y="23"/>
                    <a:pt x="3" y="23"/>
                  </a:cubicBezTo>
                  <a:cubicBezTo>
                    <a:pt x="3" y="23"/>
                    <a:pt x="2" y="24"/>
                    <a:pt x="1" y="23"/>
                  </a:cubicBezTo>
                  <a:cubicBezTo>
                    <a:pt x="1" y="23"/>
                    <a:pt x="1" y="21"/>
                    <a:pt x="0" y="20"/>
                  </a:cubicBezTo>
                  <a:cubicBezTo>
                    <a:pt x="0" y="18"/>
                    <a:pt x="0" y="15"/>
                    <a:pt x="0" y="15"/>
                  </a:cubicBezTo>
                  <a:cubicBezTo>
                    <a:pt x="0" y="15"/>
                    <a:pt x="0" y="12"/>
                    <a:pt x="0" y="11"/>
                  </a:cubicBezTo>
                  <a:cubicBezTo>
                    <a:pt x="0" y="10"/>
                    <a:pt x="1" y="1"/>
                    <a:pt x="9" y="1"/>
                  </a:cubicBezTo>
                  <a:cubicBezTo>
                    <a:pt x="17" y="0"/>
                    <a:pt x="19" y="5"/>
                    <a:pt x="21" y="9"/>
                  </a:cubicBezTo>
                  <a:cubicBezTo>
                    <a:pt x="21" y="9"/>
                    <a:pt x="22" y="12"/>
                    <a:pt x="22" y="13"/>
                  </a:cubicBezTo>
                  <a:close/>
                </a:path>
              </a:pathLst>
            </a:custGeom>
            <a:solidFill>
              <a:srgbClr val="F1B15F">
                <a:alpha val="100000"/>
              </a:srgbClr>
            </a:solidFill>
            <a:ln w="9525">
              <a:noFill/>
            </a:ln>
          </p:spPr>
          <p:txBody>
            <a:bodyPr/>
            <a:p>
              <a:endParaRPr lang="zh-CN" altLang="en-US"/>
            </a:p>
          </p:txBody>
        </p:sp>
        <p:sp>
          <p:nvSpPr>
            <p:cNvPr id="23578" name="Freeform 149"/>
            <p:cNvSpPr/>
            <p:nvPr/>
          </p:nvSpPr>
          <p:spPr>
            <a:xfrm>
              <a:off x="1106488" y="85726"/>
              <a:ext cx="285750" cy="369888"/>
            </a:xfrm>
            <a:custGeom>
              <a:avLst/>
              <a:gdLst/>
              <a:ahLst/>
              <a:cxnLst>
                <a:cxn ang="0">
                  <a:pos x="0" y="147955"/>
                </a:cxn>
                <a:cxn ang="0">
                  <a:pos x="0" y="98637"/>
                </a:cxn>
                <a:cxn ang="0">
                  <a:pos x="37272" y="0"/>
                </a:cxn>
                <a:cxn ang="0">
                  <a:pos x="74543" y="12330"/>
                </a:cxn>
                <a:cxn ang="0">
                  <a:pos x="86967" y="147955"/>
                </a:cxn>
                <a:cxn ang="0">
                  <a:pos x="74543" y="184944"/>
                </a:cxn>
                <a:cxn ang="0">
                  <a:pos x="74543" y="246592"/>
                </a:cxn>
                <a:cxn ang="0">
                  <a:pos x="124239" y="320570"/>
                </a:cxn>
                <a:cxn ang="0">
                  <a:pos x="136663" y="345229"/>
                </a:cxn>
                <a:cxn ang="0">
                  <a:pos x="198783" y="345229"/>
                </a:cxn>
                <a:cxn ang="0">
                  <a:pos x="248478" y="258922"/>
                </a:cxn>
                <a:cxn ang="0">
                  <a:pos x="223630" y="246592"/>
                </a:cxn>
                <a:cxn ang="0">
                  <a:pos x="248478" y="221933"/>
                </a:cxn>
                <a:cxn ang="0">
                  <a:pos x="236054" y="160285"/>
                </a:cxn>
                <a:cxn ang="0">
                  <a:pos x="223630" y="135626"/>
                </a:cxn>
                <a:cxn ang="0">
                  <a:pos x="211207" y="86307"/>
                </a:cxn>
                <a:cxn ang="0">
                  <a:pos x="198783" y="24659"/>
                </a:cxn>
                <a:cxn ang="0">
                  <a:pos x="211207" y="0"/>
                </a:cxn>
                <a:cxn ang="0">
                  <a:pos x="260902" y="73978"/>
                </a:cxn>
                <a:cxn ang="0">
                  <a:pos x="273326" y="123296"/>
                </a:cxn>
                <a:cxn ang="0">
                  <a:pos x="285750" y="172614"/>
                </a:cxn>
                <a:cxn ang="0">
                  <a:pos x="285750" y="221933"/>
                </a:cxn>
                <a:cxn ang="0">
                  <a:pos x="273326" y="221933"/>
                </a:cxn>
                <a:cxn ang="0">
                  <a:pos x="260902" y="271251"/>
                </a:cxn>
                <a:cxn ang="0">
                  <a:pos x="198783" y="357558"/>
                </a:cxn>
                <a:cxn ang="0">
                  <a:pos x="124239" y="357558"/>
                </a:cxn>
                <a:cxn ang="0">
                  <a:pos x="37272" y="283581"/>
                </a:cxn>
                <a:cxn ang="0">
                  <a:pos x="37272" y="246592"/>
                </a:cxn>
                <a:cxn ang="0">
                  <a:pos x="12424" y="246592"/>
                </a:cxn>
                <a:cxn ang="0">
                  <a:pos x="0" y="209603"/>
                </a:cxn>
                <a:cxn ang="0">
                  <a:pos x="0" y="147955"/>
                </a:cxn>
              </a:cxnLst>
              <a:pathLst>
                <a:path w="23" h="30">
                  <a:moveTo>
                    <a:pt x="0" y="12"/>
                  </a:moveTo>
                  <a:cubicBezTo>
                    <a:pt x="0" y="12"/>
                    <a:pt x="0" y="9"/>
                    <a:pt x="0" y="8"/>
                  </a:cubicBezTo>
                  <a:cubicBezTo>
                    <a:pt x="0" y="7"/>
                    <a:pt x="1" y="3"/>
                    <a:pt x="3" y="0"/>
                  </a:cubicBezTo>
                  <a:cubicBezTo>
                    <a:pt x="5" y="1"/>
                    <a:pt x="6" y="1"/>
                    <a:pt x="6" y="1"/>
                  </a:cubicBezTo>
                  <a:cubicBezTo>
                    <a:pt x="6" y="1"/>
                    <a:pt x="6" y="9"/>
                    <a:pt x="7" y="12"/>
                  </a:cubicBezTo>
                  <a:cubicBezTo>
                    <a:pt x="7" y="12"/>
                    <a:pt x="6" y="14"/>
                    <a:pt x="6" y="15"/>
                  </a:cubicBezTo>
                  <a:cubicBezTo>
                    <a:pt x="6" y="15"/>
                    <a:pt x="5" y="18"/>
                    <a:pt x="6" y="20"/>
                  </a:cubicBezTo>
                  <a:cubicBezTo>
                    <a:pt x="7" y="22"/>
                    <a:pt x="6" y="24"/>
                    <a:pt x="10" y="26"/>
                  </a:cubicBezTo>
                  <a:cubicBezTo>
                    <a:pt x="10" y="26"/>
                    <a:pt x="10" y="28"/>
                    <a:pt x="11" y="28"/>
                  </a:cubicBezTo>
                  <a:cubicBezTo>
                    <a:pt x="12" y="29"/>
                    <a:pt x="15" y="29"/>
                    <a:pt x="16" y="28"/>
                  </a:cubicBezTo>
                  <a:cubicBezTo>
                    <a:pt x="17" y="27"/>
                    <a:pt x="21" y="22"/>
                    <a:pt x="20" y="21"/>
                  </a:cubicBezTo>
                  <a:cubicBezTo>
                    <a:pt x="20" y="21"/>
                    <a:pt x="19" y="20"/>
                    <a:pt x="18" y="20"/>
                  </a:cubicBezTo>
                  <a:cubicBezTo>
                    <a:pt x="18" y="20"/>
                    <a:pt x="19" y="20"/>
                    <a:pt x="20" y="18"/>
                  </a:cubicBezTo>
                  <a:cubicBezTo>
                    <a:pt x="20" y="16"/>
                    <a:pt x="20" y="15"/>
                    <a:pt x="19" y="13"/>
                  </a:cubicBezTo>
                  <a:cubicBezTo>
                    <a:pt x="19" y="13"/>
                    <a:pt x="19" y="11"/>
                    <a:pt x="18" y="11"/>
                  </a:cubicBezTo>
                  <a:cubicBezTo>
                    <a:pt x="18" y="11"/>
                    <a:pt x="16" y="9"/>
                    <a:pt x="17" y="7"/>
                  </a:cubicBezTo>
                  <a:cubicBezTo>
                    <a:pt x="17" y="5"/>
                    <a:pt x="17" y="3"/>
                    <a:pt x="16" y="2"/>
                  </a:cubicBezTo>
                  <a:cubicBezTo>
                    <a:pt x="16" y="2"/>
                    <a:pt x="16" y="1"/>
                    <a:pt x="17" y="0"/>
                  </a:cubicBezTo>
                  <a:cubicBezTo>
                    <a:pt x="19" y="1"/>
                    <a:pt x="20" y="3"/>
                    <a:pt x="21" y="6"/>
                  </a:cubicBezTo>
                  <a:cubicBezTo>
                    <a:pt x="21" y="6"/>
                    <a:pt x="22" y="9"/>
                    <a:pt x="22" y="10"/>
                  </a:cubicBezTo>
                  <a:cubicBezTo>
                    <a:pt x="22" y="10"/>
                    <a:pt x="23" y="13"/>
                    <a:pt x="23" y="14"/>
                  </a:cubicBezTo>
                  <a:cubicBezTo>
                    <a:pt x="23" y="15"/>
                    <a:pt x="23" y="18"/>
                    <a:pt x="23" y="18"/>
                  </a:cubicBezTo>
                  <a:cubicBezTo>
                    <a:pt x="23" y="18"/>
                    <a:pt x="22" y="18"/>
                    <a:pt x="22" y="18"/>
                  </a:cubicBezTo>
                  <a:cubicBezTo>
                    <a:pt x="22" y="18"/>
                    <a:pt x="22" y="22"/>
                    <a:pt x="21" y="22"/>
                  </a:cubicBezTo>
                  <a:cubicBezTo>
                    <a:pt x="21" y="23"/>
                    <a:pt x="18" y="29"/>
                    <a:pt x="16" y="29"/>
                  </a:cubicBezTo>
                  <a:cubicBezTo>
                    <a:pt x="14" y="30"/>
                    <a:pt x="12" y="30"/>
                    <a:pt x="10" y="29"/>
                  </a:cubicBezTo>
                  <a:cubicBezTo>
                    <a:pt x="8" y="29"/>
                    <a:pt x="4" y="24"/>
                    <a:pt x="3" y="23"/>
                  </a:cubicBezTo>
                  <a:cubicBezTo>
                    <a:pt x="3" y="22"/>
                    <a:pt x="3" y="20"/>
                    <a:pt x="3" y="20"/>
                  </a:cubicBezTo>
                  <a:cubicBezTo>
                    <a:pt x="3" y="20"/>
                    <a:pt x="2" y="21"/>
                    <a:pt x="1" y="20"/>
                  </a:cubicBezTo>
                  <a:cubicBezTo>
                    <a:pt x="1" y="20"/>
                    <a:pt x="1" y="18"/>
                    <a:pt x="0" y="17"/>
                  </a:cubicBezTo>
                  <a:cubicBezTo>
                    <a:pt x="0" y="15"/>
                    <a:pt x="0" y="12"/>
                    <a:pt x="0" y="12"/>
                  </a:cubicBezTo>
                  <a:close/>
                </a:path>
              </a:pathLst>
            </a:custGeom>
            <a:solidFill>
              <a:srgbClr val="E99D5A">
                <a:alpha val="100000"/>
              </a:srgbClr>
            </a:solidFill>
            <a:ln w="9525">
              <a:noFill/>
            </a:ln>
          </p:spPr>
          <p:txBody>
            <a:bodyPr/>
            <a:p>
              <a:endParaRPr lang="zh-CN" altLang="en-US"/>
            </a:p>
          </p:txBody>
        </p:sp>
        <p:sp>
          <p:nvSpPr>
            <p:cNvPr id="23579" name="Freeform 150"/>
            <p:cNvSpPr/>
            <p:nvPr/>
          </p:nvSpPr>
          <p:spPr>
            <a:xfrm>
              <a:off x="1081088" y="0"/>
              <a:ext cx="311150" cy="307975"/>
            </a:xfrm>
            <a:custGeom>
              <a:avLst/>
              <a:gdLst/>
              <a:ahLst/>
              <a:cxnLst>
                <a:cxn ang="0">
                  <a:pos x="298704" y="258699"/>
                </a:cxn>
                <a:cxn ang="0">
                  <a:pos x="286258" y="271018"/>
                </a:cxn>
                <a:cxn ang="0">
                  <a:pos x="273812" y="209423"/>
                </a:cxn>
                <a:cxn ang="0">
                  <a:pos x="248920" y="135509"/>
                </a:cxn>
                <a:cxn ang="0">
                  <a:pos x="136906" y="123190"/>
                </a:cxn>
                <a:cxn ang="0">
                  <a:pos x="87122" y="147828"/>
                </a:cxn>
                <a:cxn ang="0">
                  <a:pos x="62230" y="221742"/>
                </a:cxn>
                <a:cxn ang="0">
                  <a:pos x="62230" y="271018"/>
                </a:cxn>
                <a:cxn ang="0">
                  <a:pos x="62230" y="307975"/>
                </a:cxn>
                <a:cxn ang="0">
                  <a:pos x="49784" y="307975"/>
                </a:cxn>
                <a:cxn ang="0">
                  <a:pos x="37338" y="258699"/>
                </a:cxn>
                <a:cxn ang="0">
                  <a:pos x="24892" y="271018"/>
                </a:cxn>
                <a:cxn ang="0">
                  <a:pos x="24892" y="234061"/>
                </a:cxn>
                <a:cxn ang="0">
                  <a:pos x="0" y="160147"/>
                </a:cxn>
                <a:cxn ang="0">
                  <a:pos x="74676" y="49276"/>
                </a:cxn>
                <a:cxn ang="0">
                  <a:pos x="174244" y="36957"/>
                </a:cxn>
                <a:cxn ang="0">
                  <a:pos x="273812" y="86233"/>
                </a:cxn>
                <a:cxn ang="0">
                  <a:pos x="311150" y="135509"/>
                </a:cxn>
                <a:cxn ang="0">
                  <a:pos x="311150" y="234061"/>
                </a:cxn>
                <a:cxn ang="0">
                  <a:pos x="298704" y="221742"/>
                </a:cxn>
                <a:cxn ang="0">
                  <a:pos x="298704" y="258699"/>
                </a:cxn>
              </a:cxnLst>
              <a:pathLst>
                <a:path w="25" h="25">
                  <a:moveTo>
                    <a:pt x="24" y="21"/>
                  </a:moveTo>
                  <a:cubicBezTo>
                    <a:pt x="23" y="22"/>
                    <a:pt x="23" y="22"/>
                    <a:pt x="23" y="22"/>
                  </a:cubicBezTo>
                  <a:cubicBezTo>
                    <a:pt x="23" y="22"/>
                    <a:pt x="23" y="18"/>
                    <a:pt x="22" y="17"/>
                  </a:cubicBezTo>
                  <a:cubicBezTo>
                    <a:pt x="22" y="16"/>
                    <a:pt x="20" y="11"/>
                    <a:pt x="20" y="11"/>
                  </a:cubicBezTo>
                  <a:cubicBezTo>
                    <a:pt x="20" y="11"/>
                    <a:pt x="14" y="9"/>
                    <a:pt x="11" y="10"/>
                  </a:cubicBezTo>
                  <a:cubicBezTo>
                    <a:pt x="11" y="10"/>
                    <a:pt x="8" y="12"/>
                    <a:pt x="7" y="12"/>
                  </a:cubicBezTo>
                  <a:cubicBezTo>
                    <a:pt x="7" y="13"/>
                    <a:pt x="5" y="15"/>
                    <a:pt x="5" y="18"/>
                  </a:cubicBezTo>
                  <a:cubicBezTo>
                    <a:pt x="5" y="18"/>
                    <a:pt x="4" y="21"/>
                    <a:pt x="5" y="22"/>
                  </a:cubicBezTo>
                  <a:cubicBezTo>
                    <a:pt x="5" y="23"/>
                    <a:pt x="5" y="25"/>
                    <a:pt x="5" y="25"/>
                  </a:cubicBezTo>
                  <a:cubicBezTo>
                    <a:pt x="4" y="25"/>
                    <a:pt x="4" y="25"/>
                    <a:pt x="4" y="25"/>
                  </a:cubicBezTo>
                  <a:cubicBezTo>
                    <a:pt x="4" y="25"/>
                    <a:pt x="4" y="21"/>
                    <a:pt x="3" y="21"/>
                  </a:cubicBezTo>
                  <a:cubicBezTo>
                    <a:pt x="2" y="20"/>
                    <a:pt x="2" y="22"/>
                    <a:pt x="2" y="22"/>
                  </a:cubicBezTo>
                  <a:cubicBezTo>
                    <a:pt x="2" y="22"/>
                    <a:pt x="2" y="19"/>
                    <a:pt x="2" y="19"/>
                  </a:cubicBezTo>
                  <a:cubicBezTo>
                    <a:pt x="1" y="18"/>
                    <a:pt x="0" y="13"/>
                    <a:pt x="0" y="13"/>
                  </a:cubicBezTo>
                  <a:cubicBezTo>
                    <a:pt x="0" y="13"/>
                    <a:pt x="2" y="8"/>
                    <a:pt x="6" y="4"/>
                  </a:cubicBezTo>
                  <a:cubicBezTo>
                    <a:pt x="10" y="0"/>
                    <a:pt x="14" y="3"/>
                    <a:pt x="14" y="3"/>
                  </a:cubicBezTo>
                  <a:cubicBezTo>
                    <a:pt x="14" y="3"/>
                    <a:pt x="18" y="2"/>
                    <a:pt x="22" y="7"/>
                  </a:cubicBezTo>
                  <a:cubicBezTo>
                    <a:pt x="22" y="7"/>
                    <a:pt x="25" y="10"/>
                    <a:pt x="25" y="11"/>
                  </a:cubicBezTo>
                  <a:cubicBezTo>
                    <a:pt x="25" y="11"/>
                    <a:pt x="25" y="18"/>
                    <a:pt x="25" y="19"/>
                  </a:cubicBezTo>
                  <a:cubicBezTo>
                    <a:pt x="25" y="19"/>
                    <a:pt x="24" y="18"/>
                    <a:pt x="24" y="18"/>
                  </a:cubicBezTo>
                  <a:cubicBezTo>
                    <a:pt x="24" y="18"/>
                    <a:pt x="24" y="21"/>
                    <a:pt x="24" y="21"/>
                  </a:cubicBezTo>
                </a:path>
              </a:pathLst>
            </a:custGeom>
            <a:solidFill>
              <a:srgbClr val="281517">
                <a:alpha val="100000"/>
              </a:srgbClr>
            </a:solidFill>
            <a:ln w="9525">
              <a:noFill/>
            </a:ln>
          </p:spPr>
          <p:txBody>
            <a:bodyPr/>
            <a:p>
              <a:endParaRPr lang="zh-CN" altLang="en-US"/>
            </a:p>
          </p:txBody>
        </p:sp>
        <p:sp>
          <p:nvSpPr>
            <p:cNvPr id="23580" name="Freeform 151"/>
            <p:cNvSpPr/>
            <p:nvPr/>
          </p:nvSpPr>
          <p:spPr>
            <a:xfrm>
              <a:off x="1516063" y="1368426"/>
              <a:ext cx="136525" cy="209550"/>
            </a:xfrm>
            <a:custGeom>
              <a:avLst/>
              <a:gdLst/>
              <a:ahLst/>
              <a:cxnLst>
                <a:cxn ang="0">
                  <a:pos x="136525" y="0"/>
                </a:cxn>
                <a:cxn ang="0">
                  <a:pos x="136525" y="172571"/>
                </a:cxn>
                <a:cxn ang="0">
                  <a:pos x="0" y="209550"/>
                </a:cxn>
                <a:cxn ang="0">
                  <a:pos x="62057" y="0"/>
                </a:cxn>
                <a:cxn ang="0">
                  <a:pos x="136525" y="0"/>
                </a:cxn>
              </a:cxnLst>
              <a:pathLst>
                <a:path w="11" h="17">
                  <a:moveTo>
                    <a:pt x="11" y="0"/>
                  </a:moveTo>
                  <a:cubicBezTo>
                    <a:pt x="11" y="0"/>
                    <a:pt x="11" y="13"/>
                    <a:pt x="11" y="14"/>
                  </a:cubicBezTo>
                  <a:cubicBezTo>
                    <a:pt x="10" y="16"/>
                    <a:pt x="0" y="17"/>
                    <a:pt x="0" y="17"/>
                  </a:cubicBezTo>
                  <a:cubicBezTo>
                    <a:pt x="5" y="0"/>
                    <a:pt x="5" y="0"/>
                    <a:pt x="5" y="0"/>
                  </a:cubicBezTo>
                  <a:lnTo>
                    <a:pt x="11" y="0"/>
                  </a:lnTo>
                  <a:close/>
                </a:path>
              </a:pathLst>
            </a:custGeom>
            <a:solidFill>
              <a:srgbClr val="000000">
                <a:alpha val="100000"/>
              </a:srgbClr>
            </a:solidFill>
            <a:ln w="9525">
              <a:noFill/>
            </a:ln>
          </p:spPr>
          <p:txBody>
            <a:bodyPr/>
            <a:p>
              <a:endParaRPr lang="zh-CN" altLang="en-US"/>
            </a:p>
          </p:txBody>
        </p:sp>
        <p:sp>
          <p:nvSpPr>
            <p:cNvPr id="23581" name="Freeform 152"/>
            <p:cNvSpPr/>
            <p:nvPr/>
          </p:nvSpPr>
          <p:spPr>
            <a:xfrm>
              <a:off x="1503363" y="1368426"/>
              <a:ext cx="111125" cy="147638"/>
            </a:xfrm>
            <a:custGeom>
              <a:avLst/>
              <a:gdLst/>
              <a:ahLst/>
              <a:cxnLst>
                <a:cxn ang="0">
                  <a:pos x="111125" y="61516"/>
                </a:cxn>
                <a:cxn ang="0">
                  <a:pos x="49389" y="147638"/>
                </a:cxn>
                <a:cxn ang="0">
                  <a:pos x="49389" y="73819"/>
                </a:cxn>
                <a:cxn ang="0">
                  <a:pos x="12347" y="0"/>
                </a:cxn>
                <a:cxn ang="0">
                  <a:pos x="111125" y="61516"/>
                </a:cxn>
              </a:cxnLst>
              <a:pathLst>
                <a:path w="9" h="12">
                  <a:moveTo>
                    <a:pt x="9" y="5"/>
                  </a:moveTo>
                  <a:cubicBezTo>
                    <a:pt x="9" y="5"/>
                    <a:pt x="7" y="11"/>
                    <a:pt x="4" y="12"/>
                  </a:cubicBezTo>
                  <a:cubicBezTo>
                    <a:pt x="4" y="12"/>
                    <a:pt x="5" y="8"/>
                    <a:pt x="4" y="6"/>
                  </a:cubicBezTo>
                  <a:cubicBezTo>
                    <a:pt x="4" y="6"/>
                    <a:pt x="0" y="3"/>
                    <a:pt x="1" y="0"/>
                  </a:cubicBezTo>
                  <a:lnTo>
                    <a:pt x="9" y="5"/>
                  </a:lnTo>
                  <a:close/>
                </a:path>
              </a:pathLst>
            </a:custGeom>
            <a:solidFill>
              <a:srgbClr val="E99D5A">
                <a:alpha val="100000"/>
              </a:srgbClr>
            </a:solidFill>
            <a:ln w="9525">
              <a:noFill/>
            </a:ln>
          </p:spPr>
          <p:txBody>
            <a:bodyPr/>
            <a:p>
              <a:endParaRPr lang="zh-CN" altLang="en-US"/>
            </a:p>
          </p:txBody>
        </p:sp>
        <p:sp>
          <p:nvSpPr>
            <p:cNvPr id="23582" name="Freeform 153"/>
            <p:cNvSpPr/>
            <p:nvPr/>
          </p:nvSpPr>
          <p:spPr>
            <a:xfrm>
              <a:off x="957263" y="393701"/>
              <a:ext cx="608013" cy="1000125"/>
            </a:xfrm>
            <a:custGeom>
              <a:avLst/>
              <a:gdLst/>
              <a:ahLst/>
              <a:cxnLst>
                <a:cxn ang="0">
                  <a:pos x="421887" y="0"/>
                </a:cxn>
                <a:cxn ang="0">
                  <a:pos x="347436" y="98778"/>
                </a:cxn>
                <a:cxn ang="0">
                  <a:pos x="210943" y="61736"/>
                </a:cxn>
                <a:cxn ang="0">
                  <a:pos x="99267" y="592667"/>
                </a:cxn>
                <a:cxn ang="0">
                  <a:pos x="0" y="851958"/>
                </a:cxn>
                <a:cxn ang="0">
                  <a:pos x="285394" y="1000125"/>
                </a:cxn>
                <a:cxn ang="0">
                  <a:pos x="583196" y="876653"/>
                </a:cxn>
                <a:cxn ang="0">
                  <a:pos x="608013" y="259292"/>
                </a:cxn>
                <a:cxn ang="0">
                  <a:pos x="421887" y="0"/>
                </a:cxn>
              </a:cxnLst>
              <a:pathLst>
                <a:path w="49" h="81">
                  <a:moveTo>
                    <a:pt x="34" y="0"/>
                  </a:moveTo>
                  <a:cubicBezTo>
                    <a:pt x="34" y="0"/>
                    <a:pt x="31" y="7"/>
                    <a:pt x="28" y="8"/>
                  </a:cubicBezTo>
                  <a:cubicBezTo>
                    <a:pt x="28" y="8"/>
                    <a:pt x="23" y="10"/>
                    <a:pt x="17" y="5"/>
                  </a:cubicBezTo>
                  <a:cubicBezTo>
                    <a:pt x="8" y="48"/>
                    <a:pt x="8" y="48"/>
                    <a:pt x="8" y="48"/>
                  </a:cubicBezTo>
                  <a:cubicBezTo>
                    <a:pt x="0" y="69"/>
                    <a:pt x="0" y="69"/>
                    <a:pt x="0" y="69"/>
                  </a:cubicBezTo>
                  <a:cubicBezTo>
                    <a:pt x="23" y="81"/>
                    <a:pt x="23" y="81"/>
                    <a:pt x="23" y="81"/>
                  </a:cubicBezTo>
                  <a:cubicBezTo>
                    <a:pt x="47" y="71"/>
                    <a:pt x="47" y="71"/>
                    <a:pt x="47" y="71"/>
                  </a:cubicBezTo>
                  <a:cubicBezTo>
                    <a:pt x="49" y="21"/>
                    <a:pt x="49" y="21"/>
                    <a:pt x="49" y="21"/>
                  </a:cubicBezTo>
                  <a:lnTo>
                    <a:pt x="34" y="0"/>
                  </a:lnTo>
                  <a:close/>
                </a:path>
              </a:pathLst>
            </a:custGeom>
            <a:solidFill>
              <a:srgbClr val="F2F2F8">
                <a:alpha val="100000"/>
              </a:srgbClr>
            </a:solidFill>
            <a:ln w="9525">
              <a:noFill/>
            </a:ln>
          </p:spPr>
          <p:txBody>
            <a:bodyPr/>
            <a:p>
              <a:endParaRPr lang="zh-CN" altLang="en-US"/>
            </a:p>
          </p:txBody>
        </p:sp>
        <p:sp>
          <p:nvSpPr>
            <p:cNvPr id="23583" name="Freeform 154"/>
            <p:cNvSpPr/>
            <p:nvPr/>
          </p:nvSpPr>
          <p:spPr>
            <a:xfrm>
              <a:off x="957263" y="1195388"/>
              <a:ext cx="620713" cy="1492250"/>
            </a:xfrm>
            <a:custGeom>
              <a:avLst/>
              <a:gdLst/>
              <a:ahLst/>
              <a:cxnLst>
                <a:cxn ang="0">
                  <a:pos x="0" y="123326"/>
                </a:cxn>
                <a:cxn ang="0">
                  <a:pos x="12414" y="604300"/>
                </a:cxn>
                <a:cxn ang="0">
                  <a:pos x="124143" y="1035942"/>
                </a:cxn>
                <a:cxn ang="0">
                  <a:pos x="12414" y="1393589"/>
                </a:cxn>
                <a:cxn ang="0">
                  <a:pos x="37243" y="1455252"/>
                </a:cxn>
                <a:cxn ang="0">
                  <a:pos x="173800" y="1455252"/>
                </a:cxn>
                <a:cxn ang="0">
                  <a:pos x="173800" y="1405921"/>
                </a:cxn>
                <a:cxn ang="0">
                  <a:pos x="248285" y="1368924"/>
                </a:cxn>
                <a:cxn ang="0">
                  <a:pos x="235871" y="1405921"/>
                </a:cxn>
                <a:cxn ang="0">
                  <a:pos x="372428" y="1405921"/>
                </a:cxn>
                <a:cxn ang="0">
                  <a:pos x="397256" y="1319593"/>
                </a:cxn>
                <a:cxn ang="0">
                  <a:pos x="360014" y="1220932"/>
                </a:cxn>
                <a:cxn ang="0">
                  <a:pos x="322771" y="1171601"/>
                </a:cxn>
                <a:cxn ang="0">
                  <a:pos x="484156" y="690628"/>
                </a:cxn>
                <a:cxn ang="0">
                  <a:pos x="595884" y="320649"/>
                </a:cxn>
                <a:cxn ang="0">
                  <a:pos x="595884" y="246653"/>
                </a:cxn>
                <a:cxn ang="0">
                  <a:pos x="558642" y="172657"/>
                </a:cxn>
                <a:cxn ang="0">
                  <a:pos x="508985" y="61663"/>
                </a:cxn>
                <a:cxn ang="0">
                  <a:pos x="49657" y="0"/>
                </a:cxn>
                <a:cxn ang="0">
                  <a:pos x="0" y="123326"/>
                </a:cxn>
              </a:cxnLst>
              <a:pathLst>
                <a:path w="50" h="121">
                  <a:moveTo>
                    <a:pt x="0" y="10"/>
                  </a:moveTo>
                  <a:cubicBezTo>
                    <a:pt x="0" y="10"/>
                    <a:pt x="0" y="44"/>
                    <a:pt x="1" y="49"/>
                  </a:cubicBezTo>
                  <a:cubicBezTo>
                    <a:pt x="2" y="53"/>
                    <a:pt x="10" y="84"/>
                    <a:pt x="10" y="84"/>
                  </a:cubicBezTo>
                  <a:cubicBezTo>
                    <a:pt x="10" y="84"/>
                    <a:pt x="0" y="109"/>
                    <a:pt x="1" y="113"/>
                  </a:cubicBezTo>
                  <a:cubicBezTo>
                    <a:pt x="1" y="113"/>
                    <a:pt x="1" y="117"/>
                    <a:pt x="3" y="118"/>
                  </a:cubicBezTo>
                  <a:cubicBezTo>
                    <a:pt x="4" y="120"/>
                    <a:pt x="11" y="121"/>
                    <a:pt x="14" y="118"/>
                  </a:cubicBezTo>
                  <a:cubicBezTo>
                    <a:pt x="14" y="118"/>
                    <a:pt x="13" y="115"/>
                    <a:pt x="14" y="114"/>
                  </a:cubicBezTo>
                  <a:cubicBezTo>
                    <a:pt x="14" y="114"/>
                    <a:pt x="17" y="117"/>
                    <a:pt x="20" y="111"/>
                  </a:cubicBezTo>
                  <a:cubicBezTo>
                    <a:pt x="19" y="114"/>
                    <a:pt x="19" y="114"/>
                    <a:pt x="19" y="114"/>
                  </a:cubicBezTo>
                  <a:cubicBezTo>
                    <a:pt x="19" y="114"/>
                    <a:pt x="28" y="117"/>
                    <a:pt x="30" y="114"/>
                  </a:cubicBezTo>
                  <a:cubicBezTo>
                    <a:pt x="32" y="112"/>
                    <a:pt x="33" y="109"/>
                    <a:pt x="32" y="107"/>
                  </a:cubicBezTo>
                  <a:cubicBezTo>
                    <a:pt x="32" y="106"/>
                    <a:pt x="29" y="100"/>
                    <a:pt x="29" y="99"/>
                  </a:cubicBezTo>
                  <a:cubicBezTo>
                    <a:pt x="28" y="99"/>
                    <a:pt x="26" y="96"/>
                    <a:pt x="26" y="95"/>
                  </a:cubicBezTo>
                  <a:cubicBezTo>
                    <a:pt x="26" y="95"/>
                    <a:pt x="36" y="64"/>
                    <a:pt x="39" y="56"/>
                  </a:cubicBezTo>
                  <a:cubicBezTo>
                    <a:pt x="41" y="49"/>
                    <a:pt x="46" y="28"/>
                    <a:pt x="48" y="26"/>
                  </a:cubicBezTo>
                  <a:cubicBezTo>
                    <a:pt x="50" y="25"/>
                    <a:pt x="50" y="22"/>
                    <a:pt x="48" y="20"/>
                  </a:cubicBezTo>
                  <a:cubicBezTo>
                    <a:pt x="47" y="19"/>
                    <a:pt x="46" y="16"/>
                    <a:pt x="45" y="14"/>
                  </a:cubicBezTo>
                  <a:cubicBezTo>
                    <a:pt x="44" y="13"/>
                    <a:pt x="41" y="5"/>
                    <a:pt x="41" y="5"/>
                  </a:cubicBezTo>
                  <a:cubicBezTo>
                    <a:pt x="41" y="5"/>
                    <a:pt x="20" y="7"/>
                    <a:pt x="4" y="0"/>
                  </a:cubicBezTo>
                  <a:lnTo>
                    <a:pt x="0" y="10"/>
                  </a:lnTo>
                  <a:close/>
                </a:path>
              </a:pathLst>
            </a:custGeom>
            <a:solidFill>
              <a:srgbClr val="121212">
                <a:alpha val="100000"/>
              </a:srgbClr>
            </a:solidFill>
            <a:ln w="9525">
              <a:noFill/>
            </a:ln>
          </p:spPr>
          <p:txBody>
            <a:bodyPr/>
            <a:p>
              <a:endParaRPr lang="zh-CN" altLang="en-US"/>
            </a:p>
          </p:txBody>
        </p:sp>
        <p:sp>
          <p:nvSpPr>
            <p:cNvPr id="23584" name="Freeform 155"/>
            <p:cNvSpPr/>
            <p:nvPr/>
          </p:nvSpPr>
          <p:spPr>
            <a:xfrm>
              <a:off x="1168400" y="2392363"/>
              <a:ext cx="160338" cy="246063"/>
            </a:xfrm>
            <a:custGeom>
              <a:avLst/>
              <a:gdLst/>
              <a:ahLst/>
              <a:cxnLst>
                <a:cxn ang="0">
                  <a:pos x="0" y="209154"/>
                </a:cxn>
                <a:cxn ang="0">
                  <a:pos x="37001" y="172244"/>
                </a:cxn>
                <a:cxn ang="0">
                  <a:pos x="74002" y="73819"/>
                </a:cxn>
                <a:cxn ang="0">
                  <a:pos x="111003" y="0"/>
                </a:cxn>
                <a:cxn ang="0">
                  <a:pos x="98670" y="98425"/>
                </a:cxn>
                <a:cxn ang="0">
                  <a:pos x="160338" y="209154"/>
                </a:cxn>
                <a:cxn ang="0">
                  <a:pos x="160338" y="209154"/>
                </a:cxn>
                <a:cxn ang="0">
                  <a:pos x="0" y="209154"/>
                </a:cxn>
              </a:cxnLst>
              <a:pathLst>
                <a:path w="13" h="20">
                  <a:moveTo>
                    <a:pt x="0" y="17"/>
                  </a:moveTo>
                  <a:cubicBezTo>
                    <a:pt x="3" y="14"/>
                    <a:pt x="3" y="14"/>
                    <a:pt x="3" y="14"/>
                  </a:cubicBezTo>
                  <a:cubicBezTo>
                    <a:pt x="4" y="10"/>
                    <a:pt x="6" y="6"/>
                    <a:pt x="6" y="6"/>
                  </a:cubicBezTo>
                  <a:cubicBezTo>
                    <a:pt x="7" y="3"/>
                    <a:pt x="9" y="0"/>
                    <a:pt x="9" y="0"/>
                  </a:cubicBezTo>
                  <a:cubicBezTo>
                    <a:pt x="8" y="2"/>
                    <a:pt x="8" y="8"/>
                    <a:pt x="8" y="8"/>
                  </a:cubicBezTo>
                  <a:cubicBezTo>
                    <a:pt x="9" y="9"/>
                    <a:pt x="12" y="14"/>
                    <a:pt x="13" y="17"/>
                  </a:cubicBezTo>
                  <a:cubicBezTo>
                    <a:pt x="13" y="17"/>
                    <a:pt x="13" y="17"/>
                    <a:pt x="13" y="17"/>
                  </a:cubicBezTo>
                  <a:cubicBezTo>
                    <a:pt x="11" y="20"/>
                    <a:pt x="0" y="17"/>
                    <a:pt x="0" y="17"/>
                  </a:cubicBezTo>
                  <a:close/>
                </a:path>
              </a:pathLst>
            </a:custGeom>
            <a:solidFill>
              <a:srgbClr val="000000">
                <a:alpha val="100000"/>
              </a:srgbClr>
            </a:solidFill>
            <a:ln w="9525">
              <a:noFill/>
            </a:ln>
          </p:spPr>
          <p:txBody>
            <a:bodyPr/>
            <a:p>
              <a:endParaRPr lang="zh-CN" altLang="en-US"/>
            </a:p>
          </p:txBody>
        </p:sp>
        <p:sp>
          <p:nvSpPr>
            <p:cNvPr id="23585" name="Freeform 156"/>
            <p:cNvSpPr/>
            <p:nvPr/>
          </p:nvSpPr>
          <p:spPr>
            <a:xfrm>
              <a:off x="957263" y="1257301"/>
              <a:ext cx="533400" cy="1430338"/>
            </a:xfrm>
            <a:custGeom>
              <a:avLst/>
              <a:gdLst/>
              <a:ahLst/>
              <a:cxnLst>
                <a:cxn ang="0">
                  <a:pos x="37214" y="1393347"/>
                </a:cxn>
                <a:cxn ang="0">
                  <a:pos x="12405" y="1331694"/>
                </a:cxn>
                <a:cxn ang="0">
                  <a:pos x="124047" y="974110"/>
                </a:cxn>
                <a:cxn ang="0">
                  <a:pos x="12405" y="542542"/>
                </a:cxn>
                <a:cxn ang="0">
                  <a:pos x="0" y="135636"/>
                </a:cxn>
                <a:cxn ang="0">
                  <a:pos x="0" y="135636"/>
                </a:cxn>
                <a:cxn ang="0">
                  <a:pos x="49619" y="209619"/>
                </a:cxn>
                <a:cxn ang="0">
                  <a:pos x="37214" y="394576"/>
                </a:cxn>
                <a:cxn ang="0">
                  <a:pos x="124047" y="789152"/>
                </a:cxn>
                <a:cxn ang="0">
                  <a:pos x="173665" y="739830"/>
                </a:cxn>
                <a:cxn ang="0">
                  <a:pos x="148856" y="517881"/>
                </a:cxn>
                <a:cxn ang="0">
                  <a:pos x="186070" y="542542"/>
                </a:cxn>
                <a:cxn ang="0">
                  <a:pos x="136451" y="382246"/>
                </a:cxn>
                <a:cxn ang="0">
                  <a:pos x="210879" y="468559"/>
                </a:cxn>
                <a:cxn ang="0">
                  <a:pos x="186070" y="332924"/>
                </a:cxn>
                <a:cxn ang="0">
                  <a:pos x="173665" y="135636"/>
                </a:cxn>
                <a:cxn ang="0">
                  <a:pos x="210879" y="271271"/>
                </a:cxn>
                <a:cxn ang="0">
                  <a:pos x="285307" y="308263"/>
                </a:cxn>
                <a:cxn ang="0">
                  <a:pos x="297712" y="61653"/>
                </a:cxn>
                <a:cxn ang="0">
                  <a:pos x="434163" y="0"/>
                </a:cxn>
                <a:cxn ang="0">
                  <a:pos x="508591" y="0"/>
                </a:cxn>
                <a:cxn ang="0">
                  <a:pos x="533400" y="61653"/>
                </a:cxn>
                <a:cxn ang="0">
                  <a:pos x="372140" y="221949"/>
                </a:cxn>
                <a:cxn ang="0">
                  <a:pos x="334926" y="295932"/>
                </a:cxn>
                <a:cxn ang="0">
                  <a:pos x="508591" y="271271"/>
                </a:cxn>
                <a:cxn ang="0">
                  <a:pos x="285307" y="357585"/>
                </a:cxn>
                <a:cxn ang="0">
                  <a:pos x="409353" y="345254"/>
                </a:cxn>
                <a:cxn ang="0">
                  <a:pos x="260498" y="431568"/>
                </a:cxn>
                <a:cxn ang="0">
                  <a:pos x="235688" y="517881"/>
                </a:cxn>
                <a:cxn ang="0">
                  <a:pos x="136451" y="986440"/>
                </a:cxn>
                <a:cxn ang="0">
                  <a:pos x="37214" y="1307033"/>
                </a:cxn>
                <a:cxn ang="0">
                  <a:pos x="148856" y="1294703"/>
                </a:cxn>
                <a:cxn ang="0">
                  <a:pos x="210879" y="1294703"/>
                </a:cxn>
                <a:cxn ang="0">
                  <a:pos x="210879" y="1344025"/>
                </a:cxn>
                <a:cxn ang="0">
                  <a:pos x="173665" y="1344025"/>
                </a:cxn>
                <a:cxn ang="0">
                  <a:pos x="173665" y="1393347"/>
                </a:cxn>
                <a:cxn ang="0">
                  <a:pos x="37214" y="1393347"/>
                </a:cxn>
              </a:cxnLst>
              <a:pathLst>
                <a:path w="43" h="116">
                  <a:moveTo>
                    <a:pt x="3" y="113"/>
                  </a:moveTo>
                  <a:cubicBezTo>
                    <a:pt x="1" y="112"/>
                    <a:pt x="1" y="108"/>
                    <a:pt x="1" y="108"/>
                  </a:cubicBezTo>
                  <a:cubicBezTo>
                    <a:pt x="0" y="104"/>
                    <a:pt x="10" y="79"/>
                    <a:pt x="10" y="79"/>
                  </a:cubicBezTo>
                  <a:cubicBezTo>
                    <a:pt x="10" y="79"/>
                    <a:pt x="2" y="48"/>
                    <a:pt x="1" y="44"/>
                  </a:cubicBezTo>
                  <a:cubicBezTo>
                    <a:pt x="1" y="40"/>
                    <a:pt x="0" y="20"/>
                    <a:pt x="0" y="11"/>
                  </a:cubicBezTo>
                  <a:cubicBezTo>
                    <a:pt x="0" y="11"/>
                    <a:pt x="0" y="11"/>
                    <a:pt x="0" y="11"/>
                  </a:cubicBezTo>
                  <a:cubicBezTo>
                    <a:pt x="0" y="11"/>
                    <a:pt x="6" y="16"/>
                    <a:pt x="4" y="17"/>
                  </a:cubicBezTo>
                  <a:cubicBezTo>
                    <a:pt x="2" y="18"/>
                    <a:pt x="3" y="32"/>
                    <a:pt x="3" y="32"/>
                  </a:cubicBezTo>
                  <a:cubicBezTo>
                    <a:pt x="7" y="38"/>
                    <a:pt x="7" y="60"/>
                    <a:pt x="10" y="64"/>
                  </a:cubicBezTo>
                  <a:cubicBezTo>
                    <a:pt x="13" y="69"/>
                    <a:pt x="13" y="64"/>
                    <a:pt x="14" y="60"/>
                  </a:cubicBezTo>
                  <a:cubicBezTo>
                    <a:pt x="15" y="57"/>
                    <a:pt x="12" y="42"/>
                    <a:pt x="12" y="42"/>
                  </a:cubicBezTo>
                  <a:cubicBezTo>
                    <a:pt x="13" y="44"/>
                    <a:pt x="15" y="44"/>
                    <a:pt x="15" y="44"/>
                  </a:cubicBezTo>
                  <a:cubicBezTo>
                    <a:pt x="11" y="40"/>
                    <a:pt x="11" y="31"/>
                    <a:pt x="11" y="31"/>
                  </a:cubicBezTo>
                  <a:cubicBezTo>
                    <a:pt x="11" y="31"/>
                    <a:pt x="15" y="39"/>
                    <a:pt x="17" y="38"/>
                  </a:cubicBezTo>
                  <a:cubicBezTo>
                    <a:pt x="19" y="37"/>
                    <a:pt x="17" y="30"/>
                    <a:pt x="15" y="27"/>
                  </a:cubicBezTo>
                  <a:cubicBezTo>
                    <a:pt x="14" y="24"/>
                    <a:pt x="14" y="11"/>
                    <a:pt x="14" y="11"/>
                  </a:cubicBezTo>
                  <a:cubicBezTo>
                    <a:pt x="14" y="11"/>
                    <a:pt x="15" y="15"/>
                    <a:pt x="17" y="22"/>
                  </a:cubicBezTo>
                  <a:cubicBezTo>
                    <a:pt x="19" y="29"/>
                    <a:pt x="22" y="27"/>
                    <a:pt x="23" y="25"/>
                  </a:cubicBezTo>
                  <a:cubicBezTo>
                    <a:pt x="24" y="23"/>
                    <a:pt x="24" y="5"/>
                    <a:pt x="24" y="5"/>
                  </a:cubicBezTo>
                  <a:cubicBezTo>
                    <a:pt x="26" y="5"/>
                    <a:pt x="31" y="2"/>
                    <a:pt x="35" y="0"/>
                  </a:cubicBezTo>
                  <a:cubicBezTo>
                    <a:pt x="39" y="0"/>
                    <a:pt x="41" y="0"/>
                    <a:pt x="41" y="0"/>
                  </a:cubicBezTo>
                  <a:cubicBezTo>
                    <a:pt x="41" y="0"/>
                    <a:pt x="42" y="2"/>
                    <a:pt x="43" y="5"/>
                  </a:cubicBezTo>
                  <a:cubicBezTo>
                    <a:pt x="40" y="8"/>
                    <a:pt x="33" y="16"/>
                    <a:pt x="30" y="18"/>
                  </a:cubicBezTo>
                  <a:cubicBezTo>
                    <a:pt x="27" y="20"/>
                    <a:pt x="23" y="25"/>
                    <a:pt x="27" y="24"/>
                  </a:cubicBezTo>
                  <a:cubicBezTo>
                    <a:pt x="31" y="22"/>
                    <a:pt x="41" y="22"/>
                    <a:pt x="41" y="22"/>
                  </a:cubicBezTo>
                  <a:cubicBezTo>
                    <a:pt x="29" y="24"/>
                    <a:pt x="23" y="29"/>
                    <a:pt x="23" y="29"/>
                  </a:cubicBezTo>
                  <a:cubicBezTo>
                    <a:pt x="28" y="27"/>
                    <a:pt x="33" y="28"/>
                    <a:pt x="33" y="28"/>
                  </a:cubicBezTo>
                  <a:cubicBezTo>
                    <a:pt x="24" y="30"/>
                    <a:pt x="21" y="35"/>
                    <a:pt x="21" y="35"/>
                  </a:cubicBezTo>
                  <a:cubicBezTo>
                    <a:pt x="22" y="39"/>
                    <a:pt x="19" y="42"/>
                    <a:pt x="19" y="42"/>
                  </a:cubicBezTo>
                  <a:cubicBezTo>
                    <a:pt x="20" y="45"/>
                    <a:pt x="14" y="77"/>
                    <a:pt x="11" y="80"/>
                  </a:cubicBezTo>
                  <a:cubicBezTo>
                    <a:pt x="8" y="83"/>
                    <a:pt x="3" y="106"/>
                    <a:pt x="3" y="106"/>
                  </a:cubicBezTo>
                  <a:cubicBezTo>
                    <a:pt x="4" y="103"/>
                    <a:pt x="11" y="104"/>
                    <a:pt x="12" y="105"/>
                  </a:cubicBezTo>
                  <a:cubicBezTo>
                    <a:pt x="13" y="107"/>
                    <a:pt x="15" y="105"/>
                    <a:pt x="17" y="105"/>
                  </a:cubicBezTo>
                  <a:cubicBezTo>
                    <a:pt x="18" y="106"/>
                    <a:pt x="17" y="108"/>
                    <a:pt x="17" y="109"/>
                  </a:cubicBezTo>
                  <a:cubicBezTo>
                    <a:pt x="15" y="110"/>
                    <a:pt x="14" y="109"/>
                    <a:pt x="14" y="109"/>
                  </a:cubicBezTo>
                  <a:cubicBezTo>
                    <a:pt x="13" y="110"/>
                    <a:pt x="14" y="113"/>
                    <a:pt x="14" y="113"/>
                  </a:cubicBezTo>
                  <a:cubicBezTo>
                    <a:pt x="11" y="116"/>
                    <a:pt x="4" y="115"/>
                    <a:pt x="3" y="113"/>
                  </a:cubicBezTo>
                  <a:close/>
                </a:path>
              </a:pathLst>
            </a:custGeom>
            <a:solidFill>
              <a:srgbClr val="000000">
                <a:alpha val="100000"/>
              </a:srgbClr>
            </a:solidFill>
            <a:ln w="9525">
              <a:noFill/>
            </a:ln>
          </p:spPr>
          <p:txBody>
            <a:bodyPr/>
            <a:p>
              <a:endParaRPr lang="zh-CN" altLang="en-US"/>
            </a:p>
          </p:txBody>
        </p:sp>
        <p:sp>
          <p:nvSpPr>
            <p:cNvPr id="23586" name="Freeform 157"/>
            <p:cNvSpPr/>
            <p:nvPr/>
          </p:nvSpPr>
          <p:spPr>
            <a:xfrm>
              <a:off x="0" y="357188"/>
              <a:ext cx="236538" cy="307975"/>
            </a:xfrm>
            <a:custGeom>
              <a:avLst/>
              <a:gdLst/>
              <a:ahLst/>
              <a:cxnLst>
                <a:cxn ang="0">
                  <a:pos x="211639" y="307975"/>
                </a:cxn>
                <a:cxn ang="0">
                  <a:pos x="161842" y="307975"/>
                </a:cxn>
                <a:cxn ang="0">
                  <a:pos x="74696" y="221742"/>
                </a:cxn>
                <a:cxn ang="0">
                  <a:pos x="49797" y="172466"/>
                </a:cxn>
                <a:cxn ang="0">
                  <a:pos x="24899" y="98552"/>
                </a:cxn>
                <a:cxn ang="0">
                  <a:pos x="49797" y="110871"/>
                </a:cxn>
                <a:cxn ang="0">
                  <a:pos x="37348" y="73914"/>
                </a:cxn>
                <a:cxn ang="0">
                  <a:pos x="12449" y="0"/>
                </a:cxn>
                <a:cxn ang="0">
                  <a:pos x="37348" y="12319"/>
                </a:cxn>
                <a:cxn ang="0">
                  <a:pos x="49797" y="24638"/>
                </a:cxn>
                <a:cxn ang="0">
                  <a:pos x="87146" y="61595"/>
                </a:cxn>
                <a:cxn ang="0">
                  <a:pos x="124494" y="147828"/>
                </a:cxn>
                <a:cxn ang="0">
                  <a:pos x="186741" y="209423"/>
                </a:cxn>
                <a:cxn ang="0">
                  <a:pos x="236538" y="234061"/>
                </a:cxn>
                <a:cxn ang="0">
                  <a:pos x="211639" y="307975"/>
                </a:cxn>
              </a:cxnLst>
              <a:pathLst>
                <a:path w="19" h="25">
                  <a:moveTo>
                    <a:pt x="17" y="25"/>
                  </a:moveTo>
                  <a:cubicBezTo>
                    <a:pt x="17" y="25"/>
                    <a:pt x="14" y="25"/>
                    <a:pt x="13" y="25"/>
                  </a:cubicBezTo>
                  <a:cubicBezTo>
                    <a:pt x="12" y="24"/>
                    <a:pt x="6" y="18"/>
                    <a:pt x="6" y="18"/>
                  </a:cubicBezTo>
                  <a:cubicBezTo>
                    <a:pt x="6" y="18"/>
                    <a:pt x="5" y="16"/>
                    <a:pt x="4" y="14"/>
                  </a:cubicBezTo>
                  <a:cubicBezTo>
                    <a:pt x="3" y="13"/>
                    <a:pt x="1" y="9"/>
                    <a:pt x="2" y="8"/>
                  </a:cubicBezTo>
                  <a:cubicBezTo>
                    <a:pt x="4" y="9"/>
                    <a:pt x="4" y="9"/>
                    <a:pt x="4" y="9"/>
                  </a:cubicBezTo>
                  <a:cubicBezTo>
                    <a:pt x="4" y="9"/>
                    <a:pt x="4" y="8"/>
                    <a:pt x="3" y="6"/>
                  </a:cubicBezTo>
                  <a:cubicBezTo>
                    <a:pt x="3" y="6"/>
                    <a:pt x="0" y="2"/>
                    <a:pt x="1" y="0"/>
                  </a:cubicBezTo>
                  <a:cubicBezTo>
                    <a:pt x="1" y="0"/>
                    <a:pt x="2" y="0"/>
                    <a:pt x="3" y="1"/>
                  </a:cubicBezTo>
                  <a:cubicBezTo>
                    <a:pt x="3" y="1"/>
                    <a:pt x="4" y="1"/>
                    <a:pt x="4" y="2"/>
                  </a:cubicBezTo>
                  <a:cubicBezTo>
                    <a:pt x="5" y="3"/>
                    <a:pt x="7" y="5"/>
                    <a:pt x="7" y="5"/>
                  </a:cubicBezTo>
                  <a:cubicBezTo>
                    <a:pt x="9" y="7"/>
                    <a:pt x="9" y="11"/>
                    <a:pt x="10" y="12"/>
                  </a:cubicBezTo>
                  <a:cubicBezTo>
                    <a:pt x="11" y="12"/>
                    <a:pt x="13" y="15"/>
                    <a:pt x="15" y="17"/>
                  </a:cubicBezTo>
                  <a:cubicBezTo>
                    <a:pt x="18" y="20"/>
                    <a:pt x="19" y="19"/>
                    <a:pt x="19" y="19"/>
                  </a:cubicBezTo>
                  <a:cubicBezTo>
                    <a:pt x="19" y="19"/>
                    <a:pt x="18" y="23"/>
                    <a:pt x="17" y="25"/>
                  </a:cubicBezTo>
                  <a:close/>
                </a:path>
              </a:pathLst>
            </a:custGeom>
            <a:solidFill>
              <a:srgbClr val="F1B15F">
                <a:alpha val="100000"/>
              </a:srgbClr>
            </a:solidFill>
            <a:ln w="9525">
              <a:noFill/>
            </a:ln>
          </p:spPr>
          <p:txBody>
            <a:bodyPr/>
            <a:p>
              <a:endParaRPr lang="zh-CN" altLang="en-US"/>
            </a:p>
          </p:txBody>
        </p:sp>
        <p:sp>
          <p:nvSpPr>
            <p:cNvPr id="23587" name="Freeform 158"/>
            <p:cNvSpPr/>
            <p:nvPr/>
          </p:nvSpPr>
          <p:spPr>
            <a:xfrm>
              <a:off x="1328738" y="504826"/>
              <a:ext cx="112713" cy="111125"/>
            </a:xfrm>
            <a:custGeom>
              <a:avLst/>
              <a:gdLst/>
              <a:ahLst/>
              <a:cxnLst>
                <a:cxn ang="0">
                  <a:pos x="112713" y="87313"/>
                </a:cxn>
                <a:cxn ang="0">
                  <a:pos x="0" y="0"/>
                </a:cxn>
                <a:cxn ang="0">
                  <a:pos x="112713" y="111125"/>
                </a:cxn>
                <a:cxn ang="0">
                  <a:pos x="112713" y="87313"/>
                </a:cxn>
              </a:cxnLst>
              <a:pathLst>
                <a:path w="71" h="70">
                  <a:moveTo>
                    <a:pt x="71" y="55"/>
                  </a:moveTo>
                  <a:lnTo>
                    <a:pt x="0" y="0"/>
                  </a:lnTo>
                  <a:lnTo>
                    <a:pt x="71" y="70"/>
                  </a:lnTo>
                  <a:lnTo>
                    <a:pt x="71" y="55"/>
                  </a:lnTo>
                  <a:close/>
                </a:path>
              </a:pathLst>
            </a:custGeom>
            <a:solidFill>
              <a:srgbClr val="BABABA">
                <a:alpha val="100000"/>
              </a:srgbClr>
            </a:solidFill>
            <a:ln w="9525">
              <a:noFill/>
            </a:ln>
          </p:spPr>
          <p:txBody>
            <a:bodyPr/>
            <a:p>
              <a:endParaRPr lang="zh-CN" altLang="en-US"/>
            </a:p>
          </p:txBody>
        </p:sp>
        <p:sp>
          <p:nvSpPr>
            <p:cNvPr id="23588" name="Freeform 159"/>
            <p:cNvSpPr/>
            <p:nvPr/>
          </p:nvSpPr>
          <p:spPr>
            <a:xfrm>
              <a:off x="981075" y="517526"/>
              <a:ext cx="285750" cy="703263"/>
            </a:xfrm>
            <a:custGeom>
              <a:avLst/>
              <a:gdLst/>
              <a:ahLst/>
              <a:cxnLst>
                <a:cxn ang="0">
                  <a:pos x="285750" y="0"/>
                </a:cxn>
                <a:cxn ang="0">
                  <a:pos x="186359" y="86366"/>
                </a:cxn>
                <a:cxn ang="0">
                  <a:pos x="86967" y="370138"/>
                </a:cxn>
                <a:cxn ang="0">
                  <a:pos x="0" y="653911"/>
                </a:cxn>
                <a:cxn ang="0">
                  <a:pos x="211207" y="641573"/>
                </a:cxn>
                <a:cxn ang="0">
                  <a:pos x="111815" y="579884"/>
                </a:cxn>
                <a:cxn ang="0">
                  <a:pos x="211207" y="444166"/>
                </a:cxn>
                <a:cxn ang="0">
                  <a:pos x="186359" y="370138"/>
                </a:cxn>
                <a:cxn ang="0">
                  <a:pos x="198783" y="111042"/>
                </a:cxn>
                <a:cxn ang="0">
                  <a:pos x="285750" y="0"/>
                </a:cxn>
              </a:cxnLst>
              <a:pathLst>
                <a:path w="23" h="57">
                  <a:moveTo>
                    <a:pt x="23" y="0"/>
                  </a:moveTo>
                  <a:cubicBezTo>
                    <a:pt x="15" y="7"/>
                    <a:pt x="15" y="7"/>
                    <a:pt x="15" y="7"/>
                  </a:cubicBezTo>
                  <a:cubicBezTo>
                    <a:pt x="7" y="30"/>
                    <a:pt x="7" y="30"/>
                    <a:pt x="7" y="30"/>
                  </a:cubicBezTo>
                  <a:cubicBezTo>
                    <a:pt x="0" y="53"/>
                    <a:pt x="0" y="53"/>
                    <a:pt x="0" y="53"/>
                  </a:cubicBezTo>
                  <a:cubicBezTo>
                    <a:pt x="0" y="53"/>
                    <a:pt x="14" y="57"/>
                    <a:pt x="17" y="52"/>
                  </a:cubicBezTo>
                  <a:cubicBezTo>
                    <a:pt x="17" y="52"/>
                    <a:pt x="8" y="55"/>
                    <a:pt x="9" y="47"/>
                  </a:cubicBezTo>
                  <a:cubicBezTo>
                    <a:pt x="10" y="38"/>
                    <a:pt x="15" y="39"/>
                    <a:pt x="17" y="36"/>
                  </a:cubicBezTo>
                  <a:cubicBezTo>
                    <a:pt x="17" y="36"/>
                    <a:pt x="15" y="36"/>
                    <a:pt x="15" y="30"/>
                  </a:cubicBezTo>
                  <a:cubicBezTo>
                    <a:pt x="15" y="23"/>
                    <a:pt x="16" y="9"/>
                    <a:pt x="16" y="9"/>
                  </a:cubicBezTo>
                  <a:cubicBezTo>
                    <a:pt x="16" y="9"/>
                    <a:pt x="19" y="5"/>
                    <a:pt x="23" y="0"/>
                  </a:cubicBezTo>
                  <a:close/>
                </a:path>
              </a:pathLst>
            </a:custGeom>
            <a:solidFill>
              <a:srgbClr val="BABABA">
                <a:alpha val="100000"/>
              </a:srgbClr>
            </a:solidFill>
            <a:ln w="9525">
              <a:noFill/>
            </a:ln>
          </p:spPr>
          <p:txBody>
            <a:bodyPr/>
            <a:p>
              <a:endParaRPr lang="zh-CN" altLang="en-US"/>
            </a:p>
          </p:txBody>
        </p:sp>
        <p:sp>
          <p:nvSpPr>
            <p:cNvPr id="23589" name="Freeform 160"/>
            <p:cNvSpPr/>
            <p:nvPr/>
          </p:nvSpPr>
          <p:spPr>
            <a:xfrm>
              <a:off x="1392238" y="419101"/>
              <a:ext cx="384175" cy="1085850"/>
            </a:xfrm>
            <a:custGeom>
              <a:avLst/>
              <a:gdLst/>
              <a:ahLst/>
              <a:cxnLst>
                <a:cxn ang="0">
                  <a:pos x="223069" y="1085850"/>
                </a:cxn>
                <a:cxn ang="0">
                  <a:pos x="123927" y="974797"/>
                </a:cxn>
                <a:cxn ang="0">
                  <a:pos x="24785" y="567603"/>
                </a:cxn>
                <a:cxn ang="0">
                  <a:pos x="0" y="0"/>
                </a:cxn>
                <a:cxn ang="0">
                  <a:pos x="61964" y="61696"/>
                </a:cxn>
                <a:cxn ang="0">
                  <a:pos x="285033" y="123392"/>
                </a:cxn>
                <a:cxn ang="0">
                  <a:pos x="384175" y="604621"/>
                </a:cxn>
                <a:cxn ang="0">
                  <a:pos x="334604" y="814388"/>
                </a:cxn>
                <a:cxn ang="0">
                  <a:pos x="223069" y="1085850"/>
                </a:cxn>
              </a:cxnLst>
              <a:pathLst>
                <a:path w="31" h="88">
                  <a:moveTo>
                    <a:pt x="18" y="88"/>
                  </a:moveTo>
                  <a:cubicBezTo>
                    <a:pt x="18" y="88"/>
                    <a:pt x="17" y="82"/>
                    <a:pt x="10" y="79"/>
                  </a:cubicBezTo>
                  <a:cubicBezTo>
                    <a:pt x="10" y="79"/>
                    <a:pt x="3" y="62"/>
                    <a:pt x="2" y="46"/>
                  </a:cubicBezTo>
                  <a:cubicBezTo>
                    <a:pt x="1" y="30"/>
                    <a:pt x="3" y="5"/>
                    <a:pt x="0" y="0"/>
                  </a:cubicBezTo>
                  <a:cubicBezTo>
                    <a:pt x="0" y="0"/>
                    <a:pt x="2" y="1"/>
                    <a:pt x="5" y="5"/>
                  </a:cubicBezTo>
                  <a:cubicBezTo>
                    <a:pt x="5" y="5"/>
                    <a:pt x="20" y="7"/>
                    <a:pt x="23" y="10"/>
                  </a:cubicBezTo>
                  <a:cubicBezTo>
                    <a:pt x="23" y="10"/>
                    <a:pt x="29" y="23"/>
                    <a:pt x="31" y="49"/>
                  </a:cubicBezTo>
                  <a:cubicBezTo>
                    <a:pt x="31" y="49"/>
                    <a:pt x="28" y="64"/>
                    <a:pt x="27" y="66"/>
                  </a:cubicBezTo>
                  <a:cubicBezTo>
                    <a:pt x="27" y="68"/>
                    <a:pt x="23" y="79"/>
                    <a:pt x="18" y="88"/>
                  </a:cubicBezTo>
                  <a:close/>
                </a:path>
              </a:pathLst>
            </a:custGeom>
            <a:solidFill>
              <a:srgbClr val="121212">
                <a:alpha val="100000"/>
              </a:srgbClr>
            </a:solidFill>
            <a:ln w="9525">
              <a:noFill/>
            </a:ln>
          </p:spPr>
          <p:txBody>
            <a:bodyPr/>
            <a:p>
              <a:endParaRPr lang="zh-CN" altLang="en-US"/>
            </a:p>
          </p:txBody>
        </p:sp>
        <p:sp>
          <p:nvSpPr>
            <p:cNvPr id="23590" name="Freeform 161"/>
            <p:cNvSpPr/>
            <p:nvPr/>
          </p:nvSpPr>
          <p:spPr>
            <a:xfrm>
              <a:off x="0" y="357188"/>
              <a:ext cx="211138" cy="307975"/>
            </a:xfrm>
            <a:custGeom>
              <a:avLst/>
              <a:gdLst/>
              <a:ahLst/>
              <a:cxnLst>
                <a:cxn ang="0">
                  <a:pos x="12420" y="0"/>
                </a:cxn>
                <a:cxn ang="0">
                  <a:pos x="24840" y="0"/>
                </a:cxn>
                <a:cxn ang="0">
                  <a:pos x="49680" y="86233"/>
                </a:cxn>
                <a:cxn ang="0">
                  <a:pos x="62099" y="135509"/>
                </a:cxn>
                <a:cxn ang="0">
                  <a:pos x="37260" y="135509"/>
                </a:cxn>
                <a:cxn ang="0">
                  <a:pos x="74519" y="209423"/>
                </a:cxn>
                <a:cxn ang="0">
                  <a:pos x="149039" y="283337"/>
                </a:cxn>
                <a:cxn ang="0">
                  <a:pos x="211138" y="271018"/>
                </a:cxn>
                <a:cxn ang="0">
                  <a:pos x="211138" y="295656"/>
                </a:cxn>
                <a:cxn ang="0">
                  <a:pos x="211138" y="307975"/>
                </a:cxn>
                <a:cxn ang="0">
                  <a:pos x="161458" y="307975"/>
                </a:cxn>
                <a:cxn ang="0">
                  <a:pos x="74519" y="221742"/>
                </a:cxn>
                <a:cxn ang="0">
                  <a:pos x="49680" y="172466"/>
                </a:cxn>
                <a:cxn ang="0">
                  <a:pos x="24840" y="98552"/>
                </a:cxn>
                <a:cxn ang="0">
                  <a:pos x="49680" y="110871"/>
                </a:cxn>
                <a:cxn ang="0">
                  <a:pos x="37260" y="73914"/>
                </a:cxn>
                <a:cxn ang="0">
                  <a:pos x="12420" y="0"/>
                </a:cxn>
              </a:cxnLst>
              <a:pathLst>
                <a:path w="17" h="25">
                  <a:moveTo>
                    <a:pt x="1" y="0"/>
                  </a:moveTo>
                  <a:cubicBezTo>
                    <a:pt x="1" y="0"/>
                    <a:pt x="2" y="0"/>
                    <a:pt x="2" y="0"/>
                  </a:cubicBezTo>
                  <a:cubicBezTo>
                    <a:pt x="1" y="2"/>
                    <a:pt x="4" y="7"/>
                    <a:pt x="4" y="7"/>
                  </a:cubicBezTo>
                  <a:cubicBezTo>
                    <a:pt x="5" y="11"/>
                    <a:pt x="5" y="11"/>
                    <a:pt x="5" y="11"/>
                  </a:cubicBezTo>
                  <a:cubicBezTo>
                    <a:pt x="5" y="11"/>
                    <a:pt x="4" y="10"/>
                    <a:pt x="3" y="11"/>
                  </a:cubicBezTo>
                  <a:cubicBezTo>
                    <a:pt x="4" y="13"/>
                    <a:pt x="6" y="17"/>
                    <a:pt x="6" y="17"/>
                  </a:cubicBezTo>
                  <a:cubicBezTo>
                    <a:pt x="6" y="17"/>
                    <a:pt x="9" y="20"/>
                    <a:pt x="12" y="23"/>
                  </a:cubicBezTo>
                  <a:cubicBezTo>
                    <a:pt x="16" y="25"/>
                    <a:pt x="17" y="22"/>
                    <a:pt x="17" y="22"/>
                  </a:cubicBezTo>
                  <a:cubicBezTo>
                    <a:pt x="17" y="24"/>
                    <a:pt x="17" y="24"/>
                    <a:pt x="17" y="24"/>
                  </a:cubicBezTo>
                  <a:cubicBezTo>
                    <a:pt x="17" y="24"/>
                    <a:pt x="17" y="25"/>
                    <a:pt x="17" y="25"/>
                  </a:cubicBezTo>
                  <a:cubicBezTo>
                    <a:pt x="17" y="25"/>
                    <a:pt x="14" y="25"/>
                    <a:pt x="13" y="25"/>
                  </a:cubicBezTo>
                  <a:cubicBezTo>
                    <a:pt x="12" y="24"/>
                    <a:pt x="6" y="18"/>
                    <a:pt x="6" y="18"/>
                  </a:cubicBezTo>
                  <a:cubicBezTo>
                    <a:pt x="6" y="18"/>
                    <a:pt x="5" y="16"/>
                    <a:pt x="4" y="14"/>
                  </a:cubicBezTo>
                  <a:cubicBezTo>
                    <a:pt x="3" y="13"/>
                    <a:pt x="1" y="9"/>
                    <a:pt x="2" y="8"/>
                  </a:cubicBezTo>
                  <a:cubicBezTo>
                    <a:pt x="4" y="9"/>
                    <a:pt x="4" y="9"/>
                    <a:pt x="4" y="9"/>
                  </a:cubicBezTo>
                  <a:cubicBezTo>
                    <a:pt x="4" y="9"/>
                    <a:pt x="4" y="8"/>
                    <a:pt x="3" y="6"/>
                  </a:cubicBezTo>
                  <a:cubicBezTo>
                    <a:pt x="3" y="6"/>
                    <a:pt x="0" y="2"/>
                    <a:pt x="1" y="0"/>
                  </a:cubicBezTo>
                  <a:close/>
                </a:path>
              </a:pathLst>
            </a:custGeom>
            <a:solidFill>
              <a:srgbClr val="E99D5A">
                <a:alpha val="100000"/>
              </a:srgbClr>
            </a:solidFill>
            <a:ln w="9525">
              <a:noFill/>
            </a:ln>
          </p:spPr>
          <p:txBody>
            <a:bodyPr/>
            <a:p>
              <a:endParaRPr lang="zh-CN" altLang="en-US"/>
            </a:p>
          </p:txBody>
        </p:sp>
        <p:sp>
          <p:nvSpPr>
            <p:cNvPr id="23591" name="Freeform 162"/>
            <p:cNvSpPr/>
            <p:nvPr/>
          </p:nvSpPr>
          <p:spPr>
            <a:xfrm>
              <a:off x="1006475" y="1208088"/>
              <a:ext cx="434975" cy="111125"/>
            </a:xfrm>
            <a:custGeom>
              <a:avLst/>
              <a:gdLst/>
              <a:ahLst/>
              <a:cxnLst>
                <a:cxn ang="0">
                  <a:pos x="24856" y="0"/>
                </a:cxn>
                <a:cxn ang="0">
                  <a:pos x="422547" y="49389"/>
                </a:cxn>
                <a:cxn ang="0">
                  <a:pos x="434975" y="61736"/>
                </a:cxn>
                <a:cxn ang="0">
                  <a:pos x="0" y="49389"/>
                </a:cxn>
                <a:cxn ang="0">
                  <a:pos x="24856" y="0"/>
                </a:cxn>
              </a:cxnLst>
              <a:pathLst>
                <a:path w="35" h="9">
                  <a:moveTo>
                    <a:pt x="2" y="0"/>
                  </a:moveTo>
                  <a:cubicBezTo>
                    <a:pt x="14" y="5"/>
                    <a:pt x="28" y="4"/>
                    <a:pt x="34" y="4"/>
                  </a:cubicBezTo>
                  <a:cubicBezTo>
                    <a:pt x="35" y="4"/>
                    <a:pt x="35" y="5"/>
                    <a:pt x="35" y="5"/>
                  </a:cubicBezTo>
                  <a:cubicBezTo>
                    <a:pt x="35" y="5"/>
                    <a:pt x="14" y="9"/>
                    <a:pt x="0" y="4"/>
                  </a:cubicBezTo>
                  <a:lnTo>
                    <a:pt x="2" y="0"/>
                  </a:lnTo>
                  <a:close/>
                </a:path>
              </a:pathLst>
            </a:custGeom>
            <a:solidFill>
              <a:srgbClr val="000000">
                <a:alpha val="100000"/>
              </a:srgbClr>
            </a:solidFill>
            <a:ln w="9525">
              <a:noFill/>
            </a:ln>
          </p:spPr>
          <p:txBody>
            <a:bodyPr/>
            <a:p>
              <a:endParaRPr lang="zh-CN" altLang="en-US"/>
            </a:p>
          </p:txBody>
        </p:sp>
        <p:sp>
          <p:nvSpPr>
            <p:cNvPr id="23592" name="Freeform 163"/>
            <p:cNvSpPr/>
            <p:nvPr/>
          </p:nvSpPr>
          <p:spPr>
            <a:xfrm>
              <a:off x="1416050" y="517526"/>
              <a:ext cx="123825" cy="604838"/>
            </a:xfrm>
            <a:custGeom>
              <a:avLst/>
              <a:gdLst/>
              <a:ahLst/>
              <a:cxnLst>
                <a:cxn ang="0">
                  <a:pos x="12383" y="604838"/>
                </a:cxn>
                <a:cxn ang="0">
                  <a:pos x="0" y="469058"/>
                </a:cxn>
                <a:cxn ang="0">
                  <a:pos x="0" y="444371"/>
                </a:cxn>
                <a:cxn ang="0">
                  <a:pos x="111443" y="74062"/>
                </a:cxn>
                <a:cxn ang="0">
                  <a:pos x="61913" y="61718"/>
                </a:cxn>
                <a:cxn ang="0">
                  <a:pos x="111443" y="0"/>
                </a:cxn>
                <a:cxn ang="0">
                  <a:pos x="86678" y="49375"/>
                </a:cxn>
                <a:cxn ang="0">
                  <a:pos x="123825" y="74062"/>
                </a:cxn>
                <a:cxn ang="0">
                  <a:pos x="12383" y="604838"/>
                </a:cxn>
              </a:cxnLst>
              <a:pathLst>
                <a:path w="10" h="49">
                  <a:moveTo>
                    <a:pt x="1" y="49"/>
                  </a:moveTo>
                  <a:cubicBezTo>
                    <a:pt x="1" y="45"/>
                    <a:pt x="0" y="41"/>
                    <a:pt x="0" y="38"/>
                  </a:cubicBezTo>
                  <a:cubicBezTo>
                    <a:pt x="0" y="37"/>
                    <a:pt x="0" y="36"/>
                    <a:pt x="0" y="36"/>
                  </a:cubicBezTo>
                  <a:cubicBezTo>
                    <a:pt x="4" y="24"/>
                    <a:pt x="9" y="6"/>
                    <a:pt x="9" y="6"/>
                  </a:cubicBezTo>
                  <a:cubicBezTo>
                    <a:pt x="5" y="5"/>
                    <a:pt x="5" y="5"/>
                    <a:pt x="5" y="5"/>
                  </a:cubicBezTo>
                  <a:cubicBezTo>
                    <a:pt x="7" y="3"/>
                    <a:pt x="9" y="0"/>
                    <a:pt x="9" y="0"/>
                  </a:cubicBezTo>
                  <a:cubicBezTo>
                    <a:pt x="7" y="4"/>
                    <a:pt x="7" y="4"/>
                    <a:pt x="7" y="4"/>
                  </a:cubicBezTo>
                  <a:cubicBezTo>
                    <a:pt x="8" y="5"/>
                    <a:pt x="10" y="6"/>
                    <a:pt x="10" y="6"/>
                  </a:cubicBezTo>
                  <a:cubicBezTo>
                    <a:pt x="5" y="23"/>
                    <a:pt x="3" y="40"/>
                    <a:pt x="1" y="49"/>
                  </a:cubicBezTo>
                  <a:close/>
                </a:path>
              </a:pathLst>
            </a:custGeom>
            <a:solidFill>
              <a:srgbClr val="000000">
                <a:alpha val="100000"/>
              </a:srgbClr>
            </a:solidFill>
            <a:ln w="9525">
              <a:noFill/>
            </a:ln>
          </p:spPr>
          <p:txBody>
            <a:bodyPr/>
            <a:p>
              <a:endParaRPr lang="zh-CN" altLang="en-US"/>
            </a:p>
          </p:txBody>
        </p:sp>
        <p:sp>
          <p:nvSpPr>
            <p:cNvPr id="23593" name="Freeform 164"/>
            <p:cNvSpPr/>
            <p:nvPr/>
          </p:nvSpPr>
          <p:spPr>
            <a:xfrm>
              <a:off x="161925" y="566738"/>
              <a:ext cx="74613" cy="147638"/>
            </a:xfrm>
            <a:custGeom>
              <a:avLst/>
              <a:gdLst/>
              <a:ahLst/>
              <a:cxnLst>
                <a:cxn ang="0">
                  <a:pos x="24871" y="0"/>
                </a:cxn>
                <a:cxn ang="0">
                  <a:pos x="74613" y="24606"/>
                </a:cxn>
                <a:cxn ang="0">
                  <a:pos x="37307" y="147638"/>
                </a:cxn>
                <a:cxn ang="0">
                  <a:pos x="24871" y="0"/>
                </a:cxn>
              </a:cxnLst>
              <a:pathLst>
                <a:path w="6" h="12">
                  <a:moveTo>
                    <a:pt x="2" y="0"/>
                  </a:moveTo>
                  <a:cubicBezTo>
                    <a:pt x="6" y="2"/>
                    <a:pt x="6" y="2"/>
                    <a:pt x="6" y="2"/>
                  </a:cubicBezTo>
                  <a:cubicBezTo>
                    <a:pt x="3" y="12"/>
                    <a:pt x="3" y="12"/>
                    <a:pt x="3" y="12"/>
                  </a:cubicBezTo>
                  <a:cubicBezTo>
                    <a:pt x="3" y="12"/>
                    <a:pt x="0" y="5"/>
                    <a:pt x="2" y="0"/>
                  </a:cubicBezTo>
                  <a:close/>
                </a:path>
              </a:pathLst>
            </a:custGeom>
            <a:solidFill>
              <a:srgbClr val="BABABA">
                <a:alpha val="100000"/>
              </a:srgbClr>
            </a:solidFill>
            <a:ln w="9525">
              <a:noFill/>
            </a:ln>
          </p:spPr>
          <p:txBody>
            <a:bodyPr/>
            <a:p>
              <a:endParaRPr lang="zh-CN" altLang="en-US"/>
            </a:p>
          </p:txBody>
        </p:sp>
        <p:sp>
          <p:nvSpPr>
            <p:cNvPr id="23594" name="Freeform 165"/>
            <p:cNvSpPr/>
            <p:nvPr/>
          </p:nvSpPr>
          <p:spPr>
            <a:xfrm>
              <a:off x="1516063" y="801688"/>
              <a:ext cx="12700" cy="73025"/>
            </a:xfrm>
            <a:custGeom>
              <a:avLst/>
              <a:gdLst/>
              <a:ahLst/>
              <a:cxnLst>
                <a:cxn ang="0">
                  <a:pos x="0" y="24342"/>
                </a:cxn>
                <a:cxn ang="0">
                  <a:pos x="0" y="73025"/>
                </a:cxn>
                <a:cxn ang="0">
                  <a:pos x="0" y="24342"/>
                </a:cxn>
                <a:cxn ang="0">
                  <a:pos x="0" y="24342"/>
                </a:cxn>
              </a:cxnLst>
              <a:pathLst>
                <a:path w="1" h="6">
                  <a:moveTo>
                    <a:pt x="0" y="2"/>
                  </a:moveTo>
                  <a:cubicBezTo>
                    <a:pt x="1" y="0"/>
                    <a:pt x="1" y="2"/>
                    <a:pt x="0" y="6"/>
                  </a:cubicBezTo>
                  <a:cubicBezTo>
                    <a:pt x="0" y="5"/>
                    <a:pt x="0" y="3"/>
                    <a:pt x="0" y="2"/>
                  </a:cubicBezTo>
                  <a:cubicBezTo>
                    <a:pt x="0" y="2"/>
                    <a:pt x="0" y="2"/>
                    <a:pt x="0" y="2"/>
                  </a:cubicBezTo>
                  <a:close/>
                </a:path>
              </a:pathLst>
            </a:custGeom>
            <a:solidFill>
              <a:srgbClr val="000000">
                <a:alpha val="100000"/>
              </a:srgbClr>
            </a:solidFill>
            <a:ln w="9525">
              <a:noFill/>
            </a:ln>
          </p:spPr>
          <p:txBody>
            <a:bodyPr/>
            <a:p>
              <a:endParaRPr lang="zh-CN" altLang="en-US"/>
            </a:p>
          </p:txBody>
        </p:sp>
        <p:sp>
          <p:nvSpPr>
            <p:cNvPr id="23595" name="Freeform 166"/>
            <p:cNvSpPr/>
            <p:nvPr/>
          </p:nvSpPr>
          <p:spPr>
            <a:xfrm>
              <a:off x="1490663" y="604838"/>
              <a:ext cx="236538" cy="788988"/>
            </a:xfrm>
            <a:custGeom>
              <a:avLst/>
              <a:gdLst/>
              <a:ahLst/>
              <a:cxnLst>
                <a:cxn ang="0">
                  <a:pos x="0" y="727348"/>
                </a:cxn>
                <a:cxn ang="0">
                  <a:pos x="24899" y="567085"/>
                </a:cxn>
                <a:cxn ang="0">
                  <a:pos x="24899" y="271215"/>
                </a:cxn>
                <a:cxn ang="0">
                  <a:pos x="62247" y="493118"/>
                </a:cxn>
                <a:cxn ang="0">
                  <a:pos x="74696" y="209575"/>
                </a:cxn>
                <a:cxn ang="0">
                  <a:pos x="74696" y="567085"/>
                </a:cxn>
                <a:cxn ang="0">
                  <a:pos x="136943" y="345182"/>
                </a:cxn>
                <a:cxn ang="0">
                  <a:pos x="161842" y="0"/>
                </a:cxn>
                <a:cxn ang="0">
                  <a:pos x="161842" y="320526"/>
                </a:cxn>
                <a:cxn ang="0">
                  <a:pos x="236538" y="234231"/>
                </a:cxn>
                <a:cxn ang="0">
                  <a:pos x="174291" y="357510"/>
                </a:cxn>
                <a:cxn ang="0">
                  <a:pos x="199190" y="394494"/>
                </a:cxn>
                <a:cxn ang="0">
                  <a:pos x="161842" y="406822"/>
                </a:cxn>
                <a:cxn ang="0">
                  <a:pos x="224089" y="443806"/>
                </a:cxn>
                <a:cxn ang="0">
                  <a:pos x="149392" y="443806"/>
                </a:cxn>
                <a:cxn ang="0">
                  <a:pos x="211639" y="468462"/>
                </a:cxn>
                <a:cxn ang="0">
                  <a:pos x="124494" y="517773"/>
                </a:cxn>
                <a:cxn ang="0">
                  <a:pos x="24899" y="788988"/>
                </a:cxn>
                <a:cxn ang="0">
                  <a:pos x="0" y="727348"/>
                </a:cxn>
              </a:cxnLst>
              <a:pathLst>
                <a:path w="19" h="64">
                  <a:moveTo>
                    <a:pt x="0" y="59"/>
                  </a:moveTo>
                  <a:cubicBezTo>
                    <a:pt x="1" y="54"/>
                    <a:pt x="2" y="46"/>
                    <a:pt x="2" y="46"/>
                  </a:cubicBezTo>
                  <a:cubicBezTo>
                    <a:pt x="2" y="38"/>
                    <a:pt x="2" y="28"/>
                    <a:pt x="2" y="22"/>
                  </a:cubicBezTo>
                  <a:cubicBezTo>
                    <a:pt x="3" y="29"/>
                    <a:pt x="5" y="40"/>
                    <a:pt x="5" y="40"/>
                  </a:cubicBezTo>
                  <a:cubicBezTo>
                    <a:pt x="4" y="33"/>
                    <a:pt x="6" y="17"/>
                    <a:pt x="6" y="17"/>
                  </a:cubicBezTo>
                  <a:cubicBezTo>
                    <a:pt x="6" y="18"/>
                    <a:pt x="6" y="46"/>
                    <a:pt x="6" y="46"/>
                  </a:cubicBezTo>
                  <a:cubicBezTo>
                    <a:pt x="10" y="42"/>
                    <a:pt x="11" y="28"/>
                    <a:pt x="11" y="28"/>
                  </a:cubicBezTo>
                  <a:cubicBezTo>
                    <a:pt x="10" y="20"/>
                    <a:pt x="13" y="0"/>
                    <a:pt x="13" y="0"/>
                  </a:cubicBezTo>
                  <a:cubicBezTo>
                    <a:pt x="13" y="0"/>
                    <a:pt x="11" y="24"/>
                    <a:pt x="13" y="26"/>
                  </a:cubicBezTo>
                  <a:cubicBezTo>
                    <a:pt x="16" y="29"/>
                    <a:pt x="19" y="19"/>
                    <a:pt x="19" y="19"/>
                  </a:cubicBezTo>
                  <a:cubicBezTo>
                    <a:pt x="18" y="26"/>
                    <a:pt x="14" y="29"/>
                    <a:pt x="14" y="29"/>
                  </a:cubicBezTo>
                  <a:cubicBezTo>
                    <a:pt x="14" y="29"/>
                    <a:pt x="16" y="32"/>
                    <a:pt x="16" y="32"/>
                  </a:cubicBezTo>
                  <a:cubicBezTo>
                    <a:pt x="13" y="31"/>
                    <a:pt x="13" y="33"/>
                    <a:pt x="13" y="33"/>
                  </a:cubicBezTo>
                  <a:cubicBezTo>
                    <a:pt x="14" y="34"/>
                    <a:pt x="18" y="36"/>
                    <a:pt x="18" y="36"/>
                  </a:cubicBezTo>
                  <a:cubicBezTo>
                    <a:pt x="15" y="35"/>
                    <a:pt x="12" y="36"/>
                    <a:pt x="12" y="36"/>
                  </a:cubicBezTo>
                  <a:cubicBezTo>
                    <a:pt x="14" y="36"/>
                    <a:pt x="17" y="38"/>
                    <a:pt x="17" y="38"/>
                  </a:cubicBezTo>
                  <a:cubicBezTo>
                    <a:pt x="13" y="37"/>
                    <a:pt x="11" y="41"/>
                    <a:pt x="10" y="42"/>
                  </a:cubicBezTo>
                  <a:cubicBezTo>
                    <a:pt x="10" y="43"/>
                    <a:pt x="4" y="56"/>
                    <a:pt x="2" y="64"/>
                  </a:cubicBezTo>
                  <a:cubicBezTo>
                    <a:pt x="1" y="63"/>
                    <a:pt x="1" y="61"/>
                    <a:pt x="0" y="59"/>
                  </a:cubicBezTo>
                  <a:close/>
                </a:path>
              </a:pathLst>
            </a:custGeom>
            <a:solidFill>
              <a:srgbClr val="000000">
                <a:alpha val="100000"/>
              </a:srgbClr>
            </a:solidFill>
            <a:ln w="9525">
              <a:noFill/>
            </a:ln>
          </p:spPr>
          <p:txBody>
            <a:bodyPr/>
            <a:p>
              <a:endParaRPr lang="zh-CN" altLang="en-US"/>
            </a:p>
          </p:txBody>
        </p:sp>
        <p:sp>
          <p:nvSpPr>
            <p:cNvPr id="23596" name="Freeform 167"/>
            <p:cNvSpPr/>
            <p:nvPr/>
          </p:nvSpPr>
          <p:spPr>
            <a:xfrm>
              <a:off x="174625" y="444501"/>
              <a:ext cx="1017588" cy="1158875"/>
            </a:xfrm>
            <a:custGeom>
              <a:avLst/>
              <a:gdLst/>
              <a:ahLst/>
              <a:cxnLst>
                <a:cxn ang="0">
                  <a:pos x="1017588" y="36985"/>
                </a:cxn>
                <a:cxn ang="0">
                  <a:pos x="992769" y="480810"/>
                </a:cxn>
                <a:cxn ang="0">
                  <a:pos x="645300" y="1158875"/>
                </a:cxn>
                <a:cxn ang="0">
                  <a:pos x="583252" y="1109561"/>
                </a:cxn>
                <a:cxn ang="0">
                  <a:pos x="682529" y="554781"/>
                </a:cxn>
                <a:cxn ang="0">
                  <a:pos x="694938" y="320540"/>
                </a:cxn>
                <a:cxn ang="0">
                  <a:pos x="521204" y="345197"/>
                </a:cxn>
                <a:cxn ang="0">
                  <a:pos x="483975" y="369854"/>
                </a:cxn>
                <a:cxn ang="0">
                  <a:pos x="285421" y="332868"/>
                </a:cxn>
                <a:cxn ang="0">
                  <a:pos x="12410" y="283555"/>
                </a:cxn>
                <a:cxn ang="0">
                  <a:pos x="37229" y="135613"/>
                </a:cxn>
                <a:cxn ang="0">
                  <a:pos x="446746" y="160270"/>
                </a:cxn>
                <a:cxn ang="0">
                  <a:pos x="608071" y="147941"/>
                </a:cxn>
                <a:cxn ang="0">
                  <a:pos x="670119" y="147941"/>
                </a:cxn>
                <a:cxn ang="0">
                  <a:pos x="682529" y="110956"/>
                </a:cxn>
                <a:cxn ang="0">
                  <a:pos x="732167" y="110956"/>
                </a:cxn>
                <a:cxn ang="0">
                  <a:pos x="756986" y="36985"/>
                </a:cxn>
                <a:cxn ang="0">
                  <a:pos x="905902" y="12328"/>
                </a:cxn>
                <a:cxn ang="0">
                  <a:pos x="980359" y="0"/>
                </a:cxn>
                <a:cxn ang="0">
                  <a:pos x="1017588" y="36985"/>
                </a:cxn>
              </a:cxnLst>
              <a:pathLst>
                <a:path w="82" h="94">
                  <a:moveTo>
                    <a:pt x="82" y="3"/>
                  </a:moveTo>
                  <a:cubicBezTo>
                    <a:pt x="82" y="3"/>
                    <a:pt x="82" y="27"/>
                    <a:pt x="80" y="39"/>
                  </a:cubicBezTo>
                  <a:cubicBezTo>
                    <a:pt x="80" y="39"/>
                    <a:pt x="67" y="86"/>
                    <a:pt x="52" y="94"/>
                  </a:cubicBezTo>
                  <a:cubicBezTo>
                    <a:pt x="52" y="94"/>
                    <a:pt x="48" y="91"/>
                    <a:pt x="47" y="90"/>
                  </a:cubicBezTo>
                  <a:cubicBezTo>
                    <a:pt x="47" y="88"/>
                    <a:pt x="54" y="48"/>
                    <a:pt x="55" y="45"/>
                  </a:cubicBezTo>
                  <a:cubicBezTo>
                    <a:pt x="56" y="41"/>
                    <a:pt x="56" y="26"/>
                    <a:pt x="56" y="26"/>
                  </a:cubicBezTo>
                  <a:cubicBezTo>
                    <a:pt x="56" y="26"/>
                    <a:pt x="44" y="27"/>
                    <a:pt x="42" y="28"/>
                  </a:cubicBezTo>
                  <a:cubicBezTo>
                    <a:pt x="42" y="28"/>
                    <a:pt x="42" y="30"/>
                    <a:pt x="39" y="30"/>
                  </a:cubicBezTo>
                  <a:cubicBezTo>
                    <a:pt x="36" y="30"/>
                    <a:pt x="25" y="27"/>
                    <a:pt x="23" y="27"/>
                  </a:cubicBezTo>
                  <a:cubicBezTo>
                    <a:pt x="21" y="27"/>
                    <a:pt x="2" y="23"/>
                    <a:pt x="1" y="23"/>
                  </a:cubicBezTo>
                  <a:cubicBezTo>
                    <a:pt x="0" y="22"/>
                    <a:pt x="3" y="12"/>
                    <a:pt x="3" y="11"/>
                  </a:cubicBezTo>
                  <a:cubicBezTo>
                    <a:pt x="4" y="10"/>
                    <a:pt x="31" y="12"/>
                    <a:pt x="36" y="13"/>
                  </a:cubicBezTo>
                  <a:cubicBezTo>
                    <a:pt x="36" y="13"/>
                    <a:pt x="48" y="12"/>
                    <a:pt x="49" y="12"/>
                  </a:cubicBezTo>
                  <a:cubicBezTo>
                    <a:pt x="49" y="11"/>
                    <a:pt x="54" y="12"/>
                    <a:pt x="54" y="12"/>
                  </a:cubicBezTo>
                  <a:cubicBezTo>
                    <a:pt x="54" y="12"/>
                    <a:pt x="55" y="9"/>
                    <a:pt x="55" y="9"/>
                  </a:cubicBezTo>
                  <a:cubicBezTo>
                    <a:pt x="56" y="9"/>
                    <a:pt x="59" y="9"/>
                    <a:pt x="59" y="9"/>
                  </a:cubicBezTo>
                  <a:cubicBezTo>
                    <a:pt x="59" y="9"/>
                    <a:pt x="58" y="4"/>
                    <a:pt x="61" y="3"/>
                  </a:cubicBezTo>
                  <a:cubicBezTo>
                    <a:pt x="65" y="2"/>
                    <a:pt x="71" y="2"/>
                    <a:pt x="73" y="1"/>
                  </a:cubicBezTo>
                  <a:cubicBezTo>
                    <a:pt x="74" y="0"/>
                    <a:pt x="79" y="0"/>
                    <a:pt x="79" y="0"/>
                  </a:cubicBezTo>
                  <a:lnTo>
                    <a:pt x="82" y="3"/>
                  </a:lnTo>
                  <a:close/>
                </a:path>
              </a:pathLst>
            </a:custGeom>
            <a:solidFill>
              <a:srgbClr val="000000">
                <a:alpha val="100000"/>
              </a:srgbClr>
            </a:solidFill>
            <a:ln w="9525">
              <a:noFill/>
            </a:ln>
          </p:spPr>
          <p:txBody>
            <a:bodyPr/>
            <a:p>
              <a:endParaRPr lang="zh-CN" altLang="en-US"/>
            </a:p>
          </p:txBody>
        </p:sp>
        <p:sp>
          <p:nvSpPr>
            <p:cNvPr id="23597" name="Freeform 168"/>
            <p:cNvSpPr/>
            <p:nvPr/>
          </p:nvSpPr>
          <p:spPr>
            <a:xfrm>
              <a:off x="211138" y="455613"/>
              <a:ext cx="981075" cy="1060450"/>
            </a:xfrm>
            <a:custGeom>
              <a:avLst/>
              <a:gdLst/>
              <a:ahLst/>
              <a:cxnLst>
                <a:cxn ang="0">
                  <a:pos x="24837" y="135639"/>
                </a:cxn>
                <a:cxn ang="0">
                  <a:pos x="397397" y="172631"/>
                </a:cxn>
                <a:cxn ang="0">
                  <a:pos x="571259" y="271278"/>
                </a:cxn>
                <a:cxn ang="0">
                  <a:pos x="471909" y="172631"/>
                </a:cxn>
                <a:cxn ang="0">
                  <a:pos x="608515" y="271278"/>
                </a:cxn>
                <a:cxn ang="0">
                  <a:pos x="534003" y="172631"/>
                </a:cxn>
                <a:cxn ang="0">
                  <a:pos x="633352" y="258947"/>
                </a:cxn>
                <a:cxn ang="0">
                  <a:pos x="608515" y="172631"/>
                </a:cxn>
                <a:cxn ang="0">
                  <a:pos x="596096" y="160301"/>
                </a:cxn>
                <a:cxn ang="0">
                  <a:pos x="633352" y="160301"/>
                </a:cxn>
                <a:cxn ang="0">
                  <a:pos x="670608" y="234285"/>
                </a:cxn>
                <a:cxn ang="0">
                  <a:pos x="658190" y="147970"/>
                </a:cxn>
                <a:cxn ang="0">
                  <a:pos x="695446" y="197293"/>
                </a:cxn>
                <a:cxn ang="0">
                  <a:pos x="695446" y="197293"/>
                </a:cxn>
                <a:cxn ang="0">
                  <a:pos x="707864" y="36992"/>
                </a:cxn>
                <a:cxn ang="0">
                  <a:pos x="720283" y="24662"/>
                </a:cxn>
                <a:cxn ang="0">
                  <a:pos x="782376" y="12331"/>
                </a:cxn>
                <a:cxn ang="0">
                  <a:pos x="782376" y="24662"/>
                </a:cxn>
                <a:cxn ang="0">
                  <a:pos x="856888" y="24662"/>
                </a:cxn>
                <a:cxn ang="0">
                  <a:pos x="807214" y="61654"/>
                </a:cxn>
                <a:cxn ang="0">
                  <a:pos x="956238" y="0"/>
                </a:cxn>
                <a:cxn ang="0">
                  <a:pos x="981075" y="24662"/>
                </a:cxn>
                <a:cxn ang="0">
                  <a:pos x="981075" y="24662"/>
                </a:cxn>
                <a:cxn ang="0">
                  <a:pos x="906563" y="86316"/>
                </a:cxn>
                <a:cxn ang="0">
                  <a:pos x="956238" y="283609"/>
                </a:cxn>
                <a:cxn ang="0">
                  <a:pos x="956238" y="431578"/>
                </a:cxn>
                <a:cxn ang="0">
                  <a:pos x="956238" y="468571"/>
                </a:cxn>
                <a:cxn ang="0">
                  <a:pos x="943819" y="530225"/>
                </a:cxn>
                <a:cxn ang="0">
                  <a:pos x="894144" y="308270"/>
                </a:cxn>
                <a:cxn ang="0">
                  <a:pos x="881726" y="98647"/>
                </a:cxn>
                <a:cxn ang="0">
                  <a:pos x="881726" y="320601"/>
                </a:cxn>
                <a:cxn ang="0">
                  <a:pos x="881726" y="542556"/>
                </a:cxn>
                <a:cxn ang="0">
                  <a:pos x="707864" y="961803"/>
                </a:cxn>
                <a:cxn ang="0">
                  <a:pos x="620934" y="1060450"/>
                </a:cxn>
                <a:cxn ang="0">
                  <a:pos x="658190" y="665864"/>
                </a:cxn>
                <a:cxn ang="0">
                  <a:pos x="670608" y="308270"/>
                </a:cxn>
                <a:cxn ang="0">
                  <a:pos x="546422" y="295940"/>
                </a:cxn>
                <a:cxn ang="0">
                  <a:pos x="422235" y="271278"/>
                </a:cxn>
                <a:cxn ang="0">
                  <a:pos x="447072" y="308270"/>
                </a:cxn>
                <a:cxn ang="0">
                  <a:pos x="310467" y="295940"/>
                </a:cxn>
                <a:cxn ang="0">
                  <a:pos x="0" y="246616"/>
                </a:cxn>
                <a:cxn ang="0">
                  <a:pos x="24837" y="135639"/>
                </a:cxn>
              </a:cxnLst>
              <a:pathLst>
                <a:path w="79" h="86">
                  <a:moveTo>
                    <a:pt x="2" y="11"/>
                  </a:moveTo>
                  <a:cubicBezTo>
                    <a:pt x="4" y="9"/>
                    <a:pt x="32" y="14"/>
                    <a:pt x="32" y="14"/>
                  </a:cubicBezTo>
                  <a:cubicBezTo>
                    <a:pt x="32" y="14"/>
                    <a:pt x="43" y="22"/>
                    <a:pt x="46" y="22"/>
                  </a:cubicBezTo>
                  <a:cubicBezTo>
                    <a:pt x="46" y="22"/>
                    <a:pt x="36" y="17"/>
                    <a:pt x="38" y="14"/>
                  </a:cubicBezTo>
                  <a:cubicBezTo>
                    <a:pt x="40" y="11"/>
                    <a:pt x="49" y="22"/>
                    <a:pt x="49" y="22"/>
                  </a:cubicBezTo>
                  <a:cubicBezTo>
                    <a:pt x="49" y="22"/>
                    <a:pt x="47" y="16"/>
                    <a:pt x="43" y="14"/>
                  </a:cubicBezTo>
                  <a:cubicBezTo>
                    <a:pt x="43" y="14"/>
                    <a:pt x="47" y="12"/>
                    <a:pt x="51" y="21"/>
                  </a:cubicBezTo>
                  <a:cubicBezTo>
                    <a:pt x="51" y="21"/>
                    <a:pt x="51" y="16"/>
                    <a:pt x="49" y="14"/>
                  </a:cubicBezTo>
                  <a:cubicBezTo>
                    <a:pt x="49" y="14"/>
                    <a:pt x="49" y="13"/>
                    <a:pt x="48" y="13"/>
                  </a:cubicBezTo>
                  <a:cubicBezTo>
                    <a:pt x="46" y="12"/>
                    <a:pt x="49" y="11"/>
                    <a:pt x="51" y="13"/>
                  </a:cubicBezTo>
                  <a:cubicBezTo>
                    <a:pt x="53" y="14"/>
                    <a:pt x="54" y="19"/>
                    <a:pt x="54" y="19"/>
                  </a:cubicBezTo>
                  <a:cubicBezTo>
                    <a:pt x="54" y="19"/>
                    <a:pt x="56" y="13"/>
                    <a:pt x="53" y="12"/>
                  </a:cubicBezTo>
                  <a:cubicBezTo>
                    <a:pt x="53" y="12"/>
                    <a:pt x="56" y="10"/>
                    <a:pt x="56" y="16"/>
                  </a:cubicBezTo>
                  <a:cubicBezTo>
                    <a:pt x="56" y="16"/>
                    <a:pt x="56" y="16"/>
                    <a:pt x="56" y="16"/>
                  </a:cubicBezTo>
                  <a:cubicBezTo>
                    <a:pt x="56" y="23"/>
                    <a:pt x="62" y="7"/>
                    <a:pt x="57" y="3"/>
                  </a:cubicBezTo>
                  <a:cubicBezTo>
                    <a:pt x="58" y="2"/>
                    <a:pt x="58" y="2"/>
                    <a:pt x="58" y="2"/>
                  </a:cubicBezTo>
                  <a:cubicBezTo>
                    <a:pt x="60" y="1"/>
                    <a:pt x="61" y="1"/>
                    <a:pt x="63" y="1"/>
                  </a:cubicBezTo>
                  <a:cubicBezTo>
                    <a:pt x="63" y="2"/>
                    <a:pt x="63" y="2"/>
                    <a:pt x="63" y="2"/>
                  </a:cubicBezTo>
                  <a:cubicBezTo>
                    <a:pt x="63" y="2"/>
                    <a:pt x="70" y="2"/>
                    <a:pt x="69" y="2"/>
                  </a:cubicBezTo>
                  <a:cubicBezTo>
                    <a:pt x="68" y="2"/>
                    <a:pt x="67" y="5"/>
                    <a:pt x="65" y="5"/>
                  </a:cubicBezTo>
                  <a:cubicBezTo>
                    <a:pt x="65" y="5"/>
                    <a:pt x="74" y="4"/>
                    <a:pt x="77" y="0"/>
                  </a:cubicBezTo>
                  <a:cubicBezTo>
                    <a:pt x="79" y="2"/>
                    <a:pt x="79" y="2"/>
                    <a:pt x="79" y="2"/>
                  </a:cubicBezTo>
                  <a:cubicBezTo>
                    <a:pt x="79" y="2"/>
                    <a:pt x="79" y="2"/>
                    <a:pt x="79" y="2"/>
                  </a:cubicBezTo>
                  <a:cubicBezTo>
                    <a:pt x="77" y="4"/>
                    <a:pt x="74" y="7"/>
                    <a:pt x="73" y="7"/>
                  </a:cubicBezTo>
                  <a:cubicBezTo>
                    <a:pt x="72" y="7"/>
                    <a:pt x="77" y="12"/>
                    <a:pt x="77" y="23"/>
                  </a:cubicBezTo>
                  <a:cubicBezTo>
                    <a:pt x="76" y="28"/>
                    <a:pt x="77" y="31"/>
                    <a:pt x="77" y="35"/>
                  </a:cubicBezTo>
                  <a:cubicBezTo>
                    <a:pt x="77" y="36"/>
                    <a:pt x="77" y="37"/>
                    <a:pt x="77" y="38"/>
                  </a:cubicBezTo>
                  <a:cubicBezTo>
                    <a:pt x="77" y="38"/>
                    <a:pt x="76" y="40"/>
                    <a:pt x="76" y="43"/>
                  </a:cubicBezTo>
                  <a:cubicBezTo>
                    <a:pt x="72" y="25"/>
                    <a:pt x="72" y="25"/>
                    <a:pt x="72" y="25"/>
                  </a:cubicBezTo>
                  <a:cubicBezTo>
                    <a:pt x="71" y="8"/>
                    <a:pt x="71" y="8"/>
                    <a:pt x="71" y="8"/>
                  </a:cubicBezTo>
                  <a:cubicBezTo>
                    <a:pt x="71" y="26"/>
                    <a:pt x="71" y="26"/>
                    <a:pt x="71" y="26"/>
                  </a:cubicBezTo>
                  <a:cubicBezTo>
                    <a:pt x="71" y="26"/>
                    <a:pt x="72" y="44"/>
                    <a:pt x="71" y="44"/>
                  </a:cubicBezTo>
                  <a:cubicBezTo>
                    <a:pt x="69" y="45"/>
                    <a:pt x="58" y="77"/>
                    <a:pt x="57" y="78"/>
                  </a:cubicBezTo>
                  <a:cubicBezTo>
                    <a:pt x="56" y="78"/>
                    <a:pt x="50" y="86"/>
                    <a:pt x="50" y="86"/>
                  </a:cubicBezTo>
                  <a:cubicBezTo>
                    <a:pt x="50" y="86"/>
                    <a:pt x="53" y="56"/>
                    <a:pt x="53" y="54"/>
                  </a:cubicBezTo>
                  <a:cubicBezTo>
                    <a:pt x="53" y="51"/>
                    <a:pt x="54" y="25"/>
                    <a:pt x="54" y="25"/>
                  </a:cubicBezTo>
                  <a:cubicBezTo>
                    <a:pt x="54" y="25"/>
                    <a:pt x="45" y="24"/>
                    <a:pt x="44" y="24"/>
                  </a:cubicBezTo>
                  <a:cubicBezTo>
                    <a:pt x="43" y="23"/>
                    <a:pt x="36" y="22"/>
                    <a:pt x="34" y="22"/>
                  </a:cubicBezTo>
                  <a:cubicBezTo>
                    <a:pt x="34" y="22"/>
                    <a:pt x="37" y="24"/>
                    <a:pt x="36" y="25"/>
                  </a:cubicBezTo>
                  <a:cubicBezTo>
                    <a:pt x="35" y="26"/>
                    <a:pt x="28" y="25"/>
                    <a:pt x="25" y="24"/>
                  </a:cubicBezTo>
                  <a:cubicBezTo>
                    <a:pt x="23" y="23"/>
                    <a:pt x="0" y="20"/>
                    <a:pt x="0" y="20"/>
                  </a:cubicBezTo>
                  <a:cubicBezTo>
                    <a:pt x="0" y="20"/>
                    <a:pt x="0" y="12"/>
                    <a:pt x="2" y="11"/>
                  </a:cubicBezTo>
                  <a:close/>
                </a:path>
              </a:pathLst>
            </a:custGeom>
            <a:solidFill>
              <a:srgbClr val="121212">
                <a:alpha val="100000"/>
              </a:srgbClr>
            </a:solidFill>
            <a:ln w="9525">
              <a:noFill/>
            </a:ln>
          </p:spPr>
          <p:txBody>
            <a:bodyPr/>
            <a:p>
              <a:endParaRPr lang="zh-CN" altLang="en-US"/>
            </a:p>
          </p:txBody>
        </p:sp>
        <p:sp>
          <p:nvSpPr>
            <p:cNvPr id="23598" name="Freeform 169"/>
            <p:cNvSpPr/>
            <p:nvPr/>
          </p:nvSpPr>
          <p:spPr>
            <a:xfrm>
              <a:off x="944563" y="2565401"/>
              <a:ext cx="322263" cy="344488"/>
            </a:xfrm>
            <a:custGeom>
              <a:avLst/>
              <a:gdLst/>
              <a:ahLst/>
              <a:cxnLst>
                <a:cxn ang="0">
                  <a:pos x="161132" y="49213"/>
                </a:cxn>
                <a:cxn ang="0">
                  <a:pos x="210710" y="147638"/>
                </a:cxn>
                <a:cxn ang="0">
                  <a:pos x="297474" y="307579"/>
                </a:cxn>
                <a:cxn ang="0">
                  <a:pos x="161132" y="307579"/>
                </a:cxn>
                <a:cxn ang="0">
                  <a:pos x="74368" y="209153"/>
                </a:cxn>
                <a:cxn ang="0">
                  <a:pos x="12395" y="172244"/>
                </a:cxn>
                <a:cxn ang="0">
                  <a:pos x="24789" y="49213"/>
                </a:cxn>
                <a:cxn ang="0">
                  <a:pos x="161132" y="49213"/>
                </a:cxn>
              </a:cxnLst>
              <a:pathLst>
                <a:path w="26" h="28">
                  <a:moveTo>
                    <a:pt x="13" y="4"/>
                  </a:moveTo>
                  <a:cubicBezTo>
                    <a:pt x="13" y="4"/>
                    <a:pt x="16" y="10"/>
                    <a:pt x="17" y="12"/>
                  </a:cubicBezTo>
                  <a:cubicBezTo>
                    <a:pt x="19" y="14"/>
                    <a:pt x="26" y="21"/>
                    <a:pt x="24" y="25"/>
                  </a:cubicBezTo>
                  <a:cubicBezTo>
                    <a:pt x="24" y="25"/>
                    <a:pt x="17" y="28"/>
                    <a:pt x="13" y="25"/>
                  </a:cubicBezTo>
                  <a:cubicBezTo>
                    <a:pt x="8" y="22"/>
                    <a:pt x="9" y="18"/>
                    <a:pt x="6" y="17"/>
                  </a:cubicBezTo>
                  <a:cubicBezTo>
                    <a:pt x="6" y="17"/>
                    <a:pt x="2" y="17"/>
                    <a:pt x="1" y="14"/>
                  </a:cubicBezTo>
                  <a:cubicBezTo>
                    <a:pt x="0" y="10"/>
                    <a:pt x="0" y="7"/>
                    <a:pt x="2" y="4"/>
                  </a:cubicBezTo>
                  <a:cubicBezTo>
                    <a:pt x="4" y="0"/>
                    <a:pt x="13" y="4"/>
                    <a:pt x="13" y="4"/>
                  </a:cubicBezTo>
                  <a:close/>
                </a:path>
              </a:pathLst>
            </a:custGeom>
            <a:solidFill>
              <a:srgbClr val="000000">
                <a:alpha val="100000"/>
              </a:srgbClr>
            </a:solidFill>
            <a:ln w="9525">
              <a:noFill/>
            </a:ln>
          </p:spPr>
          <p:txBody>
            <a:bodyPr/>
            <a:p>
              <a:endParaRPr lang="zh-CN" altLang="en-US"/>
            </a:p>
          </p:txBody>
        </p:sp>
        <p:sp>
          <p:nvSpPr>
            <p:cNvPr id="23599" name="Freeform 170"/>
            <p:cNvSpPr/>
            <p:nvPr/>
          </p:nvSpPr>
          <p:spPr>
            <a:xfrm>
              <a:off x="1155700" y="2540001"/>
              <a:ext cx="211138" cy="296863"/>
            </a:xfrm>
            <a:custGeom>
              <a:avLst/>
              <a:gdLst/>
              <a:ahLst/>
              <a:cxnLst>
                <a:cxn ang="0">
                  <a:pos x="161458" y="37108"/>
                </a:cxn>
                <a:cxn ang="0">
                  <a:pos x="173878" y="136062"/>
                </a:cxn>
                <a:cxn ang="0">
                  <a:pos x="173878" y="272124"/>
                </a:cxn>
                <a:cxn ang="0">
                  <a:pos x="37260" y="259755"/>
                </a:cxn>
                <a:cxn ang="0">
                  <a:pos x="49680" y="160801"/>
                </a:cxn>
                <a:cxn ang="0">
                  <a:pos x="49680" y="24739"/>
                </a:cxn>
                <a:cxn ang="0">
                  <a:pos x="161458" y="37108"/>
                </a:cxn>
              </a:cxnLst>
              <a:pathLst>
                <a:path w="17" h="24">
                  <a:moveTo>
                    <a:pt x="13" y="3"/>
                  </a:moveTo>
                  <a:cubicBezTo>
                    <a:pt x="13" y="3"/>
                    <a:pt x="14" y="8"/>
                    <a:pt x="14" y="11"/>
                  </a:cubicBezTo>
                  <a:cubicBezTo>
                    <a:pt x="15" y="14"/>
                    <a:pt x="17" y="20"/>
                    <a:pt x="14" y="22"/>
                  </a:cubicBezTo>
                  <a:cubicBezTo>
                    <a:pt x="14" y="22"/>
                    <a:pt x="5" y="24"/>
                    <a:pt x="3" y="21"/>
                  </a:cubicBezTo>
                  <a:cubicBezTo>
                    <a:pt x="0" y="19"/>
                    <a:pt x="4" y="13"/>
                    <a:pt x="4" y="13"/>
                  </a:cubicBezTo>
                  <a:cubicBezTo>
                    <a:pt x="4" y="13"/>
                    <a:pt x="3" y="4"/>
                    <a:pt x="4" y="2"/>
                  </a:cubicBezTo>
                  <a:cubicBezTo>
                    <a:pt x="5" y="0"/>
                    <a:pt x="10" y="0"/>
                    <a:pt x="13" y="3"/>
                  </a:cubicBezTo>
                  <a:close/>
                </a:path>
              </a:pathLst>
            </a:custGeom>
            <a:solidFill>
              <a:srgbClr val="000000">
                <a:alpha val="100000"/>
              </a:srgbClr>
            </a:solidFill>
            <a:ln w="9525">
              <a:noFill/>
            </a:ln>
          </p:spPr>
          <p:txBody>
            <a:bodyPr/>
            <a:p>
              <a:endParaRPr lang="zh-CN" altLang="en-US"/>
            </a:p>
          </p:txBody>
        </p:sp>
        <p:sp>
          <p:nvSpPr>
            <p:cNvPr id="23600" name="Freeform 171"/>
            <p:cNvSpPr/>
            <p:nvPr/>
          </p:nvSpPr>
          <p:spPr>
            <a:xfrm>
              <a:off x="1168400" y="1368426"/>
              <a:ext cx="409575" cy="1098550"/>
            </a:xfrm>
            <a:custGeom>
              <a:avLst/>
              <a:gdLst/>
              <a:ahLst/>
              <a:cxnLst>
                <a:cxn ang="0">
                  <a:pos x="111702" y="678879"/>
                </a:cxn>
                <a:cxn ang="0">
                  <a:pos x="111702" y="481387"/>
                </a:cxn>
                <a:cxn ang="0">
                  <a:pos x="161348" y="641849"/>
                </a:cxn>
                <a:cxn ang="0">
                  <a:pos x="186170" y="444357"/>
                </a:cxn>
                <a:cxn ang="0">
                  <a:pos x="273050" y="283895"/>
                </a:cxn>
                <a:cxn ang="0">
                  <a:pos x="347518" y="98746"/>
                </a:cxn>
                <a:cxn ang="0">
                  <a:pos x="347518" y="0"/>
                </a:cxn>
                <a:cxn ang="0">
                  <a:pos x="347518" y="0"/>
                </a:cxn>
                <a:cxn ang="0">
                  <a:pos x="384752" y="74060"/>
                </a:cxn>
                <a:cxn ang="0">
                  <a:pos x="384752" y="148119"/>
                </a:cxn>
                <a:cxn ang="0">
                  <a:pos x="273050" y="518417"/>
                </a:cxn>
                <a:cxn ang="0">
                  <a:pos x="111702" y="999804"/>
                </a:cxn>
                <a:cxn ang="0">
                  <a:pos x="37234" y="1098550"/>
                </a:cxn>
                <a:cxn ang="0">
                  <a:pos x="99291" y="975117"/>
                </a:cxn>
                <a:cxn ang="0">
                  <a:pos x="24823" y="1024490"/>
                </a:cxn>
                <a:cxn ang="0">
                  <a:pos x="49645" y="888715"/>
                </a:cxn>
                <a:cxn ang="0">
                  <a:pos x="111702" y="678879"/>
                </a:cxn>
              </a:cxnLst>
              <a:pathLst>
                <a:path w="33" h="89">
                  <a:moveTo>
                    <a:pt x="9" y="55"/>
                  </a:moveTo>
                  <a:cubicBezTo>
                    <a:pt x="8" y="52"/>
                    <a:pt x="9" y="39"/>
                    <a:pt x="9" y="39"/>
                  </a:cubicBezTo>
                  <a:cubicBezTo>
                    <a:pt x="9" y="39"/>
                    <a:pt x="10" y="53"/>
                    <a:pt x="13" y="52"/>
                  </a:cubicBezTo>
                  <a:cubicBezTo>
                    <a:pt x="16" y="52"/>
                    <a:pt x="14" y="39"/>
                    <a:pt x="15" y="36"/>
                  </a:cubicBezTo>
                  <a:cubicBezTo>
                    <a:pt x="15" y="34"/>
                    <a:pt x="22" y="23"/>
                    <a:pt x="22" y="23"/>
                  </a:cubicBezTo>
                  <a:cubicBezTo>
                    <a:pt x="27" y="21"/>
                    <a:pt x="30" y="11"/>
                    <a:pt x="28" y="8"/>
                  </a:cubicBezTo>
                  <a:cubicBezTo>
                    <a:pt x="27" y="7"/>
                    <a:pt x="27" y="3"/>
                    <a:pt x="28" y="0"/>
                  </a:cubicBezTo>
                  <a:cubicBezTo>
                    <a:pt x="28" y="0"/>
                    <a:pt x="28" y="0"/>
                    <a:pt x="28" y="0"/>
                  </a:cubicBezTo>
                  <a:cubicBezTo>
                    <a:pt x="29" y="2"/>
                    <a:pt x="30" y="5"/>
                    <a:pt x="31" y="6"/>
                  </a:cubicBezTo>
                  <a:cubicBezTo>
                    <a:pt x="33" y="8"/>
                    <a:pt x="33" y="11"/>
                    <a:pt x="31" y="12"/>
                  </a:cubicBezTo>
                  <a:cubicBezTo>
                    <a:pt x="29" y="14"/>
                    <a:pt x="24" y="35"/>
                    <a:pt x="22" y="42"/>
                  </a:cubicBezTo>
                  <a:cubicBezTo>
                    <a:pt x="19" y="50"/>
                    <a:pt x="9" y="81"/>
                    <a:pt x="9" y="81"/>
                  </a:cubicBezTo>
                  <a:cubicBezTo>
                    <a:pt x="7" y="88"/>
                    <a:pt x="3" y="89"/>
                    <a:pt x="3" y="89"/>
                  </a:cubicBezTo>
                  <a:cubicBezTo>
                    <a:pt x="5" y="87"/>
                    <a:pt x="8" y="79"/>
                    <a:pt x="8" y="79"/>
                  </a:cubicBezTo>
                  <a:cubicBezTo>
                    <a:pt x="6" y="78"/>
                    <a:pt x="4" y="85"/>
                    <a:pt x="2" y="83"/>
                  </a:cubicBezTo>
                  <a:cubicBezTo>
                    <a:pt x="0" y="81"/>
                    <a:pt x="4" y="74"/>
                    <a:pt x="4" y="72"/>
                  </a:cubicBezTo>
                  <a:cubicBezTo>
                    <a:pt x="5" y="70"/>
                    <a:pt x="11" y="59"/>
                    <a:pt x="9" y="55"/>
                  </a:cubicBezTo>
                  <a:close/>
                </a:path>
              </a:pathLst>
            </a:custGeom>
            <a:solidFill>
              <a:srgbClr val="000000">
                <a:alpha val="100000"/>
              </a:srgbClr>
            </a:solidFill>
            <a:ln w="9525">
              <a:noFill/>
            </a:ln>
          </p:spPr>
          <p:txBody>
            <a:bodyPr/>
            <a:p>
              <a:endParaRPr lang="zh-CN" altLang="en-US"/>
            </a:p>
          </p:txBody>
        </p:sp>
        <p:sp>
          <p:nvSpPr>
            <p:cNvPr id="23601" name="Freeform 172"/>
            <p:cNvSpPr/>
            <p:nvPr/>
          </p:nvSpPr>
          <p:spPr>
            <a:xfrm>
              <a:off x="1230313" y="468313"/>
              <a:ext cx="161925" cy="703263"/>
            </a:xfrm>
            <a:custGeom>
              <a:avLst/>
              <a:gdLst/>
              <a:ahLst/>
              <a:cxnLst>
                <a:cxn ang="0">
                  <a:pos x="161925" y="641573"/>
                </a:cxn>
                <a:cxn ang="0">
                  <a:pos x="74735" y="703263"/>
                </a:cxn>
                <a:cxn ang="0">
                  <a:pos x="0" y="629235"/>
                </a:cxn>
                <a:cxn ang="0">
                  <a:pos x="24912" y="160393"/>
                </a:cxn>
                <a:cxn ang="0">
                  <a:pos x="49823" y="98704"/>
                </a:cxn>
                <a:cxn ang="0">
                  <a:pos x="24912" y="49352"/>
                </a:cxn>
                <a:cxn ang="0">
                  <a:pos x="74735" y="24676"/>
                </a:cxn>
                <a:cxn ang="0">
                  <a:pos x="112102" y="86366"/>
                </a:cxn>
                <a:cxn ang="0">
                  <a:pos x="137013" y="148055"/>
                </a:cxn>
                <a:cxn ang="0">
                  <a:pos x="161925" y="641573"/>
                </a:cxn>
              </a:cxnLst>
              <a:pathLst>
                <a:path w="13" h="57">
                  <a:moveTo>
                    <a:pt x="13" y="52"/>
                  </a:moveTo>
                  <a:cubicBezTo>
                    <a:pt x="6" y="57"/>
                    <a:pt x="6" y="57"/>
                    <a:pt x="6" y="57"/>
                  </a:cubicBezTo>
                  <a:cubicBezTo>
                    <a:pt x="0" y="51"/>
                    <a:pt x="0" y="51"/>
                    <a:pt x="0" y="51"/>
                  </a:cubicBezTo>
                  <a:cubicBezTo>
                    <a:pt x="0" y="51"/>
                    <a:pt x="2" y="14"/>
                    <a:pt x="2" y="13"/>
                  </a:cubicBezTo>
                  <a:cubicBezTo>
                    <a:pt x="2" y="12"/>
                    <a:pt x="4" y="8"/>
                    <a:pt x="4" y="8"/>
                  </a:cubicBezTo>
                  <a:cubicBezTo>
                    <a:pt x="2" y="4"/>
                    <a:pt x="2" y="4"/>
                    <a:pt x="2" y="4"/>
                  </a:cubicBezTo>
                  <a:cubicBezTo>
                    <a:pt x="2" y="4"/>
                    <a:pt x="4" y="0"/>
                    <a:pt x="6" y="2"/>
                  </a:cubicBezTo>
                  <a:cubicBezTo>
                    <a:pt x="9" y="3"/>
                    <a:pt x="9" y="7"/>
                    <a:pt x="9" y="7"/>
                  </a:cubicBezTo>
                  <a:cubicBezTo>
                    <a:pt x="11" y="12"/>
                    <a:pt x="11" y="12"/>
                    <a:pt x="11" y="12"/>
                  </a:cubicBezTo>
                  <a:lnTo>
                    <a:pt x="13" y="52"/>
                  </a:lnTo>
                  <a:close/>
                </a:path>
              </a:pathLst>
            </a:custGeom>
            <a:solidFill>
              <a:srgbClr val="121212">
                <a:alpha val="100000"/>
              </a:srgbClr>
            </a:solidFill>
            <a:ln w="9525">
              <a:noFill/>
            </a:ln>
          </p:spPr>
          <p:txBody>
            <a:bodyPr/>
            <a:p>
              <a:endParaRPr lang="zh-CN" altLang="en-US"/>
            </a:p>
          </p:txBody>
        </p:sp>
        <p:sp>
          <p:nvSpPr>
            <p:cNvPr id="23602" name="Freeform 173"/>
            <p:cNvSpPr/>
            <p:nvPr/>
          </p:nvSpPr>
          <p:spPr>
            <a:xfrm>
              <a:off x="49213" y="468313"/>
              <a:ext cx="50800" cy="74613"/>
            </a:xfrm>
            <a:custGeom>
              <a:avLst/>
              <a:gdLst/>
              <a:ahLst/>
              <a:cxnLst>
                <a:cxn ang="0">
                  <a:pos x="50800" y="74613"/>
                </a:cxn>
                <a:cxn ang="0">
                  <a:pos x="0" y="12436"/>
                </a:cxn>
                <a:cxn ang="0">
                  <a:pos x="12700" y="0"/>
                </a:cxn>
                <a:cxn ang="0">
                  <a:pos x="50800" y="74613"/>
                </a:cxn>
              </a:cxnLst>
              <a:pathLst>
                <a:path w="4" h="6">
                  <a:moveTo>
                    <a:pt x="4" y="6"/>
                  </a:moveTo>
                  <a:cubicBezTo>
                    <a:pt x="4" y="6"/>
                    <a:pt x="2" y="2"/>
                    <a:pt x="0" y="1"/>
                  </a:cubicBezTo>
                  <a:cubicBezTo>
                    <a:pt x="1" y="0"/>
                    <a:pt x="1" y="0"/>
                    <a:pt x="1" y="0"/>
                  </a:cubicBezTo>
                  <a:cubicBezTo>
                    <a:pt x="1" y="0"/>
                    <a:pt x="4" y="5"/>
                    <a:pt x="4" y="6"/>
                  </a:cubicBezTo>
                  <a:close/>
                </a:path>
              </a:pathLst>
            </a:custGeom>
            <a:solidFill>
              <a:srgbClr val="E99D5A">
                <a:alpha val="100000"/>
              </a:srgbClr>
            </a:solidFill>
            <a:ln w="9525">
              <a:noFill/>
            </a:ln>
          </p:spPr>
          <p:txBody>
            <a:bodyPr/>
            <a:p>
              <a:endParaRPr lang="zh-CN" altLang="en-US"/>
            </a:p>
          </p:txBody>
        </p:sp>
        <p:sp>
          <p:nvSpPr>
            <p:cNvPr id="23603" name="Freeform 174"/>
            <p:cNvSpPr/>
            <p:nvPr/>
          </p:nvSpPr>
          <p:spPr>
            <a:xfrm>
              <a:off x="36513" y="382588"/>
              <a:ext cx="63500" cy="85725"/>
            </a:xfrm>
            <a:custGeom>
              <a:avLst/>
              <a:gdLst/>
              <a:ahLst/>
              <a:cxnLst>
                <a:cxn ang="0">
                  <a:pos x="63500" y="85725"/>
                </a:cxn>
                <a:cxn ang="0">
                  <a:pos x="38100" y="48986"/>
                </a:cxn>
                <a:cxn ang="0">
                  <a:pos x="0" y="0"/>
                </a:cxn>
                <a:cxn ang="0">
                  <a:pos x="38100" y="48986"/>
                </a:cxn>
                <a:cxn ang="0">
                  <a:pos x="63500" y="85725"/>
                </a:cxn>
              </a:cxnLst>
              <a:pathLst>
                <a:path w="5" h="7">
                  <a:moveTo>
                    <a:pt x="5" y="7"/>
                  </a:moveTo>
                  <a:cubicBezTo>
                    <a:pt x="5" y="7"/>
                    <a:pt x="4" y="5"/>
                    <a:pt x="3" y="4"/>
                  </a:cubicBezTo>
                  <a:cubicBezTo>
                    <a:pt x="2" y="4"/>
                    <a:pt x="0" y="0"/>
                    <a:pt x="0" y="0"/>
                  </a:cubicBezTo>
                  <a:cubicBezTo>
                    <a:pt x="3" y="4"/>
                    <a:pt x="3" y="4"/>
                    <a:pt x="3" y="4"/>
                  </a:cubicBezTo>
                  <a:lnTo>
                    <a:pt x="5" y="7"/>
                  </a:lnTo>
                  <a:close/>
                </a:path>
              </a:pathLst>
            </a:custGeom>
            <a:solidFill>
              <a:srgbClr val="E99D5A">
                <a:alpha val="100000"/>
              </a:srgbClr>
            </a:solidFill>
            <a:ln w="9525">
              <a:noFill/>
            </a:ln>
          </p:spPr>
          <p:txBody>
            <a:bodyPr/>
            <a:p>
              <a:endParaRPr lang="zh-CN" altLang="en-US"/>
            </a:p>
          </p:txBody>
        </p:sp>
      </p:grpSp>
      <p:sp>
        <p:nvSpPr>
          <p:cNvPr id="20682" name="矩形 237"/>
          <p:cNvSpPr>
            <a:spLocks noChangeArrowheads="1"/>
          </p:cNvSpPr>
          <p:nvPr/>
        </p:nvSpPr>
        <p:spPr bwMode="auto">
          <a:xfrm>
            <a:off x="7705725" y="4422775"/>
            <a:ext cx="2879725" cy="646113"/>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E8B161"/>
                </a:solidFill>
                <a:effectLst/>
                <a:uLnTx/>
                <a:uFillTx/>
                <a:latin typeface="微软雅黑" panose="020B0503020204020204" pitchFamily="34" charset="-122"/>
                <a:ea typeface="微软雅黑" panose="020B0503020204020204" pitchFamily="34" charset="-122"/>
                <a:cs typeface="+mn-cs"/>
              </a:rPr>
              <a:t>客户方体系审核工具变更为审核，需要逐步提升人员</a:t>
            </a:r>
            <a:r>
              <a:rPr kumimoji="0" lang="en-US" altLang="zh-CN" sz="1200" b="1" i="0" u="none" strike="noStrike" kern="0" cap="none" spc="0" normalizeH="0" baseline="0" noProof="0" dirty="0">
                <a:ln>
                  <a:noFill/>
                </a:ln>
                <a:solidFill>
                  <a:srgbClr val="E8B161"/>
                </a:solidFill>
                <a:effectLst/>
                <a:uLnTx/>
                <a:uFillTx/>
                <a:latin typeface="微软雅黑" panose="020B0503020204020204" pitchFamily="34" charset="-122"/>
                <a:ea typeface="微软雅黑" panose="020B0503020204020204" pitchFamily="34" charset="-122"/>
                <a:cs typeface="+mn-cs"/>
              </a:rPr>
              <a:t>EHS</a:t>
            </a:r>
            <a:r>
              <a:rPr kumimoji="0" lang="zh-CN" altLang="en-US" sz="1200" b="1" i="0" u="none" strike="noStrike" kern="0" cap="none" spc="0" normalizeH="0" baseline="0" noProof="0" dirty="0">
                <a:ln>
                  <a:noFill/>
                </a:ln>
                <a:solidFill>
                  <a:srgbClr val="E8B161"/>
                </a:solidFill>
                <a:effectLst/>
                <a:uLnTx/>
                <a:uFillTx/>
                <a:latin typeface="微软雅黑" panose="020B0503020204020204" pitchFamily="34" charset="-122"/>
                <a:ea typeface="微软雅黑" panose="020B0503020204020204" pitchFamily="34" charset="-122"/>
                <a:cs typeface="+mn-cs"/>
              </a:rPr>
              <a:t>管控体系思维</a:t>
            </a:r>
            <a:endParaRPr kumimoji="0" lang="en-US" altLang="zh-CN" sz="1200" b="1" i="0" u="none" strike="noStrike" kern="0" cap="none" spc="0" normalizeH="0" baseline="0" noProof="0" dirty="0">
              <a:ln>
                <a:noFill/>
              </a:ln>
              <a:solidFill>
                <a:srgbClr val="E8B16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3574" name="矩形 1"/>
          <p:cNvSpPr/>
          <p:nvPr/>
        </p:nvSpPr>
        <p:spPr>
          <a:xfrm>
            <a:off x="5049838" y="3305175"/>
            <a:ext cx="2030412" cy="368300"/>
          </a:xfrm>
          <a:prstGeom prst="rect">
            <a:avLst/>
          </a:prstGeom>
          <a:noFill/>
          <a:ln w="9525">
            <a:noFill/>
          </a:ln>
        </p:spPr>
        <p:txBody>
          <a:bodyPr wrap="none">
            <a:spAutoFit/>
          </a:bodyPr>
          <a:p>
            <a:r>
              <a:rPr lang="zh-CN" altLang="en-US" b="1" dirty="0">
                <a:latin typeface="Calibri" panose="020F0502020204030204" pitchFamily="34" charset="0"/>
              </a:rPr>
              <a:t>相关方需求和期望</a:t>
            </a:r>
            <a:endParaRPr lang="zh-CN" altLang="en-US" b="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497"/>
                                        </p:tgtEl>
                                        <p:attrNameLst>
                                          <p:attrName>style.visibility</p:attrName>
                                        </p:attrNameLst>
                                      </p:cBhvr>
                                      <p:to>
                                        <p:strVal val="visible"/>
                                      </p:to>
                                    </p:set>
                                    <p:animEffect transition="in" filter="wheel(1)">
                                      <p:cBhvr>
                                        <p:cTn id="7" dur="1000"/>
                                        <p:tgtEl>
                                          <p:spTgt spid="20497"/>
                                        </p:tgtEl>
                                      </p:cBhvr>
                                    </p:animEffect>
                                  </p:childTnLst>
                                </p:cTn>
                              </p:par>
                            </p:childTnLst>
                          </p:cTn>
                        </p:par>
                        <p:par>
                          <p:cTn id="8" fill="hold">
                            <p:stCondLst>
                              <p:cond delay="1000"/>
                            </p:stCondLst>
                            <p:childTnLst>
                              <p:par>
                                <p:cTn id="9" presetID="10" presetClass="entr" presetSubtype="0" repeatCount="2000" fill="hold" grpId="0" nodeType="afterEffect">
                                  <p:stCondLst>
                                    <p:cond delay="0"/>
                                  </p:stCondLst>
                                  <p:childTnLst>
                                    <p:set>
                                      <p:cBhvr>
                                        <p:cTn id="10" dur="1" fill="hold">
                                          <p:stCondLst>
                                            <p:cond delay="0"/>
                                          </p:stCondLst>
                                        </p:cTn>
                                        <p:tgtEl>
                                          <p:spTgt spid="20536"/>
                                        </p:tgtEl>
                                        <p:attrNameLst>
                                          <p:attrName>style.visibility</p:attrName>
                                        </p:attrNameLst>
                                      </p:cBhvr>
                                      <p:to>
                                        <p:strVal val="visible"/>
                                      </p:to>
                                    </p:set>
                                    <p:animEffect transition="in" filter="fade">
                                      <p:cBhvr>
                                        <p:cTn id="11" dur="250"/>
                                        <p:tgtEl>
                                          <p:spTgt spid="20536"/>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20494"/>
                                        </p:tgtEl>
                                        <p:attrNameLst>
                                          <p:attrName>style.visibility</p:attrName>
                                        </p:attrNameLst>
                                      </p:cBhvr>
                                      <p:to>
                                        <p:strVal val="visible"/>
                                      </p:to>
                                    </p:set>
                                    <p:animEffect transition="in" filter="wipe(right)">
                                      <p:cBhvr>
                                        <p:cTn id="15" dur="500"/>
                                        <p:tgtEl>
                                          <p:spTgt spid="20494"/>
                                        </p:tgtEl>
                                      </p:cBhvr>
                                    </p:animEffect>
                                  </p:childTnLst>
                                </p:cTn>
                              </p:par>
                            </p:childTnLst>
                          </p:cTn>
                        </p:par>
                        <p:par>
                          <p:cTn id="16" fill="hold">
                            <p:stCondLst>
                              <p:cond delay="2000"/>
                            </p:stCondLst>
                            <p:childTnLst>
                              <p:par>
                                <p:cTn id="17" presetID="12" presetClass="entr" presetSubtype="4" fill="hold" nodeType="afterEffect">
                                  <p:stCondLst>
                                    <p:cond delay="0"/>
                                  </p:stCondLst>
                                  <p:childTnLst>
                                    <p:set>
                                      <p:cBhvr>
                                        <p:cTn id="18" dur="1" fill="hold">
                                          <p:stCondLst>
                                            <p:cond delay="0"/>
                                          </p:stCondLst>
                                        </p:cTn>
                                        <p:tgtEl>
                                          <p:spTgt spid="20540"/>
                                        </p:tgtEl>
                                        <p:attrNameLst>
                                          <p:attrName>style.visibility</p:attrName>
                                        </p:attrNameLst>
                                      </p:cBhvr>
                                      <p:to>
                                        <p:strVal val="visible"/>
                                      </p:to>
                                    </p:set>
                                    <p:anim calcmode="lin" valueType="num">
                                      <p:cBhvr additive="base">
                                        <p:cTn id="19" dur="500"/>
                                        <p:tgtEl>
                                          <p:spTgt spid="20540"/>
                                        </p:tgtEl>
                                        <p:attrNameLst>
                                          <p:attrName>ppt_y</p:attrName>
                                        </p:attrNameLst>
                                      </p:cBhvr>
                                      <p:tavLst>
                                        <p:tav tm="0">
                                          <p:val>
                                            <p:strVal val="#ppt_y+#ppt_h*1.125000"/>
                                          </p:val>
                                        </p:tav>
                                        <p:tav tm="100000">
                                          <p:val>
                                            <p:strVal val="#ppt_y"/>
                                          </p:val>
                                        </p:tav>
                                      </p:tavLst>
                                    </p:anim>
                                    <p:animEffect transition="in" filter="wipe(up)">
                                      <p:cBhvr>
                                        <p:cTn id="20" dur="500"/>
                                        <p:tgtEl>
                                          <p:spTgt spid="20540"/>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0573"/>
                                        </p:tgtEl>
                                        <p:attrNameLst>
                                          <p:attrName>style.visibility</p:attrName>
                                        </p:attrNameLst>
                                      </p:cBhvr>
                                      <p:to>
                                        <p:strVal val="visible"/>
                                      </p:to>
                                    </p:set>
                                    <p:animEffect transition="in" filter="fade">
                                      <p:cBhvr>
                                        <p:cTn id="24" dur="500"/>
                                        <p:tgtEl>
                                          <p:spTgt spid="20573"/>
                                        </p:tgtEl>
                                      </p:cBhvr>
                                    </p:animEffect>
                                  </p:childTnLst>
                                </p:cTn>
                              </p:par>
                            </p:childTnLst>
                          </p:cTn>
                        </p:par>
                        <p:par>
                          <p:cTn id="25" fill="hold">
                            <p:stCondLst>
                              <p:cond delay="3000"/>
                            </p:stCondLst>
                            <p:childTnLst>
                              <p:par>
                                <p:cTn id="26" presetID="10" presetClass="entr" presetSubtype="0" repeatCount="2000" fill="hold" grpId="0" nodeType="afterEffect">
                                  <p:stCondLst>
                                    <p:cond delay="0"/>
                                  </p:stCondLst>
                                  <p:childTnLst>
                                    <p:set>
                                      <p:cBhvr>
                                        <p:cTn id="27" dur="1" fill="hold">
                                          <p:stCondLst>
                                            <p:cond delay="0"/>
                                          </p:stCondLst>
                                        </p:cTn>
                                        <p:tgtEl>
                                          <p:spTgt spid="20537"/>
                                        </p:tgtEl>
                                        <p:attrNameLst>
                                          <p:attrName>style.visibility</p:attrName>
                                        </p:attrNameLst>
                                      </p:cBhvr>
                                      <p:to>
                                        <p:strVal val="visible"/>
                                      </p:to>
                                    </p:set>
                                    <p:animEffect transition="in" filter="fade">
                                      <p:cBhvr>
                                        <p:cTn id="28" dur="250"/>
                                        <p:tgtEl>
                                          <p:spTgt spid="20537"/>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20491"/>
                                        </p:tgtEl>
                                        <p:attrNameLst>
                                          <p:attrName>style.visibility</p:attrName>
                                        </p:attrNameLst>
                                      </p:cBhvr>
                                      <p:to>
                                        <p:strVal val="visible"/>
                                      </p:to>
                                    </p:set>
                                    <p:animEffect transition="in" filter="wipe(left)">
                                      <p:cBhvr>
                                        <p:cTn id="32" dur="500"/>
                                        <p:tgtEl>
                                          <p:spTgt spid="20491"/>
                                        </p:tgtEl>
                                      </p:cBhvr>
                                    </p:animEffect>
                                  </p:childTnLst>
                                </p:cTn>
                              </p:par>
                            </p:childTnLst>
                          </p:cTn>
                        </p:par>
                        <p:par>
                          <p:cTn id="33" fill="hold">
                            <p:stCondLst>
                              <p:cond delay="4000"/>
                            </p:stCondLst>
                            <p:childTnLst>
                              <p:par>
                                <p:cTn id="34" presetID="12" presetClass="entr" presetSubtype="4" fill="hold" nodeType="afterEffect">
                                  <p:stCondLst>
                                    <p:cond delay="0"/>
                                  </p:stCondLst>
                                  <p:childTnLst>
                                    <p:set>
                                      <p:cBhvr>
                                        <p:cTn id="35" dur="1" fill="hold">
                                          <p:stCondLst>
                                            <p:cond delay="0"/>
                                          </p:stCondLst>
                                        </p:cTn>
                                        <p:tgtEl>
                                          <p:spTgt spid="20618"/>
                                        </p:tgtEl>
                                        <p:attrNameLst>
                                          <p:attrName>style.visibility</p:attrName>
                                        </p:attrNameLst>
                                      </p:cBhvr>
                                      <p:to>
                                        <p:strVal val="visible"/>
                                      </p:to>
                                    </p:set>
                                    <p:anim calcmode="lin" valueType="num">
                                      <p:cBhvr additive="base">
                                        <p:cTn id="36" dur="500"/>
                                        <p:tgtEl>
                                          <p:spTgt spid="20618"/>
                                        </p:tgtEl>
                                        <p:attrNameLst>
                                          <p:attrName>ppt_y</p:attrName>
                                        </p:attrNameLst>
                                      </p:cBhvr>
                                      <p:tavLst>
                                        <p:tav tm="0">
                                          <p:val>
                                            <p:strVal val="#ppt_y+#ppt_h*1.125000"/>
                                          </p:val>
                                        </p:tav>
                                        <p:tav tm="100000">
                                          <p:val>
                                            <p:strVal val="#ppt_y"/>
                                          </p:val>
                                        </p:tav>
                                      </p:tavLst>
                                    </p:anim>
                                    <p:animEffect transition="in" filter="wipe(up)">
                                      <p:cBhvr>
                                        <p:cTn id="37" dur="500"/>
                                        <p:tgtEl>
                                          <p:spTgt spid="20618"/>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20651"/>
                                        </p:tgtEl>
                                        <p:attrNameLst>
                                          <p:attrName>style.visibility</p:attrName>
                                        </p:attrNameLst>
                                      </p:cBhvr>
                                      <p:to>
                                        <p:strVal val="visible"/>
                                      </p:to>
                                    </p:set>
                                    <p:animEffect transition="in" filter="fade">
                                      <p:cBhvr>
                                        <p:cTn id="41" dur="500"/>
                                        <p:tgtEl>
                                          <p:spTgt spid="20651"/>
                                        </p:tgtEl>
                                      </p:cBhvr>
                                    </p:animEffect>
                                  </p:childTnLst>
                                </p:cTn>
                              </p:par>
                            </p:childTnLst>
                          </p:cTn>
                        </p:par>
                        <p:par>
                          <p:cTn id="42" fill="hold">
                            <p:stCondLst>
                              <p:cond delay="5000"/>
                            </p:stCondLst>
                            <p:childTnLst>
                              <p:par>
                                <p:cTn id="43" presetID="10" presetClass="entr" presetSubtype="0" repeatCount="2000" fill="hold" grpId="0" nodeType="afterEffect">
                                  <p:stCondLst>
                                    <p:cond delay="0"/>
                                  </p:stCondLst>
                                  <p:childTnLst>
                                    <p:set>
                                      <p:cBhvr>
                                        <p:cTn id="44" dur="1" fill="hold">
                                          <p:stCondLst>
                                            <p:cond delay="0"/>
                                          </p:stCondLst>
                                        </p:cTn>
                                        <p:tgtEl>
                                          <p:spTgt spid="20538"/>
                                        </p:tgtEl>
                                        <p:attrNameLst>
                                          <p:attrName>style.visibility</p:attrName>
                                        </p:attrNameLst>
                                      </p:cBhvr>
                                      <p:to>
                                        <p:strVal val="visible"/>
                                      </p:to>
                                    </p:set>
                                    <p:animEffect transition="in" filter="fade">
                                      <p:cBhvr>
                                        <p:cTn id="45" dur="250"/>
                                        <p:tgtEl>
                                          <p:spTgt spid="20538"/>
                                        </p:tgtEl>
                                      </p:cBhvr>
                                    </p:animEffect>
                                  </p:childTnLst>
                                </p:cTn>
                              </p:par>
                            </p:childTnLst>
                          </p:cTn>
                        </p:par>
                        <p:par>
                          <p:cTn id="46" fill="hold">
                            <p:stCondLst>
                              <p:cond delay="5500"/>
                            </p:stCondLst>
                            <p:childTnLst>
                              <p:par>
                                <p:cTn id="47" presetID="22" presetClass="entr" presetSubtype="2" fill="hold" nodeType="afterEffect">
                                  <p:stCondLst>
                                    <p:cond delay="0"/>
                                  </p:stCondLst>
                                  <p:childTnLst>
                                    <p:set>
                                      <p:cBhvr>
                                        <p:cTn id="48" dur="1" fill="hold">
                                          <p:stCondLst>
                                            <p:cond delay="0"/>
                                          </p:stCondLst>
                                        </p:cTn>
                                        <p:tgtEl>
                                          <p:spTgt spid="20488"/>
                                        </p:tgtEl>
                                        <p:attrNameLst>
                                          <p:attrName>style.visibility</p:attrName>
                                        </p:attrNameLst>
                                      </p:cBhvr>
                                      <p:to>
                                        <p:strVal val="visible"/>
                                      </p:to>
                                    </p:set>
                                    <p:animEffect transition="in" filter="wipe(right)">
                                      <p:cBhvr>
                                        <p:cTn id="49" dur="500"/>
                                        <p:tgtEl>
                                          <p:spTgt spid="20488"/>
                                        </p:tgtEl>
                                      </p:cBhvr>
                                    </p:animEffect>
                                  </p:childTnLst>
                                </p:cTn>
                              </p:par>
                            </p:childTnLst>
                          </p:cTn>
                        </p:par>
                        <p:par>
                          <p:cTn id="50" fill="hold">
                            <p:stCondLst>
                              <p:cond delay="6000"/>
                            </p:stCondLst>
                            <p:childTnLst>
                              <p:par>
                                <p:cTn id="51" presetID="12" presetClass="entr" presetSubtype="4" fill="hold" nodeType="afterEffect">
                                  <p:stCondLst>
                                    <p:cond delay="0"/>
                                  </p:stCondLst>
                                  <p:childTnLst>
                                    <p:set>
                                      <p:cBhvr>
                                        <p:cTn id="52" dur="1" fill="hold">
                                          <p:stCondLst>
                                            <p:cond delay="0"/>
                                          </p:stCondLst>
                                        </p:cTn>
                                        <p:tgtEl>
                                          <p:spTgt spid="20575"/>
                                        </p:tgtEl>
                                        <p:attrNameLst>
                                          <p:attrName>style.visibility</p:attrName>
                                        </p:attrNameLst>
                                      </p:cBhvr>
                                      <p:to>
                                        <p:strVal val="visible"/>
                                      </p:to>
                                    </p:set>
                                    <p:anim calcmode="lin" valueType="num">
                                      <p:cBhvr additive="base">
                                        <p:cTn id="53" dur="500"/>
                                        <p:tgtEl>
                                          <p:spTgt spid="20575"/>
                                        </p:tgtEl>
                                        <p:attrNameLst>
                                          <p:attrName>ppt_y</p:attrName>
                                        </p:attrNameLst>
                                      </p:cBhvr>
                                      <p:tavLst>
                                        <p:tav tm="0">
                                          <p:val>
                                            <p:strVal val="#ppt_y+#ppt_h*1.125000"/>
                                          </p:val>
                                        </p:tav>
                                        <p:tav tm="100000">
                                          <p:val>
                                            <p:strVal val="#ppt_y"/>
                                          </p:val>
                                        </p:tav>
                                      </p:tavLst>
                                    </p:anim>
                                    <p:animEffect transition="in" filter="wipe(up)">
                                      <p:cBhvr>
                                        <p:cTn id="54" dur="500"/>
                                        <p:tgtEl>
                                          <p:spTgt spid="20575"/>
                                        </p:tgtEl>
                                      </p:cBhvr>
                                    </p:animEffect>
                                  </p:childTnLst>
                                </p:cTn>
                              </p:par>
                            </p:childTnLst>
                          </p:cTn>
                        </p:par>
                        <p:par>
                          <p:cTn id="55" fill="hold">
                            <p:stCondLst>
                              <p:cond delay="6500"/>
                            </p:stCondLst>
                            <p:childTnLst>
                              <p:par>
                                <p:cTn id="56" presetID="10" presetClass="entr" presetSubtype="0" fill="hold" grpId="0" nodeType="afterEffect">
                                  <p:stCondLst>
                                    <p:cond delay="0"/>
                                  </p:stCondLst>
                                  <p:childTnLst>
                                    <p:set>
                                      <p:cBhvr>
                                        <p:cTn id="57" dur="1" fill="hold">
                                          <p:stCondLst>
                                            <p:cond delay="0"/>
                                          </p:stCondLst>
                                        </p:cTn>
                                        <p:tgtEl>
                                          <p:spTgt spid="20574"/>
                                        </p:tgtEl>
                                        <p:attrNameLst>
                                          <p:attrName>style.visibility</p:attrName>
                                        </p:attrNameLst>
                                      </p:cBhvr>
                                      <p:to>
                                        <p:strVal val="visible"/>
                                      </p:to>
                                    </p:set>
                                    <p:animEffect transition="in" filter="fade">
                                      <p:cBhvr>
                                        <p:cTn id="58" dur="500"/>
                                        <p:tgtEl>
                                          <p:spTgt spid="20574"/>
                                        </p:tgtEl>
                                      </p:cBhvr>
                                    </p:animEffect>
                                  </p:childTnLst>
                                </p:cTn>
                              </p:par>
                            </p:childTnLst>
                          </p:cTn>
                        </p:par>
                        <p:par>
                          <p:cTn id="59" fill="hold">
                            <p:stCondLst>
                              <p:cond delay="7000"/>
                            </p:stCondLst>
                            <p:childTnLst>
                              <p:par>
                                <p:cTn id="60" presetID="10" presetClass="entr" presetSubtype="0" repeatCount="2000" fill="hold" grpId="0" nodeType="afterEffect">
                                  <p:stCondLst>
                                    <p:cond delay="0"/>
                                  </p:stCondLst>
                                  <p:childTnLst>
                                    <p:set>
                                      <p:cBhvr>
                                        <p:cTn id="61" dur="1" fill="hold">
                                          <p:stCondLst>
                                            <p:cond delay="0"/>
                                          </p:stCondLst>
                                        </p:cTn>
                                        <p:tgtEl>
                                          <p:spTgt spid="20539"/>
                                        </p:tgtEl>
                                        <p:attrNameLst>
                                          <p:attrName>style.visibility</p:attrName>
                                        </p:attrNameLst>
                                      </p:cBhvr>
                                      <p:to>
                                        <p:strVal val="visible"/>
                                      </p:to>
                                    </p:set>
                                    <p:animEffect transition="in" filter="fade">
                                      <p:cBhvr>
                                        <p:cTn id="62" dur="250"/>
                                        <p:tgtEl>
                                          <p:spTgt spid="20539"/>
                                        </p:tgtEl>
                                      </p:cBhvr>
                                    </p:animEffect>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20485"/>
                                        </p:tgtEl>
                                        <p:attrNameLst>
                                          <p:attrName>style.visibility</p:attrName>
                                        </p:attrNameLst>
                                      </p:cBhvr>
                                      <p:to>
                                        <p:strVal val="visible"/>
                                      </p:to>
                                    </p:set>
                                    <p:animEffect transition="in" filter="wipe(left)">
                                      <p:cBhvr>
                                        <p:cTn id="66" dur="500"/>
                                        <p:tgtEl>
                                          <p:spTgt spid="20485"/>
                                        </p:tgtEl>
                                      </p:cBhvr>
                                    </p:animEffect>
                                  </p:childTnLst>
                                </p:cTn>
                              </p:par>
                            </p:childTnLst>
                          </p:cTn>
                        </p:par>
                        <p:par>
                          <p:cTn id="67" fill="hold">
                            <p:stCondLst>
                              <p:cond delay="8000"/>
                            </p:stCondLst>
                            <p:childTnLst>
                              <p:par>
                                <p:cTn id="68" presetID="12" presetClass="entr" presetSubtype="4" fill="hold" nodeType="afterEffect">
                                  <p:stCondLst>
                                    <p:cond delay="0"/>
                                  </p:stCondLst>
                                  <p:childTnLst>
                                    <p:set>
                                      <p:cBhvr>
                                        <p:cTn id="69" dur="1" fill="hold">
                                          <p:stCondLst>
                                            <p:cond delay="0"/>
                                          </p:stCondLst>
                                        </p:cTn>
                                        <p:tgtEl>
                                          <p:spTgt spid="20652"/>
                                        </p:tgtEl>
                                        <p:attrNameLst>
                                          <p:attrName>style.visibility</p:attrName>
                                        </p:attrNameLst>
                                      </p:cBhvr>
                                      <p:to>
                                        <p:strVal val="visible"/>
                                      </p:to>
                                    </p:set>
                                    <p:anim calcmode="lin" valueType="num">
                                      <p:cBhvr additive="base">
                                        <p:cTn id="70" dur="500"/>
                                        <p:tgtEl>
                                          <p:spTgt spid="20652"/>
                                        </p:tgtEl>
                                        <p:attrNameLst>
                                          <p:attrName>ppt_y</p:attrName>
                                        </p:attrNameLst>
                                      </p:cBhvr>
                                      <p:tavLst>
                                        <p:tav tm="0">
                                          <p:val>
                                            <p:strVal val="#ppt_y+#ppt_h*1.125000"/>
                                          </p:val>
                                        </p:tav>
                                        <p:tav tm="100000">
                                          <p:val>
                                            <p:strVal val="#ppt_y"/>
                                          </p:val>
                                        </p:tav>
                                      </p:tavLst>
                                    </p:anim>
                                    <p:animEffect transition="in" filter="wipe(up)">
                                      <p:cBhvr>
                                        <p:cTn id="71" dur="500"/>
                                        <p:tgtEl>
                                          <p:spTgt spid="2065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0682"/>
                                        </p:tgtEl>
                                        <p:attrNameLst>
                                          <p:attrName>style.visibility</p:attrName>
                                        </p:attrNameLst>
                                      </p:cBhvr>
                                      <p:to>
                                        <p:strVal val="visible"/>
                                      </p:to>
                                    </p:set>
                                    <p:animEffect transition="in" filter="fade">
                                      <p:cBhvr>
                                        <p:cTn id="75" dur="500"/>
                                        <p:tgtEl>
                                          <p:spTgt spid="20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6" grpId="0" animBg="1"/>
      <p:bldP spid="20537" grpId="0" animBg="1"/>
      <p:bldP spid="20538" grpId="0" animBg="1"/>
      <p:bldP spid="20539" grpId="0" animBg="1"/>
      <p:bldP spid="20573" grpId="0"/>
      <p:bldP spid="20574" grpId="0"/>
      <p:bldP spid="20651" grpId="0"/>
      <p:bldP spid="206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4578" name="直接连接符 3"/>
          <p:cNvCxnSpPr/>
          <p:nvPr/>
        </p:nvCxnSpPr>
        <p:spPr>
          <a:xfrm>
            <a:off x="1658938" y="361950"/>
            <a:ext cx="0" cy="361950"/>
          </a:xfrm>
          <a:prstGeom prst="line">
            <a:avLst/>
          </a:prstGeom>
          <a:ln w="25400" cap="flat" cmpd="sng">
            <a:solidFill>
              <a:srgbClr val="C41E22"/>
            </a:solidFill>
            <a:prstDash val="solid"/>
            <a:headEnd type="none" w="med" len="med"/>
            <a:tailEnd type="none" w="med" len="med"/>
          </a:ln>
        </p:spPr>
      </p:cxnSp>
      <p:pic>
        <p:nvPicPr>
          <p:cNvPr id="24579" name="TextBox 16"/>
          <p:cNvPicPr/>
          <p:nvPr/>
        </p:nvPicPr>
        <p:blipFill>
          <a:blip r:embed="rId1"/>
          <a:stretch>
            <a:fillRect/>
          </a:stretch>
        </p:blipFill>
        <p:spPr>
          <a:xfrm>
            <a:off x="354013" y="261938"/>
            <a:ext cx="1309687" cy="1079500"/>
          </a:xfrm>
          <a:prstGeom prst="rect">
            <a:avLst/>
          </a:prstGeom>
          <a:noFill/>
          <a:ln w="9525">
            <a:noFill/>
          </a:ln>
        </p:spPr>
      </p:pic>
      <p:sp>
        <p:nvSpPr>
          <p:cNvPr id="24580" name="文本框 11"/>
          <p:cNvSpPr txBox="1"/>
          <p:nvPr/>
        </p:nvSpPr>
        <p:spPr>
          <a:xfrm>
            <a:off x="1849438" y="261938"/>
            <a:ext cx="4905375"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内、外部问题变更</a:t>
            </a:r>
            <a:r>
              <a:rPr lang="en-US" altLang="zh-CN" sz="2400" b="1" dirty="0">
                <a:solidFill>
                  <a:srgbClr val="262626"/>
                </a:solidFill>
                <a:latin typeface="微软雅黑" panose="020B0503020204020204" pitchFamily="34" charset="-122"/>
                <a:ea typeface="微软雅黑" panose="020B0503020204020204" pitchFamily="34" charset="-122"/>
              </a:rPr>
              <a:t>—</a:t>
            </a:r>
            <a:r>
              <a:rPr lang="zh-CN" altLang="en-US" sz="2400" b="1" dirty="0">
                <a:solidFill>
                  <a:srgbClr val="262626"/>
                </a:solidFill>
                <a:latin typeface="微软雅黑" panose="020B0503020204020204" pitchFamily="34" charset="-122"/>
                <a:ea typeface="微软雅黑" panose="020B0503020204020204" pitchFamily="34" charset="-122"/>
              </a:rPr>
              <a:t>法规变化</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542925" y="823913"/>
            <a:ext cx="11295063" cy="3078163"/>
          </a:xfrm>
          <a:prstGeom prst="rect">
            <a:avLst/>
          </a:prstGeom>
          <a:noFill/>
        </p:spPr>
        <p:txBody>
          <a:bodyPr wrap="square" rtlCol="0">
            <a:spAutoFit/>
          </a:bodyPr>
          <a:lstStyle/>
          <a:p>
            <a:pPr marL="285750" marR="0" indent="-285750" defTabSz="914400">
              <a:buClrTx/>
              <a:buSzTx/>
              <a:buFont typeface="Wingdings" panose="05000000000000000000" pitchFamily="2" charset="2"/>
              <a:buChar char="Ø"/>
              <a:defRPr/>
            </a:pPr>
            <a:r>
              <a:rPr kumimoji="0" lang="en-US" altLang="zh-CN" b="1" kern="1200" cap="none" spc="0" normalizeH="0" baseline="0" noProof="0" dirty="0">
                <a:solidFill>
                  <a:schemeClr val="tx1">
                    <a:lumMod val="95000"/>
                    <a:lumOff val="5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95000"/>
                    <a:lumOff val="5000"/>
                  </a:schemeClr>
                </a:solidFill>
                <a:latin typeface="微软雅黑" panose="020B0503020204020204" pitchFamily="34" charset="-122"/>
                <a:ea typeface="微软雅黑" panose="020B0503020204020204" pitchFamily="34" charset="-122"/>
                <a:cs typeface="+mn-cs"/>
              </a:rPr>
              <a:t>中华人民共和国固体废物污染环境防治法</a:t>
            </a:r>
            <a:r>
              <a:rPr kumimoji="0" lang="en-US" altLang="zh-CN" b="1" kern="1200" cap="none" spc="0" normalizeH="0" baseline="0" noProof="0" dirty="0">
                <a:solidFill>
                  <a:schemeClr val="tx1">
                    <a:lumMod val="95000"/>
                    <a:lumOff val="5000"/>
                  </a:schemeClr>
                </a:solidFill>
                <a:latin typeface="微软雅黑" panose="020B0503020204020204" pitchFamily="34" charset="-122"/>
                <a:ea typeface="微软雅黑" panose="020B0503020204020204" pitchFamily="34" charset="-122"/>
                <a:cs typeface="+mn-cs"/>
              </a:rPr>
              <a:t>》</a:t>
            </a:r>
            <a:endParaRPr kumimoji="0" lang="en-US" altLang="zh-CN" b="1" kern="1200" cap="none" spc="0" normalizeH="0" baseline="0" noProof="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r>
              <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　　第三十六条　产生工业固体废物的单位应当建立健全工业固体废物产生、收集、贮存、运输、利用、处置全过程的污染环境防治责任制度，建立工业固体废物管理台账，如实记录产生工业固体废物的种类、数量、流向、贮存、利用、处置等信息，实现工业固体废物可追溯、可查询，并采取防治工业固体废物污染环境的措施。</a:t>
            </a:r>
            <a:endPar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r>
              <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　　禁止向生活垃圾收集设施中投放工业固体废物。</a:t>
            </a:r>
            <a:endParaRPr kumimoji="0" lang="en-US" altLang="zh-CN"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r>
              <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　第一百一十八条　违反本法规定，造成固体废物污染环境事故的，除依法承担赔偿责任外，由生态环境主管部门依照本条第二款的规定处以罚款，责令限期采取治理措施；造成重大或者特大固体废物污染环境事故的，还可以报经有批准权的人民政府批准，责令关闭。</a:t>
            </a:r>
            <a:endPar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r>
              <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　　造成一般或者较大固体废物污染环境事故的，按照事故造成的直接经济损失的一倍以上三倍以下计算罚款；造成重大或者特大固体废物污染环境事故的，按照事故造成的直接经济损失的三倍以上五倍以下计算罚款，并对</a:t>
            </a:r>
            <a:r>
              <a:rPr kumimoji="0" lang="zh-CN" altLang="en-US" sz="1600" b="1"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法定代表人、主要负责人、直接负责的主管人员和其他责任人员</a:t>
            </a:r>
            <a:r>
              <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处上一年度从本单位取得的收入</a:t>
            </a:r>
            <a:r>
              <a:rPr kumimoji="0" lang="zh-CN" altLang="en-US" sz="1600" b="1"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百分之五十</a:t>
            </a:r>
            <a:r>
              <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以下的罚款。</a:t>
            </a:r>
            <a:endPar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endPar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endParaRPr>
          </a:p>
        </p:txBody>
      </p:sp>
      <p:sp>
        <p:nvSpPr>
          <p:cNvPr id="31" name="文本框 30"/>
          <p:cNvSpPr txBox="1"/>
          <p:nvPr/>
        </p:nvSpPr>
        <p:spPr>
          <a:xfrm>
            <a:off x="542925" y="3941763"/>
            <a:ext cx="10783888" cy="1846263"/>
          </a:xfrm>
          <a:prstGeom prst="rect">
            <a:avLst/>
          </a:prstGeom>
          <a:noFill/>
        </p:spPr>
        <p:txBody>
          <a:bodyPr wrap="square" rtlCol="0">
            <a:spAutoFit/>
          </a:bodyPr>
          <a:lstStyle/>
          <a:p>
            <a:pPr marL="285750" marR="0" indent="-285750" defTabSz="914400">
              <a:buClrTx/>
              <a:buSzTx/>
              <a:buFont typeface="Wingdings" panose="05000000000000000000" pitchFamily="2" charset="2"/>
              <a:buChar char="Ø"/>
              <a:defRPr/>
            </a:pPr>
            <a:r>
              <a:rPr kumimoji="0" lang="en-US" altLang="zh-CN" b="1" kern="1200" cap="none" spc="0" normalizeH="0" baseline="0" noProof="0" dirty="0">
                <a:solidFill>
                  <a:schemeClr val="tx1">
                    <a:lumMod val="95000"/>
                    <a:lumOff val="5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95000"/>
                    <a:lumOff val="5000"/>
                  </a:schemeClr>
                </a:solidFill>
                <a:latin typeface="微软雅黑" panose="020B0503020204020204" pitchFamily="34" charset="-122"/>
                <a:ea typeface="微软雅黑" panose="020B0503020204020204" pitchFamily="34" charset="-122"/>
                <a:cs typeface="+mn-cs"/>
              </a:rPr>
              <a:t>中华人民共和国安全生产法</a:t>
            </a:r>
            <a:r>
              <a:rPr kumimoji="0" lang="en-US" altLang="zh-CN" b="1" kern="1200" cap="none" spc="0" normalizeH="0" baseline="0" noProof="0" dirty="0">
                <a:solidFill>
                  <a:schemeClr val="tx1">
                    <a:lumMod val="95000"/>
                    <a:lumOff val="5000"/>
                  </a:schemeClr>
                </a:solidFill>
                <a:latin typeface="微软雅黑" panose="020B0503020204020204" pitchFamily="34" charset="-122"/>
                <a:ea typeface="微软雅黑" panose="020B0503020204020204" pitchFamily="34" charset="-122"/>
                <a:cs typeface="+mn-cs"/>
              </a:rPr>
              <a:t>》</a:t>
            </a:r>
            <a:endParaRPr kumimoji="0" lang="en-US" altLang="zh-CN" b="1" kern="1200" cap="none" spc="0" normalizeH="0" baseline="0" noProof="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r>
              <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第十八条 生产经营单位的主要负责人对本单位安全生产工作负有下列职责责任：</a:t>
            </a:r>
            <a:endPar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r>
              <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（一）建立、健全并</a:t>
            </a:r>
            <a:r>
              <a:rPr kumimoji="0" lang="zh-CN" altLang="en-US" sz="1600" b="1"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落实</a:t>
            </a:r>
            <a:r>
              <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本单位安全生产责任制；</a:t>
            </a:r>
            <a:endPar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r>
              <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（二）组织制定并</a:t>
            </a:r>
            <a:r>
              <a:rPr kumimoji="0" lang="zh-CN" altLang="en-US" sz="1600" b="1"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落实</a:t>
            </a:r>
            <a:r>
              <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本单位安全生产规章制度和操作规程； </a:t>
            </a:r>
            <a:endPar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r>
              <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第九十九条 生产经营单位未采取措施消除事故隐患的，责令立即消除或者限期消除，</a:t>
            </a:r>
            <a:r>
              <a:rPr kumimoji="0" lang="zh-CN" altLang="en-US" sz="1600" b="1"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可以处五万以下的罚款</a:t>
            </a:r>
            <a:r>
              <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rPr>
              <a:t>；生产经营单位拒不执行的，责令停产停业整顿，并处十万元以上五十万元以下的罚款，对其直接负责的主管人员和其他直接责任人员处二万元以上五万元以下的罚款。</a:t>
            </a:r>
            <a:endParaRPr kumimoji="0" lang="zh-CN" altLang="en-US" sz="1600" kern="1200" cap="none" spc="0" normalizeH="0" baseline="0" noProof="0" dirty="0">
              <a:solidFill>
                <a:srgbClr val="00465B"/>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7314</Words>
  <Application>WPS 演示</Application>
  <PresentationFormat>宽屏</PresentationFormat>
  <Paragraphs>1102</Paragraphs>
  <Slides>20</Slides>
  <Notes>0</Notes>
  <HiddenSlides>0</HiddenSlides>
  <MMClips>0</MMClips>
  <ScaleCrop>false</ScaleCrop>
  <HeadingPairs>
    <vt:vector size="8" baseType="variant">
      <vt:variant>
        <vt:lpstr>已用的字体</vt:lpstr>
      </vt:variant>
      <vt:variant>
        <vt:i4>15</vt:i4>
      </vt:variant>
      <vt:variant>
        <vt:lpstr>主题</vt:lpstr>
      </vt:variant>
      <vt:variant>
        <vt:i4>14</vt:i4>
      </vt:variant>
      <vt:variant>
        <vt:lpstr>嵌入 OLE 服务器</vt:lpstr>
      </vt:variant>
      <vt:variant>
        <vt:i4>3</vt:i4>
      </vt:variant>
      <vt:variant>
        <vt:lpstr>幻灯片标题</vt:lpstr>
      </vt:variant>
      <vt:variant>
        <vt:i4>20</vt:i4>
      </vt:variant>
    </vt:vector>
  </HeadingPairs>
  <TitlesOfParts>
    <vt:vector size="52" baseType="lpstr">
      <vt:lpstr>Arial</vt:lpstr>
      <vt:lpstr>宋体</vt:lpstr>
      <vt:lpstr>Wingdings</vt:lpstr>
      <vt:lpstr>Calibri</vt:lpstr>
      <vt:lpstr>Calibri Light</vt:lpstr>
      <vt:lpstr>Tahoma</vt:lpstr>
      <vt:lpstr>Arial Unicode MS</vt:lpstr>
      <vt:lpstr>微软雅黑</vt:lpstr>
      <vt:lpstr>微软雅黑 Light</vt:lpstr>
      <vt:lpstr>Adient Sans</vt:lpstr>
      <vt:lpstr>Segoe Print</vt:lpstr>
      <vt:lpstr>+mn-lt</vt:lpstr>
      <vt:lpstr>黑体</vt:lpstr>
      <vt:lpstr>Arial Unicode MS</vt:lpstr>
      <vt:lpstr>Calibri</vt:lpstr>
      <vt:lpstr>Office 主题</vt:lpstr>
      <vt:lpstr>3_Office 主题</vt:lpstr>
      <vt:lpstr>2_Office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Excel.Chart.8</vt:lpstr>
      <vt:lpstr>Excel.Chart.8</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A呀土豆baby</cp:lastModifiedBy>
  <cp:revision>9</cp:revision>
  <dcterms:created xsi:type="dcterms:W3CDTF">2021-08-06T02:32:40Z</dcterms:created>
  <dcterms:modified xsi:type="dcterms:W3CDTF">2021-08-06T02:33:41Z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0390BE339B3544788B9AA0C40AE6AD37</vt:lpwstr>
  </property>
  <property fmtid="{D5CDD505-2E9C-101B-9397-08002B2CF9AE}" pid="3" name="KSOProductBuildVer">
    <vt:lpwstr>2052-11.1.0.10667</vt:lpwstr>
  </property>
</Properties>
</file>