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9"/>
  </p:notesMasterIdLst>
  <p:sldIdLst>
    <p:sldId id="732" r:id="rId2"/>
    <p:sldId id="740" r:id="rId3"/>
    <p:sldId id="739" r:id="rId4"/>
    <p:sldId id="837" r:id="rId5"/>
    <p:sldId id="846" r:id="rId6"/>
    <p:sldId id="845" r:id="rId7"/>
    <p:sldId id="429" r:id="rId8"/>
    <p:sldId id="504" r:id="rId9"/>
    <p:sldId id="843" r:id="rId10"/>
    <p:sldId id="84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464" r:id="rId26"/>
    <p:sldId id="465" r:id="rId27"/>
    <p:sldId id="466" r:id="rId28"/>
    <p:sldId id="467" r:id="rId29"/>
    <p:sldId id="468" r:id="rId30"/>
    <p:sldId id="469" r:id="rId31"/>
    <p:sldId id="470" r:id="rId32"/>
    <p:sldId id="471" r:id="rId33"/>
    <p:sldId id="472" r:id="rId34"/>
    <p:sldId id="603" r:id="rId35"/>
    <p:sldId id="610" r:id="rId36"/>
    <p:sldId id="604" r:id="rId37"/>
    <p:sldId id="605" r:id="rId38"/>
    <p:sldId id="606" r:id="rId39"/>
    <p:sldId id="607" r:id="rId40"/>
    <p:sldId id="608" r:id="rId41"/>
    <p:sldId id="609" r:id="rId42"/>
    <p:sldId id="396" r:id="rId43"/>
    <p:sldId id="431" r:id="rId44"/>
    <p:sldId id="614" r:id="rId45"/>
    <p:sldId id="432" r:id="rId46"/>
    <p:sldId id="613" r:id="rId47"/>
    <p:sldId id="611" r:id="rId48"/>
    <p:sldId id="612" r:id="rId49"/>
    <p:sldId id="575" r:id="rId50"/>
    <p:sldId id="434" r:id="rId51"/>
    <p:sldId id="615" r:id="rId52"/>
    <p:sldId id="616" r:id="rId53"/>
    <p:sldId id="437" r:id="rId54"/>
    <p:sldId id="439" r:id="rId55"/>
    <p:sldId id="440" r:id="rId56"/>
    <p:sldId id="441" r:id="rId57"/>
    <p:sldId id="442" r:id="rId58"/>
    <p:sldId id="617" r:id="rId59"/>
    <p:sldId id="443" r:id="rId60"/>
    <p:sldId id="618" r:id="rId61"/>
    <p:sldId id="444" r:id="rId62"/>
    <p:sldId id="445" r:id="rId63"/>
    <p:sldId id="576" r:id="rId64"/>
    <p:sldId id="698" r:id="rId65"/>
    <p:sldId id="699" r:id="rId66"/>
    <p:sldId id="700" r:id="rId67"/>
    <p:sldId id="446" r:id="rId68"/>
    <p:sldId id="650" r:id="rId69"/>
    <p:sldId id="670" r:id="rId70"/>
    <p:sldId id="651" r:id="rId71"/>
    <p:sldId id="652" r:id="rId72"/>
    <p:sldId id="653" r:id="rId73"/>
    <p:sldId id="654" r:id="rId74"/>
    <p:sldId id="655" r:id="rId75"/>
    <p:sldId id="656" r:id="rId76"/>
    <p:sldId id="657" r:id="rId77"/>
    <p:sldId id="658" r:id="rId78"/>
    <p:sldId id="659" r:id="rId79"/>
    <p:sldId id="660" r:id="rId80"/>
    <p:sldId id="661" r:id="rId81"/>
    <p:sldId id="662" r:id="rId82"/>
    <p:sldId id="663" r:id="rId83"/>
    <p:sldId id="664" r:id="rId84"/>
    <p:sldId id="665" r:id="rId85"/>
    <p:sldId id="666" r:id="rId86"/>
    <p:sldId id="667" r:id="rId87"/>
    <p:sldId id="668" r:id="rId88"/>
    <p:sldId id="669" r:id="rId89"/>
    <p:sldId id="559" r:id="rId90"/>
    <p:sldId id="560" r:id="rId91"/>
    <p:sldId id="561" r:id="rId92"/>
    <p:sldId id="562" r:id="rId93"/>
    <p:sldId id="563" r:id="rId94"/>
    <p:sldId id="564" r:id="rId95"/>
    <p:sldId id="565" r:id="rId96"/>
    <p:sldId id="938" r:id="rId97"/>
    <p:sldId id="939" r:id="rId98"/>
    <p:sldId id="940" r:id="rId99"/>
    <p:sldId id="941" r:id="rId100"/>
    <p:sldId id="946" r:id="rId101"/>
    <p:sldId id="942" r:id="rId102"/>
    <p:sldId id="943" r:id="rId103"/>
    <p:sldId id="944" r:id="rId104"/>
    <p:sldId id="945" r:id="rId105"/>
    <p:sldId id="947" r:id="rId106"/>
    <p:sldId id="948" r:id="rId107"/>
    <p:sldId id="412" r:id="rId108"/>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6600"/>
    <a:srgbClr val="FFFF00"/>
    <a:srgbClr val="FFFFFF"/>
    <a:srgbClr val="3F8FBD"/>
    <a:srgbClr val="666699"/>
    <a:srgbClr val="FF99FF"/>
    <a:srgbClr val="D9E9F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2" autoAdjust="0"/>
    <p:restoredTop sz="94660"/>
  </p:normalViewPr>
  <p:slideViewPr>
    <p:cSldViewPr>
      <p:cViewPr varScale="1">
        <p:scale>
          <a:sx n="144" d="100"/>
          <a:sy n="144" d="100"/>
        </p:scale>
        <p:origin x="-660" y="-96"/>
      </p:cViewPr>
      <p:guideLst>
        <p:guide orient="horz" pos="1609"/>
        <p:guide pos="2878"/>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t>2021/1/1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t>‹#›</a:t>
            </a:fld>
            <a:endParaRPr lang="zh-CN" altLang="en-US"/>
          </a:p>
        </p:txBody>
      </p:sp>
    </p:spTree>
    <p:extLst>
      <p:ext uri="{BB962C8B-B14F-4D97-AF65-F5344CB8AC3E}">
        <p14:creationId xmlns:p14="http://schemas.microsoft.com/office/powerpoint/2010/main" val="397966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7</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59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60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61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62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67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107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40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41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165"/>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1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3"/>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lnSpc>
                <a:spcPct val="100000"/>
              </a:lnSpc>
              <a:spcBef>
                <a:spcPts val="0"/>
              </a:spcBef>
              <a:buNone/>
              <a:defRPr sz="35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953"/>
            <a:ext cx="3383973" cy="171391"/>
          </a:xfrm>
          <a:prstGeom prst="rect">
            <a:avLst/>
          </a:prstGeom>
        </p:spPr>
        <p:txBody>
          <a:bodyPr vert="horz" lIns="0" tIns="40504" rIns="0" bIns="40504" anchor="ctr"/>
          <a:lstStyle>
            <a:lvl1pPr marL="0" indent="0" algn="ctr">
              <a:lnSpc>
                <a:spcPct val="100000"/>
              </a:lnSpc>
              <a:spcBef>
                <a:spcPts val="0"/>
              </a:spcBef>
              <a:spcAft>
                <a:spcPts val="0"/>
              </a:spcAft>
              <a:buNone/>
              <a:defRPr sz="15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t>2021/1/1</a:t>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t>‹#›</a:t>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Tree>
  </p:cSld>
  <p:clrMapOvr>
    <a:masterClrMapping/>
  </p:clrMapOvr>
  <p:transition spd="med"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t>2021/1/1</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rgbClr val="FFFFFF"/>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t>2021/1/1</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75310" y="260985"/>
            <a:ext cx="8183880" cy="1808480"/>
          </a:xfrm>
        </p:spPr>
        <p:txBody>
          <a:bodyPr>
            <a:normAutofit/>
          </a:bodyPr>
          <a:lstStyle/>
          <a:p>
            <a:r>
              <a:rPr lang="zh-CN" altLang="en-US" sz="3600" b="1" dirty="0">
                <a:solidFill>
                  <a:srgbClr val="FF0000"/>
                </a:solidFill>
              </a:rPr>
              <a:t>建筑施工安全风险管理、</a:t>
            </a:r>
            <a:br>
              <a:rPr lang="zh-CN" altLang="en-US" sz="3600" b="1" dirty="0">
                <a:solidFill>
                  <a:srgbClr val="FF0000"/>
                </a:solidFill>
              </a:rPr>
            </a:br>
            <a:r>
              <a:rPr lang="zh-CN" altLang="en-US" sz="3600" b="1" dirty="0">
                <a:solidFill>
                  <a:srgbClr val="FF0000"/>
                </a:solidFill>
              </a:rPr>
              <a:t>隐患治理及危大工程安全管理</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7620" y="3456305"/>
            <a:ext cx="9079230" cy="171323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1265" name="标题 1"/>
          <p:cNvSpPr>
            <a:spLocks noGrp="1"/>
          </p:cNvSpPr>
          <p:nvPr>
            <p:ph type="title"/>
          </p:nvPr>
        </p:nvSpPr>
        <p:spPr>
          <a:xfrm>
            <a:off x="457200" y="205740"/>
            <a:ext cx="8229600" cy="524510"/>
          </a:xfrm>
        </p:spPr>
        <p:txBody>
          <a:bodyPr anchor="b">
            <a:normAutofit fontScale="90000"/>
          </a:bodyPr>
          <a:lstStyle/>
          <a:p>
            <a:r>
              <a:rPr lang="zh-CN" altLang="en-US" sz="3600" b="1">
                <a:solidFill>
                  <a:srgbClr val="FF0000"/>
                </a:solidFill>
              </a:rPr>
              <a:t>我国法的形式</a:t>
            </a:r>
          </a:p>
        </p:txBody>
      </p:sp>
      <p:sp>
        <p:nvSpPr>
          <p:cNvPr id="11266" name="内容占位符 2"/>
          <p:cNvSpPr>
            <a:spLocks noGrp="1"/>
          </p:cNvSpPr>
          <p:nvPr>
            <p:ph idx="1"/>
          </p:nvPr>
        </p:nvSpPr>
        <p:spPr>
          <a:xfrm>
            <a:off x="457200" y="923925"/>
            <a:ext cx="8229600" cy="3672205"/>
          </a:xfrm>
        </p:spPr>
        <p:txBody>
          <a:bodyPr anchor="t">
            <a:normAutofit fontScale="97500" lnSpcReduction="10000"/>
          </a:bodyPr>
          <a:lstStyle/>
          <a:p>
            <a:r>
              <a:rPr lang="zh-CN" altLang="en-US" sz="2800" b="1">
                <a:solidFill>
                  <a:srgbClr val="000099"/>
                </a:solidFill>
              </a:rPr>
              <a:t>部门规章：行政法</a:t>
            </a:r>
          </a:p>
          <a:p>
            <a:r>
              <a:rPr lang="zh-CN" altLang="en-US" sz="2800" b="1">
                <a:solidFill>
                  <a:srgbClr val="000099"/>
                </a:solidFill>
              </a:rPr>
              <a:t>法律</a:t>
            </a:r>
          </a:p>
          <a:p>
            <a:r>
              <a:rPr lang="zh-CN" altLang="en-US" sz="2800" b="1">
                <a:solidFill>
                  <a:srgbClr val="000099"/>
                </a:solidFill>
              </a:rPr>
              <a:t>行政法规</a:t>
            </a:r>
          </a:p>
          <a:p>
            <a:r>
              <a:rPr lang="zh-CN" altLang="en-US" sz="2800" b="1">
                <a:solidFill>
                  <a:srgbClr val="000099"/>
                </a:solidFill>
              </a:rPr>
              <a:t>地方性法规</a:t>
            </a:r>
          </a:p>
          <a:p>
            <a:r>
              <a:rPr lang="zh-CN" altLang="en-US" sz="2800" b="1">
                <a:solidFill>
                  <a:srgbClr val="000099"/>
                </a:solidFill>
              </a:rPr>
              <a:t>司法解释</a:t>
            </a:r>
          </a:p>
          <a:p>
            <a:r>
              <a:rPr lang="zh-CN" altLang="en-US" sz="2800" b="1">
                <a:solidFill>
                  <a:srgbClr val="000099"/>
                </a:solidFill>
              </a:rPr>
              <a:t>宪法、少数民族、香港（澳门）、国际公约</a:t>
            </a:r>
          </a:p>
          <a:p>
            <a:r>
              <a:rPr lang="zh-CN" altLang="en-US" sz="2800" b="1">
                <a:solidFill>
                  <a:srgbClr val="000099"/>
                </a:solidFill>
              </a:rPr>
              <a:t>执行原则：最严格、最具体。（标准规范的执行也如此！）</a:t>
            </a:r>
            <a:endParaRPr lang="zh-CN" altLang="en-US" b="1">
              <a:solidFill>
                <a:srgbClr val="006600"/>
              </a:solidFill>
            </a:endParaRPr>
          </a:p>
          <a:p>
            <a:endParaRPr lang="zh-CN" altLang="en-US" b="1">
              <a:solidFill>
                <a:srgbClr val="006600"/>
              </a:solidFill>
            </a:endParaRPr>
          </a:p>
        </p:txBody>
      </p:sp>
    </p:spTree>
  </p:cSld>
  <p:clrMapOvr>
    <a:masterClrMapping/>
  </p:clrMapOvr>
  <p:transition spd="med" advClick="0" advTm="0">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2</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起重机械使用安全要点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217170" y="709930"/>
            <a:ext cx="8738235" cy="3984625"/>
          </a:xfrm>
          <a:prstGeom prst="rect">
            <a:avLst/>
          </a:prstGeom>
          <a:noFill/>
          <a:ln w="9525">
            <a:noFill/>
          </a:ln>
        </p:spPr>
        <p:txBody>
          <a:bodyPr wrap="square">
            <a:spAutoFit/>
          </a:bodyPr>
          <a:lstStyle/>
          <a:p>
            <a:pPr indent="0"/>
            <a:r>
              <a:rPr lang="zh-CN" altLang="en-US" sz="2300" b="1"/>
              <a:t>六、遇大风、大雾、大雨、大雪等恶劣天气，不得使用起重机械。</a:t>
            </a:r>
          </a:p>
          <a:p>
            <a:pPr indent="0"/>
            <a:r>
              <a:rPr lang="zh-CN" altLang="en-US" sz="2300" b="1"/>
              <a:t>七、起重机械应当按规定进行维修、维护和保养，设备管理人员应当按规定对机械设备进行检查，发现隐患及时整改。</a:t>
            </a:r>
          </a:p>
          <a:p>
            <a:pPr indent="0"/>
            <a:r>
              <a:rPr lang="zh-CN" altLang="en-US" sz="2300" b="1"/>
              <a:t>八、起重机械的安全装置、连接螺栓必须齐全有效，结构件不得开焊和开裂，连接件不得严重磨损和塑性变形，零部件不得达到报废标准。</a:t>
            </a:r>
          </a:p>
          <a:p>
            <a:pPr indent="0"/>
            <a:r>
              <a:rPr lang="zh-CN" altLang="en-US" sz="2300" b="1"/>
              <a:t>九、两台以上塔式起重机在同一现场交叉作业时，应当制定塔式起重机防碰撞措施。任意两台塔式起重机之间的最小架设距离应符合规范要求。</a:t>
            </a:r>
          </a:p>
          <a:p>
            <a:pPr indent="0"/>
            <a:r>
              <a:rPr lang="zh-CN" altLang="en-US" sz="2300" b="1"/>
              <a:t>十、塔式起重机使用时，起重臂和吊物下方严禁有人员停留。物件吊运时，严禁从人员上方通过。</a:t>
            </a:r>
          </a:p>
        </p:txBody>
      </p:sp>
    </p:spTree>
  </p:cSld>
  <p:clrMapOvr>
    <a:masterClrMapping/>
  </p:clrMapOvr>
  <p:transition spd="slow">
    <p:wheel spokes="1"/>
  </p:transition>
</p:sld>
</file>

<file path=ppt/slides/slide10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3</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基坑工程施工安全要点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60960" y="591820"/>
            <a:ext cx="8894445" cy="4431030"/>
          </a:xfrm>
          <a:prstGeom prst="rect">
            <a:avLst/>
          </a:prstGeom>
          <a:noFill/>
          <a:ln w="9525">
            <a:noFill/>
          </a:ln>
        </p:spPr>
        <p:txBody>
          <a:bodyPr wrap="square">
            <a:spAutoFit/>
          </a:bodyPr>
          <a:lstStyle/>
          <a:p>
            <a:pPr indent="0"/>
            <a:r>
              <a:rPr lang="zh-CN" altLang="en-US" sz="2400" b="1"/>
              <a:t>一、基坑工程必须按照规定编制、审核专项施工方案，超过一定规模的深基坑工程要组织专家论证。基坑支护必须进行专项设计。</a:t>
            </a:r>
          </a:p>
          <a:p>
            <a:pPr indent="0"/>
            <a:r>
              <a:rPr lang="zh-CN" altLang="en-US" sz="2400" b="1"/>
              <a:t>二、基坑工程施工企业必须具有相应的资质和安全生产许可证，严禁无资质、超范围从事基坑工程施工。</a:t>
            </a:r>
          </a:p>
          <a:p>
            <a:pPr indent="0"/>
            <a:r>
              <a:rPr lang="zh-CN" altLang="en-US" sz="2400" b="1"/>
              <a:t>三、基坑施工前，应当向现场管理人员和作业人员进行安全技术交底。</a:t>
            </a:r>
          </a:p>
          <a:p>
            <a:pPr indent="0"/>
            <a:r>
              <a:rPr lang="zh-CN" altLang="en-US" sz="2400" b="1"/>
              <a:t>四、基坑施工要严格按照专项施工方案组织实施，相关管理人员必须在现场进行监督，发现不按照专项施工方案施工的，应当要求立即整改。</a:t>
            </a:r>
          </a:p>
          <a:p>
            <a:pPr indent="0"/>
            <a:r>
              <a:rPr lang="zh-CN" altLang="en-US" sz="2400" b="1"/>
              <a:t>五、基坑施工必须采取有效措施，保护基坑主要影响区范围内的建（构）筑物和地下管线安全。</a:t>
            </a:r>
            <a:endParaRPr lang="zh-CN" altLang="en-US" b="1"/>
          </a:p>
          <a:p>
            <a:pPr indent="0"/>
            <a:r>
              <a:rPr lang="zh-CN" altLang="en-US" b="1"/>
              <a:t> </a:t>
            </a:r>
          </a:p>
        </p:txBody>
      </p:sp>
    </p:spTree>
  </p:cSld>
  <p:clrMapOvr>
    <a:masterClrMapping/>
  </p:clrMapOvr>
  <p:transition spd="slow">
    <p:wheel spokes="1"/>
  </p:transition>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3</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基坑工程施工安全要点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59690" y="591820"/>
            <a:ext cx="8895715" cy="4154170"/>
          </a:xfrm>
          <a:prstGeom prst="rect">
            <a:avLst/>
          </a:prstGeom>
          <a:noFill/>
          <a:ln w="9525">
            <a:noFill/>
          </a:ln>
        </p:spPr>
        <p:txBody>
          <a:bodyPr wrap="square">
            <a:spAutoFit/>
          </a:bodyPr>
          <a:lstStyle/>
          <a:p>
            <a:pPr indent="0"/>
            <a:r>
              <a:rPr lang="zh-CN" altLang="en-US" sz="2400" b="1"/>
              <a:t>六、基坑周边施工材料、设施或车辆荷载严禁超过设计要求的地面荷载限值。</a:t>
            </a:r>
          </a:p>
          <a:p>
            <a:pPr indent="0"/>
            <a:r>
              <a:rPr lang="zh-CN" altLang="en-US" sz="2400" b="1"/>
              <a:t>七、基坑周边应按要求采取临边防护措施，设置作业人员上下专用通道。</a:t>
            </a:r>
          </a:p>
          <a:p>
            <a:pPr indent="0"/>
            <a:r>
              <a:rPr lang="zh-CN" altLang="en-US" sz="2400" b="1"/>
              <a:t>八、基坑施工必须采取基坑内外地表水和地下水控制措施，防止出现积水和漏水漏沙。汛期施工，应当对施工现场排水系统进行检查和维护，保证排水畅通。</a:t>
            </a:r>
          </a:p>
          <a:p>
            <a:pPr indent="0"/>
            <a:r>
              <a:rPr lang="zh-CN" altLang="en-US" sz="2400" b="1"/>
              <a:t>九、基坑施工必须做到先支护后开挖，严禁超挖，及时回填。采取支撑的支护结构未达到拆除条件时严禁拆除支撑。</a:t>
            </a:r>
          </a:p>
          <a:p>
            <a:pPr indent="0"/>
            <a:r>
              <a:rPr lang="zh-CN" altLang="en-US" sz="2400" b="1"/>
              <a:t>十、基坑工程必须按照规定实施施工监测和第三方监测，指定专人对基坑周边进行巡视，出现危险征兆时应当立即报警。 </a:t>
            </a:r>
          </a:p>
        </p:txBody>
      </p:sp>
    </p:spTree>
  </p:cSld>
  <p:clrMapOvr>
    <a:masterClrMapping/>
  </p:clrMapOvr>
  <p:transition spd="slow">
    <p:wheel spokes="1"/>
  </p:transition>
</p:sld>
</file>

<file path=ppt/slides/slide10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4</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脚手架施工安全要点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76835" y="676275"/>
            <a:ext cx="8888095" cy="4061460"/>
          </a:xfrm>
          <a:prstGeom prst="rect">
            <a:avLst/>
          </a:prstGeom>
          <a:noFill/>
          <a:ln w="9525">
            <a:noFill/>
          </a:ln>
        </p:spPr>
        <p:txBody>
          <a:bodyPr wrap="square">
            <a:spAutoFit/>
          </a:bodyPr>
          <a:lstStyle/>
          <a:p>
            <a:pPr indent="0"/>
            <a:r>
              <a:rPr lang="zh-CN" altLang="en-US" sz="2400" b="1"/>
              <a:t>一、脚手架工程必须按照规定编制、审核专项施工方案，超过一定规模的要组织专家论证。</a:t>
            </a:r>
          </a:p>
          <a:p>
            <a:pPr indent="0"/>
            <a:r>
              <a:rPr lang="zh-CN" altLang="en-US" sz="2400" b="1"/>
              <a:t>二、脚手架搭设、拆除单位必须具有相应的资质和安全生产许可证，严禁无资质从事脚手架搭设、拆除作业。</a:t>
            </a:r>
          </a:p>
          <a:p>
            <a:pPr indent="0"/>
            <a:r>
              <a:rPr lang="zh-CN" altLang="en-US" sz="2400" b="1"/>
              <a:t>三、脚手架搭设、拆除人员必须取得建筑施工特种作业人员操作资格证书。</a:t>
            </a:r>
          </a:p>
          <a:p>
            <a:pPr indent="0"/>
            <a:r>
              <a:rPr lang="zh-CN" altLang="en-US" sz="2400" b="1"/>
              <a:t>四、脚手架搭设、拆除前，应当向现场管理人员和作业人员进行安全技术交底。</a:t>
            </a:r>
          </a:p>
          <a:p>
            <a:pPr indent="0"/>
            <a:r>
              <a:rPr lang="zh-CN" altLang="en-US" sz="2400" b="1"/>
              <a:t>五、脚手架材料进场使用前，必须按规定进行验收，未经验收或验收不合格的严禁使用。</a:t>
            </a:r>
            <a:endParaRPr lang="zh-CN" altLang="en-US" b="1"/>
          </a:p>
          <a:p>
            <a:pPr indent="0"/>
            <a:endParaRPr lang="zh-CN" altLang="en-US" b="1"/>
          </a:p>
        </p:txBody>
      </p:sp>
    </p:spTree>
  </p:cSld>
  <p:clrMapOvr>
    <a:masterClrMapping/>
  </p:clrMapOvr>
  <p:transition spd="slow">
    <p:wheel spokes="1"/>
  </p:transition>
</p:sld>
</file>

<file path=ppt/slides/slide10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4</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脚手架施工安全要点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84455" y="502920"/>
            <a:ext cx="8880475" cy="4338320"/>
          </a:xfrm>
          <a:prstGeom prst="rect">
            <a:avLst/>
          </a:prstGeom>
          <a:noFill/>
          <a:ln w="9525">
            <a:noFill/>
          </a:ln>
        </p:spPr>
        <p:txBody>
          <a:bodyPr wrap="square">
            <a:spAutoFit/>
          </a:bodyPr>
          <a:lstStyle/>
          <a:p>
            <a:pPr indent="0"/>
            <a:r>
              <a:rPr lang="zh-CN" altLang="en-US" sz="2300" b="1"/>
              <a:t>六、脚手架搭设、拆除要严格按照专项施工方案组织实施，相关管理人员必须在现场进行监督，发现不按照专项施工方案施工的，应当要求立即整改。</a:t>
            </a:r>
          </a:p>
          <a:p>
            <a:pPr indent="0"/>
            <a:r>
              <a:rPr lang="zh-CN" altLang="en-US" sz="2300" b="1"/>
              <a:t>七、脚手架外侧以及悬挑式脚手架、附着升降脚手架底层应当封闭严密。</a:t>
            </a:r>
          </a:p>
          <a:p>
            <a:pPr indent="0"/>
            <a:r>
              <a:rPr lang="zh-CN" altLang="en-US" sz="2300" b="1"/>
              <a:t>八、脚手架必须按专项施工方案设置剪刀撑和连墙件。落地式脚手架搭设场地必须平整坚实。严禁在脚手架上超载堆放材料，严禁将模板支架、缆风绳、泵送混凝土和砂浆的输送管等固定在架体上。</a:t>
            </a:r>
          </a:p>
          <a:p>
            <a:pPr indent="0"/>
            <a:r>
              <a:rPr lang="zh-CN" altLang="en-US" sz="2300" b="1"/>
              <a:t>九、脚手架搭设必须分阶段组织验收，验收合格的，方可投入使用。</a:t>
            </a:r>
          </a:p>
          <a:p>
            <a:pPr indent="0"/>
            <a:r>
              <a:rPr lang="zh-CN" altLang="en-US" sz="2300" b="1"/>
              <a:t>十、脚手架拆除必须由上而下逐层进行，严禁上下同时作业。连墙件应当随脚手架逐层拆除，严禁先将连墙件整层或数层拆除后再拆脚手架。</a:t>
            </a:r>
          </a:p>
        </p:txBody>
      </p:sp>
    </p:spTree>
  </p:cSld>
  <p:clrMapOvr>
    <a:masterClrMapping/>
  </p:clrMapOvr>
  <p:transition spd="slow">
    <p:wheel spokes="1"/>
  </p:transition>
</p:sld>
</file>

<file path=ppt/slides/slide10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5</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模板支架施工安全要点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130810" y="678180"/>
            <a:ext cx="8825865" cy="4061460"/>
          </a:xfrm>
          <a:prstGeom prst="rect">
            <a:avLst/>
          </a:prstGeom>
          <a:noFill/>
          <a:ln w="9525">
            <a:noFill/>
          </a:ln>
        </p:spPr>
        <p:txBody>
          <a:bodyPr wrap="square">
            <a:spAutoFit/>
          </a:bodyPr>
          <a:lstStyle/>
          <a:p>
            <a:pPr indent="0"/>
            <a:r>
              <a:rPr lang="zh-CN" altLang="en-US" sz="2400" b="1"/>
              <a:t>一、模板支架工程必须按照规定编制、审核专项施工方案，超过一定规模的要组织专家论证。</a:t>
            </a:r>
          </a:p>
          <a:p>
            <a:pPr indent="0"/>
            <a:r>
              <a:rPr lang="zh-CN" altLang="en-US" sz="2400" b="1"/>
              <a:t>二、模板支架搭设、拆除单位必须具有相应的资质和安全生产许可证，严禁无资质从事模板支架搭设、拆除作业。</a:t>
            </a:r>
          </a:p>
          <a:p>
            <a:pPr indent="0"/>
            <a:r>
              <a:rPr lang="zh-CN" altLang="en-US" sz="2400" b="1"/>
              <a:t>三、模板支架搭设、拆除人员必须取得建筑施工特种作业人员操作资格证书。</a:t>
            </a:r>
          </a:p>
          <a:p>
            <a:pPr indent="0"/>
            <a:r>
              <a:rPr lang="zh-CN" altLang="en-US" sz="2400" b="1"/>
              <a:t>四、模板支架搭设、拆除前，应当向现场管理人员和作业人员进行安全技术交底。</a:t>
            </a:r>
          </a:p>
          <a:p>
            <a:pPr indent="0"/>
            <a:r>
              <a:rPr lang="zh-CN" altLang="en-US" sz="2400" b="1"/>
              <a:t>五、模板支架材料进场验收前，必须按规定进行验收，未经验收或验收不合格的严禁使用。</a:t>
            </a:r>
            <a:endParaRPr lang="zh-CN" altLang="en-US" b="1"/>
          </a:p>
          <a:p>
            <a:pPr indent="0"/>
            <a:endParaRPr lang="zh-CN" altLang="en-US" b="1"/>
          </a:p>
        </p:txBody>
      </p:sp>
    </p:spTree>
  </p:cSld>
  <p:clrMapOvr>
    <a:masterClrMapping/>
  </p:clrMapOvr>
  <p:transition spd="slow">
    <p:wheel spokes="1"/>
  </p:transition>
</p:sld>
</file>

<file path=ppt/slides/slide10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5</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模板支架施工安全要点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186690" y="591820"/>
            <a:ext cx="8769985" cy="4154170"/>
          </a:xfrm>
          <a:prstGeom prst="rect">
            <a:avLst/>
          </a:prstGeom>
          <a:noFill/>
          <a:ln w="9525">
            <a:noFill/>
          </a:ln>
        </p:spPr>
        <p:txBody>
          <a:bodyPr wrap="square">
            <a:spAutoFit/>
          </a:bodyPr>
          <a:lstStyle/>
          <a:p>
            <a:pPr indent="0"/>
            <a:r>
              <a:rPr lang="zh-CN" altLang="en-US" sz="2200" b="1"/>
              <a:t>六、模板支架搭设、拆除要严格按照专项施工方案组织实施，相关管理人员必须在现场进行监督，发现不按照专项施工方案施工的，应当要求立即整改。</a:t>
            </a:r>
          </a:p>
          <a:p>
            <a:pPr indent="0"/>
            <a:r>
              <a:rPr lang="zh-CN" altLang="en-US" sz="2200" b="1"/>
              <a:t>七、模板支架搭设场地必须平整坚实。必须按专项施工方案设置纵横向水平杆、扫地杆和剪刀撑；立杆顶部自由端高度、顶托螺杆伸出长度严禁超出专项施工方案要求。</a:t>
            </a:r>
          </a:p>
          <a:p>
            <a:pPr indent="0"/>
            <a:r>
              <a:rPr lang="zh-CN" altLang="en-US" sz="2200" b="1"/>
              <a:t>八、模板支架搭设完毕应当组织验收，验收合格的，方可铺设模板。</a:t>
            </a:r>
          </a:p>
          <a:p>
            <a:pPr indent="0"/>
            <a:r>
              <a:rPr lang="zh-CN" altLang="en-US" sz="2200" b="1"/>
              <a:t>九、混凝土浇筑时，必须按照专项施工方案规定的顺序进行，应当指定专人对模板支架进行监测，发现架体存在坍塌风险时应当立即组织作业人员撤离现场。</a:t>
            </a:r>
          </a:p>
          <a:p>
            <a:pPr indent="0"/>
            <a:r>
              <a:rPr lang="zh-CN" altLang="en-US" sz="2200" b="1"/>
              <a:t>十、混凝土强度必须达到规范要求，并经监理单位确认后方可拆除模板支架。模板支架拆除应从上而下逐层进行。</a:t>
            </a:r>
          </a:p>
        </p:txBody>
      </p:sp>
    </p:spTree>
  </p:cSld>
  <p:clrMapOvr>
    <a:masterClrMapping/>
  </p:clrMapOvr>
  <p:transition spd="slow">
    <p:wheel spokes="1"/>
  </p:transition>
</p:sld>
</file>

<file path=ppt/slides/slide10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950" y="262255"/>
            <a:ext cx="3903980" cy="4797425"/>
          </a:xfrm>
          <a:prstGeom prst="rect">
            <a:avLst/>
          </a:prstGeom>
        </p:spPr>
      </p:pic>
      <p:sp>
        <p:nvSpPr>
          <p:cNvPr id="4" name="矩形 259"/>
          <p:cNvSpPr>
            <a:spLocks noChangeArrowheads="1"/>
          </p:cNvSpPr>
          <p:nvPr/>
        </p:nvSpPr>
        <p:spPr bwMode="auto">
          <a:xfrm>
            <a:off x="365125" y="1536065"/>
            <a:ext cx="4648200" cy="1378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cap="all" dirty="0">
                <a:solidFill>
                  <a:srgbClr val="FF0000"/>
                </a:solidFill>
                <a:cs typeface="Arial" panose="020B0604020202020204" pitchFamily="34" charset="0"/>
              </a:rPr>
              <a:t>谢谢，不当之处敬请指正！</a:t>
            </a:r>
          </a:p>
          <a:p>
            <a:pPr>
              <a:buNone/>
            </a:pPr>
            <a:endParaRPr lang="zh-CN" altLang="en-US" sz="2400" cap="all" dirty="0">
              <a:solidFill>
                <a:srgbClr val="FF0000"/>
              </a:solidFill>
              <a:cs typeface="Arial" panose="020B0604020202020204" pitchFamily="34" charset="0"/>
            </a:endParaRPr>
          </a:p>
          <a:p>
            <a:pPr>
              <a:buNone/>
            </a:pPr>
            <a:endParaRPr lang="en-US" altLang="zh-CN" sz="2400" cap="all" dirty="0">
              <a:solidFill>
                <a:schemeClr val="tx1"/>
              </a:solidFill>
              <a:cs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10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9457" name="圆角矩形 6145"/>
          <p:cNvSpPr>
            <a:spLocks noChangeArrowheads="1"/>
          </p:cNvSpPr>
          <p:nvPr/>
        </p:nvSpPr>
        <p:spPr bwMode="auto">
          <a:xfrm>
            <a:off x="2345055" y="996950"/>
            <a:ext cx="5614670" cy="483235"/>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9458" name="菱形 6146"/>
          <p:cNvSpPr>
            <a:spLocks noChangeArrowheads="1"/>
          </p:cNvSpPr>
          <p:nvPr/>
        </p:nvSpPr>
        <p:spPr bwMode="auto">
          <a:xfrm>
            <a:off x="1979370" y="819352"/>
            <a:ext cx="655005" cy="786007"/>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195" name="文本框 6147"/>
          <p:cNvSpPr txBox="1"/>
          <p:nvPr/>
        </p:nvSpPr>
        <p:spPr>
          <a:xfrm>
            <a:off x="2562860" y="1035050"/>
            <a:ext cx="4599940" cy="460375"/>
          </a:xfrm>
          <a:prstGeom prst="rect">
            <a:avLst/>
          </a:prstGeom>
          <a:noFill/>
          <a:ln w="9525">
            <a:noFill/>
          </a:ln>
        </p:spPr>
        <p:txBody>
          <a:bodyPr wrap="square" anchor="t">
            <a:spAutoFit/>
          </a:bodyPr>
          <a:lstStyle/>
          <a:p>
            <a:pPr algn="ctr" eaLnBrk="0" hangingPunct="0"/>
            <a:r>
              <a:rPr lang="zh-CN" altLang="en-US" sz="2400" dirty="0">
                <a:solidFill>
                  <a:srgbClr val="FF0000"/>
                </a:solidFill>
                <a:latin typeface="Arial" panose="020B0604020202020204" pitchFamily="34" charset="0"/>
                <a:ea typeface="隶书" panose="02010509060101010101" pitchFamily="49" charset="-122"/>
                <a:sym typeface="Arial" panose="020B0604020202020204" pitchFamily="34" charset="0"/>
              </a:rPr>
              <a:t>《管理规定》出台的背景和过程</a:t>
            </a:r>
          </a:p>
        </p:txBody>
      </p:sp>
      <p:sp>
        <p:nvSpPr>
          <p:cNvPr id="8196" name="文本框 6148"/>
          <p:cNvSpPr txBox="1"/>
          <p:nvPr/>
        </p:nvSpPr>
        <p:spPr>
          <a:xfrm>
            <a:off x="2083864" y="1045627"/>
            <a:ext cx="411480" cy="368300"/>
          </a:xfrm>
          <a:prstGeom prst="rect">
            <a:avLst/>
          </a:prstGeom>
          <a:noFill/>
          <a:ln w="9525">
            <a:noFill/>
          </a:ln>
        </p:spPr>
        <p:txBody>
          <a:bodyPr wrap="none" anchor="t">
            <a:spAutoFit/>
          </a:bodyPr>
          <a:lstStyle/>
          <a:p>
            <a:pPr algn="ctr" eaLnBrk="0" hangingPunct="0"/>
            <a:r>
              <a:rPr lang="zh-CN" altLang="en-US" dirty="0">
                <a:solidFill>
                  <a:schemeClr val="bg1"/>
                </a:solidFill>
                <a:latin typeface="Arial" panose="020B0604020202020204" pitchFamily="34" charset="0"/>
                <a:ea typeface="宋体" panose="02010600030101010101" pitchFamily="2" charset="-122"/>
              </a:rPr>
              <a:t>一</a:t>
            </a:r>
            <a:endParaRPr lang="zh-CN" altLang="en-US" sz="1350" dirty="0">
              <a:latin typeface="Arial" panose="020B0604020202020204" pitchFamily="34" charset="0"/>
              <a:ea typeface="宋体" panose="02010600030101010101" pitchFamily="2" charset="-122"/>
            </a:endParaRPr>
          </a:p>
        </p:txBody>
      </p:sp>
      <p:sp>
        <p:nvSpPr>
          <p:cNvPr id="3" name="文本框 2"/>
          <p:cNvSpPr txBox="1"/>
          <p:nvPr/>
        </p:nvSpPr>
        <p:spPr>
          <a:xfrm>
            <a:off x="2496185" y="1804035"/>
            <a:ext cx="5521325" cy="2192020"/>
          </a:xfrm>
          <a:prstGeom prst="rect">
            <a:avLst/>
          </a:prstGeom>
          <a:noFill/>
        </p:spPr>
        <p:txBody>
          <a:bodyPr wrap="square">
            <a:spAutoFit/>
          </a:bodyPr>
          <a:lstStyle/>
          <a:p>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（一）当前建筑施工安全生产形势</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（二）</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较大及以上事故类型分析</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（三）</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危大工程安全管理存在的问题</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（四）《管理规定》制定的过程</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8255" y="31115"/>
            <a:ext cx="1970405" cy="2143125"/>
          </a:xfrm>
          <a:prstGeom prst="wedgeRectCallout">
            <a:avLst>
              <a:gd name="adj1" fmla="val -11992"/>
              <a:gd name="adj2" fmla="val 47402"/>
            </a:avLst>
          </a:prstGeom>
          <a:noFill/>
          <a:ln w="12700">
            <a:noFill/>
            <a:miter lim="400000"/>
            <a:headEnd/>
            <a:tailEnd/>
          </a:ln>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9217" name="矩形 7170"/>
          <p:cNvSpPr>
            <a:spLocks noGrp="1"/>
          </p:cNvSpPr>
          <p:nvPr/>
        </p:nvSpPr>
        <p:spPr>
          <a:xfrm>
            <a:off x="1710055" y="174625"/>
            <a:ext cx="5414010" cy="44069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（一）当前建筑施工安全生产形势</a:t>
            </a:r>
          </a:p>
        </p:txBody>
      </p:sp>
      <p:pic>
        <p:nvPicPr>
          <p:cNvPr id="9218" name="图片 2"/>
          <p:cNvPicPr>
            <a:picLocks noChangeAspect="1"/>
          </p:cNvPicPr>
          <p:nvPr/>
        </p:nvPicPr>
        <p:blipFill>
          <a:blip r:embed="rId2" cstate="print"/>
          <a:stretch>
            <a:fillRect/>
          </a:stretch>
        </p:blipFill>
        <p:spPr>
          <a:xfrm>
            <a:off x="633730" y="821690"/>
            <a:ext cx="8058150" cy="3056255"/>
          </a:xfrm>
          <a:prstGeom prst="rect">
            <a:avLst/>
          </a:prstGeom>
          <a:noFill/>
          <a:ln w="9525">
            <a:noFill/>
          </a:ln>
        </p:spPr>
      </p:pic>
      <p:sp>
        <p:nvSpPr>
          <p:cNvPr id="5" name="文本框 4"/>
          <p:cNvSpPr txBox="1"/>
          <p:nvPr/>
        </p:nvSpPr>
        <p:spPr>
          <a:xfrm>
            <a:off x="633730" y="4298315"/>
            <a:ext cx="8058785" cy="398780"/>
          </a:xfrm>
          <a:prstGeom prst="rect">
            <a:avLst/>
          </a:prstGeom>
          <a:noFill/>
        </p:spPr>
        <p:txBody>
          <a:bodyPr wrap="square">
            <a:spAutoFit/>
          </a:bodyPr>
          <a:lstStyle/>
          <a:p>
            <a:pPr>
              <a:spcBef>
                <a:spcPts val="1000"/>
              </a:spcBef>
            </a:pP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7</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年事故总起数和死亡人数比2003年分别下降约</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45.9</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%和</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46.6</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p>
        </p:txBody>
      </p:sp>
      <p:sp>
        <p:nvSpPr>
          <p:cNvPr id="9220" name="文本框 99"/>
          <p:cNvSpPr txBox="1"/>
          <p:nvPr/>
        </p:nvSpPr>
        <p:spPr>
          <a:xfrm>
            <a:off x="633095" y="3877945"/>
            <a:ext cx="8017510" cy="368300"/>
          </a:xfrm>
          <a:prstGeom prst="rect">
            <a:avLst/>
          </a:prstGeom>
          <a:noFill/>
          <a:ln w="9525">
            <a:noFill/>
          </a:ln>
        </p:spPr>
        <p:txBody>
          <a:bodyPr wrap="square" anchor="t">
            <a:spAutoFit/>
          </a:bodyPr>
          <a:lstStyle/>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我国房屋和市政工程事故统计图</a:t>
            </a:r>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（2003年-201</a:t>
            </a:r>
            <a:r>
              <a:rPr lang="en-US" altLang="zh-CN" b="1" dirty="0">
                <a:latin typeface="宋体" panose="02010600030101010101" pitchFamily="2" charset="-122"/>
                <a:ea typeface="宋体" panose="02010600030101010101" pitchFamily="2" charset="-122"/>
              </a:rPr>
              <a:t>7</a:t>
            </a:r>
            <a:r>
              <a:rPr lang="zh-CN" altLang="en-US" b="1" dirty="0">
                <a:latin typeface="宋体" panose="02010600030101010101" pitchFamily="2" charset="-122"/>
                <a:ea typeface="宋体" panose="02010600030101010101" pitchFamily="2" charset="-122"/>
              </a:rPr>
              <a:t>年）</a:t>
            </a:r>
          </a:p>
        </p:txBody>
      </p:sp>
      <p:sp>
        <p:nvSpPr>
          <p:cNvPr id="6" name="流程图: 摘录 4">
            <a:hlinkClick r:id="rId3" action="ppaction://hlinksldjump"/>
          </p:cNvPr>
          <p:cNvSpPr/>
          <p:nvPr/>
        </p:nvSpPr>
        <p:spPr>
          <a:xfrm>
            <a:off x="7488561" y="4787494"/>
            <a:ext cx="215557" cy="16315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241" name="矩形 7170"/>
          <p:cNvSpPr>
            <a:spLocks noGrp="1"/>
          </p:cNvSpPr>
          <p:nvPr/>
        </p:nvSpPr>
        <p:spPr>
          <a:xfrm>
            <a:off x="1710055" y="187960"/>
            <a:ext cx="5414010" cy="38544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（一）当前建筑施工安全生产形势</a:t>
            </a:r>
          </a:p>
        </p:txBody>
      </p:sp>
      <p:pic>
        <p:nvPicPr>
          <p:cNvPr id="10242" name="图片 3"/>
          <p:cNvPicPr>
            <a:picLocks noChangeAspect="1"/>
          </p:cNvPicPr>
          <p:nvPr/>
        </p:nvPicPr>
        <p:blipFill>
          <a:blip r:embed="rId2" cstate="print"/>
          <a:stretch>
            <a:fillRect/>
          </a:stretch>
        </p:blipFill>
        <p:spPr>
          <a:xfrm>
            <a:off x="579120" y="675005"/>
            <a:ext cx="7962900" cy="3091180"/>
          </a:xfrm>
          <a:prstGeom prst="rect">
            <a:avLst/>
          </a:prstGeom>
          <a:noFill/>
          <a:ln w="9525">
            <a:noFill/>
          </a:ln>
        </p:spPr>
      </p:pic>
      <p:sp>
        <p:nvSpPr>
          <p:cNvPr id="2" name="文本框 1"/>
          <p:cNvSpPr txBox="1"/>
          <p:nvPr/>
        </p:nvSpPr>
        <p:spPr>
          <a:xfrm>
            <a:off x="579120" y="4201160"/>
            <a:ext cx="7962265" cy="398780"/>
          </a:xfrm>
          <a:prstGeom prst="rect">
            <a:avLst/>
          </a:prstGeom>
          <a:noFill/>
        </p:spPr>
        <p:txBody>
          <a:bodyPr wrap="square">
            <a:spAutoFit/>
          </a:bodyPr>
          <a:lstStyle/>
          <a:p>
            <a:pPr>
              <a:spcBef>
                <a:spcPts val="1000"/>
              </a:spcBef>
            </a:pP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7</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年较大事故起数和死亡人数比2003年分别下降约5</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%和</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58</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lang="en-US" altLang="zh-CN"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p>
        </p:txBody>
      </p:sp>
      <p:sp>
        <p:nvSpPr>
          <p:cNvPr id="10244" name="文本框 99"/>
          <p:cNvSpPr txBox="1"/>
          <p:nvPr/>
        </p:nvSpPr>
        <p:spPr>
          <a:xfrm>
            <a:off x="579120" y="3766185"/>
            <a:ext cx="7919085" cy="368300"/>
          </a:xfrm>
          <a:prstGeom prst="rect">
            <a:avLst/>
          </a:prstGeom>
          <a:noFill/>
          <a:ln w="9525">
            <a:noFill/>
          </a:ln>
        </p:spPr>
        <p:txBody>
          <a:bodyPr wrap="square" anchor="t">
            <a:spAutoFit/>
          </a:bodyPr>
          <a:lstStyle/>
          <a:p>
            <a:r>
              <a:rPr lang="en-US" altLang="zh-CN" b="1"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我国房屋和市政工程较大事故统计图</a:t>
            </a:r>
            <a:r>
              <a:rPr lang="en-US" altLang="zh-CN" b="1"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（2003年-201</a:t>
            </a:r>
            <a:r>
              <a:rPr lang="en-US" altLang="zh-CN" b="1" dirty="0">
                <a:latin typeface="宋体" panose="02010600030101010101" pitchFamily="2" charset="-122"/>
                <a:ea typeface="宋体" panose="02010600030101010101" pitchFamily="2" charset="-122"/>
              </a:rPr>
              <a:t>7</a:t>
            </a:r>
            <a:r>
              <a:rPr lang="zh-CN" altLang="en-US" b="1" dirty="0">
                <a:latin typeface="宋体" panose="02010600030101010101" pitchFamily="2" charset="-122"/>
                <a:ea typeface="宋体" panose="02010600030101010101" pitchFamily="2" charset="-122"/>
              </a:rPr>
              <a:t>年）</a:t>
            </a:r>
          </a:p>
        </p:txBody>
      </p:sp>
      <p:sp>
        <p:nvSpPr>
          <p:cNvPr id="6" name="流程图: 摘录 4">
            <a:hlinkClick r:id="rId3" action="ppaction://hlinksldjump"/>
          </p:cNvPr>
          <p:cNvSpPr/>
          <p:nvPr/>
        </p:nvSpPr>
        <p:spPr>
          <a:xfrm>
            <a:off x="7488561" y="4787494"/>
            <a:ext cx="215557" cy="16315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1265" name="矩形 7170"/>
          <p:cNvSpPr>
            <a:spLocks noGrp="1"/>
          </p:cNvSpPr>
          <p:nvPr/>
        </p:nvSpPr>
        <p:spPr>
          <a:xfrm>
            <a:off x="1710055" y="203200"/>
            <a:ext cx="5414010" cy="48196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（一）当前建筑施工安全生产形势</a:t>
            </a:r>
          </a:p>
        </p:txBody>
      </p:sp>
      <p:sp>
        <p:nvSpPr>
          <p:cNvPr id="3" name="文本框 2"/>
          <p:cNvSpPr txBox="1"/>
          <p:nvPr/>
        </p:nvSpPr>
        <p:spPr>
          <a:xfrm>
            <a:off x="769620" y="913765"/>
            <a:ext cx="7931150" cy="3861435"/>
          </a:xfrm>
          <a:prstGeom prst="rect">
            <a:avLst/>
          </a:prstGeom>
          <a:noFill/>
        </p:spPr>
        <p:txBody>
          <a:bodyPr wrap="square">
            <a:spAutoFit/>
          </a:bodyPr>
          <a:lstStyle/>
          <a:p>
            <a:pPr>
              <a:spcBef>
                <a:spcPts val="1000"/>
              </a:spcBef>
            </a:pPr>
            <a:r>
              <a:rPr lang="zh-CN" altLang="en-US" sz="2200" b="1" noProof="1">
                <a:solidFill>
                  <a:schemeClr val="tx1"/>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一是事故总起数和死亡人数出现波动。</a:t>
            </a:r>
          </a:p>
          <a:p>
            <a:pPr>
              <a:spcBef>
                <a:spcPts val="1000"/>
              </a:spcBef>
            </a:pPr>
            <a:r>
              <a:rPr lang="zh-CN" altLang="en-US" sz="2200" b="1" noProof="1">
                <a:solidFill>
                  <a:schemeClr val="tx1"/>
                </a:solidFill>
                <a:effectLst>
                  <a:outerShdw blurRad="38100" dist="38100" dir="2700000">
                    <a:srgbClr val="C0C0C0"/>
                  </a:outerShdw>
                </a:effectLst>
                <a:latin typeface="仿宋" panose="02010609060101010101" pitchFamily="49" charset="-122"/>
                <a:ea typeface="仿宋" panose="02010609060101010101" pitchFamily="49" charset="-122"/>
                <a:cs typeface="+mn-cs"/>
              </a:rPr>
              <a:t>   自2012年起，事故下降幅度开始减缓，且局部出现波动，到2016年、2017年连续两年出现上升，2016年事故起数和死亡人数上升分别高达43.44%和32.67%。</a:t>
            </a:r>
          </a:p>
          <a:p>
            <a:pPr>
              <a:spcBef>
                <a:spcPts val="1000"/>
              </a:spcBef>
            </a:pPr>
            <a:r>
              <a:rPr lang="zh-CN" altLang="en-US" sz="2200" b="1" noProof="1">
                <a:solidFill>
                  <a:schemeClr val="tx1"/>
                </a:solidFill>
                <a:effectLst>
                  <a:outerShdw blurRad="38100" dist="38100" dir="2700000">
                    <a:srgbClr val="C0C0C0"/>
                  </a:outerShdw>
                </a:effectLst>
                <a:latin typeface="仿宋" panose="02010609060101010101" pitchFamily="49" charset="-122"/>
                <a:ea typeface="仿宋" panose="02010609060101010101" pitchFamily="49" charset="-122"/>
                <a:cs typeface="+mn-cs"/>
              </a:rPr>
              <a:t>二是较大及以上事故没有得到根本遏制，造成重大社会影响的群死群伤事故仍时有发生。</a:t>
            </a:r>
          </a:p>
          <a:p>
            <a:pPr>
              <a:spcBef>
                <a:spcPts val="1000"/>
              </a:spcBef>
            </a:pPr>
            <a:r>
              <a:rPr lang="zh-CN" altLang="en-US" sz="2200" b="1" noProof="1">
                <a:solidFill>
                  <a:schemeClr val="tx1"/>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今年第一季度，发生较大事故8起、死亡35人，同比分别上升14.3%和25%，特别是1月下旬短短10天时间，发生了5起较大事故，2月上旬发生了1起重大事故，造成了非常不良的社会影响。</a:t>
            </a: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2289" name="矩形 7170"/>
          <p:cNvSpPr>
            <a:spLocks noGrp="1"/>
          </p:cNvSpPr>
          <p:nvPr/>
        </p:nvSpPr>
        <p:spPr>
          <a:xfrm>
            <a:off x="1675765" y="65405"/>
            <a:ext cx="5448300" cy="44767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（二）较大及以上事故类型分析</a:t>
            </a:r>
          </a:p>
        </p:txBody>
      </p:sp>
      <p:graphicFrame>
        <p:nvGraphicFramePr>
          <p:cNvPr id="12290" name="对象 -2147482624"/>
          <p:cNvGraphicFramePr/>
          <p:nvPr/>
        </p:nvGraphicFramePr>
        <p:xfrm>
          <a:off x="561340" y="769620"/>
          <a:ext cx="3846195" cy="3095625"/>
        </p:xfrm>
        <a:graphic>
          <a:graphicData uri="http://schemas.openxmlformats.org/presentationml/2006/ole">
            <mc:AlternateContent xmlns:mc="http://schemas.openxmlformats.org/markup-compatibility/2006">
              <mc:Choice xmlns:v="urn:schemas-microsoft-com:vml" Requires="v">
                <p:oleObj spid="_x0000_s1029" r:id="rId3" imgW="4972050" imgH="3429000" progId="">
                  <p:embed/>
                </p:oleObj>
              </mc:Choice>
              <mc:Fallback>
                <p:oleObj r:id="rId3" imgW="4972050" imgH="3429000" progId="">
                  <p:embed/>
                  <p:pic>
                    <p:nvPicPr>
                      <p:cNvPr id="0" name="图片 1024" descr="image6"/>
                      <p:cNvPicPr/>
                      <p:nvPr/>
                    </p:nvPicPr>
                    <p:blipFill>
                      <a:blip r:embed="rId4"/>
                      <a:srcRect l="10199" t="2458" r="14626" b="3941"/>
                      <a:stretch>
                        <a:fillRect/>
                      </a:stretch>
                    </p:blipFill>
                    <p:spPr>
                      <a:xfrm>
                        <a:off x="561340" y="769620"/>
                        <a:ext cx="3846195" cy="3095625"/>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graphicFrame>
        <p:nvGraphicFramePr>
          <p:cNvPr id="12291" name="对象 -2147482623"/>
          <p:cNvGraphicFramePr/>
          <p:nvPr/>
        </p:nvGraphicFramePr>
        <p:xfrm>
          <a:off x="4669790" y="770255"/>
          <a:ext cx="3662045" cy="3143885"/>
        </p:xfrm>
        <a:graphic>
          <a:graphicData uri="http://schemas.openxmlformats.org/presentationml/2006/ole">
            <mc:AlternateContent xmlns:mc="http://schemas.openxmlformats.org/markup-compatibility/2006">
              <mc:Choice xmlns:v="urn:schemas-microsoft-com:vml" Requires="v">
                <p:oleObj spid="_x0000_s1030" r:id="rId5" imgW="4848225" imgH="3429000" progId="">
                  <p:embed/>
                </p:oleObj>
              </mc:Choice>
              <mc:Fallback>
                <p:oleObj r:id="rId5" imgW="4848225" imgH="3429000" progId="">
                  <p:embed/>
                  <p:pic>
                    <p:nvPicPr>
                      <p:cNvPr id="0" name="图片 1025" descr="image7"/>
                      <p:cNvPicPr/>
                      <p:nvPr/>
                    </p:nvPicPr>
                    <p:blipFill>
                      <a:blip r:embed="rId6"/>
                      <a:srcRect l="2907" t="2187" r="16911" b="2417"/>
                      <a:stretch>
                        <a:fillRect/>
                      </a:stretch>
                    </p:blipFill>
                    <p:spPr>
                      <a:xfrm>
                        <a:off x="4669790" y="770255"/>
                        <a:ext cx="3662045" cy="3143885"/>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sp>
        <p:nvSpPr>
          <p:cNvPr id="12292" name="文本框 99"/>
          <p:cNvSpPr txBox="1"/>
          <p:nvPr/>
        </p:nvSpPr>
        <p:spPr>
          <a:xfrm>
            <a:off x="561340" y="3997325"/>
            <a:ext cx="3846195" cy="398780"/>
          </a:xfrm>
          <a:prstGeom prst="rect">
            <a:avLst/>
          </a:prstGeom>
          <a:noFill/>
          <a:ln w="9525">
            <a:noFill/>
          </a:ln>
        </p:spPr>
        <p:txBody>
          <a:bodyPr wrap="square" anchor="t">
            <a:spAutoFit/>
          </a:bodyPr>
          <a:lstStyle/>
          <a:p>
            <a:r>
              <a:rPr lang="en-US" altLang="zh-CN" sz="2000"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 </a:t>
            </a:r>
            <a:r>
              <a:rPr lang="zh-CN" altLang="en-US" b="1" dirty="0">
                <a:solidFill>
                  <a:srgbClr val="FF0000"/>
                </a:solidFill>
                <a:latin typeface="宋体" panose="02010600030101010101" pitchFamily="2" charset="-122"/>
                <a:ea typeface="宋体" panose="02010600030101010101" pitchFamily="2" charset="-122"/>
              </a:rPr>
              <a:t>2017年全部事故类型情况</a:t>
            </a:r>
          </a:p>
        </p:txBody>
      </p:sp>
      <p:sp>
        <p:nvSpPr>
          <p:cNvPr id="12293" name="文本框 99"/>
          <p:cNvSpPr txBox="1"/>
          <p:nvPr/>
        </p:nvSpPr>
        <p:spPr>
          <a:xfrm>
            <a:off x="4669790" y="3996690"/>
            <a:ext cx="3661410" cy="368300"/>
          </a:xfrm>
          <a:prstGeom prst="rect">
            <a:avLst/>
          </a:prstGeom>
          <a:noFill/>
          <a:ln w="9525">
            <a:noFill/>
          </a:ln>
        </p:spPr>
        <p:txBody>
          <a:bodyPr wrap="square" anchor="t">
            <a:spAutoFit/>
          </a:bodyPr>
          <a:lstStyle/>
          <a:p>
            <a:r>
              <a:rPr lang="zh-CN" altLang="en-US" b="1" dirty="0">
                <a:solidFill>
                  <a:srgbClr val="FF0000"/>
                </a:solidFill>
                <a:latin typeface="宋体" panose="02010600030101010101" pitchFamily="2" charset="-122"/>
                <a:ea typeface="宋体" panose="02010600030101010101" pitchFamily="2" charset="-122"/>
              </a:rPr>
              <a:t>2017年较大及以上事故类型情况</a:t>
            </a:r>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3313" name="矩形 7170"/>
          <p:cNvSpPr>
            <a:spLocks noGrp="1"/>
          </p:cNvSpPr>
          <p:nvPr/>
        </p:nvSpPr>
        <p:spPr>
          <a:xfrm>
            <a:off x="1818640" y="52070"/>
            <a:ext cx="5305425" cy="368935"/>
          </a:xfrm>
          <a:prstGeom prst="rect">
            <a:avLst/>
          </a:prstGeom>
          <a:noFill/>
          <a:ln w="9525">
            <a:noFill/>
          </a:ln>
        </p:spPr>
        <p:txBody>
          <a:bodyPr lIns="0" rIns="0" bIns="0" anchor="b"/>
          <a:lstStyle/>
          <a:p>
            <a:r>
              <a:rPr lang="zh-CN" altLang="en-US" sz="2400"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二）较大及以上事故类型分析</a:t>
            </a:r>
          </a:p>
        </p:txBody>
      </p:sp>
      <p:pic>
        <p:nvPicPr>
          <p:cNvPr id="13314" name="图片 8"/>
          <p:cNvPicPr>
            <a:picLocks noChangeAspect="1"/>
          </p:cNvPicPr>
          <p:nvPr/>
        </p:nvPicPr>
        <p:blipFill>
          <a:blip r:embed="rId2" cstate="print"/>
          <a:stretch>
            <a:fillRect/>
          </a:stretch>
        </p:blipFill>
        <p:spPr>
          <a:xfrm>
            <a:off x="28575" y="370205"/>
            <a:ext cx="8023225" cy="4777105"/>
          </a:xfrm>
          <a:prstGeom prst="rect">
            <a:avLst/>
          </a:prstGeom>
          <a:noFill/>
          <a:ln w="9525">
            <a:noFill/>
          </a:ln>
        </p:spPr>
      </p:pic>
      <p:sp>
        <p:nvSpPr>
          <p:cNvPr id="5" name="文本框 4"/>
          <p:cNvSpPr txBox="1"/>
          <p:nvPr/>
        </p:nvSpPr>
        <p:spPr>
          <a:xfrm>
            <a:off x="7948295" y="421005"/>
            <a:ext cx="1130935" cy="4799965"/>
          </a:xfrm>
          <a:prstGeom prst="rect">
            <a:avLst/>
          </a:prstGeom>
          <a:noFill/>
        </p:spPr>
        <p:txBody>
          <a:bodyPr wrap="square">
            <a:spAutoFit/>
          </a:bodyPr>
          <a:lstStyle/>
          <a:p>
            <a:pPr>
              <a:spcBef>
                <a:spcPts val="1000"/>
              </a:spcBef>
            </a:pPr>
            <a:r>
              <a:rPr lang="en-US" altLang="zh-CN" sz="17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2017</a:t>
            </a:r>
            <a:r>
              <a:rPr lang="zh-CN" altLang="en-US" sz="17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年23起较大事故中，以基坑坍塌、起重伤害、模板支架坍塌为代表的危险性较大的分部分项工程事故共17起、死亡64人，分别占较大事故总数的73.91%和71.11%。</a:t>
            </a: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4337" name="矩形 7170"/>
          <p:cNvSpPr>
            <a:spLocks noGrp="1"/>
          </p:cNvSpPr>
          <p:nvPr/>
        </p:nvSpPr>
        <p:spPr>
          <a:xfrm>
            <a:off x="1710055" y="132715"/>
            <a:ext cx="5414010" cy="44069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（二）较大及以上事故类型分析</a:t>
            </a:r>
          </a:p>
        </p:txBody>
      </p:sp>
      <p:pic>
        <p:nvPicPr>
          <p:cNvPr id="14338" name="图片 10" descr="0"/>
          <p:cNvPicPr>
            <a:picLocks noChangeAspect="1"/>
          </p:cNvPicPr>
          <p:nvPr/>
        </p:nvPicPr>
        <p:blipFill>
          <a:blip r:embed="rId2" cstate="print"/>
          <a:srcRect b="44861"/>
          <a:stretch>
            <a:fillRect/>
          </a:stretch>
        </p:blipFill>
        <p:spPr>
          <a:xfrm>
            <a:off x="1321435" y="767080"/>
            <a:ext cx="6856730" cy="2826385"/>
          </a:xfrm>
          <a:prstGeom prst="rect">
            <a:avLst/>
          </a:prstGeom>
          <a:noFill/>
          <a:ln w="9525">
            <a:noFill/>
          </a:ln>
        </p:spPr>
      </p:pic>
      <p:sp>
        <p:nvSpPr>
          <p:cNvPr id="5" name="文本框 4"/>
          <p:cNvSpPr txBox="1"/>
          <p:nvPr/>
        </p:nvSpPr>
        <p:spPr>
          <a:xfrm>
            <a:off x="1320800" y="3712210"/>
            <a:ext cx="6857365" cy="1014730"/>
          </a:xfrm>
          <a:prstGeom prst="rect">
            <a:avLst/>
          </a:prstGeom>
          <a:noFill/>
        </p:spPr>
        <p:txBody>
          <a:bodyPr wrap="square">
            <a:spAutoFit/>
          </a:bodyPr>
          <a:lstStyle/>
          <a:p>
            <a:pPr>
              <a:spcBef>
                <a:spcPts val="1000"/>
              </a:spcBef>
            </a:pP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2017年3月25日，广东省广州市从化固体废弃物综合处理中心（广州市第七资源热力电厂）项目发生一起高处作业平台坍塌事故，造成9人死亡、2人受伤。</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5361" name="矩形 7170"/>
          <p:cNvSpPr>
            <a:spLocks noGrp="1"/>
          </p:cNvSpPr>
          <p:nvPr/>
        </p:nvSpPr>
        <p:spPr>
          <a:xfrm>
            <a:off x="1710055" y="215900"/>
            <a:ext cx="5414010" cy="32194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（二）较大及以上事故类型分析</a:t>
            </a:r>
          </a:p>
        </p:txBody>
      </p:sp>
      <p:sp>
        <p:nvSpPr>
          <p:cNvPr id="5" name="文本框 4"/>
          <p:cNvSpPr txBox="1"/>
          <p:nvPr/>
        </p:nvSpPr>
        <p:spPr>
          <a:xfrm>
            <a:off x="760095" y="3944620"/>
            <a:ext cx="7442200" cy="706755"/>
          </a:xfrm>
          <a:prstGeom prst="rect">
            <a:avLst/>
          </a:prstGeom>
          <a:noFill/>
        </p:spPr>
        <p:txBody>
          <a:bodyPr wrap="square">
            <a:spAutoFit/>
          </a:bodyPr>
          <a:lstStyle/>
          <a:p>
            <a:pPr>
              <a:spcBef>
                <a:spcPts val="1000"/>
              </a:spcBef>
            </a:pP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2017年7月22日，广东省广州市中交集团南方总部基地B区工程一塔吊在顶升过程中发生倒塌事故，造成7人死亡、2人受伤。</a:t>
            </a:r>
          </a:p>
        </p:txBody>
      </p:sp>
      <p:pic>
        <p:nvPicPr>
          <p:cNvPr id="15363" name="图片 17" descr="e116a8fec78a4dcf953495bca8d466a4_th"/>
          <p:cNvPicPr>
            <a:picLocks noChangeAspect="1"/>
          </p:cNvPicPr>
          <p:nvPr/>
        </p:nvPicPr>
        <p:blipFill>
          <a:blip r:embed="rId2" cstate="print"/>
          <a:srcRect t="16550" b="31454"/>
          <a:stretch>
            <a:fillRect/>
          </a:stretch>
        </p:blipFill>
        <p:spPr>
          <a:xfrm>
            <a:off x="760095" y="641350"/>
            <a:ext cx="7442835" cy="3199130"/>
          </a:xfrm>
          <a:prstGeom prst="rect">
            <a:avLst/>
          </a:prstGeom>
          <a:noFill/>
          <a:ln w="9525">
            <a:noFill/>
          </a:ln>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72085" y="0"/>
            <a:ext cx="4424045" cy="5144770"/>
          </a:xfrm>
          <a:prstGeom prst="rect">
            <a:avLst/>
          </a:prstGeom>
          <a:noFill/>
          <a:ln w="9525">
            <a:noFill/>
          </a:ln>
        </p:spPr>
      </p:pic>
      <p:pic>
        <p:nvPicPr>
          <p:cNvPr id="3" name="图片 2"/>
          <p:cNvPicPr>
            <a:picLocks noChangeAspect="1"/>
          </p:cNvPicPr>
          <p:nvPr/>
        </p:nvPicPr>
        <p:blipFill>
          <a:blip r:embed="rId3" cstate="print"/>
          <a:srcRect b="3435"/>
          <a:stretch>
            <a:fillRect/>
          </a:stretch>
        </p:blipFill>
        <p:spPr>
          <a:xfrm>
            <a:off x="4960620" y="0"/>
            <a:ext cx="3931920" cy="514477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793750"/>
          </a:xfrm>
        </p:spPr>
        <p:txBody>
          <a:bodyPr/>
          <a:lstStyle/>
          <a:p>
            <a:r>
              <a:rPr lang="zh-CN" altLang="en-US" sz="3200" b="1">
                <a:solidFill>
                  <a:srgbClr val="FF0000"/>
                </a:solidFill>
              </a:rPr>
              <a:t>序：风险受控才是安全的！</a:t>
            </a:r>
          </a:p>
        </p:txBody>
      </p:sp>
      <p:sp>
        <p:nvSpPr>
          <p:cNvPr id="3" name="内容占位符 2"/>
          <p:cNvSpPr>
            <a:spLocks noGrp="1"/>
          </p:cNvSpPr>
          <p:nvPr>
            <p:ph idx="1"/>
          </p:nvPr>
        </p:nvSpPr>
        <p:spPr>
          <a:xfrm>
            <a:off x="227965" y="1184910"/>
            <a:ext cx="8641080" cy="3411220"/>
          </a:xfrm>
        </p:spPr>
        <p:txBody>
          <a:bodyPr/>
          <a:lstStyle/>
          <a:p>
            <a:pPr algn="l"/>
            <a:r>
              <a:rPr lang="zh-CN" altLang="en-US" sz="2600" b="1" dirty="0">
                <a:solidFill>
                  <a:srgbClr val="000099"/>
                </a:solidFill>
              </a:rPr>
              <a:t>风险管理：风险识别、风险度量、风险控制；</a:t>
            </a:r>
          </a:p>
          <a:p>
            <a:r>
              <a:rPr lang="zh-CN" altLang="en-US" sz="2600" b="1" dirty="0">
                <a:solidFill>
                  <a:srgbClr val="000099"/>
                </a:solidFill>
              </a:rPr>
              <a:t>安全隐患</a:t>
            </a:r>
            <a:r>
              <a:rPr lang="zh-CN" altLang="en-US" sz="2600" b="1" dirty="0" smtClean="0">
                <a:solidFill>
                  <a:srgbClr val="000099"/>
                </a:solidFill>
              </a:rPr>
              <a:t>：风险的失控；</a:t>
            </a:r>
            <a:endParaRPr lang="zh-CN" altLang="en-US" sz="2600" b="1" dirty="0">
              <a:solidFill>
                <a:srgbClr val="000099"/>
              </a:solidFill>
            </a:endParaRPr>
          </a:p>
          <a:p>
            <a:pPr algn="l"/>
            <a:r>
              <a:rPr lang="zh-CN" altLang="en-US" sz="2600" b="1" dirty="0">
                <a:solidFill>
                  <a:srgbClr val="FF0000"/>
                </a:solidFill>
              </a:rPr>
              <a:t>先有风险管理，再有隐患治理；</a:t>
            </a:r>
            <a:endParaRPr lang="zh-CN" altLang="en-US" sz="2600" b="1" dirty="0">
              <a:solidFill>
                <a:srgbClr val="000099"/>
              </a:solidFill>
            </a:endParaRPr>
          </a:p>
          <a:p>
            <a:pPr algn="l"/>
            <a:r>
              <a:rPr lang="zh-CN" altLang="en-US" sz="2600" b="1" dirty="0">
                <a:solidFill>
                  <a:srgbClr val="000099"/>
                </a:solidFill>
              </a:rPr>
              <a:t>危险源：第一类：能量；第二类：能量失控；</a:t>
            </a:r>
          </a:p>
          <a:p>
            <a:pPr algn="l"/>
            <a:r>
              <a:rPr lang="zh-CN" altLang="en-US" sz="2600" b="1" dirty="0">
                <a:solidFill>
                  <a:srgbClr val="000099"/>
                </a:solidFill>
              </a:rPr>
              <a:t>事故：能量意外释放。</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3175" y="3711575"/>
            <a:ext cx="9103360" cy="144145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7409" name="矩形 7170"/>
          <p:cNvSpPr>
            <a:spLocks noGrp="1"/>
          </p:cNvSpPr>
          <p:nvPr/>
        </p:nvSpPr>
        <p:spPr>
          <a:xfrm>
            <a:off x="1710055" y="327025"/>
            <a:ext cx="5414010" cy="30924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（二）较大及以上事故类型分析</a:t>
            </a:r>
          </a:p>
        </p:txBody>
      </p:sp>
      <p:pic>
        <p:nvPicPr>
          <p:cNvPr id="17410" name="图片 11" descr="060828381f30e92450fd834745086e061d95f76f"/>
          <p:cNvPicPr>
            <a:picLocks noChangeAspect="1"/>
          </p:cNvPicPr>
          <p:nvPr/>
        </p:nvPicPr>
        <p:blipFill>
          <a:blip r:embed="rId2" cstate="print"/>
          <a:stretch>
            <a:fillRect/>
          </a:stretch>
        </p:blipFill>
        <p:spPr>
          <a:xfrm>
            <a:off x="765175" y="850265"/>
            <a:ext cx="7456170" cy="2922905"/>
          </a:xfrm>
          <a:prstGeom prst="rect">
            <a:avLst/>
          </a:prstGeom>
          <a:noFill/>
          <a:ln w="9525">
            <a:noFill/>
          </a:ln>
        </p:spPr>
      </p:pic>
      <p:sp>
        <p:nvSpPr>
          <p:cNvPr id="5" name="文本框 4"/>
          <p:cNvSpPr txBox="1"/>
          <p:nvPr/>
        </p:nvSpPr>
        <p:spPr>
          <a:xfrm>
            <a:off x="765810" y="3948430"/>
            <a:ext cx="7455535" cy="645160"/>
          </a:xfrm>
          <a:prstGeom prst="rect">
            <a:avLst/>
          </a:prstGeom>
          <a:noFill/>
        </p:spPr>
        <p:txBody>
          <a:bodyPr wrap="square">
            <a:spAutoFit/>
          </a:bodyPr>
          <a:lstStyle/>
          <a:p>
            <a:pPr>
              <a:spcBef>
                <a:spcPts val="1000"/>
              </a:spcBef>
            </a:pPr>
            <a:r>
              <a:rPr lang="zh-CN" altLang="en-US"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2016年11月24日7时50分，江西省宜春市丰城市丰电三期工程冷却塔施工平台（脚手架）倒塌，造成特别重大事故，74人死亡。</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8433" name="矩形 7170"/>
          <p:cNvSpPr>
            <a:spLocks noGrp="1"/>
          </p:cNvSpPr>
          <p:nvPr/>
        </p:nvSpPr>
        <p:spPr>
          <a:xfrm>
            <a:off x="1737360" y="229870"/>
            <a:ext cx="5386705" cy="45466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（三）危大工程安全管理存在的问题</a:t>
            </a:r>
          </a:p>
        </p:txBody>
      </p:sp>
      <p:pic>
        <p:nvPicPr>
          <p:cNvPr id="28674" name="图片 1" descr="0Id8rDCXIU"/>
          <p:cNvPicPr>
            <a:picLocks noChangeAspect="1"/>
          </p:cNvPicPr>
          <p:nvPr/>
        </p:nvPicPr>
        <p:blipFill>
          <a:blip r:embed="rId2" cstate="print"/>
          <a:srcRect b="37566"/>
          <a:stretch>
            <a:fillRect/>
          </a:stretch>
        </p:blipFill>
        <p:spPr>
          <a:xfrm>
            <a:off x="400050" y="1115060"/>
            <a:ext cx="8405495" cy="2571115"/>
          </a:xfrm>
          <a:prstGeom prst="rect">
            <a:avLst/>
          </a:prstGeom>
          <a:noFill/>
          <a:ln w="9525">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strVal val="#ppt_w*0.70"/>
                                          </p:val>
                                        </p:tav>
                                        <p:tav tm="100000">
                                          <p:val>
                                            <p:strVal val="#ppt_w"/>
                                          </p:val>
                                        </p:tav>
                                      </p:tavLst>
                                    </p:anim>
                                    <p:anim calcmode="lin" valueType="num">
                                      <p:cBhvr>
                                        <p:cTn id="8" dur="1000" fill="hold"/>
                                        <p:tgtEl>
                                          <p:spTgt spid="28674"/>
                                        </p:tgtEl>
                                        <p:attrNameLst>
                                          <p:attrName>ppt_h</p:attrName>
                                        </p:attrNameLst>
                                      </p:cBhvr>
                                      <p:tavLst>
                                        <p:tav tm="0">
                                          <p:val>
                                            <p:strVal val="#ppt_h"/>
                                          </p:val>
                                        </p:tav>
                                        <p:tav tm="100000">
                                          <p:val>
                                            <p:strVal val="#ppt_h"/>
                                          </p:val>
                                        </p:tav>
                                      </p:tavLst>
                                    </p:anim>
                                    <p:animEffect transition="in" filter="fade">
                                      <p:cBhvr>
                                        <p:cTn id="9"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9457" name="矩形 7170"/>
          <p:cNvSpPr>
            <a:spLocks noGrp="1"/>
          </p:cNvSpPr>
          <p:nvPr/>
        </p:nvSpPr>
        <p:spPr>
          <a:xfrm>
            <a:off x="1750695" y="205740"/>
            <a:ext cx="5373370" cy="45212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（三）危大工程安全管理存在的问题</a:t>
            </a:r>
          </a:p>
        </p:txBody>
      </p:sp>
      <p:sp>
        <p:nvSpPr>
          <p:cNvPr id="3" name="文本框 2"/>
          <p:cNvSpPr txBox="1"/>
          <p:nvPr/>
        </p:nvSpPr>
        <p:spPr>
          <a:xfrm>
            <a:off x="508635" y="866775"/>
            <a:ext cx="8190230" cy="4056380"/>
          </a:xfrm>
          <a:prstGeom prst="rect">
            <a:avLst/>
          </a:prstGeom>
          <a:noFill/>
        </p:spPr>
        <p:txBody>
          <a:bodyPr wrap="square">
            <a:spAutoFit/>
          </a:bodyPr>
          <a:lstStyle/>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一是危大工程安全管理体系不健全。</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部分工程参建主体职责不明确，建设、勘察、设计等单位责任缺失。</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en-US" altLang="zh-CN"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二是危大工程安全管理责任不落实</a:t>
            </a: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en-US" altLang="zh-CN" sz="2400" b="1"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lang="en-US" altLang="zh-CN"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施工单位不按规定编制危大工程专项施工方案，或者不按方案施工。</a:t>
            </a:r>
            <a:endParaRPr lang="en-US" altLang="zh-CN"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三是法律责任和处罚措施不完善。</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现有规定对危大工程违法违规行为缺乏具体、量化的处罚措施，监管执法难。</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0481" name="矩形 7170"/>
          <p:cNvSpPr>
            <a:spLocks noGrp="1"/>
          </p:cNvSpPr>
          <p:nvPr/>
        </p:nvSpPr>
        <p:spPr>
          <a:xfrm>
            <a:off x="1766570" y="336550"/>
            <a:ext cx="5357495" cy="49339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（三）危大工程安全管理存在的问题</a:t>
            </a:r>
          </a:p>
        </p:txBody>
      </p:sp>
      <p:pic>
        <p:nvPicPr>
          <p:cNvPr id="28674" name="图片 1" descr="0Id8rDCXIU"/>
          <p:cNvPicPr>
            <a:picLocks noChangeAspect="1"/>
          </p:cNvPicPr>
          <p:nvPr/>
        </p:nvPicPr>
        <p:blipFill>
          <a:blip r:embed="rId2" cstate="print"/>
          <a:stretch>
            <a:fillRect/>
          </a:stretch>
        </p:blipFill>
        <p:spPr>
          <a:xfrm>
            <a:off x="668655" y="1163955"/>
            <a:ext cx="7653020" cy="3082925"/>
          </a:xfrm>
          <a:prstGeom prst="rect">
            <a:avLst/>
          </a:prstGeom>
          <a:noFill/>
          <a:ln w="9525">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900" decel="100000" fill="hold"/>
                                        <p:tgtEl>
                                          <p:spTgt spid="286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1505" name="矩形 7170"/>
          <p:cNvSpPr>
            <a:spLocks noGrp="1"/>
          </p:cNvSpPr>
          <p:nvPr/>
        </p:nvSpPr>
        <p:spPr>
          <a:xfrm>
            <a:off x="1253490" y="124460"/>
            <a:ext cx="5870575" cy="37909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（四）《管理规定》制定的过程</a:t>
            </a:r>
          </a:p>
        </p:txBody>
      </p:sp>
      <p:sp>
        <p:nvSpPr>
          <p:cNvPr id="3" name="文本框 2"/>
          <p:cNvSpPr txBox="1"/>
          <p:nvPr/>
        </p:nvSpPr>
        <p:spPr>
          <a:xfrm>
            <a:off x="541020" y="659765"/>
            <a:ext cx="8287385" cy="4425950"/>
          </a:xfrm>
          <a:prstGeom prst="rect">
            <a:avLst/>
          </a:prstGeom>
          <a:noFill/>
        </p:spPr>
        <p:txBody>
          <a:bodyPr wrap="square">
            <a:spAutoFit/>
          </a:bodyPr>
          <a:lstStyle/>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lang="en-US" altLang="zh-CN"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2014</a:t>
            </a: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年，正式启动。</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2015年，起草完成初稿，召开全国座谈会。</a:t>
            </a:r>
            <a:endParaRPr lang="en-US" altLang="zh-CN"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2015年7月、2017年5月和2017年9月，分别赴北京、江西、广西、重庆等地开展调研。</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2017年1月，向国家相关部委和各省住建部门书面征求意见。</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2017年9月底，对初稿进行修改完善，并通过国务院法制办向社会公开征求意见。</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2018年2月12日，第37次部常务会议审议通过，3月8日正式签发，6月1日起施行。</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9457" name="圆角矩形 6145"/>
          <p:cNvSpPr>
            <a:spLocks noChangeArrowheads="1"/>
          </p:cNvSpPr>
          <p:nvPr/>
        </p:nvSpPr>
        <p:spPr bwMode="auto">
          <a:xfrm>
            <a:off x="2345055" y="957580"/>
            <a:ext cx="5922645" cy="522605"/>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9458" name="菱形 6146"/>
          <p:cNvSpPr>
            <a:spLocks noChangeArrowheads="1"/>
          </p:cNvSpPr>
          <p:nvPr/>
        </p:nvSpPr>
        <p:spPr bwMode="auto">
          <a:xfrm>
            <a:off x="1841500" y="694055"/>
            <a:ext cx="980440" cy="78613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2531" name="文本框 6147"/>
          <p:cNvSpPr txBox="1"/>
          <p:nvPr/>
        </p:nvSpPr>
        <p:spPr>
          <a:xfrm>
            <a:off x="2216785" y="958215"/>
            <a:ext cx="5992495" cy="414020"/>
          </a:xfrm>
          <a:prstGeom prst="rect">
            <a:avLst/>
          </a:prstGeom>
          <a:noFill/>
          <a:ln w="9525">
            <a:noFill/>
          </a:ln>
        </p:spPr>
        <p:txBody>
          <a:bodyPr wrap="square" anchor="t">
            <a:spAutoFit/>
          </a:bodyPr>
          <a:lstStyle/>
          <a:p>
            <a:pPr algn="ctr" eaLnBrk="0" hangingPunct="0"/>
            <a:r>
              <a:rPr lang="zh-CN" altLang="en-US" sz="2100" b="1" dirty="0">
                <a:solidFill>
                  <a:srgbClr val="FF0000"/>
                </a:solidFill>
                <a:latin typeface="Arial" panose="020B0604020202020204" pitchFamily="34" charset="0"/>
                <a:ea typeface="隶书" panose="02010509060101010101" pitchFamily="49" charset="-122"/>
                <a:sym typeface="Arial" panose="020B0604020202020204" pitchFamily="34" charset="0"/>
              </a:rPr>
              <a:t>《管理规定》</a:t>
            </a:r>
            <a:r>
              <a:rPr lang="en-US" altLang="en-US" sz="2100" b="1" dirty="0">
                <a:solidFill>
                  <a:srgbClr val="FF0000"/>
                </a:solidFill>
                <a:latin typeface="Arial" panose="020B0604020202020204" pitchFamily="34" charset="0"/>
                <a:ea typeface="隶书" panose="02010509060101010101" pitchFamily="49" charset="-122"/>
                <a:sym typeface="Arial" panose="020B0604020202020204" pitchFamily="34" charset="0"/>
              </a:rPr>
              <a:t>主要内容</a:t>
            </a:r>
            <a:r>
              <a:rPr lang="zh-CN" altLang="en-US" sz="2100" b="1" dirty="0">
                <a:solidFill>
                  <a:srgbClr val="FF0000"/>
                </a:solidFill>
                <a:latin typeface="Arial" panose="020B0604020202020204" pitchFamily="34" charset="0"/>
                <a:ea typeface="隶书" panose="02010509060101010101" pitchFamily="49" charset="-122"/>
                <a:sym typeface="Arial" panose="020B0604020202020204" pitchFamily="34" charset="0"/>
              </a:rPr>
              <a:t>、</a:t>
            </a:r>
            <a:r>
              <a:rPr lang="en-US" altLang="en-US" sz="2100" b="1" dirty="0">
                <a:solidFill>
                  <a:srgbClr val="FF0000"/>
                </a:solidFill>
                <a:latin typeface="Arial" panose="020B0604020202020204" pitchFamily="34" charset="0"/>
                <a:ea typeface="隶书" panose="02010509060101010101" pitchFamily="49" charset="-122"/>
                <a:sym typeface="Arial" panose="020B0604020202020204" pitchFamily="34" charset="0"/>
              </a:rPr>
              <a:t>特点</a:t>
            </a:r>
            <a:r>
              <a:rPr lang="zh-CN" altLang="en-US" sz="2100" b="1" dirty="0">
                <a:solidFill>
                  <a:srgbClr val="FF0000"/>
                </a:solidFill>
                <a:latin typeface="Arial" panose="020B0604020202020204" pitchFamily="34" charset="0"/>
                <a:ea typeface="隶书" panose="02010509060101010101" pitchFamily="49" charset="-122"/>
                <a:sym typeface="Arial" panose="020B0604020202020204" pitchFamily="34" charset="0"/>
              </a:rPr>
              <a:t>及新旧规定对比</a:t>
            </a:r>
          </a:p>
        </p:txBody>
      </p:sp>
      <p:sp>
        <p:nvSpPr>
          <p:cNvPr id="22532" name="文本框 6148"/>
          <p:cNvSpPr txBox="1"/>
          <p:nvPr/>
        </p:nvSpPr>
        <p:spPr>
          <a:xfrm>
            <a:off x="2072005" y="958215"/>
            <a:ext cx="553720" cy="398780"/>
          </a:xfrm>
          <a:prstGeom prst="rect">
            <a:avLst/>
          </a:prstGeom>
          <a:noFill/>
          <a:ln w="9525">
            <a:noFill/>
          </a:ln>
        </p:spPr>
        <p:txBody>
          <a:bodyPr wrap="square" anchor="t">
            <a:spAutoFit/>
          </a:bodyPr>
          <a:lstStyle/>
          <a:p>
            <a:pPr algn="ctr" eaLnBrk="0" hangingPunct="0"/>
            <a:r>
              <a:rPr lang="zh-CN" altLang="en-US" sz="2000" dirty="0">
                <a:solidFill>
                  <a:srgbClr val="FFFF00"/>
                </a:solidFill>
                <a:latin typeface="华文中宋" panose="02010600040101010101" charset="-122"/>
                <a:ea typeface="华文中宋" panose="02010600040101010101" charset="-122"/>
              </a:rPr>
              <a:t>二</a:t>
            </a:r>
          </a:p>
        </p:txBody>
      </p:sp>
      <p:sp>
        <p:nvSpPr>
          <p:cNvPr id="3" name="文本框 2"/>
          <p:cNvSpPr txBox="1"/>
          <p:nvPr/>
        </p:nvSpPr>
        <p:spPr>
          <a:xfrm>
            <a:off x="2216785" y="1748790"/>
            <a:ext cx="4428490" cy="2192020"/>
          </a:xfrm>
          <a:prstGeom prst="rect">
            <a:avLst/>
          </a:prstGeom>
          <a:noFill/>
        </p:spPr>
        <p:txBody>
          <a:bodyPr wrap="square">
            <a:spAutoFit/>
          </a:bodyPr>
          <a:lstStyle/>
          <a:p>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（一）</a:t>
            </a:r>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的体例框架</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（二）《</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的主要内容</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（三）</a:t>
            </a:r>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lang="en-US" altLang="zh-CN"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的特点</a:t>
            </a:r>
          </a:p>
          <a:p>
            <a:endPar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endParaRPr>
          </a:p>
          <a:p>
            <a:r>
              <a:rPr lang="zh-CN" altLang="en-US" sz="1950" b="1" noProof="1">
                <a:solidFill>
                  <a:srgbClr val="006600"/>
                </a:solidFill>
                <a:effectLst>
                  <a:outerShdw blurRad="38100" dist="38100" dir="2700000">
                    <a:srgbClr val="C0C0C0"/>
                  </a:outerShdw>
                </a:effectLst>
                <a:latin typeface="楷体" panose="02010609060101010101" pitchFamily="49" charset="-122"/>
                <a:ea typeface="楷体" panose="02010609060101010101" pitchFamily="49" charset="-122"/>
                <a:cs typeface="+mn-cs"/>
              </a:rPr>
              <a:t>（四） 新旧规定对比</a:t>
            </a:r>
          </a:p>
        </p:txBody>
      </p:sp>
      <p:sp>
        <p:nvSpPr>
          <p:cNvPr id="5" name="Rectangle 1"/>
          <p:cNvSpPr/>
          <p:nvPr/>
        </p:nvSpPr>
        <p:spPr>
          <a:xfrm>
            <a:off x="-1905" y="4031615"/>
            <a:ext cx="9147810" cy="111188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3553" name="矩形 7170"/>
          <p:cNvSpPr>
            <a:spLocks noGrp="1"/>
          </p:cNvSpPr>
          <p:nvPr/>
        </p:nvSpPr>
        <p:spPr>
          <a:xfrm>
            <a:off x="1703070" y="127635"/>
            <a:ext cx="5711190" cy="73787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（一）</a:t>
            </a:r>
            <a:r>
              <a:rPr lang="zh-CN" altLang="en-US" sz="2400" b="1" dirty="0">
                <a:solidFill>
                  <a:srgbClr val="FF0000"/>
                </a:solidFill>
                <a:latin typeface="楷体" panose="02010609060101010101" pitchFamily="49" charset="-122"/>
                <a:ea typeface="楷体" panose="02010609060101010101" pitchFamily="49" charset="-122"/>
              </a:rPr>
              <a:t>《管理规定》的体例框架 共</a:t>
            </a:r>
            <a:r>
              <a:rPr lang="en-US" altLang="zh-CN" sz="2400" b="1" dirty="0">
                <a:solidFill>
                  <a:srgbClr val="FF0000"/>
                </a:solidFill>
                <a:latin typeface="楷体" panose="02010609060101010101" pitchFamily="49" charset="-122"/>
                <a:ea typeface="楷体" panose="02010609060101010101" pitchFamily="49" charset="-122"/>
              </a:rPr>
              <a:t>40</a:t>
            </a:r>
            <a:r>
              <a:rPr lang="zh-CN" altLang="en-US" sz="2400" b="1" dirty="0">
                <a:solidFill>
                  <a:srgbClr val="FF0000"/>
                </a:solidFill>
                <a:latin typeface="楷体" panose="02010609060101010101" pitchFamily="49" charset="-122"/>
                <a:ea typeface="楷体" panose="02010609060101010101" pitchFamily="49" charset="-122"/>
              </a:rPr>
              <a:t>条</a:t>
            </a:r>
          </a:p>
        </p:txBody>
      </p:sp>
      <p:sp>
        <p:nvSpPr>
          <p:cNvPr id="4" name="文本框 3"/>
          <p:cNvSpPr txBox="1"/>
          <p:nvPr/>
        </p:nvSpPr>
        <p:spPr>
          <a:xfrm>
            <a:off x="1880870" y="1021715"/>
            <a:ext cx="5242560" cy="2999740"/>
          </a:xfrm>
          <a:prstGeom prst="rect">
            <a:avLst/>
          </a:prstGeom>
          <a:noFill/>
          <a:ln w="9525">
            <a:noFill/>
          </a:ln>
        </p:spPr>
        <p:txBody>
          <a:bodyPr wrap="square" anchor="t">
            <a:spAutoFit/>
          </a:bodyPr>
          <a:lstStyle/>
          <a:p>
            <a:r>
              <a:rPr lang="zh-CN" altLang="en-US" sz="2100" b="1" dirty="0">
                <a:solidFill>
                  <a:srgbClr val="006600"/>
                </a:solidFill>
                <a:latin typeface="楷体" panose="02010609060101010101" pitchFamily="49" charset="-122"/>
                <a:ea typeface="楷体" panose="02010609060101010101" pitchFamily="49" charset="-122"/>
              </a:rPr>
              <a:t>第一章　总则</a:t>
            </a:r>
          </a:p>
          <a:p>
            <a:r>
              <a:rPr lang="zh-CN" altLang="en-US" sz="2100" b="1" dirty="0">
                <a:solidFill>
                  <a:srgbClr val="006600"/>
                </a:solidFill>
                <a:latin typeface="楷体" panose="02010609060101010101" pitchFamily="49" charset="-122"/>
                <a:ea typeface="楷体" panose="02010609060101010101" pitchFamily="49" charset="-122"/>
              </a:rPr>
              <a:t>第二章　前期保障</a:t>
            </a:r>
          </a:p>
          <a:p>
            <a:r>
              <a:rPr lang="zh-CN" altLang="en-US" sz="2100" b="1" dirty="0">
                <a:solidFill>
                  <a:srgbClr val="006600"/>
                </a:solidFill>
                <a:latin typeface="楷体" panose="02010609060101010101" pitchFamily="49" charset="-122"/>
                <a:ea typeface="楷体" panose="02010609060101010101" pitchFamily="49" charset="-122"/>
              </a:rPr>
              <a:t>第三章　专项施工方案</a:t>
            </a:r>
          </a:p>
          <a:p>
            <a:r>
              <a:rPr lang="zh-CN" altLang="en-US" sz="2100" b="1" dirty="0">
                <a:solidFill>
                  <a:srgbClr val="006600"/>
                </a:solidFill>
                <a:latin typeface="楷体" panose="02010609060101010101" pitchFamily="49" charset="-122"/>
                <a:ea typeface="楷体" panose="02010609060101010101" pitchFamily="49" charset="-122"/>
              </a:rPr>
              <a:t>第四章　现场安全管理</a:t>
            </a:r>
          </a:p>
          <a:p>
            <a:r>
              <a:rPr lang="zh-CN" altLang="en-US" sz="2100" b="1" dirty="0">
                <a:solidFill>
                  <a:srgbClr val="006600"/>
                </a:solidFill>
                <a:latin typeface="楷体" panose="02010609060101010101" pitchFamily="49" charset="-122"/>
                <a:ea typeface="楷体" panose="02010609060101010101" pitchFamily="49" charset="-122"/>
              </a:rPr>
              <a:t>第五章　监督管理</a:t>
            </a:r>
          </a:p>
          <a:p>
            <a:r>
              <a:rPr lang="zh-CN" altLang="en-US" sz="2100" b="1" dirty="0">
                <a:solidFill>
                  <a:srgbClr val="006600"/>
                </a:solidFill>
                <a:latin typeface="楷体" panose="02010609060101010101" pitchFamily="49" charset="-122"/>
                <a:ea typeface="楷体" panose="02010609060101010101" pitchFamily="49" charset="-122"/>
              </a:rPr>
              <a:t>第六章　法律责任</a:t>
            </a:r>
          </a:p>
          <a:p>
            <a:r>
              <a:rPr lang="zh-CN" altLang="en-US" sz="2100" b="1" dirty="0">
                <a:solidFill>
                  <a:srgbClr val="006600"/>
                </a:solidFill>
                <a:latin typeface="楷体" panose="02010609060101010101" pitchFamily="49" charset="-122"/>
                <a:ea typeface="楷体" panose="02010609060101010101" pitchFamily="49" charset="-122"/>
              </a:rPr>
              <a:t>第七章　附则</a:t>
            </a:r>
          </a:p>
          <a:p>
            <a:endParaRPr lang="en-US" altLang="zh-CN" sz="2100">
              <a:latin typeface="楷体" panose="02010609060101010101" pitchFamily="49" charset="-122"/>
              <a:ea typeface="楷体" panose="02010609060101010101" pitchFamily="49" charset="-122"/>
            </a:endParaRPr>
          </a:p>
          <a:p>
            <a:r>
              <a:rPr lang="zh-CN" altLang="en-US" sz="2100" dirty="0">
                <a:latin typeface="华文楷体" panose="02010600040101010101" pitchFamily="2" charset="-122"/>
                <a:ea typeface="华文楷体" panose="02010600040101010101" pitchFamily="2" charset="-122"/>
              </a:rPr>
              <a:t>        </a:t>
            </a:r>
          </a:p>
        </p:txBody>
      </p:sp>
      <p:sp>
        <p:nvSpPr>
          <p:cNvPr id="2" name="Rectangle 1"/>
          <p:cNvSpPr/>
          <p:nvPr/>
        </p:nvSpPr>
        <p:spPr>
          <a:xfrm>
            <a:off x="-1905" y="3448685"/>
            <a:ext cx="9147810" cy="169481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4577" name="矩形 7170"/>
          <p:cNvSpPr>
            <a:spLocks noGrp="1"/>
          </p:cNvSpPr>
          <p:nvPr/>
        </p:nvSpPr>
        <p:spPr>
          <a:xfrm>
            <a:off x="1724025" y="355600"/>
            <a:ext cx="5400040" cy="51689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1765300" y="1056005"/>
            <a:ext cx="5723255" cy="2183765"/>
          </a:xfrm>
          <a:prstGeom prst="rect">
            <a:avLst/>
          </a:prstGeom>
          <a:noFill/>
          <a:ln w="9525">
            <a:noFill/>
          </a:ln>
        </p:spPr>
        <p:txBody>
          <a:bodyPr wrap="square" anchor="t">
            <a:spAutoFit/>
          </a:bodyPr>
          <a:lstStyle/>
          <a:p>
            <a:r>
              <a:rPr lang="en-US" altLang="zh-CN" sz="2100" b="1" dirty="0">
                <a:solidFill>
                  <a:srgbClr val="006600"/>
                </a:solidFill>
                <a:latin typeface="华文楷体" panose="02010600040101010101" pitchFamily="2" charset="-122"/>
                <a:ea typeface="华文楷体" panose="02010600040101010101" pitchFamily="2" charset="-122"/>
              </a:rPr>
              <a:t>1.</a:t>
            </a:r>
            <a:r>
              <a:rPr lang="zh-CN" altLang="en-US" sz="2100" b="1" dirty="0">
                <a:solidFill>
                  <a:srgbClr val="006600"/>
                </a:solidFill>
                <a:latin typeface="华文楷体" panose="02010600040101010101" pitchFamily="2" charset="-122"/>
                <a:ea typeface="华文楷体" panose="02010600040101010101" pitchFamily="2" charset="-122"/>
              </a:rPr>
              <a:t>明确危大工程定义和范围。</a:t>
            </a:r>
          </a:p>
          <a:p>
            <a:pPr>
              <a:spcBef>
                <a:spcPts val="1200"/>
              </a:spcBef>
            </a:pP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明确规定，危大工程，是指房屋建筑和市政基础设施工程在施工过程中，容易导致人员群死群伤或造成重大经济损失的分部分项工程。（第三条）</a:t>
            </a:r>
            <a:r>
              <a:rPr lang="zh-CN" altLang="en-US" sz="2100" b="1" dirty="0">
                <a:latin typeface="仿宋" panose="02010609060101010101" pitchFamily="49" charset="-122"/>
                <a:ea typeface="仿宋" panose="02010609060101010101" pitchFamily="49" charset="-122"/>
              </a:rPr>
              <a:t> </a:t>
            </a:r>
            <a:endParaRPr lang="en-US" altLang="zh-CN" sz="2100" b="1" dirty="0">
              <a:latin typeface="仿宋" panose="02010609060101010101" pitchFamily="49" charset="-122"/>
              <a:ea typeface="仿宋" panose="02010609060101010101" pitchFamily="49" charset="-122"/>
            </a:endParaRPr>
          </a:p>
          <a:p>
            <a:pPr algn="ctr"/>
            <a:r>
              <a:rPr lang="zh-CN" altLang="en-US" sz="2100" dirty="0">
                <a:latin typeface="华文楷体" panose="02010600040101010101" pitchFamily="2" charset="-122"/>
                <a:ea typeface="华文楷体" panose="02010600040101010101" pitchFamily="2" charset="-122"/>
              </a:rPr>
              <a:t>        </a:t>
            </a:r>
          </a:p>
        </p:txBody>
      </p:sp>
      <p:sp>
        <p:nvSpPr>
          <p:cNvPr id="5" name="Rectangle 1"/>
          <p:cNvSpPr/>
          <p:nvPr/>
        </p:nvSpPr>
        <p:spPr>
          <a:xfrm>
            <a:off x="-1905" y="3386455"/>
            <a:ext cx="9147810" cy="174307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5601" name="矩形 7170"/>
          <p:cNvSpPr>
            <a:spLocks noGrp="1"/>
          </p:cNvSpPr>
          <p:nvPr/>
        </p:nvSpPr>
        <p:spPr>
          <a:xfrm>
            <a:off x="1349375" y="417830"/>
            <a:ext cx="5774690" cy="40640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1202690" y="993140"/>
            <a:ext cx="7734935" cy="2506980"/>
          </a:xfrm>
          <a:prstGeom prst="rect">
            <a:avLst/>
          </a:prstGeom>
          <a:noFill/>
          <a:ln w="9525">
            <a:noFill/>
          </a:ln>
        </p:spPr>
        <p:txBody>
          <a:bodyPr wrap="square" anchor="t">
            <a:spAutoFit/>
          </a:bodyPr>
          <a:lstStyle/>
          <a:p>
            <a:r>
              <a:rPr lang="en-US" altLang="zh-CN" sz="2100" b="1" dirty="0">
                <a:solidFill>
                  <a:srgbClr val="006600"/>
                </a:solidFill>
                <a:latin typeface="华文楷体" panose="02010600040101010101" pitchFamily="2" charset="-122"/>
                <a:ea typeface="华文楷体" panose="02010600040101010101" pitchFamily="2" charset="-122"/>
              </a:rPr>
              <a:t>2.</a:t>
            </a:r>
            <a:r>
              <a:rPr lang="zh-CN" altLang="en-US" sz="2100" b="1" dirty="0">
                <a:solidFill>
                  <a:srgbClr val="006600"/>
                </a:solidFill>
                <a:latin typeface="华文楷体" panose="02010600040101010101" pitchFamily="2" charset="-122"/>
                <a:ea typeface="华文楷体" panose="02010600040101010101" pitchFamily="2" charset="-122"/>
              </a:rPr>
              <a:t>建立危大工程清单制度。</a:t>
            </a:r>
          </a:p>
          <a:p>
            <a:pPr>
              <a:spcBef>
                <a:spcPts val="1200"/>
              </a:spcBef>
            </a:pPr>
            <a:r>
              <a:rPr lang="zh-CN" altLang="zh-CN" sz="2100" b="1" dirty="0">
                <a:solidFill>
                  <a:srgbClr val="006600"/>
                </a:solidFill>
                <a:latin typeface="华文楷体" panose="02010600040101010101" pitchFamily="2" charset="-122"/>
                <a:ea typeface="华文楷体" panose="02010600040101010101" pitchFamily="2" charset="-122"/>
              </a:rPr>
              <a:t> </a:t>
            </a: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明确要求，建设单位应当组织勘察、设计等单位在施工招标文件中列出危大工程清单，要求施工单位在投标时补充完善危大工程清单并明确相应的安全管理措施。建设单位在申请办理安全监督手续时，应当提交危大工程清单及其安全管理措施等资料。（第七条、第九条）</a:t>
            </a:r>
          </a:p>
          <a:p>
            <a:pPr algn="ctr"/>
            <a:r>
              <a:rPr lang="zh-CN" altLang="en-US" sz="2100" dirty="0">
                <a:latin typeface="华文楷体" panose="02010600040101010101" pitchFamily="2" charset="-122"/>
                <a:ea typeface="华文楷体" panose="02010600040101010101" pitchFamily="2" charset="-122"/>
              </a:rPr>
              <a:t>        </a:t>
            </a:r>
          </a:p>
        </p:txBody>
      </p:sp>
      <p:sp>
        <p:nvSpPr>
          <p:cNvPr id="5" name="Rectangle 1"/>
          <p:cNvSpPr/>
          <p:nvPr/>
        </p:nvSpPr>
        <p:spPr>
          <a:xfrm>
            <a:off x="-1905" y="3358515"/>
            <a:ext cx="9147810" cy="177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6625" name="矩形 7170"/>
          <p:cNvSpPr>
            <a:spLocks noGrp="1"/>
          </p:cNvSpPr>
          <p:nvPr/>
        </p:nvSpPr>
        <p:spPr>
          <a:xfrm>
            <a:off x="1771650" y="189865"/>
            <a:ext cx="5352415" cy="47561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1672590" y="875030"/>
            <a:ext cx="6397625" cy="2183765"/>
          </a:xfrm>
          <a:prstGeom prst="rect">
            <a:avLst/>
          </a:prstGeom>
          <a:noFill/>
          <a:ln w="9525">
            <a:noFill/>
          </a:ln>
        </p:spPr>
        <p:txBody>
          <a:bodyPr wrap="square" anchor="t">
            <a:spAutoFit/>
          </a:bodyPr>
          <a:lstStyle/>
          <a:p>
            <a:r>
              <a:rPr lang="en-US" altLang="zh-CN" sz="2100" b="1" dirty="0">
                <a:solidFill>
                  <a:srgbClr val="006600"/>
                </a:solidFill>
                <a:latin typeface="华文楷体" panose="02010600040101010101" pitchFamily="2" charset="-122"/>
                <a:ea typeface="华文楷体" panose="02010600040101010101" pitchFamily="2" charset="-122"/>
              </a:rPr>
              <a:t>3.</a:t>
            </a:r>
            <a:r>
              <a:rPr lang="zh-CN" altLang="en-US" sz="2100" b="1" dirty="0">
                <a:solidFill>
                  <a:srgbClr val="006600"/>
                </a:solidFill>
                <a:latin typeface="华文楷体" panose="02010600040101010101" pitchFamily="2" charset="-122"/>
                <a:ea typeface="华文楷体" panose="02010600040101010101" pitchFamily="2" charset="-122"/>
              </a:rPr>
              <a:t>强化危大工程建设参与各方主体责任。 </a:t>
            </a:r>
          </a:p>
          <a:p>
            <a:pPr>
              <a:spcBef>
                <a:spcPts val="1200"/>
              </a:spcBef>
            </a:pP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细化明确建设、勘察、设计、施工、监理及其他相关单位危大工程安全管理责任，以及施工单位项目负责人、总监理工程师等人员具体职责，形成完善的危大工程安全管理体系。（第五条、第六条、第十七条、第十八条等）</a:t>
            </a:r>
            <a:r>
              <a:rPr lang="zh-CN" altLang="en-US" sz="2100" dirty="0">
                <a:latin typeface="仿宋" panose="02010609060101010101" pitchFamily="49" charset="-122"/>
                <a:ea typeface="仿宋" panose="02010609060101010101" pitchFamily="49" charset="-122"/>
              </a:rPr>
              <a:t>        </a:t>
            </a:r>
          </a:p>
        </p:txBody>
      </p:sp>
      <p:sp>
        <p:nvSpPr>
          <p:cNvPr id="5" name="Rectangle 1"/>
          <p:cNvSpPr/>
          <p:nvPr/>
        </p:nvSpPr>
        <p:spPr>
          <a:xfrm>
            <a:off x="6985" y="3331210"/>
            <a:ext cx="9147810" cy="176403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67970" y="205740"/>
            <a:ext cx="8655685" cy="857250"/>
          </a:xfrm>
        </p:spPr>
        <p:txBody>
          <a:bodyPr>
            <a:normAutofit fontScale="90000"/>
          </a:bodyPr>
          <a:lstStyle/>
          <a:p>
            <a:r>
              <a:rPr lang="zh-CN" altLang="en-US" sz="2800" b="1" dirty="0">
                <a:solidFill>
                  <a:srgbClr val="FF0000"/>
                </a:solidFill>
              </a:rPr>
              <a:t>《安全生产事故隐患排查治理暂行规定》国家安监总局（</a:t>
            </a:r>
            <a:r>
              <a:rPr lang="en-US" altLang="zh-CN" sz="2800" b="1" dirty="0" smtClean="0">
                <a:solidFill>
                  <a:srgbClr val="FF0000"/>
                </a:solidFill>
              </a:rPr>
              <a:t>2007</a:t>
            </a:r>
            <a:r>
              <a:rPr lang="zh-CN" altLang="en-US" sz="2800" b="1" dirty="0">
                <a:solidFill>
                  <a:srgbClr val="FF0000"/>
                </a:solidFill>
              </a:rPr>
              <a:t>）</a:t>
            </a:r>
          </a:p>
        </p:txBody>
      </p:sp>
      <p:sp>
        <p:nvSpPr>
          <p:cNvPr id="3" name="内容占位符 2"/>
          <p:cNvSpPr>
            <a:spLocks noGrp="1"/>
          </p:cNvSpPr>
          <p:nvPr>
            <p:ph idx="1"/>
          </p:nvPr>
        </p:nvSpPr>
        <p:spPr>
          <a:xfrm>
            <a:off x="86360" y="1062990"/>
            <a:ext cx="9003030" cy="4125595"/>
          </a:xfrm>
        </p:spPr>
        <p:txBody>
          <a:bodyPr>
            <a:normAutofit lnSpcReduction="10000"/>
          </a:bodyPr>
          <a:lstStyle/>
          <a:p>
            <a:pPr algn="l"/>
            <a:r>
              <a:rPr lang="zh-CN" altLang="en-US" sz="2200" b="1">
                <a:solidFill>
                  <a:srgbClr val="000099"/>
                </a:solidFill>
              </a:rPr>
              <a:t>第三条　本规定所称安全生产事故隐患（以下简称事故隐患），是指生产经营单位违反安全生产法律、法规、规章、标准、规程和安全生产管理制度的规定，或者因其他因素在生产经营活动中存在可能导致事故发生的物的危险状态、人的不安全行为和管理上的缺陷。</a:t>
            </a:r>
            <a:r>
              <a:rPr lang="zh-CN" altLang="en-US" sz="2200" b="1">
                <a:solidFill>
                  <a:srgbClr val="FF0000"/>
                </a:solidFill>
              </a:rPr>
              <a:t>（隐患四要素说！）</a:t>
            </a:r>
          </a:p>
          <a:p>
            <a:pPr algn="l"/>
            <a:r>
              <a:rPr lang="zh-CN" altLang="en-US" sz="2200" b="1">
                <a:solidFill>
                  <a:srgbClr val="000099"/>
                </a:solidFill>
              </a:rPr>
              <a:t>事故隐患分为一般事故隐患和重大事故隐患。一般事故隐患，是指危害和整改难度较小，发现后能够立即整改排除的隐患。</a:t>
            </a:r>
            <a:r>
              <a:rPr lang="zh-CN" altLang="en-US" sz="2200" b="1">
                <a:solidFill>
                  <a:srgbClr val="FF0000"/>
                </a:solidFill>
              </a:rPr>
              <a:t>重大事故隐患</a:t>
            </a:r>
            <a:r>
              <a:rPr lang="zh-CN" altLang="en-US" sz="2200" b="1">
                <a:solidFill>
                  <a:srgbClr val="000099"/>
                </a:solidFill>
              </a:rPr>
              <a:t>，是指危害和整改难度较大，应当全部或者局部停产停业，并经过一定时间整改治理方能排除的隐患，或者因外部因素影响致使生产经营单位自身难以排除的隐患。</a:t>
            </a:r>
          </a:p>
          <a:p>
            <a:pPr algn="l"/>
            <a:r>
              <a:rPr lang="zh-CN" altLang="en-US" sz="2200" b="1">
                <a:solidFill>
                  <a:srgbClr val="000099"/>
                </a:solidFill>
              </a:rPr>
              <a:t>第四条　生产经营单位应当建立健全事故隐患排查治理制度。</a:t>
            </a:r>
          </a:p>
          <a:p>
            <a:pPr algn="l"/>
            <a:r>
              <a:rPr lang="zh-CN" altLang="en-US" sz="2200" b="1">
                <a:solidFill>
                  <a:srgbClr val="000099"/>
                </a:solidFill>
              </a:rPr>
              <a:t>生产经营单位主要负责人对本单位事故隐患排查治理工作全面负责。</a:t>
            </a:r>
          </a:p>
        </p:txBody>
      </p:sp>
    </p:spTree>
  </p:cSld>
  <p:clrMapOvr>
    <a:masterClrMapping/>
  </p:clrMapOvr>
  <p:transition spd="med" advClick="0" advTm="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7649" name="矩形 7170"/>
          <p:cNvSpPr>
            <a:spLocks noGrp="1"/>
          </p:cNvSpPr>
          <p:nvPr/>
        </p:nvSpPr>
        <p:spPr>
          <a:xfrm>
            <a:off x="1224915" y="342265"/>
            <a:ext cx="5899150" cy="36385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1078865" y="884555"/>
            <a:ext cx="7372350" cy="2183765"/>
          </a:xfrm>
          <a:prstGeom prst="rect">
            <a:avLst/>
          </a:prstGeom>
          <a:noFill/>
          <a:ln w="9525">
            <a:noFill/>
          </a:ln>
        </p:spPr>
        <p:txBody>
          <a:bodyPr wrap="square" anchor="t">
            <a:spAutoFit/>
          </a:bodyPr>
          <a:lstStyle/>
          <a:p>
            <a:r>
              <a:rPr lang="en-US" altLang="zh-CN" sz="2100" b="1" dirty="0">
                <a:solidFill>
                  <a:srgbClr val="006600"/>
                </a:solidFill>
                <a:latin typeface="华文楷体" panose="02010600040101010101" pitchFamily="2" charset="-122"/>
                <a:ea typeface="华文楷体" panose="02010600040101010101" pitchFamily="2" charset="-122"/>
              </a:rPr>
              <a:t>4.</a:t>
            </a:r>
            <a:r>
              <a:rPr lang="zh-CN" altLang="en-US" sz="2100" b="1" dirty="0">
                <a:solidFill>
                  <a:srgbClr val="006600"/>
                </a:solidFill>
                <a:latin typeface="华文楷体" panose="02010600040101010101" pitchFamily="2" charset="-122"/>
                <a:ea typeface="华文楷体" panose="02010600040101010101" pitchFamily="2" charset="-122"/>
              </a:rPr>
              <a:t>完善危大工程专项施工方案编制及审查制度。</a:t>
            </a:r>
          </a:p>
          <a:p>
            <a:pPr>
              <a:spcBef>
                <a:spcPts val="1200"/>
              </a:spcBef>
            </a:pPr>
            <a:r>
              <a:rPr lang="zh-CN" altLang="zh-CN" sz="2100" b="1" dirty="0">
                <a:solidFill>
                  <a:srgbClr val="006600"/>
                </a:solidFill>
                <a:latin typeface="华文楷体" panose="02010600040101010101" pitchFamily="2" charset="-122"/>
                <a:ea typeface="华文楷体" panose="02010600040101010101" pitchFamily="2" charset="-122"/>
              </a:rPr>
              <a:t> </a:t>
            </a: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要求，施工单位应当在危大工程施工前组织工程技术人员编制专项施工方案。专项施工方案应当由总监理工程师审查签字方可实施。施工单位应当严格按照专项施工方案组织施工，不得擅自修改专项施工方案。（第十条、第十一条、第十六条）</a:t>
            </a:r>
          </a:p>
        </p:txBody>
      </p:sp>
      <p:sp>
        <p:nvSpPr>
          <p:cNvPr id="5" name="Rectangle 1"/>
          <p:cNvSpPr/>
          <p:nvPr/>
        </p:nvSpPr>
        <p:spPr>
          <a:xfrm>
            <a:off x="-1905" y="3214370"/>
            <a:ext cx="9147810" cy="192913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8673" name="矩形 7170"/>
          <p:cNvSpPr>
            <a:spLocks noGrp="1"/>
          </p:cNvSpPr>
          <p:nvPr/>
        </p:nvSpPr>
        <p:spPr>
          <a:xfrm>
            <a:off x="1072515" y="238125"/>
            <a:ext cx="6051550" cy="48196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878840" y="893445"/>
            <a:ext cx="7739380" cy="2183765"/>
          </a:xfrm>
          <a:prstGeom prst="rect">
            <a:avLst/>
          </a:prstGeom>
          <a:noFill/>
          <a:ln w="9525">
            <a:noFill/>
          </a:ln>
        </p:spPr>
        <p:txBody>
          <a:bodyPr wrap="square" anchor="t">
            <a:spAutoFit/>
          </a:bodyPr>
          <a:lstStyle/>
          <a:p>
            <a:pPr>
              <a:spcBef>
                <a:spcPts val="1200"/>
              </a:spcBef>
            </a:pPr>
            <a:r>
              <a:rPr lang="en-US" altLang="zh-CN" sz="2100" b="1" dirty="0">
                <a:solidFill>
                  <a:srgbClr val="006600"/>
                </a:solidFill>
                <a:latin typeface="华文楷体" panose="02010600040101010101" pitchFamily="2" charset="-122"/>
                <a:ea typeface="华文楷体" panose="02010600040101010101" pitchFamily="2" charset="-122"/>
              </a:rPr>
              <a:t>5.</a:t>
            </a:r>
            <a:r>
              <a:rPr lang="zh-CN" altLang="en-US" sz="2100" b="1" dirty="0">
                <a:solidFill>
                  <a:srgbClr val="006600"/>
                </a:solidFill>
                <a:latin typeface="华文楷体" panose="02010600040101010101" pitchFamily="2" charset="-122"/>
                <a:ea typeface="华文楷体" panose="02010600040101010101" pitchFamily="2" charset="-122"/>
              </a:rPr>
              <a:t>明确危大工程专项施工方案专家论证制度。</a:t>
            </a:r>
          </a:p>
          <a:p>
            <a:pPr>
              <a:spcBef>
                <a:spcPts val="1200"/>
              </a:spcBef>
            </a:pPr>
            <a:r>
              <a:rPr lang="zh-CN" altLang="zh-CN" sz="2100" b="1" dirty="0">
                <a:solidFill>
                  <a:srgbClr val="006600"/>
                </a:solidFill>
                <a:latin typeface="华文楷体" panose="02010600040101010101" pitchFamily="2" charset="-122"/>
                <a:ea typeface="华文楷体" panose="02010600040101010101" pitchFamily="2" charset="-122"/>
              </a:rPr>
              <a:t> </a:t>
            </a: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明确，对于超过一定规模的危大工程，施工单位应当组织召开专家论证会对专项施工方案进行论证。明确规定了组织专家论证的工作程序，参与论证专家的数量、专业，论证报告以及专项施工方案论证后修改完善等方面要求。（第十二条、第十三条）</a:t>
            </a:r>
          </a:p>
        </p:txBody>
      </p:sp>
      <p:sp>
        <p:nvSpPr>
          <p:cNvPr id="5" name="Rectangle 1"/>
          <p:cNvSpPr/>
          <p:nvPr/>
        </p:nvSpPr>
        <p:spPr>
          <a:xfrm>
            <a:off x="-1905" y="3358515"/>
            <a:ext cx="9147810" cy="173609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9697" name="矩形 7170"/>
          <p:cNvSpPr>
            <a:spLocks noGrp="1"/>
          </p:cNvSpPr>
          <p:nvPr/>
        </p:nvSpPr>
        <p:spPr>
          <a:xfrm>
            <a:off x="1301750" y="335915"/>
            <a:ext cx="5822315" cy="38544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（二）</a:t>
            </a:r>
            <a:r>
              <a:rPr lang="zh-CN" altLang="en-US" sz="2400" b="1" dirty="0">
                <a:solidFill>
                  <a:srgbClr val="FF0000"/>
                </a:solidFill>
                <a:latin typeface="楷体" panose="02010609060101010101" pitchFamily="49" charset="-122"/>
                <a:ea typeface="楷体" panose="02010609060101010101" pitchFamily="49" charset="-122"/>
              </a:rPr>
              <a:t>《管理规定》的主要内容</a:t>
            </a:r>
          </a:p>
        </p:txBody>
      </p:sp>
      <p:sp>
        <p:nvSpPr>
          <p:cNvPr id="4" name="文本框 3"/>
          <p:cNvSpPr txBox="1"/>
          <p:nvPr/>
        </p:nvSpPr>
        <p:spPr>
          <a:xfrm>
            <a:off x="1177290" y="819785"/>
            <a:ext cx="7351395" cy="2506980"/>
          </a:xfrm>
          <a:prstGeom prst="rect">
            <a:avLst/>
          </a:prstGeom>
          <a:noFill/>
          <a:ln w="9525">
            <a:noFill/>
          </a:ln>
        </p:spPr>
        <p:txBody>
          <a:bodyPr wrap="square" anchor="t">
            <a:spAutoFit/>
          </a:bodyPr>
          <a:lstStyle/>
          <a:p>
            <a:pPr>
              <a:spcBef>
                <a:spcPts val="1200"/>
              </a:spcBef>
            </a:pPr>
            <a:r>
              <a:rPr lang="en-US" altLang="zh-CN" sz="2100" b="1" dirty="0">
                <a:solidFill>
                  <a:srgbClr val="006600"/>
                </a:solidFill>
                <a:latin typeface="华文楷体" panose="02010600040101010101" pitchFamily="2" charset="-122"/>
                <a:ea typeface="华文楷体" panose="02010600040101010101" pitchFamily="2" charset="-122"/>
              </a:rPr>
              <a:t>6.</a:t>
            </a:r>
            <a:r>
              <a:rPr lang="zh-CN" altLang="en-US" sz="2100" b="1" dirty="0">
                <a:solidFill>
                  <a:srgbClr val="006600"/>
                </a:solidFill>
                <a:latin typeface="华文楷体" panose="02010600040101010101" pitchFamily="2" charset="-122"/>
                <a:ea typeface="华文楷体" panose="02010600040101010101" pitchFamily="2" charset="-122"/>
              </a:rPr>
              <a:t>加强危大工程监督管理。</a:t>
            </a:r>
          </a:p>
          <a:p>
            <a:pPr>
              <a:spcBef>
                <a:spcPts val="1200"/>
              </a:spcBef>
            </a:pPr>
            <a:r>
              <a:rPr lang="zh-CN" altLang="zh-CN" sz="2100" b="1" dirty="0">
                <a:solidFill>
                  <a:srgbClr val="006600"/>
                </a:solidFill>
                <a:latin typeface="华文楷体" panose="02010600040101010101" pitchFamily="2" charset="-122"/>
                <a:ea typeface="华文楷体" panose="02010600040101010101" pitchFamily="2" charset="-122"/>
              </a:rPr>
              <a:t> </a:t>
            </a:r>
            <a:r>
              <a:rPr lang="zh-CN" altLang="en-US" sz="2100" b="1" dirty="0">
                <a:solidFill>
                  <a:srgbClr val="006600"/>
                </a:solidFill>
                <a:latin typeface="华文楷体" panose="02010600040101010101" pitchFamily="2" charset="-122"/>
                <a:ea typeface="华文楷体" panose="02010600040101010101" pitchFamily="2" charset="-122"/>
              </a:rPr>
              <a:t>      </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要求相关监管部门要对危大工程进行抽查，对违法行为实施处罚，并将处罚信息纳入不良信用记录。</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管理规定</a:t>
            </a:r>
            <a:r>
              <a:rPr lang="en-US" altLang="zh-CN" sz="2100" b="1" dirty="0">
                <a:solidFill>
                  <a:srgbClr val="006600"/>
                </a:solidFill>
                <a:latin typeface="仿宋" panose="02010609060101010101" pitchFamily="49" charset="-122"/>
                <a:ea typeface="仿宋" panose="02010609060101010101" pitchFamily="49" charset="-122"/>
              </a:rPr>
              <a:t>》</a:t>
            </a:r>
            <a:r>
              <a:rPr lang="zh-CN" altLang="en-US" sz="2100" b="1" dirty="0">
                <a:solidFill>
                  <a:srgbClr val="006600"/>
                </a:solidFill>
                <a:latin typeface="仿宋" panose="02010609060101010101" pitchFamily="49" charset="-122"/>
                <a:ea typeface="仿宋" panose="02010609060101010101" pitchFamily="49" charset="-122"/>
              </a:rPr>
              <a:t>细化明确了相关罚则，加大了对违法行为的惩戒力度，使监管执法更具可操作性，有效提高监管执法的威慑力和有效性。（第二十六条、第二十七条、第二十八条、第六章相关条款）</a:t>
            </a:r>
          </a:p>
        </p:txBody>
      </p:sp>
      <p:sp>
        <p:nvSpPr>
          <p:cNvPr id="5" name="Rectangle 1"/>
          <p:cNvSpPr/>
          <p:nvPr/>
        </p:nvSpPr>
        <p:spPr>
          <a:xfrm>
            <a:off x="-1905" y="3428365"/>
            <a:ext cx="9147810" cy="171513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30721" name="矩形 7170"/>
          <p:cNvSpPr>
            <a:spLocks noGrp="1"/>
          </p:cNvSpPr>
          <p:nvPr/>
        </p:nvSpPr>
        <p:spPr>
          <a:xfrm>
            <a:off x="1800225" y="439420"/>
            <a:ext cx="5323840" cy="41910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sym typeface="+mn-ea"/>
              </a:rPr>
              <a:t>（三）</a:t>
            </a:r>
            <a:r>
              <a:rPr lang="zh-CN" altLang="en-US" sz="2400" b="1" dirty="0">
                <a:solidFill>
                  <a:srgbClr val="FF0000"/>
                </a:solidFill>
                <a:latin typeface="楷体" panose="02010609060101010101" pitchFamily="49" charset="-122"/>
                <a:ea typeface="楷体" panose="02010609060101010101" pitchFamily="49" charset="-122"/>
              </a:rPr>
              <a:t>《管理规定》的特点</a:t>
            </a:r>
          </a:p>
        </p:txBody>
      </p:sp>
      <p:sp>
        <p:nvSpPr>
          <p:cNvPr id="4" name="文本框 3"/>
          <p:cNvSpPr txBox="1"/>
          <p:nvPr/>
        </p:nvSpPr>
        <p:spPr>
          <a:xfrm>
            <a:off x="1696720" y="1089025"/>
            <a:ext cx="6348730" cy="1886585"/>
          </a:xfrm>
          <a:prstGeom prst="rect">
            <a:avLst/>
          </a:prstGeom>
          <a:noFill/>
        </p:spPr>
        <p:txBody>
          <a:bodyPr wrap="square">
            <a:spAutoFit/>
          </a:bodyPr>
          <a:lstStyle/>
          <a:p>
            <a:pPr indent="0" algn="just">
              <a:spcBef>
                <a:spcPts val="1000"/>
              </a:spcBef>
              <a:buFont typeface="Wingdings" panose="05000000000000000000" pitchFamily="2" charset="2"/>
              <a:buNone/>
            </a:pPr>
            <a:r>
              <a:rPr lang="en-US" altLang="zh-CN"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lang="zh-CN" altLang="en-US"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、提高层次，从规范性文件到部门规章；</a:t>
            </a:r>
          </a:p>
          <a:p>
            <a:pPr indent="0" algn="just">
              <a:spcBef>
                <a:spcPts val="1000"/>
              </a:spcBef>
              <a:buFont typeface="Wingdings" panose="05000000000000000000" pitchFamily="2" charset="2"/>
              <a:buNone/>
            </a:pPr>
            <a:r>
              <a:rPr lang="en-US" altLang="zh-CN"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lang="zh-CN" altLang="en-US"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、健全体系，</a:t>
            </a:r>
            <a:r>
              <a:rPr lang="en-US" altLang="zh-CN"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从施工单位</a:t>
            </a:r>
            <a:r>
              <a:rPr lang="zh-CN" altLang="en-US"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负责到</a:t>
            </a:r>
            <a:r>
              <a:rPr lang="en-US" altLang="zh-CN"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建设、勘察、设计、施工、监理、监测等工程建设参与各方共同负责</a:t>
            </a:r>
            <a:r>
              <a:rPr lang="zh-CN" altLang="en-US"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p>
          <a:p>
            <a:pPr indent="0" algn="just">
              <a:spcBef>
                <a:spcPts val="1000"/>
              </a:spcBef>
              <a:buFont typeface="Wingdings" panose="05000000000000000000" pitchFamily="2" charset="2"/>
              <a:buNone/>
            </a:pPr>
            <a:r>
              <a:rPr lang="en-US" altLang="zh-CN"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lang="zh-CN" altLang="en-US" sz="2000" b="1" noProof="1">
                <a:solidFill>
                  <a:srgbClr val="0066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、落实责任，从没有法律责任规定到对工程参建单位规定详细的罚则。</a:t>
            </a:r>
          </a:p>
        </p:txBody>
      </p:sp>
      <p:sp>
        <p:nvSpPr>
          <p:cNvPr id="5" name="Rectangle 1"/>
          <p:cNvSpPr/>
          <p:nvPr/>
        </p:nvSpPr>
        <p:spPr>
          <a:xfrm>
            <a:off x="-1905" y="3324860"/>
            <a:ext cx="9147810" cy="181864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p>
        </p:txBody>
      </p:sp>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cxnSp>
        <p:nvCxnSpPr>
          <p:cNvPr id="7" name="直接连接符 6"/>
          <p:cNvCxnSpPr/>
          <p:nvPr>
            <p:custDataLst>
              <p:tags r:id="rId2"/>
            </p:custDataLst>
          </p:nvPr>
        </p:nvCxnSpPr>
        <p:spPr>
          <a:xfrm>
            <a:off x="1908175" y="2608580"/>
            <a:ext cx="6048375"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145665" y="1439545"/>
            <a:ext cx="5810885" cy="1107440"/>
          </a:xfrm>
          <a:prstGeom prst="rect">
            <a:avLst/>
          </a:prstGeom>
        </p:spPr>
        <p:txBody>
          <a:bodyPr wrap="square" lIns="0" tIns="0" rIns="0" bIns="0">
            <a:spAutoFit/>
          </a:bodyPr>
          <a:lstStyle/>
          <a:p>
            <a:r>
              <a:rPr lang="zh-CN" altLang="en-US" sz="36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危大工程安全管理</a:t>
            </a:r>
          </a:p>
          <a:p>
            <a:r>
              <a:rPr lang="zh-CN" altLang="en-US" sz="36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                发生了哪些变化？</a:t>
            </a:r>
          </a:p>
        </p:txBody>
      </p:sp>
      <p:sp>
        <p:nvSpPr>
          <p:cNvPr id="11" name="TextBox 11"/>
          <p:cNvSpPr txBox="1"/>
          <p:nvPr/>
        </p:nvSpPr>
        <p:spPr>
          <a:xfrm>
            <a:off x="1908175" y="2751455"/>
            <a:ext cx="6010910" cy="803275"/>
          </a:xfrm>
          <a:prstGeom prst="rect">
            <a:avLst/>
          </a:prstGeom>
          <a:noFill/>
        </p:spPr>
        <p:txBody>
          <a:bodyPr wrap="square" lIns="65032" tIns="32516" rIns="65032" bIns="32516" rtlCol="0">
            <a:spAutoFit/>
          </a:bodyPr>
          <a:lstStyle/>
          <a:p>
            <a:pPr marL="0" lvl="1" indent="0" algn="l">
              <a:buFont typeface="Arial" panose="020B0604020202020204" pitchFamily="34" charset="0"/>
              <a:buNone/>
            </a:pP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600" b="1" dirty="0">
                <a:solidFill>
                  <a:srgbClr val="0000FF"/>
                </a:solidFill>
                <a:latin typeface="Arial" panose="020B0604020202020204" pitchFamily="34" charset="0"/>
                <a:ea typeface="微软雅黑" panose="020B0503020204020204" pitchFamily="34" charset="-122"/>
                <a:cs typeface="+mn-ea"/>
                <a:sym typeface="Arial" panose="020B0604020202020204" pitchFamily="34" charset="0"/>
              </a:rPr>
              <a:t>2018年3月8日住建部发布了《危险性较大的分部分项工程安全管理规定》（住建部令第37号），它与原来的《危险性较大的分部分项工程安全管理办法》（建质[2009]87号）有何区别？</a:t>
            </a:r>
          </a:p>
        </p:txBody>
      </p:sp>
      <p:sp>
        <p:nvSpPr>
          <p:cNvPr id="16" name="MH_Number_2"/>
          <p:cNvSpPr>
            <a:spLocks noChangeArrowheads="1"/>
          </p:cNvSpPr>
          <p:nvPr/>
        </p:nvSpPr>
        <p:spPr bwMode="auto">
          <a:xfrm>
            <a:off x="891837" y="1950623"/>
            <a:ext cx="847291" cy="657624"/>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0" tIns="0" rIns="108000" bIns="81000" anchor="ctr"/>
          <a:lstStyle/>
          <a:p>
            <a:pPr algn="ctr" eaLnBrk="1" hangingPunct="1">
              <a:buFont typeface="Arial" panose="020B0604020202020204" pitchFamily="34" charset="0"/>
              <a:buNone/>
            </a:pPr>
            <a:r>
              <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rPr>
              <a:t>（四）</a:t>
            </a:r>
          </a:p>
        </p:txBody>
      </p:sp>
    </p:spTree>
    <p:custDataLst>
      <p:tags r:id="rId1"/>
    </p:custDataLst>
  </p:cSld>
  <p:clrMapOvr>
    <a:masterClrMapping/>
  </p:clrMapOvr>
  <p:transition spd="med" advClick="0"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文本框 1"/>
          <p:cNvSpPr txBox="1"/>
          <p:nvPr/>
        </p:nvSpPr>
        <p:spPr>
          <a:xfrm>
            <a:off x="461645" y="2380615"/>
            <a:ext cx="12132310" cy="645160"/>
          </a:xfrm>
          <a:prstGeom prst="rect">
            <a:avLst/>
          </a:prstGeom>
          <a:noFill/>
        </p:spPr>
        <p:txBody>
          <a:bodyPr wrap="square" rtlCol="0" anchor="t">
            <a:spAutoFit/>
          </a:bodyPr>
          <a:lstStyle/>
          <a:p>
            <a:pPr indent="0" algn="l">
              <a:buNone/>
            </a:pPr>
            <a:endParaRPr lang="zh-CN" altLang="en-US" b="1"/>
          </a:p>
          <a:p>
            <a:pPr indent="0">
              <a:buNone/>
            </a:pPr>
            <a:endParaRPr lang="zh-CN" altLang="en-US"/>
          </a:p>
        </p:txBody>
      </p:sp>
      <p:sp>
        <p:nvSpPr>
          <p:cNvPr id="3" name="文本框 2"/>
          <p:cNvSpPr txBox="1"/>
          <p:nvPr/>
        </p:nvSpPr>
        <p:spPr>
          <a:xfrm>
            <a:off x="236220" y="89535"/>
            <a:ext cx="8669655" cy="8432165"/>
          </a:xfrm>
          <a:prstGeom prst="rect">
            <a:avLst/>
          </a:prstGeom>
          <a:noFill/>
        </p:spPr>
        <p:txBody>
          <a:bodyPr wrap="square" rtlCol="0" anchor="t">
            <a:spAutoFit/>
          </a:bodyPr>
          <a:lstStyle/>
          <a:p>
            <a:pPr indent="0" algn="l">
              <a:buNone/>
            </a:pPr>
            <a:r>
              <a:rPr lang="en-US" altLang="zh-CN" sz="2400" b="1">
                <a:solidFill>
                  <a:srgbClr val="FF0000"/>
                </a:solidFill>
                <a:sym typeface="+mn-ea"/>
              </a:rPr>
              <a:t>                                               </a:t>
            </a:r>
            <a:r>
              <a:rPr lang="zh-CN" altLang="en-US" sz="2400" b="1">
                <a:solidFill>
                  <a:srgbClr val="FF0000"/>
                </a:solidFill>
                <a:sym typeface="+mn-ea"/>
              </a:rPr>
              <a:t>主要变化内容</a:t>
            </a:r>
          </a:p>
          <a:p>
            <a:pPr indent="0" algn="l">
              <a:buNone/>
            </a:pPr>
            <a:endParaRPr lang="zh-CN" altLang="en-US" sz="2400" b="1">
              <a:solidFill>
                <a:srgbClr val="FF0000"/>
              </a:solidFill>
              <a:sym typeface="+mn-ea"/>
            </a:endParaRPr>
          </a:p>
          <a:p>
            <a:pPr indent="0" algn="l">
              <a:buNone/>
            </a:pPr>
            <a:r>
              <a:rPr lang="en-US" altLang="zh-CN" sz="2000" b="1">
                <a:solidFill>
                  <a:srgbClr val="000099"/>
                </a:solidFill>
                <a:sym typeface="+mn-ea"/>
              </a:rPr>
              <a:t>1</a:t>
            </a:r>
            <a:r>
              <a:rPr lang="zh-CN" altLang="en-US" sz="2000" b="1">
                <a:solidFill>
                  <a:srgbClr val="000099"/>
                </a:solidFill>
                <a:sym typeface="+mn-ea"/>
              </a:rPr>
              <a:t>、现在的文本是住建部部门规章，过去的文本住建部规范性文件；</a:t>
            </a:r>
          </a:p>
          <a:p>
            <a:pPr indent="0" algn="l">
              <a:buNone/>
            </a:pPr>
            <a:r>
              <a:rPr lang="en-US" altLang="zh-CN" sz="2000" b="1">
                <a:solidFill>
                  <a:srgbClr val="000099"/>
                </a:solidFill>
                <a:sym typeface="+mn-ea"/>
              </a:rPr>
              <a:t>2</a:t>
            </a:r>
            <a:r>
              <a:rPr lang="zh-CN" altLang="en-US" sz="2000" b="1">
                <a:solidFill>
                  <a:srgbClr val="000099"/>
                </a:solidFill>
                <a:sym typeface="+mn-ea"/>
              </a:rPr>
              <a:t>、要求另行规定超过一定规模的危大工程范围；</a:t>
            </a:r>
          </a:p>
          <a:p>
            <a:pPr indent="0" algn="l">
              <a:buNone/>
            </a:pPr>
            <a:r>
              <a:rPr lang="en-US" altLang="zh-CN" sz="2000" b="1">
                <a:solidFill>
                  <a:srgbClr val="000099"/>
                </a:solidFill>
                <a:sym typeface="+mn-ea"/>
              </a:rPr>
              <a:t>3</a:t>
            </a:r>
            <a:r>
              <a:rPr lang="zh-CN" altLang="en-US" sz="2000" b="1">
                <a:solidFill>
                  <a:srgbClr val="000099"/>
                </a:solidFill>
                <a:sym typeface="+mn-ea"/>
              </a:rPr>
              <a:t>、增加了危大工程专项施工方案专家论证前，施工单位审核和总监理工程</a:t>
            </a:r>
          </a:p>
          <a:p>
            <a:pPr indent="0" algn="l">
              <a:buNone/>
            </a:pPr>
            <a:r>
              <a:rPr lang="zh-CN" altLang="en-US" sz="2000" b="1">
                <a:solidFill>
                  <a:srgbClr val="000099"/>
                </a:solidFill>
                <a:sym typeface="+mn-ea"/>
              </a:rPr>
              <a:t>       师审查要求；</a:t>
            </a:r>
          </a:p>
          <a:p>
            <a:pPr algn="l">
              <a:buNone/>
            </a:pPr>
            <a:r>
              <a:rPr lang="en-US" altLang="zh-CN" sz="2000" b="1">
                <a:solidFill>
                  <a:srgbClr val="000099"/>
                </a:solidFill>
                <a:sym typeface="+mn-ea"/>
              </a:rPr>
              <a:t>4</a:t>
            </a:r>
            <a:r>
              <a:rPr lang="zh-CN" altLang="en-US" sz="2000" b="1">
                <a:solidFill>
                  <a:srgbClr val="000099"/>
                </a:solidFill>
                <a:sym typeface="+mn-ea"/>
              </a:rPr>
              <a:t>、增加了专家对危大工程论证报告负责要求及对专项施工方案论证一致意</a:t>
            </a:r>
          </a:p>
          <a:p>
            <a:pPr algn="l">
              <a:buNone/>
            </a:pPr>
            <a:r>
              <a:rPr lang="zh-CN" altLang="en-US" sz="2000" b="1">
                <a:solidFill>
                  <a:srgbClr val="000099"/>
                </a:solidFill>
                <a:sym typeface="+mn-ea"/>
              </a:rPr>
              <a:t>      见要求；</a:t>
            </a:r>
          </a:p>
          <a:p>
            <a:pPr algn="l">
              <a:buNone/>
            </a:pPr>
            <a:r>
              <a:rPr lang="en-US" altLang="zh-CN" sz="2000" b="1">
                <a:solidFill>
                  <a:srgbClr val="000099"/>
                </a:solidFill>
                <a:sym typeface="+mn-ea"/>
              </a:rPr>
              <a:t>5</a:t>
            </a:r>
            <a:r>
              <a:rPr lang="zh-CN" altLang="en-US" sz="2000" b="1">
                <a:solidFill>
                  <a:srgbClr val="000099"/>
                </a:solidFill>
                <a:sym typeface="+mn-ea"/>
              </a:rPr>
              <a:t>、增加了专家对专项方案论证结果的三种明确意见：通过（需修改）、修  </a:t>
            </a:r>
          </a:p>
          <a:p>
            <a:pPr algn="l">
              <a:buNone/>
            </a:pPr>
            <a:r>
              <a:rPr lang="zh-CN" altLang="en-US" sz="2000" b="1">
                <a:solidFill>
                  <a:srgbClr val="000099"/>
                </a:solidFill>
                <a:sym typeface="+mn-ea"/>
              </a:rPr>
              <a:t>       改后通过（需审批和通知）及不通过；</a:t>
            </a:r>
          </a:p>
          <a:p>
            <a:pPr algn="l">
              <a:buNone/>
            </a:pPr>
            <a:r>
              <a:rPr lang="en-US" altLang="zh-CN" sz="2000" b="1">
                <a:solidFill>
                  <a:srgbClr val="000099"/>
                </a:solidFill>
                <a:sym typeface="+mn-ea"/>
              </a:rPr>
              <a:t>6</a:t>
            </a:r>
            <a:r>
              <a:rPr lang="zh-CN" altLang="en-US" sz="2000" b="1">
                <a:solidFill>
                  <a:srgbClr val="000099"/>
                </a:solidFill>
                <a:sym typeface="+mn-ea"/>
              </a:rPr>
              <a:t>、增加了危大工程第三方监测管理要求；</a:t>
            </a:r>
          </a:p>
          <a:p>
            <a:pPr algn="l">
              <a:buNone/>
            </a:pPr>
            <a:r>
              <a:rPr lang="en-US" altLang="zh-CN" sz="2000" b="1">
                <a:solidFill>
                  <a:srgbClr val="000099"/>
                </a:solidFill>
                <a:sym typeface="+mn-ea"/>
              </a:rPr>
              <a:t>7</a:t>
            </a:r>
            <a:r>
              <a:rPr lang="zh-CN" altLang="en-US" sz="2000" b="1">
                <a:solidFill>
                  <a:srgbClr val="000099"/>
                </a:solidFill>
                <a:sym typeface="+mn-ea"/>
              </a:rPr>
              <a:t>、增加了县级以上地方人民政府住建主管部门或所属施工安全监督机构监</a:t>
            </a:r>
          </a:p>
          <a:p>
            <a:pPr algn="l">
              <a:buNone/>
            </a:pPr>
            <a:r>
              <a:rPr lang="zh-CN" altLang="en-US" sz="2000" b="1">
                <a:solidFill>
                  <a:srgbClr val="000099"/>
                </a:solidFill>
                <a:sym typeface="+mn-ea"/>
              </a:rPr>
              <a:t>       督管理职责；</a:t>
            </a:r>
          </a:p>
          <a:p>
            <a:pPr algn="l">
              <a:buNone/>
            </a:pPr>
            <a:r>
              <a:rPr lang="en-US" altLang="zh-CN" sz="2000" b="1">
                <a:solidFill>
                  <a:srgbClr val="000099"/>
                </a:solidFill>
                <a:sym typeface="+mn-ea"/>
              </a:rPr>
              <a:t>8</a:t>
            </a:r>
            <a:r>
              <a:rPr lang="zh-CN" altLang="en-US" sz="2000" b="1">
                <a:solidFill>
                  <a:srgbClr val="000099"/>
                </a:solidFill>
                <a:sym typeface="+mn-ea"/>
              </a:rPr>
              <a:t>、增加了法律责任专门章节。</a:t>
            </a:r>
          </a:p>
          <a:p>
            <a:pPr algn="l">
              <a:buNone/>
            </a:pPr>
            <a:endParaRPr lang="zh-CN" altLang="en-US" sz="2000" b="1">
              <a:solidFill>
                <a:srgbClr val="000099"/>
              </a:solidFill>
              <a:sym typeface="+mn-ea"/>
            </a:endParaRPr>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a:p>
            <a:pPr indent="0" algn="l">
              <a:buNone/>
            </a:pPr>
            <a:endParaRPr lang="zh-CN" altLang="en-US"/>
          </a:p>
        </p:txBody>
      </p:sp>
    </p:spTree>
  </p:cSld>
  <p:clrMapOvr>
    <a:masterClrMapping/>
  </p:clrMapOvr>
  <p:transition spd="med" advClick="0" advTm="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48920" y="266700"/>
          <a:ext cx="8712200" cy="4646295"/>
        </p:xfrm>
        <a:graphic>
          <a:graphicData uri="http://schemas.openxmlformats.org/drawingml/2006/table">
            <a:tbl>
              <a:tblPr firstRow="1" bandRow="1">
                <a:tableStyleId>{8799B23B-EC83-4686-B30A-512413B5E67A}</a:tableStyleId>
              </a:tblPr>
              <a:tblGrid>
                <a:gridCol w="3141345"/>
                <a:gridCol w="3112770"/>
                <a:gridCol w="2458085"/>
              </a:tblGrid>
              <a:tr h="265430">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398145">
                <a:tc>
                  <a:txBody>
                    <a:bodyPr/>
                    <a:lstStyle/>
                    <a:p>
                      <a:pPr indent="0" algn="ctr">
                        <a:buNone/>
                      </a:pPr>
                      <a:r>
                        <a:rPr lang="zh-CN" altLang="en-US" sz="1400" b="1"/>
                        <a:t>建质</a:t>
                      </a:r>
                      <a:r>
                        <a:rPr lang="en-US" altLang="zh-CN" sz="1400" b="1"/>
                        <a:t>[2009]87</a:t>
                      </a:r>
                      <a:r>
                        <a:rPr lang="zh-CN" altLang="en-US" sz="1400" b="1"/>
                        <a:t>号</a:t>
                      </a:r>
                    </a:p>
                  </a:txBody>
                  <a:tcPr marL="0" marR="0" marT="0" marB="0" anchor="ctr">
                    <a:noFill/>
                  </a:tcPr>
                </a:tc>
                <a:tc>
                  <a:txBody>
                    <a:bodyPr/>
                    <a:lstStyle/>
                    <a:p>
                      <a:pPr indent="0" algn="ctr">
                        <a:buNone/>
                      </a:pPr>
                      <a:r>
                        <a:rPr lang="zh-CN" altLang="en-US" sz="1400" b="1"/>
                        <a:t>住建部令第</a:t>
                      </a:r>
                      <a:r>
                        <a:rPr lang="en-US" altLang="zh-CN" sz="1400" b="1"/>
                        <a:t>37</a:t>
                      </a:r>
                      <a:r>
                        <a:rPr lang="zh-CN" altLang="en-US" sz="1400" b="1"/>
                        <a:t>号</a:t>
                      </a:r>
                    </a:p>
                  </a:txBody>
                  <a:tcPr marL="0" marR="0" marT="0" marB="0" anchor="ctr">
                    <a:noFill/>
                  </a:tcPr>
                </a:tc>
                <a:tc>
                  <a:txBody>
                    <a:bodyPr/>
                    <a:lstStyle/>
                    <a:p>
                      <a:pPr indent="0">
                        <a:buNone/>
                      </a:pPr>
                      <a:r>
                        <a:rPr lang="zh-CN" altLang="en-US" sz="1400" b="1"/>
                        <a:t>过去是住建部部门文号，现在是住建部令的形式</a:t>
                      </a:r>
                    </a:p>
                  </a:txBody>
                  <a:tcPr marL="0" marR="0" marT="0" marB="0" anchor="ctr">
                    <a:noFill/>
                  </a:tcPr>
                </a:tc>
              </a:tr>
              <a:tr h="1511935">
                <a:tc>
                  <a:txBody>
                    <a:bodyPr/>
                    <a:lstStyle/>
                    <a:p>
                      <a:pPr indent="0">
                        <a:buNone/>
                      </a:pPr>
                      <a:r>
                        <a:rPr lang="zh-CN" altLang="en-US" sz="1400" b="1"/>
                        <a:t>第一条　为加强对危险性较大的分部分项工程安全管理，明确安全专项施工方案编制内容，规范专家论证程序，确保安全专项施工方案实施，积极防范和遏制建筑施工生产安全事故的发生，依据</a:t>
                      </a:r>
                      <a:r>
                        <a:rPr lang="en-US" altLang="zh-CN" sz="1400" b="1"/>
                        <a:t>《</a:t>
                      </a:r>
                      <a:r>
                        <a:rPr lang="zh-CN" altLang="en-US" sz="1400" b="1"/>
                        <a:t>建设工程安全生产管理条例</a:t>
                      </a:r>
                      <a:r>
                        <a:rPr lang="en-US" altLang="zh-CN" sz="1400" b="1"/>
                        <a:t>》</a:t>
                      </a:r>
                      <a:r>
                        <a:rPr lang="zh-CN" altLang="en-US" sz="1400" b="1"/>
                        <a:t>及相关安全生产法律法规制定本办法。</a:t>
                      </a:r>
                    </a:p>
                  </a:txBody>
                  <a:tcPr marL="0" marR="0" marT="0" marB="0" anchor="ctr"/>
                </a:tc>
                <a:tc>
                  <a:txBody>
                    <a:bodyPr/>
                    <a:lstStyle/>
                    <a:p>
                      <a:pPr indent="0">
                        <a:buNone/>
                      </a:pPr>
                      <a:r>
                        <a:rPr lang="zh-CN" altLang="en-US" sz="1400" b="1"/>
                        <a:t>第一条　为加强对房屋建筑和市政基础设施工程中危险性较大的分部分项工程安全管理，有效防范生产安全事故，依据</a:t>
                      </a:r>
                      <a:r>
                        <a:rPr lang="en-US" altLang="zh-CN" sz="1400" b="1"/>
                        <a:t>《</a:t>
                      </a:r>
                      <a:r>
                        <a:rPr lang="zh-CN" altLang="en-US" sz="1400" b="1"/>
                        <a:t>中华人民共和国建筑法</a:t>
                      </a:r>
                      <a:r>
                        <a:rPr lang="en-US" altLang="zh-CN" sz="1400" b="1"/>
                        <a:t>》《</a:t>
                      </a:r>
                      <a:r>
                        <a:rPr lang="zh-CN" altLang="en-US" sz="1400" b="1"/>
                        <a:t>中华人民共和国安全生产法</a:t>
                      </a:r>
                      <a:r>
                        <a:rPr lang="en-US" altLang="zh-CN" sz="1400" b="1"/>
                        <a:t>》《</a:t>
                      </a:r>
                      <a:r>
                        <a:rPr lang="zh-CN" altLang="en-US" sz="1400" b="1"/>
                        <a:t>建设工程安全生产管理条例</a:t>
                      </a:r>
                      <a:r>
                        <a:rPr lang="en-US" altLang="zh-CN" sz="1400" b="1"/>
                        <a:t>》</a:t>
                      </a:r>
                      <a:r>
                        <a:rPr lang="zh-CN" altLang="en-US" sz="1400" b="1"/>
                        <a:t>等法律法规，制定本规定。</a:t>
                      </a:r>
                    </a:p>
                  </a:txBody>
                  <a:tcPr marL="0" marR="0" marT="0" marB="0" anchor="ctr"/>
                </a:tc>
                <a:tc>
                  <a:txBody>
                    <a:bodyPr/>
                    <a:lstStyle/>
                    <a:p>
                      <a:pPr indent="0">
                        <a:buNone/>
                      </a:pPr>
                      <a:r>
                        <a:rPr lang="zh-CN" altLang="en-US" sz="1400" b="1"/>
                        <a:t>过去有明显“规范专家论证程序”和“明确安全专项施工方案编制内容”，现在淡化了这一管理要求。</a:t>
                      </a:r>
                    </a:p>
                  </a:txBody>
                  <a:tcPr marL="0" marR="0" marT="0" marB="0" anchor="ctr"/>
                </a:tc>
              </a:tr>
              <a:tr h="2442210">
                <a:tc>
                  <a:txBody>
                    <a:bodyPr/>
                    <a:lstStyle/>
                    <a:p>
                      <a:pPr indent="0">
                        <a:buNone/>
                      </a:pPr>
                      <a:r>
                        <a:rPr lang="zh-CN" altLang="en-US" sz="1400" b="1"/>
                        <a:t>第三条　本办法所称危险性较大的分部分项工程是指建筑工程在施工过程中存在的、可能导致作业人员群死群伤或造成重大不良社会影响的分部分项工程。</a:t>
                      </a:r>
                    </a:p>
                    <a:p>
                      <a:pPr indent="0">
                        <a:buNone/>
                      </a:pPr>
                      <a:r>
                        <a:rPr lang="zh-CN" altLang="en-US" sz="1400" b="1"/>
                        <a:t>第五条　施工单位应当在危险性较大的分部分项工程施工前编制专项方案；对于超过一定规模的危险性较大的分部分项工程，施工单位应当组织专家对专项方案进行论证。超过一定规模的危险性较大的分部分项工程范围见附件二。</a:t>
                      </a:r>
                    </a:p>
                  </a:txBody>
                  <a:tcPr marL="0" marR="0" marT="0" marB="0" anchor="ctr">
                    <a:noFill/>
                  </a:tcPr>
                </a:tc>
                <a:tc>
                  <a:txBody>
                    <a:bodyPr/>
                    <a:lstStyle/>
                    <a:p>
                      <a:pPr indent="0">
                        <a:buNone/>
                      </a:pPr>
                      <a:r>
                        <a:rPr lang="zh-CN" altLang="en-US" sz="1400" b="1"/>
                        <a:t>第三条　本规定所称危险性较大的分部分项工程（以下简称“危大工程”），是指房屋建筑和市政基础设施工程在施工过程中，容易导致人员群死群伤或者造成重大经济损失的分部分项工程。危大工程及超过一定规模的危大工程范围由国务院住房城乡建设主管部门制定。省级住房城乡建设主管部门可以结合本地区实际情况，补充本地区危大工程范围。</a:t>
                      </a:r>
                    </a:p>
                  </a:txBody>
                  <a:tcPr marL="0" marR="0" marT="0" marB="0" anchor="ctr">
                    <a:noFill/>
                  </a:tcPr>
                </a:tc>
                <a:tc>
                  <a:txBody>
                    <a:bodyPr/>
                    <a:lstStyle/>
                    <a:p>
                      <a:pPr indent="0">
                        <a:buNone/>
                      </a:pPr>
                      <a:r>
                        <a:rPr lang="zh-CN" altLang="en-US" sz="1400" b="1"/>
                        <a:t>过去明文规定了危大工程及超过一定规模的危大工程范围，现在另行规定，没做明确规定。</a:t>
                      </a:r>
                    </a:p>
                  </a:txBody>
                  <a:tcPr marL="0" marR="0" marT="0" marB="0" anchor="ctr">
                    <a:noFill/>
                  </a:tcPr>
                </a:tc>
              </a:tr>
            </a:tbl>
          </a:graphicData>
        </a:graphic>
      </p:graphicFrame>
    </p:spTree>
    <p:custDataLst>
      <p:tags r:id="rId1"/>
    </p:custDataLst>
  </p:cSld>
  <p:clrMapOvr>
    <a:masterClrMapping/>
  </p:clrMapOvr>
  <p:transition spd="med" advClick="0" advTm="0">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35585" y="266700"/>
          <a:ext cx="8559165" cy="5250180"/>
        </p:xfrm>
        <a:graphic>
          <a:graphicData uri="http://schemas.openxmlformats.org/drawingml/2006/table">
            <a:tbl>
              <a:tblPr firstRow="1" bandRow="1">
                <a:tableStyleId>{8799B23B-EC83-4686-B30A-512413B5E67A}</a:tableStyleId>
              </a:tblPr>
              <a:tblGrid>
                <a:gridCol w="3007360"/>
                <a:gridCol w="3452495"/>
                <a:gridCol w="2099310"/>
              </a:tblGrid>
              <a:tr h="263525">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365760">
                <a:tc>
                  <a:txBody>
                    <a:bodyPr/>
                    <a:lstStyle/>
                    <a:p>
                      <a:pPr indent="0" algn="ctr">
                        <a:buNone/>
                      </a:pPr>
                      <a:r>
                        <a:rPr lang="zh-CN" altLang="en-US" sz="1400" b="1"/>
                        <a:t>建质</a:t>
                      </a:r>
                      <a:r>
                        <a:rPr lang="en-US" altLang="zh-CN" sz="1400" b="1"/>
                        <a:t>[2009]87</a:t>
                      </a:r>
                      <a:r>
                        <a:rPr lang="zh-CN" altLang="en-US" sz="1400" b="1"/>
                        <a:t>号</a:t>
                      </a:r>
                    </a:p>
                  </a:txBody>
                  <a:tcPr marL="0" marR="0" marT="0" marB="0" anchor="ctr">
                    <a:noFill/>
                  </a:tcPr>
                </a:tc>
                <a:tc>
                  <a:txBody>
                    <a:bodyPr/>
                    <a:lstStyle/>
                    <a:p>
                      <a:pPr indent="0" algn="ctr">
                        <a:buNone/>
                      </a:pPr>
                      <a:r>
                        <a:rPr lang="zh-CN" altLang="en-US" sz="1400" b="1"/>
                        <a:t>住建部令第</a:t>
                      </a:r>
                      <a:r>
                        <a:rPr lang="en-US" altLang="zh-CN" sz="1400" b="1"/>
                        <a:t>37</a:t>
                      </a:r>
                      <a:r>
                        <a:rPr lang="zh-CN" altLang="en-US" sz="1400" b="1"/>
                        <a:t>号</a:t>
                      </a:r>
                    </a:p>
                  </a:txBody>
                  <a:tcPr marL="0" marR="0" marT="0" marB="0" anchor="ctr">
                    <a:noFill/>
                  </a:tcPr>
                </a:tc>
                <a:tc>
                  <a:txBody>
                    <a:bodyPr/>
                    <a:lstStyle/>
                    <a:p>
                      <a:pPr indent="0">
                        <a:buNone/>
                      </a:pPr>
                      <a:r>
                        <a:rPr lang="zh-CN" altLang="en-US" sz="1400" b="1"/>
                        <a:t>过去是住建部部门文号，现在是住建部令的形式</a:t>
                      </a:r>
                    </a:p>
                  </a:txBody>
                  <a:tcPr marL="0" marR="0" marT="0" marB="0" anchor="ctr">
                    <a:noFill/>
                  </a:tcPr>
                </a:tc>
              </a:tr>
              <a:tr h="1666240">
                <a:tc>
                  <a:txBody>
                    <a:bodyPr/>
                    <a:lstStyle/>
                    <a:p>
                      <a:pPr indent="0" algn="ctr">
                        <a:buNone/>
                      </a:pPr>
                      <a:r>
                        <a:rPr sz="1400" b="1"/>
                        <a:t>——</a:t>
                      </a:r>
                    </a:p>
                  </a:txBody>
                  <a:tcPr marL="0" marR="0" marT="0" marB="0" anchor="ctr"/>
                </a:tc>
                <a:tc>
                  <a:txBody>
                    <a:bodyPr/>
                    <a:lstStyle/>
                    <a:p>
                      <a:pPr indent="0">
                        <a:buNone/>
                      </a:pPr>
                      <a:r>
                        <a:rPr lang="zh-CN" altLang="en-US" sz="1400" b="1"/>
                        <a:t>第六条　勘察单位应当根据工程实际及工程周边环境资料，在勘察文件中说明地质条件可能造成的工程风险。设计单位应当在设计文件中注明涉及危大工程的重点部位和环节，提出保障工程周边环境安全和工程施工安全的意见，必要时进行专项设计。第七条　建设单位应当组织勘察、设计等单位在施工招标文件中列出危大工程清单，要求施工单位在投标时补充完善危大工程清单并明确相应的安全管理措施。</a:t>
                      </a:r>
                    </a:p>
                  </a:txBody>
                  <a:tcPr marL="0" marR="0" marT="0" marB="0" anchor="ctr"/>
                </a:tc>
                <a:tc>
                  <a:txBody>
                    <a:bodyPr/>
                    <a:lstStyle/>
                    <a:p>
                      <a:pPr indent="0">
                        <a:buNone/>
                      </a:pPr>
                      <a:r>
                        <a:rPr lang="zh-CN" altLang="en-US" sz="1400" b="1"/>
                        <a:t>过去没有涉及勘察单位和设计单位，现在提及勘察单位和设计单位。  </a:t>
                      </a:r>
                    </a:p>
                  </a:txBody>
                  <a:tcPr marL="0" marR="0" marT="0" marB="0" anchor="ctr"/>
                </a:tc>
              </a:tr>
              <a:tr h="2426335">
                <a:tc>
                  <a:txBody>
                    <a:bodyPr/>
                    <a:lstStyle/>
                    <a:p>
                      <a:pPr indent="0">
                        <a:buNone/>
                      </a:pPr>
                      <a:r>
                        <a:rPr lang="zh-CN" altLang="en-US" sz="1400" b="1"/>
                        <a:t>第九条　超过一定规模的危险性较大的分部分项工程专项方案应当由施工单位组织召开专家论证会。实行施工总承包的，由施工总承包单位组织召开专家论证会。</a:t>
                      </a:r>
                    </a:p>
                  </a:txBody>
                  <a:tcPr marL="0" marR="0" marT="0" marB="0" anchor="ctr">
                    <a:noFill/>
                  </a:tcPr>
                </a:tc>
                <a:tc>
                  <a:txBody>
                    <a:bodyPr/>
                    <a:lstStyle/>
                    <a:p>
                      <a:pPr indent="0">
                        <a:buNone/>
                      </a:pPr>
                      <a:r>
                        <a:rPr lang="zh-CN" altLang="en-US" sz="1400" b="1"/>
                        <a:t>第十二条　对于超过一定规模的危大工程，施工单位应当组织召开专家论证会对专项施工方案进行论证。实行施工总承包的，由施工总承包单位组织召开专家论证会。专家论证前专项施工方案应当通过施工单位审核和总监理工程师审查。</a:t>
                      </a:r>
                    </a:p>
                  </a:txBody>
                  <a:tcPr marL="0" marR="0" marT="0" marB="0" anchor="ctr">
                    <a:noFill/>
                  </a:tcPr>
                </a:tc>
                <a:tc>
                  <a:txBody>
                    <a:bodyPr/>
                    <a:lstStyle/>
                    <a:p>
                      <a:pPr indent="0">
                        <a:buNone/>
                      </a:pPr>
                      <a:r>
                        <a:rPr lang="zh-CN" altLang="en-US" sz="1400" b="1"/>
                        <a:t>过去没强调“专家论证前专项施工方案应当通过施工单位审核和总监理工程师审查”，现在明确规定专家论证前专项施工方案应当通过施工单位审核和总监理工程师审查</a:t>
                      </a:r>
                    </a:p>
                  </a:txBody>
                  <a:tcPr marL="0" marR="0" marT="0" marB="0" anchor="ctr">
                    <a:noFill/>
                  </a:tcPr>
                </a:tc>
              </a:tr>
            </a:tbl>
          </a:graphicData>
        </a:graphic>
      </p:graphicFrame>
    </p:spTree>
    <p:custDataLst>
      <p:tags r:id="rId1"/>
    </p:custDataLst>
  </p:cSld>
  <p:clrMapOvr>
    <a:masterClrMapping/>
  </p:clrMapOvr>
  <p:transition spd="med" advClick="0" advTm="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55270" y="193675"/>
          <a:ext cx="8653145" cy="4528820"/>
        </p:xfrm>
        <a:graphic>
          <a:graphicData uri="http://schemas.openxmlformats.org/drawingml/2006/table">
            <a:tbl>
              <a:tblPr firstRow="1" bandRow="1">
                <a:tableStyleId>{8799B23B-EC83-4686-B30A-512413B5E67A}</a:tableStyleId>
              </a:tblPr>
              <a:tblGrid>
                <a:gridCol w="3040380"/>
                <a:gridCol w="3489960"/>
                <a:gridCol w="2122805"/>
              </a:tblGrid>
              <a:tr h="247650">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433705">
                <a:tc>
                  <a:txBody>
                    <a:bodyPr/>
                    <a:lstStyle/>
                    <a:p>
                      <a:pPr indent="0" algn="ctr">
                        <a:buNone/>
                      </a:pPr>
                      <a:r>
                        <a:rPr lang="zh-CN" altLang="en-US" sz="1400" b="1"/>
                        <a:t>建质</a:t>
                      </a:r>
                      <a:r>
                        <a:rPr lang="en-US" altLang="zh-CN" sz="1400" b="1"/>
                        <a:t>[2009]87</a:t>
                      </a:r>
                      <a:r>
                        <a:rPr lang="zh-CN" altLang="en-US" sz="1400" b="1"/>
                        <a:t>号</a:t>
                      </a:r>
                    </a:p>
                  </a:txBody>
                  <a:tcPr marL="0" marR="0" marT="0" marB="0" anchor="ctr">
                    <a:noFill/>
                  </a:tcPr>
                </a:tc>
                <a:tc>
                  <a:txBody>
                    <a:bodyPr/>
                    <a:lstStyle/>
                    <a:p>
                      <a:pPr indent="0" algn="ctr">
                        <a:buNone/>
                      </a:pPr>
                      <a:r>
                        <a:rPr lang="zh-CN" altLang="en-US" sz="1400" b="1"/>
                        <a:t>住建部令第</a:t>
                      </a:r>
                      <a:r>
                        <a:rPr lang="en-US" altLang="zh-CN" sz="1400" b="1"/>
                        <a:t>37</a:t>
                      </a:r>
                      <a:r>
                        <a:rPr lang="zh-CN" altLang="en-US" sz="1400" b="1"/>
                        <a:t>号</a:t>
                      </a:r>
                    </a:p>
                  </a:txBody>
                  <a:tcPr marL="0" marR="0" marT="0" marB="0" anchor="ctr">
                    <a:noFill/>
                  </a:tcPr>
                </a:tc>
                <a:tc>
                  <a:txBody>
                    <a:bodyPr/>
                    <a:lstStyle/>
                    <a:p>
                      <a:pPr indent="0">
                        <a:buNone/>
                      </a:pPr>
                      <a:r>
                        <a:rPr lang="zh-CN" altLang="en-US" sz="1400" b="1"/>
                        <a:t>过去是住建部部门文号，现在是住建部令的形式</a:t>
                      </a:r>
                    </a:p>
                  </a:txBody>
                  <a:tcPr marL="0" marR="0" marT="0" marB="0" anchor="ctr">
                    <a:noFill/>
                  </a:tcPr>
                </a:tc>
              </a:tr>
              <a:tr h="1566545">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第十五条　专项方案实施前，编制人员或项目技术负责人应当向现场管理人员和作业人员进行安全技术交底。</a:t>
                      </a:r>
                    </a:p>
                  </a:txBody>
                  <a:tcPr marL="0" marR="0" marT="0" marB="0" anchor="ct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第十五条　专项施工方案实施前，编制人员或者项目技术负责人应当向施工现场管理人员进行方案交底。施工现场管理人员应当向作业人员进行安全技术交底，并由双方和项目专职安全生产管理人员共同签字确认。</a:t>
                      </a:r>
                    </a:p>
                  </a:txBody>
                  <a:tcPr marL="0" marR="0" marT="0" marB="0" anchor="ct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过去没有强调“由双方和项目专职安全生产管理人员共同签字确认”，现在规定由双方和项目专职安全生产管理人员共同签字确认。</a:t>
                      </a:r>
                    </a:p>
                  </a:txBody>
                  <a:tcPr marL="0" marR="0" marT="0" marB="0" anchor="ctr"/>
                </a:tc>
              </a:tr>
              <a:tr h="2280920">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第十六条　施工单位应当指定专人对专项方案实施情况进行现场监督和按规定进行监测。发现不按照专项方案施工的，应当要求其立即整改；发现有危及人身安全紧急情况的，应当立即组织作业人员撤离危险区域。施工单位技术负责人应当定期巡查专项方案实施情况。</a:t>
                      </a:r>
                    </a:p>
                  </a:txBody>
                  <a:tcPr marL="0" marR="0" marT="0" marB="0" anchor="ctr">
                    <a:noFill/>
                  </a:tcP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第十七条　施工单位应当对危大工程施工作业人员进行登记，项目负责人应当在施工现场履职。项目专职安全生产管理人员应当对专项施工方案实施情况进行现场监督，对未按照专项施工方案施工的，应当要求立即整改，并及时报告项目负责人，项目负责人应当及时组织限期整改。施工单位应当按照规定对危大工程进行施工监测和安全巡视，发现危及人身安全的紧急情况，应当立即组织作业人员撤离危险区域。</a:t>
                      </a:r>
                    </a:p>
                  </a:txBody>
                  <a:tcPr marL="0" marR="0" marT="0" marB="0" anchor="ctr">
                    <a:noFill/>
                  </a:tcP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过去未强调“项目专职安全生产管理人员应当对专项施工方案实施情况进行现场监督”，现在规定项目专职安全生产管理人员应当对专项施工方案实施情况进行现场监督。</a:t>
                      </a:r>
                    </a:p>
                  </a:txBody>
                  <a:tcPr marL="0" marR="0" marT="0" marB="0" anchor="ctr">
                    <a:noFill/>
                  </a:tcPr>
                </a:tc>
              </a:tr>
            </a:tbl>
          </a:graphicData>
        </a:graphic>
      </p:graphicFrame>
    </p:spTree>
    <p:custDataLst>
      <p:tags r:id="rId1"/>
    </p:custDataLst>
  </p:cSld>
  <p:clrMapOvr>
    <a:masterClrMapping/>
  </p:clrMapOvr>
  <p:transition spd="med" advClick="0"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24155" y="168910"/>
          <a:ext cx="8620125" cy="4925695"/>
        </p:xfrm>
        <a:graphic>
          <a:graphicData uri="http://schemas.openxmlformats.org/drawingml/2006/table">
            <a:tbl>
              <a:tblPr firstRow="1" bandRow="1">
                <a:tableStyleId>{8799B23B-EC83-4686-B30A-512413B5E67A}</a:tableStyleId>
              </a:tblPr>
              <a:tblGrid>
                <a:gridCol w="3028315"/>
                <a:gridCol w="3477895"/>
                <a:gridCol w="2113915"/>
              </a:tblGrid>
              <a:tr h="271145">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435610">
                <a:tc>
                  <a:txBody>
                    <a:bodyPr/>
                    <a:lstStyle/>
                    <a:p>
                      <a:pPr indent="0" algn="ctr">
                        <a:buNone/>
                      </a:pPr>
                      <a:r>
                        <a:rPr lang="zh-CN" altLang="en-US" sz="1400" b="1"/>
                        <a:t>建质</a:t>
                      </a:r>
                      <a:r>
                        <a:rPr lang="en-US" altLang="zh-CN" sz="1400" b="1"/>
                        <a:t>[2009]87</a:t>
                      </a:r>
                      <a:r>
                        <a:rPr lang="zh-CN" altLang="en-US" sz="1400" b="1"/>
                        <a:t>号</a:t>
                      </a:r>
                    </a:p>
                  </a:txBody>
                  <a:tcPr marL="0" marR="0" marT="0" marB="0" anchor="ctr">
                    <a:noFill/>
                  </a:tcPr>
                </a:tc>
                <a:tc>
                  <a:txBody>
                    <a:bodyPr/>
                    <a:lstStyle/>
                    <a:p>
                      <a:pPr indent="0" algn="ctr">
                        <a:buNone/>
                      </a:pPr>
                      <a:r>
                        <a:rPr lang="zh-CN" altLang="en-US" sz="1400" b="1"/>
                        <a:t>住建部令第</a:t>
                      </a:r>
                      <a:r>
                        <a:rPr lang="en-US" altLang="zh-CN" sz="1400" b="1"/>
                        <a:t>37</a:t>
                      </a:r>
                      <a:r>
                        <a:rPr lang="zh-CN" altLang="en-US" sz="1400" b="1"/>
                        <a:t>号</a:t>
                      </a:r>
                    </a:p>
                  </a:txBody>
                  <a:tcPr marL="0" marR="0" marT="0" marB="0" anchor="ctr">
                    <a:noFill/>
                  </a:tcPr>
                </a:tc>
                <a:tc>
                  <a:txBody>
                    <a:bodyPr/>
                    <a:lstStyle/>
                    <a:p>
                      <a:pPr indent="0">
                        <a:buNone/>
                      </a:pPr>
                      <a:r>
                        <a:rPr lang="zh-CN" altLang="en-US" sz="1400" b="1"/>
                        <a:t>过去是住建部部门文号，现在是住建部令的形式</a:t>
                      </a:r>
                    </a:p>
                  </a:txBody>
                  <a:tcPr marL="0" marR="0" marT="0" marB="0" anchor="ctr">
                    <a:noFill/>
                  </a:tcPr>
                </a:tc>
              </a:tr>
              <a:tr h="1717675">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第二十二条　各地住房城乡建设主管部门应当根据本地区实际情况，制定专家资格审查办法和管理制度并建立专家诚信档案，及时更新专家库。</a:t>
                      </a:r>
                    </a:p>
                  </a:txBody>
                  <a:tcPr marL="0" marR="0" marT="0" marB="0" anchor="ct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第十三条　专家论证会后，应当形成论证报告，对专项施工方案提出通过、修改后通过或者不通过的一致意见。专家对论证报告负责并签字确认。</a:t>
                      </a:r>
                    </a:p>
                  </a:txBody>
                  <a:tcPr marL="0" marR="0" marT="0" marB="0" anchor="ct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过去未强调“专家对论证报告负责”，现在明确规定专家对论证报告负责，且提出了对专项施工方案提出</a:t>
                      </a:r>
                      <a:r>
                        <a:rPr lang="en-US" altLang="zh-CN" sz="1400" b="1">
                          <a:solidFill>
                            <a:schemeClr val="tx1"/>
                          </a:solidFill>
                          <a:latin typeface="微软雅黑" panose="020B0503020204020204" pitchFamily="34" charset="-122"/>
                          <a:ea typeface="微软雅黑" panose="020B0503020204020204" pitchFamily="34" charset="-122"/>
                          <a:cs typeface="Helvetica Neue" charset="0"/>
                        </a:rPr>
                        <a:t>……“</a:t>
                      </a: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一致意见”。</a:t>
                      </a:r>
                    </a:p>
                  </a:txBody>
                  <a:tcPr marL="0" marR="0" marT="0" marB="0" anchor="ctr"/>
                </a:tc>
              </a:tr>
              <a:tr h="2501265">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第十九条　监理单位应当对专项方案实施情况进行现场监理；对不按专项方案实施的，应当责令整改，施工单位拒不整改的，应当及时向建设单位报告；建设单位接到监理单位报告后，应当立即责令施工单位停工整改；施工单位仍不停工整改的，建设单位应当及时向住房城乡建设主管部门报告。</a:t>
                      </a:r>
                    </a:p>
                  </a:txBody>
                  <a:tcPr marL="0" marR="0" marT="0" marB="0" anchor="ctr">
                    <a:noFill/>
                  </a:tcP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第十九条　监理单位发现施工单位未按照专项施工方案施工的，应当要求其进行整改；情节严重的，应当要求其暂停施工，并及时报告建设单位。施工单位拒不整改或者不停止施工的，监理单位应当及时报告建设单位和工程所在地住房城乡建设主管部门。</a:t>
                      </a:r>
                    </a:p>
                  </a:txBody>
                  <a:tcPr marL="0" marR="0" marT="0" marB="0" anchor="ctr">
                    <a:noFill/>
                  </a:tcPr>
                </a:tc>
                <a:tc>
                  <a:txBody>
                    <a:bodyPr/>
                    <a:lstStyle/>
                    <a:p>
                      <a:pPr indent="0">
                        <a:buNone/>
                      </a:pPr>
                      <a:r>
                        <a:rPr lang="zh-CN" altLang="en-US" sz="1400" b="1">
                          <a:solidFill>
                            <a:schemeClr val="tx1"/>
                          </a:solidFill>
                          <a:latin typeface="微软雅黑" panose="020B0503020204020204" pitchFamily="34" charset="-122"/>
                          <a:ea typeface="微软雅黑" panose="020B0503020204020204" pitchFamily="34" charset="-122"/>
                          <a:cs typeface="Helvetica Neue" charset="0"/>
                        </a:rPr>
                        <a:t>过去强调由建设单位应当及时向住房城乡建设主管部门报告，现在规定由监理单位应当及时报告工程所在地住房城乡建设主管部门。</a:t>
                      </a:r>
                    </a:p>
                  </a:txBody>
                  <a:tcPr marL="0" marR="0" marT="0" marB="0" anchor="ctr">
                    <a:noFill/>
                  </a:tcPr>
                </a:tc>
              </a:tr>
            </a:tbl>
          </a:graphicData>
        </a:graphic>
      </p:graphicFrame>
    </p:spTree>
    <p:custDataLst>
      <p:tags r:id="rId1"/>
    </p:custDataLst>
  </p:cSld>
  <p:clrMapOvr>
    <a:masterClrMapping/>
  </p:clrMapOvr>
  <p:transition spd="med"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7169" name="标题 1"/>
          <p:cNvSpPr>
            <a:spLocks noGrp="1"/>
          </p:cNvSpPr>
          <p:nvPr>
            <p:ph type="title"/>
          </p:nvPr>
        </p:nvSpPr>
        <p:spPr>
          <a:xfrm>
            <a:off x="441325" y="150495"/>
            <a:ext cx="8562340" cy="419735"/>
          </a:xfrm>
        </p:spPr>
        <p:txBody>
          <a:bodyPr anchor="b">
            <a:normAutofit fontScale="90000"/>
          </a:bodyPr>
          <a:lstStyle/>
          <a:p>
            <a:r>
              <a:rPr lang="zh-CN" altLang="en-US" sz="3600" b="1">
                <a:solidFill>
                  <a:srgbClr val="FF0000"/>
                </a:solidFill>
              </a:rPr>
              <a:t>什么是安全？</a:t>
            </a:r>
          </a:p>
        </p:txBody>
      </p:sp>
      <p:sp>
        <p:nvSpPr>
          <p:cNvPr id="7170" name="内容占位符 2"/>
          <p:cNvSpPr>
            <a:spLocks noGrp="1"/>
          </p:cNvSpPr>
          <p:nvPr>
            <p:ph idx="1"/>
          </p:nvPr>
        </p:nvSpPr>
        <p:spPr>
          <a:xfrm>
            <a:off x="312420" y="483235"/>
            <a:ext cx="8374380" cy="4429125"/>
          </a:xfrm>
        </p:spPr>
        <p:txBody>
          <a:bodyPr anchor="t">
            <a:normAutofit/>
          </a:bodyPr>
          <a:lstStyle/>
          <a:p>
            <a:r>
              <a:rPr lang="en-US" altLang="zh-CN" sz="2600" b="1">
                <a:solidFill>
                  <a:srgbClr val="000099"/>
                </a:solidFill>
              </a:rPr>
              <a:t>1</a:t>
            </a:r>
            <a:r>
              <a:rPr lang="zh-CN" altLang="en-US" sz="2600" b="1">
                <a:solidFill>
                  <a:srgbClr val="000099"/>
                </a:solidFill>
              </a:rPr>
              <a:t>、没有危险；</a:t>
            </a:r>
          </a:p>
          <a:p>
            <a:r>
              <a:rPr lang="en-US" altLang="zh-CN" sz="2600" b="1">
                <a:solidFill>
                  <a:srgbClr val="000099"/>
                </a:solidFill>
              </a:rPr>
              <a:t>2</a:t>
            </a:r>
            <a:r>
              <a:rPr lang="zh-CN" altLang="en-US" sz="2600" b="1">
                <a:solidFill>
                  <a:srgbClr val="000099"/>
                </a:solidFill>
              </a:rPr>
              <a:t>、危险受控；怎么控？控不住就是隐患！（隐患的来源）</a:t>
            </a:r>
          </a:p>
          <a:p>
            <a:r>
              <a:rPr lang="zh-CN" altLang="en-US" sz="2600" b="1">
                <a:solidFill>
                  <a:srgbClr val="000099"/>
                </a:solidFill>
              </a:rPr>
              <a:t>安全措施：</a:t>
            </a:r>
            <a:r>
              <a:rPr lang="en-US" altLang="zh-CN" sz="2600" b="1">
                <a:solidFill>
                  <a:srgbClr val="000099"/>
                </a:solidFill>
              </a:rPr>
              <a:t>4</a:t>
            </a:r>
            <a:r>
              <a:rPr lang="zh-CN" altLang="en-US" sz="2600" b="1">
                <a:solidFill>
                  <a:srgbClr val="000099"/>
                </a:solidFill>
              </a:rPr>
              <a:t>个</a:t>
            </a:r>
          </a:p>
          <a:p>
            <a:r>
              <a:rPr lang="zh-CN" altLang="en-US" sz="2600" b="1">
                <a:solidFill>
                  <a:srgbClr val="000099"/>
                </a:solidFill>
              </a:rPr>
              <a:t>隐患：</a:t>
            </a:r>
            <a:r>
              <a:rPr lang="en-US" altLang="zh-CN" sz="2600" b="1">
                <a:solidFill>
                  <a:srgbClr val="000099"/>
                </a:solidFill>
              </a:rPr>
              <a:t>4</a:t>
            </a:r>
            <a:r>
              <a:rPr lang="zh-CN" altLang="en-US" sz="2600" b="1">
                <a:solidFill>
                  <a:srgbClr val="000099"/>
                </a:solidFill>
              </a:rPr>
              <a:t>个</a:t>
            </a:r>
            <a:r>
              <a:rPr lang="zh-CN" altLang="en-US" sz="2600" b="1">
                <a:solidFill>
                  <a:srgbClr val="FF0000"/>
                </a:solidFill>
              </a:rPr>
              <a:t>（四个隐患间的关系是什么？为什么安全检查如何进行评价？</a:t>
            </a:r>
            <a:r>
              <a:rPr lang="en-US" altLang="zh-CN" sz="2600" b="1">
                <a:solidFill>
                  <a:srgbClr val="FF0000"/>
                </a:solidFill>
              </a:rPr>
              <a:t>“</a:t>
            </a:r>
            <a:r>
              <a:rPr lang="zh-CN" altLang="en-US" sz="2600" b="1">
                <a:solidFill>
                  <a:srgbClr val="FF0000"/>
                </a:solidFill>
              </a:rPr>
              <a:t>四不放过</a:t>
            </a:r>
            <a:r>
              <a:rPr lang="en-US" altLang="zh-CN" sz="2600" b="1">
                <a:solidFill>
                  <a:srgbClr val="FF0000"/>
                </a:solidFill>
              </a:rPr>
              <a:t>”</a:t>
            </a:r>
            <a:r>
              <a:rPr lang="zh-CN" altLang="en-US" sz="2600" b="1">
                <a:solidFill>
                  <a:srgbClr val="FF0000"/>
                </a:solidFill>
              </a:rPr>
              <a:t>如何提前用）</a:t>
            </a:r>
          </a:p>
          <a:p>
            <a:r>
              <a:rPr lang="zh-CN" altLang="en-US" sz="2600" b="1">
                <a:solidFill>
                  <a:srgbClr val="000099"/>
                </a:solidFill>
              </a:rPr>
              <a:t>事故调查要素：</a:t>
            </a:r>
            <a:r>
              <a:rPr lang="en-US" altLang="zh-CN" sz="2600" b="1">
                <a:solidFill>
                  <a:srgbClr val="000099"/>
                </a:solidFill>
              </a:rPr>
              <a:t>4</a:t>
            </a:r>
            <a:r>
              <a:rPr lang="zh-CN" altLang="en-US" sz="2600" b="1">
                <a:solidFill>
                  <a:srgbClr val="000099"/>
                </a:solidFill>
              </a:rPr>
              <a:t>个</a:t>
            </a:r>
          </a:p>
          <a:p>
            <a:r>
              <a:rPr lang="zh-CN" altLang="en-US" sz="2600" b="1">
                <a:solidFill>
                  <a:srgbClr val="000099"/>
                </a:solidFill>
              </a:rPr>
              <a:t>安全检查与督查要素：</a:t>
            </a:r>
            <a:r>
              <a:rPr lang="en-US" altLang="zh-CN" sz="2600" b="1">
                <a:solidFill>
                  <a:srgbClr val="000099"/>
                </a:solidFill>
              </a:rPr>
              <a:t>4</a:t>
            </a:r>
            <a:r>
              <a:rPr lang="zh-CN" altLang="en-US" sz="2600" b="1">
                <a:solidFill>
                  <a:srgbClr val="000099"/>
                </a:solidFill>
              </a:rPr>
              <a:t>个</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20320" y="4146550"/>
            <a:ext cx="9103360" cy="1006475"/>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173355" y="120650"/>
          <a:ext cx="8826500" cy="5100320"/>
        </p:xfrm>
        <a:graphic>
          <a:graphicData uri="http://schemas.openxmlformats.org/drawingml/2006/table">
            <a:tbl>
              <a:tblPr firstRow="1" bandRow="1">
                <a:tableStyleId>{8799B23B-EC83-4686-B30A-512413B5E67A}</a:tableStyleId>
              </a:tblPr>
              <a:tblGrid>
                <a:gridCol w="1681480"/>
                <a:gridCol w="4980305"/>
                <a:gridCol w="2164715"/>
              </a:tblGrid>
              <a:tr h="267970">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448310">
                <a:tc>
                  <a:txBody>
                    <a:bodyPr/>
                    <a:lstStyle/>
                    <a:p>
                      <a:pPr indent="0" algn="ctr">
                        <a:buNone/>
                      </a:pPr>
                      <a:r>
                        <a:rPr lang="zh-CN" altLang="en-US" sz="1400" b="1"/>
                        <a:t>建质</a:t>
                      </a:r>
                      <a:r>
                        <a:rPr lang="en-US" altLang="zh-CN" sz="1400" b="1"/>
                        <a:t>[2009]87</a:t>
                      </a:r>
                      <a:r>
                        <a:rPr lang="zh-CN" altLang="en-US" sz="1400" b="1"/>
                        <a:t>号</a:t>
                      </a:r>
                    </a:p>
                  </a:txBody>
                  <a:tcPr marL="0" marR="0" marT="0" marB="0" anchor="ctr">
                    <a:noFill/>
                  </a:tcPr>
                </a:tc>
                <a:tc>
                  <a:txBody>
                    <a:bodyPr/>
                    <a:lstStyle/>
                    <a:p>
                      <a:pPr indent="0" algn="ctr">
                        <a:buNone/>
                      </a:pPr>
                      <a:r>
                        <a:rPr lang="zh-CN" altLang="en-US" sz="1400" b="1"/>
                        <a:t>住建部令第</a:t>
                      </a:r>
                      <a:r>
                        <a:rPr lang="en-US" altLang="zh-CN" sz="1400" b="1"/>
                        <a:t>37</a:t>
                      </a:r>
                      <a:r>
                        <a:rPr lang="zh-CN" altLang="en-US" sz="1400" b="1"/>
                        <a:t>号</a:t>
                      </a:r>
                    </a:p>
                  </a:txBody>
                  <a:tcPr marL="0" marR="0" marT="0" marB="0" anchor="ctr">
                    <a:noFill/>
                  </a:tcPr>
                </a:tc>
                <a:tc>
                  <a:txBody>
                    <a:bodyPr/>
                    <a:lstStyle/>
                    <a:p>
                      <a:pPr indent="0">
                        <a:buNone/>
                      </a:pPr>
                      <a:r>
                        <a:rPr lang="zh-CN" altLang="en-US" sz="1400" b="1"/>
                        <a:t>过去是住建部部门文号，现在是住建部令的形式</a:t>
                      </a:r>
                    </a:p>
                  </a:txBody>
                  <a:tcPr marL="0" marR="0" marT="0" marB="0" anchor="ctr">
                    <a:noFill/>
                  </a:tcPr>
                </a:tc>
              </a:tr>
              <a:tr h="1694815">
                <a:tc>
                  <a:txBody>
                    <a:bodyPr/>
                    <a:lstStyle/>
                    <a:p>
                      <a:pPr indent="0" algn="ctr">
                        <a:buNone/>
                      </a:pP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a:t>
                      </a:r>
                    </a:p>
                  </a:txBody>
                  <a:tcPr marL="0" marR="0" marT="0" marB="0" anchor="ct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第二十条　对于按照规定需要进行第三方监测的危大工程，建设单位应当委托具有相应勘察资质的单位进行监测。监测单位应当编制监测方案。监测方案由监测单位技术负责人审核签字并加盖单位公章，报送监理单位后方可实施。监测单位应当按照监测方案开展监测，及时向建设单位报送监测成果，并对监测成果负责；发现异常时，及时向建设、设计、施工、监理单位报告，建设单位应当立即组织相关单位采取处置措施。</a:t>
                      </a:r>
                    </a:p>
                  </a:txBody>
                  <a:tcPr marL="0" marR="0" marT="0" marB="0" anchor="ct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过去没有关于第三方监测管理要求，现在明确了第三方监测管理要求。</a:t>
                      </a:r>
                    </a:p>
                  </a:txBody>
                  <a:tcPr marL="0" marR="0" marT="0" marB="0" anchor="ctr"/>
                </a:tc>
              </a:tr>
              <a:tr h="2689225">
                <a:tc>
                  <a:txBody>
                    <a:bodyPr/>
                    <a:lstStyle/>
                    <a:p>
                      <a:pPr indent="0" algn="ctr">
                        <a:buNone/>
                      </a:pP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a:t>
                      </a:r>
                    </a:p>
                  </a:txBody>
                  <a:tcPr marL="0" marR="0" marT="0" marB="0" anchor="ctr">
                    <a:noFill/>
                  </a:tcP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第五章　监督管理第二十六条　县级以上地方人民政府住房城乡建设主管部门或者所属施工安全监督机构，应当根据监督工作计划对危大工程进行抽查。县级以上地方人民政府住房城乡建设主管部门或者所属施工安全监督机构，可以通过政府购买技术服务方式，聘请具有专业技术能力的单位和人员对危大工程进行检查，所需费用向本级财政申请予以保障。第二十七条　县级以上地方人民政府住房城乡建设主管部门或者所属施工安全监督机构，在监督抽查中发现危大工程存在安全隐患的，应当责令施工单位整改；重大安全事故隐患排除前或者排除过程中无法保证安全的，责令从危险区域内撤出作业人员或者暂时停止施工；对依法应当给予行政处罚的行为，应当依法作出行政处罚决定。</a:t>
                      </a:r>
                    </a:p>
                  </a:txBody>
                  <a:tcPr marL="0" marR="0" marT="0" marB="0" anchor="ctr">
                    <a:noFill/>
                  </a:tcP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过去没有专门的监督管理要求，现在增加了县级以上地方人民政府住房城乡建设主管部门或者所属施工安全监督机构监督管理职责。</a:t>
                      </a:r>
                    </a:p>
                  </a:txBody>
                  <a:tcPr marL="0" marR="0" marT="0" marB="0" anchor="ctr">
                    <a:noFill/>
                  </a:tcPr>
                </a:tc>
              </a:tr>
            </a:tbl>
          </a:graphicData>
        </a:graphic>
      </p:graphicFrame>
    </p:spTree>
    <p:custDataLst>
      <p:tags r:id="rId1"/>
    </p:custDataLst>
  </p:cSld>
  <p:clrMapOvr>
    <a:masterClrMapping/>
  </p:clrMapOvr>
  <p:transition spd="med" advClick="0" advTm="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30505" y="600710"/>
          <a:ext cx="8490585" cy="4062095"/>
        </p:xfrm>
        <a:graphic>
          <a:graphicData uri="http://schemas.openxmlformats.org/drawingml/2006/table">
            <a:tbl>
              <a:tblPr firstRow="1" bandRow="1">
                <a:tableStyleId>{8799B23B-EC83-4686-B30A-512413B5E67A}</a:tableStyleId>
              </a:tblPr>
              <a:tblGrid>
                <a:gridCol w="1631950"/>
                <a:gridCol w="4780280"/>
                <a:gridCol w="2078355"/>
              </a:tblGrid>
              <a:tr h="447675">
                <a:tc>
                  <a:txBody>
                    <a:bodyPr/>
                    <a:lstStyle/>
                    <a:p>
                      <a:pPr indent="0" algn="ctr">
                        <a:buNone/>
                      </a:pPr>
                      <a:r>
                        <a:rPr lang="zh-CN" altLang="en-US" sz="1600">
                          <a:solidFill>
                            <a:srgbClr val="FF0000"/>
                          </a:solidFill>
                        </a:rPr>
                        <a:t>过去</a:t>
                      </a:r>
                    </a:p>
                  </a:txBody>
                  <a:tcPr marL="0" marR="0" marT="0" marB="0" anchor="ctr">
                    <a:solidFill>
                      <a:srgbClr val="D9E9F2"/>
                    </a:solidFill>
                  </a:tcPr>
                </a:tc>
                <a:tc>
                  <a:txBody>
                    <a:bodyPr/>
                    <a:lstStyle/>
                    <a:p>
                      <a:pPr indent="0" algn="ctr">
                        <a:buNone/>
                      </a:pPr>
                      <a:r>
                        <a:rPr lang="zh-CN" altLang="en-US" sz="1600">
                          <a:solidFill>
                            <a:srgbClr val="FF0000"/>
                          </a:solidFill>
                        </a:rPr>
                        <a:t>现在</a:t>
                      </a:r>
                    </a:p>
                  </a:txBody>
                  <a:tcPr marL="0" marR="0" marT="0" marB="0" anchor="ctr">
                    <a:solidFill>
                      <a:srgbClr val="D9E9F2"/>
                    </a:solidFill>
                  </a:tcPr>
                </a:tc>
                <a:tc>
                  <a:txBody>
                    <a:bodyPr/>
                    <a:lstStyle/>
                    <a:p>
                      <a:pPr indent="0" algn="ctr">
                        <a:buNone/>
                      </a:pPr>
                      <a:r>
                        <a:rPr lang="zh-CN" altLang="en-US" sz="1600">
                          <a:solidFill>
                            <a:srgbClr val="FF0000"/>
                          </a:solidFill>
                        </a:rPr>
                        <a:t>变化分析</a:t>
                      </a:r>
                    </a:p>
                  </a:txBody>
                  <a:tcPr marL="0" marR="0" marT="0" marB="0" anchor="ctr">
                    <a:solidFill>
                      <a:srgbClr val="D9E9F2"/>
                    </a:solidFill>
                  </a:tcPr>
                </a:tc>
              </a:tr>
              <a:tr h="784225">
                <a:tc>
                  <a:txBody>
                    <a:bodyPr/>
                    <a:lstStyle/>
                    <a:p>
                      <a:pPr indent="0" algn="ctr">
                        <a:buNone/>
                      </a:pPr>
                      <a:r>
                        <a:rPr lang="zh-CN" altLang="en-US" sz="1600" b="1"/>
                        <a:t>建质</a:t>
                      </a:r>
                      <a:r>
                        <a:rPr lang="en-US" altLang="zh-CN" sz="1600" b="1"/>
                        <a:t>[2009]87</a:t>
                      </a:r>
                      <a:r>
                        <a:rPr lang="zh-CN" altLang="en-US" sz="1600" b="1"/>
                        <a:t>号</a:t>
                      </a:r>
                    </a:p>
                  </a:txBody>
                  <a:tcPr marL="0" marR="0" marT="0" marB="0" anchor="ctr">
                    <a:noFill/>
                  </a:tcPr>
                </a:tc>
                <a:tc>
                  <a:txBody>
                    <a:bodyPr/>
                    <a:lstStyle/>
                    <a:p>
                      <a:pPr indent="0" algn="ctr">
                        <a:buNone/>
                      </a:pPr>
                      <a:r>
                        <a:rPr lang="zh-CN" altLang="en-US" sz="1600" b="1"/>
                        <a:t>住建部令第</a:t>
                      </a:r>
                      <a:r>
                        <a:rPr lang="en-US" altLang="zh-CN" sz="1600" b="1"/>
                        <a:t>37</a:t>
                      </a:r>
                      <a:r>
                        <a:rPr lang="zh-CN" altLang="en-US" sz="1600" b="1"/>
                        <a:t>号</a:t>
                      </a:r>
                    </a:p>
                  </a:txBody>
                  <a:tcPr marL="0" marR="0" marT="0" marB="0" anchor="ctr">
                    <a:noFill/>
                  </a:tcPr>
                </a:tc>
                <a:tc>
                  <a:txBody>
                    <a:bodyPr/>
                    <a:lstStyle/>
                    <a:p>
                      <a:pPr indent="0">
                        <a:buNone/>
                      </a:pPr>
                      <a:r>
                        <a:rPr lang="zh-CN" altLang="en-US" sz="1600" b="1"/>
                        <a:t>过去是住建部部门文号，现在是住建部令的形式</a:t>
                      </a:r>
                    </a:p>
                  </a:txBody>
                  <a:tcPr marL="0" marR="0" marT="0" marB="0" anchor="ctr">
                    <a:noFill/>
                  </a:tcPr>
                </a:tc>
              </a:tr>
              <a:tr h="2830195">
                <a:tc>
                  <a:txBody>
                    <a:bodyPr/>
                    <a:lstStyle/>
                    <a:p>
                      <a:pPr indent="0" algn="ctr">
                        <a:buNone/>
                      </a:pP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a:t>
                      </a:r>
                    </a:p>
                  </a:txBody>
                  <a:tcPr marL="0" marR="0" marT="0" marB="0" anchor="ct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第六章　法律责任第二十九条　建设单位有下列行为之一的，责令限期改正，并处</a:t>
                      </a: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1</a:t>
                      </a: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万元以上</a:t>
                      </a: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3</a:t>
                      </a: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万元以下的罚款；对直接负责的主管人员和其他直接责任人员处</a:t>
                      </a: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1000</a:t>
                      </a: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元以上</a:t>
                      </a: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5000</a:t>
                      </a: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元以下的罚款</a:t>
                      </a:r>
                      <a:r>
                        <a:rPr lang="en-US" altLang="zh-CN" sz="1400" b="1">
                          <a:solidFill>
                            <a:srgbClr val="3E3E3E"/>
                          </a:solidFill>
                          <a:latin typeface="微软雅黑" panose="020B0503020204020204" pitchFamily="34" charset="-122"/>
                          <a:ea typeface="微软雅黑" panose="020B0503020204020204" pitchFamily="34" charset="-122"/>
                          <a:cs typeface="Helvetica Neue" charset="0"/>
                        </a:rPr>
                        <a:t>……</a:t>
                      </a:r>
                      <a:endParaRPr lang="zh-CN" altLang="en-US" sz="1400" b="1">
                        <a:solidFill>
                          <a:srgbClr val="3E3E3E"/>
                        </a:solidFill>
                        <a:latin typeface="微软雅黑" panose="020B0503020204020204" pitchFamily="34" charset="-122"/>
                        <a:ea typeface="微软雅黑" panose="020B0503020204020204" pitchFamily="34" charset="-122"/>
                        <a:cs typeface="Helvetica Neue" charset="0"/>
                      </a:endParaRPr>
                    </a:p>
                  </a:txBody>
                  <a:tcPr marL="0" marR="0" marT="0" marB="0" anchor="ctr"/>
                </a:tc>
                <a:tc>
                  <a:txBody>
                    <a:bodyPr/>
                    <a:lstStyle/>
                    <a:p>
                      <a:pPr indent="0">
                        <a:buNone/>
                      </a:pPr>
                      <a:r>
                        <a:rPr lang="zh-CN" altLang="en-US" sz="1400" b="1">
                          <a:solidFill>
                            <a:srgbClr val="3E3E3E"/>
                          </a:solidFill>
                          <a:latin typeface="微软雅黑" panose="020B0503020204020204" pitchFamily="34" charset="-122"/>
                          <a:ea typeface="微软雅黑" panose="020B0503020204020204" pitchFamily="34" charset="-122"/>
                          <a:cs typeface="Helvetica Neue" charset="0"/>
                        </a:rPr>
                        <a:t>过去没有设置法律责任条款，现在增加了法律责任专项章节。</a:t>
                      </a:r>
                    </a:p>
                  </a:txBody>
                  <a:tcPr marL="0" marR="0" marT="0" marB="0" anchor="ctr"/>
                </a:tc>
              </a:tr>
            </a:tbl>
          </a:graphicData>
        </a:graphic>
      </p:graphicFrame>
    </p:spTree>
    <p:custDataLst>
      <p:tags r:id="rId1"/>
    </p:custDataLst>
  </p:cSld>
  <p:clrMapOvr>
    <a:masterClrMapping/>
  </p:clrMapOvr>
  <p:transition spd="med" advClick="0" advTm="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3076" name="MH_Others_2"/>
          <p:cNvSpPr>
            <a:spLocks noChangeArrowheads="1"/>
          </p:cNvSpPr>
          <p:nvPr/>
        </p:nvSpPr>
        <p:spPr bwMode="auto">
          <a:xfrm rot="18890545">
            <a:off x="-654126" y="479774"/>
            <a:ext cx="2896366" cy="616744"/>
          </a:xfrm>
          <a:custGeom>
            <a:avLst/>
            <a:gdLst>
              <a:gd name="T0" fmla="*/ 7672241 w 2784501"/>
              <a:gd name="T1" fmla="*/ 1616707 h 586015"/>
              <a:gd name="T2" fmla="*/ 0 w 2784501"/>
              <a:gd name="T3" fmla="*/ 1619247 h 586015"/>
              <a:gd name="T4" fmla="*/ 1654735 w 2784501"/>
              <a:gd name="T5" fmla="*/ 1473 h 586015"/>
              <a:gd name="T6" fmla="*/ 6100564 w 2784501"/>
              <a:gd name="T7" fmla="*/ 0 h 586015"/>
              <a:gd name="T8" fmla="*/ 0 60000 65536"/>
              <a:gd name="T9" fmla="*/ 0 60000 65536"/>
              <a:gd name="T10" fmla="*/ 0 60000 65536"/>
              <a:gd name="T11" fmla="*/ 0 60000 65536"/>
              <a:gd name="T12" fmla="*/ 0 w 2784501"/>
              <a:gd name="T13" fmla="*/ 0 h 586015"/>
              <a:gd name="T14" fmla="*/ 2784501 w 2784501"/>
              <a:gd name="T15" fmla="*/ 586015 h 586015"/>
            </a:gdLst>
            <a:ahLst/>
            <a:cxnLst>
              <a:cxn ang="T8">
                <a:pos x="T0" y="T1"/>
              </a:cxn>
              <a:cxn ang="T9">
                <a:pos x="T2" y="T3"/>
              </a:cxn>
              <a:cxn ang="T10">
                <a:pos x="T4" y="T5"/>
              </a:cxn>
              <a:cxn ang="T11">
                <a:pos x="T6" y="T7"/>
              </a:cxn>
            </a:cxnLst>
            <a:rect l="T12" t="T13" r="T14" b="T15"/>
            <a:pathLst>
              <a:path w="2784501" h="586015">
                <a:moveTo>
                  <a:pt x="2784501" y="585096"/>
                </a:moveTo>
                <a:lnTo>
                  <a:pt x="0" y="586015"/>
                </a:lnTo>
                <a:lnTo>
                  <a:pt x="600556" y="533"/>
                </a:lnTo>
                <a:lnTo>
                  <a:pt x="2214090" y="0"/>
                </a:lnTo>
                <a:lnTo>
                  <a:pt x="2784501" y="585096"/>
                </a:lnTo>
                <a:close/>
              </a:path>
            </a:pathLst>
          </a:custGeom>
          <a:solidFill>
            <a:schemeClr val="accent2"/>
          </a:solidFill>
          <a:ln w="9525">
            <a:noFill/>
            <a:bevel/>
          </a:ln>
        </p:spPr>
        <p:txBody>
          <a:bodyPr lIns="0" tIns="0" rIns="0" bIns="0" anchor="ctr"/>
          <a:lstStyle/>
          <a:p>
            <a:pPr algn="ctr">
              <a:spcBef>
                <a:spcPts val="565"/>
              </a:spcBef>
            </a:pPr>
            <a:r>
              <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章 节 </a:t>
            </a:r>
            <a:endParaRPr lang="zh-CN" altLang="en-US" sz="1600" dirty="0"/>
          </a:p>
        </p:txBody>
      </p:sp>
      <p:sp>
        <p:nvSpPr>
          <p:cNvPr id="3078" name="MH_Number_2"/>
          <p:cNvSpPr>
            <a:spLocks noChangeArrowheads="1"/>
          </p:cNvSpPr>
          <p:nvPr/>
        </p:nvSpPr>
        <p:spPr bwMode="auto">
          <a:xfrm>
            <a:off x="4585970" y="1135380"/>
            <a:ext cx="525780" cy="433705"/>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zh-CN" altLang="en-US" sz="27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二</a:t>
            </a:r>
          </a:p>
        </p:txBody>
      </p:sp>
      <p:sp>
        <p:nvSpPr>
          <p:cNvPr id="3079" name="MH_Number_1"/>
          <p:cNvSpPr>
            <a:spLocks noChangeArrowheads="1"/>
          </p:cNvSpPr>
          <p:nvPr/>
        </p:nvSpPr>
        <p:spPr bwMode="auto">
          <a:xfrm flipH="1">
            <a:off x="4585335" y="571500"/>
            <a:ext cx="525780"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一</a:t>
            </a:r>
          </a:p>
        </p:txBody>
      </p:sp>
      <p:sp>
        <p:nvSpPr>
          <p:cNvPr id="3080" name="MH_Number_2"/>
          <p:cNvSpPr>
            <a:spLocks noChangeArrowheads="1"/>
          </p:cNvSpPr>
          <p:nvPr/>
        </p:nvSpPr>
        <p:spPr bwMode="auto">
          <a:xfrm>
            <a:off x="4585970" y="2209800"/>
            <a:ext cx="527050"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zh-CN" altLang="en-US" sz="27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四</a:t>
            </a:r>
          </a:p>
        </p:txBody>
      </p:sp>
      <p:sp>
        <p:nvSpPr>
          <p:cNvPr id="3081" name="MH_Number_1"/>
          <p:cNvSpPr>
            <a:spLocks noChangeArrowheads="1"/>
          </p:cNvSpPr>
          <p:nvPr/>
        </p:nvSpPr>
        <p:spPr bwMode="auto">
          <a:xfrm flipH="1">
            <a:off x="4585970" y="1675130"/>
            <a:ext cx="524510"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zh-CN" altLang="en-US" sz="27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三</a:t>
            </a:r>
          </a:p>
        </p:txBody>
      </p:sp>
      <p:sp>
        <p:nvSpPr>
          <p:cNvPr id="3085" name="TextBox 4"/>
          <p:cNvSpPr>
            <a:spLocks noChangeArrowheads="1"/>
          </p:cNvSpPr>
          <p:nvPr/>
        </p:nvSpPr>
        <p:spPr bwMode="auto">
          <a:xfrm>
            <a:off x="5226995" y="2209941"/>
            <a:ext cx="2424076" cy="607060"/>
          </a:xfrm>
          <a:prstGeom prst="rect">
            <a:avLst/>
          </a:prstGeom>
          <a:noFill/>
          <a:ln w="9525">
            <a:noFill/>
            <a:bevel/>
          </a:ln>
        </p:spPr>
        <p:txBody>
          <a:bodyPr wrap="square" lIns="68580" tIns="34290" rIns="68580" bIns="34290">
            <a:spAutoFit/>
          </a:bodyPr>
          <a:lstStyle/>
          <a:p>
            <a:pPr lvl="0"/>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现场安全管理</a:t>
            </a:r>
          </a:p>
          <a:p>
            <a:pPr lvl="0"/>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7" name="TextBox 4"/>
          <p:cNvSpPr>
            <a:spLocks noChangeArrowheads="1"/>
          </p:cNvSpPr>
          <p:nvPr/>
        </p:nvSpPr>
        <p:spPr bwMode="auto">
          <a:xfrm>
            <a:off x="5226531" y="1135673"/>
            <a:ext cx="2593769" cy="607060"/>
          </a:xfrm>
          <a:prstGeom prst="rect">
            <a:avLst/>
          </a:prstGeom>
          <a:noFill/>
          <a:ln w="9525">
            <a:noFill/>
            <a:bevel/>
          </a:ln>
        </p:spPr>
        <p:txBody>
          <a:bodyPr wrap="square" lIns="68580" tIns="34290" rIns="68580" bIns="34290">
            <a:spAutoFit/>
          </a:bodyPr>
          <a:lstStyle/>
          <a:p>
            <a:pPr lvl="0"/>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前期保障</a:t>
            </a:r>
          </a:p>
          <a:p>
            <a:pPr lvl="0"/>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91" name="TextBox 4"/>
          <p:cNvSpPr>
            <a:spLocks noChangeArrowheads="1"/>
          </p:cNvSpPr>
          <p:nvPr/>
        </p:nvSpPr>
        <p:spPr bwMode="auto">
          <a:xfrm>
            <a:off x="3764915" y="571500"/>
            <a:ext cx="752475" cy="607060"/>
          </a:xfrm>
          <a:prstGeom prst="rect">
            <a:avLst/>
          </a:prstGeom>
          <a:noFill/>
          <a:ln w="9525">
            <a:noFill/>
            <a:bevel/>
          </a:ln>
        </p:spPr>
        <p:txBody>
          <a:bodyPr wrap="square" lIns="68580" tIns="34290" rIns="68580" bIns="3429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总则</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93" name="TextBox 4"/>
          <p:cNvSpPr>
            <a:spLocks noChangeArrowheads="1"/>
          </p:cNvSpPr>
          <p:nvPr/>
        </p:nvSpPr>
        <p:spPr bwMode="auto">
          <a:xfrm>
            <a:off x="2185458" y="1675281"/>
            <a:ext cx="2331493" cy="607060"/>
          </a:xfrm>
          <a:prstGeom prst="rect">
            <a:avLst/>
          </a:prstGeom>
          <a:noFill/>
          <a:ln w="9525">
            <a:noFill/>
            <a:bevel/>
          </a:ln>
        </p:spPr>
        <p:txBody>
          <a:bodyPr wrap="square" lIns="68580" tIns="34290" rIns="68580" bIns="34290">
            <a:spAutoFit/>
          </a:bodyPr>
          <a:lstStyle/>
          <a:p>
            <a:pPr lvl="0" algn="r"/>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专项施工方案</a:t>
            </a:r>
          </a:p>
          <a:p>
            <a:pPr lvl="0" algn="r"/>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MH_Number_2"/>
          <p:cNvSpPr>
            <a:spLocks noChangeArrowheads="1"/>
          </p:cNvSpPr>
          <p:nvPr/>
        </p:nvSpPr>
        <p:spPr bwMode="auto">
          <a:xfrm>
            <a:off x="4585970" y="3378835"/>
            <a:ext cx="527050"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2"/>
          </a:solidFill>
          <a:ln w="3175">
            <a:noFill/>
            <a:bevel/>
          </a:ln>
        </p:spPr>
        <p:txBody>
          <a:bodyPr lIns="0" tIns="0" rIns="108000" bIns="81000" anchor="ctr"/>
          <a:lstStyle/>
          <a:p>
            <a:pPr algn="ctr" eaLnBrk="1" hangingPunct="1">
              <a:buFont typeface="Arial" panose="020B0604020202020204" pitchFamily="34" charset="0"/>
              <a:buNone/>
            </a:pPr>
            <a:r>
              <a:rPr lang="zh-CN" altLang="en-US" sz="27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六</a:t>
            </a:r>
          </a:p>
        </p:txBody>
      </p:sp>
      <p:sp>
        <p:nvSpPr>
          <p:cNvPr id="4" name="MH_Number_1"/>
          <p:cNvSpPr>
            <a:spLocks noChangeArrowheads="1"/>
          </p:cNvSpPr>
          <p:nvPr/>
        </p:nvSpPr>
        <p:spPr bwMode="auto">
          <a:xfrm flipH="1">
            <a:off x="4585335" y="2771775"/>
            <a:ext cx="525145"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五</a:t>
            </a:r>
          </a:p>
        </p:txBody>
      </p:sp>
      <p:sp>
        <p:nvSpPr>
          <p:cNvPr id="5" name="TextBox 4"/>
          <p:cNvSpPr>
            <a:spLocks noChangeArrowheads="1"/>
          </p:cNvSpPr>
          <p:nvPr/>
        </p:nvSpPr>
        <p:spPr bwMode="auto">
          <a:xfrm>
            <a:off x="3153410" y="2771775"/>
            <a:ext cx="1671955" cy="607060"/>
          </a:xfrm>
          <a:prstGeom prst="rect">
            <a:avLst/>
          </a:prstGeom>
          <a:noFill/>
          <a:ln w="9525">
            <a:noFill/>
            <a:bevel/>
          </a:ln>
        </p:spPr>
        <p:txBody>
          <a:bodyPr wrap="square" lIns="68580" tIns="34290" rIns="68580" bIns="34290">
            <a:spAutoFit/>
          </a:bodyPr>
          <a:lstStyle/>
          <a:p>
            <a:pPr lvl="0"/>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监督管理</a:t>
            </a:r>
          </a:p>
          <a:p>
            <a:pPr lvl="0"/>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Box 4"/>
          <p:cNvSpPr>
            <a:spLocks noChangeArrowheads="1"/>
          </p:cNvSpPr>
          <p:nvPr/>
        </p:nvSpPr>
        <p:spPr bwMode="auto">
          <a:xfrm>
            <a:off x="5226531" y="3292133"/>
            <a:ext cx="2593769" cy="607060"/>
          </a:xfrm>
          <a:prstGeom prst="rect">
            <a:avLst/>
          </a:prstGeom>
          <a:noFill/>
          <a:ln w="9525">
            <a:noFill/>
            <a:bevel/>
          </a:ln>
        </p:spPr>
        <p:txBody>
          <a:bodyPr wrap="square" lIns="68580" tIns="34290" rIns="68580" bIns="34290">
            <a:spAutoFit/>
          </a:bodyPr>
          <a:lstStyle/>
          <a:p>
            <a:pPr lvl="0"/>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法律责任</a:t>
            </a:r>
          </a:p>
          <a:p>
            <a:pPr lvl="0"/>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MH_Number_1"/>
          <p:cNvSpPr>
            <a:spLocks noChangeArrowheads="1"/>
          </p:cNvSpPr>
          <p:nvPr/>
        </p:nvSpPr>
        <p:spPr bwMode="auto">
          <a:xfrm flipH="1">
            <a:off x="4585335" y="3977640"/>
            <a:ext cx="525145" cy="433705"/>
          </a:xfrm>
          <a:custGeom>
            <a:avLst/>
            <a:gdLst>
              <a:gd name="T0" fmla="*/ 0 w 580231"/>
              <a:gd name="T1" fmla="*/ 0 h 469900"/>
              <a:gd name="T2" fmla="*/ 528074 w 580231"/>
              <a:gd name="T3" fmla="*/ 0 h 469900"/>
              <a:gd name="T4" fmla="*/ 528074 w 580231"/>
              <a:gd name="T5" fmla="*/ 261771 h 469900"/>
              <a:gd name="T6" fmla="*/ 652064 w 580231"/>
              <a:gd name="T7" fmla="*/ 436923 h 469900"/>
              <a:gd name="T8" fmla="*/ 528074 w 580231"/>
              <a:gd name="T9" fmla="*/ 612075 h 469900"/>
              <a:gd name="T10" fmla="*/ 528074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108000" tIns="0" rIns="0" bIns="54000" anchor="ctr"/>
          <a:lstStyle/>
          <a:p>
            <a:pPr algn="ctr" eaLnBrk="1" hangingPunct="1">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Impact" panose="020B0806030902050204" pitchFamily="34" charset="0"/>
              </a:rPr>
              <a:t>七</a:t>
            </a:r>
          </a:p>
        </p:txBody>
      </p:sp>
      <p:sp>
        <p:nvSpPr>
          <p:cNvPr id="8" name="TextBox 4"/>
          <p:cNvSpPr>
            <a:spLocks noChangeArrowheads="1"/>
          </p:cNvSpPr>
          <p:nvPr/>
        </p:nvSpPr>
        <p:spPr bwMode="auto">
          <a:xfrm>
            <a:off x="3153410" y="3977640"/>
            <a:ext cx="1671955" cy="607060"/>
          </a:xfrm>
          <a:prstGeom prst="rect">
            <a:avLst/>
          </a:prstGeom>
          <a:noFill/>
          <a:ln w="9525">
            <a:noFill/>
            <a:bevel/>
          </a:ln>
        </p:spPr>
        <p:txBody>
          <a:bodyPr wrap="square" lIns="68580" tIns="34290" rIns="68580" bIns="34290">
            <a:spAutoFit/>
          </a:bodyPr>
          <a:lstStyle/>
          <a:p>
            <a:pPr lvl="0" algn="l"/>
            <a:r>
              <a:rPr lang="en-US" altLang="zh-CN"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附则</a:t>
            </a:r>
          </a:p>
          <a:p>
            <a:pPr lvl="0"/>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8255" y="3205480"/>
            <a:ext cx="2976245" cy="1922145"/>
          </a:xfrm>
          <a:prstGeom prst="wedgeRectCallout">
            <a:avLst>
              <a:gd name="adj1" fmla="val -11992"/>
              <a:gd name="adj2" fmla="val 47402"/>
            </a:avLst>
          </a:prstGeom>
          <a:noFill/>
          <a:ln w="12700">
            <a:noFill/>
            <a:miter lim="400000"/>
            <a:headEnd/>
            <a:tailEnd/>
          </a:ln>
        </p:spPr>
      </p:pic>
      <p:sp>
        <p:nvSpPr>
          <p:cNvPr id="2" name="文本框 1"/>
          <p:cNvSpPr txBox="1"/>
          <p:nvPr/>
        </p:nvSpPr>
        <p:spPr>
          <a:xfrm>
            <a:off x="2033905" y="106680"/>
            <a:ext cx="6723380" cy="829945"/>
          </a:xfrm>
          <a:prstGeom prst="rect">
            <a:avLst/>
          </a:prstGeom>
          <a:noFill/>
        </p:spPr>
        <p:txBody>
          <a:bodyPr wrap="square" rtlCol="0" anchor="t">
            <a:spAutoFit/>
          </a:bodyPr>
          <a:lstStyle/>
          <a:p>
            <a:r>
              <a:rPr lang="zh-CN" altLang="en-US" sz="2400" b="1" dirty="0">
                <a:solidFill>
                  <a:srgbClr val="FF0000"/>
                </a:solidFill>
                <a:latin typeface="楷体" panose="02010609060101010101" pitchFamily="49" charset="-122"/>
                <a:ea typeface="楷体" panose="02010609060101010101" pitchFamily="49" charset="-122"/>
                <a:sym typeface="+mn-ea"/>
              </a:rPr>
              <a:t>三、《管理规定》主要条文及分析</a:t>
            </a:r>
            <a:endParaRPr lang="zh-CN" altLang="en-US" sz="2400" b="1" dirty="0">
              <a:solidFill>
                <a:srgbClr val="FF0000"/>
              </a:solidFill>
              <a:latin typeface="楷体" panose="02010609060101010101" pitchFamily="49" charset="-122"/>
              <a:ea typeface="楷体" panose="02010609060101010101" pitchFamily="49" charset="-122"/>
            </a:endParaRPr>
          </a:p>
          <a:p>
            <a:endParaRPr lang="zh-CN" altLang="en-US" sz="2400"/>
          </a:p>
        </p:txBody>
      </p:sp>
      <p:sp>
        <p:nvSpPr>
          <p:cNvPr id="15" name="菱形 5129"/>
          <p:cNvSpPr>
            <a:spLocks noChangeArrowheads="1"/>
          </p:cNvSpPr>
          <p:nvPr/>
        </p:nvSpPr>
        <p:spPr bwMode="auto">
          <a:xfrm>
            <a:off x="2033905" y="106680"/>
            <a:ext cx="763905" cy="542290"/>
          </a:xfrm>
          <a:prstGeom prst="diamond">
            <a:avLst/>
          </a:prstGeom>
          <a:solidFill>
            <a:schemeClr val="accent6"/>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184" name="文本框 5127"/>
          <p:cNvSpPr txBox="1"/>
          <p:nvPr/>
        </p:nvSpPr>
        <p:spPr>
          <a:xfrm>
            <a:off x="2033905" y="107315"/>
            <a:ext cx="764540" cy="368300"/>
          </a:xfrm>
          <a:prstGeom prst="rect">
            <a:avLst/>
          </a:prstGeom>
          <a:noFill/>
          <a:ln w="9525">
            <a:noFill/>
          </a:ln>
        </p:spPr>
        <p:txBody>
          <a:bodyPr wrap="squar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三</a:t>
            </a:r>
          </a:p>
        </p:txBody>
      </p:sp>
    </p:spTree>
  </p:cSld>
  <p:clrMapOvr>
    <a:masterClrMapping/>
  </p:clrMapOvr>
  <mc:AlternateContent xmlns:mc="http://schemas.openxmlformats.org/markup-compatibility/2006" xmlns:p14="http://schemas.microsoft.com/office/powerpoint/2010/main">
    <mc:Choice Requires="p14">
      <p:transition spd="slow" p14:dur="13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9"/>
                                        </p:tgtEl>
                                        <p:attrNameLst>
                                          <p:attrName>style.visibility</p:attrName>
                                        </p:attrNameLst>
                                      </p:cBhvr>
                                      <p:to>
                                        <p:strVal val="visible"/>
                                      </p:to>
                                    </p:set>
                                    <p:anim calcmode="lin" valueType="num">
                                      <p:cBhvr additive="base">
                                        <p:cTn id="11" dur="500" fill="hold"/>
                                        <p:tgtEl>
                                          <p:spTgt spid="3079"/>
                                        </p:tgtEl>
                                        <p:attrNameLst>
                                          <p:attrName>ppt_x</p:attrName>
                                        </p:attrNameLst>
                                      </p:cBhvr>
                                      <p:tavLst>
                                        <p:tav tm="0">
                                          <p:val>
                                            <p:strVal val="#ppt_x"/>
                                          </p:val>
                                        </p:tav>
                                        <p:tav tm="100000">
                                          <p:val>
                                            <p:strVal val="#ppt_x"/>
                                          </p:val>
                                        </p:tav>
                                      </p:tavLst>
                                    </p:anim>
                                    <p:anim calcmode="lin" valueType="num">
                                      <p:cBhvr additive="base">
                                        <p:cTn id="12" dur="500" fill="hold"/>
                                        <p:tgtEl>
                                          <p:spTgt spid="30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additive="base">
                                        <p:cTn id="15" dur="500" fill="hold"/>
                                        <p:tgtEl>
                                          <p:spTgt spid="3080"/>
                                        </p:tgtEl>
                                        <p:attrNameLst>
                                          <p:attrName>ppt_x</p:attrName>
                                        </p:attrNameLst>
                                      </p:cBhvr>
                                      <p:tavLst>
                                        <p:tav tm="0">
                                          <p:val>
                                            <p:strVal val="#ppt_x"/>
                                          </p:val>
                                        </p:tav>
                                        <p:tav tm="100000">
                                          <p:val>
                                            <p:strVal val="#ppt_x"/>
                                          </p:val>
                                        </p:tav>
                                      </p:tavLst>
                                    </p:anim>
                                    <p:anim calcmode="lin" valueType="num">
                                      <p:cBhvr additive="base">
                                        <p:cTn id="16" dur="500" fill="hold"/>
                                        <p:tgtEl>
                                          <p:spTgt spid="30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additive="base">
                                        <p:cTn id="19" dur="500" fill="hold"/>
                                        <p:tgtEl>
                                          <p:spTgt spid="3081"/>
                                        </p:tgtEl>
                                        <p:attrNameLst>
                                          <p:attrName>ppt_x</p:attrName>
                                        </p:attrNameLst>
                                      </p:cBhvr>
                                      <p:tavLst>
                                        <p:tav tm="0">
                                          <p:val>
                                            <p:strVal val="#ppt_x"/>
                                          </p:val>
                                        </p:tav>
                                        <p:tav tm="100000">
                                          <p:val>
                                            <p:strVal val="#ppt_x"/>
                                          </p:val>
                                        </p:tav>
                                      </p:tavLst>
                                    </p:anim>
                                    <p:anim calcmode="lin" valueType="num">
                                      <p:cBhvr additive="base">
                                        <p:cTn id="20" dur="500" fill="hold"/>
                                        <p:tgtEl>
                                          <p:spTgt spid="30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 calcmode="lin" valueType="num">
                                      <p:cBhvr additive="base">
                                        <p:cTn id="23" dur="500" fill="hold"/>
                                        <p:tgtEl>
                                          <p:spTgt spid="3085"/>
                                        </p:tgtEl>
                                        <p:attrNameLst>
                                          <p:attrName>ppt_x</p:attrName>
                                        </p:attrNameLst>
                                      </p:cBhvr>
                                      <p:tavLst>
                                        <p:tav tm="0">
                                          <p:val>
                                            <p:strVal val="#ppt_x"/>
                                          </p:val>
                                        </p:tav>
                                        <p:tav tm="100000">
                                          <p:val>
                                            <p:strVal val="#ppt_x"/>
                                          </p:val>
                                        </p:tav>
                                      </p:tavLst>
                                    </p:anim>
                                    <p:anim calcmode="lin" valueType="num">
                                      <p:cBhvr additive="base">
                                        <p:cTn id="24" dur="500" fill="hold"/>
                                        <p:tgtEl>
                                          <p:spTgt spid="30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87"/>
                                        </p:tgtEl>
                                        <p:attrNameLst>
                                          <p:attrName>style.visibility</p:attrName>
                                        </p:attrNameLst>
                                      </p:cBhvr>
                                      <p:to>
                                        <p:strVal val="visible"/>
                                      </p:to>
                                    </p:set>
                                    <p:anim calcmode="lin" valueType="num">
                                      <p:cBhvr additive="base">
                                        <p:cTn id="27" dur="500" fill="hold"/>
                                        <p:tgtEl>
                                          <p:spTgt spid="3087"/>
                                        </p:tgtEl>
                                        <p:attrNameLst>
                                          <p:attrName>ppt_x</p:attrName>
                                        </p:attrNameLst>
                                      </p:cBhvr>
                                      <p:tavLst>
                                        <p:tav tm="0">
                                          <p:val>
                                            <p:strVal val="#ppt_x"/>
                                          </p:val>
                                        </p:tav>
                                        <p:tav tm="100000">
                                          <p:val>
                                            <p:strVal val="#ppt_x"/>
                                          </p:val>
                                        </p:tav>
                                      </p:tavLst>
                                    </p:anim>
                                    <p:anim calcmode="lin" valueType="num">
                                      <p:cBhvr additive="base">
                                        <p:cTn id="28" dur="500" fill="hold"/>
                                        <p:tgtEl>
                                          <p:spTgt spid="308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91"/>
                                        </p:tgtEl>
                                        <p:attrNameLst>
                                          <p:attrName>style.visibility</p:attrName>
                                        </p:attrNameLst>
                                      </p:cBhvr>
                                      <p:to>
                                        <p:strVal val="visible"/>
                                      </p:to>
                                    </p:set>
                                    <p:anim calcmode="lin" valueType="num">
                                      <p:cBhvr additive="base">
                                        <p:cTn id="31" dur="500" fill="hold"/>
                                        <p:tgtEl>
                                          <p:spTgt spid="3091"/>
                                        </p:tgtEl>
                                        <p:attrNameLst>
                                          <p:attrName>ppt_x</p:attrName>
                                        </p:attrNameLst>
                                      </p:cBhvr>
                                      <p:tavLst>
                                        <p:tav tm="0">
                                          <p:val>
                                            <p:strVal val="#ppt_x"/>
                                          </p:val>
                                        </p:tav>
                                        <p:tav tm="100000">
                                          <p:val>
                                            <p:strVal val="#ppt_x"/>
                                          </p:val>
                                        </p:tav>
                                      </p:tavLst>
                                    </p:anim>
                                    <p:anim calcmode="lin" valueType="num">
                                      <p:cBhvr additive="base">
                                        <p:cTn id="32" dur="500" fill="hold"/>
                                        <p:tgtEl>
                                          <p:spTgt spid="30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500" fill="hold"/>
                                        <p:tgtEl>
                                          <p:spTgt spid="3093"/>
                                        </p:tgtEl>
                                        <p:attrNameLst>
                                          <p:attrName>ppt_x</p:attrName>
                                        </p:attrNameLst>
                                      </p:cBhvr>
                                      <p:tavLst>
                                        <p:tav tm="0">
                                          <p:val>
                                            <p:strVal val="#ppt_x"/>
                                          </p:val>
                                        </p:tav>
                                        <p:tav tm="100000">
                                          <p:val>
                                            <p:strVal val="#ppt_x"/>
                                          </p:val>
                                        </p:tav>
                                      </p:tavLst>
                                    </p:anim>
                                    <p:anim calcmode="lin" valueType="num">
                                      <p:cBhvr additive="base">
                                        <p:cTn id="36" dur="500" fill="hold"/>
                                        <p:tgtEl>
                                          <p:spTgt spid="309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P spid="3080" grpId="0" animBg="1"/>
      <p:bldP spid="3081" grpId="0" animBg="1"/>
      <p:bldP spid="3085" grpId="0"/>
      <p:bldP spid="3087" grpId="0"/>
      <p:bldP spid="3091" grpId="0"/>
      <p:bldP spid="3093" grpId="0"/>
      <p:bldP spid="3" grpId="0" animBg="1"/>
      <p:bldP spid="4" grpId="0" animBg="1"/>
      <p:bldP spid="5" grpId="0"/>
      <p:bldP spid="6" grpId="0"/>
      <p:bldP spid="7"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55" name="Shape 1258"/>
          <p:cNvSpPr>
            <a:spLocks noChangeArrowheads="1"/>
          </p:cNvSpPr>
          <p:nvPr/>
        </p:nvSpPr>
        <p:spPr bwMode="auto">
          <a:xfrm>
            <a:off x="772795" y="847090"/>
            <a:ext cx="7931785" cy="160591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第一条 ： </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立法目的 立法依据</a:t>
            </a:r>
          </a:p>
          <a:p>
            <a:pPr indent="457200" fontAlgn="auto">
              <a:lnSpc>
                <a:spcPct val="150000"/>
              </a:lnSpc>
              <a:extLst>
                <a:ext uri="{35155182-B16C-46BC-9424-99874614C6A1}">
                  <wpsdc:indentchars xmlns:wpsdc="http://www.wps.cn/officeDocument/2017/drawingmlCustomData" xmlns="" val="200" checksum="59296752"/>
                </a:ext>
              </a:extLst>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为加强对房屋建筑和市政基础设施工程中危险性较大的分部分项工程安全管理，有效防范生产安全事故，依据《中华人民共和国建筑法》《中华人民共和国安全生产法》《建设工程安全生产管理条例》等法律法规，制定本规定。</a:t>
            </a:r>
          </a:p>
        </p:txBody>
      </p:sp>
      <p:sp>
        <p:nvSpPr>
          <p:cNvPr id="156" name="Shape 1262"/>
          <p:cNvSpPr>
            <a:spLocks noChangeArrowheads="1"/>
          </p:cNvSpPr>
          <p:nvPr/>
        </p:nvSpPr>
        <p:spPr bwMode="auto">
          <a:xfrm>
            <a:off x="772795" y="2905125"/>
            <a:ext cx="8089265" cy="119062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第二条：  </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适用范围</a:t>
            </a:r>
          </a:p>
          <a:p>
            <a:pPr indent="457200" fontAlgn="auto">
              <a:lnSpc>
                <a:spcPct val="150000"/>
              </a:lnSpc>
              <a:extLst>
                <a:ext uri="{35155182-B16C-46BC-9424-99874614C6A1}">
                  <wpsdc:indentchars xmlns:wpsdc="http://www.wps.cn/officeDocument/2017/drawingmlCustomData" xmlns="" val="200" checksum="59296752"/>
                </a:ext>
              </a:extLst>
            </a:pP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本规定适用于房屋</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建筑和市政基础设施工程</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中危险性较大的分部分项工程安全管理。</a:t>
            </a:r>
          </a:p>
        </p:txBody>
      </p:sp>
      <p:grpSp>
        <p:nvGrpSpPr>
          <p:cNvPr id="2" name="组合 156"/>
          <p:cNvGrpSpPr/>
          <p:nvPr/>
        </p:nvGrpSpPr>
        <p:grpSpPr bwMode="auto">
          <a:xfrm>
            <a:off x="116991" y="954626"/>
            <a:ext cx="655479" cy="616934"/>
            <a:chOff x="1783635" y="4451703"/>
            <a:chExt cx="1540572" cy="1419312"/>
          </a:xfrm>
        </p:grpSpPr>
        <p:sp>
          <p:nvSpPr>
            <p:cNvPr id="16400"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1"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2" name="Shape 1260"/>
            <p:cNvSpPr>
              <a:spLocks noChangeArrowheads="1"/>
            </p:cNvSpPr>
            <p:nvPr/>
          </p:nvSpPr>
          <p:spPr bwMode="auto">
            <a:xfrm>
              <a:off x="2054203" y="4654907"/>
              <a:ext cx="1270004" cy="1013332"/>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01</a:t>
              </a:r>
            </a:p>
          </p:txBody>
        </p:sp>
      </p:grpSp>
      <p:grpSp>
        <p:nvGrpSpPr>
          <p:cNvPr id="3" name="组合 160"/>
          <p:cNvGrpSpPr/>
          <p:nvPr/>
        </p:nvGrpSpPr>
        <p:grpSpPr bwMode="auto">
          <a:xfrm>
            <a:off x="116840" y="2968625"/>
            <a:ext cx="654685" cy="732790"/>
            <a:chOff x="1783635" y="4451703"/>
            <a:chExt cx="1539080" cy="1419312"/>
          </a:xfrm>
        </p:grpSpPr>
        <p:sp>
          <p:nvSpPr>
            <p:cNvPr id="16404"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5"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6" name="Shape 1260"/>
            <p:cNvSpPr>
              <a:spLocks noChangeArrowheads="1"/>
            </p:cNvSpPr>
            <p:nvPr/>
          </p:nvSpPr>
          <p:spPr bwMode="auto">
            <a:xfrm>
              <a:off x="2052711" y="4608289"/>
              <a:ext cx="1270004" cy="851095"/>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a:t>
              </a:r>
              <a:r>
                <a:rPr lang="en-US" altLang="en-US" sz="2600" b="1" dirty="0">
                  <a:solidFill>
                    <a:schemeClr val="bg1"/>
                  </a:solidFill>
                  <a:latin typeface="DFGothic-EB" pitchFamily="1" charset="-128"/>
                  <a:ea typeface="DFGothic-EB" pitchFamily="1" charset="-128"/>
                  <a:sym typeface="Arial" panose="020B0604020202020204" pitchFamily="34" charset="0"/>
                </a:rPr>
                <a:t>2</a:t>
              </a:r>
              <a:endParaRPr lang="zh-CN" altLang="en-US" sz="2600" b="1" dirty="0">
                <a:solidFill>
                  <a:schemeClr val="bg1"/>
                </a:solidFill>
                <a:latin typeface="DFGothic-EB" pitchFamily="1" charset="-128"/>
                <a:ea typeface="DFGothic-EB" pitchFamily="1" charset="-128"/>
                <a:sym typeface="Arial" panose="020B0604020202020204" pitchFamily="34" charset="0"/>
              </a:endParaRPr>
            </a:p>
          </p:txBody>
        </p:sp>
      </p:grpSp>
      <p:sp>
        <p:nvSpPr>
          <p:cNvPr id="4" name="矩形 3"/>
          <p:cNvSpPr/>
          <p:nvPr/>
        </p:nvSpPr>
        <p:spPr>
          <a:xfrm>
            <a:off x="497205" y="239395"/>
            <a:ext cx="2160270"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80022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一、总  则</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advClick="0"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160270"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hape 1262"/>
          <p:cNvSpPr>
            <a:spLocks noChangeArrowheads="1"/>
          </p:cNvSpPr>
          <p:nvPr/>
        </p:nvSpPr>
        <p:spPr bwMode="auto">
          <a:xfrm>
            <a:off x="772160" y="737235"/>
            <a:ext cx="4029075" cy="4486910"/>
          </a:xfrm>
          <a:prstGeom prst="rect">
            <a:avLst/>
          </a:prstGeom>
          <a:noFill/>
          <a:ln w="12700">
            <a:noFill/>
            <a:miter lim="400000"/>
          </a:ln>
        </p:spPr>
        <p:txBody>
          <a:bodyPr wrap="square" lIns="0" tIns="0" rIns="0" bIns="0">
            <a:spAutoFit/>
          </a:bodyPr>
          <a:lstStyle/>
          <a:p>
            <a:pPr>
              <a:lnSpc>
                <a:spcPct val="120000"/>
              </a:lnSpc>
            </a:pPr>
            <a:r>
              <a:rPr lang="zh-CN" altLang="en-US" b="1" dirty="0">
                <a:solidFill>
                  <a:srgbClr val="3F8FBD"/>
                </a:solidFill>
                <a:latin typeface="Arial" panose="020B0604020202020204" pitchFamily="34" charset="0"/>
                <a:ea typeface="微软雅黑" panose="020B0503020204020204" pitchFamily="34" charset="-122"/>
                <a:sym typeface="Arial" panose="020B0604020202020204" pitchFamily="34" charset="0"/>
              </a:rPr>
              <a:t>第三条 ：</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危大工程定义、范围</a:t>
            </a:r>
          </a:p>
          <a:p>
            <a:pPr>
              <a:lnSpc>
                <a:spcPct val="150000"/>
              </a:lnSpc>
            </a:pPr>
            <a:r>
              <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    本规定所称危险性较大的分部分项工程（以下简称“危大工程”），是指房屋建筑和市政基础设施工程在施工过程中，容易导致人员群死群伤或者造成重大经济损失的分部分项工程。</a:t>
            </a:r>
          </a:p>
          <a:p>
            <a:pPr>
              <a:lnSpc>
                <a:spcPct val="150000"/>
              </a:lnSpc>
            </a:pP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　　危大工程及超过一定规模的危大工程范围</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由国务院住房城乡建设主管部门制定。</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省级住房城乡建设主管部门可以结合本地区实际情况，</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补充</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本地区危大工程范围。</a:t>
            </a:r>
          </a:p>
        </p:txBody>
      </p:sp>
      <p:grpSp>
        <p:nvGrpSpPr>
          <p:cNvPr id="6" name="组合 160"/>
          <p:cNvGrpSpPr/>
          <p:nvPr/>
        </p:nvGrpSpPr>
        <p:grpSpPr bwMode="auto">
          <a:xfrm>
            <a:off x="4960620" y="915670"/>
            <a:ext cx="847927" cy="578401"/>
            <a:chOff x="1783635" y="4451703"/>
            <a:chExt cx="1419311" cy="1419312"/>
          </a:xfrm>
        </p:grpSpPr>
        <p:sp>
          <p:nvSpPr>
            <p:cNvPr id="7"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Shape 1260"/>
            <p:cNvSpPr>
              <a:spLocks noChangeArrowheads="1"/>
            </p:cNvSpPr>
            <p:nvPr/>
          </p:nvSpPr>
          <p:spPr bwMode="auto">
            <a:xfrm>
              <a:off x="2052549" y="4615314"/>
              <a:ext cx="791861" cy="1078274"/>
            </a:xfrm>
            <a:prstGeom prst="rect">
              <a:avLst/>
            </a:prstGeom>
            <a:noFill/>
            <a:ln w="12700">
              <a:noFill/>
              <a:miter lim="400000"/>
            </a:ln>
          </p:spPr>
          <p:txBody>
            <a:bodyPr wrap="square"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a:t>
              </a:r>
              <a:r>
                <a:rPr lang="en-US" sz="2600" b="1" dirty="0">
                  <a:solidFill>
                    <a:schemeClr val="bg1"/>
                  </a:solidFill>
                  <a:latin typeface="DFGothic-EB" pitchFamily="1" charset="-128"/>
                  <a:ea typeface="DFGothic-EB" pitchFamily="1" charset="-128"/>
                  <a:sym typeface="Arial" panose="020B0604020202020204" pitchFamily="34" charset="0"/>
                </a:rPr>
                <a:t>4</a:t>
              </a:r>
            </a:p>
          </p:txBody>
        </p:sp>
      </p:grpSp>
      <p:sp>
        <p:nvSpPr>
          <p:cNvPr id="3091" name="TextBox 4"/>
          <p:cNvSpPr>
            <a:spLocks noChangeArrowheads="1"/>
          </p:cNvSpPr>
          <p:nvPr/>
        </p:nvSpPr>
        <p:spPr bwMode="auto">
          <a:xfrm>
            <a:off x="688975" y="239395"/>
            <a:ext cx="180022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一、总  则</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1258"/>
          <p:cNvSpPr>
            <a:spLocks noChangeArrowheads="1"/>
          </p:cNvSpPr>
          <p:nvPr/>
        </p:nvSpPr>
        <p:spPr bwMode="auto">
          <a:xfrm>
            <a:off x="5808345" y="846455"/>
            <a:ext cx="2201545" cy="3876040"/>
          </a:xfrm>
          <a:prstGeom prst="rect">
            <a:avLst/>
          </a:prstGeom>
          <a:noFill/>
          <a:ln w="12700">
            <a:noFill/>
            <a:miter lim="400000"/>
          </a:ln>
        </p:spPr>
        <p:txBody>
          <a:bodyPr wrap="square" lIns="0" tIns="0" rIns="0" bIns="0">
            <a:spAutoFit/>
          </a:bodyPr>
          <a:lstStyle/>
          <a:p>
            <a:pPr>
              <a:lnSpc>
                <a:spcPct val="130000"/>
              </a:lnSpc>
            </a:pPr>
            <a:r>
              <a:rPr lang="zh-CN" altLang="en-US" b="1" dirty="0">
                <a:solidFill>
                  <a:srgbClr val="A3BD66"/>
                </a:solidFill>
                <a:latin typeface="Arial" panose="020B0604020202020204" pitchFamily="34" charset="0"/>
                <a:ea typeface="微软雅黑" panose="020B0503020204020204" pitchFamily="34" charset="-122"/>
                <a:sym typeface="Arial" panose="020B0604020202020204" pitchFamily="34" charset="0"/>
              </a:rPr>
              <a:t>第四条： </a:t>
            </a:r>
            <a:r>
              <a:rPr lang="zh-CN" altLang="en-US" b="1" dirty="0">
                <a:solidFill>
                  <a:srgbClr val="FF0000"/>
                </a:solidFill>
                <a:latin typeface="Arial" panose="020B0604020202020204" pitchFamily="34" charset="0"/>
                <a:ea typeface="微软雅黑" panose="020B0503020204020204" pitchFamily="34" charset="-122"/>
                <a:sym typeface="+mn-ea"/>
              </a:rPr>
              <a:t>安全监管主体 </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国务院住房城乡建设主管部门负责全国危大工程安全管理的指导监督。</a:t>
            </a:r>
          </a:p>
          <a:p>
            <a:pPr>
              <a:lnSpc>
                <a:spcPct val="15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县级以上地方人民政府住房城乡建设主管部门负责本行政区域内危大工程的安全监督管理。</a:t>
            </a:r>
          </a:p>
        </p:txBody>
      </p:sp>
      <p:grpSp>
        <p:nvGrpSpPr>
          <p:cNvPr id="11" name="组合 156"/>
          <p:cNvGrpSpPr/>
          <p:nvPr/>
        </p:nvGrpSpPr>
        <p:grpSpPr bwMode="auto">
          <a:xfrm>
            <a:off x="205740" y="915035"/>
            <a:ext cx="661035" cy="589915"/>
            <a:chOff x="1783635" y="4451703"/>
            <a:chExt cx="1796168" cy="1419312"/>
          </a:xfrm>
        </p:grpSpPr>
        <p:sp>
          <p:nvSpPr>
            <p:cNvPr id="12"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260"/>
            <p:cNvSpPr>
              <a:spLocks noChangeArrowheads="1"/>
            </p:cNvSpPr>
            <p:nvPr/>
          </p:nvSpPr>
          <p:spPr bwMode="auto">
            <a:xfrm>
              <a:off x="2052801" y="4700732"/>
              <a:ext cx="1527002" cy="1057227"/>
            </a:xfrm>
            <a:prstGeom prst="rect">
              <a:avLst/>
            </a:prstGeom>
            <a:noFill/>
            <a:ln w="12700">
              <a:noFill/>
              <a:miter lim="400000"/>
            </a:ln>
          </p:spPr>
          <p:txBody>
            <a:bodyPr wrap="square"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a:t>
              </a:r>
              <a:r>
                <a:rPr lang="en-US" altLang="zh-CN" sz="2600" b="1" dirty="0">
                  <a:solidFill>
                    <a:schemeClr val="bg1"/>
                  </a:solidFill>
                  <a:latin typeface="DFGothic-EB" pitchFamily="1" charset="-128"/>
                  <a:ea typeface="DFGothic-EB" pitchFamily="1" charset="-128"/>
                  <a:sym typeface="Arial" panose="020B0604020202020204" pitchFamily="34" charset="0"/>
                </a:rPr>
                <a:t>3</a:t>
              </a:r>
            </a:p>
          </p:txBody>
        </p:sp>
      </p:grpSp>
    </p:spTree>
  </p:cSld>
  <p:clrMapOvr>
    <a:masterClrMapping/>
  </p:clrMapOvr>
  <p:transition spd="med" advClick="0" advTm="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160270"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二、前期保障</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Freeform 5"/>
          <p:cNvSpPr/>
          <p:nvPr/>
        </p:nvSpPr>
        <p:spPr bwMode="auto">
          <a:xfrm>
            <a:off x="3408931" y="2892264"/>
            <a:ext cx="2167389" cy="796653"/>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1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38" name="文本框 37"/>
          <p:cNvSpPr txBox="1"/>
          <p:nvPr/>
        </p:nvSpPr>
        <p:spPr>
          <a:xfrm>
            <a:off x="94615" y="963930"/>
            <a:ext cx="5691505" cy="345440"/>
          </a:xfrm>
          <a:prstGeom prst="rect">
            <a:avLst/>
          </a:prstGeom>
          <a:noFill/>
        </p:spPr>
        <p:txBody>
          <a:bodyPr wrap="square" lIns="68580" tIns="34290" rIns="68580" bIns="34290" rtlCol="0">
            <a:spAutoFit/>
          </a:bodyPr>
          <a:lstStyle/>
          <a:p>
            <a:pPr algn="ctr" defTabSz="913765">
              <a:defRPr/>
            </a:pPr>
            <a:r>
              <a:rPr lang="zh-CN" altLang="en-US" b="1" kern="0" dirty="0">
                <a:solidFill>
                  <a:srgbClr val="3F8FBD"/>
                </a:solidFill>
                <a:latin typeface="微软雅黑" panose="020B0503020204020204" pitchFamily="34" charset="-122"/>
                <a:ea typeface="微软雅黑" panose="020B0503020204020204" pitchFamily="34" charset="-122"/>
              </a:rPr>
              <a:t>第五条： </a:t>
            </a:r>
            <a:r>
              <a:rPr lang="zh-CN" altLang="en-US" b="1" kern="0" dirty="0">
                <a:solidFill>
                  <a:srgbClr val="FF0000"/>
                </a:solidFill>
                <a:latin typeface="微软雅黑" panose="020B0503020204020204" pitchFamily="34" charset="-122"/>
                <a:ea typeface="微软雅黑" panose="020B0503020204020204" pitchFamily="34" charset="-122"/>
              </a:rPr>
              <a:t>建设单位职责</a:t>
            </a:r>
          </a:p>
        </p:txBody>
      </p:sp>
      <p:sp>
        <p:nvSpPr>
          <p:cNvPr id="44" name="矩形 43"/>
          <p:cNvSpPr/>
          <p:nvPr/>
        </p:nvSpPr>
        <p:spPr>
          <a:xfrm>
            <a:off x="180975" y="1247775"/>
            <a:ext cx="8576945" cy="787400"/>
          </a:xfrm>
          <a:prstGeom prst="rect">
            <a:avLst/>
          </a:prstGeom>
        </p:spPr>
        <p:txBody>
          <a:bodyPr wrap="square" lIns="68580" tIns="34290" rIns="68580" bIns="34290">
            <a:spAutoFit/>
          </a:bodyPr>
          <a:lstStyle/>
          <a:p>
            <a:pPr indent="457200" fontAlgn="auto">
              <a:lnSpc>
                <a:spcPct val="130000"/>
              </a:lnSpc>
              <a:extLst>
                <a:ext uri="{35155182-B16C-46BC-9424-99874614C6A1}">
                  <wpsdc:indentchars xmlns:wpsdc="http://www.wps.cn/officeDocument/2017/drawingmlCustomData" xmlns="" val="200" checksum="59296752"/>
                </a:ext>
              </a:extLst>
            </a:pPr>
            <a:r>
              <a:rPr lang="zh-CN" altLang="en-US" b="1" dirty="0">
                <a:solidFill>
                  <a:schemeClr val="tx1"/>
                </a:solidFill>
                <a:latin typeface="微软雅黑" panose="020B0503020204020204" pitchFamily="34" charset="-122"/>
                <a:ea typeface="微软雅黑" panose="020B0503020204020204" pitchFamily="34" charset="-122"/>
              </a:rPr>
              <a:t>建设单位应当依法提供真实、准确、完整的工程地质、水文地质和工程周边环境等资料</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
        <p:nvSpPr>
          <p:cNvPr id="47" name="文本框 46"/>
          <p:cNvSpPr txBox="1"/>
          <p:nvPr/>
        </p:nvSpPr>
        <p:spPr>
          <a:xfrm>
            <a:off x="262890" y="1919605"/>
            <a:ext cx="6015990" cy="345440"/>
          </a:xfrm>
          <a:prstGeom prst="rect">
            <a:avLst/>
          </a:prstGeom>
          <a:noFill/>
        </p:spPr>
        <p:txBody>
          <a:bodyPr wrap="square" lIns="68580" tIns="34290" rIns="68580" bIns="34290" rtlCol="0">
            <a:spAutoFit/>
          </a:bodyPr>
          <a:lstStyle/>
          <a:p>
            <a:pPr algn="ctr" defTabSz="913765">
              <a:defRPr/>
            </a:pPr>
            <a:r>
              <a:rPr lang="zh-CN" altLang="en-US" b="1" kern="0" dirty="0">
                <a:solidFill>
                  <a:srgbClr val="3F8FBD"/>
                </a:solidFill>
                <a:latin typeface="微软雅黑" panose="020B0503020204020204" pitchFamily="34" charset="-122"/>
                <a:ea typeface="微软雅黑" panose="020B0503020204020204" pitchFamily="34" charset="-122"/>
              </a:rPr>
              <a:t>第六条： </a:t>
            </a:r>
            <a:r>
              <a:rPr lang="zh-CN" altLang="en-US" b="1" kern="0" dirty="0">
                <a:solidFill>
                  <a:srgbClr val="FF0000"/>
                </a:solidFill>
                <a:latin typeface="微软雅黑" panose="020B0503020204020204" pitchFamily="34" charset="-122"/>
                <a:ea typeface="微软雅黑" panose="020B0503020204020204" pitchFamily="34" charset="-122"/>
              </a:rPr>
              <a:t>勘察、设计单位职责</a:t>
            </a:r>
          </a:p>
        </p:txBody>
      </p:sp>
      <p:sp>
        <p:nvSpPr>
          <p:cNvPr id="48" name="矩形 47"/>
          <p:cNvSpPr/>
          <p:nvPr/>
        </p:nvSpPr>
        <p:spPr>
          <a:xfrm>
            <a:off x="262890" y="2265045"/>
            <a:ext cx="8421370" cy="1562735"/>
          </a:xfrm>
          <a:prstGeom prst="rect">
            <a:avLst/>
          </a:prstGeom>
        </p:spPr>
        <p:txBody>
          <a:bodyPr wrap="square" lIns="68580" tIns="34290" rIns="68580" bIns="34290">
            <a:spAutoFit/>
          </a:bodyPr>
          <a:lstStyle/>
          <a:p>
            <a:pPr indent="457200" algn="l" fontAlgn="auto">
              <a:lnSpc>
                <a:spcPct val="120000"/>
              </a:lnSpc>
              <a:extLst>
                <a:ext uri="{35155182-B16C-46BC-9424-99874614C6A1}">
                  <wpsdc:indentchars xmlns:wpsdc="http://www.wps.cn/officeDocument/2017/drawingmlCustomData" xmlns="" val="200" checksum="59296752"/>
                </a:ext>
              </a:extLst>
            </a:pPr>
            <a:r>
              <a:rPr lang="zh-CN" altLang="en-US" b="1" dirty="0">
                <a:solidFill>
                  <a:schemeClr val="tx1"/>
                </a:solidFill>
                <a:latin typeface="微软雅黑" panose="020B0503020204020204" pitchFamily="34" charset="-122"/>
                <a:ea typeface="微软雅黑" panose="020B0503020204020204" pitchFamily="34" charset="-122"/>
              </a:rPr>
              <a:t>勘察单位应当根据工程实际及工程周边环境资料，在勘察文件中说明地质条件可能造成的工程风险。</a:t>
            </a:r>
          </a:p>
          <a:p>
            <a:pPr indent="457200" algn="l" fontAlgn="auto">
              <a:lnSpc>
                <a:spcPct val="120000"/>
              </a:lnSpc>
              <a:extLst>
                <a:ext uri="{35155182-B16C-46BC-9424-99874614C6A1}">
                  <wpsdc:indentchars xmlns:wpsdc="http://www.wps.cn/officeDocument/2017/drawingmlCustomData" xmlns="" val="200" checksum="59296752"/>
                </a:ext>
              </a:extLst>
            </a:pPr>
            <a:r>
              <a:rPr lang="zh-CN" altLang="en-US" b="1" dirty="0">
                <a:solidFill>
                  <a:schemeClr val="tx1"/>
                </a:solidFill>
                <a:latin typeface="微软雅黑" panose="020B0503020204020204" pitchFamily="34" charset="-122"/>
                <a:ea typeface="微软雅黑" panose="020B0503020204020204" pitchFamily="34" charset="-122"/>
              </a:rPr>
              <a:t>设计单位应当在设计文件中注明涉及危大工程的重点部位和环节，提出保障工程周边环境安全和工程施工安全的意见，必要时进行专项设计。</a:t>
            </a:r>
          </a:p>
          <a:p>
            <a:pPr algn="l" fontAlgn="auto">
              <a:lnSpc>
                <a:spcPct val="120000"/>
              </a:lnSpc>
            </a:pPr>
            <a:r>
              <a:rPr lang="en-US" altLang="zh-CN" sz="900" b="1" dirty="0">
                <a:solidFill>
                  <a:schemeClr val="tx1"/>
                </a:solidFill>
                <a:latin typeface="+mn-ea"/>
              </a:rPr>
              <a:t>. </a:t>
            </a:r>
          </a:p>
        </p:txBody>
      </p:sp>
      <p:sp>
        <p:nvSpPr>
          <p:cNvPr id="22" name="矩形 21"/>
          <p:cNvSpPr/>
          <p:nvPr/>
        </p:nvSpPr>
        <p:spPr>
          <a:xfrm>
            <a:off x="264160" y="4012565"/>
            <a:ext cx="8335010" cy="787400"/>
          </a:xfrm>
          <a:prstGeom prst="rect">
            <a:avLst/>
          </a:prstGeom>
        </p:spPr>
        <p:txBody>
          <a:bodyPr wrap="square" lIns="68580" tIns="34290" rIns="68580" bIns="34290">
            <a:spAutoFit/>
          </a:bodyPr>
          <a:lstStyle/>
          <a:p>
            <a:pPr indent="457200" fontAlgn="auto">
              <a:lnSpc>
                <a:spcPct val="130000"/>
              </a:lnSpc>
              <a:extLst>
                <a:ext uri="{35155182-B16C-46BC-9424-99874614C6A1}">
                  <wpsdc:indentchars xmlns:wpsdc="http://www.wps.cn/officeDocument/2017/drawingmlCustomData" xmlns="" val="200" checksum="59296752"/>
                </a:ext>
              </a:extLst>
            </a:pPr>
            <a:r>
              <a:rPr lang="zh-CN" altLang="en-US" b="1" dirty="0">
                <a:solidFill>
                  <a:schemeClr val="tx1"/>
                </a:solidFill>
                <a:latin typeface="微软雅黑" panose="020B0503020204020204" pitchFamily="34" charset="-122"/>
                <a:ea typeface="微软雅黑" panose="020B0503020204020204" pitchFamily="34" charset="-122"/>
              </a:rPr>
              <a:t>建设单位应当组织勘察、设计等单位在施工招标文件中列出</a:t>
            </a:r>
            <a:r>
              <a:rPr lang="zh-CN" altLang="en-US" b="1" dirty="0">
                <a:solidFill>
                  <a:srgbClr val="FF0000"/>
                </a:solidFill>
                <a:latin typeface="微软雅黑" panose="020B0503020204020204" pitchFamily="34" charset="-122"/>
                <a:ea typeface="微软雅黑" panose="020B0503020204020204" pitchFamily="34" charset="-122"/>
              </a:rPr>
              <a:t>危大工程清单</a:t>
            </a:r>
            <a:r>
              <a:rPr lang="zh-CN" altLang="en-US" b="1" dirty="0">
                <a:solidFill>
                  <a:schemeClr val="tx1"/>
                </a:solidFill>
                <a:latin typeface="微软雅黑" panose="020B0503020204020204" pitchFamily="34" charset="-122"/>
                <a:ea typeface="微软雅黑" panose="020B0503020204020204" pitchFamily="34" charset="-122"/>
              </a:rPr>
              <a:t>，要求施工单位在投标时补充完善危大工程清单并明确相应的安全管理措施。</a:t>
            </a:r>
          </a:p>
        </p:txBody>
      </p:sp>
      <p:sp>
        <p:nvSpPr>
          <p:cNvPr id="23" name="文本框 22"/>
          <p:cNvSpPr txBox="1"/>
          <p:nvPr/>
        </p:nvSpPr>
        <p:spPr>
          <a:xfrm>
            <a:off x="399415" y="3741420"/>
            <a:ext cx="5095240" cy="345440"/>
          </a:xfrm>
          <a:prstGeom prst="rect">
            <a:avLst/>
          </a:prstGeom>
          <a:noFill/>
        </p:spPr>
        <p:txBody>
          <a:bodyPr wrap="square" lIns="68580" tIns="34290" rIns="68580" bIns="34290" rtlCol="0">
            <a:spAutoFit/>
          </a:bodyPr>
          <a:lstStyle/>
          <a:p>
            <a:pPr algn="ctr" defTabSz="913765">
              <a:defRPr/>
            </a:pPr>
            <a:r>
              <a:rPr lang="zh-CN" altLang="en-US" b="1" kern="0" dirty="0">
                <a:solidFill>
                  <a:srgbClr val="3F8FBD"/>
                </a:solidFill>
                <a:latin typeface="微软雅黑" panose="020B0503020204020204" pitchFamily="34" charset="-122"/>
                <a:ea typeface="微软雅黑" panose="020B0503020204020204" pitchFamily="34" charset="-122"/>
              </a:rPr>
              <a:t>第七条： </a:t>
            </a:r>
            <a:r>
              <a:rPr lang="zh-CN" altLang="en-US" b="1" kern="0" dirty="0">
                <a:solidFill>
                  <a:srgbClr val="FF0000"/>
                </a:solidFill>
                <a:latin typeface="微软雅黑" panose="020B0503020204020204" pitchFamily="34" charset="-122"/>
                <a:ea typeface="微软雅黑" panose="020B0503020204020204" pitchFamily="34" charset="-122"/>
              </a:rPr>
              <a:t>建设单位职责</a:t>
            </a:r>
          </a:p>
        </p:txBody>
      </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3129915" y="17145"/>
            <a:ext cx="5977890" cy="82931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160270"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二、前期保障</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Freeform 5"/>
          <p:cNvSpPr/>
          <p:nvPr/>
        </p:nvSpPr>
        <p:spPr bwMode="auto">
          <a:xfrm>
            <a:off x="3408931" y="2892264"/>
            <a:ext cx="2167389" cy="796653"/>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1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46" name="矩形 45"/>
          <p:cNvSpPr/>
          <p:nvPr/>
        </p:nvSpPr>
        <p:spPr>
          <a:xfrm>
            <a:off x="497205" y="1740535"/>
            <a:ext cx="7825740" cy="427990"/>
          </a:xfrm>
          <a:prstGeom prst="rect">
            <a:avLst/>
          </a:prstGeom>
        </p:spPr>
        <p:txBody>
          <a:bodyPr wrap="square" lIns="68580" tIns="34290" rIns="68580" bIns="34290">
            <a:spAutoFit/>
          </a:bodyPr>
          <a:lstStyle/>
          <a:p>
            <a:pPr indent="457200" fontAlgn="auto">
              <a:lnSpc>
                <a:spcPct val="130000"/>
              </a:lnSpc>
              <a:extLst>
                <a:ext uri="{35155182-B16C-46BC-9424-99874614C6A1}">
                  <wpsdc:indentchars xmlns:wpsdc="http://www.wps.cn/officeDocument/2017/drawingmlCustomData" xmlns="" val="200" checksum="59296752"/>
                </a:ext>
              </a:extLst>
            </a:pP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568325" y="3083560"/>
            <a:ext cx="8145780" cy="1147445"/>
          </a:xfrm>
          <a:prstGeom prst="rect">
            <a:avLst/>
          </a:prstGeom>
        </p:spPr>
        <p:txBody>
          <a:bodyPr wrap="square" lIns="68580" tIns="34290" rIns="68580" bIns="34290">
            <a:spAutoFit/>
          </a:bodyPr>
          <a:lstStyle/>
          <a:p>
            <a:pPr indent="457200" algn="l" fontAlgn="auto">
              <a:lnSpc>
                <a:spcPct val="13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建设单位在申请办理安全监督手续时，应当提交危大工程清单及其安全管理措施等资料。</a:t>
            </a:r>
            <a:endParaRPr lang="zh-CN" altLang="en-US" b="1" dirty="0">
              <a:solidFill>
                <a:schemeClr val="tx1"/>
              </a:solidFill>
              <a:latin typeface="微软雅黑" panose="020B0503020204020204" pitchFamily="34" charset="-122"/>
              <a:ea typeface="微软雅黑" panose="020B0503020204020204" pitchFamily="34" charset="-122"/>
            </a:endParaRPr>
          </a:p>
          <a:p>
            <a:pPr indent="457200" algn="l" fontAlgn="auto">
              <a:lnSpc>
                <a:spcPct val="130000"/>
              </a:lnSpc>
              <a:extLst>
                <a:ext uri="{35155182-B16C-46BC-9424-99874614C6A1}">
                  <wpsdc:indentchars xmlns:wpsdc="http://www.wps.cn/officeDocument/2017/drawingmlCustomData" xmlns="" val="200" checksum="59296752"/>
                </a:ext>
              </a:extLst>
            </a:pP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230505" y="1247140"/>
            <a:ext cx="8030845" cy="1453515"/>
          </a:xfrm>
          <a:prstGeom prst="rect">
            <a:avLst/>
          </a:prstGeom>
          <a:noFill/>
        </p:spPr>
        <p:txBody>
          <a:bodyPr wrap="square" lIns="68580" tIns="34290" rIns="68580" bIns="34290" rtlCol="0">
            <a:spAutoFit/>
          </a:bodyPr>
          <a:lstStyle/>
          <a:p>
            <a:pPr algn="ctr" defTabSz="913765">
              <a:defRPr/>
            </a:pPr>
            <a:r>
              <a:rPr lang="zh-CN" altLang="en-US" b="1" kern="0" dirty="0">
                <a:solidFill>
                  <a:srgbClr val="3F8FBD"/>
                </a:solidFill>
                <a:latin typeface="微软雅黑" panose="020B0503020204020204" pitchFamily="34" charset="-122"/>
                <a:ea typeface="微软雅黑" panose="020B0503020204020204" pitchFamily="34" charset="-122"/>
                <a:sym typeface="+mn-ea"/>
              </a:rPr>
              <a:t>第八条： </a:t>
            </a:r>
            <a:r>
              <a:rPr lang="zh-CN" altLang="en-US" b="1" kern="0" dirty="0">
                <a:solidFill>
                  <a:srgbClr val="FF0000"/>
                </a:solidFill>
                <a:latin typeface="微软雅黑" panose="020B0503020204020204" pitchFamily="34" charset="-122"/>
                <a:ea typeface="微软雅黑" panose="020B0503020204020204" pitchFamily="34" charset="-122"/>
                <a:sym typeface="+mn-ea"/>
              </a:rPr>
              <a:t>建设单位职责</a:t>
            </a:r>
          </a:p>
          <a:p>
            <a:pPr algn="ctr" defTabSz="913765">
              <a:defRPr/>
            </a:pPr>
            <a:endParaRPr lang="zh-CN" altLang="en-US" b="1" kern="0" dirty="0">
              <a:solidFill>
                <a:srgbClr val="FF0000"/>
              </a:solidFill>
              <a:latin typeface="微软雅黑" panose="020B0503020204020204" pitchFamily="34" charset="-122"/>
              <a:ea typeface="微软雅黑" panose="020B0503020204020204" pitchFamily="34" charset="-122"/>
            </a:endParaRPr>
          </a:p>
          <a:p>
            <a:pPr algn="l" defTabSz="913765">
              <a:defRPr/>
            </a:pPr>
            <a:r>
              <a:rPr lang="zh-CN" altLang="en-US" b="1" dirty="0">
                <a:latin typeface="微软雅黑" panose="020B0503020204020204" pitchFamily="34" charset="-122"/>
                <a:ea typeface="微软雅黑" panose="020B0503020204020204" pitchFamily="34" charset="-122"/>
                <a:sym typeface="+mn-ea"/>
              </a:rPr>
              <a:t>       建设单位应当按照施工合同约定及时支付危大工程</a:t>
            </a:r>
            <a:r>
              <a:rPr lang="zh-CN" altLang="en-US" b="1" dirty="0">
                <a:solidFill>
                  <a:srgbClr val="FF0000"/>
                </a:solidFill>
                <a:latin typeface="微软雅黑" panose="020B0503020204020204" pitchFamily="34" charset="-122"/>
                <a:ea typeface="微软雅黑" panose="020B0503020204020204" pitchFamily="34" charset="-122"/>
                <a:sym typeface="+mn-ea"/>
              </a:rPr>
              <a:t>施工技术措施费</a:t>
            </a:r>
            <a:r>
              <a:rPr lang="zh-CN" altLang="en-US" b="1" dirty="0">
                <a:latin typeface="微软雅黑" panose="020B0503020204020204" pitchFamily="34" charset="-122"/>
                <a:ea typeface="微软雅黑" panose="020B0503020204020204" pitchFamily="34" charset="-122"/>
                <a:sym typeface="+mn-ea"/>
              </a:rPr>
              <a:t>以及相应的</a:t>
            </a:r>
            <a:r>
              <a:rPr lang="zh-CN" altLang="en-US" b="1" dirty="0">
                <a:solidFill>
                  <a:srgbClr val="FF0000"/>
                </a:solidFill>
                <a:latin typeface="微软雅黑" panose="020B0503020204020204" pitchFamily="34" charset="-122"/>
                <a:ea typeface="微软雅黑" panose="020B0503020204020204" pitchFamily="34" charset="-122"/>
                <a:sym typeface="+mn-ea"/>
              </a:rPr>
              <a:t>安全防护文明施工措施费</a:t>
            </a:r>
            <a:r>
              <a:rPr lang="zh-CN" altLang="en-US" b="1" dirty="0">
                <a:latin typeface="微软雅黑" panose="020B0503020204020204" pitchFamily="34" charset="-122"/>
                <a:ea typeface="微软雅黑" panose="020B0503020204020204" pitchFamily="34" charset="-122"/>
                <a:sym typeface="+mn-ea"/>
              </a:rPr>
              <a:t>，保障危大工程施工安全。</a:t>
            </a:r>
            <a:endParaRPr lang="zh-CN" altLang="en-US" b="1" dirty="0">
              <a:solidFill>
                <a:schemeClr val="tx1"/>
              </a:solidFill>
              <a:latin typeface="微软雅黑" panose="020B0503020204020204" pitchFamily="34" charset="-122"/>
              <a:ea typeface="微软雅黑" panose="020B0503020204020204" pitchFamily="34" charset="-122"/>
            </a:endParaRPr>
          </a:p>
          <a:p>
            <a:pPr algn="ctr" defTabSz="913765">
              <a:defRPr/>
            </a:pP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2658110" y="-19050"/>
            <a:ext cx="6449695" cy="1266825"/>
          </a:xfrm>
          <a:prstGeom prst="wedgeRectCallout">
            <a:avLst>
              <a:gd name="adj1" fmla="val -11992"/>
              <a:gd name="adj2" fmla="val 47402"/>
            </a:avLst>
          </a:prstGeom>
          <a:noFill/>
          <a:ln w="12700">
            <a:noFill/>
            <a:miter lim="400000"/>
            <a:headEnd/>
            <a:tailEnd/>
          </a:ln>
        </p:spPr>
      </p:pic>
      <p:sp>
        <p:nvSpPr>
          <p:cNvPr id="2" name="文本框 1"/>
          <p:cNvSpPr txBox="1"/>
          <p:nvPr/>
        </p:nvSpPr>
        <p:spPr>
          <a:xfrm>
            <a:off x="2724785" y="2651760"/>
            <a:ext cx="3115310" cy="368300"/>
          </a:xfrm>
          <a:prstGeom prst="rect">
            <a:avLst/>
          </a:prstGeom>
          <a:noFill/>
        </p:spPr>
        <p:txBody>
          <a:bodyPr wrap="square" rtlCol="0" anchor="t">
            <a:spAutoFit/>
          </a:bodyPr>
          <a:lstStyle/>
          <a:p>
            <a:pPr algn="ctr" defTabSz="913765">
              <a:defRPr/>
            </a:pPr>
            <a:r>
              <a:rPr lang="zh-CN" altLang="en-US" b="1" kern="0" dirty="0">
                <a:solidFill>
                  <a:srgbClr val="3F8FBD"/>
                </a:solidFill>
                <a:latin typeface="微软雅黑" panose="020B0503020204020204" pitchFamily="34" charset="-122"/>
                <a:ea typeface="微软雅黑" panose="020B0503020204020204" pitchFamily="34" charset="-122"/>
                <a:sym typeface="+mn-ea"/>
              </a:rPr>
              <a:t>第九条： </a:t>
            </a:r>
            <a:r>
              <a:rPr lang="zh-CN" altLang="en-US" b="1" kern="0" dirty="0">
                <a:solidFill>
                  <a:srgbClr val="FF0000"/>
                </a:solidFill>
                <a:latin typeface="微软雅黑" panose="020B0503020204020204" pitchFamily="34" charset="-122"/>
                <a:ea typeface="微软雅黑" panose="020B0503020204020204" pitchFamily="34" charset="-122"/>
                <a:sym typeface="+mn-ea"/>
              </a:rPr>
              <a:t>建设单位职责</a:t>
            </a:r>
            <a:endParaRPr lang="zh-CN" altLang="en-US"/>
          </a:p>
        </p:txBody>
      </p:sp>
    </p:spTree>
  </p:cSld>
  <p:clrMapOvr>
    <a:masterClrMapping/>
  </p:clrMapOvr>
  <p:transition spd="med" advClick="0" advTm="0">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文本框 1"/>
          <p:cNvSpPr txBox="1"/>
          <p:nvPr/>
        </p:nvSpPr>
        <p:spPr>
          <a:xfrm>
            <a:off x="274320" y="287655"/>
            <a:ext cx="8590915" cy="3808095"/>
          </a:xfrm>
          <a:prstGeom prst="rect">
            <a:avLst/>
          </a:prstGeom>
          <a:noFill/>
        </p:spPr>
        <p:txBody>
          <a:bodyPr wrap="square" rtlCol="0" anchor="t">
            <a:spAutoFit/>
          </a:bodyPr>
          <a:lstStyle/>
          <a:p>
            <a:pPr indent="609600" algn="l" fontAlgn="auto">
              <a:lnSpc>
                <a:spcPct val="130000"/>
              </a:lnSpc>
              <a:defRPr/>
            </a:pPr>
            <a:r>
              <a:rPr lang="zh-CN" altLang="en-US" sz="2400"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三、专项施工方案</a:t>
            </a:r>
          </a:p>
          <a:p>
            <a:pPr indent="609600" algn="l" fontAlgn="auto">
              <a:lnSpc>
                <a:spcPct val="130000"/>
              </a:lnSpc>
              <a:defRPr/>
            </a:pPr>
            <a:r>
              <a:rPr lang="zh-CN" altLang="en-US" b="1" dirty="0">
                <a:latin typeface="微软雅黑" panose="020B0503020204020204" pitchFamily="34" charset="-122"/>
                <a:ea typeface="微软雅黑" panose="020B0503020204020204" pitchFamily="34" charset="-122"/>
                <a:cs typeface="Open Sans Light" pitchFamily="34" charset="0"/>
                <a:sym typeface="+mn-ea"/>
              </a:rPr>
              <a:t>第十条 </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方案编制 施工单位</a:t>
            </a:r>
            <a:r>
              <a:rPr lang="zh-CN" altLang="en-US" b="1" dirty="0">
                <a:latin typeface="微软雅黑" panose="020B0503020204020204" pitchFamily="34" charset="-122"/>
                <a:ea typeface="微软雅黑" panose="020B0503020204020204" pitchFamily="34" charset="-122"/>
                <a:cs typeface="Open Sans Light" pitchFamily="34" charset="0"/>
                <a:sym typeface="+mn-ea"/>
              </a:rPr>
              <a:t>应当在危大工程施工前组织工程技术人员</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编制专项施工方案</a:t>
            </a:r>
            <a:r>
              <a:rPr lang="zh-CN" altLang="en-US" b="1" dirty="0">
                <a:latin typeface="微软雅黑" panose="020B0503020204020204" pitchFamily="34" charset="-122"/>
                <a:ea typeface="微软雅黑" panose="020B0503020204020204" pitchFamily="34" charset="-122"/>
                <a:cs typeface="Open Sans Light" pitchFamily="34" charset="0"/>
                <a:sym typeface="+mn-ea"/>
              </a:rPr>
              <a:t>。</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609600" algn="l" fontAlgn="auto">
              <a:lnSpc>
                <a:spcPct val="130000"/>
              </a:lnSpc>
              <a:defRPr/>
            </a:pPr>
            <a:r>
              <a:rPr lang="zh-CN" altLang="en-US" b="1" dirty="0">
                <a:latin typeface="微软雅黑" panose="020B0503020204020204" pitchFamily="34" charset="-122"/>
                <a:ea typeface="微软雅黑" panose="020B0503020204020204" pitchFamily="34" charset="-122"/>
                <a:cs typeface="Open Sans Light" pitchFamily="34" charset="0"/>
                <a:sym typeface="+mn-ea"/>
              </a:rPr>
              <a:t>实行施工总承包的，专项施工方案应当由</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施工总承包单位组织编制</a:t>
            </a:r>
            <a:r>
              <a:rPr lang="zh-CN" altLang="en-US" b="1" dirty="0">
                <a:latin typeface="微软雅黑" panose="020B0503020204020204" pitchFamily="34" charset="-122"/>
                <a:ea typeface="微软雅黑" panose="020B0503020204020204" pitchFamily="34" charset="-122"/>
                <a:cs typeface="Open Sans Light" pitchFamily="34" charset="0"/>
                <a:sym typeface="+mn-ea"/>
              </a:rPr>
              <a:t>。危大工程实行分包的，专项施工方案可以由相关专业分包单位组织编制。</a:t>
            </a:r>
          </a:p>
          <a:p>
            <a:pPr indent="355600" algn="just" fontAlgn="auto">
              <a:lnSpc>
                <a:spcPct val="130000"/>
              </a:lnSpc>
              <a:defRPr/>
            </a:pPr>
            <a:r>
              <a:rPr lang="zh-CN" altLang="en-US" b="1" dirty="0">
                <a:latin typeface="微软雅黑" panose="020B0503020204020204" pitchFamily="34" charset="-122"/>
                <a:ea typeface="微软雅黑" panose="020B0503020204020204" pitchFamily="34" charset="-122"/>
                <a:cs typeface="Open Sans Light" pitchFamily="34" charset="0"/>
                <a:sym typeface="+mn-ea"/>
              </a:rPr>
              <a:t>   第十一条 专项施工方案应当由施工单位技术负责人审核签字、加盖单位公章，并由总监理工程师审查签字、加盖执业印章后方可实施。</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457200" algn="just" fontAlgn="auto">
              <a:lnSpc>
                <a:spcPct val="130000"/>
              </a:lnSpc>
              <a:defRPr/>
              <a:extLst>
                <a:ext uri="{35155182-B16C-46BC-9424-99874614C6A1}">
                  <wpsdc:indentchars xmlns:wpsdc="http://www.wps.cn/officeDocument/2017/drawingmlCustomData" xmlns="" val="200" checksum="59296752"/>
                </a:ext>
              </a:extLst>
            </a:pP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（方案确认）</a:t>
            </a:r>
            <a:r>
              <a:rPr lang="zh-CN" altLang="en-US" b="1" dirty="0">
                <a:latin typeface="微软雅黑" panose="020B0503020204020204" pitchFamily="34" charset="-122"/>
                <a:ea typeface="微软雅黑" panose="020B0503020204020204" pitchFamily="34" charset="-122"/>
                <a:cs typeface="Open Sans Light" pitchFamily="34" charset="0"/>
                <a:sym typeface="+mn-ea"/>
              </a:rPr>
              <a:t>危大工程实行分包并由分包单位编制专项施工方案的，专项施工方案应当</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由总承包单位技术负责人及分包单位技术负责人共同</a:t>
            </a:r>
            <a:r>
              <a:rPr lang="zh-CN" altLang="en-US" b="1" dirty="0">
                <a:latin typeface="微软雅黑" panose="020B0503020204020204" pitchFamily="34" charset="-122"/>
                <a:ea typeface="微软雅黑" panose="020B0503020204020204" pitchFamily="34" charset="-122"/>
                <a:cs typeface="Open Sans Light" pitchFamily="34" charset="0"/>
                <a:sym typeface="+mn-ea"/>
              </a:rPr>
              <a:t>审核签字并加盖单位公章。</a:t>
            </a:r>
            <a:endParaRPr lang="zh-CN" altLang="en-US"/>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3842385" y="17145"/>
            <a:ext cx="5265420" cy="82931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文本框 1"/>
          <p:cNvSpPr txBox="1"/>
          <p:nvPr/>
        </p:nvSpPr>
        <p:spPr>
          <a:xfrm>
            <a:off x="144780" y="100330"/>
            <a:ext cx="8705850" cy="5247005"/>
          </a:xfrm>
          <a:prstGeom prst="rect">
            <a:avLst/>
          </a:prstGeom>
          <a:noFill/>
        </p:spPr>
        <p:txBody>
          <a:bodyPr wrap="square" rtlCol="0" anchor="t">
            <a:spAutoFit/>
          </a:bodyPr>
          <a:lstStyle/>
          <a:p>
            <a:pPr indent="508000" algn="just" fontAlgn="auto">
              <a:lnSpc>
                <a:spcPct val="130000"/>
              </a:lnSpc>
              <a:defRPr/>
            </a:pPr>
            <a:r>
              <a:rPr lang="zh-CN" altLang="en-US" sz="2400"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三、专项施工方案</a:t>
            </a:r>
          </a:p>
          <a:p>
            <a:pPr indent="508000" algn="just" fontAlgn="auto">
              <a:lnSpc>
                <a:spcPct val="130000"/>
              </a:lnSpc>
              <a:defRPr/>
            </a:pPr>
            <a:r>
              <a:rPr lang="zh-CN" altLang="en-US" b="1" dirty="0">
                <a:latin typeface="微软雅黑" panose="020B0503020204020204" pitchFamily="34" charset="-122"/>
                <a:ea typeface="微软雅黑" panose="020B0503020204020204" pitchFamily="34" charset="-122"/>
                <a:cs typeface="Open Sans Light" pitchFamily="34" charset="0"/>
                <a:sym typeface="+mn-ea"/>
              </a:rPr>
              <a:t>第十二条</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 专家论证  </a:t>
            </a:r>
            <a:r>
              <a:rPr lang="zh-CN" altLang="en-US" b="1" dirty="0">
                <a:latin typeface="微软雅黑" panose="020B0503020204020204" pitchFamily="34" charset="-122"/>
                <a:ea typeface="微软雅黑" panose="020B0503020204020204" pitchFamily="34" charset="-122"/>
                <a:cs typeface="Open Sans Light" pitchFamily="34" charset="0"/>
                <a:sym typeface="+mn-ea"/>
              </a:rPr>
              <a:t>对于超过一定规模的危大工程，施工单位应当组织召开专家论证会对专项施工方案进行论证。实行施工总承包的，</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由施工总承包单位组织</a:t>
            </a:r>
            <a:r>
              <a:rPr lang="zh-CN" altLang="en-US" b="1" dirty="0">
                <a:latin typeface="微软雅黑" panose="020B0503020204020204" pitchFamily="34" charset="-122"/>
                <a:ea typeface="微软雅黑" panose="020B0503020204020204" pitchFamily="34" charset="-122"/>
                <a:cs typeface="Open Sans Light" pitchFamily="34" charset="0"/>
                <a:sym typeface="+mn-ea"/>
              </a:rPr>
              <a:t>召开专家论证会。专家论证前专项施工方案应当通过</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施工单位审核和总监理工程师审查</a:t>
            </a:r>
            <a:r>
              <a:rPr lang="zh-CN" altLang="en-US" b="1" dirty="0">
                <a:latin typeface="微软雅黑" panose="020B0503020204020204" pitchFamily="34" charset="-122"/>
                <a:ea typeface="微软雅黑" panose="020B0503020204020204" pitchFamily="34" charset="-122"/>
                <a:cs typeface="Open Sans Light" pitchFamily="34" charset="0"/>
                <a:sym typeface="+mn-ea"/>
              </a:rPr>
              <a:t>。</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457200" algn="just" fontAlgn="auto">
              <a:lnSpc>
                <a:spcPct val="130000"/>
              </a:lnSpc>
              <a:defRPr/>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cs typeface="Open Sans Light" pitchFamily="34" charset="0"/>
                <a:sym typeface="+mn-ea"/>
              </a:rPr>
              <a:t>专家应当从地方人民政府住房城乡建设主管部门建立的专家库中选取，符合专业要求且人数不得少于5名。与本工程有利害关系的人员不得以专家身份参加专家论证会。</a:t>
            </a:r>
          </a:p>
          <a:p>
            <a:pPr indent="508000" algn="just" fontAlgn="auto">
              <a:lnSpc>
                <a:spcPct val="130000"/>
              </a:lnSpc>
              <a:defRPr/>
            </a:pPr>
            <a:r>
              <a:rPr lang="zh-CN" altLang="en-US" b="1" dirty="0">
                <a:latin typeface="微软雅黑" panose="020B0503020204020204" pitchFamily="34" charset="-122"/>
                <a:ea typeface="微软雅黑" panose="020B0503020204020204" pitchFamily="34" charset="-122"/>
                <a:cs typeface="Open Sans Light" pitchFamily="34" charset="0"/>
                <a:sym typeface="+mn-ea"/>
              </a:rPr>
              <a:t>第十三条</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 论证报告  </a:t>
            </a:r>
            <a:r>
              <a:rPr lang="zh-CN" altLang="en-US" b="1" dirty="0">
                <a:latin typeface="微软雅黑" panose="020B0503020204020204" pitchFamily="34" charset="-122"/>
                <a:ea typeface="微软雅黑" panose="020B0503020204020204" pitchFamily="34" charset="-122"/>
                <a:cs typeface="Open Sans Light" pitchFamily="34" charset="0"/>
                <a:sym typeface="+mn-ea"/>
              </a:rPr>
              <a:t>专家论证会后，应当形成论证报告，对专项施工方案提出</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通过、修改后通过或者不通过</a:t>
            </a:r>
            <a:r>
              <a:rPr lang="zh-CN" altLang="en-US" b="1" dirty="0">
                <a:latin typeface="微软雅黑" panose="020B0503020204020204" pitchFamily="34" charset="-122"/>
                <a:ea typeface="微软雅黑" panose="020B0503020204020204" pitchFamily="34" charset="-122"/>
                <a:cs typeface="Open Sans Light" pitchFamily="34" charset="0"/>
                <a:sym typeface="+mn-ea"/>
              </a:rPr>
              <a:t>的一致意见。</a:t>
            </a:r>
            <a:r>
              <a:rPr lang="zh-CN" altLang="en-US" b="1" dirty="0">
                <a:solidFill>
                  <a:srgbClr val="FF0000"/>
                </a:solidFill>
                <a:latin typeface="微软雅黑" panose="020B0503020204020204" pitchFamily="34" charset="-122"/>
                <a:ea typeface="微软雅黑" panose="020B0503020204020204" pitchFamily="34" charset="-122"/>
                <a:cs typeface="Open Sans Light" pitchFamily="34" charset="0"/>
                <a:sym typeface="+mn-ea"/>
              </a:rPr>
              <a:t>专家对论证报告负责</a:t>
            </a:r>
            <a:r>
              <a:rPr lang="zh-CN" altLang="en-US" b="1" dirty="0">
                <a:latin typeface="微软雅黑" panose="020B0503020204020204" pitchFamily="34" charset="-122"/>
                <a:ea typeface="微软雅黑" panose="020B0503020204020204" pitchFamily="34" charset="-122"/>
                <a:cs typeface="Open Sans Light" pitchFamily="34" charset="0"/>
                <a:sym typeface="+mn-ea"/>
              </a:rPr>
              <a:t>并签字确认。</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457200" algn="l" fontAlgn="auto">
              <a:lnSpc>
                <a:spcPct val="130000"/>
              </a:lnSpc>
              <a:defRPr/>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cs typeface="Open Sans Light" pitchFamily="34" charset="0"/>
                <a:sym typeface="+mn-ea"/>
              </a:rPr>
              <a:t>专项施工方案经论证需修改后通过的，施工单位应当根据论证报告修改完善后，重新履行本规定第十一条的程序。</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457200" algn="just" fontAlgn="auto">
              <a:lnSpc>
                <a:spcPct val="130000"/>
              </a:lnSpc>
              <a:defRPr/>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cs typeface="Open Sans Light" pitchFamily="34" charset="0"/>
                <a:sym typeface="+mn-ea"/>
              </a:rPr>
              <a:t>专项施工方案经论证不通过的，施工单位修改后应当按照本规定的要求重新组织专家论证。</a:t>
            </a:r>
            <a:endParaRPr lang="zh-CN" altLang="en-US" b="1" dirty="0">
              <a:solidFill>
                <a:schemeClr val="tx1"/>
              </a:solidFill>
              <a:latin typeface="微软雅黑" panose="020B0503020204020204" pitchFamily="34" charset="-122"/>
              <a:ea typeface="微软雅黑" panose="020B0503020204020204" pitchFamily="34" charset="-122"/>
              <a:cs typeface="Open Sans Light" pitchFamily="34" charset="0"/>
            </a:endParaRPr>
          </a:p>
          <a:p>
            <a:pPr indent="457200" algn="just" fontAlgn="auto">
              <a:lnSpc>
                <a:spcPct val="130000"/>
              </a:lnSpc>
              <a:defRPr/>
              <a:extLst>
                <a:ext uri="{35155182-B16C-46BC-9424-99874614C6A1}">
                  <wpsdc:indentchars xmlns:wpsdc="http://www.wps.cn/officeDocument/2017/drawingmlCustomData" xmlns="" val="200" checksum="59296752"/>
                </a:ext>
              </a:extLst>
            </a:pPr>
            <a:endParaRPr lang="zh-CN" altLang="en-US"/>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3300095" y="17145"/>
            <a:ext cx="5800725" cy="617855"/>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pic>
        <p:nvPicPr>
          <p:cNvPr id="38913" name="图片 4" descr="0Id8rDVDTL"/>
          <p:cNvPicPr>
            <a:picLocks noChangeAspect="1"/>
          </p:cNvPicPr>
          <p:nvPr/>
        </p:nvPicPr>
        <p:blipFill>
          <a:blip r:embed="rId2" cstate="print"/>
          <a:stretch>
            <a:fillRect/>
          </a:stretch>
        </p:blipFill>
        <p:spPr>
          <a:xfrm>
            <a:off x="311785" y="325120"/>
            <a:ext cx="8508365" cy="4498975"/>
          </a:xfrm>
          <a:prstGeom prst="rect">
            <a:avLst/>
          </a:prstGeom>
          <a:noFill/>
          <a:ln w="9525">
            <a:noFill/>
          </a:ln>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7169" name="标题 1"/>
          <p:cNvSpPr>
            <a:spLocks noGrp="1"/>
          </p:cNvSpPr>
          <p:nvPr>
            <p:ph type="title"/>
          </p:nvPr>
        </p:nvSpPr>
        <p:spPr>
          <a:xfrm>
            <a:off x="669925" y="173990"/>
            <a:ext cx="8333740" cy="506095"/>
          </a:xfrm>
        </p:spPr>
        <p:txBody>
          <a:bodyPr anchor="b">
            <a:normAutofit fontScale="90000"/>
          </a:bodyPr>
          <a:lstStyle/>
          <a:p>
            <a:r>
              <a:rPr lang="zh-CN" altLang="en-US" sz="3200" b="1">
                <a:solidFill>
                  <a:srgbClr val="FF0000"/>
                </a:solidFill>
              </a:rPr>
              <a:t>工程施工现场安全隐患的表现形式</a:t>
            </a:r>
          </a:p>
        </p:txBody>
      </p:sp>
      <p:sp>
        <p:nvSpPr>
          <p:cNvPr id="7170" name="内容占位符 2"/>
          <p:cNvSpPr>
            <a:spLocks noGrp="1"/>
          </p:cNvSpPr>
          <p:nvPr>
            <p:ph idx="1"/>
          </p:nvPr>
        </p:nvSpPr>
        <p:spPr>
          <a:xfrm>
            <a:off x="178435" y="822325"/>
            <a:ext cx="8627110" cy="4090035"/>
          </a:xfrm>
        </p:spPr>
        <p:txBody>
          <a:bodyPr anchor="t">
            <a:normAutofit fontScale="92500" lnSpcReduction="10000"/>
          </a:bodyPr>
          <a:lstStyle/>
          <a:p>
            <a:r>
              <a:rPr lang="en-US" altLang="zh-CN" sz="2600" b="1">
                <a:solidFill>
                  <a:srgbClr val="000099"/>
                </a:solidFill>
              </a:rPr>
              <a:t>1</a:t>
            </a:r>
            <a:r>
              <a:rPr lang="zh-CN" altLang="en-US" sz="2600" b="1">
                <a:solidFill>
                  <a:srgbClr val="000099"/>
                </a:solidFill>
              </a:rPr>
              <a:t>、人的不安全行为：作为行为（违章操作）与不作为行为（管理缺失）；</a:t>
            </a:r>
          </a:p>
          <a:p>
            <a:r>
              <a:rPr lang="en-US" altLang="zh-CN" sz="2600" b="1">
                <a:solidFill>
                  <a:srgbClr val="000099"/>
                </a:solidFill>
              </a:rPr>
              <a:t>2</a:t>
            </a:r>
            <a:r>
              <a:rPr lang="zh-CN" altLang="en-US" sz="2600" b="1">
                <a:solidFill>
                  <a:srgbClr val="000099"/>
                </a:solidFill>
              </a:rPr>
              <a:t>、物的不安全状态：现场的物（基坑、架体、机械设备、临电设施、易燃易爆物品、安全防护设施等等）违反技术标准规范或设计方案要求；</a:t>
            </a:r>
          </a:p>
          <a:p>
            <a:r>
              <a:rPr lang="en-US" altLang="zh-CN" sz="2600" b="1">
                <a:solidFill>
                  <a:srgbClr val="000099"/>
                </a:solidFill>
              </a:rPr>
              <a:t>3</a:t>
            </a:r>
            <a:r>
              <a:rPr lang="zh-CN" altLang="en-US" sz="2600" b="1">
                <a:solidFill>
                  <a:srgbClr val="000099"/>
                </a:solidFill>
              </a:rPr>
              <a:t>、环境不利因素：大风、大雾、夜间、高温、受限或密闭空间、管线附近施工等等；</a:t>
            </a:r>
          </a:p>
          <a:p>
            <a:r>
              <a:rPr lang="en-US" altLang="zh-CN" sz="2600" b="1">
                <a:solidFill>
                  <a:srgbClr val="000099"/>
                </a:solidFill>
              </a:rPr>
              <a:t>4</a:t>
            </a:r>
            <a:r>
              <a:rPr lang="zh-CN" altLang="en-US" sz="2600" b="1">
                <a:solidFill>
                  <a:srgbClr val="000099"/>
                </a:solidFill>
              </a:rPr>
              <a:t>、管理缺陷：安全生产责任制、安全生产管理制度、教育培训与技术交底、安全措施与安全方案编制、安全检查与隐患排查、特种作业人员持证、应急预案编制与演练等不符合法律法规要求。</a:t>
            </a:r>
          </a:p>
        </p:txBody>
      </p:sp>
    </p:spTree>
  </p:cSld>
  <p:clrMapOvr>
    <a:masterClrMapping/>
  </p:clrMapOvr>
  <p:transition spd="med" advClick="0" advTm="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688975" y="239395"/>
            <a:ext cx="65436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r>
              <a:rPr lang="zh-CN" altLang="en-US" sz="2600" b="1">
                <a:solidFill>
                  <a:srgbClr val="FF0000"/>
                </a:solidFill>
              </a:rPr>
              <a:t>施工单位职责</a:t>
            </a:r>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四、现场安全管理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 name="Group 25"/>
          <p:cNvGrpSpPr/>
          <p:nvPr/>
        </p:nvGrpSpPr>
        <p:grpSpPr bwMode="auto">
          <a:xfrm>
            <a:off x="3424555" y="3119120"/>
            <a:ext cx="2179955" cy="972820"/>
            <a:chOff x="3433260" y="3280864"/>
            <a:chExt cx="2237290" cy="1181491"/>
          </a:xfrm>
          <a:solidFill>
            <a:schemeClr val="accent4"/>
          </a:solidFill>
        </p:grpSpPr>
        <p:sp>
          <p:nvSpPr>
            <p:cNvPr id="14"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5"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6"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17" name="Group 41"/>
          <p:cNvGrpSpPr/>
          <p:nvPr/>
        </p:nvGrpSpPr>
        <p:grpSpPr bwMode="auto">
          <a:xfrm>
            <a:off x="3424555" y="2528570"/>
            <a:ext cx="2179955" cy="972820"/>
            <a:chOff x="3433260" y="3280864"/>
            <a:chExt cx="2237290" cy="1181491"/>
          </a:xfrm>
          <a:solidFill>
            <a:schemeClr val="accent3"/>
          </a:solidFill>
        </p:grpSpPr>
        <p:sp>
          <p:nvSpPr>
            <p:cNvPr id="18"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9"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20"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21" name="Group 45"/>
          <p:cNvGrpSpPr/>
          <p:nvPr/>
        </p:nvGrpSpPr>
        <p:grpSpPr bwMode="auto">
          <a:xfrm>
            <a:off x="3424555" y="1938020"/>
            <a:ext cx="2179955" cy="972820"/>
            <a:chOff x="3433260" y="3280864"/>
            <a:chExt cx="2237290" cy="1181491"/>
          </a:xfrm>
          <a:solidFill>
            <a:schemeClr val="accent1"/>
          </a:solidFill>
        </p:grpSpPr>
        <p:sp>
          <p:nvSpPr>
            <p:cNvPr id="22" name="Freeform 11"/>
            <p:cNvSpPr/>
            <p:nvPr/>
          </p:nvSpPr>
          <p:spPr bwMode="auto">
            <a:xfrm>
              <a:off x="3433260" y="3280864"/>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3" name="Freeform 12"/>
            <p:cNvSpPr>
              <a:spLocks noEditPoints="1"/>
            </p:cNvSpPr>
            <p:nvPr/>
          </p:nvSpPr>
          <p:spPr bwMode="auto">
            <a:xfrm>
              <a:off x="3433260" y="3280864"/>
              <a:ext cx="2237290" cy="878972"/>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24" name="Freeform 13"/>
            <p:cNvSpPr/>
            <p:nvPr/>
          </p:nvSpPr>
          <p:spPr bwMode="auto">
            <a:xfrm>
              <a:off x="3433260" y="3719755"/>
              <a:ext cx="2237290" cy="742600"/>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grpSp>
        <p:nvGrpSpPr>
          <p:cNvPr id="25" name="Group 49"/>
          <p:cNvGrpSpPr/>
          <p:nvPr/>
        </p:nvGrpSpPr>
        <p:grpSpPr bwMode="auto">
          <a:xfrm>
            <a:off x="3424555" y="1318260"/>
            <a:ext cx="2179955" cy="972820"/>
            <a:chOff x="3433260" y="1508627"/>
            <a:chExt cx="2237290" cy="1181491"/>
          </a:xfrm>
          <a:solidFill>
            <a:schemeClr val="accent2"/>
          </a:solidFill>
        </p:grpSpPr>
        <p:sp>
          <p:nvSpPr>
            <p:cNvPr id="26" name="Freeform 11"/>
            <p:cNvSpPr/>
            <p:nvPr/>
          </p:nvSpPr>
          <p:spPr bwMode="auto">
            <a:xfrm>
              <a:off x="3433260" y="1508627"/>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7" name="Freeform 12"/>
            <p:cNvSpPr>
              <a:spLocks noEditPoints="1"/>
            </p:cNvSpPr>
            <p:nvPr/>
          </p:nvSpPr>
          <p:spPr bwMode="auto">
            <a:xfrm>
              <a:off x="3433260" y="1508627"/>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28" name="Freeform 13"/>
            <p:cNvSpPr/>
            <p:nvPr/>
          </p:nvSpPr>
          <p:spPr bwMode="auto">
            <a:xfrm>
              <a:off x="3433260" y="1947296"/>
              <a:ext cx="2237290" cy="742822"/>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pitchFamily="34" charset="0"/>
                <a:ea typeface="Roboto Condensed Regular"/>
              </a:endParaRPr>
            </a:p>
          </p:txBody>
        </p:sp>
      </p:grpSp>
      <p:cxnSp>
        <p:nvCxnSpPr>
          <p:cNvPr id="29" name="Straight Connector 53"/>
          <p:cNvCxnSpPr/>
          <p:nvPr/>
        </p:nvCxnSpPr>
        <p:spPr>
          <a:xfrm>
            <a:off x="5494345" y="2491480"/>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31" name="Straight Connector 55"/>
          <p:cNvCxnSpPr/>
          <p:nvPr/>
        </p:nvCxnSpPr>
        <p:spPr>
          <a:xfrm flipH="1">
            <a:off x="2988814" y="3160693"/>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32" name="Straight Connector 56"/>
          <p:cNvCxnSpPr/>
          <p:nvPr/>
        </p:nvCxnSpPr>
        <p:spPr>
          <a:xfrm flipH="1">
            <a:off x="2988179" y="199805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sp>
        <p:nvSpPr>
          <p:cNvPr id="34" name="TextBox 22"/>
          <p:cNvSpPr txBox="1">
            <a:spLocks noChangeArrowheads="1"/>
          </p:cNvSpPr>
          <p:nvPr/>
        </p:nvSpPr>
        <p:spPr bwMode="auto">
          <a:xfrm>
            <a:off x="161290" y="937895"/>
            <a:ext cx="3152140" cy="14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ctr" eaLnBrk="1" hangingPunct="1"/>
            <a:r>
              <a:rPr lang="zh-CN" altLang="en-US" sz="1800" b="1" kern="0" dirty="0">
                <a:solidFill>
                  <a:srgbClr val="3F8FBD"/>
                </a:solidFill>
                <a:latin typeface="微软雅黑" panose="020B0503020204020204" pitchFamily="34" charset="-122"/>
                <a:ea typeface="微软雅黑" panose="020B0503020204020204" pitchFamily="34" charset="-122"/>
              </a:rPr>
              <a:t>第十四条 ：</a:t>
            </a:r>
            <a:r>
              <a:rPr lang="zh-CN" altLang="en-US" sz="1800" b="1" kern="0" dirty="0">
                <a:solidFill>
                  <a:srgbClr val="FF0000"/>
                </a:solidFill>
                <a:latin typeface="微软雅黑" panose="020B0503020204020204" pitchFamily="34" charset="-122"/>
                <a:ea typeface="微软雅黑" panose="020B0503020204020204" pitchFamily="34" charset="-122"/>
                <a:sym typeface="+mn-ea"/>
              </a:rPr>
              <a:t>公告要求</a:t>
            </a:r>
            <a:endParaRPr lang="zh-CN" altLang="en-US" sz="1800" b="1" kern="0" dirty="0">
              <a:solidFill>
                <a:srgbClr val="3F8FBD"/>
              </a:solidFill>
              <a:latin typeface="微软雅黑" panose="020B0503020204020204" pitchFamily="34" charset="-122"/>
              <a:ea typeface="微软雅黑" panose="020B0503020204020204" pitchFamily="34" charset="-122"/>
            </a:endParaRPr>
          </a:p>
          <a:p>
            <a:pPr lvl="0" indent="457200" algn="l" eaLnBrk="1" fontAlgn="auto" hangingPunct="1">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施工单位应当在施工现场显著位置公告危大工程名称、施工时间和具体责任人员，并在危险区域设置安全警示标志。</a:t>
            </a:r>
          </a:p>
        </p:txBody>
      </p:sp>
      <p:sp>
        <p:nvSpPr>
          <p:cNvPr id="36" name="TextBox 24"/>
          <p:cNvSpPr txBox="1">
            <a:spLocks noChangeArrowheads="1"/>
          </p:cNvSpPr>
          <p:nvPr/>
        </p:nvSpPr>
        <p:spPr bwMode="auto">
          <a:xfrm>
            <a:off x="161925" y="2491105"/>
            <a:ext cx="2975610" cy="25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ctr" eaLnBrk="1" hangingPunct="1"/>
            <a:r>
              <a:rPr lang="zh-CN" altLang="en-US" sz="1800" b="1" kern="0" dirty="0">
                <a:solidFill>
                  <a:srgbClr val="A3BD66"/>
                </a:solidFill>
                <a:latin typeface="微软雅黑" panose="020B0503020204020204" pitchFamily="34" charset="-122"/>
                <a:ea typeface="微软雅黑" panose="020B0503020204020204" pitchFamily="34" charset="-122"/>
              </a:rPr>
              <a:t>第十五条 ：</a:t>
            </a:r>
            <a:r>
              <a:rPr lang="zh-CN" altLang="en-US" sz="1800" b="1" kern="0" dirty="0">
                <a:solidFill>
                  <a:srgbClr val="FF0000"/>
                </a:solidFill>
                <a:latin typeface="微软雅黑" panose="020B0503020204020204" pitchFamily="34" charset="-122"/>
                <a:ea typeface="微软雅黑" panose="020B0503020204020204" pitchFamily="34" charset="-122"/>
                <a:sym typeface="+mn-ea"/>
              </a:rPr>
              <a:t>技术交底</a:t>
            </a:r>
            <a:endParaRPr lang="zh-CN" altLang="en-US" sz="1800" b="1" kern="0" dirty="0">
              <a:solidFill>
                <a:srgbClr val="A3BD66"/>
              </a:solidFill>
              <a:latin typeface="微软雅黑" panose="020B0503020204020204" pitchFamily="34" charset="-122"/>
              <a:ea typeface="微软雅黑" panose="020B0503020204020204" pitchFamily="34" charset="-122"/>
            </a:endParaRPr>
          </a:p>
          <a:p>
            <a:pPr lvl="0" indent="457200" algn="l" eaLnBrk="1" fontAlgn="auto" hangingPunct="1">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专项施工方案实施前，编制人员或者项目技术负责人应当向施工现场管理人员进行</a:t>
            </a:r>
            <a:r>
              <a:rPr lang="zh-CN" altLang="en-US" sz="1800" b="1" kern="0" dirty="0">
                <a:solidFill>
                  <a:srgbClr val="FF0000"/>
                </a:solidFill>
                <a:latin typeface="微软雅黑" panose="020B0503020204020204" pitchFamily="34" charset="-122"/>
                <a:ea typeface="微软雅黑" panose="020B0503020204020204" pitchFamily="34" charset="-122"/>
              </a:rPr>
              <a:t>方案交底</a:t>
            </a:r>
            <a:r>
              <a:rPr lang="zh-CN" altLang="en-US" sz="1800" b="1" kern="0" dirty="0">
                <a:solidFill>
                  <a:schemeClr val="tx1"/>
                </a:solidFill>
                <a:latin typeface="微软雅黑" panose="020B0503020204020204" pitchFamily="34" charset="-122"/>
                <a:ea typeface="微软雅黑" panose="020B0503020204020204" pitchFamily="34" charset="-122"/>
              </a:rPr>
              <a:t>。</a:t>
            </a:r>
          </a:p>
          <a:p>
            <a:pPr lvl="0" indent="457200" algn="l" eaLnBrk="1" fontAlgn="auto" hangingPunct="1">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施工现场管理人员应当向作业人员进行安全</a:t>
            </a:r>
            <a:r>
              <a:rPr lang="zh-CN" altLang="en-US" sz="1800" b="1" kern="0" dirty="0">
                <a:solidFill>
                  <a:srgbClr val="FF0000"/>
                </a:solidFill>
                <a:latin typeface="微软雅黑" panose="020B0503020204020204" pitchFamily="34" charset="-122"/>
                <a:ea typeface="微软雅黑" panose="020B0503020204020204" pitchFamily="34" charset="-122"/>
              </a:rPr>
              <a:t>技术交底</a:t>
            </a:r>
            <a:r>
              <a:rPr lang="zh-CN" altLang="en-US" sz="1800" b="1" kern="0" dirty="0">
                <a:solidFill>
                  <a:schemeClr val="tx1"/>
                </a:solidFill>
                <a:latin typeface="微软雅黑" panose="020B0503020204020204" pitchFamily="34" charset="-122"/>
                <a:ea typeface="微软雅黑" panose="020B0503020204020204" pitchFamily="34" charset="-122"/>
              </a:rPr>
              <a:t>，并由双方和项目专职安全生产管理人员共同签字确认。</a:t>
            </a:r>
          </a:p>
        </p:txBody>
      </p:sp>
      <p:sp>
        <p:nvSpPr>
          <p:cNvPr id="37" name="TextBox 25"/>
          <p:cNvSpPr txBox="1">
            <a:spLocks noChangeArrowheads="1"/>
          </p:cNvSpPr>
          <p:nvPr/>
        </p:nvSpPr>
        <p:spPr bwMode="auto">
          <a:xfrm>
            <a:off x="5881370" y="1040130"/>
            <a:ext cx="2898775" cy="30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ctr" eaLnBrk="1" hangingPunct="1"/>
            <a:r>
              <a:rPr lang="zh-CN" altLang="en-US" sz="1800" b="1" kern="0" dirty="0">
                <a:solidFill>
                  <a:srgbClr val="3F8FBD"/>
                </a:solidFill>
                <a:latin typeface="微软雅黑" panose="020B0503020204020204" pitchFamily="34" charset="-122"/>
                <a:ea typeface="微软雅黑" panose="020B0503020204020204" pitchFamily="34" charset="-122"/>
              </a:rPr>
              <a:t>第十六条： </a:t>
            </a:r>
            <a:r>
              <a:rPr lang="zh-CN" altLang="en-US" sz="1800" b="1" kern="0" dirty="0">
                <a:solidFill>
                  <a:srgbClr val="FF0000"/>
                </a:solidFill>
                <a:latin typeface="微软雅黑" panose="020B0503020204020204" pitchFamily="34" charset="-122"/>
                <a:ea typeface="微软雅黑" panose="020B0503020204020204" pitchFamily="34" charset="-122"/>
                <a:sym typeface="+mn-ea"/>
              </a:rPr>
              <a:t>施工依据</a:t>
            </a:r>
            <a:endParaRPr lang="zh-CN" altLang="en-US" sz="1800" b="1" kern="0" dirty="0">
              <a:solidFill>
                <a:srgbClr val="FF0000"/>
              </a:solidFill>
              <a:effectLst>
                <a:outerShdw blurRad="38100" dist="38100" dir="2700000" algn="tl">
                  <a:srgbClr val="000000">
                    <a:alpha val="43137"/>
                  </a:srgbClr>
                </a:outerShdw>
              </a:effectLst>
              <a:latin typeface="+mj-ea"/>
              <a:ea typeface="+mj-ea"/>
              <a:cs typeface="+mn-ea"/>
              <a:sym typeface="+mn-ea"/>
            </a:endParaRPr>
          </a:p>
          <a:p>
            <a:pPr lvl="0" indent="457200" algn="l" eaLnBrk="1" fontAlgn="auto" hangingPunct="1">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施工单位应当</a:t>
            </a:r>
            <a:r>
              <a:rPr lang="zh-CN" altLang="en-US" sz="1800" b="1" kern="0" dirty="0">
                <a:solidFill>
                  <a:srgbClr val="FF0000"/>
                </a:solidFill>
                <a:latin typeface="微软雅黑" panose="020B0503020204020204" pitchFamily="34" charset="-122"/>
                <a:ea typeface="微软雅黑" panose="020B0503020204020204" pitchFamily="34" charset="-122"/>
              </a:rPr>
              <a:t>严格按照专项施工方案组织施工</a:t>
            </a:r>
            <a:r>
              <a:rPr lang="zh-CN" altLang="en-US" sz="1800" b="1" kern="0" dirty="0">
                <a:solidFill>
                  <a:schemeClr val="tx1"/>
                </a:solidFill>
                <a:latin typeface="微软雅黑" panose="020B0503020204020204" pitchFamily="34" charset="-122"/>
                <a:ea typeface="微软雅黑" panose="020B0503020204020204" pitchFamily="34" charset="-122"/>
              </a:rPr>
              <a:t>，不得擅自修改专项施工方案。</a:t>
            </a:r>
          </a:p>
          <a:p>
            <a:pPr lvl="0" indent="457200" algn="l" eaLnBrk="1" fontAlgn="auto" hangingPunct="1">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因规划调整、设计变更等原因确需调整的，修改后的专项施工方案应当按照本规定重新审核和论证。涉及资金或者工期调整的，建设单位应当按照约定予以调整。</a:t>
            </a:r>
            <a:r>
              <a:rPr lang="zh-CN" altLang="en-US" sz="1800" b="1" kern="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3361055" y="4197985"/>
            <a:ext cx="5721985" cy="86106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702246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rgbClr val="FF0000"/>
                </a:solidFill>
                <a:sym typeface="+mn-ea"/>
              </a:rPr>
              <a:t>         </a:t>
            </a:r>
            <a:endParaRPr lang="zh-CN" altLang="en-US" sz="2600"/>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四、现场安全管理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5" name="Shape 1258"/>
          <p:cNvSpPr>
            <a:spLocks noChangeArrowheads="1"/>
          </p:cNvSpPr>
          <p:nvPr/>
        </p:nvSpPr>
        <p:spPr bwMode="auto">
          <a:xfrm>
            <a:off x="891540" y="943610"/>
            <a:ext cx="7922895" cy="2796540"/>
          </a:xfrm>
          <a:prstGeom prst="rect">
            <a:avLst/>
          </a:prstGeom>
          <a:noFill/>
          <a:ln w="12700">
            <a:noFill/>
            <a:miter lim="400000"/>
          </a:ln>
        </p:spPr>
        <p:txBody>
          <a:bodyPr wrap="square" lIns="0" tIns="0" rIns="0" bIns="0">
            <a:spAutoFit/>
          </a:bodyPr>
          <a:lstStyle/>
          <a:p>
            <a:pPr>
              <a:lnSpc>
                <a:spcPct val="130000"/>
              </a:lnSpc>
            </a:pPr>
            <a:r>
              <a:rPr lang="en-US" altLang="zh-CN"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第十七条： </a:t>
            </a:r>
            <a:r>
              <a:rPr b="1" dirty="0">
                <a:solidFill>
                  <a:srgbClr val="FF0000"/>
                </a:solidFill>
                <a:latin typeface="微软雅黑" panose="020B0503020204020204" pitchFamily="34" charset="-122"/>
                <a:ea typeface="微软雅黑" panose="020B0503020204020204" pitchFamily="34" charset="-122"/>
                <a:sym typeface="+mn-ea"/>
              </a:rPr>
              <a:t>现场安全管理</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施工单位应当对危大工程施工作业人员进行登记，项目负责人应当在施工</a:t>
            </a:r>
            <a:r>
              <a:rPr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现场履职</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a:t>
            </a:r>
          </a:p>
          <a:p>
            <a:pPr>
              <a:lnSpc>
                <a:spcPct val="15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项目专职安全生产管理人员应当对专项施工方案实施情况进行</a:t>
            </a:r>
            <a:r>
              <a:rPr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现场监督</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，对未按照专项施工方案施工的，应当要求立即整改，并及时报告项目负责人，项目负责人应当及时组织限期整改。</a:t>
            </a:r>
          </a:p>
          <a:p>
            <a:pPr>
              <a:lnSpc>
                <a:spcPct val="15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施工单位应当按照规定对危大工程进行施工监测和安全巡视，发现危及人身安全的紧急情况，应当立即组织作业人员撤离危险区域。</a:t>
            </a:r>
          </a:p>
        </p:txBody>
      </p:sp>
      <p:grpSp>
        <p:nvGrpSpPr>
          <p:cNvPr id="2" name="组合 156"/>
          <p:cNvGrpSpPr/>
          <p:nvPr/>
        </p:nvGrpSpPr>
        <p:grpSpPr bwMode="auto">
          <a:xfrm>
            <a:off x="375920" y="845820"/>
            <a:ext cx="997585" cy="673100"/>
            <a:chOff x="1783635" y="4451703"/>
            <a:chExt cx="2271975" cy="1419312"/>
          </a:xfrm>
        </p:grpSpPr>
        <p:sp>
          <p:nvSpPr>
            <p:cNvPr id="16400"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1"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Shape 1260"/>
            <p:cNvSpPr>
              <a:spLocks noChangeArrowheads="1"/>
            </p:cNvSpPr>
            <p:nvPr/>
          </p:nvSpPr>
          <p:spPr bwMode="auto">
            <a:xfrm>
              <a:off x="2052363" y="4699937"/>
              <a:ext cx="2003247" cy="926570"/>
            </a:xfrm>
            <a:prstGeom prst="rect">
              <a:avLst/>
            </a:prstGeom>
            <a:noFill/>
            <a:ln w="12700">
              <a:noFill/>
              <a:miter lim="400000"/>
            </a:ln>
          </p:spPr>
          <p:txBody>
            <a:bodyPr wrap="square" lIns="0" tIns="0" rIns="0" bIns="0">
              <a:spAutoFit/>
            </a:bodyPr>
            <a:lstStyle/>
            <a:p>
              <a:pPr>
                <a:lnSpc>
                  <a:spcPct val="110000"/>
                </a:lnSpc>
              </a:pPr>
              <a:r>
                <a:rPr lang="en-US" altLang="zh-CN" sz="2600" b="1" dirty="0">
                  <a:solidFill>
                    <a:schemeClr val="bg1"/>
                  </a:solidFill>
                  <a:latin typeface="DFGothic-EB" pitchFamily="1" charset="-128"/>
                  <a:ea typeface="DFGothic-EB" pitchFamily="1" charset="-128"/>
                  <a:sym typeface="Arial" panose="020B0604020202020204" pitchFamily="34" charset="0"/>
                </a:rPr>
                <a:t>17</a:t>
              </a:r>
            </a:p>
          </p:txBody>
        </p:sp>
      </p:grpSp>
      <p:pic>
        <p:nvPicPr>
          <p:cNvPr id="11" name="图片 10" descr="房屋图片1"/>
          <p:cNvPicPr>
            <a:picLocks noChangeAspect="1"/>
          </p:cNvPicPr>
          <p:nvPr/>
        </p:nvPicPr>
        <p:blipFill>
          <a:blip r:embed="rId3" cstate="print"/>
          <a:stretch>
            <a:fillRect/>
          </a:stretch>
        </p:blipFill>
        <p:spPr>
          <a:xfrm>
            <a:off x="25400" y="3871595"/>
            <a:ext cx="9093200" cy="1247140"/>
          </a:xfrm>
          <a:prstGeom prst="rect">
            <a:avLst/>
          </a:prstGeom>
        </p:spPr>
      </p:pic>
    </p:spTree>
  </p:cSld>
  <p:clrMapOvr>
    <a:masterClrMapping/>
  </p:clrMapOvr>
  <p:transition spd="med" advClick="0" advTm="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702246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rgbClr val="FF0000"/>
                </a:solidFill>
                <a:sym typeface="+mn-ea"/>
              </a:rPr>
              <a:t>         </a:t>
            </a:r>
            <a:endParaRPr lang="zh-CN" altLang="en-US" sz="2600"/>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四、现场安全管理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Shape 1262"/>
          <p:cNvSpPr>
            <a:spLocks noChangeArrowheads="1"/>
          </p:cNvSpPr>
          <p:nvPr/>
        </p:nvSpPr>
        <p:spPr bwMode="auto">
          <a:xfrm>
            <a:off x="1100455" y="824865"/>
            <a:ext cx="7887970" cy="718820"/>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第十八条： </a:t>
            </a:r>
            <a:r>
              <a:rPr b="1" dirty="0">
                <a:solidFill>
                  <a:srgbClr val="FF0000"/>
                </a:solidFill>
                <a:latin typeface="微软雅黑" panose="020B0503020204020204" pitchFamily="34" charset="-122"/>
                <a:ea typeface="微软雅黑" panose="020B0503020204020204" pitchFamily="34" charset="-122"/>
                <a:sym typeface="+mn-ea"/>
              </a:rPr>
              <a:t>监理细则</a:t>
            </a:r>
            <a:r>
              <a:rPr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监理单位应当结合危大工程专项施工方案编制监理实施细则，并对危大工程施工实施专项巡视检查。</a:t>
            </a:r>
          </a:p>
        </p:txBody>
      </p:sp>
      <p:grpSp>
        <p:nvGrpSpPr>
          <p:cNvPr id="7" name="组合 160"/>
          <p:cNvGrpSpPr/>
          <p:nvPr/>
        </p:nvGrpSpPr>
        <p:grpSpPr bwMode="auto">
          <a:xfrm>
            <a:off x="156210" y="789940"/>
            <a:ext cx="800735" cy="680720"/>
            <a:chOff x="1783635" y="4451703"/>
            <a:chExt cx="1539080" cy="1419312"/>
          </a:xfrm>
        </p:grpSpPr>
        <p:sp>
          <p:nvSpPr>
            <p:cNvPr id="8"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260"/>
            <p:cNvSpPr>
              <a:spLocks noChangeArrowheads="1"/>
            </p:cNvSpPr>
            <p:nvPr/>
          </p:nvSpPr>
          <p:spPr bwMode="auto">
            <a:xfrm>
              <a:off x="2052711" y="4608289"/>
              <a:ext cx="1270004" cy="916198"/>
            </a:xfrm>
            <a:prstGeom prst="rect">
              <a:avLst/>
            </a:prstGeom>
            <a:noFill/>
            <a:ln w="12700">
              <a:noFill/>
              <a:miter lim="400000"/>
            </a:ln>
          </p:spPr>
          <p:txBody>
            <a:bodyPr lIns="0" tIns="0" rIns="0" bIns="0">
              <a:spAutoFit/>
            </a:bodyPr>
            <a:lstStyle/>
            <a:p>
              <a:pPr>
                <a:lnSpc>
                  <a:spcPct val="110000"/>
                </a:lnSpc>
              </a:pPr>
              <a:r>
                <a:rPr lang="en-US" sz="2600" b="1" dirty="0">
                  <a:solidFill>
                    <a:schemeClr val="bg1"/>
                  </a:solidFill>
                  <a:latin typeface="DFGothic-EB" pitchFamily="1" charset="-128"/>
                  <a:ea typeface="DFGothic-EB" pitchFamily="1" charset="-128"/>
                  <a:sym typeface="Arial" panose="020B0604020202020204" pitchFamily="34" charset="0"/>
                </a:rPr>
                <a:t>18</a:t>
              </a:r>
            </a:p>
          </p:txBody>
        </p:sp>
      </p:grpSp>
      <p:pic>
        <p:nvPicPr>
          <p:cNvPr id="11" name="图片 10" descr="房屋图片1"/>
          <p:cNvPicPr>
            <a:picLocks noChangeAspect="1"/>
          </p:cNvPicPr>
          <p:nvPr/>
        </p:nvPicPr>
        <p:blipFill>
          <a:blip r:embed="rId3" cstate="print"/>
          <a:stretch>
            <a:fillRect/>
          </a:stretch>
        </p:blipFill>
        <p:spPr>
          <a:xfrm>
            <a:off x="30480" y="3623310"/>
            <a:ext cx="9100185" cy="1494790"/>
          </a:xfrm>
          <a:prstGeom prst="rect">
            <a:avLst/>
          </a:prstGeom>
        </p:spPr>
      </p:pic>
      <p:sp>
        <p:nvSpPr>
          <p:cNvPr id="12" name="Shape 1262"/>
          <p:cNvSpPr>
            <a:spLocks noChangeArrowheads="1"/>
          </p:cNvSpPr>
          <p:nvPr/>
        </p:nvSpPr>
        <p:spPr bwMode="auto">
          <a:xfrm>
            <a:off x="1100455" y="1819275"/>
            <a:ext cx="7839075" cy="143827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第十九条 ：监理单位职责：</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b="1" dirty="0">
                <a:solidFill>
                  <a:srgbClr val="FF0000"/>
                </a:solidFill>
                <a:latin typeface="微软雅黑" panose="020B0503020204020204" pitchFamily="34" charset="-122"/>
                <a:ea typeface="微软雅黑" panose="020B0503020204020204" pitchFamily="34" charset="-122"/>
                <a:sym typeface="+mn-ea"/>
              </a:rPr>
              <a:t>监理处置</a:t>
            </a:r>
            <a:r>
              <a:rPr lang="zh-CN" altLang="en-US">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sym typeface="+mn-ea"/>
              </a:rPr>
              <a:t> </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监理单位</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发现施工单位未按照专项施工方案施工的，应当要求其进行整改；情节严重的，应当要求其暂停施工，并及时报告建设单位。施工单位拒不整改或者不停止施工的，监理单位应当及时报告建设单位和工程所在地住房城乡建设主管部门。</a:t>
            </a:r>
          </a:p>
        </p:txBody>
      </p:sp>
      <p:grpSp>
        <p:nvGrpSpPr>
          <p:cNvPr id="30" name="组合 160"/>
          <p:cNvGrpSpPr/>
          <p:nvPr/>
        </p:nvGrpSpPr>
        <p:grpSpPr bwMode="auto">
          <a:xfrm>
            <a:off x="205740" y="1640840"/>
            <a:ext cx="815340" cy="692150"/>
            <a:chOff x="1783635" y="4451703"/>
            <a:chExt cx="1539080" cy="1419312"/>
          </a:xfrm>
        </p:grpSpPr>
        <p:sp>
          <p:nvSpPr>
            <p:cNvPr id="38"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Shape 1260"/>
            <p:cNvSpPr>
              <a:spLocks noChangeArrowheads="1"/>
            </p:cNvSpPr>
            <p:nvPr/>
          </p:nvSpPr>
          <p:spPr bwMode="auto">
            <a:xfrm>
              <a:off x="2052711" y="4608289"/>
              <a:ext cx="1270004" cy="901068"/>
            </a:xfrm>
            <a:prstGeom prst="rect">
              <a:avLst/>
            </a:prstGeom>
            <a:noFill/>
            <a:ln w="12700">
              <a:noFill/>
              <a:miter lim="400000"/>
            </a:ln>
          </p:spPr>
          <p:txBody>
            <a:bodyPr lIns="0" tIns="0" rIns="0" bIns="0">
              <a:spAutoFit/>
            </a:bodyPr>
            <a:lstStyle/>
            <a:p>
              <a:pPr>
                <a:lnSpc>
                  <a:spcPct val="110000"/>
                </a:lnSpc>
              </a:pPr>
              <a:r>
                <a:rPr lang="en-US" sz="2600" b="1" dirty="0">
                  <a:solidFill>
                    <a:schemeClr val="bg1"/>
                  </a:solidFill>
                  <a:latin typeface="DFGothic-EB" pitchFamily="1" charset="-128"/>
                  <a:ea typeface="DFGothic-EB" pitchFamily="1" charset="-128"/>
                  <a:sym typeface="Arial" panose="020B0604020202020204" pitchFamily="34" charset="0"/>
                </a:rPr>
                <a:t>19</a:t>
              </a:r>
            </a:p>
          </p:txBody>
        </p:sp>
      </p:grpSp>
    </p:spTree>
  </p:cSld>
  <p:clrMapOvr>
    <a:masterClrMapping/>
  </p:clrMapOvr>
  <p:transition spd="med" advClick="0" advTm="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四、现场安全管理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a:off x="107315" y="5092700"/>
            <a:ext cx="6301105" cy="71755"/>
          </a:xfrm>
          <a:prstGeom prst="line">
            <a:avLst/>
          </a:prstGeom>
          <a:noFill/>
          <a:ln w="38100" cap="flat" cmpd="sng" algn="ctr">
            <a:solidFill>
              <a:schemeClr val="accent1"/>
            </a:solidFill>
            <a:prstDash val="solid"/>
          </a:ln>
          <a:effectLst/>
        </p:spPr>
      </p:cxnSp>
      <p:grpSp>
        <p:nvGrpSpPr>
          <p:cNvPr id="12" name="组合 11"/>
          <p:cNvGrpSpPr/>
          <p:nvPr/>
        </p:nvGrpSpPr>
        <p:grpSpPr>
          <a:xfrm>
            <a:off x="107801" y="736600"/>
            <a:ext cx="5475605" cy="4151630"/>
            <a:chOff x="6884784" y="1507005"/>
            <a:chExt cx="3153390" cy="6429473"/>
          </a:xfrm>
        </p:grpSpPr>
        <p:sp>
          <p:nvSpPr>
            <p:cNvPr id="30" name="TextBox 19"/>
            <p:cNvSpPr txBox="1">
              <a:spLocks noChangeArrowheads="1"/>
            </p:cNvSpPr>
            <p:nvPr/>
          </p:nvSpPr>
          <p:spPr bwMode="auto">
            <a:xfrm>
              <a:off x="7203304" y="1507005"/>
              <a:ext cx="2151485" cy="6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dirty="0">
                  <a:solidFill>
                    <a:srgbClr val="3F8FBD"/>
                  </a:solidFill>
                  <a:latin typeface="微软雅黑" panose="020B0503020204020204" pitchFamily="34" charset="-122"/>
                  <a:ea typeface="微软雅黑" panose="020B0503020204020204" pitchFamily="34" charset="-122"/>
                </a:rPr>
                <a:t>第二十条 ：</a:t>
              </a:r>
              <a:r>
                <a:rPr lang="zh-CN" altLang="en-US" b="1" dirty="0">
                  <a:solidFill>
                    <a:srgbClr val="FF0000"/>
                  </a:solidFill>
                  <a:latin typeface="微软雅黑" panose="020B0503020204020204" pitchFamily="34" charset="-122"/>
                  <a:ea typeface="微软雅黑" panose="020B0503020204020204" pitchFamily="34" charset="-122"/>
                  <a:sym typeface="+mn-ea"/>
                </a:rPr>
                <a:t>第三方监测</a:t>
              </a:r>
              <a:r>
                <a:rPr lang="zh-CN" altLang="en-US" sz="1400" b="1" dirty="0">
                  <a:solidFill>
                    <a:srgbClr val="FF0000"/>
                  </a:solidFill>
                  <a:latin typeface="微软雅黑" panose="020B0503020204020204" pitchFamily="34" charset="-122"/>
                  <a:ea typeface="微软雅黑" panose="020B0503020204020204" pitchFamily="34" charset="-122"/>
                </a:rPr>
                <a:t> </a:t>
              </a:r>
              <a:endParaRPr lang="zh-CN" altLang="en-US" sz="1400" b="1" dirty="0">
                <a:solidFill>
                  <a:srgbClr val="3F8FBD"/>
                </a:solidFill>
                <a:latin typeface="微软雅黑" panose="020B0503020204020204" pitchFamily="34" charset="-122"/>
                <a:ea typeface="微软雅黑" panose="020B0503020204020204" pitchFamily="34" charset="-122"/>
              </a:endParaRPr>
            </a:p>
          </p:txBody>
        </p:sp>
        <p:sp>
          <p:nvSpPr>
            <p:cNvPr id="38" name="TextBox 16"/>
            <p:cNvSpPr txBox="1"/>
            <p:nvPr/>
          </p:nvSpPr>
          <p:spPr bwMode="auto">
            <a:xfrm>
              <a:off x="6884784" y="2003622"/>
              <a:ext cx="3153390" cy="5932856"/>
            </a:xfrm>
            <a:prstGeom prst="rect">
              <a:avLst/>
            </a:prstGeom>
            <a:noFill/>
          </p:spPr>
          <p:txBody>
            <a:bodyPr wrap="square">
              <a:spAutoFit/>
            </a:bodyPr>
            <a:lstStyle/>
            <a:p>
              <a:pPr>
                <a:lnSpc>
                  <a:spcPct val="150000"/>
                </a:lnSpc>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dirty="0">
                  <a:solidFill>
                    <a:schemeClr val="tx1"/>
                  </a:solidFill>
                  <a:latin typeface="微软雅黑" panose="020B0503020204020204" pitchFamily="34" charset="-122"/>
                  <a:ea typeface="微软雅黑" panose="020B0503020204020204" pitchFamily="34" charset="-122"/>
                </a:rPr>
                <a:t>对于按照规定需要进行第三方监测的危大工程，建设单位应当委托具有</a:t>
              </a:r>
              <a:r>
                <a:rPr lang="zh-CN" altLang="en-US" b="1" dirty="0">
                  <a:solidFill>
                    <a:srgbClr val="FF0000"/>
                  </a:solidFill>
                  <a:latin typeface="微软雅黑" panose="020B0503020204020204" pitchFamily="34" charset="-122"/>
                  <a:ea typeface="微软雅黑" panose="020B0503020204020204" pitchFamily="34" charset="-122"/>
                </a:rPr>
                <a:t>相应勘察资质</a:t>
              </a:r>
              <a:r>
                <a:rPr lang="zh-CN" altLang="en-US" b="1" dirty="0">
                  <a:solidFill>
                    <a:schemeClr val="tx1"/>
                  </a:solidFill>
                  <a:latin typeface="微软雅黑" panose="020B0503020204020204" pitchFamily="34" charset="-122"/>
                  <a:ea typeface="微软雅黑" panose="020B0503020204020204" pitchFamily="34" charset="-122"/>
                </a:rPr>
                <a:t>的单位进行监测。</a:t>
              </a:r>
            </a:p>
            <a:p>
              <a:pPr>
                <a:lnSpc>
                  <a:spcPct val="150000"/>
                </a:lnSpc>
                <a:defRPr/>
              </a:pPr>
              <a:r>
                <a:rPr lang="zh-CN" altLang="en-US" b="1" dirty="0">
                  <a:solidFill>
                    <a:schemeClr val="tx1"/>
                  </a:solidFill>
                  <a:latin typeface="微软雅黑" panose="020B0503020204020204" pitchFamily="34" charset="-122"/>
                  <a:ea typeface="微软雅黑" panose="020B0503020204020204" pitchFamily="34" charset="-122"/>
                </a:rPr>
                <a:t>　　监测单位应当编制监测方案。监测方案由监测单位技术负责人审核签字并加盖单位公章，报送监理单位后方可实施。</a:t>
              </a:r>
            </a:p>
            <a:p>
              <a:pPr>
                <a:lnSpc>
                  <a:spcPct val="150000"/>
                </a:lnSpc>
                <a:defRPr/>
              </a:pPr>
              <a:r>
                <a:rPr lang="zh-CN" altLang="en-US" b="1" dirty="0">
                  <a:solidFill>
                    <a:schemeClr val="tx1"/>
                  </a:solidFill>
                  <a:latin typeface="微软雅黑" panose="020B0503020204020204" pitchFamily="34" charset="-122"/>
                  <a:ea typeface="微软雅黑" panose="020B0503020204020204" pitchFamily="34" charset="-122"/>
                </a:rPr>
                <a:t>　　监测单位应当按照监测方案开展监测，及时向建设单位报送监测成果，并对监测成果负责；发现异常时，及时向建设、设计、施工、监理单位报告，建设单位应当立即组织相关单位采取处置措施。</a:t>
              </a:r>
            </a:p>
          </p:txBody>
        </p:sp>
      </p:grpSp>
      <p:grpSp>
        <p:nvGrpSpPr>
          <p:cNvPr id="43" name="组合 22"/>
          <p:cNvGrpSpPr/>
          <p:nvPr/>
        </p:nvGrpSpPr>
        <p:grpSpPr>
          <a:xfrm>
            <a:off x="5582920" y="186055"/>
            <a:ext cx="3326130" cy="5038210"/>
            <a:chOff x="7340984" y="798905"/>
            <a:chExt cx="5206643" cy="6224661"/>
          </a:xfrm>
        </p:grpSpPr>
        <p:sp>
          <p:nvSpPr>
            <p:cNvPr id="44" name="TextBox 19"/>
            <p:cNvSpPr txBox="1">
              <a:spLocks noChangeArrowheads="1"/>
            </p:cNvSpPr>
            <p:nvPr/>
          </p:nvSpPr>
          <p:spPr bwMode="auto">
            <a:xfrm>
              <a:off x="7730266" y="798905"/>
              <a:ext cx="4041887" cy="52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dirty="0">
                  <a:solidFill>
                    <a:srgbClr val="3F8FBD"/>
                  </a:solidFill>
                  <a:latin typeface="微软雅黑" panose="020B0503020204020204" pitchFamily="34" charset="-122"/>
                  <a:ea typeface="微软雅黑" panose="020B0503020204020204" pitchFamily="34" charset="-122"/>
                </a:rPr>
                <a:t>第二十一条： </a:t>
              </a:r>
              <a:r>
                <a:rPr lang="zh-CN" altLang="en-US" b="1" dirty="0">
                  <a:solidFill>
                    <a:srgbClr val="FF0000"/>
                  </a:solidFill>
                  <a:latin typeface="微软雅黑" panose="020B0503020204020204" pitchFamily="34" charset="-122"/>
                  <a:ea typeface="微软雅黑" panose="020B0503020204020204" pitchFamily="34" charset="-122"/>
                  <a:sym typeface="+mn-ea"/>
                </a:rPr>
                <a:t>验收要求</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5" name="TextBox 22"/>
            <p:cNvSpPr txBox="1"/>
            <p:nvPr/>
          </p:nvSpPr>
          <p:spPr bwMode="auto">
            <a:xfrm>
              <a:off x="7340984" y="1264284"/>
              <a:ext cx="5206643" cy="5759282"/>
            </a:xfrm>
            <a:prstGeom prst="rect">
              <a:avLst/>
            </a:prstGeom>
            <a:noFill/>
          </p:spPr>
          <p:txBody>
            <a:bodyPr wrap="square">
              <a:spAutoFit/>
            </a:bodyPr>
            <a:lstStyle/>
            <a:p>
              <a:pPr>
                <a:lnSpc>
                  <a:spcPct val="150000"/>
                </a:lnSpc>
                <a:defRPr/>
              </a:pPr>
              <a:r>
                <a:rPr lang="zh-CN" altLang="en-US" sz="1400"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  对于按照规定需要验收的危大工程，施工单位、监理单位应当组织相关人员进行验收。验收合格的，经施工单位项目技术负责人及总监理工程师签字确认后，方可进入下一道工序。</a:t>
              </a:r>
            </a:p>
            <a:p>
              <a:pPr>
                <a:lnSpc>
                  <a:spcPct val="150000"/>
                </a:lnSpc>
                <a:defRPr/>
              </a:pPr>
              <a:r>
                <a:rPr lang="zh-CN" altLang="en-US" b="1" dirty="0">
                  <a:solidFill>
                    <a:schemeClr val="tx1"/>
                  </a:solidFill>
                  <a:latin typeface="微软雅黑" panose="020B0503020204020204" pitchFamily="34" charset="-122"/>
                  <a:ea typeface="微软雅黑" panose="020B0503020204020204" pitchFamily="34" charset="-122"/>
                </a:rPr>
                <a:t>　　危大工程验收合格后，施工单位应当在施工现场明显位置设置验收标识牌，公示验收时间及责任人员。</a:t>
              </a:r>
            </a:p>
          </p:txBody>
        </p:sp>
      </p:grpSp>
    </p:spTree>
  </p:cSld>
  <p:clrMapOvr>
    <a:masterClrMapping/>
  </p:clrMapOvr>
  <p:transition spd="med" advClick="0" advTm="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四、现场安全管理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4" name="肘形连接符 23"/>
          <p:cNvCxnSpPr/>
          <p:nvPr/>
        </p:nvCxnSpPr>
        <p:spPr>
          <a:xfrm rot="16200000" flipV="1">
            <a:off x="4053599" y="760314"/>
            <a:ext cx="360003" cy="1044008"/>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5400000">
            <a:off x="3169942" y="3164856"/>
            <a:ext cx="487070" cy="799941"/>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a:off x="4859655" y="5128895"/>
            <a:ext cx="1620520" cy="3175"/>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87325" y="802005"/>
            <a:ext cx="4568190" cy="1751965"/>
          </a:xfrm>
          <a:prstGeom prst="rect">
            <a:avLst/>
          </a:prstGeom>
          <a:noFill/>
          <a:ln>
            <a:solidFill>
              <a:srgbClr val="92D050"/>
            </a:solidFill>
          </a:ln>
        </p:spPr>
        <p:txBody>
          <a:bodyPr wrap="square" rtlCol="0">
            <a:spAutoFit/>
          </a:bodyPr>
          <a:lstStyle/>
          <a:p>
            <a:pPr indent="457200" algn="l">
              <a:lnSpc>
                <a:spcPct val="12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第二十二条 危大工程发生险情或者事故时，施工单位应当立即采取应急处置措施，并报告工程所在地住房城乡建设主管部门。建设、勘察、设计、监理等单位应当配合施工单位开展应急抢险工作。</a:t>
            </a:r>
            <a:r>
              <a:rPr lang="zh-CN" altLang="en-US" b="1" dirty="0">
                <a:solidFill>
                  <a:srgbClr val="FF0000"/>
                </a:solidFill>
                <a:latin typeface="微软雅黑" panose="020B0503020204020204" pitchFamily="34" charset="-122"/>
                <a:ea typeface="微软雅黑" panose="020B0503020204020204" pitchFamily="34" charset="-122"/>
                <a:sym typeface="+mn-ea"/>
              </a:rPr>
              <a:t>（应急处置）</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45110" y="2554605"/>
            <a:ext cx="4510405" cy="1419860"/>
          </a:xfrm>
          <a:prstGeom prst="rect">
            <a:avLst/>
          </a:prstGeom>
          <a:noFill/>
          <a:ln>
            <a:solidFill>
              <a:srgbClr val="3F8FBD"/>
            </a:solidFill>
          </a:ln>
        </p:spPr>
        <p:txBody>
          <a:bodyPr wrap="square" rtlCol="0">
            <a:spAutoFit/>
          </a:bodyPr>
          <a:lstStyle/>
          <a:p>
            <a:pPr indent="457200" algn="l">
              <a:lnSpc>
                <a:spcPct val="12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第二十三条 危大工程应急抢险结束后，建设单位应当组织勘察、设计、施工、监理等单位制定工程恢复方案，并对应急抢险工作进行后评估。</a:t>
            </a:r>
            <a:r>
              <a:rPr lang="zh-CN" altLang="en-US" b="1" dirty="0">
                <a:solidFill>
                  <a:srgbClr val="FF0000"/>
                </a:solidFill>
                <a:latin typeface="微软雅黑" panose="020B0503020204020204" pitchFamily="34" charset="-122"/>
                <a:ea typeface="微软雅黑" panose="020B0503020204020204" pitchFamily="34" charset="-122"/>
                <a:sym typeface="+mn-ea"/>
              </a:rPr>
              <a:t>（恢复和评估）</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859655" y="801370"/>
            <a:ext cx="4138930" cy="3080385"/>
          </a:xfrm>
          <a:prstGeom prst="rect">
            <a:avLst/>
          </a:prstGeom>
          <a:noFill/>
          <a:ln>
            <a:solidFill>
              <a:srgbClr val="3F8FBD"/>
            </a:solidFill>
          </a:ln>
        </p:spPr>
        <p:txBody>
          <a:bodyPr wrap="square" rtlCol="0">
            <a:spAutoFit/>
          </a:bodyPr>
          <a:lstStyle/>
          <a:p>
            <a:pPr algn="just">
              <a:lnSpc>
                <a:spcPct val="120000"/>
              </a:lnSpc>
            </a:pPr>
            <a:r>
              <a:rPr lang="en-US" altLang="zh-CN" sz="900" b="1" dirty="0">
                <a:latin typeface="微软雅黑" panose="020B0503020204020204" pitchFamily="34" charset="-122"/>
                <a:ea typeface="微软雅黑" panose="020B0503020204020204" pitchFamily="34" charset="-122"/>
                <a:sym typeface="+mn-ea"/>
              </a:rPr>
              <a:t> </a:t>
            </a:r>
            <a:r>
              <a:rPr lang="en-US" altLang="zh-CN" b="1" dirty="0">
                <a:latin typeface="微软雅黑" panose="020B0503020204020204" pitchFamily="34" charset="-122"/>
                <a:ea typeface="微软雅黑" panose="020B0503020204020204" pitchFamily="34" charset="-122"/>
                <a:sym typeface="+mn-ea"/>
              </a:rPr>
              <a:t>     </a:t>
            </a:r>
            <a:r>
              <a:rPr lang="zh-CN" altLang="en-US" b="1" dirty="0">
                <a:latin typeface="微软雅黑" panose="020B0503020204020204" pitchFamily="34" charset="-122"/>
                <a:ea typeface="微软雅黑" panose="020B0503020204020204" pitchFamily="34" charset="-122"/>
                <a:sym typeface="+mn-ea"/>
              </a:rPr>
              <a:t>第二十四条 施工、监理单位应当建立危大工程安全管理档案。</a:t>
            </a:r>
            <a:endParaRPr lang="zh-CN" altLang="en-US" b="1" dirty="0">
              <a:solidFill>
                <a:schemeClr val="tx1"/>
              </a:solidFill>
              <a:latin typeface="微软雅黑" panose="020B0503020204020204" pitchFamily="34" charset="-122"/>
              <a:ea typeface="微软雅黑" panose="020B0503020204020204" pitchFamily="34" charset="-122"/>
            </a:endParaRPr>
          </a:p>
          <a:p>
            <a:pPr algn="just">
              <a:lnSpc>
                <a:spcPct val="120000"/>
              </a:lnSpc>
            </a:pPr>
            <a:r>
              <a:rPr lang="zh-CN" altLang="en-US" b="1" dirty="0">
                <a:latin typeface="微软雅黑" panose="020B0503020204020204" pitchFamily="34" charset="-122"/>
                <a:ea typeface="微软雅黑" panose="020B0503020204020204" pitchFamily="34" charset="-122"/>
                <a:sym typeface="+mn-ea"/>
              </a:rPr>
              <a:t>　　施工单位应当将专项施工方案及审核、专家论证、交底、现场检查、验收及整改等相关资料纳入档案管理。</a:t>
            </a:r>
            <a:endParaRPr lang="zh-CN" altLang="en-US" b="1" dirty="0">
              <a:solidFill>
                <a:schemeClr val="tx1"/>
              </a:solidFill>
              <a:latin typeface="微软雅黑" panose="020B0503020204020204" pitchFamily="34" charset="-122"/>
              <a:ea typeface="微软雅黑" panose="020B0503020204020204" pitchFamily="34" charset="-122"/>
            </a:endParaRPr>
          </a:p>
          <a:p>
            <a:pPr indent="457200" algn="l">
              <a:lnSpc>
                <a:spcPct val="12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　　监理单位应当将监理实施细则、专项施工方案审查、专项巡视检查、验收及整改等相关资料纳入档案管理。</a:t>
            </a:r>
            <a:r>
              <a:rPr lang="zh-CN" altLang="en-US" b="1" dirty="0">
                <a:solidFill>
                  <a:srgbClr val="FF0000"/>
                </a:solidFill>
                <a:latin typeface="微软雅黑" panose="020B0503020204020204" pitchFamily="34" charset="-122"/>
                <a:ea typeface="微软雅黑" panose="020B0503020204020204" pitchFamily="34" charset="-122"/>
                <a:sym typeface="+mn-ea"/>
              </a:rPr>
              <a:t>（档案管理）</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五、监督管理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7" name="TextBox 136"/>
          <p:cNvSpPr txBox="1"/>
          <p:nvPr/>
        </p:nvSpPr>
        <p:spPr>
          <a:xfrm>
            <a:off x="1738630" y="1787525"/>
            <a:ext cx="6873875" cy="3348990"/>
          </a:xfrm>
          <a:prstGeom prst="rect">
            <a:avLst/>
          </a:prstGeom>
          <a:noFill/>
        </p:spPr>
        <p:txBody>
          <a:bodyPr wrap="square" lIns="68573" tIns="0" rIns="68573" bIns="0" rtlCol="0" anchor="t">
            <a:spAutoFit/>
          </a:bodyPr>
          <a:lstStyle/>
          <a:p>
            <a:pPr indent="457200" fontAlgn="auto">
              <a:lnSpc>
                <a:spcPct val="130000"/>
              </a:lnSpc>
              <a:extLst>
                <a:ext uri="{35155182-B16C-46BC-9424-99874614C6A1}">
                  <wpsdc:indentchars xmlns:wpsdc="http://www.wps.cn/officeDocument/2017/drawingmlCustomData" xmlns="" val="200" checksum="59296752"/>
                </a:ext>
              </a:extLst>
            </a:pPr>
            <a:r>
              <a:rPr lang="en-US" altLang="zh-CN" b="1" dirty="0">
                <a:solidFill>
                  <a:srgbClr val="A3BD66"/>
                </a:solidFill>
                <a:latin typeface="微软雅黑" panose="020B0503020204020204" pitchFamily="34" charset="-122"/>
                <a:ea typeface="微软雅黑" panose="020B0503020204020204" pitchFamily="34" charset="-122"/>
                <a:cs typeface="华文黑体" pitchFamily="2" charset="-122"/>
                <a:sym typeface="+mn-ea"/>
              </a:rPr>
              <a:t>                              </a:t>
            </a:r>
            <a:r>
              <a:rPr lang="zh-CN" altLang="en-US" b="1" dirty="0">
                <a:solidFill>
                  <a:srgbClr val="A3BD66"/>
                </a:solidFill>
                <a:latin typeface="微软雅黑" panose="020B0503020204020204" pitchFamily="34" charset="-122"/>
                <a:ea typeface="微软雅黑" panose="020B0503020204020204" pitchFamily="34" charset="-122"/>
                <a:cs typeface="华文黑体" pitchFamily="2" charset="-122"/>
                <a:sym typeface="+mn-ea"/>
              </a:rPr>
              <a:t>第二十六条：</a:t>
            </a:r>
            <a:r>
              <a:rPr lang="zh-CN" altLang="en-US" b="1" dirty="0">
                <a:solidFill>
                  <a:srgbClr val="FF0000"/>
                </a:solidFill>
                <a:latin typeface="微软雅黑" panose="020B0503020204020204" pitchFamily="34" charset="-122"/>
                <a:ea typeface="微软雅黑" panose="020B0503020204020204" pitchFamily="34" charset="-122"/>
                <a:sym typeface="+mn-ea"/>
              </a:rPr>
              <a:t>安全监督</a:t>
            </a:r>
          </a:p>
          <a:p>
            <a:pPr indent="457200" fontAlgn="auto">
              <a:lnSpc>
                <a:spcPct val="13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县级以上地方人民政府住房城乡建设主管部门或者所属施工安全监督机构，应当根据监督工作计划对危大工程进行</a:t>
            </a:r>
            <a:r>
              <a:rPr lang="zh-CN" altLang="en-US" b="1" dirty="0">
                <a:solidFill>
                  <a:srgbClr val="FF0000"/>
                </a:solidFill>
                <a:latin typeface="微软雅黑" panose="020B0503020204020204" pitchFamily="34" charset="-122"/>
                <a:ea typeface="微软雅黑" panose="020B0503020204020204" pitchFamily="34" charset="-122"/>
                <a:sym typeface="+mn-ea"/>
              </a:rPr>
              <a:t>抽查</a:t>
            </a:r>
            <a:r>
              <a:rPr lang="zh-CN" altLang="en-US" b="1" dirty="0">
                <a:latin typeface="微软雅黑" panose="020B0503020204020204" pitchFamily="34" charset="-122"/>
                <a:ea typeface="微软雅黑" panose="020B0503020204020204" pitchFamily="34" charset="-122"/>
                <a:sym typeface="+mn-ea"/>
              </a:rPr>
              <a:t>。</a:t>
            </a:r>
            <a:endParaRPr lang="zh-CN" altLang="en-US" b="1" dirty="0">
              <a:solidFill>
                <a:schemeClr val="tx1"/>
              </a:solidFill>
              <a:latin typeface="微软雅黑" panose="020B0503020204020204" pitchFamily="34" charset="-122"/>
              <a:ea typeface="微软雅黑" panose="020B0503020204020204" pitchFamily="34" charset="-122"/>
            </a:endParaRPr>
          </a:p>
          <a:p>
            <a:pPr indent="457200" fontAlgn="auto">
              <a:lnSpc>
                <a:spcPct val="130000"/>
              </a:lnSpc>
              <a:extLst>
                <a:ext uri="{35155182-B16C-46BC-9424-99874614C6A1}">
                  <wpsdc:indentchars xmlns:wpsdc="http://www.wps.cn/officeDocument/2017/drawingmlCustomData" xmlns="" val="200" checksum="59296752"/>
                </a:ext>
              </a:extLst>
            </a:pPr>
            <a:r>
              <a:rPr lang="zh-CN" altLang="en-US" b="1" dirty="0">
                <a:latin typeface="微软雅黑" panose="020B0503020204020204" pitchFamily="34" charset="-122"/>
                <a:ea typeface="微软雅黑" panose="020B0503020204020204" pitchFamily="34" charset="-122"/>
                <a:sym typeface="+mn-ea"/>
              </a:rPr>
              <a:t>县级以上地方人民政府住房城乡建设主管部门或者所属施工安全监督机构，</a:t>
            </a:r>
            <a:r>
              <a:rPr lang="zh-CN" altLang="en-US" b="1" dirty="0">
                <a:solidFill>
                  <a:srgbClr val="FF0000"/>
                </a:solidFill>
                <a:latin typeface="微软雅黑" panose="020B0503020204020204" pitchFamily="34" charset="-122"/>
                <a:ea typeface="微软雅黑" panose="020B0503020204020204" pitchFamily="34" charset="-122"/>
                <a:sym typeface="+mn-ea"/>
              </a:rPr>
              <a:t>可以通过政府购买技术服务方式，聘请具有专业技术能力的单位和人员对危大工程进行检查，所需费用向本级财政申请予以保障。</a:t>
            </a:r>
            <a:endParaRPr lang="zh-CN" altLang="en-US" b="1" dirty="0">
              <a:solidFill>
                <a:srgbClr val="FF0000"/>
              </a:solidFill>
              <a:latin typeface="微软雅黑" panose="020B0503020204020204" pitchFamily="34" charset="-122"/>
              <a:ea typeface="微软雅黑" panose="020B0503020204020204" pitchFamily="34" charset="-122"/>
            </a:endParaRPr>
          </a:p>
          <a:p>
            <a:pPr algn="ctr">
              <a:lnSpc>
                <a:spcPct val="150000"/>
              </a:lnSpc>
            </a:pPr>
            <a:endParaRPr lang="zh-CN" altLang="en-US" b="1" dirty="0">
              <a:solidFill>
                <a:srgbClr val="FF0000"/>
              </a:solidFill>
              <a:latin typeface="微软雅黑" panose="020B0503020204020204" pitchFamily="34" charset="-122"/>
              <a:ea typeface="微软雅黑" panose="020B0503020204020204" pitchFamily="34" charset="-122"/>
              <a:cs typeface="华文黑体" pitchFamily="2" charset="-122"/>
              <a:sym typeface="+mn-ea"/>
            </a:endParaRPr>
          </a:p>
          <a:p>
            <a:pPr algn="ctr">
              <a:lnSpc>
                <a:spcPct val="150000"/>
              </a:lnSpc>
            </a:pPr>
            <a:endParaRPr lang="zh-CN" altLang="en-US" b="1" dirty="0">
              <a:solidFill>
                <a:srgbClr val="FF0000"/>
              </a:solidFill>
              <a:latin typeface="微软雅黑" panose="020B0503020204020204" pitchFamily="34" charset="-122"/>
              <a:ea typeface="微软雅黑" panose="020B0503020204020204" pitchFamily="34" charset="-122"/>
              <a:cs typeface="华文黑体" pitchFamily="2" charset="-122"/>
              <a:sym typeface="+mn-ea"/>
            </a:endParaRPr>
          </a:p>
        </p:txBody>
      </p:sp>
      <p:sp>
        <p:nvSpPr>
          <p:cNvPr id="138" name="TextBox 137"/>
          <p:cNvSpPr txBox="1"/>
          <p:nvPr/>
        </p:nvSpPr>
        <p:spPr>
          <a:xfrm>
            <a:off x="259080" y="846455"/>
            <a:ext cx="8554085" cy="1146175"/>
          </a:xfrm>
          <a:prstGeom prst="rect">
            <a:avLst/>
          </a:prstGeom>
          <a:noFill/>
        </p:spPr>
        <p:txBody>
          <a:bodyPr wrap="square" lIns="68573" tIns="34286" rIns="68573" bIns="34286" rtlCol="0">
            <a:spAutoFit/>
          </a:bodyPr>
          <a:lstStyle/>
          <a:p>
            <a:pPr indent="457200" fontAlgn="auto">
              <a:lnSpc>
                <a:spcPct val="130000"/>
              </a:lnSpc>
              <a:extLst>
                <a:ext uri="{35155182-B16C-46BC-9424-99874614C6A1}">
                  <wpsdc:indentchars xmlns:wpsdc="http://www.wps.cn/officeDocument/2017/drawingmlCustomData" xmlns="" val="200" checksum="59296752"/>
                </a:ext>
              </a:extLst>
            </a:pPr>
            <a:r>
              <a:rPr lang="zh-CN" altLang="en-US" b="1" dirty="0">
                <a:solidFill>
                  <a:srgbClr val="FF0000"/>
                </a:solidFill>
                <a:latin typeface="微软雅黑" panose="020B0503020204020204" pitchFamily="34" charset="-122"/>
                <a:ea typeface="微软雅黑" panose="020B0503020204020204" pitchFamily="34" charset="-122"/>
                <a:sym typeface="+mn-ea"/>
              </a:rPr>
              <a:t>设区的市级以上地方人民政府住房城乡建设主管部门应当建立专家库</a:t>
            </a:r>
            <a:r>
              <a:rPr lang="zh-CN" altLang="en-US" b="1" dirty="0">
                <a:latin typeface="微软雅黑" panose="020B0503020204020204" pitchFamily="34" charset="-122"/>
                <a:ea typeface="微软雅黑" panose="020B0503020204020204" pitchFamily="34" charset="-122"/>
                <a:sym typeface="+mn-ea"/>
              </a:rPr>
              <a:t>，制定专家库管理制度，建立专家诚信档案，并向社会公布，接受社会监督</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mn-ea"/>
              </a:rPr>
              <a:t>。</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a:p>
            <a:pPr indent="457200" fontAlgn="auto">
              <a:lnSpc>
                <a:spcPct val="130000"/>
              </a:lnSpc>
              <a:extLst>
                <a:ext uri="{35155182-B16C-46BC-9424-99874614C6A1}">
                  <wpsdc:indentchars xmlns:wpsdc="http://www.wps.cn/officeDocument/2017/drawingmlCustomData" xmlns="" val="200" checksum="59296752"/>
                </a:ext>
              </a:extLst>
            </a:pP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3362325" y="398145"/>
            <a:ext cx="3820795" cy="830580"/>
          </a:xfrm>
          <a:prstGeom prst="rect">
            <a:avLst/>
          </a:prstGeom>
          <a:noFill/>
        </p:spPr>
        <p:txBody>
          <a:bodyPr wrap="square" lIns="68573" tIns="0" rIns="68573" bIns="0" rtlCol="0" anchor="t">
            <a:spAutoFit/>
          </a:bodyPr>
          <a:lstStyle/>
          <a:p>
            <a:pPr algn="ctr">
              <a:lnSpc>
                <a:spcPct val="150000"/>
              </a:lnSpc>
            </a:pPr>
            <a:r>
              <a:rPr lang="zh-CN" altLang="en-US" b="1" dirty="0">
                <a:solidFill>
                  <a:srgbClr val="3F8FBD"/>
                </a:solidFill>
                <a:latin typeface="微软雅黑" panose="020B0503020204020204" pitchFamily="34" charset="-122"/>
                <a:ea typeface="微软雅黑" panose="020B0503020204020204" pitchFamily="34" charset="-122"/>
                <a:cs typeface="华文黑体" pitchFamily="2" charset="-122"/>
                <a:sym typeface="+mn-ea"/>
              </a:rPr>
              <a:t>第二十五条：</a:t>
            </a:r>
            <a:r>
              <a:rPr lang="zh-CN" altLang="en-US" b="1" dirty="0">
                <a:solidFill>
                  <a:srgbClr val="FF0000"/>
                </a:solidFill>
                <a:latin typeface="微软雅黑" panose="020B0503020204020204" pitchFamily="34" charset="-122"/>
                <a:ea typeface="微软雅黑" panose="020B0503020204020204" pitchFamily="34" charset="-122"/>
                <a:sym typeface="+mn-ea"/>
              </a:rPr>
              <a:t>专家库</a:t>
            </a:r>
            <a:endParaRPr lang="zh-CN" altLang="en-US" b="1" dirty="0">
              <a:solidFill>
                <a:srgbClr val="3F8FBD"/>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pPr>
            <a:endParaRPr lang="zh-CN" altLang="en-US" b="1" dirty="0">
              <a:solidFill>
                <a:srgbClr val="FF0000"/>
              </a:solidFill>
              <a:latin typeface="微软雅黑" panose="020B0503020204020204" pitchFamily="34" charset="-122"/>
              <a:ea typeface="微软雅黑" panose="020B0503020204020204" pitchFamily="34" charset="-122"/>
              <a:cs typeface="华文黑体" pitchFamily="2" charset="-122"/>
              <a:sym typeface="+mn-ea"/>
            </a:endParaRPr>
          </a:p>
        </p:txBody>
      </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26670" y="3025775"/>
            <a:ext cx="1532255" cy="203327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五、监督管理</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 name="直接连接符 1"/>
          <p:cNvCxnSpPr/>
          <p:nvPr/>
        </p:nvCxnSpPr>
        <p:spPr>
          <a:xfrm>
            <a:off x="2087880" y="5092700"/>
            <a:ext cx="4428490" cy="36195"/>
          </a:xfrm>
          <a:prstGeom prst="line">
            <a:avLst/>
          </a:prstGeom>
          <a:noFill/>
          <a:ln w="38100" cap="flat" cmpd="sng" algn="ctr">
            <a:solidFill>
              <a:schemeClr val="accent1"/>
            </a:solidFill>
            <a:prstDash val="solid"/>
          </a:ln>
          <a:effectLst/>
        </p:spPr>
      </p:cxnSp>
      <p:grpSp>
        <p:nvGrpSpPr>
          <p:cNvPr id="17" name="组合 16"/>
          <p:cNvGrpSpPr/>
          <p:nvPr/>
        </p:nvGrpSpPr>
        <p:grpSpPr>
          <a:xfrm>
            <a:off x="-24766" y="845820"/>
            <a:ext cx="4626610" cy="3764280"/>
            <a:chOff x="6606069" y="1313399"/>
            <a:chExt cx="4448996" cy="5015520"/>
          </a:xfrm>
        </p:grpSpPr>
        <p:sp>
          <p:nvSpPr>
            <p:cNvPr id="30" name="TextBox 19"/>
            <p:cNvSpPr txBox="1">
              <a:spLocks noChangeArrowheads="1"/>
            </p:cNvSpPr>
            <p:nvPr/>
          </p:nvSpPr>
          <p:spPr bwMode="auto">
            <a:xfrm>
              <a:off x="7302789" y="1313399"/>
              <a:ext cx="3470168" cy="5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dirty="0">
                  <a:solidFill>
                    <a:srgbClr val="3F8FBD"/>
                  </a:solidFill>
                  <a:latin typeface="微软雅黑" panose="020B0503020204020204" pitchFamily="34" charset="-122"/>
                  <a:ea typeface="微软雅黑" panose="020B0503020204020204" pitchFamily="34" charset="-122"/>
                </a:rPr>
                <a:t>第二十七条：</a:t>
              </a:r>
              <a:r>
                <a:rPr lang="zh-CN" altLang="en-US" b="1" dirty="0">
                  <a:solidFill>
                    <a:srgbClr val="FF0000"/>
                  </a:solidFill>
                  <a:latin typeface="微软雅黑" panose="020B0503020204020204" pitchFamily="34" charset="-122"/>
                  <a:ea typeface="微软雅黑" panose="020B0503020204020204" pitchFamily="34" charset="-122"/>
                  <a:sym typeface="+mn-ea"/>
                </a:rPr>
                <a:t>安全监督</a:t>
              </a:r>
              <a:endParaRPr lang="zh-CN" altLang="en-US" b="1" dirty="0">
                <a:solidFill>
                  <a:srgbClr val="3F8FBD"/>
                </a:solidFill>
                <a:latin typeface="微软雅黑" panose="020B0503020204020204" pitchFamily="34" charset="-122"/>
                <a:ea typeface="微软雅黑" panose="020B0503020204020204" pitchFamily="34" charset="-122"/>
              </a:endParaRPr>
            </a:p>
          </p:txBody>
        </p:sp>
        <p:sp>
          <p:nvSpPr>
            <p:cNvPr id="38" name="TextBox 16"/>
            <p:cNvSpPr txBox="1"/>
            <p:nvPr/>
          </p:nvSpPr>
          <p:spPr bwMode="auto">
            <a:xfrm>
              <a:off x="6606069" y="1778739"/>
              <a:ext cx="4448996" cy="4550180"/>
            </a:xfrm>
            <a:prstGeom prst="rect">
              <a:avLst/>
            </a:prstGeom>
            <a:noFill/>
          </p:spPr>
          <p:txBody>
            <a:bodyPr wrap="square">
              <a:spAutoFit/>
            </a:bodyPr>
            <a:lstStyle/>
            <a:p>
              <a:pPr>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en-US" b="1" dirty="0">
                  <a:solidFill>
                    <a:schemeClr val="tx1"/>
                  </a:solidFill>
                  <a:latin typeface="微软雅黑" panose="020B0503020204020204" pitchFamily="34" charset="-122"/>
                  <a:ea typeface="微软雅黑" panose="020B0503020204020204" pitchFamily="34" charset="-122"/>
                </a:rPr>
                <a:t>县级以上地方人民政府住房城乡建设主管部门或者所属施工安全监督机构，在监督抽查中发现危大工程存在安全隐患的，应当责令施工单位整改；重大安全事故隐患排除前或者排除过程中无法保证安全的，责令从危险区域内撤出作业人员或者暂时停止施工；</a:t>
              </a:r>
              <a:r>
                <a:rPr lang="zh-CN" altLang="en-US" b="1" dirty="0">
                  <a:solidFill>
                    <a:srgbClr val="FF0000"/>
                  </a:solidFill>
                  <a:latin typeface="微软雅黑" panose="020B0503020204020204" pitchFamily="34" charset="-122"/>
                  <a:ea typeface="微软雅黑" panose="020B0503020204020204" pitchFamily="34" charset="-122"/>
                </a:rPr>
                <a:t>对依法应当给予行政处罚的行为，应当依法作出行政处罚决定。</a:t>
              </a:r>
            </a:p>
          </p:txBody>
        </p:sp>
      </p:grpSp>
      <p:grpSp>
        <p:nvGrpSpPr>
          <p:cNvPr id="43" name="组合 22"/>
          <p:cNvGrpSpPr/>
          <p:nvPr/>
        </p:nvGrpSpPr>
        <p:grpSpPr>
          <a:xfrm>
            <a:off x="4772025" y="1029335"/>
            <a:ext cx="4152265" cy="1928495"/>
            <a:chOff x="7284558" y="679287"/>
            <a:chExt cx="4261412" cy="1829844"/>
          </a:xfrm>
        </p:grpSpPr>
        <p:sp>
          <p:nvSpPr>
            <p:cNvPr id="44" name="TextBox 19"/>
            <p:cNvSpPr txBox="1">
              <a:spLocks noChangeArrowheads="1"/>
            </p:cNvSpPr>
            <p:nvPr/>
          </p:nvSpPr>
          <p:spPr bwMode="auto">
            <a:xfrm>
              <a:off x="7464912" y="679287"/>
              <a:ext cx="2856551" cy="40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b="1" dirty="0">
                  <a:solidFill>
                    <a:srgbClr val="3F8FBD"/>
                  </a:solidFill>
                  <a:latin typeface="微软雅黑" panose="020B0503020204020204" pitchFamily="34" charset="-122"/>
                  <a:ea typeface="微软雅黑" panose="020B0503020204020204" pitchFamily="34" charset="-122"/>
                </a:rPr>
                <a:t>第二十八条</a:t>
              </a:r>
              <a:r>
                <a:rPr lang="en-US" altLang="zh-CN" b="1" dirty="0">
                  <a:solidFill>
                    <a:srgbClr val="3F8FBD"/>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sym typeface="+mn-ea"/>
                </a:rPr>
                <a:t>信用管理</a:t>
              </a:r>
              <a:endParaRPr lang="en-US" altLang="zh-CN" b="1" dirty="0">
                <a:solidFill>
                  <a:srgbClr val="FF0000"/>
                </a:solidFill>
                <a:latin typeface="微软雅黑" panose="020B0503020204020204" pitchFamily="34" charset="-122"/>
                <a:ea typeface="微软雅黑" panose="020B0503020204020204" pitchFamily="34" charset="-122"/>
                <a:sym typeface="+mn-ea"/>
              </a:endParaRPr>
            </a:p>
          </p:txBody>
        </p:sp>
        <p:sp>
          <p:nvSpPr>
            <p:cNvPr id="45" name="TextBox 22"/>
            <p:cNvSpPr txBox="1"/>
            <p:nvPr/>
          </p:nvSpPr>
          <p:spPr bwMode="auto">
            <a:xfrm>
              <a:off x="7284558" y="1239628"/>
              <a:ext cx="4261412" cy="1269503"/>
            </a:xfrm>
            <a:prstGeom prst="rect">
              <a:avLst/>
            </a:prstGeom>
            <a:noFill/>
          </p:spPr>
          <p:txBody>
            <a:bodyPr wrap="square">
              <a:spAutoFit/>
            </a:bodyPr>
            <a:lstStyle/>
            <a:p>
              <a:pPr>
                <a:lnSpc>
                  <a:spcPct val="150000"/>
                </a:lnSpc>
                <a:defRPr/>
              </a:pPr>
              <a:r>
                <a:rPr lang="zh-CN" altLang="en-US" sz="1400"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县级以上地方人民政府住房城乡建设主管部门应当将单位和个人的处罚信息</a:t>
              </a:r>
              <a:r>
                <a:rPr lang="zh-CN" altLang="en-US" b="1" dirty="0">
                  <a:solidFill>
                    <a:srgbClr val="FF0000"/>
                  </a:solidFill>
                  <a:latin typeface="微软雅黑" panose="020B0503020204020204" pitchFamily="34" charset="-122"/>
                  <a:ea typeface="微软雅黑" panose="020B0503020204020204" pitchFamily="34" charset="-122"/>
                </a:rPr>
                <a:t>纳入建筑施工安全生产不良信用记录。</a:t>
              </a:r>
            </a:p>
          </p:txBody>
        </p:sp>
      </p:grpSp>
      <p:pic>
        <p:nvPicPr>
          <p:cNvPr id="154" name="04_Content 02.jpg" descr="C:\Users\Administrator\Desktop\yumka\房屋图片1.jpg房屋图片1"/>
          <p:cNvPicPr>
            <a:picLocks noChangeArrowheads="1"/>
          </p:cNvPicPr>
          <p:nvPr/>
        </p:nvPicPr>
        <p:blipFill>
          <a:blip r:embed="rId3" cstate="print"/>
          <a:srcRect/>
          <a:stretch>
            <a:fillRect/>
          </a:stretch>
        </p:blipFill>
        <p:spPr bwMode="auto">
          <a:xfrm flipH="1">
            <a:off x="4542155" y="19685"/>
            <a:ext cx="4648200" cy="827405"/>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4"/>
          <p:cNvSpPr/>
          <p:nvPr/>
        </p:nvSpPr>
        <p:spPr>
          <a:xfrm>
            <a:off x="570865" y="736600"/>
            <a:ext cx="8082280" cy="4187190"/>
          </a:xfrm>
          <a:prstGeom prst="roundRect">
            <a:avLst/>
          </a:prstGeom>
          <a:noFill/>
          <a:ln>
            <a:solidFill>
              <a:srgbClr val="A3BD6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88975" y="736600"/>
            <a:ext cx="7712075" cy="3138170"/>
          </a:xfrm>
          <a:prstGeom prst="rect">
            <a:avLst/>
          </a:prstGeom>
          <a:noFill/>
        </p:spPr>
        <p:txBody>
          <a:bodyPr wrap="square" rtlCol="0" anchor="t">
            <a:spAutoFit/>
          </a:bodyPr>
          <a:lstStyle/>
          <a:p>
            <a:pPr indent="457200" algn="ctr" fontAlgn="auto">
              <a:extLst>
                <a:ext uri="{35155182-B16C-46BC-9424-99874614C6A1}">
                  <wpsdc:indentchars xmlns:wpsdc="http://www.wps.cn/officeDocument/2017/drawingmlCustomData" xmlns="" val="200" checksum="59296752"/>
                </a:ext>
              </a:extLst>
            </a:pPr>
            <a:r>
              <a:rPr lang="zh-CN" altLang="en-US" b="1">
                <a:solidFill>
                  <a:srgbClr val="3F8FBD"/>
                </a:solidFill>
                <a:latin typeface="微软雅黑" panose="020B0503020204020204" pitchFamily="34" charset="-122"/>
                <a:ea typeface="微软雅黑" panose="020B0503020204020204" pitchFamily="34" charset="-122"/>
              </a:rPr>
              <a:t>第二十九条：  </a:t>
            </a:r>
            <a:r>
              <a:rPr lang="zh-CN" altLang="en-US" b="1">
                <a:solidFill>
                  <a:srgbClr val="FF0000"/>
                </a:solidFill>
                <a:latin typeface="微软雅黑" panose="020B0503020204020204" pitchFamily="34" charset="-122"/>
                <a:ea typeface="微软雅黑" panose="020B0503020204020204" pitchFamily="34" charset="-122"/>
                <a:sym typeface="+mn-ea"/>
              </a:rPr>
              <a:t>建设单位责任</a:t>
            </a:r>
            <a:endParaRPr lang="zh-CN" altLang="en-US" b="1">
              <a:solidFill>
                <a:srgbClr val="3F8FBD"/>
              </a:solidFill>
              <a:latin typeface="微软雅黑" panose="020B0503020204020204" pitchFamily="34" charset="-122"/>
              <a:ea typeface="微软雅黑" panose="020B0503020204020204" pitchFamily="34" charset="-122"/>
              <a:sym typeface="+mn-ea"/>
            </a:endParaRPr>
          </a:p>
          <a:p>
            <a:pPr indent="457200" algn="l" fontAlgn="auto">
              <a:extLst>
                <a:ext uri="{35155182-B16C-46BC-9424-99874614C6A1}">
                  <wpsdc:indentchars xmlns:wpsdc="http://www.wps.cn/officeDocument/2017/drawingmlCustomData" xmlns="" val="200" checksum="59296752"/>
                </a:ext>
              </a:extLst>
            </a:pPr>
            <a:endParaRPr lang="zh-CN" altLang="en-US" b="1">
              <a:solidFill>
                <a:srgbClr val="3F8FBD"/>
              </a:solidFill>
              <a:latin typeface="微软雅黑" panose="020B0503020204020204" pitchFamily="34" charset="-122"/>
              <a:ea typeface="微软雅黑" panose="020B0503020204020204" pitchFamily="34" charset="-122"/>
              <a:sym typeface="+mn-ea"/>
            </a:endParaRP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建设单位有下列行为之一的，责令限期改正，并处1万元以上3万元以下的罚款；对直接负责的主管人员和其他直接责任人员处1000元以上5000元以下的罚款：  </a:t>
            </a: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（一）未按照本规定提供工程周边环境等资料的；</a:t>
            </a: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（二）未按照本规定在招标文件中列出危大工程清单的；</a:t>
            </a: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（三）未按照施工合同约定及时支付危大工程施工技术措施费或者相应的安全防护文明施工措施费的；</a:t>
            </a: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（四）未按照本规定委托具有相应勘察资质的单位进行第三方监测的；</a:t>
            </a:r>
          </a:p>
          <a:p>
            <a:pPr indent="457200" algn="l"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（五）未对第三方监测单位报告的异常情况组织采取处置措施的。</a:t>
            </a:r>
          </a:p>
        </p:txBody>
      </p:sp>
    </p:spTree>
  </p:cSld>
  <p:clrMapOvr>
    <a:masterClrMapping/>
  </p:clrMapOvr>
  <p:transition spd="med" advClick="0" advTm="0">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nvSpPr>
        <p:spPr>
          <a:xfrm>
            <a:off x="497840" y="919480"/>
            <a:ext cx="3890645" cy="3919220"/>
          </a:xfrm>
          <a:prstGeom prst="roundRect">
            <a:avLst/>
          </a:prstGeom>
          <a:noFill/>
          <a:ln>
            <a:solidFill>
              <a:srgbClr val="A3BD6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785360" y="918845"/>
            <a:ext cx="3874770" cy="3920490"/>
          </a:xfrm>
          <a:prstGeom prst="roundRect">
            <a:avLst/>
          </a:prstGeom>
          <a:noFill/>
          <a:ln>
            <a:solidFill>
              <a:srgbClr val="A3BD6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08050" y="1102995"/>
            <a:ext cx="2816225" cy="3138170"/>
          </a:xfrm>
          <a:prstGeom prst="rect">
            <a:avLst/>
          </a:prstGeom>
          <a:noFill/>
        </p:spPr>
        <p:txBody>
          <a:bodyPr wrap="square" rtlCol="0">
            <a:spAutoFit/>
          </a:bodyPr>
          <a:lstStyle/>
          <a:p>
            <a:pPr algn="ctr"/>
            <a:r>
              <a:rPr lang="zh-CN" altLang="en-US" b="1">
                <a:solidFill>
                  <a:srgbClr val="3F8FBD"/>
                </a:solidFill>
                <a:latin typeface="微软雅黑" panose="020B0503020204020204" pitchFamily="34" charset="-122"/>
                <a:ea typeface="微软雅黑" panose="020B0503020204020204" pitchFamily="34" charset="-122"/>
              </a:rPr>
              <a:t>第三十条： </a:t>
            </a:r>
            <a:r>
              <a:rPr lang="zh-CN" altLang="en-US" b="1">
                <a:solidFill>
                  <a:srgbClr val="FF0000"/>
                </a:solidFill>
                <a:latin typeface="微软雅黑" panose="020B0503020204020204" pitchFamily="34" charset="-122"/>
                <a:ea typeface="微软雅黑" panose="020B0503020204020204" pitchFamily="34" charset="-122"/>
                <a:sym typeface="+mn-ea"/>
              </a:rPr>
              <a:t>勘察单位责任</a:t>
            </a:r>
            <a:endParaRPr lang="zh-CN" altLang="en-US">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sym typeface="+mn-ea"/>
            </a:endParaRPr>
          </a:p>
          <a:p>
            <a:pPr algn="l"/>
            <a:r>
              <a:rPr lang="zh-CN" altLang="en-US" b="1">
                <a:latin typeface="微软雅黑" panose="020B0503020204020204" pitchFamily="34" charset="-122"/>
                <a:ea typeface="微软雅黑" panose="020B0503020204020204" pitchFamily="34" charset="-122"/>
              </a:rPr>
              <a:t>勘察单位未在勘察文件中说明地质条件可能造成的工程风险的，责令限期改正，依照《建设工程安全生产管理条例》对单位进行处罚；对直接负责的主管人员和其他直接责任人员处1000元以上5000元以下的罚款。 </a:t>
            </a:r>
            <a:r>
              <a:rPr lang="zh-CN" altLang="en-US" sz="1400" b="1">
                <a:latin typeface="微软雅黑" panose="020B0503020204020204" pitchFamily="34" charset="-122"/>
                <a:ea typeface="微软雅黑" panose="020B0503020204020204" pitchFamily="34" charset="-122"/>
              </a:rPr>
              <a:t> </a:t>
            </a:r>
            <a:r>
              <a:rPr lang="zh-CN" altLang="en-US" sz="1400">
                <a:latin typeface="微软雅黑" panose="020B0503020204020204" pitchFamily="34" charset="-122"/>
                <a:ea typeface="微软雅黑" panose="020B0503020204020204" pitchFamily="34" charset="-122"/>
              </a:rPr>
              <a:t> </a:t>
            </a:r>
          </a:p>
          <a:p>
            <a:endParaRPr lang="zh-CN" altLang="en-US"/>
          </a:p>
        </p:txBody>
      </p:sp>
      <p:sp>
        <p:nvSpPr>
          <p:cNvPr id="18" name="文本框 17"/>
          <p:cNvSpPr txBox="1"/>
          <p:nvPr/>
        </p:nvSpPr>
        <p:spPr>
          <a:xfrm>
            <a:off x="5170805" y="1102995"/>
            <a:ext cx="3268980" cy="2861310"/>
          </a:xfrm>
          <a:prstGeom prst="rect">
            <a:avLst/>
          </a:prstGeom>
          <a:noFill/>
        </p:spPr>
        <p:txBody>
          <a:bodyPr wrap="square" rtlCol="0">
            <a:spAutoFit/>
          </a:bodyPr>
          <a:lstStyle/>
          <a:p>
            <a:pPr algn="ctr"/>
            <a:r>
              <a:rPr lang="zh-CN" altLang="en-US" b="1">
                <a:solidFill>
                  <a:srgbClr val="3F8FBD"/>
                </a:solidFill>
                <a:latin typeface="微软雅黑" panose="020B0503020204020204" pitchFamily="34" charset="-122"/>
                <a:ea typeface="微软雅黑" panose="020B0503020204020204" pitchFamily="34" charset="-122"/>
              </a:rPr>
              <a:t>第三十一条： </a:t>
            </a:r>
            <a:r>
              <a:rPr lang="zh-CN" altLang="en-US" b="1">
                <a:solidFill>
                  <a:srgbClr val="FF0000"/>
                </a:solidFill>
                <a:latin typeface="微软雅黑" panose="020B0503020204020204" pitchFamily="34" charset="-122"/>
                <a:ea typeface="微软雅黑" panose="020B0503020204020204" pitchFamily="34" charset="-122"/>
                <a:sym typeface="+mn-ea"/>
              </a:rPr>
              <a:t>设计单位责任</a:t>
            </a:r>
            <a:endParaRPr lang="zh-CN" altLang="en-US" b="1">
              <a:solidFill>
                <a:srgbClr val="3F8FBD"/>
              </a:solidFill>
              <a:latin typeface="微软雅黑" panose="020B0503020204020204" pitchFamily="34" charset="-122"/>
              <a:ea typeface="微软雅黑" panose="020B0503020204020204" pitchFamily="34" charset="-122"/>
            </a:endParaRPr>
          </a:p>
          <a:p>
            <a:pPr indent="457200" fontAlgn="auto">
              <a:extLst>
                <a:ext uri="{35155182-B16C-46BC-9424-99874614C6A1}">
                  <wpsdc:indentchars xmlns:wpsdc="http://www.wps.cn/officeDocument/2017/drawingmlCustomData" xmlns="" val="200" checksum="59296752"/>
                </a:ext>
              </a:extLst>
            </a:pPr>
            <a:r>
              <a:rPr lang="zh-CN" altLang="en-US" b="1">
                <a:latin typeface="微软雅黑" panose="020B0503020204020204" pitchFamily="34" charset="-122"/>
                <a:ea typeface="微软雅黑" panose="020B0503020204020204" pitchFamily="34" charset="-122"/>
              </a:rPr>
              <a:t>设计单位未在设计文件中注明涉及危大工程的重点部位和环节，未提出保障工程周边环境安全和工程施工安全的意见的，责令限期改正，并处1万元以上3万元以下的罚款；对直接负责的主管人员和其他直接责任人员处1000元以上5000元以下的罚款。</a:t>
            </a:r>
            <a:r>
              <a:rPr lang="zh-CN" altLang="en-US" sz="1400" b="1">
                <a:latin typeface="微软雅黑" panose="020B0503020204020204" pitchFamily="34" charset="-122"/>
                <a:ea typeface="微软雅黑" panose="020B0503020204020204" pitchFamily="34" charset="-122"/>
              </a:rPr>
              <a:t>   </a:t>
            </a:r>
          </a:p>
        </p:txBody>
      </p:sp>
    </p:spTree>
  </p:cSld>
  <p:clrMapOvr>
    <a:masterClrMapping/>
  </p:clrMapOvr>
  <p:transition spd="med" advClick="0" advTm="0">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55" name="Shape 1258"/>
          <p:cNvSpPr>
            <a:spLocks noChangeArrowheads="1"/>
          </p:cNvSpPr>
          <p:nvPr/>
        </p:nvSpPr>
        <p:spPr bwMode="auto">
          <a:xfrm>
            <a:off x="772160" y="846455"/>
            <a:ext cx="7611110" cy="143827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第三十二条：</a:t>
            </a:r>
            <a:r>
              <a:rPr lang="zh-CN" altLang="en-US" b="1" dirty="0">
                <a:solidFill>
                  <a:srgbClr val="FF0000"/>
                </a:solidFill>
                <a:latin typeface="Arial" panose="020B0604020202020204" pitchFamily="34" charset="0"/>
                <a:ea typeface="微软雅黑" panose="020B0503020204020204" pitchFamily="34" charset="-122"/>
                <a:sym typeface="+mn-ea"/>
              </a:rPr>
              <a:t>施工单位责任</a:t>
            </a: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施工单位未按照本规定编制并审核危大工程专项施工方案的，依照《建设工程安全生产管理条例》对单位进行处罚，并暂扣安全生产许可证30日；对直接负责的主管人员和其他直接责任人员处1000元以上5000元以下的罚款。</a:t>
            </a: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Shape 1262"/>
          <p:cNvSpPr>
            <a:spLocks noChangeArrowheads="1"/>
          </p:cNvSpPr>
          <p:nvPr/>
        </p:nvSpPr>
        <p:spPr bwMode="auto">
          <a:xfrm>
            <a:off x="688975" y="2654935"/>
            <a:ext cx="7636510" cy="243776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第三十三条：</a:t>
            </a:r>
            <a:r>
              <a:rPr lang="zh-CN" altLang="en-US" b="1" dirty="0">
                <a:solidFill>
                  <a:srgbClr val="FF0000"/>
                </a:solidFill>
                <a:latin typeface="Arial" panose="020B0604020202020204" pitchFamily="34" charset="0"/>
                <a:ea typeface="微软雅黑" panose="020B0503020204020204" pitchFamily="34" charset="-122"/>
                <a:sym typeface="+mn-ea"/>
              </a:rPr>
              <a:t>施工单位责任 </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施工单位有下列行为之一的，依照《中华人民共和国安全生产法》《建设工程安全生产管理条例》对单位和相</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关责</a:t>
            </a:r>
            <a:r>
              <a:rPr b="1" dirty="0">
                <a:latin typeface="微软雅黑" panose="020B0503020204020204" pitchFamily="34" charset="-122"/>
                <a:ea typeface="微软雅黑" panose="020B0503020204020204" pitchFamily="34" charset="-122"/>
                <a:sym typeface="Arial" panose="020B0604020202020204" pitchFamily="34" charset="0"/>
              </a:rPr>
              <a:t>任人员</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进行</a:t>
            </a: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处罚：（一）未向施工现场管理人员和作业人员进行方案交底和安全技术交底的；（二）未在施工现场显著位置公告危大工程，并在危险区域设置安全警示标志的；（三）项目专职安全生产管理人员未对专项施工方案实施情况进行现场监督的。</a:t>
            </a: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endPar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56"/>
          <p:cNvGrpSpPr/>
          <p:nvPr/>
        </p:nvGrpSpPr>
        <p:grpSpPr bwMode="auto">
          <a:xfrm>
            <a:off x="116991" y="954626"/>
            <a:ext cx="655479" cy="616934"/>
            <a:chOff x="1783635" y="4451703"/>
            <a:chExt cx="1540572" cy="1419312"/>
          </a:xfrm>
        </p:grpSpPr>
        <p:sp>
          <p:nvSpPr>
            <p:cNvPr id="16400"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1"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2" name="Shape 1260"/>
            <p:cNvSpPr>
              <a:spLocks noChangeArrowheads="1"/>
            </p:cNvSpPr>
            <p:nvPr/>
          </p:nvSpPr>
          <p:spPr bwMode="auto">
            <a:xfrm>
              <a:off x="2054203" y="4654907"/>
              <a:ext cx="1270004" cy="1010925"/>
            </a:xfrm>
            <a:prstGeom prst="rect">
              <a:avLst/>
            </a:prstGeom>
            <a:noFill/>
            <a:ln w="12700">
              <a:noFill/>
              <a:miter lim="400000"/>
            </a:ln>
          </p:spPr>
          <p:txBody>
            <a:bodyPr lIns="0" tIns="0" rIns="0" bIns="0">
              <a:spAutoFit/>
            </a:bodyPr>
            <a:lstStyle/>
            <a:p>
              <a:pPr>
                <a:lnSpc>
                  <a:spcPct val="110000"/>
                </a:lnSpc>
              </a:pPr>
              <a:r>
                <a:rPr lang="en-US" altLang="zh-CN" sz="2600" b="1" dirty="0">
                  <a:solidFill>
                    <a:schemeClr val="bg1"/>
                  </a:solidFill>
                  <a:latin typeface="DFGothic-EB" pitchFamily="1" charset="-128"/>
                  <a:ea typeface="DFGothic-EB" pitchFamily="1" charset="-128"/>
                  <a:sym typeface="Arial" panose="020B0604020202020204" pitchFamily="34" charset="0"/>
                </a:rPr>
                <a:t>32</a:t>
              </a:r>
            </a:p>
          </p:txBody>
        </p:sp>
      </p:grpSp>
      <p:grpSp>
        <p:nvGrpSpPr>
          <p:cNvPr id="3" name="组合 160"/>
          <p:cNvGrpSpPr/>
          <p:nvPr/>
        </p:nvGrpSpPr>
        <p:grpSpPr bwMode="auto">
          <a:xfrm>
            <a:off x="116991" y="2146810"/>
            <a:ext cx="654844" cy="615743"/>
            <a:chOff x="1783635" y="4451703"/>
            <a:chExt cx="1539080" cy="1419312"/>
          </a:xfrm>
        </p:grpSpPr>
        <p:sp>
          <p:nvSpPr>
            <p:cNvPr id="16404"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5"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6" name="Shape 1260"/>
            <p:cNvSpPr>
              <a:spLocks noChangeArrowheads="1"/>
            </p:cNvSpPr>
            <p:nvPr/>
          </p:nvSpPr>
          <p:spPr bwMode="auto">
            <a:xfrm>
              <a:off x="2052711" y="4608289"/>
              <a:ext cx="1270004" cy="1012881"/>
            </a:xfrm>
            <a:prstGeom prst="rect">
              <a:avLst/>
            </a:prstGeom>
            <a:noFill/>
            <a:ln w="12700">
              <a:noFill/>
              <a:miter lim="400000"/>
            </a:ln>
          </p:spPr>
          <p:txBody>
            <a:bodyPr lIns="0" tIns="0" rIns="0" bIns="0">
              <a:spAutoFit/>
            </a:bodyPr>
            <a:lstStyle/>
            <a:p>
              <a:pPr>
                <a:lnSpc>
                  <a:spcPct val="110000"/>
                </a:lnSpc>
              </a:pPr>
              <a:r>
                <a:rPr lang="en-US" sz="2600" b="1" dirty="0">
                  <a:solidFill>
                    <a:schemeClr val="bg1"/>
                  </a:solidFill>
                  <a:latin typeface="DFGothic-EB" pitchFamily="1" charset="-128"/>
                  <a:ea typeface="DFGothic-EB" pitchFamily="1" charset="-128"/>
                  <a:sym typeface="Arial" panose="020B0604020202020204" pitchFamily="34" charset="0"/>
                </a:rPr>
                <a:t>33</a:t>
              </a:r>
            </a:p>
          </p:txBody>
        </p:sp>
      </p:grpSp>
      <p:sp>
        <p:nvSpPr>
          <p:cNvPr id="4" name="矩形 3"/>
          <p:cNvSpPr/>
          <p:nvPr/>
        </p:nvSpPr>
        <p:spPr>
          <a:xfrm>
            <a:off x="497205" y="239395"/>
            <a:ext cx="263842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8193" name="标题 1"/>
          <p:cNvSpPr>
            <a:spLocks noGrp="1"/>
          </p:cNvSpPr>
          <p:nvPr>
            <p:ph type="title"/>
          </p:nvPr>
        </p:nvSpPr>
        <p:spPr>
          <a:xfrm>
            <a:off x="457200" y="205740"/>
            <a:ext cx="8229600" cy="612140"/>
          </a:xfrm>
        </p:spPr>
        <p:txBody>
          <a:bodyPr anchor="b"/>
          <a:lstStyle/>
          <a:p>
            <a:r>
              <a:rPr lang="zh-CN" altLang="en-US" sz="3200" b="1">
                <a:solidFill>
                  <a:srgbClr val="FF0000"/>
                </a:solidFill>
              </a:rPr>
              <a:t>隐患治理基本方法</a:t>
            </a:r>
          </a:p>
        </p:txBody>
      </p:sp>
      <p:sp>
        <p:nvSpPr>
          <p:cNvPr id="8194" name="内容占位符 2"/>
          <p:cNvSpPr>
            <a:spLocks noGrp="1"/>
          </p:cNvSpPr>
          <p:nvPr>
            <p:ph idx="1"/>
          </p:nvPr>
        </p:nvSpPr>
        <p:spPr>
          <a:xfrm>
            <a:off x="456565" y="1085850"/>
            <a:ext cx="8129270" cy="3525520"/>
          </a:xfrm>
        </p:spPr>
        <p:txBody>
          <a:bodyPr anchor="t">
            <a:normAutofit/>
          </a:bodyPr>
          <a:lstStyle/>
          <a:p>
            <a:r>
              <a:rPr lang="zh-CN" altLang="en-US" sz="2800" b="1">
                <a:solidFill>
                  <a:srgbClr val="000099"/>
                </a:solidFill>
              </a:rPr>
              <a:t>《安全生产法》第三十八条</a:t>
            </a:r>
          </a:p>
          <a:p>
            <a:r>
              <a:rPr lang="zh-CN" altLang="en-US" sz="2800" b="1">
                <a:solidFill>
                  <a:srgbClr val="000099"/>
                </a:solidFill>
              </a:rPr>
              <a:t>生产经营单位应当建立健全生产安全事故隐患排查治理制度，采取技术、管理措施，及时发现并消除事故隐患。事故隐患排查治理情况应当如实记录，并向从业人员通报。</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3175" y="3711575"/>
            <a:ext cx="9110980" cy="144145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63842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1258"/>
          <p:cNvSpPr>
            <a:spLocks noChangeArrowheads="1"/>
          </p:cNvSpPr>
          <p:nvPr/>
        </p:nvSpPr>
        <p:spPr bwMode="auto">
          <a:xfrm>
            <a:off x="189230" y="737235"/>
            <a:ext cx="8713470" cy="3404870"/>
          </a:xfrm>
          <a:prstGeom prst="rect">
            <a:avLst/>
          </a:prstGeom>
          <a:noFill/>
          <a:ln w="12700">
            <a:noFill/>
            <a:miter lim="400000"/>
          </a:ln>
        </p:spPr>
        <p:txBody>
          <a:bodyPr wrap="square" lIns="0" tIns="0" rIns="0" bIns="0">
            <a:spAutoFit/>
          </a:bodyPr>
          <a:lstStyle/>
          <a:p>
            <a:pPr>
              <a:lnSpc>
                <a:spcPct val="130000"/>
              </a:lnSpc>
            </a:pPr>
            <a:r>
              <a:rPr lang="en-US" altLang="zh-CN" sz="1200" b="1" dirty="0">
                <a:solidFill>
                  <a:srgbClr val="A3BD66"/>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rgbClr val="A3BD66"/>
                </a:solidFill>
                <a:latin typeface="Arial" panose="020B0604020202020204" pitchFamily="34" charset="0"/>
                <a:ea typeface="微软雅黑" panose="020B0503020204020204" pitchFamily="34" charset="-122"/>
                <a:sym typeface="Arial" panose="020B0604020202020204" pitchFamily="34" charset="0"/>
              </a:rPr>
              <a:t>                                     </a:t>
            </a:r>
            <a:r>
              <a:rPr lang="zh-CN" altLang="en-US" b="1" dirty="0">
                <a:solidFill>
                  <a:srgbClr val="A3BD66"/>
                </a:solidFill>
                <a:latin typeface="Arial" panose="020B0604020202020204" pitchFamily="34" charset="0"/>
                <a:ea typeface="微软雅黑" panose="020B0503020204020204" pitchFamily="34" charset="-122"/>
                <a:sym typeface="Arial" panose="020B0604020202020204" pitchFamily="34" charset="0"/>
              </a:rPr>
              <a:t>第三十四条：</a:t>
            </a:r>
            <a:r>
              <a:rPr lang="zh-CN" altLang="en-US" b="1" dirty="0">
                <a:solidFill>
                  <a:srgbClr val="FF0000"/>
                </a:solidFill>
                <a:latin typeface="Arial" panose="020B0604020202020204" pitchFamily="34" charset="0"/>
                <a:ea typeface="微软雅黑" panose="020B0503020204020204" pitchFamily="34" charset="-122"/>
                <a:sym typeface="+mn-ea"/>
              </a:rPr>
              <a:t>施工单位责任</a:t>
            </a:r>
          </a:p>
          <a:p>
            <a:pPr>
              <a:lnSpc>
                <a:spcPct val="130000"/>
              </a:lnSpc>
            </a:pP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a:t>
            </a: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施工单位有下列行为之一的，责令限期改正，处1万元以上3万元以下的罚款，并暂扣安全生产许可证30日；对直接负责的主管人员和其他直接责任人员处1000元以上5000元以下的罚款：</a:t>
            </a:r>
          </a:p>
          <a:p>
            <a:pPr>
              <a:lnSpc>
                <a:spcPct val="13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（一）未对超过一定规模的危大工程专项施工方案进行专家论证的；</a:t>
            </a:r>
          </a:p>
          <a:p>
            <a:pPr indent="457200" algn="l" fontAlgn="auto">
              <a:lnSpc>
                <a:spcPct val="150000"/>
              </a:lnSpc>
              <a:extLst>
                <a:ext uri="{35155182-B16C-46BC-9424-99874614C6A1}">
                  <wpsdc:indentchars xmlns:wpsdc="http://www.wps.cn/officeDocument/2017/drawingmlCustomData" xmlns="" val="200" checksum="59296752"/>
                </a:ext>
              </a:extLst>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（二）未根据专家论证报告对超过一定规模的危大工程专项施工方案进行修改，或者未按照本规定重新组织专家论证的；</a:t>
            </a:r>
          </a:p>
          <a:p>
            <a:pPr indent="457200" algn="l" fontAlgn="auto">
              <a:lnSpc>
                <a:spcPct val="150000"/>
              </a:lnSpc>
              <a:extLst>
                <a:ext uri="{35155182-B16C-46BC-9424-99874614C6A1}">
                  <wpsdc:indentchars xmlns:wpsdc="http://www.wps.cn/officeDocument/2017/drawingmlCustomData" xmlns="" val="200" checksum="59296752"/>
                </a:ext>
              </a:extLst>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（三）未严格按照专项施工方案组织施工，或者擅自修改专项施工方案的。</a:t>
            </a:r>
          </a:p>
        </p:txBody>
      </p:sp>
    </p:spTree>
  </p:cSld>
  <p:clrMapOvr>
    <a:masterClrMapping/>
  </p:clrMapOvr>
  <p:transition spd="med" advClick="0" advTm="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91147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2719705"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9" name="Straight Connector 53"/>
          <p:cNvCxnSpPr/>
          <p:nvPr/>
        </p:nvCxnSpPr>
        <p:spPr>
          <a:xfrm flipV="1">
            <a:off x="5760085" y="5164455"/>
            <a:ext cx="0" cy="180340"/>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32" name="Straight Connector 56"/>
          <p:cNvCxnSpPr/>
          <p:nvPr/>
        </p:nvCxnSpPr>
        <p:spPr>
          <a:xfrm>
            <a:off x="3527425" y="5236845"/>
            <a:ext cx="36195" cy="0"/>
          </a:xfrm>
          <a:prstGeom prst="line">
            <a:avLst/>
          </a:prstGeom>
          <a:noFill/>
          <a:ln w="6350" cap="flat" cmpd="sng" algn="ctr">
            <a:solidFill>
              <a:srgbClr val="FFFFFF">
                <a:lumMod val="65000"/>
              </a:srgbClr>
            </a:solidFill>
            <a:prstDash val="sysDash"/>
            <a:miter lim="800000"/>
            <a:headEnd type="oval" w="sm" len="sm"/>
            <a:tailEnd type="triangle" w="sm" len="sm"/>
          </a:ln>
          <a:effectLst/>
        </p:spPr>
      </p:cxnSp>
      <p:sp>
        <p:nvSpPr>
          <p:cNvPr id="34" name="TextBox 22"/>
          <p:cNvSpPr txBox="1">
            <a:spLocks noChangeArrowheads="1"/>
          </p:cNvSpPr>
          <p:nvPr/>
        </p:nvSpPr>
        <p:spPr bwMode="auto">
          <a:xfrm>
            <a:off x="222250" y="736600"/>
            <a:ext cx="468503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ctr" eaLnBrk="1" hangingPunct="1">
              <a:lnSpc>
                <a:spcPct val="110000"/>
              </a:lnSpc>
            </a:pPr>
            <a:r>
              <a:rPr lang="zh-CN" altLang="en-US" sz="1800" b="1" kern="0" dirty="0">
                <a:solidFill>
                  <a:srgbClr val="3F8FBD"/>
                </a:solidFill>
                <a:latin typeface="微软雅黑" panose="020B0503020204020204" pitchFamily="34" charset="-122"/>
                <a:ea typeface="微软雅黑" panose="020B0503020204020204" pitchFamily="34" charset="-122"/>
              </a:rPr>
              <a:t>第三十五条： </a:t>
            </a:r>
            <a:r>
              <a:rPr lang="zh-CN" altLang="en-US" sz="1800" b="1" dirty="0">
                <a:solidFill>
                  <a:srgbClr val="FF0000"/>
                </a:solidFill>
                <a:latin typeface="Arial" panose="020B0604020202020204" pitchFamily="34" charset="0"/>
                <a:ea typeface="微软雅黑" panose="020B0503020204020204" pitchFamily="34" charset="-122"/>
                <a:sym typeface="+mn-ea"/>
              </a:rPr>
              <a:t>施工单位责任</a:t>
            </a:r>
          </a:p>
          <a:p>
            <a:pPr lvl="0" algn="ctr" eaLnBrk="1" hangingPunct="1">
              <a:lnSpc>
                <a:spcPct val="110000"/>
              </a:lnSpc>
            </a:pPr>
            <a:endParaRPr lang="zh-CN" altLang="en-US" sz="18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lvl="0" algn="l" eaLnBrk="1" hangingPunct="1">
              <a:lnSpc>
                <a:spcPct val="110000"/>
              </a:lnSpc>
            </a:pPr>
            <a:r>
              <a:rPr lang="zh-CN" altLang="en-US" sz="1800" b="1" kern="0" dirty="0">
                <a:solidFill>
                  <a:schemeClr val="tx1"/>
                </a:solidFill>
                <a:latin typeface="微软雅黑" panose="020B0503020204020204" pitchFamily="34" charset="-122"/>
                <a:ea typeface="微软雅黑" panose="020B0503020204020204" pitchFamily="34" charset="-122"/>
              </a:rPr>
              <a:t>      施工单位有下列行为之一的，责令限期改正，并处1万元以上3万元以下的罚款；对直接负责的主管人员和其他直接责任人员处1000元以上5000元以下的罚款： </a:t>
            </a:r>
          </a:p>
          <a:p>
            <a:pPr lvl="0" indent="457200" algn="l" eaLnBrk="1" fontAlgn="auto" hangingPunct="1">
              <a:lnSpc>
                <a:spcPct val="100000"/>
              </a:lnSpc>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（一）项目负责人未按照本规定现场履职或者组织限期整改的；</a:t>
            </a:r>
          </a:p>
          <a:p>
            <a:pPr lvl="0" indent="457200" algn="l" eaLnBrk="1" fontAlgn="auto" hangingPunct="1">
              <a:lnSpc>
                <a:spcPct val="100000"/>
              </a:lnSpc>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（二）施工单位未按照本规定进行施工监测和安全巡视的；</a:t>
            </a:r>
          </a:p>
          <a:p>
            <a:pPr lvl="0" indent="457200" algn="l" eaLnBrk="1" fontAlgn="auto" hangingPunct="1">
              <a:lnSpc>
                <a:spcPct val="100000"/>
              </a:lnSpc>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（三）未按照本规定组织危大工程验收的；</a:t>
            </a:r>
          </a:p>
          <a:p>
            <a:pPr lvl="0" indent="457200" algn="l" eaLnBrk="1" fontAlgn="auto" hangingPunct="1">
              <a:lnSpc>
                <a:spcPct val="100000"/>
              </a:lnSpc>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（四）发生险情或者事故时，未采取应急处置措施的；</a:t>
            </a:r>
          </a:p>
          <a:p>
            <a:pPr lvl="0" indent="457200" algn="l" eaLnBrk="1" fontAlgn="auto" hangingPunct="1">
              <a:lnSpc>
                <a:spcPct val="100000"/>
              </a:lnSpc>
              <a:extLst>
                <a:ext uri="{35155182-B16C-46BC-9424-99874614C6A1}">
                  <wpsdc:indentchars xmlns:wpsdc="http://www.wps.cn/officeDocument/2017/drawingmlCustomData" xmlns="" val="200" checksum="59296752"/>
                </a:ext>
              </a:extLst>
            </a:pPr>
            <a:r>
              <a:rPr lang="zh-CN" altLang="en-US" sz="1800" b="1" kern="0" dirty="0">
                <a:solidFill>
                  <a:schemeClr val="tx1"/>
                </a:solidFill>
                <a:latin typeface="微软雅黑" panose="020B0503020204020204" pitchFamily="34" charset="-122"/>
                <a:ea typeface="微软雅黑" panose="020B0503020204020204" pitchFamily="34" charset="-122"/>
              </a:rPr>
              <a:t>（五）未按照本规定建立危大工程安全管理档案的。</a:t>
            </a:r>
          </a:p>
        </p:txBody>
      </p:sp>
      <p:sp>
        <p:nvSpPr>
          <p:cNvPr id="37" name="TextBox 25"/>
          <p:cNvSpPr txBox="1">
            <a:spLocks noChangeArrowheads="1"/>
          </p:cNvSpPr>
          <p:nvPr/>
        </p:nvSpPr>
        <p:spPr bwMode="auto">
          <a:xfrm>
            <a:off x="5010785" y="736600"/>
            <a:ext cx="3885565" cy="419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lvl="0" algn="l" eaLnBrk="1" hangingPunct="1"/>
            <a:r>
              <a:rPr lang="en-US" altLang="zh-CN" sz="1800" b="1" kern="0" dirty="0">
                <a:solidFill>
                  <a:srgbClr val="3F8FBD"/>
                </a:solidFill>
                <a:latin typeface="微软雅黑" panose="020B0503020204020204" pitchFamily="34" charset="-122"/>
                <a:ea typeface="微软雅黑" panose="020B0503020204020204" pitchFamily="34" charset="-122"/>
              </a:rPr>
              <a:t>     </a:t>
            </a:r>
            <a:r>
              <a:rPr lang="zh-CN" altLang="en-US" sz="1800" b="1" kern="0" dirty="0">
                <a:solidFill>
                  <a:srgbClr val="3F8FBD"/>
                </a:solidFill>
                <a:latin typeface="微软雅黑" panose="020B0503020204020204" pitchFamily="34" charset="-122"/>
                <a:ea typeface="微软雅黑" panose="020B0503020204020204" pitchFamily="34" charset="-122"/>
              </a:rPr>
              <a:t>第三十六条 ：</a:t>
            </a:r>
            <a:r>
              <a:rPr lang="zh-CN" altLang="en-US" sz="1800" b="1" dirty="0">
                <a:solidFill>
                  <a:srgbClr val="FF0000"/>
                </a:solidFill>
                <a:latin typeface="Arial" panose="020B0604020202020204" pitchFamily="34" charset="0"/>
                <a:ea typeface="微软雅黑" panose="020B0503020204020204" pitchFamily="34" charset="-122"/>
                <a:sym typeface="+mn-ea"/>
              </a:rPr>
              <a:t>监理单位责任   </a:t>
            </a:r>
          </a:p>
          <a:p>
            <a:pPr lvl="0" algn="l" eaLnBrk="1" hangingPunct="1"/>
            <a:endParaRPr lang="zh-CN" altLang="en-US" sz="18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lvl="0" algn="l" eaLnBrk="1" hangingPunct="1"/>
            <a:r>
              <a:rPr lang="zh-CN" altLang="en-US" sz="1800" b="1" kern="0" dirty="0">
                <a:solidFill>
                  <a:schemeClr val="tx1"/>
                </a:solidFill>
                <a:latin typeface="微软雅黑" panose="020B0503020204020204" pitchFamily="34" charset="-122"/>
                <a:ea typeface="微软雅黑" panose="020B0503020204020204" pitchFamily="34" charset="-122"/>
              </a:rPr>
              <a:t>       监理单位有下列行为之一的，依照《中华人民共和国安全生产法》《建设工程安全生产管理条例》对单位进行处罚；对直接负责的主管人员和其他直接责任人员处1000元以上5000元以下的罚款：（一）总监理工程师未按照本规定审查危大工程专项施工方案的；（二）发现施工单位未按照专项施工方案实施，未要求其整改或者停工的；</a:t>
            </a:r>
          </a:p>
          <a:p>
            <a:pPr lvl="0" algn="l" eaLnBrk="1" hangingPunct="1"/>
            <a:r>
              <a:rPr lang="zh-CN" altLang="en-US" sz="1800" b="1" kern="0" dirty="0">
                <a:solidFill>
                  <a:schemeClr val="tx1"/>
                </a:solidFill>
                <a:latin typeface="微软雅黑" panose="020B0503020204020204" pitchFamily="34" charset="-122"/>
                <a:ea typeface="微软雅黑" panose="020B0503020204020204" pitchFamily="34" charset="-122"/>
              </a:rPr>
              <a:t>（三）施工单位拒不整改或者不停止施工时，未向建设单位和工程所在地住房城乡建设主管部门报告的。</a:t>
            </a:r>
            <a:r>
              <a:rPr lang="zh-CN" altLang="en-US" sz="1800" b="1" kern="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800" kern="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Tree>
  </p:cSld>
  <p:clrMapOvr>
    <a:masterClrMapping/>
  </p:clrMapOvr>
  <p:transition spd="med" advClick="0" advTm="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55" name="Shape 1258"/>
          <p:cNvSpPr>
            <a:spLocks noChangeArrowheads="1"/>
          </p:cNvSpPr>
          <p:nvPr/>
        </p:nvSpPr>
        <p:spPr bwMode="auto">
          <a:xfrm>
            <a:off x="160655" y="735965"/>
            <a:ext cx="3530600" cy="4316095"/>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第三十七条： </a:t>
            </a:r>
            <a:r>
              <a:rPr lang="zh-CN" altLang="en-US" b="1" dirty="0">
                <a:solidFill>
                  <a:srgbClr val="FF0000"/>
                </a:solidFill>
                <a:latin typeface="Arial" panose="020B0604020202020204" pitchFamily="34" charset="0"/>
                <a:ea typeface="微软雅黑" panose="020B0503020204020204" pitchFamily="34" charset="-122"/>
                <a:sym typeface="+mn-ea"/>
              </a:rPr>
              <a:t>监理单位责任</a:t>
            </a: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监理单位有下列行为之一的，责令限期改正，并处1万元以上3万元以下的罚款；对直接负责的主管人员和其他直接责任人员处1000元以上5000元以下的罚款：（一）未按照本规定编制监理实施细则的；（二）未对危大工程施工实施专项巡视检查的； （三）未按照本规定参与组织危大工程验收的；（四）未按照本规定建立危大工程安全管理档案的。</a:t>
            </a:r>
          </a:p>
        </p:txBody>
      </p:sp>
      <p:sp>
        <p:nvSpPr>
          <p:cNvPr id="156" name="Shape 1262"/>
          <p:cNvSpPr>
            <a:spLocks noChangeArrowheads="1"/>
          </p:cNvSpPr>
          <p:nvPr/>
        </p:nvSpPr>
        <p:spPr bwMode="auto">
          <a:xfrm>
            <a:off x="3768090" y="176530"/>
            <a:ext cx="5133975" cy="2877185"/>
          </a:xfrm>
          <a:prstGeom prst="rect">
            <a:avLst/>
          </a:prstGeom>
          <a:noFill/>
          <a:ln w="12700">
            <a:noFill/>
            <a:miter lim="400000"/>
          </a:ln>
        </p:spPr>
        <p:txBody>
          <a:bodyPr wrap="square" lIns="0" tIns="0" rIns="0" bIns="0">
            <a:spAutoFit/>
          </a:bodyPr>
          <a:lstStyle/>
          <a:p>
            <a:pPr>
              <a:lnSpc>
                <a:spcPct val="130000"/>
              </a:lnSpc>
            </a:pPr>
            <a:r>
              <a:rPr lang="en-US" altLang="zh-CN" b="1" dirty="0">
                <a:solidFill>
                  <a:schemeClr val="accent2"/>
                </a:solidFill>
                <a:latin typeface="Arial" panose="020B0604020202020204" pitchFamily="34" charset="0"/>
                <a:ea typeface="微软雅黑" panose="020B0503020204020204" pitchFamily="34" charset="-122"/>
                <a:sym typeface="Arial" panose="020B0604020202020204" pitchFamily="34" charset="0"/>
              </a:rPr>
              <a:t>               </a:t>
            </a:r>
            <a:r>
              <a:rPr lang="zh-CN" altLang="en-US"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第三十八条： </a:t>
            </a:r>
            <a:r>
              <a:rPr lang="zh-CN" altLang="en-US" b="1" dirty="0">
                <a:solidFill>
                  <a:srgbClr val="FF0000"/>
                </a:solidFill>
                <a:latin typeface="Arial" panose="020B0604020202020204" pitchFamily="34" charset="0"/>
                <a:ea typeface="微软雅黑" panose="020B0503020204020204" pitchFamily="34" charset="-122"/>
                <a:sym typeface="+mn-ea"/>
              </a:rPr>
              <a:t>监理单位责任</a:t>
            </a:r>
            <a:endPar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监测单位有下列行为之一的，责令限期改正，并处1万元以上3万元以下的罚款；对直接负责的主管人员和其他直接责任人员处1000元以上5000元以下的罚款：  （一）未取得相应勘察资质从事第三方监测的；（二）未按照本规定编制监测方案的；（三）未按照监测方案开展监测的；（四）发现异常未及时报告的。</a:t>
            </a:r>
          </a:p>
        </p:txBody>
      </p:sp>
      <p:sp>
        <p:nvSpPr>
          <p:cNvPr id="4" name="矩形 3"/>
          <p:cNvSpPr/>
          <p:nvPr/>
        </p:nvSpPr>
        <p:spPr>
          <a:xfrm>
            <a:off x="497205" y="239395"/>
            <a:ext cx="263842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六、法律责任</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1258"/>
          <p:cNvSpPr>
            <a:spLocks noChangeArrowheads="1"/>
          </p:cNvSpPr>
          <p:nvPr/>
        </p:nvSpPr>
        <p:spPr bwMode="auto">
          <a:xfrm>
            <a:off x="3768090" y="3002915"/>
            <a:ext cx="5098415" cy="2021205"/>
          </a:xfrm>
          <a:prstGeom prst="rect">
            <a:avLst/>
          </a:prstGeom>
          <a:noFill/>
          <a:ln w="12700">
            <a:noFill/>
            <a:miter lim="400000"/>
          </a:ln>
        </p:spPr>
        <p:txBody>
          <a:bodyPr wrap="square" lIns="0" tIns="0" rIns="0" bIns="0">
            <a:spAutoFit/>
          </a:bodyPr>
          <a:lstStyle/>
          <a:p>
            <a:pPr>
              <a:lnSpc>
                <a:spcPct val="130000"/>
              </a:lnSpc>
            </a:pPr>
            <a:r>
              <a:rPr lang="en-US" altLang="zh-CN" b="1" dirty="0">
                <a:solidFill>
                  <a:srgbClr val="A3BD66"/>
                </a:solidFill>
                <a:latin typeface="Arial" panose="020B0604020202020204" pitchFamily="34" charset="0"/>
                <a:ea typeface="微软雅黑" panose="020B0503020204020204" pitchFamily="34" charset="-122"/>
                <a:sym typeface="Arial" panose="020B0604020202020204" pitchFamily="34" charset="0"/>
              </a:rPr>
              <a:t>             </a:t>
            </a:r>
            <a:r>
              <a:rPr lang="zh-CN" altLang="en-US" b="1" dirty="0">
                <a:solidFill>
                  <a:srgbClr val="A3BD66"/>
                </a:solidFill>
                <a:latin typeface="Arial" panose="020B0604020202020204" pitchFamily="34" charset="0"/>
                <a:ea typeface="微软雅黑" panose="020B0503020204020204" pitchFamily="34" charset="-122"/>
                <a:sym typeface="Arial" panose="020B0604020202020204" pitchFamily="34" charset="0"/>
              </a:rPr>
              <a:t>第三十九条： </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主管部门责任</a:t>
            </a:r>
            <a:endParaRPr lang="zh-CN" altLang="en-US" b="1" dirty="0">
              <a:solidFill>
                <a:srgbClr val="A3BD66"/>
              </a:solidFill>
              <a:latin typeface="Arial" panose="020B0604020202020204" pitchFamily="34" charset="0"/>
              <a:ea typeface="微软雅黑" panose="020B0503020204020204" pitchFamily="34" charset="-122"/>
              <a:sym typeface="Arial" panose="020B0604020202020204" pitchFamily="34" charset="0"/>
            </a:endParaRPr>
          </a:p>
          <a:p>
            <a:pPr indent="457200" fontAlgn="auto">
              <a:lnSpc>
                <a:spcPct val="150000"/>
              </a:lnSpc>
              <a:extLst>
                <a:ext uri="{35155182-B16C-46BC-9424-99874614C6A1}">
                  <wpsdc:indentchars xmlns:wpsdc="http://www.wps.cn/officeDocument/2017/drawingmlCustomData" xmlns="" val="200" checksum="59296752"/>
                </a:ext>
              </a:extLst>
            </a:pPr>
            <a:r>
              <a:rPr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县级以上地方人民政府住房城乡建设主管部门或者所属施工安全监督机构的工作人员，未依法履行危大工程安全监督管理职责的，依照有关规定给予处分。</a:t>
            </a:r>
          </a:p>
        </p:txBody>
      </p:sp>
    </p:spTree>
  </p:cSld>
  <p:clrMapOvr>
    <a:masterClrMapping/>
  </p:clrMapOvr>
  <p:transition spd="med" advClick="0" advTm="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pic>
        <p:nvPicPr>
          <p:cNvPr id="67585" name="图片 3" descr="0Id8rDuy1r"/>
          <p:cNvPicPr>
            <a:picLocks noChangeAspect="1"/>
          </p:cNvPicPr>
          <p:nvPr/>
        </p:nvPicPr>
        <p:blipFill>
          <a:blip r:embed="rId2" cstate="print"/>
          <a:stretch>
            <a:fillRect/>
          </a:stretch>
        </p:blipFill>
        <p:spPr>
          <a:xfrm>
            <a:off x="709295" y="1206500"/>
            <a:ext cx="7667625" cy="3477260"/>
          </a:xfrm>
          <a:prstGeom prst="rect">
            <a:avLst/>
          </a:prstGeom>
          <a:noFill/>
          <a:ln w="9525">
            <a:noFill/>
          </a:ln>
        </p:spPr>
      </p:pic>
      <p:sp>
        <p:nvSpPr>
          <p:cNvPr id="2" name="文本框 1"/>
          <p:cNvSpPr txBox="1"/>
          <p:nvPr/>
        </p:nvSpPr>
        <p:spPr>
          <a:xfrm>
            <a:off x="1408430" y="486410"/>
            <a:ext cx="2455545" cy="668020"/>
          </a:xfrm>
          <a:prstGeom prst="rect">
            <a:avLst/>
          </a:prstGeom>
          <a:noFill/>
        </p:spPr>
        <p:txBody>
          <a:bodyPr wrap="square">
            <a:spAutoFit/>
          </a:bodyPr>
          <a:lstStyle/>
          <a:p>
            <a:r>
              <a:rPr lang="zh-CN" altLang="en-US" sz="24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特别强调！！！</a:t>
            </a:r>
          </a:p>
          <a:p>
            <a:endParaRPr lang="zh-CN" altLang="en-US" sz="1350" noProof="1">
              <a:latin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7585"/>
                                        </p:tgtEl>
                                        <p:attrNameLst>
                                          <p:attrName>style.visibility</p:attrName>
                                        </p:attrNameLst>
                                      </p:cBhvr>
                                      <p:to>
                                        <p:strVal val="visible"/>
                                      </p:to>
                                    </p:set>
                                    <p:animScale>
                                      <p:cBhvr>
                                        <p:cTn id="7" dur="1000" decel="50000" fill="hold">
                                          <p:stCondLst>
                                            <p:cond delay="0"/>
                                          </p:stCondLst>
                                        </p:cTn>
                                        <p:tgtEl>
                                          <p:spTgt spid="675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585"/>
                                        </p:tgtEl>
                                        <p:attrNameLst>
                                          <p:attrName>ppt_x</p:attrName>
                                          <p:attrName>ppt_y</p:attrName>
                                        </p:attrNameLst>
                                      </p:cBhvr>
                                    </p:animMotion>
                                    <p:animEffect transition="in" filter="fade">
                                      <p:cBhvr>
                                        <p:cTn id="9" dur="1000"/>
                                        <p:tgtEl>
                                          <p:spTgt spid="67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0" name="文本框 99"/>
          <p:cNvSpPr txBox="1"/>
          <p:nvPr/>
        </p:nvSpPr>
        <p:spPr>
          <a:xfrm>
            <a:off x="233045" y="242570"/>
            <a:ext cx="8677910" cy="7755255"/>
          </a:xfrm>
          <a:prstGeom prst="rect">
            <a:avLst/>
          </a:prstGeom>
          <a:noFill/>
          <a:ln w="9525">
            <a:noFill/>
          </a:ln>
        </p:spPr>
        <p:txBody>
          <a:bodyPr wrap="square">
            <a:spAutoFit/>
          </a:bodyPr>
          <a:lstStyle/>
          <a:p>
            <a:pPr indent="0" algn="ct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《建设工程安全生产管理条例》相关法律责任追究</a:t>
            </a:r>
          </a:p>
          <a:p>
            <a:pPr indent="0" algn="ct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gn="ctr"/>
            <a:r>
              <a:rPr lang="zh-CN" altLang="en-US" b="1">
                <a:latin typeface="宋体" panose="02010600030101010101" pitchFamily="2" charset="-122"/>
                <a:ea typeface="宋体" panose="02010600030101010101" pitchFamily="2" charset="-122"/>
                <a:cs typeface="宋体" panose="02010600030101010101" pitchFamily="2" charset="-122"/>
              </a:rPr>
              <a:t>（</a:t>
            </a:r>
            <a:r>
              <a:rPr lang="en-US" altLang="zh-CN" b="1">
                <a:latin typeface="Times New Roman" panose="02020603050405020304" charset="0"/>
                <a:cs typeface="Times New Roman" panose="02020603050405020304" charset="0"/>
              </a:rPr>
              <a:t>2003</a:t>
            </a:r>
            <a:r>
              <a:rPr lang="zh-CN" altLang="en-US" b="1">
                <a:latin typeface="宋体" panose="02010600030101010101" pitchFamily="2" charset="-122"/>
                <a:ea typeface="宋体" panose="02010600030101010101" pitchFamily="2" charset="-122"/>
                <a:cs typeface="宋体" panose="02010600030101010101" pitchFamily="2" charset="-122"/>
              </a:rPr>
              <a:t>年</a:t>
            </a:r>
            <a:r>
              <a:rPr lang="en-US" altLang="zh-CN" b="1">
                <a:latin typeface="Times New Roman" panose="02020603050405020304" charset="0"/>
                <a:cs typeface="Times New Roman" panose="02020603050405020304" charset="0"/>
              </a:rPr>
              <a:t>11</a:t>
            </a:r>
            <a:r>
              <a:rPr lang="zh-CN" altLang="en-US" b="1">
                <a:latin typeface="宋体" panose="02010600030101010101" pitchFamily="2" charset="-122"/>
                <a:ea typeface="宋体" panose="02010600030101010101" pitchFamily="2" charset="-122"/>
                <a:cs typeface="宋体" panose="02010600030101010101" pitchFamily="2" charset="-122"/>
              </a:rPr>
              <a:t>月</a:t>
            </a:r>
            <a:r>
              <a:rPr lang="en-US" altLang="zh-CN" b="1">
                <a:latin typeface="Times New Roman" panose="02020603050405020304" charset="0"/>
                <a:cs typeface="Times New Roman" panose="02020603050405020304" charset="0"/>
              </a:rPr>
              <a:t>12</a:t>
            </a:r>
            <a:r>
              <a:rPr lang="zh-CN" altLang="en-US" b="1">
                <a:latin typeface="宋体" panose="02010600030101010101" pitchFamily="2" charset="-122"/>
                <a:ea typeface="宋体" panose="02010600030101010101" pitchFamily="2" charset="-122"/>
                <a:cs typeface="宋体" panose="02010600030101010101" pitchFamily="2" charset="-122"/>
              </a:rPr>
              <a:t>日国务院第</a:t>
            </a:r>
            <a:r>
              <a:rPr lang="en-US" altLang="zh-CN" b="1">
                <a:latin typeface="Times New Roman" panose="02020603050405020304" charset="0"/>
                <a:cs typeface="Times New Roman" panose="02020603050405020304" charset="0"/>
              </a:rPr>
              <a:t>28</a:t>
            </a:r>
            <a:r>
              <a:rPr lang="zh-CN" altLang="en-US" b="1">
                <a:latin typeface="宋体" panose="02010600030101010101" pitchFamily="2" charset="-122"/>
                <a:ea typeface="宋体" panose="02010600030101010101" pitchFamily="2" charset="-122"/>
                <a:cs typeface="宋体" panose="02010600030101010101" pitchFamily="2" charset="-122"/>
              </a:rPr>
              <a:t>次常务会议通过，</a:t>
            </a:r>
            <a:r>
              <a:rPr lang="en-US" altLang="zh-CN" b="1">
                <a:latin typeface="Times New Roman" panose="02020603050405020304" charset="0"/>
                <a:cs typeface="Times New Roman" panose="02020603050405020304" charset="0"/>
              </a:rPr>
              <a:t>2003</a:t>
            </a:r>
            <a:r>
              <a:rPr lang="zh-CN" altLang="en-US" b="1">
                <a:latin typeface="宋体" panose="02010600030101010101" pitchFamily="2" charset="-122"/>
                <a:ea typeface="宋体" panose="02010600030101010101" pitchFamily="2" charset="-122"/>
                <a:cs typeface="宋体" panose="02010600030101010101" pitchFamily="2" charset="-122"/>
              </a:rPr>
              <a:t>年</a:t>
            </a:r>
            <a:r>
              <a:rPr lang="en-US" altLang="zh-CN" b="1">
                <a:latin typeface="Times New Roman" panose="02020603050405020304" charset="0"/>
                <a:cs typeface="Times New Roman" panose="02020603050405020304" charset="0"/>
              </a:rPr>
              <a:t>11</a:t>
            </a:r>
            <a:r>
              <a:rPr lang="zh-CN" altLang="en-US" b="1">
                <a:latin typeface="宋体" panose="02010600030101010101" pitchFamily="2" charset="-122"/>
                <a:ea typeface="宋体" panose="02010600030101010101" pitchFamily="2" charset="-122"/>
                <a:cs typeface="宋体" panose="02010600030101010101" pitchFamily="2" charset="-122"/>
              </a:rPr>
              <a:t>月</a:t>
            </a:r>
            <a:r>
              <a:rPr lang="en-US" altLang="zh-CN" b="1">
                <a:latin typeface="宋体" panose="02010600030101010101" pitchFamily="2" charset="-122"/>
                <a:ea typeface="宋体" panose="02010600030101010101" pitchFamily="2" charset="-122"/>
                <a:cs typeface="宋体" panose="02010600030101010101" pitchFamily="2" charset="-122"/>
              </a:rPr>
              <a:t>24</a:t>
            </a:r>
            <a:r>
              <a:rPr lang="zh-CN" altLang="en-US" b="1">
                <a:latin typeface="宋体" panose="02010600030101010101" pitchFamily="2" charset="-122"/>
                <a:ea typeface="宋体" panose="02010600030101010101" pitchFamily="2" charset="-122"/>
                <a:cs typeface="宋体" panose="02010600030101010101" pitchFamily="2" charset="-122"/>
              </a:rPr>
              <a:t>日中华人民共和国国务院令第</a:t>
            </a:r>
            <a:r>
              <a:rPr lang="en-US" altLang="zh-CN" b="1">
                <a:latin typeface="Times New Roman" panose="02020603050405020304" charset="0"/>
                <a:cs typeface="Times New Roman" panose="02020603050405020304" charset="0"/>
              </a:rPr>
              <a:t>393</a:t>
            </a:r>
            <a:r>
              <a:rPr lang="zh-CN" altLang="en-US" b="1">
                <a:latin typeface="宋体" panose="02010600030101010101" pitchFamily="2" charset="-122"/>
                <a:ea typeface="宋体" panose="02010600030101010101" pitchFamily="2" charset="-122"/>
                <a:cs typeface="宋体" panose="02010600030101010101" pitchFamily="2" charset="-122"/>
              </a:rPr>
              <a:t>号发布，自</a:t>
            </a:r>
            <a:r>
              <a:rPr lang="en-US" altLang="zh-CN" b="1">
                <a:latin typeface="Times New Roman" panose="02020603050405020304" charset="0"/>
                <a:cs typeface="Times New Roman" panose="02020603050405020304" charset="0"/>
              </a:rPr>
              <a:t>2004</a:t>
            </a:r>
            <a:r>
              <a:rPr lang="zh-CN" altLang="en-US" b="1">
                <a:latin typeface="宋体" panose="02010600030101010101" pitchFamily="2" charset="-122"/>
                <a:ea typeface="宋体" panose="02010600030101010101" pitchFamily="2" charset="-122"/>
                <a:cs typeface="宋体" panose="02010600030101010101" pitchFamily="2" charset="-122"/>
              </a:rPr>
              <a:t>年</a:t>
            </a:r>
            <a:r>
              <a:rPr lang="en-US" altLang="zh-CN" b="1">
                <a:latin typeface="Times New Roman" panose="02020603050405020304" charset="0"/>
                <a:cs typeface="Times New Roman" panose="02020603050405020304" charset="0"/>
              </a:rPr>
              <a:t>2</a:t>
            </a:r>
            <a:r>
              <a:rPr lang="zh-CN" altLang="en-US" b="1">
                <a:latin typeface="宋体" panose="02010600030101010101" pitchFamily="2" charset="-122"/>
                <a:ea typeface="宋体" panose="02010600030101010101" pitchFamily="2" charset="-122"/>
                <a:cs typeface="宋体" panose="02010600030101010101" pitchFamily="2" charset="-122"/>
              </a:rPr>
              <a:t>月</a:t>
            </a:r>
            <a:r>
              <a:rPr lang="en-US" altLang="zh-CN" b="1">
                <a:latin typeface="Times New Roman" panose="02020603050405020304" charset="0"/>
                <a:cs typeface="Times New Roman" panose="02020603050405020304" charset="0"/>
              </a:rPr>
              <a:t>1</a:t>
            </a:r>
            <a:r>
              <a:rPr lang="zh-CN" altLang="en-US" b="1">
                <a:latin typeface="宋体" panose="02010600030101010101" pitchFamily="2" charset="-122"/>
                <a:ea typeface="宋体" panose="02010600030101010101" pitchFamily="2" charset="-122"/>
                <a:cs typeface="宋体" panose="02010600030101010101" pitchFamily="2" charset="-122"/>
              </a:rPr>
              <a:t>日起施行）</a:t>
            </a:r>
          </a:p>
          <a:p>
            <a:pPr indent="0" algn="ctr"/>
            <a:endParaRPr lang="zh-CN" altLang="en-US" b="1">
              <a:latin typeface="宋体" panose="02010600030101010101" pitchFamily="2" charset="-122"/>
              <a:ea typeface="宋体" panose="02010600030101010101" pitchFamily="2" charset="-122"/>
              <a:cs typeface="宋体" panose="02010600030101010101" pitchFamily="2" charset="-122"/>
            </a:endParaRPr>
          </a:p>
          <a:p>
            <a:pPr indent="0" algn="l"/>
            <a:r>
              <a:rPr lang="zh-CN" altLang="en-US" b="1">
                <a:latin typeface="宋体" panose="02010600030101010101" pitchFamily="2" charset="-122"/>
                <a:ea typeface="宋体" panose="02010600030101010101" pitchFamily="2" charset="-122"/>
                <a:cs typeface="宋体" panose="02010600030101010101" pitchFamily="2" charset="-122"/>
              </a:rPr>
              <a:t>第五十三条  违反本条例的规定，县级以上人民</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政府建设行政主管部门或者其他有关行政管理部门的工作人员</a:t>
            </a:r>
            <a:r>
              <a:rPr lang="zh-CN" altLang="en-US" b="1">
                <a:latin typeface="宋体" panose="02010600030101010101" pitchFamily="2" charset="-122"/>
                <a:ea typeface="宋体" panose="02010600030101010101" pitchFamily="2" charset="-122"/>
                <a:cs typeface="宋体" panose="02010600030101010101" pitchFamily="2" charset="-122"/>
              </a:rPr>
              <a:t>，有下列行为之一的，给予降级或者撤职的行政处分；构成犯罪的，依照刑法有关规定追究刑事责任：</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（三）发现违法行为不予查处的；</a:t>
            </a:r>
          </a:p>
          <a:p>
            <a:pPr indent="0" algn="l"/>
            <a:endParaRPr lang="zh-CN" altLang="en-US" b="1">
              <a:latin typeface="宋体" panose="02010600030101010101" pitchFamily="2" charset="-122"/>
              <a:ea typeface="宋体" panose="02010600030101010101" pitchFamily="2" charset="-122"/>
              <a:cs typeface="宋体" panose="02010600030101010101" pitchFamily="2" charset="-122"/>
            </a:endParaRPr>
          </a:p>
          <a:p>
            <a:pPr indent="0" algn="l"/>
            <a:r>
              <a:rPr lang="zh-CN" altLang="en-US" b="1">
                <a:latin typeface="宋体" panose="02010600030101010101" pitchFamily="2" charset="-122"/>
                <a:ea typeface="宋体" panose="02010600030101010101" pitchFamily="2" charset="-122"/>
                <a:cs typeface="宋体" panose="02010600030101010101" pitchFamily="2" charset="-122"/>
              </a:rPr>
              <a:t>第五十六条  违反本条例的规定，</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勘察单位、设计单位</a:t>
            </a:r>
            <a:r>
              <a:rPr lang="zh-CN" altLang="en-US" b="1">
                <a:latin typeface="宋体" panose="02010600030101010101" pitchFamily="2" charset="-122"/>
                <a:ea typeface="宋体" panose="02010600030101010101" pitchFamily="2" charset="-122"/>
                <a:cs typeface="宋体" panose="02010600030101010101" pitchFamily="2" charset="-122"/>
              </a:rPr>
              <a:t>有下列行为之一的，责令限期改正，处10万元以上30万元以下的罚款；情节严重的，责令停业整顿，降低资质等级，直至吊销资质证书；造成重大安全事故，构成犯罪的，对直接责任人员，依照刑法有关规定追究刑事责任；造成损失的，依法承担赔偿责任：</a:t>
            </a:r>
          </a:p>
          <a:p>
            <a:pPr indent="0" algn="l"/>
            <a:r>
              <a:rPr lang="zh-CN" altLang="en-US" b="1">
                <a:latin typeface="宋体" panose="02010600030101010101" pitchFamily="2" charset="-122"/>
                <a:ea typeface="宋体" panose="02010600030101010101" pitchFamily="2" charset="-122"/>
                <a:cs typeface="宋体" panose="02010600030101010101" pitchFamily="2" charset="-122"/>
              </a:rPr>
              <a:t>（二）采用新结构、新材料、新工艺的建设工程和特殊结构的建设工程，设计单位未在设计中提出保障施工作业人员安全和预防生产安全事故的措施建议的。</a:t>
            </a:r>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a:p>
            <a:pPr indent="0" algn="ctr"/>
            <a:endParaRPr lang="zh-CN" altLang="en-US"/>
          </a:p>
        </p:txBody>
      </p:sp>
    </p:spTree>
  </p:cSld>
  <p:clrMapOvr>
    <a:masterClrMapping/>
  </p:clrMapOvr>
  <p:transition spd="med" advClick="0" advTm="0">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0" name="文本框 99"/>
          <p:cNvSpPr txBox="1"/>
          <p:nvPr/>
        </p:nvSpPr>
        <p:spPr>
          <a:xfrm>
            <a:off x="407035" y="189230"/>
            <a:ext cx="8397875" cy="4707890"/>
          </a:xfrm>
          <a:prstGeom prst="rect">
            <a:avLst/>
          </a:prstGeom>
          <a:noFill/>
          <a:ln w="9525">
            <a:noFill/>
          </a:ln>
        </p:spPr>
        <p:txBody>
          <a:bodyPr wrap="square">
            <a:spAutoFit/>
          </a:bodyPr>
          <a:lstStyle/>
          <a:p>
            <a:pPr indent="305435" algn="l"/>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《建设工程安全生产管理条例》相关法律责任追究</a:t>
            </a:r>
          </a:p>
          <a:p>
            <a:pPr indent="305435" algn="l"/>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305435" algn="l"/>
            <a:r>
              <a:rPr lang="zh-CN" altLang="en-US" b="1">
                <a:latin typeface="宋体" panose="02010600030101010101" pitchFamily="2" charset="-122"/>
                <a:ea typeface="宋体" panose="02010600030101010101" pitchFamily="2" charset="-122"/>
                <a:cs typeface="宋体" panose="02010600030101010101" pitchFamily="2" charset="-122"/>
              </a:rPr>
              <a:t>第五十七条</a:t>
            </a:r>
            <a:r>
              <a:rPr lang="zh-CN" altLang="en-US" b="1">
                <a:latin typeface="Times New Roman" panose="02020603050405020304" charset="0"/>
                <a:cs typeface="Times New Roman" panose="02020603050405020304" charset="0"/>
              </a:rPr>
              <a:t>    </a:t>
            </a:r>
            <a:r>
              <a:rPr lang="zh-CN" altLang="en-US" b="1">
                <a:latin typeface="宋体" panose="02010600030101010101" pitchFamily="2" charset="-122"/>
                <a:ea typeface="宋体" panose="02010600030101010101" pitchFamily="2" charset="-122"/>
                <a:cs typeface="宋体" panose="02010600030101010101" pitchFamily="2" charset="-122"/>
              </a:rPr>
              <a:t>违反本条例的规定，</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工程监理单位</a:t>
            </a:r>
            <a:r>
              <a:rPr lang="zh-CN" altLang="en-US" b="1">
                <a:latin typeface="宋体" panose="02010600030101010101" pitchFamily="2" charset="-122"/>
                <a:ea typeface="宋体" panose="02010600030101010101" pitchFamily="2" charset="-122"/>
                <a:cs typeface="宋体" panose="02010600030101010101" pitchFamily="2" charset="-122"/>
              </a:rPr>
              <a:t>有下列行为之一的，责令限期改正；逾期未改正的，责令停业整顿，并处</a:t>
            </a:r>
            <a:r>
              <a:rPr lang="en-US" altLang="zh-CN" b="1">
                <a:latin typeface="Times New Roman" panose="02020603050405020304" charset="0"/>
                <a:cs typeface="Times New Roman" panose="02020603050405020304" charset="0"/>
              </a:rPr>
              <a:t>10</a:t>
            </a:r>
            <a:r>
              <a:rPr lang="zh-CN" altLang="en-US" b="1">
                <a:latin typeface="宋体" panose="02010600030101010101" pitchFamily="2" charset="-122"/>
                <a:ea typeface="宋体" panose="02010600030101010101" pitchFamily="2" charset="-122"/>
                <a:cs typeface="宋体" panose="02010600030101010101" pitchFamily="2" charset="-122"/>
              </a:rPr>
              <a:t>万元以上</a:t>
            </a:r>
            <a:r>
              <a:rPr lang="en-US" altLang="zh-CN" b="1">
                <a:latin typeface="Times New Roman" panose="02020603050405020304" charset="0"/>
                <a:cs typeface="Times New Roman" panose="02020603050405020304" charset="0"/>
              </a:rPr>
              <a:t>30</a:t>
            </a:r>
            <a:r>
              <a:rPr lang="zh-CN" altLang="en-US" b="1">
                <a:latin typeface="宋体" panose="02010600030101010101" pitchFamily="2" charset="-122"/>
                <a:ea typeface="宋体" panose="02010600030101010101" pitchFamily="2" charset="-122"/>
                <a:cs typeface="宋体" panose="02010600030101010101" pitchFamily="2" charset="-122"/>
              </a:rPr>
              <a:t>万元以下的罚款；情节严重的，降低资质等级，直至吊销资质证书；造成重大安全事故，构成犯罪的，对直接责任人员，依照刑法有关规定追究刑事责任；造成损失的，依法承担赔偿责任：</a:t>
            </a:r>
          </a:p>
          <a:p>
            <a:r>
              <a:rPr lang="zh-CN" altLang="en-US" b="1">
                <a:latin typeface="宋体" panose="02010600030101010101" pitchFamily="2" charset="-122"/>
                <a:ea typeface="宋体" panose="02010600030101010101" pitchFamily="2" charset="-122"/>
                <a:cs typeface="宋体" panose="02010600030101010101" pitchFamily="2" charset="-122"/>
              </a:rPr>
              <a:t>（一）未对施工组织设计中的安全技术措施或者专项施工方案进行审查的；</a:t>
            </a:r>
          </a:p>
          <a:p>
            <a:r>
              <a:rPr lang="zh-CN" altLang="en-US" b="1">
                <a:latin typeface="宋体" panose="02010600030101010101" pitchFamily="2" charset="-122"/>
                <a:ea typeface="宋体" panose="02010600030101010101" pitchFamily="2" charset="-122"/>
                <a:cs typeface="宋体" panose="02010600030101010101" pitchFamily="2" charset="-122"/>
              </a:rPr>
              <a:t>（二）发现安全事故隐患未及时要求施工单位整改或者暂时停止施工的；</a:t>
            </a:r>
          </a:p>
          <a:p>
            <a:r>
              <a:rPr lang="zh-CN" altLang="en-US" b="1">
                <a:latin typeface="宋体" panose="02010600030101010101" pitchFamily="2" charset="-122"/>
                <a:ea typeface="宋体" panose="02010600030101010101" pitchFamily="2" charset="-122"/>
                <a:cs typeface="宋体" panose="02010600030101010101" pitchFamily="2" charset="-122"/>
              </a:rPr>
              <a:t>（三）施工单位拒不整改或者不停止施工，未及时向有关主管部门报告的；</a:t>
            </a:r>
          </a:p>
          <a:p>
            <a:pPr indent="305435" algn="l"/>
            <a:endParaRPr lang="zh-CN" altLang="en-US" b="1">
              <a:latin typeface="宋体" panose="02010600030101010101" pitchFamily="2" charset="-122"/>
              <a:ea typeface="宋体" panose="02010600030101010101" pitchFamily="2" charset="-122"/>
              <a:cs typeface="宋体" panose="02010600030101010101" pitchFamily="2" charset="-122"/>
            </a:endParaRPr>
          </a:p>
          <a:p>
            <a:pPr indent="305435" algn="l"/>
            <a:r>
              <a:rPr lang="zh-CN" altLang="en-US" b="1">
                <a:latin typeface="宋体" panose="02010600030101010101" pitchFamily="2" charset="-122"/>
                <a:ea typeface="宋体" panose="02010600030101010101" pitchFamily="2" charset="-122"/>
                <a:cs typeface="宋体" panose="02010600030101010101" pitchFamily="2" charset="-122"/>
              </a:rPr>
              <a:t>第六十一条    违反本条例的规定，施工起重机械和整体提升脚手架、模板等自升式架设设施</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安装、拆卸单位</a:t>
            </a:r>
            <a:r>
              <a:rPr lang="zh-CN" altLang="en-US" b="1">
                <a:latin typeface="宋体" panose="02010600030101010101" pitchFamily="2" charset="-122"/>
                <a:ea typeface="宋体" panose="02010600030101010101" pitchFamily="2" charset="-122"/>
                <a:cs typeface="宋体" panose="02010600030101010101" pitchFamily="2" charset="-122"/>
              </a:rPr>
              <a:t>有下列行为之一的，责令限期改正，处5万元以上10万元以下的罚款；情节严重的，责令停业整顿，降低资质等级，直至吊销资质证书；造成损失的，依法承担赔偿责任：</a:t>
            </a:r>
          </a:p>
          <a:p>
            <a:pPr indent="305435" algn="l"/>
            <a:r>
              <a:rPr lang="zh-CN" altLang="en-US" b="1">
                <a:latin typeface="宋体" panose="02010600030101010101" pitchFamily="2" charset="-122"/>
                <a:ea typeface="宋体" panose="02010600030101010101" pitchFamily="2" charset="-122"/>
                <a:cs typeface="宋体" panose="02010600030101010101" pitchFamily="2" charset="-122"/>
              </a:rPr>
              <a:t>（一）未编制拆装方案、制定安全施工措施的；</a:t>
            </a:r>
          </a:p>
        </p:txBody>
      </p:sp>
    </p:spTree>
  </p:cSld>
  <p:clrMapOvr>
    <a:masterClrMapping/>
  </p:clrMapOvr>
  <p:transition spd="med" advClick="0" advTm="0">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0" name="文本框 99"/>
          <p:cNvSpPr txBox="1"/>
          <p:nvPr/>
        </p:nvSpPr>
        <p:spPr>
          <a:xfrm>
            <a:off x="280670" y="310515"/>
            <a:ext cx="8523605" cy="2491740"/>
          </a:xfrm>
          <a:prstGeom prst="rect">
            <a:avLst/>
          </a:prstGeom>
          <a:noFill/>
          <a:ln w="9525">
            <a:noFill/>
          </a:ln>
        </p:spPr>
        <p:txBody>
          <a:bodyPr wrap="square">
            <a:spAutoFit/>
          </a:bodyPr>
          <a:lstStyle/>
          <a:p>
            <a:pPr indent="392430" algn="ct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《建设工程安全生产管理条例》相关法律责任追究</a:t>
            </a:r>
          </a:p>
          <a:p>
            <a:pPr indent="392430" algn="ct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indent="392430"/>
            <a:r>
              <a:rPr lang="zh-CN" altLang="en-US" b="1">
                <a:latin typeface="宋体" panose="02010600030101010101" pitchFamily="2" charset="-122"/>
                <a:ea typeface="宋体" panose="02010600030101010101" pitchFamily="2" charset="-122"/>
                <a:cs typeface="宋体" panose="02010600030101010101" pitchFamily="2" charset="-122"/>
              </a:rPr>
              <a:t>第六十五条</a:t>
            </a:r>
            <a:r>
              <a:rPr lang="zh-CN" altLang="en-US" b="1">
                <a:latin typeface="Times New Roman" panose="02020603050405020304" charset="0"/>
                <a:cs typeface="Times New Roman" panose="02020603050405020304" charset="0"/>
              </a:rPr>
              <a:t> </a:t>
            </a:r>
            <a:r>
              <a:rPr lang="zh-CN" altLang="en-US" b="1">
                <a:latin typeface="宋体" panose="02010600030101010101" pitchFamily="2" charset="-122"/>
                <a:ea typeface="宋体" panose="02010600030101010101" pitchFamily="2" charset="-122"/>
                <a:cs typeface="宋体" panose="02010600030101010101" pitchFamily="2" charset="-122"/>
              </a:rPr>
              <a:t>违反本条例的规定，</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施工单位</a:t>
            </a:r>
            <a:r>
              <a:rPr lang="zh-CN" altLang="en-US" b="1">
                <a:latin typeface="宋体" panose="02010600030101010101" pitchFamily="2" charset="-122"/>
                <a:ea typeface="宋体" panose="02010600030101010101" pitchFamily="2" charset="-122"/>
                <a:cs typeface="宋体" panose="02010600030101010101" pitchFamily="2" charset="-122"/>
              </a:rPr>
              <a:t>有下列行为之一的，责令限期改正；逾期未改正的，责令停业整顿，并处</a:t>
            </a:r>
            <a:r>
              <a:rPr lang="en-US" altLang="zh-CN" b="1">
                <a:latin typeface="Times New Roman" panose="02020603050405020304" charset="0"/>
                <a:cs typeface="Times New Roman" panose="02020603050405020304" charset="0"/>
              </a:rPr>
              <a:t>10</a:t>
            </a:r>
            <a:r>
              <a:rPr lang="zh-CN" altLang="en-US" b="1">
                <a:latin typeface="宋体" panose="02010600030101010101" pitchFamily="2" charset="-122"/>
                <a:ea typeface="宋体" panose="02010600030101010101" pitchFamily="2" charset="-122"/>
                <a:cs typeface="宋体" panose="02010600030101010101" pitchFamily="2" charset="-122"/>
              </a:rPr>
              <a:t>万元以上</a:t>
            </a:r>
            <a:r>
              <a:rPr lang="en-US" altLang="zh-CN" b="1">
                <a:latin typeface="Times New Roman" panose="02020603050405020304" charset="0"/>
                <a:cs typeface="Times New Roman" panose="02020603050405020304" charset="0"/>
              </a:rPr>
              <a:t>30</a:t>
            </a:r>
            <a:r>
              <a:rPr lang="zh-CN" altLang="en-US" b="1">
                <a:latin typeface="宋体" panose="02010600030101010101" pitchFamily="2" charset="-122"/>
                <a:ea typeface="宋体" panose="02010600030101010101" pitchFamily="2" charset="-122"/>
                <a:cs typeface="宋体" panose="02010600030101010101" pitchFamily="2" charset="-122"/>
              </a:rPr>
              <a:t>万元以下的罚款；情节严重的，降低资质等级，直至吊销资质证书；造成重大安全事故，构成犯罪的，对直接责任人员，依照刑法有关规定追究刑事责任；造成损失的，依法承担赔偿责任：（四）在施工组织设计中未编制安全技术措施、施工现场临时用电方案或者专项施工方案的。</a:t>
            </a:r>
            <a:endParaRPr lang="zh-CN" altLang="en-US"/>
          </a:p>
        </p:txBody>
      </p:sp>
    </p:spTree>
  </p:cSld>
  <p:clrMapOvr>
    <a:masterClrMapping/>
  </p:clrMapOvr>
  <p:transition spd="med" advClick="0" advTm="0">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4" name="矩形 3"/>
          <p:cNvSpPr/>
          <p:nvPr/>
        </p:nvSpPr>
        <p:spPr>
          <a:xfrm>
            <a:off x="497205" y="239395"/>
            <a:ext cx="2160905" cy="497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1" name="TextBox 4"/>
          <p:cNvSpPr>
            <a:spLocks noChangeArrowheads="1"/>
          </p:cNvSpPr>
          <p:nvPr/>
        </p:nvSpPr>
        <p:spPr bwMode="auto">
          <a:xfrm>
            <a:off x="688975" y="239395"/>
            <a:ext cx="1968500" cy="607060"/>
          </a:xfrm>
          <a:prstGeom prst="rect">
            <a:avLst/>
          </a:prstGeom>
          <a:noFill/>
          <a:ln w="9525">
            <a:noFill/>
            <a:bevel/>
          </a:ln>
        </p:spPr>
        <p:txBody>
          <a:bodyPr wrap="square" lIns="68580" tIns="34290" rIns="68580" bIns="3429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七、附 则</a:t>
            </a:r>
          </a:p>
          <a:p>
            <a:endParaRPr lang="zh-CN" alt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Shape 1258"/>
          <p:cNvSpPr>
            <a:spLocks noChangeArrowheads="1"/>
          </p:cNvSpPr>
          <p:nvPr/>
        </p:nvSpPr>
        <p:spPr bwMode="auto">
          <a:xfrm>
            <a:off x="5054600" y="2099310"/>
            <a:ext cx="3285490" cy="774700"/>
          </a:xfrm>
          <a:prstGeom prst="rect">
            <a:avLst/>
          </a:prstGeom>
          <a:noFill/>
          <a:ln w="12700">
            <a:noFill/>
            <a:miter lim="400000"/>
          </a:ln>
        </p:spPr>
        <p:txBody>
          <a:bodyPr wrap="square" lIns="0" tIns="0" rIns="0" bIns="0">
            <a:spAutoFit/>
          </a:bodyPr>
          <a:lstStyle/>
          <a:p>
            <a:pPr>
              <a:lnSpc>
                <a:spcPct val="130000"/>
              </a:lnSpc>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第四十条：</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施行日期</a:t>
            </a:r>
          </a:p>
          <a:p>
            <a:pPr>
              <a:lnSpc>
                <a:spcPct val="150000"/>
              </a:lnSpc>
            </a:pP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本规定自2018年6月1日起施行。</a:t>
            </a:r>
          </a:p>
        </p:txBody>
      </p:sp>
      <p:grpSp>
        <p:nvGrpSpPr>
          <p:cNvPr id="12" name="组合 156"/>
          <p:cNvGrpSpPr/>
          <p:nvPr/>
        </p:nvGrpSpPr>
        <p:grpSpPr bwMode="auto">
          <a:xfrm>
            <a:off x="4353711" y="2267806"/>
            <a:ext cx="654844" cy="616934"/>
            <a:chOff x="1783635" y="4451703"/>
            <a:chExt cx="1539080" cy="1419312"/>
          </a:xfrm>
        </p:grpSpPr>
        <p:sp>
          <p:nvSpPr>
            <p:cNvPr id="13"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Shape 1260"/>
            <p:cNvSpPr>
              <a:spLocks noChangeArrowheads="1"/>
            </p:cNvSpPr>
            <p:nvPr/>
          </p:nvSpPr>
          <p:spPr bwMode="auto">
            <a:xfrm>
              <a:off x="2052711" y="4700194"/>
              <a:ext cx="1270004" cy="1010925"/>
            </a:xfrm>
            <a:prstGeom prst="rect">
              <a:avLst/>
            </a:prstGeom>
            <a:noFill/>
            <a:ln w="12700">
              <a:noFill/>
              <a:miter lim="400000"/>
            </a:ln>
          </p:spPr>
          <p:txBody>
            <a:bodyPr lIns="0" tIns="0" rIns="0" bIns="0">
              <a:spAutoFit/>
            </a:bodyPr>
            <a:lstStyle/>
            <a:p>
              <a:pPr>
                <a:lnSpc>
                  <a:spcPct val="110000"/>
                </a:lnSpc>
              </a:pPr>
              <a:r>
                <a:rPr lang="en-US" altLang="zh-CN" sz="2600" b="1" dirty="0">
                  <a:solidFill>
                    <a:schemeClr val="bg1"/>
                  </a:solidFill>
                  <a:latin typeface="DFGothic-EB" pitchFamily="1" charset="-128"/>
                  <a:ea typeface="DFGothic-EB" pitchFamily="1" charset="-128"/>
                  <a:sym typeface="Arial" panose="020B0604020202020204" pitchFamily="34" charset="0"/>
                </a:rPr>
                <a:t>40</a:t>
              </a:r>
            </a:p>
          </p:txBody>
        </p:sp>
      </p:grpSp>
      <p:pic>
        <p:nvPicPr>
          <p:cNvPr id="20" name="04_Content 02.jpg" descr="C:\Users\Administrator\Desktop\yumka\房屋图片4.jpg房屋图片4"/>
          <p:cNvPicPr>
            <a:picLocks noChangeArrowheads="1"/>
          </p:cNvPicPr>
          <p:nvPr/>
        </p:nvPicPr>
        <p:blipFill>
          <a:blip r:embed="rId3" cstate="print"/>
          <a:srcRect/>
          <a:stretch>
            <a:fillRect/>
          </a:stretch>
        </p:blipFill>
        <p:spPr bwMode="auto">
          <a:xfrm flipH="1">
            <a:off x="659747" y="1586727"/>
            <a:ext cx="3305709" cy="2203450"/>
          </a:xfrm>
          <a:prstGeom prst="wedgeRectCallout">
            <a:avLst>
              <a:gd name="adj1" fmla="val -11992"/>
              <a:gd name="adj2" fmla="val 47402"/>
            </a:avLst>
          </a:prstGeom>
          <a:noFill/>
          <a:ln w="12700">
            <a:noFill/>
            <a:miter lim="400000"/>
            <a:headEnd/>
            <a:tailEnd/>
          </a:ln>
        </p:spPr>
      </p:pic>
    </p:spTree>
  </p:cSld>
  <p:clrMapOvr>
    <a:masterClrMapping/>
  </p:clrMapOvr>
  <p:transition spd="med" advClick="0" advTm="0">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97815" y="18415"/>
            <a:ext cx="8567420" cy="5044440"/>
          </a:xfrm>
        </p:spPr>
        <p:txBody>
          <a:bodyPr>
            <a:noAutofit/>
          </a:bodyPr>
          <a:lstStyle/>
          <a:p>
            <a:pPr marL="0" indent="0" algn="ctr" fontAlgn="auto">
              <a:lnSpc>
                <a:spcPct val="150000"/>
              </a:lnSpc>
              <a:spcBef>
                <a:spcPts val="0"/>
              </a:spcBef>
              <a:buNone/>
            </a:pPr>
            <a:r>
              <a:rPr lang="zh-CN" altLang="en-US" sz="2000" b="1" dirty="0">
                <a:solidFill>
                  <a:srgbClr val="FF0000"/>
                </a:solidFill>
                <a:latin typeface="楷体" panose="02010609060101010101" pitchFamily="49" charset="-122"/>
                <a:ea typeface="楷体" panose="02010609060101010101" pitchFamily="49" charset="-122"/>
                <a:sym typeface="+mn-ea"/>
              </a:rPr>
              <a:t>关于实施《管理规定》有关问题的通知</a:t>
            </a:r>
            <a:endParaRPr lang="zh-CN" altLang="en-US" sz="2000" b="1" dirty="0">
              <a:solidFill>
                <a:srgbClr val="FF0000"/>
              </a:solidFill>
              <a:latin typeface="楷体" panose="02010609060101010101" pitchFamily="49" charset="-122"/>
              <a:ea typeface="楷体" panose="02010609060101010101" pitchFamily="49" charset="-122"/>
              <a:sym typeface="Arial" panose="020B0604020202020204" pitchFamily="34" charset="0"/>
            </a:endParaRPr>
          </a:p>
          <a:p>
            <a:pPr marL="0" indent="0" algn="ctr" fontAlgn="auto">
              <a:lnSpc>
                <a:spcPct val="150000"/>
              </a:lnSpc>
              <a:spcBef>
                <a:spcPts val="0"/>
              </a:spcBef>
              <a:buNone/>
            </a:pPr>
            <a:r>
              <a:rPr lang="zh-CN" altLang="en-US" sz="2000" b="1" dirty="0"/>
              <a:t>住房城乡建设部办公厅</a:t>
            </a:r>
          </a:p>
          <a:p>
            <a:pPr marL="0" indent="0" algn="ctr" fontAlgn="auto">
              <a:lnSpc>
                <a:spcPct val="150000"/>
              </a:lnSpc>
              <a:spcBef>
                <a:spcPts val="0"/>
              </a:spcBef>
              <a:buNone/>
            </a:pPr>
            <a:r>
              <a:rPr lang="zh-CN" altLang="en-US" sz="2000" b="1" dirty="0">
                <a:solidFill>
                  <a:srgbClr val="FF0000"/>
                </a:solidFill>
              </a:rPr>
              <a:t>关于实施《危险性较大的分部分项工程安全管理规定》有关问题的通知</a:t>
            </a:r>
          </a:p>
          <a:p>
            <a:pPr marL="0" indent="0" algn="ctr" fontAlgn="auto">
              <a:lnSpc>
                <a:spcPct val="150000"/>
              </a:lnSpc>
              <a:spcBef>
                <a:spcPts val="0"/>
              </a:spcBef>
              <a:buNone/>
            </a:pPr>
            <a:r>
              <a:rPr lang="zh-CN" altLang="en-US" sz="2000" b="1" dirty="0"/>
              <a:t>建办质〔2018〕31号　</a:t>
            </a:r>
          </a:p>
          <a:p>
            <a:pPr marL="0" indent="0" algn="ctr" fontAlgn="auto">
              <a:lnSpc>
                <a:spcPct val="150000"/>
              </a:lnSpc>
              <a:spcBef>
                <a:spcPts val="0"/>
              </a:spcBef>
              <a:buNone/>
            </a:pPr>
            <a:r>
              <a:rPr lang="zh-CN" altLang="en-US" sz="2000" dirty="0"/>
              <a:t>　</a:t>
            </a:r>
          </a:p>
          <a:p>
            <a:pPr marL="0" indent="0" fontAlgn="auto">
              <a:lnSpc>
                <a:spcPct val="150000"/>
              </a:lnSpc>
              <a:spcBef>
                <a:spcPts val="0"/>
              </a:spcBef>
              <a:buNone/>
            </a:pPr>
            <a:r>
              <a:rPr lang="zh-CN" altLang="en-US" sz="2000" dirty="0"/>
              <a:t>   </a:t>
            </a:r>
            <a:r>
              <a:rPr lang="zh-CN" altLang="en-US" sz="2000" b="1" dirty="0"/>
              <a:t>     </a:t>
            </a:r>
            <a:r>
              <a:rPr lang="zh-CN" altLang="en-US" sz="1800" b="1" dirty="0"/>
              <a:t>各省、自治区住房城乡建设厅，北京市住房城乡建设委、天津市城乡建设委、上海市住房城乡建设管委、重庆市城乡建设委，新疆生产建设兵团住房城乡建设局：</a:t>
            </a:r>
          </a:p>
          <a:p>
            <a:pPr marL="0" indent="0" fontAlgn="auto">
              <a:lnSpc>
                <a:spcPct val="150000"/>
              </a:lnSpc>
              <a:spcBef>
                <a:spcPts val="0"/>
              </a:spcBef>
              <a:buNone/>
            </a:pPr>
            <a:r>
              <a:rPr lang="zh-CN" altLang="en-US" sz="1800" b="1" dirty="0"/>
              <a:t>         为贯彻实施《危险性较大的分部分项工程安全管理规定》（住房城乡建设部令第37号），进一步加强和规范房屋建筑和市政基础设施工程中危险性较大的分部分项工程（以下简称危大工程）安全管理，现将</a:t>
            </a:r>
            <a:r>
              <a:rPr lang="zh-CN" altLang="en-US" sz="1800" b="1" dirty="0">
                <a:solidFill>
                  <a:srgbClr val="FF0000"/>
                </a:solidFill>
              </a:rPr>
              <a:t>有关问题</a:t>
            </a:r>
            <a:r>
              <a:rPr lang="zh-CN" altLang="en-US" sz="1800" b="1" dirty="0"/>
              <a:t>通知如下：</a:t>
            </a:r>
          </a:p>
        </p:txBody>
      </p:sp>
      <p:sp>
        <p:nvSpPr>
          <p:cNvPr id="4" name="菱形 5126"/>
          <p:cNvSpPr>
            <a:spLocks noChangeArrowheads="1"/>
          </p:cNvSpPr>
          <p:nvPr/>
        </p:nvSpPr>
        <p:spPr bwMode="auto">
          <a:xfrm>
            <a:off x="1330325" y="18415"/>
            <a:ext cx="782320" cy="748665"/>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5127"/>
          <p:cNvSpPr txBox="1"/>
          <p:nvPr/>
        </p:nvSpPr>
        <p:spPr>
          <a:xfrm flipH="1">
            <a:off x="1330325" y="162560"/>
            <a:ext cx="827405" cy="460375"/>
          </a:xfrm>
          <a:prstGeom prst="rect">
            <a:avLst/>
          </a:prstGeom>
          <a:noFill/>
          <a:ln w="9525">
            <a:noFill/>
          </a:ln>
        </p:spPr>
        <p:txBody>
          <a:bodyPr wrap="square" anchor="t">
            <a:spAutoFit/>
          </a:bodyPr>
          <a:lstStyle/>
          <a:p>
            <a:pPr algn="ctr" eaLnBrk="0" hangingPunct="0"/>
            <a:r>
              <a:rPr lang="zh-CN" altLang="en-US" sz="2400" dirty="0">
                <a:solidFill>
                  <a:schemeClr val="bg1"/>
                </a:solidFill>
                <a:latin typeface="华文新魏" panose="02010800040101010101" charset="-122"/>
                <a:ea typeface="华文新魏" panose="02010800040101010101" charset="-122"/>
              </a:rPr>
              <a:t>四</a:t>
            </a:r>
          </a:p>
        </p:txBody>
      </p:sp>
      <p:sp>
        <p:nvSpPr>
          <p:cNvPr id="16" name="圆角矩形 5125"/>
          <p:cNvSpPr>
            <a:spLocks noChangeArrowheads="1"/>
          </p:cNvSpPr>
          <p:nvPr/>
        </p:nvSpPr>
        <p:spPr bwMode="auto">
          <a:xfrm flipV="1">
            <a:off x="2157730" y="95250"/>
            <a:ext cx="5284470" cy="459740"/>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med" advClick="0" advTm="0">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9055"/>
            <a:ext cx="8229600" cy="601980"/>
          </a:xfrm>
        </p:spPr>
        <p:txBody>
          <a:bodyPr>
            <a:normAutofit/>
          </a:bodyPr>
          <a:lstStyle/>
          <a:p>
            <a:r>
              <a:rPr lang="zh-CN" altLang="en-US" sz="2400" b="1">
                <a:solidFill>
                  <a:srgbClr val="FF0000"/>
                </a:solidFill>
              </a:rPr>
              <a:t>主要内容</a:t>
            </a:r>
          </a:p>
        </p:txBody>
      </p:sp>
      <p:sp>
        <p:nvSpPr>
          <p:cNvPr id="3" name="内容占位符 2"/>
          <p:cNvSpPr>
            <a:spLocks noGrp="1"/>
          </p:cNvSpPr>
          <p:nvPr>
            <p:ph idx="1"/>
          </p:nvPr>
        </p:nvSpPr>
        <p:spPr>
          <a:xfrm>
            <a:off x="457200" y="738505"/>
            <a:ext cx="8229600" cy="4128770"/>
          </a:xfrm>
        </p:spPr>
        <p:txBody>
          <a:bodyPr/>
          <a:lstStyle/>
          <a:p>
            <a:r>
              <a:rPr lang="zh-CN" altLang="zh-CN" sz="2000" b="1" dirty="0">
                <a:sym typeface="+mn-ea"/>
              </a:rPr>
              <a:t>一、关于危大工程范围；</a:t>
            </a:r>
          </a:p>
          <a:p>
            <a:pPr algn="l"/>
            <a:r>
              <a:rPr lang="zh-CN" altLang="zh-CN" sz="2000" b="1" dirty="0">
                <a:sym typeface="+mn-ea"/>
              </a:rPr>
              <a:t>二、关于专项施工方案内容；</a:t>
            </a:r>
            <a:endParaRPr kumimoji="0" lang="zh-CN" altLang="zh-CN" sz="2000" b="1" kern="1200" dirty="0">
              <a:sym typeface="+mn-ea"/>
            </a:endParaRPr>
          </a:p>
          <a:p>
            <a:pPr algn="l"/>
            <a:r>
              <a:rPr lang="zh-CN" altLang="zh-CN" sz="2000" b="1" dirty="0">
                <a:sym typeface="+mn-ea"/>
              </a:rPr>
              <a:t>三、关于专家论证会参会人员；</a:t>
            </a:r>
          </a:p>
          <a:p>
            <a:pPr algn="l"/>
            <a:r>
              <a:rPr lang="zh-CN" altLang="zh-CN" sz="2000" b="1" dirty="0">
                <a:sym typeface="+mn-ea"/>
              </a:rPr>
              <a:t>四、关于专家论证内容；</a:t>
            </a:r>
            <a:endParaRPr kumimoji="0" lang="zh-CN" altLang="zh-CN" sz="2000" b="1" kern="1200" dirty="0"/>
          </a:p>
          <a:p>
            <a:pPr algn="l"/>
            <a:r>
              <a:rPr lang="zh-CN" altLang="zh-CN" sz="2000" b="1" dirty="0">
                <a:sym typeface="+mn-ea"/>
              </a:rPr>
              <a:t>五、关于专项施工方案修改；</a:t>
            </a:r>
            <a:endParaRPr lang="zh-CN" altLang="zh-CN" sz="2000" b="1" dirty="0">
              <a:solidFill>
                <a:srgbClr val="FF0000"/>
              </a:solidFill>
            </a:endParaRPr>
          </a:p>
          <a:p>
            <a:r>
              <a:rPr lang="zh-CN" altLang="zh-CN" sz="2000" b="1" dirty="0">
                <a:sym typeface="+mn-ea"/>
              </a:rPr>
              <a:t>六、关于监测方案内容；</a:t>
            </a:r>
          </a:p>
          <a:p>
            <a:r>
              <a:rPr lang="zh-CN" altLang="zh-CN" sz="2000" b="1" dirty="0">
                <a:sym typeface="+mn-ea"/>
              </a:rPr>
              <a:t>七、关于验收人员；</a:t>
            </a:r>
            <a:endParaRPr lang="zh-CN" altLang="zh-CN" sz="2000" b="1" dirty="0"/>
          </a:p>
          <a:p>
            <a:r>
              <a:rPr lang="zh-CN" altLang="zh-CN" sz="2000" b="1" dirty="0">
                <a:sym typeface="+mn-ea"/>
              </a:rPr>
              <a:t>八、关于专家条件；</a:t>
            </a:r>
            <a:endParaRPr lang="zh-CN" altLang="zh-CN" sz="2000" b="1" dirty="0"/>
          </a:p>
          <a:p>
            <a:r>
              <a:rPr lang="zh-CN" altLang="zh-CN" sz="2000" b="1" dirty="0">
                <a:solidFill>
                  <a:schemeClr val="tx1"/>
                </a:solidFill>
                <a:sym typeface="+mn-ea"/>
              </a:rPr>
              <a:t>九、关于专家库管理。</a:t>
            </a:r>
          </a:p>
          <a:p>
            <a:endParaRPr lang="zh-CN" altLang="zh-CN" sz="2000" b="1" dirty="0">
              <a:solidFill>
                <a:schemeClr val="tx1"/>
              </a:solidFill>
              <a:sym typeface="+mn-ea"/>
            </a:endParaRPr>
          </a:p>
          <a:p>
            <a:endParaRPr lang="zh-CN" altLang="en-US"/>
          </a:p>
        </p:txBody>
      </p:sp>
    </p:spTree>
  </p:cSld>
  <p:clrMapOvr>
    <a:masterClrMapping/>
  </p:clrMapOvr>
  <p:transition spd="med" advClick="0" advTm="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cxnSp>
        <p:nvCxnSpPr>
          <p:cNvPr id="7" name="直接连接符 6"/>
          <p:cNvCxnSpPr/>
          <p:nvPr>
            <p:custDataLst>
              <p:tags r:id="rId2"/>
            </p:custDataLst>
          </p:nvPr>
        </p:nvCxnSpPr>
        <p:spPr>
          <a:xfrm>
            <a:off x="1908175" y="2608580"/>
            <a:ext cx="6048375"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110105" y="1884045"/>
            <a:ext cx="5810885" cy="584200"/>
          </a:xfrm>
          <a:prstGeom prst="rect">
            <a:avLst/>
          </a:prstGeom>
        </p:spPr>
        <p:txBody>
          <a:bodyPr wrap="square" lIns="0" tIns="0" rIns="0" bIns="0">
            <a:spAutoFit/>
          </a:bodyPr>
          <a:lstStyle/>
          <a:p>
            <a:r>
              <a:rPr lang="zh-CN" altLang="en-US" sz="3800"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新！危大工程安全管理规定</a:t>
            </a:r>
          </a:p>
        </p:txBody>
      </p:sp>
      <p:sp>
        <p:nvSpPr>
          <p:cNvPr id="11" name="TextBox 11"/>
          <p:cNvSpPr txBox="1"/>
          <p:nvPr/>
        </p:nvSpPr>
        <p:spPr>
          <a:xfrm>
            <a:off x="1908175" y="2751455"/>
            <a:ext cx="6010910" cy="1449705"/>
          </a:xfrm>
          <a:prstGeom prst="rect">
            <a:avLst/>
          </a:prstGeom>
          <a:noFill/>
        </p:spPr>
        <p:txBody>
          <a:bodyPr wrap="square" lIns="65032" tIns="32516" rIns="65032" bIns="32516" rtlCol="0">
            <a:spAutoFit/>
          </a:bodyPr>
          <a:lstStyle/>
          <a:p>
            <a:pPr marL="0" lvl="1" indent="0" algn="l">
              <a:buFont typeface="Arial" panose="020B0604020202020204" pitchFamily="34" charset="0"/>
              <a:buNone/>
            </a:pPr>
            <a:r>
              <a:rPr lang="zh-CN" altLang="en-US"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《危险性较大的分部分项工程安全管理规定》已经2018年2月12日第37次部常务会议审议通过，现予发布，自2018年6月1日起施行。</a:t>
            </a:r>
          </a:p>
          <a:p>
            <a:pPr marL="0" lvl="1" indent="0" algn="ctr">
              <a:buFont typeface="Arial" panose="020B0604020202020204" pitchFamily="34" charset="0"/>
              <a:buNone/>
            </a:pPr>
            <a:r>
              <a:rPr lang="zh-CN" altLang="en-US"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               　　　　　　　　　　　　　　　　　　　　　　　　　　　　　　     2018年3月8日</a:t>
            </a:r>
          </a:p>
        </p:txBody>
      </p:sp>
      <p:sp>
        <p:nvSpPr>
          <p:cNvPr id="16" name="MH_Number_2"/>
          <p:cNvSpPr>
            <a:spLocks noChangeArrowheads="1"/>
          </p:cNvSpPr>
          <p:nvPr/>
        </p:nvSpPr>
        <p:spPr bwMode="auto">
          <a:xfrm>
            <a:off x="891837" y="1950623"/>
            <a:ext cx="847291" cy="657624"/>
          </a:xfrm>
          <a:custGeom>
            <a:avLst/>
            <a:gdLst>
              <a:gd name="T0" fmla="*/ 0 w 580231"/>
              <a:gd name="T1" fmla="*/ 0 h 469900"/>
              <a:gd name="T2" fmla="*/ 523918 w 580231"/>
              <a:gd name="T3" fmla="*/ 0 h 469900"/>
              <a:gd name="T4" fmla="*/ 523918 w 580231"/>
              <a:gd name="T5" fmla="*/ 261771 h 469900"/>
              <a:gd name="T6" fmla="*/ 646932 w 580231"/>
              <a:gd name="T7" fmla="*/ 436923 h 469900"/>
              <a:gd name="T8" fmla="*/ 523918 w 580231"/>
              <a:gd name="T9" fmla="*/ 612075 h 469900"/>
              <a:gd name="T10" fmla="*/ 523918 w 580231"/>
              <a:gd name="T11" fmla="*/ 873845 h 469900"/>
              <a:gd name="T12" fmla="*/ 0 w 580231"/>
              <a:gd name="T13" fmla="*/ 873845 h 469900"/>
              <a:gd name="T14" fmla="*/ 0 60000 65536"/>
              <a:gd name="T15" fmla="*/ 0 60000 65536"/>
              <a:gd name="T16" fmla="*/ 0 60000 65536"/>
              <a:gd name="T17" fmla="*/ 0 60000 65536"/>
              <a:gd name="T18" fmla="*/ 0 60000 65536"/>
              <a:gd name="T19" fmla="*/ 0 60000 65536"/>
              <a:gd name="T20" fmla="*/ 0 60000 65536"/>
              <a:gd name="T21" fmla="*/ 0 w 580231"/>
              <a:gd name="T22" fmla="*/ 0 h 469900"/>
              <a:gd name="T23" fmla="*/ 580231 w 580231"/>
              <a:gd name="T24" fmla="*/ 469900 h 469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chemeClr val="accent1"/>
          </a:solidFill>
          <a:ln w="3175">
            <a:noFill/>
            <a:bevel/>
          </a:ln>
        </p:spPr>
        <p:txBody>
          <a:bodyPr lIns="0" tIns="0" rIns="108000" bIns="81000" anchor="ctr"/>
          <a:lstStyle/>
          <a:p>
            <a:pPr algn="ctr" eaLnBrk="1" hangingPunct="1">
              <a:buFont typeface="Arial" panose="020B0604020202020204" pitchFamily="34" charset="0"/>
              <a:buNone/>
            </a:pPr>
            <a:r>
              <a:rPr lang="en-US" altLang="zh-CN" sz="2700" dirty="0">
                <a:solidFill>
                  <a:srgbClr val="FFFFFF"/>
                </a:solidFill>
                <a:latin typeface="Impact" panose="020B0806030902050204" pitchFamily="34" charset="0"/>
                <a:ea typeface="幼圆" panose="02010509060101010101" pitchFamily="49" charset="-122"/>
                <a:sym typeface="Impact" panose="020B0806030902050204" pitchFamily="34" charset="0"/>
              </a:rPr>
              <a:t>1</a:t>
            </a:r>
            <a:endParaRPr lang="zh-CN" altLang="en-US" sz="2700" dirty="0">
              <a:solidFill>
                <a:srgbClr val="FFFFFF"/>
              </a:solidFill>
              <a:latin typeface="Impact" panose="020B0806030902050204" pitchFamily="34" charset="0"/>
              <a:ea typeface="幼圆" panose="02010509060101010101" pitchFamily="49" charset="-122"/>
              <a:sym typeface="Impact" panose="020B0806030902050204" pitchFamily="34" charset="0"/>
            </a:endParaRPr>
          </a:p>
        </p:txBody>
      </p:sp>
      <p:pic>
        <p:nvPicPr>
          <p:cNvPr id="3" name="图片 2" descr="apic12549"/>
          <p:cNvPicPr>
            <a:picLocks noChangeAspect="1"/>
          </p:cNvPicPr>
          <p:nvPr/>
        </p:nvPicPr>
        <p:blipFill>
          <a:blip r:embed="rId5" cstate="print"/>
          <a:stretch>
            <a:fillRect/>
          </a:stretch>
        </p:blipFill>
        <p:spPr>
          <a:xfrm>
            <a:off x="227330" y="196850"/>
            <a:ext cx="8596630" cy="1524000"/>
          </a:xfrm>
          <a:prstGeom prst="rect">
            <a:avLst/>
          </a:prstGeom>
          <a:blipFill dpi="0" rotWithShape="1">
            <a:blip r:embed="rId6" cstate="print"/>
            <a:srcRect/>
            <a:stretch>
              <a:fillRect/>
            </a:stretch>
          </a:blipFill>
          <a:ln>
            <a:noFill/>
          </a:ln>
        </p:spPr>
      </p:pic>
    </p:spTree>
    <p:custDataLst>
      <p:tags r:id="rId1"/>
    </p:custDataLst>
  </p:cSld>
  <p:clrMapOvr>
    <a:masterClrMapping/>
  </p:clrMapOvr>
  <p:transition spd="med" advClick="0" advTm="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615950"/>
          </a:xfrm>
        </p:spPr>
        <p:txBody>
          <a:bodyPr>
            <a:normAutofit/>
          </a:bodyPr>
          <a:lstStyle/>
          <a:p>
            <a:pPr algn="ctr" rtl="0" eaLnBrk="1" latinLnBrk="0" hangingPunct="1">
              <a:buNone/>
            </a:pPr>
            <a:r>
              <a:rPr kumimoji="0" lang="zh-CN" altLang="en-US" sz="2400" b="1" kern="1200" dirty="0">
                <a:solidFill>
                  <a:srgbClr val="FF0000"/>
                </a:solidFill>
                <a:latin typeface="+mj-lt"/>
                <a:ea typeface="+mj-ea"/>
                <a:cs typeface="+mj-cs"/>
              </a:rPr>
              <a:t>一、关于危大工程范围</a:t>
            </a:r>
          </a:p>
        </p:txBody>
      </p:sp>
      <p:sp>
        <p:nvSpPr>
          <p:cNvPr id="3" name="内容占位符 2"/>
          <p:cNvSpPr>
            <a:spLocks noGrp="1"/>
          </p:cNvSpPr>
          <p:nvPr>
            <p:ph idx="1"/>
          </p:nvPr>
        </p:nvSpPr>
        <p:spPr>
          <a:xfrm>
            <a:off x="306070" y="873760"/>
            <a:ext cx="8629015" cy="3933190"/>
          </a:xfrm>
        </p:spPr>
        <p:txBody>
          <a:bodyPr>
            <a:normAutofit/>
          </a:bodyPr>
          <a:lstStyle/>
          <a:p>
            <a:pPr>
              <a:lnSpc>
                <a:spcPts val="4000"/>
              </a:lnSpc>
              <a:buNone/>
            </a:pPr>
            <a:r>
              <a:rPr lang="en-US" altLang="zh-CN" sz="2000" b="1" dirty="0">
                <a:solidFill>
                  <a:srgbClr val="FF0000"/>
                </a:solidFill>
                <a:uFillTx/>
                <a:latin typeface="+mn-ea"/>
              </a:rPr>
              <a:t>危险性较大的分部分项工程范围：</a:t>
            </a:r>
          </a:p>
          <a:p>
            <a:pPr>
              <a:lnSpc>
                <a:spcPts val="4000"/>
              </a:lnSpc>
              <a:buNone/>
            </a:pPr>
            <a:r>
              <a:rPr lang="en-US" altLang="zh-CN" sz="2000" b="1" dirty="0">
                <a:solidFill>
                  <a:srgbClr val="FF0000"/>
                </a:solidFill>
                <a:uFillTx/>
                <a:latin typeface="+mn-ea"/>
              </a:rPr>
              <a:t>1、基坑工程</a:t>
            </a:r>
          </a:p>
          <a:p>
            <a:pPr>
              <a:lnSpc>
                <a:spcPts val="4000"/>
              </a:lnSpc>
              <a:buNone/>
            </a:pPr>
            <a:r>
              <a:rPr lang="en-US" altLang="zh-CN" sz="2000" b="1" dirty="0">
                <a:uFillTx/>
                <a:latin typeface="+mn-ea"/>
              </a:rPr>
              <a:t>（一）开挖深度超过3m（含3m）的基坑（槽）的土方开挖、支护、降水工程。</a:t>
            </a:r>
          </a:p>
          <a:p>
            <a:pPr marL="0">
              <a:lnSpc>
                <a:spcPts val="4000"/>
              </a:lnSpc>
              <a:buNone/>
            </a:pPr>
            <a:r>
              <a:rPr lang="en-US" altLang="zh-CN" sz="2000" b="1" dirty="0">
                <a:uFillTx/>
                <a:latin typeface="+mn-ea"/>
              </a:rPr>
              <a:t>（二）开挖深度虽未超过3m，但地质条件、周围环境和地下管线复杂，或影响毗邻建、构筑物安全的基坑（槽）的土方开挖、支护、降水工程。</a:t>
            </a:r>
            <a:endParaRPr sz="2000" b="1" dirty="0">
              <a:latin typeface="+mn-ea"/>
            </a:endParaRP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558165"/>
          </a:xfrm>
        </p:spPr>
        <p:txBody>
          <a:bodyPr>
            <a:norm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457200" y="910590"/>
            <a:ext cx="8347075" cy="3924300"/>
          </a:xfrm>
        </p:spPr>
        <p:txBody>
          <a:bodyPr>
            <a:normAutofit/>
          </a:bodyPr>
          <a:lstStyle/>
          <a:p>
            <a:pPr marL="0" indent="0">
              <a:buNone/>
            </a:pPr>
            <a:r>
              <a:rPr lang="en-US" altLang="zh-CN" sz="2000" b="1" dirty="0">
                <a:solidFill>
                  <a:srgbClr val="FF0000"/>
                </a:solidFill>
              </a:rPr>
              <a:t>2</a:t>
            </a:r>
            <a:r>
              <a:rPr lang="zh-CN" altLang="zh-CN" sz="2000" b="1" dirty="0">
                <a:solidFill>
                  <a:srgbClr val="FF0000"/>
                </a:solidFill>
              </a:rPr>
              <a:t>、模板工程及支撑体系</a:t>
            </a:r>
          </a:p>
          <a:p>
            <a:pPr marL="0" indent="0">
              <a:buNone/>
            </a:pPr>
            <a:r>
              <a:rPr lang="en-US" altLang="zh-CN" sz="2000" b="1" dirty="0">
                <a:solidFill>
                  <a:schemeClr val="tx1"/>
                </a:solidFill>
              </a:rPr>
              <a:t> </a:t>
            </a:r>
          </a:p>
          <a:p>
            <a:pPr marL="0" indent="0">
              <a:buNone/>
            </a:pPr>
            <a:r>
              <a:rPr lang="zh-CN" altLang="zh-CN" sz="2000" b="1" dirty="0">
                <a:solidFill>
                  <a:schemeClr val="tx1"/>
                </a:solidFill>
              </a:rPr>
              <a:t>（一）各类工具式模板工程：包括滑模、爬模、飞模、隧道模等工程。</a:t>
            </a:r>
            <a:r>
              <a:rPr lang="en-US" altLang="zh-CN" sz="2000" b="1" dirty="0">
                <a:solidFill>
                  <a:schemeClr val="tx1"/>
                </a:solidFill>
              </a:rPr>
              <a:t> </a:t>
            </a:r>
          </a:p>
          <a:p>
            <a:pPr marL="0" indent="0" fontAlgn="auto">
              <a:lnSpc>
                <a:spcPts val="4000"/>
              </a:lnSpc>
              <a:spcBef>
                <a:spcPts val="0"/>
              </a:spcBef>
              <a:buNone/>
            </a:pPr>
            <a:r>
              <a:rPr lang="zh-CN" altLang="zh-CN" sz="2000" b="1" dirty="0">
                <a:solidFill>
                  <a:schemeClr val="tx1"/>
                </a:solidFill>
              </a:rPr>
              <a:t>（二）混凝土模板支撑工程：搭设高度</a:t>
            </a:r>
            <a:r>
              <a:rPr lang="en-US" altLang="zh-CN" sz="2000" b="1" dirty="0">
                <a:solidFill>
                  <a:schemeClr val="tx1"/>
                </a:solidFill>
              </a:rPr>
              <a:t>5m</a:t>
            </a:r>
            <a:r>
              <a:rPr lang="zh-CN" altLang="zh-CN" sz="2000" b="1" dirty="0">
                <a:solidFill>
                  <a:schemeClr val="tx1"/>
                </a:solidFill>
              </a:rPr>
              <a:t>及以上，或搭设跨度</a:t>
            </a:r>
            <a:r>
              <a:rPr lang="en-US" altLang="zh-CN" sz="2000" b="1" dirty="0">
                <a:solidFill>
                  <a:schemeClr val="tx1"/>
                </a:solidFill>
              </a:rPr>
              <a:t>10m</a:t>
            </a:r>
            <a:r>
              <a:rPr lang="zh-CN" altLang="zh-CN" sz="2000" b="1" dirty="0">
                <a:solidFill>
                  <a:schemeClr val="tx1"/>
                </a:solidFill>
              </a:rPr>
              <a:t>及以上，或施工总荷载（荷载效应基本组合的设计值，以下简称设计值）</a:t>
            </a:r>
            <a:r>
              <a:rPr lang="en-US" altLang="zh-CN" sz="2000" b="1" dirty="0">
                <a:solidFill>
                  <a:schemeClr val="tx1"/>
                </a:solidFill>
              </a:rPr>
              <a:t>10kN/m2</a:t>
            </a:r>
            <a:r>
              <a:rPr lang="zh-CN" altLang="zh-CN" sz="2000" b="1" dirty="0">
                <a:solidFill>
                  <a:schemeClr val="tx1"/>
                </a:solidFill>
              </a:rPr>
              <a:t>及以上，或集中线荷载（设计值）</a:t>
            </a:r>
            <a:r>
              <a:rPr lang="en-US" altLang="zh-CN" sz="2000" b="1" dirty="0">
                <a:solidFill>
                  <a:schemeClr val="tx1"/>
                </a:solidFill>
              </a:rPr>
              <a:t>15kN/m</a:t>
            </a:r>
            <a:r>
              <a:rPr lang="zh-CN" altLang="zh-CN" sz="2000" b="1" dirty="0">
                <a:solidFill>
                  <a:schemeClr val="tx1"/>
                </a:solidFill>
              </a:rPr>
              <a:t>及以上，或高度大于支撑水平投影宽度且相对独立无联系构件的混凝土模板支撑工程。</a:t>
            </a:r>
            <a:r>
              <a:rPr lang="en-US" altLang="zh-CN" sz="2000" b="1" dirty="0">
                <a:solidFill>
                  <a:schemeClr val="tx1"/>
                </a:solidFill>
              </a:rPr>
              <a:t> </a:t>
            </a:r>
          </a:p>
          <a:p>
            <a:pPr marL="0" indent="0">
              <a:buNone/>
            </a:pPr>
            <a:r>
              <a:rPr lang="zh-CN" altLang="zh-CN" sz="2000" b="1" dirty="0">
                <a:solidFill>
                  <a:schemeClr val="tx1"/>
                </a:solidFill>
              </a:rPr>
              <a:t>（三）承重支撑体系：用于钢结构安装等满堂支撑体系。</a:t>
            </a:r>
          </a:p>
          <a:p>
            <a:pPr>
              <a:lnSpc>
                <a:spcPts val="4000"/>
              </a:lnSpc>
              <a:buNone/>
            </a:pPr>
            <a:endParaRPr dirty="0"/>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702945"/>
          </a:xfrm>
        </p:spPr>
        <p:txBody>
          <a:bodyPr>
            <a:norm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570865" y="908050"/>
            <a:ext cx="8115300" cy="3877310"/>
          </a:xfrm>
        </p:spPr>
        <p:txBody>
          <a:bodyPr>
            <a:normAutofit/>
          </a:bodyPr>
          <a:lstStyle/>
          <a:p>
            <a:pPr marL="0" indent="0">
              <a:buNone/>
            </a:pPr>
            <a:r>
              <a:rPr lang="en-US" altLang="zh-CN" sz="2000" b="1" dirty="0">
                <a:solidFill>
                  <a:srgbClr val="FF0000"/>
                </a:solidFill>
              </a:rPr>
              <a:t>3</a:t>
            </a:r>
            <a:r>
              <a:rPr lang="zh-CN" altLang="zh-CN" sz="2000" b="1" dirty="0">
                <a:solidFill>
                  <a:srgbClr val="FF0000"/>
                </a:solidFill>
              </a:rPr>
              <a:t>、起重吊装及起重机械安装拆卸工程</a:t>
            </a:r>
          </a:p>
          <a:p>
            <a:endParaRPr lang="zh-CN" altLang="zh-CN" sz="2000" b="1" dirty="0">
              <a:solidFill>
                <a:schemeClr val="tx1"/>
              </a:solidFill>
            </a:endParaRPr>
          </a:p>
          <a:p>
            <a:pPr marL="0" indent="0">
              <a:buNone/>
            </a:pPr>
            <a:r>
              <a:rPr lang="zh-CN" altLang="zh-CN" sz="2000" b="1" dirty="0">
                <a:solidFill>
                  <a:schemeClr val="tx1"/>
                </a:solidFill>
              </a:rPr>
              <a:t>（一）采用非常规起重设备、方法，且单件起吊重量在</a:t>
            </a:r>
            <a:r>
              <a:rPr lang="en-US" altLang="zh-CN" sz="2000" b="1" dirty="0">
                <a:solidFill>
                  <a:schemeClr val="tx1"/>
                </a:solidFill>
              </a:rPr>
              <a:t>10kN</a:t>
            </a:r>
            <a:r>
              <a:rPr lang="zh-CN" altLang="zh-CN" sz="2000" b="1" dirty="0">
                <a:solidFill>
                  <a:schemeClr val="tx1"/>
                </a:solidFill>
              </a:rPr>
              <a:t>及以上的起重吊装工程。</a:t>
            </a:r>
          </a:p>
          <a:p>
            <a:pPr marL="0" indent="0">
              <a:buNone/>
            </a:pPr>
            <a:r>
              <a:rPr lang="en-US" altLang="zh-CN" sz="2000" b="1" dirty="0">
                <a:solidFill>
                  <a:schemeClr val="tx1"/>
                </a:solidFill>
              </a:rPr>
              <a:t> </a:t>
            </a:r>
          </a:p>
          <a:p>
            <a:pPr marL="0" indent="0">
              <a:buNone/>
            </a:pPr>
            <a:r>
              <a:rPr lang="zh-CN" altLang="zh-CN" sz="2000" b="1" dirty="0">
                <a:solidFill>
                  <a:schemeClr val="tx1"/>
                </a:solidFill>
              </a:rPr>
              <a:t>（二）采用起重机械进行安装的工程。</a:t>
            </a:r>
          </a:p>
          <a:p>
            <a:pPr marL="0" indent="0">
              <a:buNone/>
            </a:pPr>
            <a:endParaRPr lang="zh-CN" altLang="zh-CN" sz="2000" b="1" dirty="0">
              <a:solidFill>
                <a:schemeClr val="tx1"/>
              </a:solidFill>
            </a:endParaRPr>
          </a:p>
          <a:p>
            <a:pPr marL="0" indent="0">
              <a:buNone/>
            </a:pPr>
            <a:r>
              <a:rPr lang="zh-CN" altLang="zh-CN" sz="2000" b="1" dirty="0">
                <a:solidFill>
                  <a:schemeClr val="tx1"/>
                </a:solidFill>
              </a:rPr>
              <a:t>（三）起重机械安装和拆卸工程。</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0850" y="110490"/>
            <a:ext cx="8235950" cy="447675"/>
          </a:xfrm>
        </p:spPr>
        <p:txBody>
          <a:bodyPr>
            <a:normAutofit fontScale="90000"/>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281305" y="631825"/>
            <a:ext cx="8692515" cy="4527550"/>
          </a:xfrm>
        </p:spPr>
        <p:txBody>
          <a:bodyPr>
            <a:normAutofit/>
          </a:bodyPr>
          <a:lstStyle/>
          <a:p>
            <a:pPr algn="l">
              <a:buNone/>
            </a:pPr>
            <a:r>
              <a:rPr lang="en-US" altLang="zh-CN" sz="2000" b="1" dirty="0">
                <a:solidFill>
                  <a:srgbClr val="FF0000"/>
                </a:solidFill>
                <a:latin typeface="黑体" panose="02010609060101010101" charset="-122"/>
                <a:ea typeface="黑体" panose="02010609060101010101" charset="-122"/>
                <a:cs typeface="黑体" panose="02010609060101010101" charset="-122"/>
              </a:rPr>
              <a:t>4、脚手架工程</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 </a:t>
            </a:r>
          </a:p>
          <a:p>
            <a:pPr marL="0" algn="l" fontAlgn="auto">
              <a:spcBef>
                <a:spcPts val="0"/>
              </a:spcBef>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（一）搭设高度24m及以上的落地式钢管脚手架工程（包括采光井、电梯井脚手架）。</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 </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（二）附着式升降脚手架工程。</a:t>
            </a:r>
          </a:p>
          <a:p>
            <a:pPr algn="l"/>
            <a:endParaRPr lang="en-US" altLang="zh-CN" sz="1800" b="1" dirty="0">
              <a:solidFill>
                <a:schemeClr val="tx1"/>
              </a:solidFill>
              <a:latin typeface="黑体" panose="02010609060101010101" charset="-122"/>
              <a:ea typeface="黑体" panose="02010609060101010101" charset="-122"/>
              <a:cs typeface="黑体" panose="02010609060101010101" charset="-122"/>
            </a:endParaRP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（三）悬挑式脚手架工程。</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 </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（四）高处作业吊篮。</a:t>
            </a:r>
          </a:p>
          <a:p>
            <a:pPr algn="l"/>
            <a:endParaRPr lang="en-US" altLang="zh-CN" sz="1800" b="1" dirty="0">
              <a:solidFill>
                <a:schemeClr val="tx1"/>
              </a:solidFill>
              <a:latin typeface="黑体" panose="02010609060101010101" charset="-122"/>
              <a:ea typeface="黑体" panose="02010609060101010101" charset="-122"/>
              <a:cs typeface="黑体" panose="02010609060101010101" charset="-122"/>
            </a:endParaRP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（五）卸料平台、操作平台工程。</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 </a:t>
            </a:r>
          </a:p>
          <a:p>
            <a:pPr algn="l">
              <a:buNone/>
            </a:pPr>
            <a:r>
              <a:rPr lang="en-US" altLang="zh-CN" sz="1800" b="1" dirty="0">
                <a:solidFill>
                  <a:schemeClr val="tx1"/>
                </a:solidFill>
                <a:latin typeface="黑体" panose="02010609060101010101" charset="-122"/>
                <a:ea typeface="黑体" panose="02010609060101010101" charset="-122"/>
                <a:cs typeface="黑体" panose="02010609060101010101" charset="-122"/>
              </a:rPr>
              <a:t>（六）异型脚手架工程。</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673100" y="1130300"/>
            <a:ext cx="7816215" cy="3456940"/>
          </a:xfrm>
        </p:spPr>
        <p:txBody>
          <a:bodyPr>
            <a:normAutofit/>
          </a:bodyPr>
          <a:lstStyle/>
          <a:p>
            <a:pPr marL="0" indent="0">
              <a:buNone/>
            </a:pPr>
            <a:r>
              <a:rPr lang="en-US" altLang="zh-CN" sz="2000" b="1" dirty="0">
                <a:solidFill>
                  <a:srgbClr val="FF0000"/>
                </a:solidFill>
                <a:latin typeface="黑体" panose="02010609060101010101" charset="-122"/>
                <a:ea typeface="黑体" panose="02010609060101010101" charset="-122"/>
                <a:cs typeface="黑体" panose="02010609060101010101" charset="-122"/>
              </a:rPr>
              <a:t>5</a:t>
            </a:r>
            <a:r>
              <a:rPr lang="zh-CN" altLang="zh-CN" sz="2000" b="1" dirty="0">
                <a:solidFill>
                  <a:srgbClr val="FF0000"/>
                </a:solidFill>
                <a:latin typeface="黑体" panose="02010609060101010101" charset="-122"/>
                <a:ea typeface="黑体" panose="02010609060101010101" charset="-122"/>
                <a:cs typeface="黑体" panose="02010609060101010101" charset="-122"/>
              </a:rPr>
              <a:t>、拆除工程：</a:t>
            </a:r>
            <a:r>
              <a:rPr lang="zh-CN" altLang="zh-CN" sz="2000" b="1" dirty="0">
                <a:solidFill>
                  <a:schemeClr val="tx1"/>
                </a:solidFill>
                <a:latin typeface="黑体" panose="02010609060101010101" charset="-122"/>
                <a:ea typeface="黑体" panose="02010609060101010101" charset="-122"/>
                <a:cs typeface="黑体" panose="02010609060101010101" charset="-122"/>
              </a:rPr>
              <a:t>可能影响行人、交通、电力设施、通讯设施或其它建、构筑物安全的拆除工程。</a:t>
            </a:r>
          </a:p>
          <a:p>
            <a:pPr marL="0" indent="0">
              <a:buNone/>
            </a:pPr>
            <a:r>
              <a:rPr lang="en-US" altLang="zh-CN" sz="2000" b="1" dirty="0">
                <a:solidFill>
                  <a:schemeClr val="tx1"/>
                </a:solidFill>
                <a:latin typeface="黑体" panose="02010609060101010101" charset="-122"/>
                <a:ea typeface="黑体" panose="02010609060101010101" charset="-122"/>
                <a:cs typeface="黑体" panose="02010609060101010101" charset="-122"/>
              </a:rPr>
              <a:t> </a:t>
            </a:r>
          </a:p>
          <a:p>
            <a:pPr marL="0" indent="0">
              <a:buNone/>
            </a:pPr>
            <a:r>
              <a:rPr lang="en-US" altLang="zh-CN" sz="2000" b="1" dirty="0">
                <a:solidFill>
                  <a:srgbClr val="FF0000"/>
                </a:solidFill>
                <a:latin typeface="黑体" panose="02010609060101010101" charset="-122"/>
                <a:ea typeface="黑体" panose="02010609060101010101" charset="-122"/>
                <a:cs typeface="黑体" panose="02010609060101010101" charset="-122"/>
              </a:rPr>
              <a:t>6</a:t>
            </a:r>
            <a:r>
              <a:rPr lang="zh-CN" altLang="zh-CN" sz="2000" b="1" dirty="0">
                <a:solidFill>
                  <a:srgbClr val="FF0000"/>
                </a:solidFill>
                <a:latin typeface="黑体" panose="02010609060101010101" charset="-122"/>
                <a:ea typeface="黑体" panose="02010609060101010101" charset="-122"/>
                <a:cs typeface="黑体" panose="02010609060101010101" charset="-122"/>
              </a:rPr>
              <a:t>、暗挖工程：</a:t>
            </a:r>
            <a:r>
              <a:rPr lang="zh-CN" altLang="zh-CN" sz="2000" b="1" dirty="0">
                <a:solidFill>
                  <a:schemeClr val="tx1"/>
                </a:solidFill>
                <a:latin typeface="黑体" panose="02010609060101010101" charset="-122"/>
                <a:ea typeface="黑体" panose="02010609060101010101" charset="-122"/>
                <a:cs typeface="黑体" panose="02010609060101010101" charset="-122"/>
              </a:rPr>
              <a:t>采用矿山法、盾构法、顶管法施工的隧道、洞室工程。</a:t>
            </a:r>
          </a:p>
          <a:p>
            <a:pPr marL="0" indent="0">
              <a:buNone/>
            </a:pPr>
            <a:r>
              <a:rPr lang="en-US" altLang="zh-CN" dirty="0"/>
              <a:t> </a:t>
            </a:r>
            <a:endParaRPr lang="zh-CN" altLang="zh-CN" dirty="0"/>
          </a:p>
          <a:p>
            <a:endParaRPr lang="zh-CN" altLang="zh-CN" dirty="0"/>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4975" y="45085"/>
            <a:ext cx="8251825" cy="475615"/>
          </a:xfrm>
        </p:spPr>
        <p:txBody>
          <a:bodyPr>
            <a:norm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224790" y="520700"/>
            <a:ext cx="8719185" cy="4498975"/>
          </a:xfrm>
        </p:spPr>
        <p:txBody>
          <a:bodyPr>
            <a:normAutofit/>
          </a:bodyPr>
          <a:lstStyle/>
          <a:p>
            <a:pPr marL="0" indent="0" fontAlgn="auto">
              <a:lnSpc>
                <a:spcPct val="150000"/>
              </a:lnSpc>
              <a:spcBef>
                <a:spcPts val="0"/>
              </a:spcBef>
              <a:buNone/>
            </a:pPr>
            <a:r>
              <a:rPr lang="en-US" altLang="zh-CN" sz="2000" b="1" dirty="0">
                <a:solidFill>
                  <a:srgbClr val="FF0000"/>
                </a:solidFill>
                <a:sym typeface="+mn-ea"/>
              </a:rPr>
              <a:t>7</a:t>
            </a:r>
            <a:r>
              <a:rPr lang="zh-CN" altLang="zh-CN" sz="2000" b="1" dirty="0">
                <a:solidFill>
                  <a:srgbClr val="FF0000"/>
                </a:solidFill>
                <a:sym typeface="+mn-ea"/>
              </a:rPr>
              <a:t>、其它</a:t>
            </a:r>
            <a:r>
              <a:rPr lang="en-US" altLang="zh-CN" sz="2000" b="1" dirty="0">
                <a:solidFill>
                  <a:srgbClr val="FF0000"/>
                </a:solidFill>
                <a:sym typeface="+mn-ea"/>
              </a:rPr>
              <a:t> </a:t>
            </a:r>
          </a:p>
          <a:p>
            <a:pPr marL="0" indent="0" fontAlgn="auto">
              <a:lnSpc>
                <a:spcPct val="150000"/>
              </a:lnSpc>
              <a:spcBef>
                <a:spcPts val="0"/>
              </a:spcBef>
              <a:buNone/>
            </a:pPr>
            <a:r>
              <a:rPr lang="zh-CN" altLang="zh-CN" sz="2000" b="1" dirty="0">
                <a:solidFill>
                  <a:schemeClr val="tx1"/>
                </a:solidFill>
                <a:sym typeface="+mn-ea"/>
              </a:rPr>
              <a:t>（一）建筑幕墙安装工程。</a:t>
            </a:r>
            <a:r>
              <a:rPr lang="en-US" altLang="zh-CN" sz="2000" b="1" dirty="0">
                <a:solidFill>
                  <a:schemeClr val="tx1"/>
                </a:solidFill>
                <a:sym typeface="+mn-ea"/>
              </a:rPr>
              <a:t> </a:t>
            </a:r>
          </a:p>
          <a:p>
            <a:pPr marL="0" indent="0" fontAlgn="auto">
              <a:lnSpc>
                <a:spcPct val="150000"/>
              </a:lnSpc>
              <a:spcBef>
                <a:spcPts val="0"/>
              </a:spcBef>
              <a:buNone/>
            </a:pPr>
            <a:r>
              <a:rPr lang="zh-CN" altLang="zh-CN" sz="2000" b="1" dirty="0">
                <a:solidFill>
                  <a:schemeClr val="tx1"/>
                </a:solidFill>
                <a:sym typeface="+mn-ea"/>
              </a:rPr>
              <a:t>（二）钢结构、网架和索膜结构安装工程。</a:t>
            </a:r>
          </a:p>
          <a:p>
            <a:pPr marL="0" indent="0" fontAlgn="auto">
              <a:lnSpc>
                <a:spcPct val="150000"/>
              </a:lnSpc>
              <a:spcBef>
                <a:spcPts val="0"/>
              </a:spcBef>
              <a:buNone/>
            </a:pPr>
            <a:r>
              <a:rPr lang="zh-CN" altLang="zh-CN" sz="2000" b="1" dirty="0">
                <a:solidFill>
                  <a:schemeClr val="tx1"/>
                </a:solidFill>
                <a:sym typeface="+mn-ea"/>
              </a:rPr>
              <a:t>（三）人工挖孔桩工程。</a:t>
            </a:r>
            <a:r>
              <a:rPr lang="en-US" altLang="zh-CN" sz="2000" b="1" dirty="0">
                <a:solidFill>
                  <a:schemeClr val="tx1"/>
                </a:solidFill>
                <a:sym typeface="+mn-ea"/>
              </a:rPr>
              <a:t> </a:t>
            </a:r>
          </a:p>
          <a:p>
            <a:pPr marL="0" indent="0" fontAlgn="auto">
              <a:lnSpc>
                <a:spcPct val="150000"/>
              </a:lnSpc>
              <a:spcBef>
                <a:spcPts val="0"/>
              </a:spcBef>
              <a:buNone/>
            </a:pPr>
            <a:r>
              <a:rPr lang="zh-CN" altLang="zh-CN" sz="2000" b="1" dirty="0">
                <a:solidFill>
                  <a:schemeClr val="tx1"/>
                </a:solidFill>
                <a:sym typeface="+mn-ea"/>
              </a:rPr>
              <a:t>（四）水下作业工程。</a:t>
            </a:r>
            <a:r>
              <a:rPr lang="en-US" altLang="zh-CN" sz="2000" b="1" dirty="0">
                <a:solidFill>
                  <a:schemeClr val="tx1"/>
                </a:solidFill>
                <a:sym typeface="+mn-ea"/>
              </a:rPr>
              <a:t> </a:t>
            </a:r>
          </a:p>
          <a:p>
            <a:pPr marL="0" indent="0" fontAlgn="auto">
              <a:lnSpc>
                <a:spcPct val="150000"/>
              </a:lnSpc>
              <a:spcBef>
                <a:spcPts val="0"/>
              </a:spcBef>
              <a:buNone/>
            </a:pPr>
            <a:r>
              <a:rPr lang="zh-CN" altLang="zh-CN" sz="2000" b="1" dirty="0">
                <a:solidFill>
                  <a:schemeClr val="tx1"/>
                </a:solidFill>
                <a:sym typeface="+mn-ea"/>
              </a:rPr>
              <a:t>（五）装配式建筑混凝土预制构件安装工程。</a:t>
            </a:r>
            <a:r>
              <a:rPr lang="en-US" altLang="zh-CN" sz="2000" b="1" dirty="0">
                <a:solidFill>
                  <a:schemeClr val="tx1"/>
                </a:solidFill>
                <a:sym typeface="+mn-ea"/>
              </a:rPr>
              <a:t> </a:t>
            </a:r>
          </a:p>
          <a:p>
            <a:pPr marL="0" indent="0" fontAlgn="auto">
              <a:lnSpc>
                <a:spcPct val="150000"/>
              </a:lnSpc>
              <a:spcBef>
                <a:spcPts val="0"/>
              </a:spcBef>
              <a:buNone/>
            </a:pPr>
            <a:r>
              <a:rPr lang="zh-CN" altLang="zh-CN" sz="2000" b="1" dirty="0">
                <a:solidFill>
                  <a:schemeClr val="tx1"/>
                </a:solidFill>
                <a:sym typeface="+mn-ea"/>
              </a:rPr>
              <a:t>（六）采用新技术、新工艺、新材料、新设备可能影响工程施工安全，尚无国家、行业及地方技术标准的分部分项工程。</a:t>
            </a:r>
          </a:p>
          <a:p>
            <a:endParaRPr lang="zh-CN" altLang="en-US" sz="1350" dirty="0"/>
          </a:p>
        </p:txBody>
      </p:sp>
    </p:spTree>
  </p:cSld>
  <p:clrMapOvr>
    <a:masterClrMapping/>
  </p:clrMapOvr>
  <p:transition spd="med" advClick="0" advTm="0">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8229600" cy="409575"/>
          </a:xfrm>
        </p:spPr>
        <p:txBody>
          <a:bodyPr>
            <a:no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116840" y="527685"/>
            <a:ext cx="8898255" cy="4367530"/>
          </a:xfrm>
        </p:spPr>
        <p:txBody>
          <a:bodyPr>
            <a:normAutofit fontScale="90000"/>
          </a:bodyPr>
          <a:lstStyle/>
          <a:p>
            <a:pPr marL="0" indent="0" fontAlgn="auto">
              <a:lnSpc>
                <a:spcPct val="150000"/>
              </a:lnSpc>
              <a:spcBef>
                <a:spcPts val="0"/>
              </a:spcBef>
              <a:buNone/>
            </a:pPr>
            <a:r>
              <a:rPr lang="zh-CN" altLang="en-US" sz="2400" b="1" i="1" u="sng" dirty="0">
                <a:solidFill>
                  <a:srgbClr val="FF0000"/>
                </a:solidFill>
                <a:latin typeface="+mj-lt"/>
                <a:ea typeface="+mj-ea"/>
                <a:cs typeface="+mj-cs"/>
                <a:sym typeface="+mn-ea"/>
              </a:rPr>
              <a:t>超过一定规模的危险性较大的分部分项工程范围： </a:t>
            </a:r>
          </a:p>
          <a:p>
            <a:pPr marL="0" indent="0" fontAlgn="auto">
              <a:lnSpc>
                <a:spcPct val="150000"/>
              </a:lnSpc>
              <a:spcBef>
                <a:spcPts val="0"/>
              </a:spcBef>
              <a:buNone/>
            </a:pPr>
            <a:r>
              <a:rPr lang="zh-CN" altLang="zh-CN" sz="2000" b="1" dirty="0">
                <a:solidFill>
                  <a:srgbClr val="FF0000"/>
                </a:solidFill>
                <a:sym typeface="+mn-ea"/>
              </a:rPr>
              <a:t>一、深基坑工程</a:t>
            </a:r>
          </a:p>
          <a:p>
            <a:pPr marL="0" indent="0" fontAlgn="auto">
              <a:lnSpc>
                <a:spcPct val="150000"/>
              </a:lnSpc>
              <a:spcBef>
                <a:spcPts val="0"/>
              </a:spcBef>
              <a:buNone/>
            </a:pPr>
            <a:r>
              <a:rPr lang="zh-CN" altLang="zh-CN" sz="2000" b="1" dirty="0">
                <a:solidFill>
                  <a:schemeClr val="tx1"/>
                </a:solidFill>
                <a:sym typeface="+mn-ea"/>
              </a:rPr>
              <a:t>开挖深度超过5m（含5m）的基坑（槽）的土方开挖、支护、降水工程。</a:t>
            </a:r>
          </a:p>
          <a:p>
            <a:pPr marL="0" indent="0" fontAlgn="auto">
              <a:lnSpc>
                <a:spcPct val="150000"/>
              </a:lnSpc>
              <a:spcBef>
                <a:spcPts val="0"/>
              </a:spcBef>
              <a:buNone/>
            </a:pPr>
            <a:r>
              <a:rPr lang="zh-CN" altLang="zh-CN" sz="2000" b="1" dirty="0">
                <a:solidFill>
                  <a:srgbClr val="FF0000"/>
                </a:solidFill>
                <a:sym typeface="+mn-ea"/>
              </a:rPr>
              <a:t>二、模板工程及支撑体系</a:t>
            </a:r>
          </a:p>
          <a:p>
            <a:pPr marL="0" indent="0" fontAlgn="auto">
              <a:lnSpc>
                <a:spcPct val="150000"/>
              </a:lnSpc>
              <a:spcBef>
                <a:spcPts val="0"/>
              </a:spcBef>
              <a:buNone/>
            </a:pPr>
            <a:r>
              <a:rPr lang="zh-CN" altLang="zh-CN" sz="2000" b="1" dirty="0">
                <a:solidFill>
                  <a:schemeClr val="tx1"/>
                </a:solidFill>
                <a:sym typeface="+mn-ea"/>
              </a:rPr>
              <a:t>（一）各类工具式模板工程：包括滑模、爬模、飞模、隧道模等工程。</a:t>
            </a:r>
          </a:p>
          <a:p>
            <a:pPr marL="0" indent="0" fontAlgn="auto">
              <a:lnSpc>
                <a:spcPct val="150000"/>
              </a:lnSpc>
              <a:spcBef>
                <a:spcPts val="0"/>
              </a:spcBef>
              <a:buNone/>
            </a:pPr>
            <a:r>
              <a:rPr lang="zh-CN" altLang="zh-CN" sz="2000" b="1" dirty="0">
                <a:solidFill>
                  <a:schemeClr val="tx1"/>
                </a:solidFill>
                <a:sym typeface="+mn-ea"/>
              </a:rPr>
              <a:t>（二）混凝土模板支撑工程：搭设高度8m及以上，或搭设跨度18m及以上，或施工总荷载（设计值）15kN/m2及以上，或集中线荷载（设计值）20kN/m及以上。</a:t>
            </a:r>
          </a:p>
          <a:p>
            <a:pPr marL="0" indent="0" fontAlgn="auto">
              <a:lnSpc>
                <a:spcPct val="150000"/>
              </a:lnSpc>
              <a:spcBef>
                <a:spcPts val="0"/>
              </a:spcBef>
              <a:buNone/>
            </a:pPr>
            <a:r>
              <a:rPr lang="zh-CN" altLang="zh-CN" sz="2000" b="1" dirty="0">
                <a:solidFill>
                  <a:schemeClr val="tx1"/>
                </a:solidFill>
                <a:sym typeface="+mn-ea"/>
              </a:rPr>
              <a:t>（三）承重支撑体系：用于钢结构安装等满堂支撑体系，承受单点集中荷载7kN及以上。</a:t>
            </a:r>
          </a:p>
          <a:p>
            <a:endParaRPr lang="zh-CN" altLang="en-US" sz="1350" dirty="0"/>
          </a:p>
        </p:txBody>
      </p:sp>
    </p:spTree>
  </p:cSld>
  <p:clrMapOvr>
    <a:masterClrMapping/>
  </p:clrMapOvr>
  <p:transition spd="med" advClick="0" advTm="0">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96520"/>
            <a:ext cx="8229600" cy="430530"/>
          </a:xfrm>
        </p:spPr>
        <p:txBody>
          <a:bodyPr>
            <a:normAutofit fontScale="90000"/>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285115" y="638810"/>
            <a:ext cx="8542655" cy="4358640"/>
          </a:xfrm>
        </p:spPr>
        <p:txBody>
          <a:bodyPr>
            <a:normAutofit fontScale="90000"/>
          </a:bodyPr>
          <a:lstStyle/>
          <a:p>
            <a:pPr marL="0" indent="0" fontAlgn="auto">
              <a:lnSpc>
                <a:spcPct val="150000"/>
              </a:lnSpc>
              <a:spcBef>
                <a:spcPts val="0"/>
              </a:spcBef>
              <a:buNone/>
            </a:pPr>
            <a:r>
              <a:rPr altLang="zh-CN" sz="2000" b="1" dirty="0">
                <a:solidFill>
                  <a:srgbClr val="FF0000"/>
                </a:solidFill>
                <a:sym typeface="+mn-ea"/>
              </a:rPr>
              <a:t>三、起重吊装及起重机械安装拆卸工程</a:t>
            </a:r>
          </a:p>
          <a:p>
            <a:pPr marL="0" indent="0" fontAlgn="auto">
              <a:lnSpc>
                <a:spcPct val="150000"/>
              </a:lnSpc>
              <a:spcBef>
                <a:spcPts val="0"/>
              </a:spcBef>
              <a:buNone/>
            </a:pPr>
            <a:r>
              <a:rPr altLang="zh-CN" sz="2000" b="1" dirty="0">
                <a:solidFill>
                  <a:schemeClr val="tx1"/>
                </a:solidFill>
                <a:sym typeface="+mn-ea"/>
              </a:rPr>
              <a:t>（一）采用非常规起重设备、方法，且单件起吊重量在100kN及以上的起重吊装工程。</a:t>
            </a:r>
          </a:p>
          <a:p>
            <a:pPr marL="0" indent="0" fontAlgn="auto">
              <a:lnSpc>
                <a:spcPct val="150000"/>
              </a:lnSpc>
              <a:spcBef>
                <a:spcPts val="0"/>
              </a:spcBef>
              <a:buNone/>
            </a:pPr>
            <a:r>
              <a:rPr altLang="zh-CN" sz="2000" b="1" dirty="0">
                <a:solidFill>
                  <a:schemeClr val="tx1"/>
                </a:solidFill>
                <a:sym typeface="+mn-ea"/>
              </a:rPr>
              <a:t>（二）起重量300kN及以上，或搭设总高度200m及以上，或搭设基础标高在200m及以上的起重机械安装和拆卸工程。</a:t>
            </a:r>
          </a:p>
          <a:p>
            <a:pPr marL="0" indent="0" fontAlgn="auto">
              <a:lnSpc>
                <a:spcPct val="150000"/>
              </a:lnSpc>
              <a:spcBef>
                <a:spcPts val="0"/>
              </a:spcBef>
              <a:buNone/>
            </a:pPr>
            <a:r>
              <a:rPr altLang="zh-CN" sz="2000" b="1" dirty="0">
                <a:solidFill>
                  <a:srgbClr val="FF0000"/>
                </a:solidFill>
                <a:sym typeface="+mn-ea"/>
              </a:rPr>
              <a:t>四、脚手架工程</a:t>
            </a:r>
          </a:p>
          <a:p>
            <a:pPr marL="0" indent="0" fontAlgn="auto">
              <a:lnSpc>
                <a:spcPct val="150000"/>
              </a:lnSpc>
              <a:spcBef>
                <a:spcPts val="0"/>
              </a:spcBef>
              <a:buNone/>
            </a:pPr>
            <a:r>
              <a:rPr altLang="zh-CN" sz="2000" b="1" dirty="0">
                <a:solidFill>
                  <a:schemeClr val="tx1"/>
                </a:solidFill>
                <a:sym typeface="+mn-ea"/>
              </a:rPr>
              <a:t>（一）搭设高度50m及以上的落地式钢管脚手架工程。</a:t>
            </a:r>
          </a:p>
          <a:p>
            <a:pPr marL="0" indent="0" fontAlgn="auto">
              <a:lnSpc>
                <a:spcPct val="150000"/>
              </a:lnSpc>
              <a:spcBef>
                <a:spcPts val="0"/>
              </a:spcBef>
              <a:buNone/>
            </a:pPr>
            <a:r>
              <a:rPr altLang="zh-CN" sz="2000" b="1" dirty="0">
                <a:solidFill>
                  <a:schemeClr val="tx1"/>
                </a:solidFill>
                <a:sym typeface="+mn-ea"/>
              </a:rPr>
              <a:t>（二）提升高度在150m及以上的附着式升降脚手架工程或附着式升降操作平台工程。</a:t>
            </a:r>
          </a:p>
          <a:p>
            <a:pPr marL="0" indent="0" fontAlgn="auto">
              <a:lnSpc>
                <a:spcPct val="150000"/>
              </a:lnSpc>
              <a:spcBef>
                <a:spcPts val="0"/>
              </a:spcBef>
              <a:buNone/>
            </a:pPr>
            <a:r>
              <a:rPr altLang="zh-CN" sz="2000" b="1" dirty="0">
                <a:solidFill>
                  <a:schemeClr val="tx1"/>
                </a:solidFill>
                <a:sym typeface="+mn-ea"/>
              </a:rPr>
              <a:t>（三）分段架体搭设高度20m及以上的悬挑式脚手架工程。</a:t>
            </a:r>
          </a:p>
          <a:p>
            <a:endParaRPr lang="zh-CN" altLang="en-US" sz="1350" dirty="0"/>
          </a:p>
        </p:txBody>
      </p:sp>
    </p:spTree>
  </p:cSld>
  <p:clrMapOvr>
    <a:masterClrMapping/>
  </p:clrMapOvr>
  <p:transition spd="med" advClick="0" advTm="0">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440055"/>
          </a:xfrm>
        </p:spPr>
        <p:txBody>
          <a:bodyPr>
            <a:normAutofit fontScale="90000"/>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317500" y="778510"/>
            <a:ext cx="8529955" cy="3808730"/>
          </a:xfrm>
        </p:spPr>
        <p:txBody>
          <a:bodyPr>
            <a:normAutofit/>
          </a:bodyPr>
          <a:lstStyle/>
          <a:p>
            <a:pPr marL="0" indent="0" fontAlgn="auto">
              <a:lnSpc>
                <a:spcPct val="150000"/>
              </a:lnSpc>
              <a:spcBef>
                <a:spcPts val="0"/>
              </a:spcBef>
              <a:buNone/>
            </a:pPr>
            <a:r>
              <a:rPr altLang="zh-CN" sz="2000" b="1" dirty="0">
                <a:solidFill>
                  <a:srgbClr val="FF0000"/>
                </a:solidFill>
                <a:sym typeface="+mn-ea"/>
              </a:rPr>
              <a:t>五、拆除工程</a:t>
            </a:r>
            <a:endParaRPr altLang="zh-CN" sz="2000" b="1" dirty="0">
              <a:solidFill>
                <a:schemeClr val="tx1"/>
              </a:solidFill>
              <a:sym typeface="+mn-ea"/>
            </a:endParaRPr>
          </a:p>
          <a:p>
            <a:pPr marL="0" indent="0" fontAlgn="auto">
              <a:lnSpc>
                <a:spcPct val="150000"/>
              </a:lnSpc>
              <a:spcBef>
                <a:spcPts val="0"/>
              </a:spcBef>
              <a:buNone/>
            </a:pPr>
            <a:r>
              <a:rPr altLang="zh-CN" sz="2000" b="1" dirty="0">
                <a:solidFill>
                  <a:schemeClr val="tx1"/>
                </a:solidFill>
                <a:sym typeface="+mn-ea"/>
              </a:rPr>
              <a:t>（一）码头、桥梁、高架、烟囱、水塔或拆除中容易引起有毒有害气（液）体或粉尘扩散、易燃易爆事故发生的特殊建、构筑物的拆除工程。</a:t>
            </a:r>
          </a:p>
          <a:p>
            <a:pPr marL="0" indent="0" fontAlgn="auto">
              <a:lnSpc>
                <a:spcPct val="150000"/>
              </a:lnSpc>
              <a:spcBef>
                <a:spcPts val="0"/>
              </a:spcBef>
              <a:buNone/>
            </a:pPr>
            <a:r>
              <a:rPr altLang="zh-CN" sz="2000" b="1" dirty="0">
                <a:solidFill>
                  <a:schemeClr val="tx1"/>
                </a:solidFill>
                <a:sym typeface="+mn-ea"/>
              </a:rPr>
              <a:t>（二）文物保护建筑、优秀历史建筑或历史文化风貌区影响范围内的拆除工程。</a:t>
            </a:r>
          </a:p>
          <a:p>
            <a:pPr marL="0" indent="0" fontAlgn="auto">
              <a:lnSpc>
                <a:spcPct val="150000"/>
              </a:lnSpc>
              <a:spcBef>
                <a:spcPts val="0"/>
              </a:spcBef>
              <a:buNone/>
            </a:pPr>
            <a:r>
              <a:rPr altLang="zh-CN" sz="2000" b="1" dirty="0">
                <a:solidFill>
                  <a:srgbClr val="FF0000"/>
                </a:solidFill>
                <a:sym typeface="+mn-ea"/>
              </a:rPr>
              <a:t>六、暗挖工程</a:t>
            </a:r>
            <a:endParaRPr altLang="zh-CN" sz="2000" b="1" dirty="0">
              <a:solidFill>
                <a:schemeClr val="tx1"/>
              </a:solidFill>
              <a:sym typeface="+mn-ea"/>
            </a:endParaRPr>
          </a:p>
          <a:p>
            <a:pPr marL="0" indent="0" fontAlgn="auto">
              <a:lnSpc>
                <a:spcPct val="150000"/>
              </a:lnSpc>
              <a:spcBef>
                <a:spcPts val="0"/>
              </a:spcBef>
              <a:buNone/>
            </a:pPr>
            <a:r>
              <a:rPr altLang="zh-CN" sz="2000" b="1" dirty="0">
                <a:solidFill>
                  <a:schemeClr val="tx1"/>
                </a:solidFill>
                <a:sym typeface="+mn-ea"/>
              </a:rPr>
              <a:t>采用矿山法、盾构法、顶管法施工的隧道、洞室工程。</a:t>
            </a:r>
          </a:p>
          <a:p>
            <a:endParaRPr lang="zh-CN" altLang="en-US" sz="1350" dirty="0"/>
          </a:p>
        </p:txBody>
      </p:sp>
    </p:spTree>
  </p:cSld>
  <p:clrMapOvr>
    <a:masterClrMapping/>
  </p:clrMapOvr>
  <p:transition spd="med" advClick="0" advTm="0">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4185" y="23495"/>
            <a:ext cx="8222615" cy="532765"/>
          </a:xfrm>
        </p:spPr>
        <p:txBody>
          <a:bodyPr>
            <a:normAutofit/>
          </a:bodyPr>
          <a:lstStyle/>
          <a:p>
            <a:pPr algn="ctr" rtl="0" eaLnBrk="1" latinLnBrk="0" hangingPunct="1">
              <a:buNone/>
            </a:pPr>
            <a:r>
              <a:rPr lang="zh-CN" altLang="en-US" sz="2400" b="1" dirty="0">
                <a:solidFill>
                  <a:srgbClr val="FF0000"/>
                </a:solidFill>
                <a:sym typeface="+mn-ea"/>
              </a:rPr>
              <a:t>一、关于危大工程范围</a:t>
            </a:r>
            <a:endParaRPr kumimoji="0" lang="zh-CN" altLang="en-US"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328930" y="654050"/>
            <a:ext cx="8513445" cy="3933190"/>
          </a:xfrm>
        </p:spPr>
        <p:txBody>
          <a:bodyPr>
            <a:noAutofit/>
          </a:bodyPr>
          <a:lstStyle/>
          <a:p>
            <a:pPr marL="0" indent="0" fontAlgn="auto">
              <a:lnSpc>
                <a:spcPct val="150000"/>
              </a:lnSpc>
              <a:spcBef>
                <a:spcPts val="0"/>
              </a:spcBef>
              <a:buNone/>
            </a:pPr>
            <a:r>
              <a:rPr altLang="zh-CN" sz="1800" b="1" dirty="0">
                <a:solidFill>
                  <a:srgbClr val="FF0000"/>
                </a:solidFill>
                <a:sym typeface="+mn-ea"/>
              </a:rPr>
              <a:t>七、其它</a:t>
            </a:r>
            <a:endParaRPr altLang="zh-CN" sz="1800" b="1" dirty="0">
              <a:solidFill>
                <a:schemeClr val="tx1"/>
              </a:solidFill>
              <a:sym typeface="+mn-ea"/>
            </a:endParaRPr>
          </a:p>
          <a:p>
            <a:pPr marL="0" indent="0" fontAlgn="auto">
              <a:lnSpc>
                <a:spcPct val="150000"/>
              </a:lnSpc>
              <a:spcBef>
                <a:spcPts val="0"/>
              </a:spcBef>
              <a:buNone/>
            </a:pPr>
            <a:r>
              <a:rPr altLang="zh-CN" sz="1800" b="1" dirty="0">
                <a:solidFill>
                  <a:schemeClr val="tx1"/>
                </a:solidFill>
                <a:sym typeface="+mn-ea"/>
              </a:rPr>
              <a:t>（一）施工高度50m及以上的建筑幕墙安装工程。</a:t>
            </a:r>
          </a:p>
          <a:p>
            <a:pPr marL="0" indent="0" fontAlgn="auto">
              <a:lnSpc>
                <a:spcPct val="150000"/>
              </a:lnSpc>
              <a:spcBef>
                <a:spcPts val="0"/>
              </a:spcBef>
              <a:buNone/>
            </a:pPr>
            <a:r>
              <a:rPr altLang="zh-CN" sz="1800" b="1" dirty="0">
                <a:solidFill>
                  <a:schemeClr val="tx1"/>
                </a:solidFill>
                <a:sym typeface="+mn-ea"/>
              </a:rPr>
              <a:t>（二）跨度36m及以上的钢结构安装工程，或跨度60m及以上的网架和索膜结构安装工程。</a:t>
            </a:r>
          </a:p>
          <a:p>
            <a:pPr marL="0" indent="0" fontAlgn="auto">
              <a:lnSpc>
                <a:spcPct val="150000"/>
              </a:lnSpc>
              <a:spcBef>
                <a:spcPts val="0"/>
              </a:spcBef>
              <a:buNone/>
            </a:pPr>
            <a:r>
              <a:rPr altLang="zh-CN" sz="1800" b="1" dirty="0">
                <a:solidFill>
                  <a:schemeClr val="tx1"/>
                </a:solidFill>
                <a:sym typeface="+mn-ea"/>
              </a:rPr>
              <a:t>（三）开挖深度16m及以上的人工挖孔桩工程。</a:t>
            </a:r>
          </a:p>
          <a:p>
            <a:pPr marL="0" indent="0" fontAlgn="auto">
              <a:lnSpc>
                <a:spcPct val="150000"/>
              </a:lnSpc>
              <a:spcBef>
                <a:spcPts val="0"/>
              </a:spcBef>
              <a:buNone/>
            </a:pPr>
            <a:r>
              <a:rPr altLang="zh-CN" sz="1800" b="1" dirty="0">
                <a:solidFill>
                  <a:schemeClr val="tx1"/>
                </a:solidFill>
                <a:sym typeface="+mn-ea"/>
              </a:rPr>
              <a:t>（四）水下作业工程。</a:t>
            </a:r>
          </a:p>
          <a:p>
            <a:pPr marL="0" indent="0" fontAlgn="auto">
              <a:lnSpc>
                <a:spcPct val="150000"/>
              </a:lnSpc>
              <a:spcBef>
                <a:spcPts val="0"/>
              </a:spcBef>
              <a:buNone/>
            </a:pPr>
            <a:r>
              <a:rPr altLang="zh-CN" sz="1800" b="1" dirty="0">
                <a:solidFill>
                  <a:schemeClr val="tx1"/>
                </a:solidFill>
                <a:sym typeface="+mn-ea"/>
              </a:rPr>
              <a:t>（五）重量1000kN及以上的大型结构整体顶升、平移、转体等施工工艺。</a:t>
            </a:r>
          </a:p>
          <a:p>
            <a:pPr marL="0" indent="0" fontAlgn="auto">
              <a:lnSpc>
                <a:spcPct val="150000"/>
              </a:lnSpc>
              <a:spcBef>
                <a:spcPts val="0"/>
              </a:spcBef>
              <a:buNone/>
            </a:pPr>
            <a:r>
              <a:rPr altLang="zh-CN" sz="1800" b="1" dirty="0">
                <a:solidFill>
                  <a:schemeClr val="tx1"/>
                </a:solidFill>
                <a:sym typeface="+mn-ea"/>
              </a:rPr>
              <a:t>（六）采用新技术、新工艺、新材料、新设备可能影响工程施工安全，尚无国家、行业及地方技术标准的分部分项工程。</a:t>
            </a:r>
          </a:p>
          <a:p>
            <a:endParaRPr lang="zh-CN" altLang="zh-CN" sz="1800" b="1" dirty="0">
              <a:solidFill>
                <a:schemeClr val="tx1"/>
              </a:solidFill>
              <a:sym typeface="+mn-ea"/>
            </a:endParaRPr>
          </a:p>
        </p:txBody>
      </p:sp>
    </p:spTree>
  </p:cSld>
  <p:clrMapOvr>
    <a:masterClrMapping/>
  </p:clrMapOvr>
  <p:transition spd="med" advClick="0" advTm="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8433" name="圆角矩形 5121"/>
          <p:cNvSpPr>
            <a:spLocks noChangeArrowheads="1"/>
          </p:cNvSpPr>
          <p:nvPr/>
        </p:nvSpPr>
        <p:spPr bwMode="auto">
          <a:xfrm>
            <a:off x="2357755" y="1060450"/>
            <a:ext cx="5739130" cy="522605"/>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4" name="菱形 5122"/>
          <p:cNvSpPr>
            <a:spLocks noChangeArrowheads="1"/>
          </p:cNvSpPr>
          <p:nvPr/>
        </p:nvSpPr>
        <p:spPr bwMode="auto">
          <a:xfrm>
            <a:off x="1991279" y="928917"/>
            <a:ext cx="655005" cy="784816"/>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171" name="文本框 5123"/>
          <p:cNvSpPr txBox="1"/>
          <p:nvPr/>
        </p:nvSpPr>
        <p:spPr>
          <a:xfrm>
            <a:off x="2573655" y="1168400"/>
            <a:ext cx="4150995" cy="414020"/>
          </a:xfrm>
          <a:prstGeom prst="rect">
            <a:avLst/>
          </a:prstGeom>
          <a:noFill/>
          <a:ln w="9525">
            <a:noFill/>
          </a:ln>
        </p:spPr>
        <p:txBody>
          <a:bodyPr wrap="square" anchor="t">
            <a:spAutoFit/>
          </a:bodyPr>
          <a:lstStyle/>
          <a:p>
            <a:pPr algn="ctr" eaLnBrk="0" hangingPunct="0"/>
            <a:r>
              <a:rPr lang="zh-CN" altLang="en-US" sz="2100" b="1" dirty="0">
                <a:solidFill>
                  <a:srgbClr val="FF0000"/>
                </a:solidFill>
                <a:latin typeface="楷体" panose="02010609060101010101" pitchFamily="49" charset="-122"/>
                <a:ea typeface="楷体" panose="02010609060101010101" pitchFamily="49" charset="-122"/>
                <a:sym typeface="Arial" panose="020B0604020202020204" pitchFamily="34" charset="0"/>
              </a:rPr>
              <a:t>《管理规定》出台的背景和过程</a:t>
            </a:r>
          </a:p>
        </p:txBody>
      </p:sp>
      <p:sp>
        <p:nvSpPr>
          <p:cNvPr id="7172" name="文本框 5124"/>
          <p:cNvSpPr txBox="1"/>
          <p:nvPr/>
        </p:nvSpPr>
        <p:spPr>
          <a:xfrm>
            <a:off x="2118996" y="1113510"/>
            <a:ext cx="411480" cy="368300"/>
          </a:xfrm>
          <a:prstGeom prst="rect">
            <a:avLst/>
          </a:prstGeom>
          <a:noFill/>
          <a:ln w="9525">
            <a:noFill/>
          </a:ln>
        </p:spPr>
        <p:txBody>
          <a:bodyPr wrap="non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一</a:t>
            </a:r>
          </a:p>
        </p:txBody>
      </p:sp>
      <p:sp>
        <p:nvSpPr>
          <p:cNvPr id="18437" name="圆角矩形 5125"/>
          <p:cNvSpPr>
            <a:spLocks noChangeArrowheads="1"/>
          </p:cNvSpPr>
          <p:nvPr/>
        </p:nvSpPr>
        <p:spPr bwMode="auto">
          <a:xfrm>
            <a:off x="2465070" y="2032000"/>
            <a:ext cx="5631180" cy="522605"/>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8" name="菱形 5126"/>
          <p:cNvSpPr>
            <a:spLocks noChangeArrowheads="1"/>
          </p:cNvSpPr>
          <p:nvPr/>
        </p:nvSpPr>
        <p:spPr bwMode="auto">
          <a:xfrm>
            <a:off x="1979370" y="1869743"/>
            <a:ext cx="655005" cy="786007"/>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175" name="文本框 5127"/>
          <p:cNvSpPr txBox="1"/>
          <p:nvPr/>
        </p:nvSpPr>
        <p:spPr>
          <a:xfrm>
            <a:off x="2104705" y="2086490"/>
            <a:ext cx="411480" cy="368300"/>
          </a:xfrm>
          <a:prstGeom prst="rect">
            <a:avLst/>
          </a:prstGeom>
          <a:noFill/>
          <a:ln w="9525">
            <a:noFill/>
          </a:ln>
        </p:spPr>
        <p:txBody>
          <a:bodyPr wrap="non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二</a:t>
            </a:r>
          </a:p>
        </p:txBody>
      </p:sp>
      <p:sp>
        <p:nvSpPr>
          <p:cNvPr id="7176" name="文本框 5130"/>
          <p:cNvSpPr txBox="1"/>
          <p:nvPr/>
        </p:nvSpPr>
        <p:spPr>
          <a:xfrm>
            <a:off x="2573655" y="4313555"/>
            <a:ext cx="5604510" cy="737235"/>
          </a:xfrm>
          <a:prstGeom prst="rect">
            <a:avLst/>
          </a:prstGeom>
          <a:noFill/>
          <a:ln w="9525">
            <a:noFill/>
          </a:ln>
        </p:spPr>
        <p:txBody>
          <a:bodyPr wrap="square" anchor="t">
            <a:spAutoFit/>
          </a:bodyPr>
          <a:lstStyle/>
          <a:p>
            <a:pPr algn="l" eaLnBrk="0" hangingPunct="0"/>
            <a:r>
              <a:rPr lang="zh-CN" altLang="en-US" sz="2100" b="1" dirty="0">
                <a:solidFill>
                  <a:srgbClr val="FF0000"/>
                </a:solidFill>
                <a:latin typeface="楷体" panose="02010609060101010101" pitchFamily="49" charset="-122"/>
                <a:ea typeface="楷体" panose="02010609060101010101" pitchFamily="49" charset="-122"/>
                <a:sym typeface="Arial" panose="020B0604020202020204" pitchFamily="34" charset="0"/>
              </a:rPr>
              <a:t>贯彻落实《管理规定》的建议</a:t>
            </a:r>
          </a:p>
          <a:p>
            <a:pPr algn="l" eaLnBrk="0" hangingPunct="0"/>
            <a:r>
              <a:rPr lang="zh-CN" altLang="en-US" sz="2100" b="1" dirty="0">
                <a:solidFill>
                  <a:srgbClr val="FF0000"/>
                </a:solidFill>
                <a:latin typeface="楷体" panose="02010609060101010101" pitchFamily="49" charset="-122"/>
                <a:ea typeface="楷体" panose="02010609060101010101" pitchFamily="49" charset="-122"/>
                <a:sym typeface="Arial" panose="020B0604020202020204" pitchFamily="34" charset="0"/>
              </a:rPr>
              <a:t>附：危大工程安全控制要点</a:t>
            </a:r>
          </a:p>
        </p:txBody>
      </p:sp>
      <p:sp>
        <p:nvSpPr>
          <p:cNvPr id="7177" name="文本框 5131"/>
          <p:cNvSpPr txBox="1"/>
          <p:nvPr/>
        </p:nvSpPr>
        <p:spPr>
          <a:xfrm>
            <a:off x="2158296" y="3869296"/>
            <a:ext cx="411480" cy="368300"/>
          </a:xfrm>
          <a:prstGeom prst="rect">
            <a:avLst/>
          </a:prstGeom>
          <a:noFill/>
          <a:ln w="9525">
            <a:noFill/>
          </a:ln>
        </p:spPr>
        <p:txBody>
          <a:bodyPr wrap="none" anchor="t">
            <a:spAutoFit/>
          </a:bodyPr>
          <a:lstStyle/>
          <a:p>
            <a:pPr algn="ctr" eaLnBrk="0" hangingPunct="0"/>
            <a:r>
              <a:rPr lang="zh-CN" altLang="en-US" dirty="0">
                <a:solidFill>
                  <a:schemeClr val="bg1"/>
                </a:solidFill>
                <a:latin typeface="Arial" panose="020B0604020202020204" pitchFamily="34" charset="0"/>
                <a:ea typeface="宋体" panose="02010600030101010101" pitchFamily="2" charset="-122"/>
              </a:rPr>
              <a:t>三</a:t>
            </a:r>
          </a:p>
        </p:txBody>
      </p:sp>
      <p:sp>
        <p:nvSpPr>
          <p:cNvPr id="7178" name="文本框 5136"/>
          <p:cNvSpPr txBox="1"/>
          <p:nvPr/>
        </p:nvSpPr>
        <p:spPr>
          <a:xfrm>
            <a:off x="2569210" y="2032635"/>
            <a:ext cx="5666105" cy="737235"/>
          </a:xfrm>
          <a:prstGeom prst="rect">
            <a:avLst/>
          </a:prstGeom>
          <a:noFill/>
          <a:ln w="9525">
            <a:noFill/>
          </a:ln>
        </p:spPr>
        <p:txBody>
          <a:bodyPr wrap="square" anchor="t">
            <a:spAutoFit/>
          </a:bodyPr>
          <a:lstStyle/>
          <a:p>
            <a:pPr algn="ctr" eaLnBrk="0" hangingPunct="0"/>
            <a:r>
              <a:rPr lang="zh-CN" altLang="en-US" sz="2100" b="1" dirty="0">
                <a:solidFill>
                  <a:srgbClr val="FF0000"/>
                </a:solidFill>
                <a:latin typeface="楷体" panose="02010609060101010101" pitchFamily="49" charset="-122"/>
                <a:ea typeface="楷体" panose="02010609060101010101" pitchFamily="49" charset="-122"/>
              </a:rPr>
              <a:t>《管理规定》主要内容、特点及</a:t>
            </a:r>
            <a:r>
              <a:rPr lang="zh-CN" altLang="en-US" sz="2100" b="1" dirty="0">
                <a:solidFill>
                  <a:srgbClr val="FF0000"/>
                </a:solidFill>
                <a:latin typeface="楷体" panose="02010609060101010101" pitchFamily="49" charset="-122"/>
                <a:ea typeface="楷体" panose="02010609060101010101" pitchFamily="49" charset="-122"/>
                <a:sym typeface="+mn-ea"/>
              </a:rPr>
              <a:t>新旧规定对比</a:t>
            </a:r>
            <a:endParaRPr lang="zh-CN" altLang="en-US" sz="2100" b="1" dirty="0">
              <a:solidFill>
                <a:srgbClr val="FF0000"/>
              </a:solidFill>
              <a:latin typeface="楷体" panose="02010609060101010101" pitchFamily="49" charset="-122"/>
              <a:ea typeface="楷体" panose="02010609060101010101" pitchFamily="49" charset="-122"/>
            </a:endParaRPr>
          </a:p>
          <a:p>
            <a:pPr algn="ctr" eaLnBrk="0" hangingPunct="0"/>
            <a:endParaRPr lang="zh-CN" altLang="en-US" sz="2100" b="1" dirty="0">
              <a:solidFill>
                <a:srgbClr val="FF0000"/>
              </a:solidFill>
              <a:latin typeface="楷体" panose="02010609060101010101" pitchFamily="49" charset="-122"/>
              <a:ea typeface="楷体" panose="02010609060101010101" pitchFamily="49" charset="-122"/>
            </a:endParaRPr>
          </a:p>
        </p:txBody>
      </p:sp>
      <p:sp>
        <p:nvSpPr>
          <p:cNvPr id="14" name="圆角矩形 5128"/>
          <p:cNvSpPr>
            <a:spLocks noChangeArrowheads="1"/>
          </p:cNvSpPr>
          <p:nvPr/>
        </p:nvSpPr>
        <p:spPr bwMode="auto">
          <a:xfrm>
            <a:off x="2463800" y="2913380"/>
            <a:ext cx="5577205" cy="523875"/>
          </a:xfrm>
          <a:prstGeom prst="roundRect">
            <a:avLst>
              <a:gd name="adj" fmla="val 16667"/>
            </a:avLst>
          </a:prstGeom>
          <a:noFill/>
          <a:ln w="28575">
            <a:solidFill>
              <a:srgbClr val="008000"/>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菱形 5129"/>
          <p:cNvSpPr>
            <a:spLocks noChangeArrowheads="1"/>
          </p:cNvSpPr>
          <p:nvPr/>
        </p:nvSpPr>
        <p:spPr bwMode="auto">
          <a:xfrm>
            <a:off x="1979370" y="2734350"/>
            <a:ext cx="655005" cy="784816"/>
          </a:xfrm>
          <a:prstGeom prst="diamond">
            <a:avLst/>
          </a:prstGeom>
          <a:solidFill>
            <a:schemeClr val="accent6"/>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圆角矩形 5125"/>
          <p:cNvSpPr>
            <a:spLocks noChangeArrowheads="1"/>
          </p:cNvSpPr>
          <p:nvPr/>
        </p:nvSpPr>
        <p:spPr bwMode="auto">
          <a:xfrm flipV="1">
            <a:off x="2568575" y="4379595"/>
            <a:ext cx="5467350" cy="663575"/>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7" name="菱形 5126"/>
          <p:cNvSpPr>
            <a:spLocks noChangeArrowheads="1"/>
          </p:cNvSpPr>
          <p:nvPr/>
        </p:nvSpPr>
        <p:spPr bwMode="auto">
          <a:xfrm>
            <a:off x="1979295" y="4479290"/>
            <a:ext cx="655320" cy="563245"/>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183" name="文本框 2"/>
          <p:cNvSpPr txBox="1"/>
          <p:nvPr/>
        </p:nvSpPr>
        <p:spPr>
          <a:xfrm>
            <a:off x="2646680" y="2913380"/>
            <a:ext cx="5311140" cy="414020"/>
          </a:xfrm>
          <a:prstGeom prst="rect">
            <a:avLst/>
          </a:prstGeom>
          <a:noFill/>
          <a:ln w="9525">
            <a:noFill/>
          </a:ln>
        </p:spPr>
        <p:txBody>
          <a:bodyPr wrap="square" anchor="t">
            <a:spAutoFit/>
          </a:bodyPr>
          <a:lstStyle/>
          <a:p>
            <a:r>
              <a:rPr lang="zh-CN" altLang="en-US" sz="2100" b="1" dirty="0">
                <a:solidFill>
                  <a:srgbClr val="FF0000"/>
                </a:solidFill>
                <a:latin typeface="楷体" panose="02010609060101010101" pitchFamily="49" charset="-122"/>
                <a:ea typeface="楷体" panose="02010609060101010101" pitchFamily="49" charset="-122"/>
              </a:rPr>
              <a:t>《管理规定》主要条文及分析</a:t>
            </a:r>
          </a:p>
        </p:txBody>
      </p:sp>
      <p:sp>
        <p:nvSpPr>
          <p:cNvPr id="7184" name="文本框 5127"/>
          <p:cNvSpPr txBox="1"/>
          <p:nvPr/>
        </p:nvSpPr>
        <p:spPr>
          <a:xfrm>
            <a:off x="2118360" y="2913380"/>
            <a:ext cx="413385" cy="368300"/>
          </a:xfrm>
          <a:prstGeom prst="rect">
            <a:avLst/>
          </a:prstGeom>
          <a:noFill/>
          <a:ln w="9525">
            <a:noFill/>
          </a:ln>
        </p:spPr>
        <p:txBody>
          <a:bodyPr wrap="squar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三</a:t>
            </a:r>
          </a:p>
        </p:txBody>
      </p:sp>
      <p:sp>
        <p:nvSpPr>
          <p:cNvPr id="7185" name="文本框 5127"/>
          <p:cNvSpPr txBox="1"/>
          <p:nvPr/>
        </p:nvSpPr>
        <p:spPr>
          <a:xfrm>
            <a:off x="2158365" y="4586605"/>
            <a:ext cx="373380" cy="368300"/>
          </a:xfrm>
          <a:prstGeom prst="rect">
            <a:avLst/>
          </a:prstGeom>
          <a:noFill/>
          <a:ln w="9525">
            <a:noFill/>
          </a:ln>
        </p:spPr>
        <p:txBody>
          <a:bodyPr wrap="squar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五</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7620" y="22860"/>
            <a:ext cx="1971675" cy="1845945"/>
          </a:xfrm>
          <a:prstGeom prst="wedgeRectCallout">
            <a:avLst>
              <a:gd name="adj1" fmla="val -11992"/>
              <a:gd name="adj2" fmla="val 47402"/>
            </a:avLst>
          </a:prstGeom>
          <a:noFill/>
          <a:ln w="12700">
            <a:noFill/>
            <a:miter lim="400000"/>
            <a:headEnd/>
            <a:tailEnd/>
          </a:ln>
        </p:spPr>
      </p:pic>
      <p:sp>
        <p:nvSpPr>
          <p:cNvPr id="2" name="菱形 5126"/>
          <p:cNvSpPr>
            <a:spLocks noChangeArrowheads="1"/>
          </p:cNvSpPr>
          <p:nvPr/>
        </p:nvSpPr>
        <p:spPr bwMode="auto">
          <a:xfrm>
            <a:off x="1991995" y="3646170"/>
            <a:ext cx="654685" cy="591185"/>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文本框 5127"/>
          <p:cNvSpPr txBox="1"/>
          <p:nvPr/>
        </p:nvSpPr>
        <p:spPr>
          <a:xfrm flipH="1">
            <a:off x="2052320" y="3697605"/>
            <a:ext cx="582295" cy="368300"/>
          </a:xfrm>
          <a:prstGeom prst="rect">
            <a:avLst/>
          </a:prstGeom>
          <a:noFill/>
          <a:ln w="9525">
            <a:noFill/>
          </a:ln>
        </p:spPr>
        <p:txBody>
          <a:bodyPr wrap="square" anchor="t">
            <a:spAutoFit/>
          </a:bodyPr>
          <a:lstStyle/>
          <a:p>
            <a:pPr algn="ctr" eaLnBrk="0" hangingPunct="0"/>
            <a:r>
              <a:rPr lang="zh-CN" altLang="en-US" dirty="0">
                <a:solidFill>
                  <a:schemeClr val="bg1"/>
                </a:solidFill>
                <a:latin typeface="华文新魏" panose="02010800040101010101" charset="-122"/>
                <a:ea typeface="华文新魏" panose="02010800040101010101" charset="-122"/>
              </a:rPr>
              <a:t>四</a:t>
            </a:r>
          </a:p>
        </p:txBody>
      </p:sp>
      <p:sp>
        <p:nvSpPr>
          <p:cNvPr id="4" name="圆角矩形 5125"/>
          <p:cNvSpPr>
            <a:spLocks noChangeArrowheads="1"/>
          </p:cNvSpPr>
          <p:nvPr/>
        </p:nvSpPr>
        <p:spPr bwMode="auto">
          <a:xfrm flipV="1">
            <a:off x="2568575" y="3646170"/>
            <a:ext cx="5471795" cy="591185"/>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文本框 5130"/>
          <p:cNvSpPr txBox="1"/>
          <p:nvPr/>
        </p:nvSpPr>
        <p:spPr>
          <a:xfrm>
            <a:off x="2573655" y="3646170"/>
            <a:ext cx="5384165" cy="575945"/>
          </a:xfrm>
          <a:prstGeom prst="rect">
            <a:avLst/>
          </a:prstGeom>
          <a:noFill/>
          <a:ln w="9525">
            <a:noFill/>
          </a:ln>
        </p:spPr>
        <p:txBody>
          <a:bodyPr wrap="square" anchor="t">
            <a:spAutoFit/>
          </a:bodyPr>
          <a:lstStyle/>
          <a:p>
            <a:pPr indent="0" algn="ctr" fontAlgn="auto">
              <a:lnSpc>
                <a:spcPct val="150000"/>
              </a:lnSpc>
              <a:spcBef>
                <a:spcPts val="0"/>
              </a:spcBef>
              <a:buNone/>
            </a:pPr>
            <a:r>
              <a:rPr lang="zh-CN" altLang="en-US" sz="2100" b="1" dirty="0">
                <a:solidFill>
                  <a:srgbClr val="FF0000"/>
                </a:solidFill>
                <a:latin typeface="楷体" panose="02010609060101010101" pitchFamily="49" charset="-122"/>
                <a:ea typeface="楷体" panose="02010609060101010101" pitchFamily="49" charset="-122"/>
                <a:sym typeface="+mn-ea"/>
              </a:rPr>
              <a:t>关于实施《管理规定》有关问题的通知</a:t>
            </a:r>
            <a:endParaRPr lang="zh-CN" altLang="en-US" sz="2100" b="1" dirty="0">
              <a:solidFill>
                <a:srgbClr val="FF0000"/>
              </a:solidFill>
              <a:latin typeface="楷体" panose="02010609060101010101" pitchFamily="49" charset="-122"/>
              <a:ea typeface="楷体" panose="02010609060101010101" pitchFamily="49" charset="-122"/>
              <a:sym typeface="Arial" panose="020B0604020202020204" pitchFamily="34" charset="0"/>
            </a:endParaRPr>
          </a:p>
        </p:txBody>
      </p:sp>
    </p:spTree>
  </p:cSld>
  <p:clrMapOvr>
    <a:masterClrMapping/>
  </p:clrMapOvr>
  <p:transition spd="slow">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8110"/>
            <a:ext cx="8229600" cy="518795"/>
          </a:xfrm>
        </p:spPr>
        <p:txBody>
          <a:bodyPr>
            <a:normAutofit/>
          </a:bodyPr>
          <a:lstStyle/>
          <a:p>
            <a:r>
              <a:rPr lang="zh-CN" altLang="zh-CN" sz="2400" b="1" dirty="0">
                <a:solidFill>
                  <a:srgbClr val="FF0000"/>
                </a:solidFill>
              </a:rPr>
              <a:t>二、关于专项施工方案内容</a:t>
            </a:r>
          </a:p>
        </p:txBody>
      </p:sp>
      <p:sp>
        <p:nvSpPr>
          <p:cNvPr id="3" name="内容占位符 2"/>
          <p:cNvSpPr>
            <a:spLocks noGrp="1"/>
          </p:cNvSpPr>
          <p:nvPr>
            <p:ph idx="1"/>
          </p:nvPr>
        </p:nvSpPr>
        <p:spPr>
          <a:xfrm>
            <a:off x="317500" y="800100"/>
            <a:ext cx="8502650" cy="3787140"/>
          </a:xfrm>
        </p:spPr>
        <p:txBody>
          <a:bodyPr>
            <a:normAutofit/>
          </a:bodyPr>
          <a:lstStyle/>
          <a:p>
            <a:pPr marL="0" indent="0" fontAlgn="auto">
              <a:lnSpc>
                <a:spcPct val="150000"/>
              </a:lnSpc>
              <a:spcBef>
                <a:spcPts val="0"/>
              </a:spcBef>
              <a:buNone/>
            </a:pPr>
            <a:r>
              <a:rPr lang="zh-CN" altLang="en-US" sz="2000" b="1" dirty="0">
                <a:solidFill>
                  <a:srgbClr val="FF0000"/>
                </a:solidFill>
              </a:rPr>
              <a:t>危大工程专项施工方案的主要内容应当包括：</a:t>
            </a:r>
          </a:p>
          <a:p>
            <a:pPr marL="0" indent="0" fontAlgn="auto">
              <a:lnSpc>
                <a:spcPct val="150000"/>
              </a:lnSpc>
              <a:spcBef>
                <a:spcPts val="0"/>
              </a:spcBef>
              <a:buNone/>
            </a:pPr>
            <a:r>
              <a:rPr lang="zh-CN" altLang="en-US" sz="2000" b="1" dirty="0"/>
              <a:t>（</a:t>
            </a:r>
            <a:r>
              <a:rPr lang="en-US" altLang="zh-CN" sz="2000" b="1" dirty="0"/>
              <a:t>1</a:t>
            </a:r>
            <a:r>
              <a:rPr lang="zh-CN" altLang="zh-CN" sz="2000" b="1" dirty="0"/>
              <a:t>）</a:t>
            </a:r>
            <a:r>
              <a:rPr lang="zh-CN" altLang="zh-CN" sz="2000" b="1" dirty="0">
                <a:solidFill>
                  <a:srgbClr val="FF0000"/>
                </a:solidFill>
              </a:rPr>
              <a:t>工程概况：</a:t>
            </a:r>
            <a:r>
              <a:rPr lang="zh-CN" altLang="zh-CN" sz="2000" b="1" dirty="0"/>
              <a:t>危大工程概况和特点、施工平面布置、施工要求和技术保证条件；</a:t>
            </a:r>
            <a:r>
              <a:rPr lang="en-US" altLang="zh-CN" sz="2000" b="1" dirty="0"/>
              <a:t> </a:t>
            </a:r>
            <a:endParaRPr lang="zh-CN" altLang="zh-CN" sz="2000" b="1" dirty="0"/>
          </a:p>
          <a:p>
            <a:pPr marL="0" indent="0" fontAlgn="auto">
              <a:lnSpc>
                <a:spcPct val="150000"/>
              </a:lnSpc>
              <a:spcBef>
                <a:spcPts val="0"/>
              </a:spcBef>
              <a:buNone/>
            </a:pPr>
            <a:r>
              <a:rPr lang="zh-CN" altLang="en-US" sz="2000" b="1" dirty="0">
                <a:sym typeface="+mn-ea"/>
              </a:rPr>
              <a:t>（</a:t>
            </a:r>
            <a:r>
              <a:rPr lang="en-US" altLang="zh-CN" sz="2000" b="1" dirty="0"/>
              <a:t>2</a:t>
            </a:r>
            <a:r>
              <a:rPr lang="zh-CN" altLang="zh-CN" sz="2000" b="1" dirty="0"/>
              <a:t>）</a:t>
            </a:r>
            <a:r>
              <a:rPr lang="zh-CN" altLang="zh-CN" sz="2000" b="1" dirty="0">
                <a:solidFill>
                  <a:srgbClr val="FF0000"/>
                </a:solidFill>
              </a:rPr>
              <a:t>编制依据：</a:t>
            </a:r>
            <a:r>
              <a:rPr lang="zh-CN" altLang="zh-CN" sz="2000" b="1" dirty="0"/>
              <a:t>相关法律、法规、规范性文件、标准、规范及施工图设计文件、施工组织设计等；</a:t>
            </a:r>
          </a:p>
          <a:p>
            <a:pPr marL="0" indent="0" fontAlgn="auto">
              <a:lnSpc>
                <a:spcPct val="150000"/>
              </a:lnSpc>
              <a:spcBef>
                <a:spcPts val="0"/>
              </a:spcBef>
              <a:buNone/>
            </a:pPr>
            <a:r>
              <a:rPr lang="zh-CN" altLang="en-US" sz="2000" b="1" dirty="0">
                <a:sym typeface="+mn-ea"/>
              </a:rPr>
              <a:t>（</a:t>
            </a:r>
            <a:r>
              <a:rPr lang="en-US" altLang="zh-CN" sz="2000" b="1" dirty="0"/>
              <a:t>3</a:t>
            </a:r>
            <a:r>
              <a:rPr lang="zh-CN" altLang="zh-CN" sz="2000" b="1" dirty="0"/>
              <a:t>）</a:t>
            </a:r>
            <a:r>
              <a:rPr lang="zh-CN" altLang="zh-CN" sz="2000" b="1" dirty="0">
                <a:solidFill>
                  <a:srgbClr val="FF0000"/>
                </a:solidFill>
              </a:rPr>
              <a:t>施工计划：</a:t>
            </a:r>
            <a:r>
              <a:rPr lang="zh-CN" altLang="zh-CN" sz="2000" b="1" dirty="0"/>
              <a:t>包括施工进度计划、材料与设备计划；</a:t>
            </a:r>
            <a:r>
              <a:rPr lang="en-US" altLang="zh-CN" sz="2000" b="1" dirty="0"/>
              <a:t> </a:t>
            </a:r>
            <a:endParaRPr lang="zh-CN" altLang="zh-CN" sz="2000" b="1" dirty="0"/>
          </a:p>
          <a:p>
            <a:pPr marL="0" indent="0" fontAlgn="auto">
              <a:lnSpc>
                <a:spcPct val="150000"/>
              </a:lnSpc>
              <a:spcBef>
                <a:spcPts val="0"/>
              </a:spcBef>
              <a:buNone/>
            </a:pPr>
            <a:r>
              <a:rPr lang="zh-CN" altLang="en-US" sz="2000" b="1" dirty="0">
                <a:sym typeface="+mn-ea"/>
              </a:rPr>
              <a:t>（</a:t>
            </a:r>
            <a:r>
              <a:rPr lang="en-US" altLang="zh-CN" sz="2000" b="1" dirty="0"/>
              <a:t>4</a:t>
            </a:r>
            <a:r>
              <a:rPr lang="zh-CN" altLang="zh-CN" sz="2000" b="1" dirty="0"/>
              <a:t>）</a:t>
            </a:r>
            <a:r>
              <a:rPr lang="zh-CN" altLang="zh-CN" sz="2000" b="1" dirty="0">
                <a:solidFill>
                  <a:srgbClr val="FF0000"/>
                </a:solidFill>
              </a:rPr>
              <a:t>施工工艺技术：</a:t>
            </a:r>
            <a:r>
              <a:rPr lang="zh-CN" altLang="zh-CN" sz="2000" b="1" dirty="0"/>
              <a:t>技术参数、工艺流程、施工方法、操作要求、检查要求等；</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03505"/>
            <a:ext cx="8229600" cy="476885"/>
          </a:xfrm>
        </p:spPr>
        <p:txBody>
          <a:bodyPr>
            <a:normAutofit/>
          </a:bodyPr>
          <a:lstStyle/>
          <a:p>
            <a:r>
              <a:rPr lang="zh-CN" altLang="zh-CN" sz="2400" b="1" dirty="0">
                <a:solidFill>
                  <a:srgbClr val="FF0000"/>
                </a:solidFill>
                <a:sym typeface="+mn-ea"/>
              </a:rPr>
              <a:t>二、关于专项施工方案内容</a:t>
            </a:r>
            <a:endParaRPr kumimoji="0" lang="zh-CN" altLang="zh-CN" sz="2400" b="1" kern="1200" dirty="0">
              <a:solidFill>
                <a:srgbClr val="FF0000"/>
              </a:solidFill>
              <a:latin typeface="+mj-lt"/>
              <a:ea typeface="+mj-ea"/>
              <a:cs typeface="+mj-cs"/>
              <a:sym typeface="+mn-ea"/>
            </a:endParaRPr>
          </a:p>
        </p:txBody>
      </p:sp>
      <p:sp>
        <p:nvSpPr>
          <p:cNvPr id="3" name="内容占位符 2"/>
          <p:cNvSpPr>
            <a:spLocks noGrp="1"/>
          </p:cNvSpPr>
          <p:nvPr>
            <p:ph idx="1"/>
          </p:nvPr>
        </p:nvSpPr>
        <p:spPr>
          <a:xfrm>
            <a:off x="456565" y="712470"/>
            <a:ext cx="8169910" cy="4291965"/>
          </a:xfrm>
        </p:spPr>
        <p:txBody>
          <a:bodyPr>
            <a:normAutofit/>
          </a:bodyPr>
          <a:lstStyle/>
          <a:p>
            <a:pPr marL="0" indent="0" fontAlgn="auto">
              <a:lnSpc>
                <a:spcPct val="150000"/>
              </a:lnSpc>
              <a:spcBef>
                <a:spcPts val="0"/>
              </a:spcBef>
              <a:buNone/>
            </a:pPr>
            <a:r>
              <a:rPr lang="zh-CN" altLang="en-US" sz="2000" dirty="0">
                <a:sym typeface="+mn-ea"/>
              </a:rPr>
              <a:t>（</a:t>
            </a:r>
            <a:r>
              <a:rPr lang="en-US" altLang="zh-CN" sz="2000" dirty="0">
                <a:latin typeface="黑体" panose="02010609060101010101" charset="-122"/>
                <a:ea typeface="黑体" panose="02010609060101010101" charset="-122"/>
                <a:cs typeface="黑体" panose="02010609060101010101" charset="-122"/>
              </a:rPr>
              <a:t>5</a:t>
            </a:r>
            <a:r>
              <a:rPr lang="zh-CN" altLang="zh-CN" sz="2000" dirty="0">
                <a:latin typeface="黑体" panose="02010609060101010101" charset="-122"/>
                <a:ea typeface="黑体" panose="02010609060101010101" charset="-122"/>
                <a:cs typeface="黑体" panose="02010609060101010101" charset="-122"/>
              </a:rPr>
              <a:t>）</a:t>
            </a:r>
            <a:r>
              <a:rPr lang="zh-CN" altLang="zh-CN" sz="2000" dirty="0">
                <a:solidFill>
                  <a:srgbClr val="FF0000"/>
                </a:solidFill>
                <a:latin typeface="黑体" panose="02010609060101010101" charset="-122"/>
                <a:ea typeface="黑体" panose="02010609060101010101" charset="-122"/>
                <a:cs typeface="黑体" panose="02010609060101010101" charset="-122"/>
              </a:rPr>
              <a:t>施工安全保证措施：</a:t>
            </a:r>
            <a:r>
              <a:rPr lang="zh-CN" altLang="zh-CN" sz="2000" dirty="0">
                <a:latin typeface="黑体" panose="02010609060101010101" charset="-122"/>
                <a:ea typeface="黑体" panose="02010609060101010101" charset="-122"/>
                <a:cs typeface="黑体" panose="02010609060101010101" charset="-122"/>
              </a:rPr>
              <a:t>组织保障措施、技术措施、监测监控措施等；</a:t>
            </a:r>
          </a:p>
          <a:p>
            <a:pPr marL="0" indent="0" fontAlgn="auto">
              <a:lnSpc>
                <a:spcPct val="150000"/>
              </a:lnSpc>
              <a:spcBef>
                <a:spcPts val="0"/>
              </a:spcBef>
              <a:buNone/>
            </a:pPr>
            <a:r>
              <a:rPr lang="zh-CN" altLang="en-US" sz="2000" dirty="0">
                <a:sym typeface="+mn-ea"/>
              </a:rPr>
              <a:t>（</a:t>
            </a:r>
            <a:r>
              <a:rPr lang="en-US" altLang="zh-CN" sz="2000" dirty="0">
                <a:latin typeface="黑体" panose="02010609060101010101" charset="-122"/>
                <a:ea typeface="黑体" panose="02010609060101010101" charset="-122"/>
                <a:cs typeface="黑体" panose="02010609060101010101" charset="-122"/>
              </a:rPr>
              <a:t>6</a:t>
            </a:r>
            <a:r>
              <a:rPr lang="zh-CN" altLang="zh-CN" sz="2000" dirty="0">
                <a:latin typeface="黑体" panose="02010609060101010101" charset="-122"/>
                <a:ea typeface="黑体" panose="02010609060101010101" charset="-122"/>
                <a:cs typeface="黑体" panose="02010609060101010101" charset="-122"/>
              </a:rPr>
              <a:t>）</a:t>
            </a:r>
            <a:r>
              <a:rPr lang="zh-CN" altLang="zh-CN" sz="2000" dirty="0">
                <a:solidFill>
                  <a:srgbClr val="FF0000"/>
                </a:solidFill>
                <a:latin typeface="黑体" panose="02010609060101010101" charset="-122"/>
                <a:ea typeface="黑体" panose="02010609060101010101" charset="-122"/>
                <a:cs typeface="黑体" panose="02010609060101010101" charset="-122"/>
              </a:rPr>
              <a:t>施工管理及作业人员配备和分工：</a:t>
            </a:r>
            <a:r>
              <a:rPr lang="zh-CN" altLang="zh-CN" sz="2000" dirty="0">
                <a:latin typeface="黑体" panose="02010609060101010101" charset="-122"/>
                <a:ea typeface="黑体" panose="02010609060101010101" charset="-122"/>
                <a:cs typeface="黑体" panose="02010609060101010101" charset="-122"/>
              </a:rPr>
              <a:t>施工管理人员、专职安全生产管理人员、特种作业人员、其他作业人员等；</a:t>
            </a:r>
            <a:r>
              <a:rPr lang="en-US" altLang="zh-CN" sz="2000" dirty="0">
                <a:latin typeface="黑体" panose="02010609060101010101" charset="-122"/>
                <a:ea typeface="黑体" panose="02010609060101010101" charset="-122"/>
                <a:cs typeface="黑体" panose="02010609060101010101" charset="-122"/>
              </a:rPr>
              <a:t> </a:t>
            </a:r>
            <a:endParaRPr lang="zh-CN" altLang="zh-CN" sz="2000" dirty="0">
              <a:latin typeface="黑体" panose="02010609060101010101" charset="-122"/>
              <a:ea typeface="黑体" panose="02010609060101010101" charset="-122"/>
              <a:cs typeface="黑体" panose="02010609060101010101" charset="-122"/>
            </a:endParaRPr>
          </a:p>
          <a:p>
            <a:pPr marL="0" indent="0" fontAlgn="auto">
              <a:lnSpc>
                <a:spcPct val="150000"/>
              </a:lnSpc>
              <a:spcBef>
                <a:spcPts val="0"/>
              </a:spcBef>
              <a:buNone/>
            </a:pPr>
            <a:r>
              <a:rPr lang="zh-CN" altLang="en-US" sz="2000" dirty="0">
                <a:sym typeface="+mn-ea"/>
              </a:rPr>
              <a:t>（</a:t>
            </a:r>
            <a:r>
              <a:rPr lang="en-US" altLang="zh-CN" sz="2000" dirty="0">
                <a:latin typeface="黑体" panose="02010609060101010101" charset="-122"/>
                <a:ea typeface="黑体" panose="02010609060101010101" charset="-122"/>
                <a:cs typeface="黑体" panose="02010609060101010101" charset="-122"/>
              </a:rPr>
              <a:t>7</a:t>
            </a:r>
            <a:r>
              <a:rPr lang="zh-CN" altLang="zh-CN" sz="2000" dirty="0">
                <a:latin typeface="黑体" panose="02010609060101010101" charset="-122"/>
                <a:ea typeface="黑体" panose="02010609060101010101" charset="-122"/>
                <a:cs typeface="黑体" panose="02010609060101010101" charset="-122"/>
              </a:rPr>
              <a:t>）</a:t>
            </a:r>
            <a:r>
              <a:rPr lang="zh-CN" altLang="zh-CN" sz="2000" dirty="0">
                <a:solidFill>
                  <a:srgbClr val="FF0000"/>
                </a:solidFill>
                <a:latin typeface="黑体" panose="02010609060101010101" charset="-122"/>
                <a:ea typeface="黑体" panose="02010609060101010101" charset="-122"/>
                <a:cs typeface="黑体" panose="02010609060101010101" charset="-122"/>
              </a:rPr>
              <a:t>验收要求：</a:t>
            </a:r>
            <a:r>
              <a:rPr lang="zh-CN" altLang="zh-CN" sz="2000" dirty="0">
                <a:latin typeface="黑体" panose="02010609060101010101" charset="-122"/>
                <a:ea typeface="黑体" panose="02010609060101010101" charset="-122"/>
                <a:cs typeface="黑体" panose="02010609060101010101" charset="-122"/>
              </a:rPr>
              <a:t>验收标准、验收程序、验收内容、验收人员等；</a:t>
            </a:r>
            <a:r>
              <a:rPr lang="en-US" altLang="zh-CN" sz="2000" dirty="0">
                <a:latin typeface="黑体" panose="02010609060101010101" charset="-122"/>
                <a:ea typeface="黑体" panose="02010609060101010101" charset="-122"/>
                <a:cs typeface="黑体" panose="02010609060101010101" charset="-122"/>
              </a:rPr>
              <a:t> </a:t>
            </a:r>
            <a:endParaRPr lang="zh-CN" altLang="zh-CN" sz="2000" dirty="0">
              <a:latin typeface="黑体" panose="02010609060101010101" charset="-122"/>
              <a:ea typeface="黑体" panose="02010609060101010101" charset="-122"/>
              <a:cs typeface="黑体" panose="02010609060101010101" charset="-122"/>
            </a:endParaRPr>
          </a:p>
          <a:p>
            <a:pPr marL="0" indent="0" fontAlgn="auto">
              <a:lnSpc>
                <a:spcPct val="150000"/>
              </a:lnSpc>
              <a:spcBef>
                <a:spcPts val="0"/>
              </a:spcBef>
              <a:buNone/>
            </a:pPr>
            <a:r>
              <a:rPr lang="zh-CN" altLang="en-US" sz="2000" dirty="0">
                <a:sym typeface="+mn-ea"/>
              </a:rPr>
              <a:t>（</a:t>
            </a:r>
            <a:r>
              <a:rPr lang="en-US" altLang="zh-CN" sz="2000" dirty="0">
                <a:latin typeface="黑体" panose="02010609060101010101" charset="-122"/>
                <a:ea typeface="黑体" panose="02010609060101010101" charset="-122"/>
                <a:cs typeface="黑体" panose="02010609060101010101" charset="-122"/>
              </a:rPr>
              <a:t>8</a:t>
            </a:r>
            <a:r>
              <a:rPr lang="zh-CN" altLang="zh-CN" sz="2000" dirty="0">
                <a:latin typeface="黑体" panose="02010609060101010101" charset="-122"/>
                <a:ea typeface="黑体" panose="02010609060101010101" charset="-122"/>
                <a:cs typeface="黑体" panose="02010609060101010101" charset="-122"/>
              </a:rPr>
              <a:t>）</a:t>
            </a:r>
            <a:r>
              <a:rPr lang="zh-CN" altLang="zh-CN" sz="2000" dirty="0">
                <a:solidFill>
                  <a:srgbClr val="FF0000"/>
                </a:solidFill>
                <a:latin typeface="黑体" panose="02010609060101010101" charset="-122"/>
                <a:ea typeface="黑体" panose="02010609060101010101" charset="-122"/>
                <a:cs typeface="黑体" panose="02010609060101010101" charset="-122"/>
              </a:rPr>
              <a:t>应急处置措施；</a:t>
            </a:r>
            <a:r>
              <a:rPr lang="en-US" altLang="zh-CN" sz="2000" dirty="0">
                <a:latin typeface="黑体" panose="02010609060101010101" charset="-122"/>
                <a:ea typeface="黑体" panose="02010609060101010101" charset="-122"/>
                <a:cs typeface="黑体" panose="02010609060101010101" charset="-122"/>
              </a:rPr>
              <a:t> </a:t>
            </a:r>
            <a:endParaRPr lang="zh-CN" altLang="zh-CN" sz="2000" dirty="0">
              <a:latin typeface="黑体" panose="02010609060101010101" charset="-122"/>
              <a:ea typeface="黑体" panose="02010609060101010101" charset="-122"/>
              <a:cs typeface="黑体" panose="02010609060101010101" charset="-122"/>
            </a:endParaRPr>
          </a:p>
          <a:p>
            <a:pPr marL="0" indent="0" fontAlgn="auto">
              <a:lnSpc>
                <a:spcPct val="150000"/>
              </a:lnSpc>
              <a:spcBef>
                <a:spcPts val="0"/>
              </a:spcBef>
              <a:buNone/>
            </a:pPr>
            <a:r>
              <a:rPr lang="zh-CN" altLang="en-US" sz="2000" dirty="0">
                <a:sym typeface="+mn-ea"/>
              </a:rPr>
              <a:t>（</a:t>
            </a:r>
            <a:r>
              <a:rPr lang="en-US" altLang="zh-CN" sz="2000" dirty="0">
                <a:latin typeface="黑体" panose="02010609060101010101" charset="-122"/>
                <a:ea typeface="黑体" panose="02010609060101010101" charset="-122"/>
                <a:cs typeface="黑体" panose="02010609060101010101" charset="-122"/>
              </a:rPr>
              <a:t>9</a:t>
            </a:r>
            <a:r>
              <a:rPr lang="zh-CN" altLang="zh-CN" sz="2000" dirty="0">
                <a:latin typeface="黑体" panose="02010609060101010101" charset="-122"/>
                <a:ea typeface="黑体" panose="02010609060101010101" charset="-122"/>
                <a:cs typeface="黑体" panose="02010609060101010101" charset="-122"/>
              </a:rPr>
              <a:t>）</a:t>
            </a:r>
            <a:r>
              <a:rPr lang="zh-CN" altLang="zh-CN" sz="2000" dirty="0">
                <a:solidFill>
                  <a:srgbClr val="FF0000"/>
                </a:solidFill>
                <a:latin typeface="黑体" panose="02010609060101010101" charset="-122"/>
                <a:ea typeface="黑体" panose="02010609060101010101" charset="-122"/>
                <a:cs typeface="黑体" panose="02010609060101010101" charset="-122"/>
              </a:rPr>
              <a:t>计算书及相关施工图纸。</a:t>
            </a:r>
          </a:p>
          <a:p>
            <a:pPr marL="0" indent="0" fontAlgn="auto">
              <a:lnSpc>
                <a:spcPct val="150000"/>
              </a:lnSpc>
              <a:spcBef>
                <a:spcPts val="0"/>
              </a:spcBef>
              <a:buNone/>
            </a:pPr>
            <a:endParaRPr lang="zh-CN" altLang="en-US" sz="1350" dirty="0">
              <a:latin typeface="黑体" panose="02010609060101010101" charset="-122"/>
              <a:ea typeface="黑体" panose="02010609060101010101" charset="-122"/>
              <a:cs typeface="黑体" panose="02010609060101010101" charset="-122"/>
            </a:endParaRPr>
          </a:p>
        </p:txBody>
      </p:sp>
    </p:spTree>
  </p:cSld>
  <p:clrMapOvr>
    <a:masterClrMapping/>
  </p:clrMapOvr>
  <p:transition spd="med" advClick="0" advTm="0">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7475"/>
            <a:ext cx="8229600" cy="506095"/>
          </a:xfrm>
        </p:spPr>
        <p:txBody>
          <a:bodyPr>
            <a:normAutofit/>
          </a:bodyPr>
          <a:lstStyle/>
          <a:p>
            <a:r>
              <a:rPr lang="zh-CN" altLang="zh-CN" sz="2400" b="1" dirty="0">
                <a:solidFill>
                  <a:srgbClr val="FF0000"/>
                </a:solidFill>
              </a:rPr>
              <a:t>三、关于专家论证会参会人员</a:t>
            </a:r>
            <a:endParaRPr kumimoji="0" lang="zh-CN" altLang="zh-CN" sz="2400" b="1" kern="1200" dirty="0">
              <a:solidFill>
                <a:srgbClr val="FF0000"/>
              </a:solidFill>
              <a:latin typeface="+mj-lt"/>
              <a:ea typeface="+mj-ea"/>
              <a:cs typeface="+mj-cs"/>
            </a:endParaRPr>
          </a:p>
        </p:txBody>
      </p:sp>
      <p:sp>
        <p:nvSpPr>
          <p:cNvPr id="3" name="内容占位符 2"/>
          <p:cNvSpPr>
            <a:spLocks noGrp="1"/>
          </p:cNvSpPr>
          <p:nvPr>
            <p:ph idx="1"/>
          </p:nvPr>
        </p:nvSpPr>
        <p:spPr>
          <a:xfrm>
            <a:off x="340360" y="742315"/>
            <a:ext cx="8435975" cy="4121150"/>
          </a:xfrm>
        </p:spPr>
        <p:txBody>
          <a:bodyPr>
            <a:noAutofit/>
          </a:bodyPr>
          <a:lstStyle/>
          <a:p>
            <a:pPr marL="0" indent="0" fontAlgn="auto">
              <a:lnSpc>
                <a:spcPct val="150000"/>
              </a:lnSpc>
              <a:spcBef>
                <a:spcPts val="0"/>
              </a:spcBef>
              <a:buNone/>
            </a:pPr>
            <a:r>
              <a:rPr lang="zh-CN" altLang="zh-CN" sz="2000" b="1" dirty="0">
                <a:solidFill>
                  <a:srgbClr val="FF0000"/>
                </a:solidFill>
              </a:rPr>
              <a:t>超过一定规模的危大工程专项施工方案专家论证会的参会人员应当包括：</a:t>
            </a:r>
          </a:p>
          <a:p>
            <a:pPr marL="0" indent="0" fontAlgn="auto">
              <a:lnSpc>
                <a:spcPct val="150000"/>
              </a:lnSpc>
              <a:spcBef>
                <a:spcPts val="0"/>
              </a:spcBef>
              <a:buNone/>
            </a:pPr>
            <a:r>
              <a:rPr lang="zh-CN" altLang="zh-CN" sz="2000" b="1" dirty="0">
                <a:solidFill>
                  <a:schemeClr val="tx1"/>
                </a:solidFill>
              </a:rPr>
              <a:t>（一）专家；</a:t>
            </a:r>
            <a:r>
              <a:rPr lang="en-US" altLang="zh-CN" sz="2000" b="1" dirty="0">
                <a:solidFill>
                  <a:schemeClr val="tx1"/>
                </a:solidFill>
              </a:rPr>
              <a:t> </a:t>
            </a:r>
          </a:p>
          <a:p>
            <a:pPr marL="0" indent="0" fontAlgn="auto">
              <a:lnSpc>
                <a:spcPct val="150000"/>
              </a:lnSpc>
              <a:spcBef>
                <a:spcPts val="0"/>
              </a:spcBef>
              <a:buNone/>
            </a:pPr>
            <a:r>
              <a:rPr lang="zh-CN" altLang="zh-CN" sz="2000" b="1" dirty="0">
                <a:solidFill>
                  <a:schemeClr val="tx1"/>
                </a:solidFill>
              </a:rPr>
              <a:t>（二）建设单位项目负责人；</a:t>
            </a:r>
            <a:r>
              <a:rPr lang="en-US" altLang="zh-CN" sz="2000" b="1" dirty="0">
                <a:solidFill>
                  <a:schemeClr val="tx1"/>
                </a:solidFill>
              </a:rPr>
              <a:t> </a:t>
            </a:r>
          </a:p>
          <a:p>
            <a:pPr marL="0" indent="0" fontAlgn="auto">
              <a:lnSpc>
                <a:spcPct val="150000"/>
              </a:lnSpc>
              <a:spcBef>
                <a:spcPts val="0"/>
              </a:spcBef>
              <a:buNone/>
            </a:pPr>
            <a:r>
              <a:rPr lang="zh-CN" altLang="zh-CN" sz="2000" b="1" dirty="0">
                <a:solidFill>
                  <a:schemeClr val="tx1"/>
                </a:solidFill>
              </a:rPr>
              <a:t>（三）有关勘察、设计单位项目技术负责人及相关人员；</a:t>
            </a:r>
            <a:r>
              <a:rPr lang="en-US" altLang="zh-CN" sz="2000" b="1" dirty="0">
                <a:solidFill>
                  <a:schemeClr val="tx1"/>
                </a:solidFill>
              </a:rPr>
              <a:t> </a:t>
            </a:r>
          </a:p>
          <a:p>
            <a:pPr marL="0" indent="0" fontAlgn="auto">
              <a:lnSpc>
                <a:spcPct val="150000"/>
              </a:lnSpc>
              <a:spcBef>
                <a:spcPts val="0"/>
              </a:spcBef>
              <a:buNone/>
            </a:pPr>
            <a:r>
              <a:rPr lang="zh-CN" altLang="zh-CN" sz="2000" b="1" dirty="0">
                <a:solidFill>
                  <a:schemeClr val="tx1"/>
                </a:solidFill>
              </a:rPr>
              <a:t>（四）总承包单位和分包单位技术负责人或授权委派的专业技术人员、项目负责人、项目技术负责人、专项施工方案编制人员、项目专职安全生产管理人员及相关人员；</a:t>
            </a:r>
          </a:p>
          <a:p>
            <a:pPr marL="0" indent="0" fontAlgn="auto">
              <a:lnSpc>
                <a:spcPct val="150000"/>
              </a:lnSpc>
              <a:spcBef>
                <a:spcPts val="0"/>
              </a:spcBef>
              <a:buNone/>
            </a:pPr>
            <a:r>
              <a:rPr lang="zh-CN" altLang="zh-CN" sz="2000" b="1" dirty="0">
                <a:solidFill>
                  <a:schemeClr val="tx1"/>
                </a:solidFill>
              </a:rPr>
              <a:t>（五）监理单位项目总监理工程师及专业监理工程师。</a:t>
            </a:r>
          </a:p>
          <a:p>
            <a:endParaRPr lang="zh-CN" altLang="zh-CN" sz="1350" dirty="0"/>
          </a:p>
        </p:txBody>
      </p:sp>
    </p:spTree>
  </p:cSld>
  <p:clrMapOvr>
    <a:masterClrMapping/>
  </p:clrMapOvr>
  <p:transition spd="med" advClick="0" advTm="0">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12750" y="169545"/>
            <a:ext cx="8274050" cy="512445"/>
          </a:xfrm>
        </p:spPr>
        <p:txBody>
          <a:bodyPr>
            <a:normAutofit/>
          </a:bodyPr>
          <a:lstStyle/>
          <a:p>
            <a:r>
              <a:rPr lang="zh-CN" altLang="zh-CN" sz="2400" b="1" dirty="0">
                <a:solidFill>
                  <a:srgbClr val="FF0000"/>
                </a:solidFill>
              </a:rPr>
              <a:t>四、关于专家论证内容</a:t>
            </a:r>
            <a:endParaRPr kumimoji="0" lang="zh-CN" altLang="zh-CN" sz="2400" b="1" kern="1200" dirty="0">
              <a:solidFill>
                <a:srgbClr val="FF0000"/>
              </a:solidFill>
              <a:latin typeface="+mj-lt"/>
              <a:ea typeface="+mj-ea"/>
              <a:cs typeface="+mj-cs"/>
            </a:endParaRPr>
          </a:p>
        </p:txBody>
      </p:sp>
      <p:sp>
        <p:nvSpPr>
          <p:cNvPr id="3" name="内容占位符 2"/>
          <p:cNvSpPr>
            <a:spLocks noGrp="1"/>
          </p:cNvSpPr>
          <p:nvPr>
            <p:ph idx="1"/>
          </p:nvPr>
        </p:nvSpPr>
        <p:spPr>
          <a:xfrm>
            <a:off x="309880" y="909955"/>
            <a:ext cx="8604885" cy="3699510"/>
          </a:xfrm>
        </p:spPr>
        <p:txBody>
          <a:bodyPr>
            <a:normAutofit/>
          </a:bodyPr>
          <a:lstStyle/>
          <a:p>
            <a:pPr marL="0" indent="0">
              <a:buNone/>
            </a:pPr>
            <a:r>
              <a:rPr lang="zh-CN" altLang="zh-CN" sz="2000" b="1" dirty="0">
                <a:solidFill>
                  <a:srgbClr val="FF0000"/>
                </a:solidFill>
              </a:rPr>
              <a:t>对于超过一定规模的危大工程专项施工方案，</a:t>
            </a:r>
          </a:p>
          <a:p>
            <a:pPr marL="0" indent="0">
              <a:buNone/>
            </a:pPr>
            <a:r>
              <a:rPr lang="zh-CN" altLang="zh-CN" sz="2000" b="1" dirty="0">
                <a:solidFill>
                  <a:srgbClr val="FF0000"/>
                </a:solidFill>
              </a:rPr>
              <a:t>专家论证的主要内容应当包括：</a:t>
            </a:r>
          </a:p>
          <a:p>
            <a:pPr marL="0" indent="0">
              <a:buNone/>
            </a:pPr>
            <a:endParaRPr lang="zh-CN" altLang="zh-CN" sz="2000" b="1" dirty="0"/>
          </a:p>
          <a:p>
            <a:pPr marL="0" indent="0">
              <a:buNone/>
            </a:pPr>
            <a:r>
              <a:rPr lang="zh-CN" altLang="zh-CN" sz="2000" b="1" dirty="0"/>
              <a:t>（一）专项施工方案内容是否完整、可行；</a:t>
            </a:r>
          </a:p>
          <a:p>
            <a:endParaRPr lang="zh-CN" altLang="zh-CN" sz="2000" b="1" dirty="0"/>
          </a:p>
          <a:p>
            <a:pPr marL="0" indent="0">
              <a:buNone/>
            </a:pPr>
            <a:r>
              <a:rPr lang="zh-CN" altLang="zh-CN" sz="2000" b="1" dirty="0"/>
              <a:t>（二）专项施工方案计算书和验算依据、施工图是否符合有关标准规范；</a:t>
            </a:r>
          </a:p>
          <a:p>
            <a:pPr marL="0" indent="0">
              <a:buNone/>
            </a:pPr>
            <a:endParaRPr lang="zh-CN" altLang="zh-CN" sz="2000" b="1" dirty="0"/>
          </a:p>
          <a:p>
            <a:pPr marL="0" indent="0">
              <a:buNone/>
            </a:pPr>
            <a:r>
              <a:rPr lang="zh-CN" altLang="zh-CN" sz="2000" b="1" dirty="0"/>
              <a:t>（三）专项施工方案是否满足现场实际情况，并能够确保施工安全。</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0850" y="15240"/>
            <a:ext cx="8235950" cy="819785"/>
          </a:xfrm>
        </p:spPr>
        <p:txBody>
          <a:bodyPr>
            <a:normAutofit/>
          </a:bodyPr>
          <a:lstStyle/>
          <a:p>
            <a:r>
              <a:rPr lang="zh-CN" altLang="zh-CN" sz="2400" b="1" dirty="0">
                <a:solidFill>
                  <a:srgbClr val="FF0000"/>
                </a:solidFill>
              </a:rPr>
              <a:t>五、关于专项施工方案修改</a:t>
            </a:r>
          </a:p>
        </p:txBody>
      </p:sp>
      <p:sp>
        <p:nvSpPr>
          <p:cNvPr id="3" name="内容占位符 2"/>
          <p:cNvSpPr>
            <a:spLocks noGrp="1"/>
          </p:cNvSpPr>
          <p:nvPr>
            <p:ph idx="1"/>
          </p:nvPr>
        </p:nvSpPr>
        <p:spPr>
          <a:xfrm>
            <a:off x="450215" y="748665"/>
            <a:ext cx="8288020" cy="4123690"/>
          </a:xfrm>
        </p:spPr>
        <p:txBody>
          <a:bodyPr>
            <a:normAutofit/>
          </a:bodyPr>
          <a:lstStyle/>
          <a:p>
            <a:pPr marL="0" indent="0" fontAlgn="auto">
              <a:lnSpc>
                <a:spcPct val="150000"/>
              </a:lnSpc>
              <a:spcBef>
                <a:spcPts val="0"/>
              </a:spcBef>
              <a:buNone/>
            </a:pPr>
            <a:r>
              <a:rPr lang="en-US" altLang="zh-CN" sz="2000" b="1" dirty="0"/>
              <a:t>        </a:t>
            </a:r>
            <a:r>
              <a:rPr lang="zh-CN" altLang="zh-CN" sz="2000" b="1" dirty="0"/>
              <a:t>超过一定规模的危大工程专项施工方案经专家论证后结论为“通过”的，施工单位可参考专家意见自行修改完善；结论为“修改后通过”的，专家意见要明确具体修改内容，施工单位应当按照专家意见进行修改，并履行有关审核和审查手续后方可实施，修改情况应及时告知专家。</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564515"/>
          </a:xfrm>
        </p:spPr>
        <p:txBody>
          <a:bodyPr>
            <a:normAutofit/>
          </a:bodyPr>
          <a:lstStyle/>
          <a:p>
            <a:r>
              <a:rPr lang="zh-CN" altLang="zh-CN" sz="2400" b="1" dirty="0">
                <a:solidFill>
                  <a:srgbClr val="FF0000"/>
                </a:solidFill>
              </a:rPr>
              <a:t>六、关于监测方案内容</a:t>
            </a:r>
          </a:p>
        </p:txBody>
      </p:sp>
      <p:sp>
        <p:nvSpPr>
          <p:cNvPr id="3" name="内容占位符 2"/>
          <p:cNvSpPr>
            <a:spLocks noGrp="1"/>
          </p:cNvSpPr>
          <p:nvPr>
            <p:ph idx="1"/>
          </p:nvPr>
        </p:nvSpPr>
        <p:spPr>
          <a:xfrm>
            <a:off x="528955" y="976630"/>
            <a:ext cx="8027035" cy="3779520"/>
          </a:xfrm>
        </p:spPr>
        <p:txBody>
          <a:bodyPr>
            <a:normAutofit/>
          </a:bodyPr>
          <a:lstStyle/>
          <a:p>
            <a:pPr marL="0" indent="0" fontAlgn="auto">
              <a:lnSpc>
                <a:spcPct val="150000"/>
              </a:lnSpc>
              <a:spcBef>
                <a:spcPts val="0"/>
              </a:spcBef>
              <a:buNone/>
            </a:pPr>
            <a:r>
              <a:rPr lang="en-US" altLang="zh-CN" sz="1350" dirty="0"/>
              <a:t> </a:t>
            </a:r>
            <a:r>
              <a:rPr lang="en-US" altLang="zh-CN" sz="2000" b="1" dirty="0"/>
              <a:t>       </a:t>
            </a:r>
            <a:r>
              <a:rPr lang="zh-CN" altLang="zh-CN" sz="2000" b="1" dirty="0"/>
              <a:t>进行第三方监测的危大工程监测方案的主要内容应当包括工程概况、监测依据、监测内容、监测方法、人员及设备、测点布置与保护、监测频次、预警标准及监测成果报送等。</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718185"/>
          </a:xfrm>
        </p:spPr>
        <p:txBody>
          <a:bodyPr>
            <a:normAutofit/>
          </a:bodyPr>
          <a:lstStyle/>
          <a:p>
            <a:r>
              <a:rPr lang="zh-CN" altLang="zh-CN" sz="2400" b="1" dirty="0">
                <a:solidFill>
                  <a:srgbClr val="FF0000"/>
                </a:solidFill>
              </a:rPr>
              <a:t>七、关于验收人员</a:t>
            </a:r>
          </a:p>
        </p:txBody>
      </p:sp>
      <p:sp>
        <p:nvSpPr>
          <p:cNvPr id="3" name="内容占位符 2"/>
          <p:cNvSpPr>
            <a:spLocks noGrp="1"/>
          </p:cNvSpPr>
          <p:nvPr>
            <p:ph idx="1"/>
          </p:nvPr>
        </p:nvSpPr>
        <p:spPr>
          <a:xfrm>
            <a:off x="585470" y="923925"/>
            <a:ext cx="8101965" cy="3663315"/>
          </a:xfrm>
        </p:spPr>
        <p:txBody>
          <a:bodyPr>
            <a:normAutofit fontScale="90000" lnSpcReduction="10000"/>
          </a:bodyPr>
          <a:lstStyle/>
          <a:p>
            <a:pPr marL="0" indent="0" fontAlgn="auto">
              <a:lnSpc>
                <a:spcPct val="150000"/>
              </a:lnSpc>
              <a:spcBef>
                <a:spcPts val="0"/>
              </a:spcBef>
              <a:buNone/>
            </a:pPr>
            <a:r>
              <a:rPr lang="zh-CN" altLang="zh-CN" sz="2000" b="1" dirty="0"/>
              <a:t>危大工程验收人员应当包括：</a:t>
            </a:r>
          </a:p>
          <a:p>
            <a:pPr marL="0" indent="0" fontAlgn="auto">
              <a:lnSpc>
                <a:spcPct val="150000"/>
              </a:lnSpc>
              <a:spcBef>
                <a:spcPts val="0"/>
              </a:spcBef>
              <a:buNone/>
            </a:pPr>
            <a:endParaRPr lang="zh-CN" altLang="zh-CN" sz="2000" b="1" dirty="0"/>
          </a:p>
          <a:p>
            <a:pPr marL="0" indent="0" fontAlgn="auto">
              <a:lnSpc>
                <a:spcPct val="150000"/>
              </a:lnSpc>
              <a:spcBef>
                <a:spcPts val="0"/>
              </a:spcBef>
              <a:buNone/>
            </a:pPr>
            <a:r>
              <a:rPr lang="zh-CN" altLang="zh-CN" sz="2000" b="1" dirty="0"/>
              <a:t>（一）总承包单位和分包单位技术负责人</a:t>
            </a:r>
            <a:r>
              <a:rPr lang="zh-CN" altLang="zh-CN" sz="2000" b="1" dirty="0">
                <a:solidFill>
                  <a:srgbClr val="FF0000"/>
                </a:solidFill>
              </a:rPr>
              <a:t>或授权委派</a:t>
            </a:r>
            <a:r>
              <a:rPr lang="zh-CN" altLang="zh-CN" sz="2000" b="1" dirty="0"/>
              <a:t>的专业技术人员、项目负责人、项目技术负责人、专项施工方案编制人员、项目专职安全生产管理人员及相关人员；</a:t>
            </a:r>
          </a:p>
          <a:p>
            <a:pPr marL="0" indent="0" fontAlgn="auto">
              <a:lnSpc>
                <a:spcPct val="150000"/>
              </a:lnSpc>
              <a:spcBef>
                <a:spcPts val="0"/>
              </a:spcBef>
              <a:buNone/>
            </a:pPr>
            <a:endParaRPr lang="zh-CN" altLang="zh-CN" sz="2000" b="1" dirty="0"/>
          </a:p>
          <a:p>
            <a:pPr marL="0" indent="0" fontAlgn="auto">
              <a:lnSpc>
                <a:spcPct val="150000"/>
              </a:lnSpc>
              <a:spcBef>
                <a:spcPts val="0"/>
              </a:spcBef>
              <a:buNone/>
            </a:pPr>
            <a:r>
              <a:rPr lang="zh-CN" altLang="zh-CN" sz="2000" b="1" dirty="0"/>
              <a:t>（二）监理单位项目总监理工程师及专业监理工程师；</a:t>
            </a:r>
          </a:p>
          <a:p>
            <a:pPr marL="0" indent="0" fontAlgn="auto">
              <a:lnSpc>
                <a:spcPct val="150000"/>
              </a:lnSpc>
              <a:spcBef>
                <a:spcPts val="0"/>
              </a:spcBef>
              <a:buNone/>
            </a:pPr>
            <a:r>
              <a:rPr lang="en-US" altLang="zh-CN" sz="2000" b="1" dirty="0"/>
              <a:t> </a:t>
            </a:r>
            <a:endParaRPr lang="zh-CN" altLang="zh-CN" sz="2000" b="1" dirty="0"/>
          </a:p>
          <a:p>
            <a:pPr marL="0" indent="0" fontAlgn="auto">
              <a:lnSpc>
                <a:spcPct val="150000"/>
              </a:lnSpc>
              <a:spcBef>
                <a:spcPts val="0"/>
              </a:spcBef>
              <a:buNone/>
            </a:pPr>
            <a:r>
              <a:rPr lang="zh-CN" altLang="zh-CN" sz="2000" b="1" dirty="0"/>
              <a:t>（三）有关勘察、设计和监测单位项目技术负责人。</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527685"/>
          </a:xfrm>
        </p:spPr>
        <p:txBody>
          <a:bodyPr>
            <a:normAutofit/>
          </a:bodyPr>
          <a:lstStyle/>
          <a:p>
            <a:r>
              <a:rPr lang="zh-CN" altLang="zh-CN" sz="2400" b="1" dirty="0">
                <a:solidFill>
                  <a:srgbClr val="FF0000"/>
                </a:solidFill>
              </a:rPr>
              <a:t>八、关于专家条件</a:t>
            </a:r>
          </a:p>
        </p:txBody>
      </p:sp>
      <p:sp>
        <p:nvSpPr>
          <p:cNvPr id="3" name="内容占位符 2"/>
          <p:cNvSpPr>
            <a:spLocks noGrp="1"/>
          </p:cNvSpPr>
          <p:nvPr>
            <p:ph idx="1"/>
          </p:nvPr>
        </p:nvSpPr>
        <p:spPr>
          <a:xfrm>
            <a:off x="457835" y="859790"/>
            <a:ext cx="8149590" cy="3727450"/>
          </a:xfrm>
        </p:spPr>
        <p:txBody>
          <a:bodyPr>
            <a:normAutofit fontScale="90000"/>
          </a:bodyPr>
          <a:lstStyle/>
          <a:p>
            <a:pPr marL="0" indent="0" fontAlgn="auto">
              <a:lnSpc>
                <a:spcPct val="150000"/>
              </a:lnSpc>
              <a:spcBef>
                <a:spcPts val="0"/>
              </a:spcBef>
              <a:buNone/>
            </a:pPr>
            <a:r>
              <a:rPr lang="en-US" altLang="zh-CN" sz="2000" b="1" dirty="0"/>
              <a:t>        </a:t>
            </a:r>
            <a:r>
              <a:rPr lang="zh-CN" altLang="zh-CN" sz="2000" b="1" dirty="0"/>
              <a:t>设区的市级以上地方人民政府住房城乡建设主管部门建立的专家库专家应当具备以下基本条件：</a:t>
            </a:r>
          </a:p>
          <a:p>
            <a:pPr marL="0" indent="0" fontAlgn="auto">
              <a:lnSpc>
                <a:spcPct val="150000"/>
              </a:lnSpc>
              <a:spcBef>
                <a:spcPts val="0"/>
              </a:spcBef>
              <a:buNone/>
            </a:pPr>
            <a:r>
              <a:rPr lang="en-US" altLang="zh-CN" sz="2000" b="1" dirty="0"/>
              <a:t> </a:t>
            </a:r>
            <a:endParaRPr lang="zh-CN" altLang="zh-CN" sz="2000" b="1" dirty="0"/>
          </a:p>
          <a:p>
            <a:pPr marL="0" indent="0" fontAlgn="auto">
              <a:lnSpc>
                <a:spcPct val="150000"/>
              </a:lnSpc>
              <a:spcBef>
                <a:spcPts val="0"/>
              </a:spcBef>
              <a:buNone/>
            </a:pPr>
            <a:r>
              <a:rPr lang="zh-CN" altLang="zh-CN" sz="2000" b="1" dirty="0"/>
              <a:t>（一）诚实守信、作风正派、学术严谨；</a:t>
            </a:r>
          </a:p>
          <a:p>
            <a:pPr marL="0" indent="0" fontAlgn="auto">
              <a:lnSpc>
                <a:spcPct val="150000"/>
              </a:lnSpc>
              <a:spcBef>
                <a:spcPts val="0"/>
              </a:spcBef>
              <a:buNone/>
            </a:pPr>
            <a:endParaRPr lang="zh-CN" altLang="zh-CN" sz="2000" b="1" dirty="0"/>
          </a:p>
          <a:p>
            <a:pPr marL="0" indent="0" fontAlgn="auto">
              <a:lnSpc>
                <a:spcPct val="150000"/>
              </a:lnSpc>
              <a:spcBef>
                <a:spcPts val="0"/>
              </a:spcBef>
              <a:buNone/>
            </a:pPr>
            <a:r>
              <a:rPr lang="zh-CN" altLang="zh-CN" sz="2000" b="1" dirty="0"/>
              <a:t>（二）从事相关专业工作</a:t>
            </a:r>
            <a:r>
              <a:rPr lang="en-US" altLang="zh-CN" sz="2000" b="1" dirty="0"/>
              <a:t>15</a:t>
            </a:r>
            <a:r>
              <a:rPr lang="zh-CN" altLang="zh-CN" sz="2000" b="1" dirty="0"/>
              <a:t>年以上或具有丰富的专业经验；</a:t>
            </a:r>
          </a:p>
          <a:p>
            <a:pPr marL="0" indent="0" fontAlgn="auto">
              <a:lnSpc>
                <a:spcPct val="150000"/>
              </a:lnSpc>
              <a:spcBef>
                <a:spcPts val="0"/>
              </a:spcBef>
              <a:buNone/>
            </a:pPr>
            <a:endParaRPr lang="zh-CN" altLang="zh-CN" sz="2000" b="1" dirty="0"/>
          </a:p>
          <a:p>
            <a:pPr marL="0" indent="0" fontAlgn="auto">
              <a:lnSpc>
                <a:spcPct val="150000"/>
              </a:lnSpc>
              <a:spcBef>
                <a:spcPts val="0"/>
              </a:spcBef>
              <a:buNone/>
            </a:pPr>
            <a:r>
              <a:rPr lang="zh-CN" altLang="zh-CN" sz="2000" b="1" dirty="0"/>
              <a:t>（三）具有高级专业技术职称。</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586105"/>
          </a:xfrm>
        </p:spPr>
        <p:txBody>
          <a:bodyPr>
            <a:normAutofit/>
          </a:bodyPr>
          <a:lstStyle/>
          <a:p>
            <a:r>
              <a:rPr lang="zh-CN" altLang="zh-CN" sz="2400" b="1" dirty="0">
                <a:solidFill>
                  <a:srgbClr val="FF0000"/>
                </a:solidFill>
              </a:rPr>
              <a:t>九、关于专家库管理</a:t>
            </a:r>
          </a:p>
        </p:txBody>
      </p:sp>
      <p:sp>
        <p:nvSpPr>
          <p:cNvPr id="3" name="内容占位符 2"/>
          <p:cNvSpPr>
            <a:spLocks noGrp="1"/>
          </p:cNvSpPr>
          <p:nvPr>
            <p:ph idx="1"/>
          </p:nvPr>
        </p:nvSpPr>
        <p:spPr>
          <a:xfrm>
            <a:off x="608965" y="932815"/>
            <a:ext cx="7910830" cy="3654425"/>
          </a:xfrm>
        </p:spPr>
        <p:txBody>
          <a:bodyPr>
            <a:normAutofit/>
          </a:bodyPr>
          <a:lstStyle/>
          <a:p>
            <a:pPr marL="0" indent="0" fontAlgn="auto">
              <a:lnSpc>
                <a:spcPct val="150000"/>
              </a:lnSpc>
              <a:spcBef>
                <a:spcPts val="0"/>
              </a:spcBef>
              <a:buNone/>
            </a:pPr>
            <a:r>
              <a:rPr lang="en-US" altLang="zh-CN" sz="2000" b="1" dirty="0"/>
              <a:t>        </a:t>
            </a:r>
            <a:r>
              <a:rPr lang="zh-CN" altLang="zh-CN" sz="2000" b="1" dirty="0"/>
              <a:t>设区的市级以上地方人民政府住房城乡建设主管部门应当加强对专家库专家的管理，定期向社会公布专家业绩，对于专家不认真履行论证职责、工作失职等行为，记入不良信用记录，情节严重的，取消专家资格。</a:t>
            </a:r>
            <a:r>
              <a:rPr lang="en-US" altLang="zh-CN" sz="2000" b="1" dirty="0"/>
              <a:t> </a:t>
            </a:r>
            <a:endParaRPr lang="zh-CN" altLang="zh-CN" sz="2000" b="1" dirty="0"/>
          </a:p>
          <a:p>
            <a:pPr marL="0" indent="0" fontAlgn="auto">
              <a:lnSpc>
                <a:spcPct val="150000"/>
              </a:lnSpc>
              <a:spcBef>
                <a:spcPts val="0"/>
              </a:spcBef>
              <a:buNone/>
            </a:pPr>
            <a:r>
              <a:rPr lang="zh-CN" altLang="zh-CN" sz="2000" b="1" dirty="0"/>
              <a:t>      《关于印发〈危险性较大的分部分项工程安全管理办法〉的通知》</a:t>
            </a:r>
            <a:r>
              <a:rPr lang="zh-CN" altLang="zh-CN" sz="2000" b="1" dirty="0">
                <a:solidFill>
                  <a:srgbClr val="FF0000"/>
                </a:solidFill>
              </a:rPr>
              <a:t>（建质﹝</a:t>
            </a:r>
            <a:r>
              <a:rPr lang="en-US" altLang="zh-CN" sz="2000" b="1" dirty="0">
                <a:solidFill>
                  <a:srgbClr val="FF0000"/>
                </a:solidFill>
              </a:rPr>
              <a:t>2009</a:t>
            </a:r>
            <a:r>
              <a:rPr lang="zh-CN" altLang="zh-CN" sz="2000" b="1" dirty="0">
                <a:solidFill>
                  <a:srgbClr val="FF0000"/>
                </a:solidFill>
              </a:rPr>
              <a:t>﹞</a:t>
            </a:r>
            <a:r>
              <a:rPr lang="en-US" altLang="zh-CN" sz="2000" b="1" dirty="0">
                <a:solidFill>
                  <a:srgbClr val="FF0000"/>
                </a:solidFill>
              </a:rPr>
              <a:t>87</a:t>
            </a:r>
            <a:r>
              <a:rPr lang="zh-CN" altLang="zh-CN" sz="2000" b="1" dirty="0">
                <a:solidFill>
                  <a:srgbClr val="FF0000"/>
                </a:solidFill>
              </a:rPr>
              <a:t>号）自</a:t>
            </a:r>
            <a:r>
              <a:rPr lang="en-US" altLang="zh-CN" sz="2000" b="1" dirty="0">
                <a:solidFill>
                  <a:srgbClr val="FF0000"/>
                </a:solidFill>
              </a:rPr>
              <a:t>2018</a:t>
            </a:r>
            <a:r>
              <a:rPr lang="zh-CN" altLang="zh-CN" sz="2000" b="1" dirty="0">
                <a:solidFill>
                  <a:srgbClr val="FF0000"/>
                </a:solidFill>
              </a:rPr>
              <a:t>年</a:t>
            </a:r>
            <a:r>
              <a:rPr lang="en-US" altLang="zh-CN" sz="2000" b="1" dirty="0">
                <a:solidFill>
                  <a:srgbClr val="FF0000"/>
                </a:solidFill>
              </a:rPr>
              <a:t>6</a:t>
            </a:r>
            <a:r>
              <a:rPr lang="zh-CN" altLang="zh-CN" sz="2000" b="1" dirty="0">
                <a:solidFill>
                  <a:srgbClr val="FF0000"/>
                </a:solidFill>
              </a:rPr>
              <a:t>月</a:t>
            </a:r>
            <a:r>
              <a:rPr lang="en-US" altLang="zh-CN" sz="2000" b="1" dirty="0">
                <a:solidFill>
                  <a:srgbClr val="FF0000"/>
                </a:solidFill>
              </a:rPr>
              <a:t>1</a:t>
            </a:r>
            <a:r>
              <a:rPr lang="zh-CN" altLang="zh-CN" sz="2000" b="1" dirty="0">
                <a:solidFill>
                  <a:srgbClr val="FF0000"/>
                </a:solidFill>
              </a:rPr>
              <a:t>日起废止。</a:t>
            </a:r>
          </a:p>
          <a:p>
            <a:endParaRPr lang="zh-CN" altLang="en-US" dirty="0"/>
          </a:p>
        </p:txBody>
      </p:sp>
    </p:spTree>
  </p:cSld>
  <p:clrMapOvr>
    <a:masterClrMapping/>
  </p:clrMapOvr>
  <p:transition spd="med" advClick="0" advTm="0">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56321" name="文本框 24579"/>
          <p:cNvSpPr txBox="1"/>
          <p:nvPr/>
        </p:nvSpPr>
        <p:spPr>
          <a:xfrm>
            <a:off x="2337836" y="2138890"/>
            <a:ext cx="4989951" cy="506730"/>
          </a:xfrm>
          <a:prstGeom prst="rect">
            <a:avLst/>
          </a:prstGeom>
          <a:noFill/>
          <a:ln w="9525">
            <a:noFill/>
          </a:ln>
        </p:spPr>
        <p:txBody>
          <a:bodyPr anchor="t">
            <a:spAutoFit/>
          </a:bodyPr>
          <a:lstStyle/>
          <a:p>
            <a:pPr algn="ctr" eaLnBrk="0" hangingPunct="0"/>
            <a:r>
              <a:rPr lang="zh-CN" altLang="en-US" sz="2700" b="1" dirty="0">
                <a:solidFill>
                  <a:srgbClr val="FF0000"/>
                </a:solidFill>
                <a:latin typeface="Arial" panose="020B0604020202020204" pitchFamily="34" charset="0"/>
                <a:ea typeface="隶书" panose="02010509060101010101" pitchFamily="49" charset="-122"/>
              </a:rPr>
              <a:t>贯彻落实《管理规定》的建议</a:t>
            </a:r>
          </a:p>
        </p:txBody>
      </p:sp>
      <p:sp>
        <p:nvSpPr>
          <p:cNvPr id="56322" name="文本框 24580"/>
          <p:cNvSpPr txBox="1"/>
          <p:nvPr/>
        </p:nvSpPr>
        <p:spPr>
          <a:xfrm>
            <a:off x="1867117" y="2209155"/>
            <a:ext cx="411480" cy="368300"/>
          </a:xfrm>
          <a:prstGeom prst="rect">
            <a:avLst/>
          </a:prstGeom>
          <a:noFill/>
          <a:ln w="9525">
            <a:noFill/>
          </a:ln>
        </p:spPr>
        <p:txBody>
          <a:bodyPr wrap="none" anchor="t">
            <a:spAutoFit/>
          </a:bodyPr>
          <a:lstStyle/>
          <a:p>
            <a:pPr algn="ctr" eaLnBrk="0" hangingPunct="0"/>
            <a:r>
              <a:rPr lang="zh-CN" altLang="en-US" dirty="0">
                <a:solidFill>
                  <a:schemeClr val="bg1"/>
                </a:solidFill>
                <a:latin typeface="Arial" panose="020B0604020202020204" pitchFamily="34" charset="0"/>
                <a:ea typeface="宋体" panose="02010600030101010101" pitchFamily="2" charset="-122"/>
              </a:rPr>
              <a:t>三</a:t>
            </a:r>
          </a:p>
        </p:txBody>
      </p:sp>
      <p:sp>
        <p:nvSpPr>
          <p:cNvPr id="50179" name="圆角矩形 24577"/>
          <p:cNvSpPr>
            <a:spLocks noChangeArrowheads="1"/>
          </p:cNvSpPr>
          <p:nvPr/>
        </p:nvSpPr>
        <p:spPr bwMode="auto">
          <a:xfrm>
            <a:off x="2128234" y="2101972"/>
            <a:ext cx="5144770" cy="524004"/>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0180" name="菱形 24578"/>
          <p:cNvSpPr>
            <a:spLocks noChangeArrowheads="1"/>
          </p:cNvSpPr>
          <p:nvPr/>
        </p:nvSpPr>
        <p:spPr bwMode="auto">
          <a:xfrm>
            <a:off x="1762622" y="1978117"/>
            <a:ext cx="655005" cy="786007"/>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6325" name="文本框 24580"/>
          <p:cNvSpPr txBox="1"/>
          <p:nvPr/>
        </p:nvSpPr>
        <p:spPr>
          <a:xfrm>
            <a:off x="1762125" y="2197100"/>
            <a:ext cx="714375" cy="460375"/>
          </a:xfrm>
          <a:prstGeom prst="rect">
            <a:avLst/>
          </a:prstGeom>
          <a:noFill/>
          <a:ln w="9525">
            <a:noFill/>
          </a:ln>
        </p:spPr>
        <p:txBody>
          <a:bodyPr wrap="square" anchor="t">
            <a:spAutoFit/>
          </a:bodyPr>
          <a:lstStyle/>
          <a:p>
            <a:pPr algn="ctr" eaLnBrk="0" hangingPunct="0"/>
            <a:r>
              <a:rPr lang="zh-CN" altLang="en-US" sz="2400" b="1" dirty="0">
                <a:solidFill>
                  <a:schemeClr val="tx1"/>
                </a:solidFill>
                <a:latin typeface="Arial" panose="020B0604020202020204" pitchFamily="34" charset="0"/>
                <a:ea typeface="宋体" panose="02010600030101010101" pitchFamily="2" charset="-122"/>
              </a:rPr>
              <a:t>五</a:t>
            </a:r>
          </a:p>
        </p:txBody>
      </p:sp>
      <p:pic>
        <p:nvPicPr>
          <p:cNvPr id="154" name="04_Content 02.jpg" descr="C:\Users\Administrator\Desktop\yumka\房屋图片1.jpg房屋图片1"/>
          <p:cNvPicPr>
            <a:picLocks noChangeArrowheads="1"/>
          </p:cNvPicPr>
          <p:nvPr/>
        </p:nvPicPr>
        <p:blipFill>
          <a:blip r:embed="rId2" cstate="print"/>
          <a:srcRect/>
          <a:stretch>
            <a:fillRect/>
          </a:stretch>
        </p:blipFill>
        <p:spPr bwMode="auto">
          <a:xfrm flipH="1">
            <a:off x="48260" y="-29210"/>
            <a:ext cx="9088755" cy="1677670"/>
          </a:xfrm>
          <a:prstGeom prst="wedgeRectCallout">
            <a:avLst>
              <a:gd name="adj1" fmla="val -11992"/>
              <a:gd name="adj2" fmla="val 47402"/>
            </a:avLst>
          </a:prstGeom>
          <a:noFill/>
          <a:ln w="12700">
            <a:noFill/>
            <a:miter lim="400000"/>
            <a:headEnd/>
            <a:tailEnd/>
          </a:ln>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241" name="标题 1"/>
          <p:cNvSpPr>
            <a:spLocks noGrp="1"/>
          </p:cNvSpPr>
          <p:nvPr>
            <p:ph type="title"/>
          </p:nvPr>
        </p:nvSpPr>
        <p:spPr>
          <a:xfrm>
            <a:off x="1573266" y="228656"/>
            <a:ext cx="6002232" cy="516859"/>
          </a:xfrm>
        </p:spPr>
        <p:txBody>
          <a:bodyPr anchor="b">
            <a:normAutofit fontScale="90000"/>
          </a:bodyPr>
          <a:lstStyle/>
          <a:p>
            <a:r>
              <a:rPr lang="en-US" altLang="zh-CN" b="1">
                <a:solidFill>
                  <a:srgbClr val="FF0000"/>
                </a:solidFill>
              </a:rPr>
              <a:t>       </a:t>
            </a:r>
            <a:br>
              <a:rPr lang="en-US" altLang="zh-CN" b="1">
                <a:solidFill>
                  <a:srgbClr val="FF0000"/>
                </a:solidFill>
              </a:rPr>
            </a:br>
            <a:r>
              <a:rPr lang="zh-CN" altLang="en-US" sz="3200" b="1">
                <a:solidFill>
                  <a:srgbClr val="FF0000"/>
                </a:solidFill>
              </a:rPr>
              <a:t>行政法的基本解读方法</a:t>
            </a:r>
          </a:p>
        </p:txBody>
      </p:sp>
      <p:sp>
        <p:nvSpPr>
          <p:cNvPr id="10242" name="内容占位符 2"/>
          <p:cNvSpPr>
            <a:spLocks noGrp="1"/>
          </p:cNvSpPr>
          <p:nvPr>
            <p:ph idx="1"/>
          </p:nvPr>
        </p:nvSpPr>
        <p:spPr>
          <a:xfrm>
            <a:off x="534035" y="812165"/>
            <a:ext cx="7962900" cy="3807460"/>
          </a:xfrm>
        </p:spPr>
        <p:txBody>
          <a:bodyPr anchor="t">
            <a:noAutofit/>
          </a:bodyPr>
          <a:lstStyle/>
          <a:p>
            <a:r>
              <a:rPr lang="zh-CN" altLang="en-US" sz="2400" b="1">
                <a:solidFill>
                  <a:srgbClr val="000099"/>
                </a:solidFill>
              </a:rPr>
              <a:t>强制义务：应当、必须、不得、禁止的含义；</a:t>
            </a:r>
          </a:p>
          <a:p>
            <a:r>
              <a:rPr lang="zh-CN" altLang="en-US" sz="2400" b="1">
                <a:solidFill>
                  <a:srgbClr val="000099"/>
                </a:solidFill>
              </a:rPr>
              <a:t>法律责任：民事、行政、刑事；单位责任与个人责任追究规定；</a:t>
            </a:r>
          </a:p>
          <a:p>
            <a:r>
              <a:rPr lang="zh-CN" altLang="en-US" sz="2400" b="1">
                <a:solidFill>
                  <a:srgbClr val="000099"/>
                </a:solidFill>
              </a:rPr>
              <a:t>法律责任追究原则：无过错原则（赔偿）、推定过错原则（行政及刑事责任）、过错原则及公平原则。</a:t>
            </a:r>
          </a:p>
          <a:p>
            <a:r>
              <a:rPr lang="zh-CN" altLang="en-US" sz="2400" b="1">
                <a:solidFill>
                  <a:srgbClr val="000099"/>
                </a:solidFill>
              </a:rPr>
              <a:t>适用主体：工程建设参与单位</a:t>
            </a:r>
          </a:p>
          <a:p>
            <a:r>
              <a:rPr lang="zh-CN" altLang="en-US" sz="2400" b="1">
                <a:solidFill>
                  <a:srgbClr val="000099"/>
                </a:solidFill>
              </a:rPr>
              <a:t>解决好上位法和下位法的关系：工程建设领域常用法的形式：法律、行政法规、部门规章、地方性法规等，谁严格就必须执行谁。</a:t>
            </a:r>
          </a:p>
        </p:txBody>
      </p:sp>
    </p:spTree>
  </p:cSld>
  <p:clrMapOvr>
    <a:masterClrMapping/>
  </p:clrMapOvr>
  <p:transition spd="med" advClick="0" advTm="0">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57345" name="矩形 7170"/>
          <p:cNvSpPr>
            <a:spLocks noGrp="1"/>
          </p:cNvSpPr>
          <p:nvPr/>
        </p:nvSpPr>
        <p:spPr>
          <a:xfrm>
            <a:off x="1139825" y="111760"/>
            <a:ext cx="7223760" cy="50927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（一）建筑施工安全专项治理行动有关部署</a:t>
            </a:r>
          </a:p>
        </p:txBody>
      </p:sp>
      <p:sp>
        <p:nvSpPr>
          <p:cNvPr id="3" name="文本框 2"/>
          <p:cNvSpPr txBox="1"/>
          <p:nvPr/>
        </p:nvSpPr>
        <p:spPr>
          <a:xfrm>
            <a:off x="339090" y="673735"/>
            <a:ext cx="8533130" cy="4169410"/>
          </a:xfrm>
          <a:prstGeom prst="rect">
            <a:avLst/>
          </a:prstGeom>
          <a:noFill/>
        </p:spPr>
        <p:txBody>
          <a:bodyPr wrap="square">
            <a:spAutoFit/>
          </a:bodyPr>
          <a:lstStyle/>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第一，加强危大工程安全管控。</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落实管理制度。</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认真执行《危险性较大的分部分项工程安全管理规定》（住房城乡建设部令第37号），制定实施细则，组织宣传贯彻。督促工程参建各方主体建立健全危险性较大的分部分项工程（简称危大工程）安全管控体系，编制危大工程专项施工方案，组织专家论证，严格按方案施工。</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排查安全隐患。</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督促企业全面排查在建房屋建筑和市政工程中基坑工程、模板工程及支撑体系、起重吊装及安装拆卸工程、地下暗挖工程等危大工程，以及城市轨道交通、地下管网施工中事故易发环节的安全隐患，建立隐患排查台账，明确整改时限和责任人，逐项落实整改措施。</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惩处违法行为。</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按照隐患就是事故的理念，加大危大工程监督执法力度，对于在监督检查中发现的危大工程安全管控体系不健全、隐患排查整改不到位等问题，依法实施罚款、暂扣企业安全生产许可证等处罚。</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58369" name="矩形 7170"/>
          <p:cNvSpPr>
            <a:spLocks noGrp="1"/>
          </p:cNvSpPr>
          <p:nvPr/>
        </p:nvSpPr>
        <p:spPr>
          <a:xfrm>
            <a:off x="1522095" y="175895"/>
            <a:ext cx="6718935" cy="42100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（一）建筑施工安全专项治理行动有关部署</a:t>
            </a:r>
          </a:p>
        </p:txBody>
      </p:sp>
      <p:sp>
        <p:nvSpPr>
          <p:cNvPr id="3" name="文本框 2"/>
          <p:cNvSpPr txBox="1"/>
          <p:nvPr/>
        </p:nvSpPr>
        <p:spPr>
          <a:xfrm>
            <a:off x="380365" y="688975"/>
            <a:ext cx="8517890" cy="4169410"/>
          </a:xfrm>
          <a:prstGeom prst="rect">
            <a:avLst/>
          </a:prstGeom>
          <a:noFill/>
        </p:spPr>
        <p:txBody>
          <a:bodyPr wrap="square">
            <a:spAutoFit/>
          </a:bodyPr>
          <a:lstStyle/>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第二，强化安全事故责任追究。</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复核安全生产条件。</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严格按规定对发生事故的施工企业安全生产条件进行复核，根据事故级别和安全生产条件降低情况，依法做出暂扣或吊销安全生产许可证的决定。对所有发生事故的特级资质施工企业及发生较大以上事故的施工企业，其安全生产条件复核情况须报送我部。</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严格资质资格处罚。</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严格落实对事故责任企业和人员资质资格的处罚规定，对较大事故的责任企业责令停业整顿，对重大以上事故的责任企业降低资质等级或吊销资质证书，对事故负有责任的注册执业人员责令停止执业或吊销执业资格证书。一年内连续发生2起以上事故的，依法从重处罚。</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公开事故查处情况。</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认真执行事故查处挂牌督办制度，督促严格依法追究事故责任，并将查处情况及时向社会公开，接受公众监督。对于事故查处不到位、督促整改不力的，要依法依规予以问责。</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59393" name="矩形 7170"/>
          <p:cNvSpPr>
            <a:spLocks noGrp="1"/>
          </p:cNvSpPr>
          <p:nvPr/>
        </p:nvSpPr>
        <p:spPr>
          <a:xfrm>
            <a:off x="1636395" y="176530"/>
            <a:ext cx="7412355" cy="37147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（一）建筑施工安全专项治理行动有关部署</a:t>
            </a:r>
          </a:p>
        </p:txBody>
      </p:sp>
      <p:sp>
        <p:nvSpPr>
          <p:cNvPr id="3" name="文本框 2"/>
          <p:cNvSpPr txBox="1"/>
          <p:nvPr/>
        </p:nvSpPr>
        <p:spPr>
          <a:xfrm>
            <a:off x="325120" y="666115"/>
            <a:ext cx="8484870" cy="4199890"/>
          </a:xfrm>
          <a:prstGeom prst="rect">
            <a:avLst/>
          </a:prstGeom>
          <a:noFill/>
        </p:spPr>
        <p:txBody>
          <a:bodyPr wrap="square">
            <a:spAutoFit/>
          </a:bodyPr>
          <a:lstStyle/>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第三，构建安全监管长效机制。</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1.开展层级考核。按照“党政同责、一岗双责、齐抓共管、失职追责”的原则，开展建筑施工安全生产工作层级考核，明确考核内容、程序和要求，严格落实“一票否决”，督促各级监管部门履行法定监管职责。</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2.创新监管模式。推行“双随机，一公开”执法检查模式，</a:t>
            </a:r>
            <a:r>
              <a:rPr lang="zh-CN" altLang="en-US" sz="22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鼓励通过政府购买服务的方式委托专业机构提供服务，</a:t>
            </a: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探索推行执法全过程记录，做好全国施工安全监管信息共享，提高监管执法效能。</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3.实施信用惩戒。加强安全信用建设，建立守信激励和失信惩戒机制，将信用情况作为招投标、资质资格、施工许可等市场准入管理的重要依据。对于严重失信行为，与有关部门实施联合惩戒。</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0417" name="矩形 7170"/>
          <p:cNvSpPr>
            <a:spLocks noGrp="1"/>
          </p:cNvSpPr>
          <p:nvPr/>
        </p:nvSpPr>
        <p:spPr>
          <a:xfrm>
            <a:off x="1604010" y="233680"/>
            <a:ext cx="6629400" cy="31496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（一）建筑施工安全专项治理行动有关部署</a:t>
            </a:r>
          </a:p>
        </p:txBody>
      </p:sp>
      <p:sp>
        <p:nvSpPr>
          <p:cNvPr id="3" name="文本框 2"/>
          <p:cNvSpPr txBox="1"/>
          <p:nvPr/>
        </p:nvSpPr>
        <p:spPr>
          <a:xfrm>
            <a:off x="381000" y="758190"/>
            <a:ext cx="8297545" cy="3522980"/>
          </a:xfrm>
          <a:prstGeom prst="rect">
            <a:avLst/>
          </a:prstGeom>
          <a:noFill/>
        </p:spPr>
        <p:txBody>
          <a:bodyPr wrap="square">
            <a:spAutoFit/>
          </a:bodyPr>
          <a:lstStyle/>
          <a:p>
            <a:pPr algn="just">
              <a:spcBef>
                <a:spcPts val="1000"/>
              </a:spcBef>
            </a:pPr>
            <a:r>
              <a:rPr lang="en-US" altLang="zh-CN"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抓好宣传教育。深入基层、企业和一线，大力宣传《管理规定》有关内容和要求，着力提高从业人员安全意识和能力。</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抓好制度建设。因地制宜制定实施细则，不断完善危大工程安全管理制度措施，推动管理体制、机制和手段创新。</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抓好隐患排查。督促企业全面开展危大工程安全隐患排查，所有隐患要建立档案，坚决落实整改。</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抓好监管执法。加强依法治理，对各类危大工程违法违规行为坚决追究责任，严格落实罚款、暂扣企业安全生产许可证等处罚措施，强化惩戒震慑。</a:t>
            </a:r>
            <a:endParaRPr lang="zh-CN" altLang="en-US" sz="22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1441" name="矩形 7170"/>
          <p:cNvSpPr>
            <a:spLocks noGrp="1"/>
          </p:cNvSpPr>
          <p:nvPr/>
        </p:nvSpPr>
        <p:spPr>
          <a:xfrm>
            <a:off x="1670685" y="165735"/>
            <a:ext cx="6690360" cy="412115"/>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（二）切实加大危大工程安全监管执法力度</a:t>
            </a:r>
          </a:p>
        </p:txBody>
      </p:sp>
      <p:sp>
        <p:nvSpPr>
          <p:cNvPr id="9" name="文本框 8"/>
          <p:cNvSpPr txBox="1"/>
          <p:nvPr/>
        </p:nvSpPr>
        <p:spPr>
          <a:xfrm>
            <a:off x="461645" y="850265"/>
            <a:ext cx="8291195" cy="3543300"/>
          </a:xfrm>
          <a:prstGeom prst="rect">
            <a:avLst/>
          </a:prstGeom>
          <a:noFill/>
        </p:spPr>
        <p:txBody>
          <a:bodyPr wrap="square">
            <a:spAutoFit/>
          </a:bodyPr>
          <a:lstStyle/>
          <a:p>
            <a:pPr algn="just">
              <a:spcBef>
                <a:spcPts val="1000"/>
              </a:spcBef>
            </a:pPr>
            <a:r>
              <a:rPr lang="zh-CN" altLang="en-US"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保姆式”监管：侧重于过程监督，以安排某几位监督人员全过程地固定监督一些工程，再辅以大量人力物力进行集中的安全检查和专项整治为主要特征，偏重于“查”的过程，通过查问题、查隐患，以此督促企业加强安全生产。</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lgn="just">
              <a:spcBef>
                <a:spcPts val="1000"/>
              </a:spcBef>
            </a:pP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lang="zh-CN" altLang="en-US" sz="24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“执法式”监管：</a:t>
            </a:r>
            <a:r>
              <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侧重于执法检查，就是不定项目、不定人员，以统一组织、随机抽查、严格处罚为主要特征，偏重于“罚”的结果，更着重于处罚对企业的威慑效果。</a:t>
            </a:r>
            <a:r>
              <a:rPr lang="zh-CN" altLang="en-US" sz="2400" b="1" dirty="0">
                <a:effectLst>
                  <a:outerShdw blurRad="38100" dist="38100" dir="2700000">
                    <a:srgbClr val="C0C0C0"/>
                  </a:outerShdw>
                </a:effectLst>
                <a:latin typeface="仿宋" panose="02010609060101010101" pitchFamily="49" charset="-122"/>
                <a:ea typeface="仿宋" panose="02010609060101010101" pitchFamily="49" charset="-122"/>
                <a:sym typeface="+mn-ea"/>
              </a:rPr>
              <a:t>切实把监管执法工作转变到以随机抽查、严格处罚为主的“执法式”的方式上来。</a:t>
            </a:r>
            <a:endParaRPr lang="zh-CN" altLang="en-US" sz="24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r>
              <a:rPr lang="zh-CN" altLang="en-US" sz="2400" b="1" dirty="0">
                <a:solidFill>
                  <a:srgbClr val="FF0000"/>
                </a:solidFill>
                <a:latin typeface="楷体" panose="02010609060101010101" pitchFamily="49" charset="-122"/>
                <a:ea typeface="楷体" panose="02010609060101010101" pitchFamily="49" charset="-122"/>
              </a:rPr>
              <a:t>（二）切实加大危大工程安全监管执法力度</a:t>
            </a:r>
          </a:p>
        </p:txBody>
      </p:sp>
      <p:sp>
        <p:nvSpPr>
          <p:cNvPr id="9" name="文本框 8"/>
          <p:cNvSpPr txBox="1"/>
          <p:nvPr/>
        </p:nvSpPr>
        <p:spPr>
          <a:xfrm>
            <a:off x="339725" y="646430"/>
            <a:ext cx="8494395" cy="3989705"/>
          </a:xfrm>
          <a:prstGeom prst="rect">
            <a:avLst/>
          </a:prstGeom>
          <a:noFill/>
        </p:spPr>
        <p:txBody>
          <a:bodyPr wrap="square">
            <a:spAutoFit/>
          </a:bodyPr>
          <a:lstStyle/>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推行</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“双随机”执法检查</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方式。日常监督检查随机选派监督检查人员，随机抽取工程项目。</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切实加大处罚力度。</a:t>
            </a:r>
            <a:r>
              <a:rPr lang="zh-CN" altLang="en-US" sz="2000" b="1" noProof="1">
                <a:solidFill>
                  <a:srgbClr val="FF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树立隐患就是事故的思想（如何树立？可以探讨）</a:t>
            </a: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，对问题和隐患零容忍，督促整改与依法处罚同步进行。</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推进规范化监管。进一步完善监督检查内容、程序、范围及标准等，其中制定详细、完备的执法工作计划是一项重要的工作。</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推进信息化监管。建立统一的建筑施工安全监管信息化平台，加快部门之间、上下之间信息资源的开放共享、互联互通，实现“智能”监管。</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a:p>
            <a:pPr>
              <a:spcBef>
                <a:spcPts val="1000"/>
              </a:spcBef>
            </a:pPr>
            <a:r>
              <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cs typeface="+mn-cs"/>
              </a:rPr>
              <a:t>    加强信用体系建设。加快建设包括危大工程安全生产信息在内的施工安全信用信息平台，畅通信用信息采集渠道，及时准确向社会发布安全生产信用信息，促进社会监督。</a:t>
            </a:r>
            <a:endParaRPr lang="zh-CN" altLang="en-US" sz="2000" b="1" noProof="1">
              <a:effectLst>
                <a:outerShdw blurRad="38100" dist="38100" dir="2700000">
                  <a:srgbClr val="C0C0C0"/>
                </a:outerShdw>
              </a:effectLst>
              <a:latin typeface="仿宋" panose="02010609060101010101" pitchFamily="49" charset="-122"/>
              <a:ea typeface="仿宋" panose="02010609060101010101" pitchFamily="49" charset="-122"/>
            </a:endParaRPr>
          </a:p>
        </p:txBody>
      </p:sp>
    </p:spTree>
  </p:cSld>
  <p:clrMapOvr>
    <a:masterClrMapping/>
  </p:clrMapOvr>
  <p:transition spd="slow">
    <p:wheel spokes="1"/>
  </p:transition>
</p:sld>
</file>

<file path=ppt/slides/slide9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00" name="文本框 99"/>
          <p:cNvSpPr txBox="1"/>
          <p:nvPr/>
        </p:nvSpPr>
        <p:spPr>
          <a:xfrm>
            <a:off x="599440" y="41275"/>
            <a:ext cx="8197850" cy="1260475"/>
          </a:xfrm>
          <a:prstGeom prst="rect">
            <a:avLst/>
          </a:prstGeom>
          <a:noFill/>
          <a:ln w="9525">
            <a:noFill/>
          </a:ln>
        </p:spPr>
        <p:txBody>
          <a:bodyPr wrap="square">
            <a:spAutoFit/>
          </a:bodyPr>
          <a:lstStyle/>
          <a:p>
            <a:pPr indent="0"/>
            <a:r>
              <a:rPr lang="zh-CN" sz="2600" b="1">
                <a:solidFill>
                  <a:srgbClr val="FF0000"/>
                </a:solidFill>
                <a:ea typeface="宋体" panose="02010600030101010101" pitchFamily="2" charset="-122"/>
              </a:rPr>
              <a:t>附：《关于印发起重机械、基坑工程等五项危险性较大的分部分项工程施工安全要点的通知》（</a:t>
            </a:r>
            <a:r>
              <a:rPr lang="zh-CN" sz="2400" b="1">
                <a:solidFill>
                  <a:srgbClr val="FF0000"/>
                </a:solidFill>
                <a:ea typeface="宋体" panose="02010600030101010101" pitchFamily="2" charset="-122"/>
              </a:rPr>
              <a:t> 建安办函[2017]12号）</a:t>
            </a:r>
            <a:endParaRPr lang="zh-CN" altLang="en-US" sz="2400"/>
          </a:p>
        </p:txBody>
      </p:sp>
      <p:sp>
        <p:nvSpPr>
          <p:cNvPr id="2" name="文本框 1"/>
          <p:cNvSpPr txBox="1"/>
          <p:nvPr/>
        </p:nvSpPr>
        <p:spPr>
          <a:xfrm>
            <a:off x="664210" y="1428115"/>
            <a:ext cx="8204835" cy="2091690"/>
          </a:xfrm>
          <a:prstGeom prst="rect">
            <a:avLst/>
          </a:prstGeom>
          <a:noFill/>
          <a:ln w="9525">
            <a:noFill/>
          </a:ln>
        </p:spPr>
        <p:txBody>
          <a:bodyPr wrap="square">
            <a:spAutoFit/>
          </a:bodyPr>
          <a:lstStyle/>
          <a:p>
            <a:pPr indent="0" algn="l"/>
            <a:r>
              <a:rPr lang="zh-CN" sz="2600" b="1">
                <a:solidFill>
                  <a:srgbClr val="002060"/>
                </a:solidFill>
                <a:ea typeface="宋体" panose="02010600030101010101" pitchFamily="2" charset="-122"/>
              </a:rPr>
              <a:t>1．起重机械安装拆卸作业安全要点；</a:t>
            </a:r>
          </a:p>
          <a:p>
            <a:pPr indent="0" algn="l"/>
            <a:r>
              <a:rPr lang="zh-CN" sz="2600" b="1">
                <a:solidFill>
                  <a:srgbClr val="002060"/>
                </a:solidFill>
                <a:ea typeface="宋体" panose="02010600030101010101" pitchFamily="2" charset="-122"/>
              </a:rPr>
              <a:t>2．起重机械使用安全要点；</a:t>
            </a:r>
          </a:p>
          <a:p>
            <a:pPr indent="0" algn="l"/>
            <a:r>
              <a:rPr lang="zh-CN" sz="2600" b="1">
                <a:solidFill>
                  <a:srgbClr val="002060"/>
                </a:solidFill>
                <a:ea typeface="宋体" panose="02010600030101010101" pitchFamily="2" charset="-122"/>
              </a:rPr>
              <a:t>3．基坑工程施工安全要点；</a:t>
            </a:r>
          </a:p>
          <a:p>
            <a:pPr indent="0" algn="l"/>
            <a:r>
              <a:rPr lang="zh-CN" sz="2600" b="1">
                <a:solidFill>
                  <a:srgbClr val="002060"/>
                </a:solidFill>
                <a:ea typeface="宋体" panose="02010600030101010101" pitchFamily="2" charset="-122"/>
              </a:rPr>
              <a:t>4．脚手架施工安全要点；</a:t>
            </a:r>
          </a:p>
          <a:p>
            <a:pPr indent="0" algn="l"/>
            <a:r>
              <a:rPr lang="zh-CN" sz="2600" b="1">
                <a:solidFill>
                  <a:srgbClr val="002060"/>
                </a:solidFill>
                <a:ea typeface="宋体" panose="02010600030101010101" pitchFamily="2" charset="-122"/>
              </a:rPr>
              <a:t>5．模板支架施工安全要点。</a:t>
            </a:r>
            <a:endParaRPr lang="zh-CN" altLang="en-US" sz="2600"/>
          </a:p>
        </p:txBody>
      </p:sp>
    </p:spTree>
  </p:cSld>
  <p:clrMapOvr>
    <a:masterClrMapping/>
  </p:clrMapOvr>
  <p:transition spd="med" advClick="0" advTm="0">
    <p:random/>
  </p:transition>
</p:sld>
</file>

<file path=ppt/slides/slide9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rPr>
              <a:t>1</a:t>
            </a:r>
            <a:r>
              <a:rPr lang="zh-CN" altLang="en-US" sz="2800" b="1">
                <a:solidFill>
                  <a:srgbClr val="FF0000"/>
                </a:solidFill>
                <a:ea typeface="宋体" panose="02010600030101010101" pitchFamily="2" charset="-122"/>
              </a:rPr>
              <a:t>、</a:t>
            </a:r>
            <a:r>
              <a:rPr lang="zh-CN" sz="2800" b="1">
                <a:solidFill>
                  <a:srgbClr val="FF0000"/>
                </a:solidFill>
                <a:ea typeface="宋体" panose="02010600030101010101" pitchFamily="2" charset="-122"/>
              </a:rPr>
              <a:t>起重机械安装拆卸作业安全要点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184785" y="648335"/>
            <a:ext cx="8770620" cy="4769485"/>
          </a:xfrm>
          <a:prstGeom prst="rect">
            <a:avLst/>
          </a:prstGeom>
          <a:noFill/>
          <a:ln w="9525">
            <a:noFill/>
          </a:ln>
        </p:spPr>
        <p:txBody>
          <a:bodyPr wrap="square">
            <a:spAutoFit/>
          </a:bodyPr>
          <a:lstStyle/>
          <a:p>
            <a:pPr indent="0"/>
            <a:r>
              <a:rPr lang="zh-CN" sz="2200" b="1">
                <a:solidFill>
                  <a:srgbClr val="002060"/>
                </a:solidFill>
                <a:ea typeface="宋体" panose="02010600030101010101" pitchFamily="2" charset="-122"/>
              </a:rPr>
              <a:t>一、起重机械安装拆卸作业必须按照规定编制、审核专项施工方案，超过一定规模的要组织专家论证。</a:t>
            </a:r>
          </a:p>
          <a:p>
            <a:pPr indent="0"/>
            <a:r>
              <a:rPr lang="zh-CN" sz="2200" b="1">
                <a:solidFill>
                  <a:srgbClr val="002060"/>
                </a:solidFill>
                <a:ea typeface="宋体" panose="02010600030101010101" pitchFamily="2" charset="-122"/>
              </a:rPr>
              <a:t>二、起重机械安装拆卸单位必须具有相应的资质和安全生产许可证，严禁无资质、超范围从事起重机械安装拆卸作业。</a:t>
            </a:r>
          </a:p>
          <a:p>
            <a:pPr indent="0"/>
            <a:r>
              <a:rPr lang="zh-CN" sz="2200" b="1">
                <a:solidFill>
                  <a:srgbClr val="002060"/>
                </a:solidFill>
                <a:ea typeface="宋体" panose="02010600030101010101" pitchFamily="2" charset="-122"/>
              </a:rPr>
              <a:t>三、起重机械安装拆卸人员、起重机械司机、信号司索工必须取得建筑施工特种作业人员操作资格证书。</a:t>
            </a:r>
          </a:p>
          <a:p>
            <a:pPr indent="0"/>
            <a:r>
              <a:rPr lang="zh-CN" sz="2200" b="1">
                <a:solidFill>
                  <a:srgbClr val="002060"/>
                </a:solidFill>
                <a:ea typeface="宋体" panose="02010600030101010101" pitchFamily="2" charset="-122"/>
              </a:rPr>
              <a:t>四、起重机械安装拆卸作业前，安装拆卸单位应当按照要求办理安装拆卸告知手续。</a:t>
            </a:r>
          </a:p>
          <a:p>
            <a:pPr indent="0"/>
            <a:r>
              <a:rPr lang="zh-CN" sz="2200" b="1">
                <a:solidFill>
                  <a:srgbClr val="002060"/>
                </a:solidFill>
                <a:ea typeface="宋体" panose="02010600030101010101" pitchFamily="2" charset="-122"/>
              </a:rPr>
              <a:t>五、起重机械安装拆卸作业前，应当向现场管理人员和作业人员进行安全技术交底。</a:t>
            </a:r>
          </a:p>
          <a:p>
            <a:pPr indent="0"/>
            <a:r>
              <a:rPr lang="zh-CN" sz="2200" b="1">
                <a:solidFill>
                  <a:srgbClr val="002060"/>
                </a:solidFill>
                <a:ea typeface="宋体" panose="02010600030101010101" pitchFamily="2" charset="-122"/>
              </a:rPr>
              <a:t>六、起重机械安装拆卸作业要严格按照专项施工方案组织实施，相关管理人员必须在现场监督，发现不按照专项施工方案施工的，应当要求立即整改。</a:t>
            </a:r>
            <a:endParaRPr lang="zh-CN" sz="1600" b="1">
              <a:solidFill>
                <a:srgbClr val="002060"/>
              </a:solidFill>
              <a:ea typeface="宋体" panose="02010600030101010101" pitchFamily="2" charset="-122"/>
            </a:endParaRPr>
          </a:p>
          <a:p>
            <a:endParaRPr lang="zh-CN" altLang="en-US"/>
          </a:p>
        </p:txBody>
      </p:sp>
    </p:spTree>
  </p:cSld>
  <p:clrMapOvr>
    <a:masterClrMapping/>
  </p:clrMapOvr>
  <p:transition spd="slow">
    <p:wheel spokes="1"/>
  </p:transition>
</p:sld>
</file>

<file path=ppt/slides/slide9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77825" y="38100"/>
            <a:ext cx="8285480"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rPr>
              <a:t>1</a:t>
            </a:r>
            <a:r>
              <a:rPr lang="zh-CN" altLang="en-US" sz="2800" b="1">
                <a:solidFill>
                  <a:srgbClr val="FF0000"/>
                </a:solidFill>
                <a:ea typeface="宋体" panose="02010600030101010101" pitchFamily="2" charset="-122"/>
              </a:rPr>
              <a:t>、</a:t>
            </a:r>
            <a:r>
              <a:rPr lang="zh-CN" sz="2800" b="1">
                <a:solidFill>
                  <a:srgbClr val="FF0000"/>
                </a:solidFill>
                <a:ea typeface="宋体" panose="02010600030101010101" pitchFamily="2" charset="-122"/>
              </a:rPr>
              <a:t>起重机械安装拆卸作业安全要点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12065" y="503555"/>
            <a:ext cx="9125585" cy="4831080"/>
          </a:xfrm>
          <a:prstGeom prst="rect">
            <a:avLst/>
          </a:prstGeom>
          <a:noFill/>
          <a:ln w="9525">
            <a:noFill/>
          </a:ln>
        </p:spPr>
        <p:txBody>
          <a:bodyPr wrap="square">
            <a:spAutoFit/>
          </a:bodyPr>
          <a:lstStyle/>
          <a:p>
            <a:pPr indent="0"/>
            <a:r>
              <a:rPr lang="zh-CN" sz="2200" b="1">
                <a:solidFill>
                  <a:srgbClr val="002060"/>
                </a:solidFill>
                <a:ea typeface="宋体" panose="02010600030101010101" pitchFamily="2" charset="-122"/>
              </a:rPr>
              <a:t>七、起重机械的顶升、附着作业必须由具有相应资质的安装单位严格按照专项施工方案实施。</a:t>
            </a:r>
          </a:p>
          <a:p>
            <a:pPr indent="0"/>
            <a:r>
              <a:rPr lang="zh-CN" sz="2200" b="1">
                <a:solidFill>
                  <a:srgbClr val="002060"/>
                </a:solidFill>
                <a:ea typeface="宋体" panose="02010600030101010101" pitchFamily="2" charset="-122"/>
              </a:rPr>
              <a:t>八、遇大风、大雾、大雨、大雪等恶劣天气，严禁起重机械安装、拆卸和顶升作业。</a:t>
            </a:r>
          </a:p>
          <a:p>
            <a:pPr indent="0"/>
            <a:r>
              <a:rPr lang="zh-CN" sz="2200" b="1">
                <a:solidFill>
                  <a:srgbClr val="002060"/>
                </a:solidFill>
                <a:ea typeface="宋体" panose="02010600030101010101" pitchFamily="2" charset="-122"/>
              </a:rPr>
              <a:t>九、塔式起重机顶升前，应将回转下支座与顶升套架可靠连接，并应进行配平。顶升过程中，应确保平衡，不得进行起升、回转、变幅等操作。顶升结束后，应将标准节与回转下支座可靠连接。</a:t>
            </a:r>
          </a:p>
          <a:p>
            <a:pPr indent="0"/>
            <a:r>
              <a:rPr lang="zh-CN" sz="2200" b="1">
                <a:solidFill>
                  <a:srgbClr val="002060"/>
                </a:solidFill>
                <a:ea typeface="宋体" panose="02010600030101010101" pitchFamily="2" charset="-122"/>
              </a:rPr>
              <a:t>十、起重机械加节后需进行附着的，应按照先装附着装置、后顶升加节的顺序进行。附着装置必须符合标准规范要求。拆卸作业时应先降节，后拆除附着装置。</a:t>
            </a:r>
          </a:p>
          <a:p>
            <a:pPr indent="0"/>
            <a:r>
              <a:rPr lang="zh-CN" sz="2200" b="1">
                <a:solidFill>
                  <a:srgbClr val="002060"/>
                </a:solidFill>
                <a:ea typeface="宋体" panose="02010600030101010101" pitchFamily="2" charset="-122"/>
              </a:rPr>
              <a:t>十一、辅助起重机械的起重性能必须满足吊装要求，安全装置必须齐全有效，吊索具必须安全可靠，场地必须符合作业要求。</a:t>
            </a:r>
          </a:p>
          <a:p>
            <a:pPr indent="0"/>
            <a:r>
              <a:rPr lang="zh-CN" sz="2200" b="1">
                <a:solidFill>
                  <a:srgbClr val="002060"/>
                </a:solidFill>
                <a:ea typeface="宋体" panose="02010600030101010101" pitchFamily="2" charset="-122"/>
              </a:rPr>
              <a:t>十二、起重机械安装完毕及附着作业后，应当按规定进行自检、检验和验收，验收合格后方可投入使用。</a:t>
            </a:r>
            <a:endParaRPr lang="zh-CN" altLang="en-US" sz="2200"/>
          </a:p>
        </p:txBody>
      </p:sp>
    </p:spTree>
  </p:cSld>
  <p:clrMapOvr>
    <a:masterClrMapping/>
  </p:clrMapOvr>
  <p:transition spd="slow">
    <p:wheel spokes="1"/>
  </p:transition>
</p:sld>
</file>

<file path=ppt/slides/slide9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62465" name="矩形 7170"/>
          <p:cNvSpPr>
            <a:spLocks noGrp="1"/>
          </p:cNvSpPr>
          <p:nvPr/>
        </p:nvSpPr>
        <p:spPr>
          <a:xfrm>
            <a:off x="1688465" y="121920"/>
            <a:ext cx="6925945" cy="381000"/>
          </a:xfrm>
          <a:prstGeom prst="rect">
            <a:avLst/>
          </a:prstGeom>
          <a:noFill/>
          <a:ln w="9525">
            <a:noFill/>
          </a:ln>
        </p:spPr>
        <p:txBody>
          <a:bodyPr lIns="0" rIns="0" bIns="0" anchor="b"/>
          <a:lstStyle/>
          <a:p>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0" name="文本框 99"/>
          <p:cNvSpPr txBox="1"/>
          <p:nvPr/>
        </p:nvSpPr>
        <p:spPr>
          <a:xfrm>
            <a:off x="386080" y="69850"/>
            <a:ext cx="8277225" cy="521970"/>
          </a:xfrm>
          <a:prstGeom prst="rect">
            <a:avLst/>
          </a:prstGeom>
          <a:noFill/>
          <a:ln w="9525">
            <a:noFill/>
          </a:ln>
        </p:spPr>
        <p:txBody>
          <a:bodyPr wrap="square">
            <a:spAutoFit/>
          </a:bodyPr>
          <a:lstStyle/>
          <a:p>
            <a:pPr indent="0" algn="ctr"/>
            <a:r>
              <a:rPr lang="en-US" altLang="zh-CN" sz="2800" b="1">
                <a:solidFill>
                  <a:srgbClr val="FF0000"/>
                </a:solidFill>
                <a:ea typeface="宋体" panose="02010600030101010101" pitchFamily="2" charset="-122"/>
                <a:sym typeface="+mn-ea"/>
              </a:rPr>
              <a:t>2</a:t>
            </a:r>
            <a:r>
              <a:rPr lang="zh-CN" altLang="en-US" sz="2800" b="1">
                <a:solidFill>
                  <a:srgbClr val="FF0000"/>
                </a:solidFill>
                <a:ea typeface="宋体" panose="02010600030101010101" pitchFamily="2" charset="-122"/>
                <a:sym typeface="+mn-ea"/>
              </a:rPr>
              <a:t>、</a:t>
            </a:r>
            <a:r>
              <a:rPr lang="zh-CN" sz="2800" b="1">
                <a:solidFill>
                  <a:srgbClr val="FF0000"/>
                </a:solidFill>
                <a:ea typeface="宋体" panose="02010600030101010101" pitchFamily="2" charset="-122"/>
                <a:sym typeface="+mn-ea"/>
              </a:rPr>
              <a:t>起重机械使用安全要点</a:t>
            </a:r>
            <a:endParaRPr lang="zh-CN" altLang="en-US" sz="2800" b="1">
              <a:solidFill>
                <a:srgbClr val="FF0000"/>
              </a:solidFill>
              <a:ea typeface="宋体" panose="02010600030101010101" pitchFamily="2" charset="-122"/>
            </a:endParaRPr>
          </a:p>
        </p:txBody>
      </p:sp>
      <p:sp>
        <p:nvSpPr>
          <p:cNvPr id="2" name="文本框 1"/>
          <p:cNvSpPr txBox="1"/>
          <p:nvPr/>
        </p:nvSpPr>
        <p:spPr>
          <a:xfrm>
            <a:off x="185420" y="757555"/>
            <a:ext cx="8769985" cy="3692525"/>
          </a:xfrm>
          <a:prstGeom prst="rect">
            <a:avLst/>
          </a:prstGeom>
          <a:noFill/>
          <a:ln w="9525">
            <a:noFill/>
          </a:ln>
        </p:spPr>
        <p:txBody>
          <a:bodyPr wrap="square">
            <a:spAutoFit/>
          </a:bodyPr>
          <a:lstStyle/>
          <a:p>
            <a:pPr indent="0"/>
            <a:r>
              <a:rPr lang="zh-CN" altLang="en-US" sz="2400" b="1"/>
              <a:t>一、起重机械使用单位必须建立机械设备管理制度，并配备专职设备管理人员。</a:t>
            </a:r>
          </a:p>
          <a:p>
            <a:pPr indent="0"/>
            <a:r>
              <a:rPr lang="zh-CN" altLang="en-US" sz="2400" b="1"/>
              <a:t>二、起重机械安装验收合格后应当办理使用登记，在机械设备活动范围内设置明显的安全警示标志。</a:t>
            </a:r>
          </a:p>
          <a:p>
            <a:pPr indent="0"/>
            <a:r>
              <a:rPr lang="zh-CN" altLang="en-US" sz="2400" b="1"/>
              <a:t>三、起重机械司机、信号司索工必须取得建筑施工特种作业人员操作资格证书。</a:t>
            </a:r>
          </a:p>
          <a:p>
            <a:pPr indent="0"/>
            <a:r>
              <a:rPr lang="zh-CN" altLang="en-US" sz="2400" b="1"/>
              <a:t>四、起重机械使用前，应当向作业人员进行安全技术交底。</a:t>
            </a:r>
          </a:p>
          <a:p>
            <a:pPr indent="0"/>
            <a:r>
              <a:rPr lang="zh-CN" altLang="en-US" sz="2400" b="1"/>
              <a:t>五、起重机械操作人员必须严格遵守起重机械安全操作规程和标准规范要求，严禁违章指挥、违规作业。</a:t>
            </a:r>
            <a:endParaRPr lang="zh-CN" altLang="en-US" b="1"/>
          </a:p>
          <a:p>
            <a:pPr indent="0"/>
            <a:endParaRPr lang="zh-CN" altLang="en-US" b="1"/>
          </a:p>
        </p:txBody>
      </p:sp>
    </p:spTree>
  </p:cSld>
  <p:clrMapOvr>
    <a:masterClrMapping/>
  </p:clrMapOvr>
  <p:transition spd="slow">
    <p:wheel spokes="1"/>
  </p:transition>
</p:sld>
</file>

<file path=ppt/tags/tag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heme/theme1.xml><?xml version="1.0" encoding="utf-8"?>
<a:theme xmlns:a="http://schemas.openxmlformats.org/drawingml/2006/main" name="Office 主题">
  <a:themeElements>
    <a:clrScheme name="自定义 1246">
      <a:dk1>
        <a:sysClr val="windowText" lastClr="000000"/>
      </a:dk1>
      <a:lt1>
        <a:sysClr val="window" lastClr="FFFFFF"/>
      </a:lt1>
      <a:dk2>
        <a:srgbClr val="04617B"/>
      </a:dk2>
      <a:lt2>
        <a:srgbClr val="DBF5F9"/>
      </a:lt2>
      <a:accent1>
        <a:srgbClr val="3F8FBD"/>
      </a:accent1>
      <a:accent2>
        <a:srgbClr val="A3BD66"/>
      </a:accent2>
      <a:accent3>
        <a:srgbClr val="3F8FBD"/>
      </a:accent3>
      <a:accent4>
        <a:srgbClr val="A3BD66"/>
      </a:accent4>
      <a:accent5>
        <a:srgbClr val="3F8FBD"/>
      </a:accent5>
      <a:accent6>
        <a:srgbClr val="A3BD66"/>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8604</Words>
  <Application>Microsoft Office PowerPoint</Application>
  <PresentationFormat>自定义</PresentationFormat>
  <Paragraphs>709</Paragraphs>
  <Slides>107</Slides>
  <Notes>28</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107</vt:i4>
      </vt:variant>
    </vt:vector>
  </HeadingPairs>
  <TitlesOfParts>
    <vt:vector size="108" baseType="lpstr">
      <vt:lpstr>Office 主题</vt:lpstr>
      <vt:lpstr>建筑施工安全风险管理、 隐患治理及危大工程安全管理</vt:lpstr>
      <vt:lpstr>序：风险受控才是安全的！</vt:lpstr>
      <vt:lpstr>《安全生产事故隐患排查治理暂行规定》国家安监总局（2007）</vt:lpstr>
      <vt:lpstr>什么是安全？</vt:lpstr>
      <vt:lpstr>工程施工现场安全隐患的表现形式</vt:lpstr>
      <vt:lpstr>隐患治理基本方法</vt:lpstr>
      <vt:lpstr>PowerPoint 演示文稿</vt:lpstr>
      <vt:lpstr>PowerPoint 演示文稿</vt:lpstr>
      <vt:lpstr>        行政法的基本解读方法</vt:lpstr>
      <vt:lpstr>我国法的形式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主要内容</vt:lpstr>
      <vt:lpstr>一、关于危大工程范围</vt:lpstr>
      <vt:lpstr>一、关于危大工程范围</vt:lpstr>
      <vt:lpstr>一、关于危大工程范围</vt:lpstr>
      <vt:lpstr>一、关于危大工程范围</vt:lpstr>
      <vt:lpstr>一、关于危大工程范围</vt:lpstr>
      <vt:lpstr>一、关于危大工程范围</vt:lpstr>
      <vt:lpstr>一、关于危大工程范围</vt:lpstr>
      <vt:lpstr>一、关于危大工程范围</vt:lpstr>
      <vt:lpstr>一、关于危大工程范围</vt:lpstr>
      <vt:lpstr>一、关于危大工程范围</vt:lpstr>
      <vt:lpstr>二、关于专项施工方案内容</vt:lpstr>
      <vt:lpstr>二、关于专项施工方案内容</vt:lpstr>
      <vt:lpstr>三、关于专家论证会参会人员</vt:lpstr>
      <vt:lpstr>四、关于专家论证内容</vt:lpstr>
      <vt:lpstr>五、关于专项施工方案修改</vt:lpstr>
      <vt:lpstr>六、关于监测方案内容</vt:lpstr>
      <vt:lpstr>七、关于验收人员</vt:lpstr>
      <vt:lpstr>八、关于专家条件</vt:lpstr>
      <vt:lpstr>九、关于专家库管理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dc:title>
  <dc:creator>Administrator</dc:creator>
  <cp:lastModifiedBy>admin</cp:lastModifiedBy>
  <cp:revision>216</cp:revision>
  <dcterms:created xsi:type="dcterms:W3CDTF">2017-06-17T13:16:00Z</dcterms:created>
  <dcterms:modified xsi:type="dcterms:W3CDTF">2021-01-01T12:23:19Z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